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4467" r:id="rId2"/>
  </p:sldMasterIdLst>
  <p:notesMasterIdLst>
    <p:notesMasterId r:id="rId93"/>
  </p:notesMasterIdLst>
  <p:sldIdLst>
    <p:sldId id="957" r:id="rId3"/>
    <p:sldId id="778" r:id="rId4"/>
    <p:sldId id="936" r:id="rId5"/>
    <p:sldId id="942" r:id="rId6"/>
    <p:sldId id="857" r:id="rId7"/>
    <p:sldId id="858" r:id="rId8"/>
    <p:sldId id="859" r:id="rId9"/>
    <p:sldId id="860" r:id="rId10"/>
    <p:sldId id="861" r:id="rId11"/>
    <p:sldId id="865" r:id="rId12"/>
    <p:sldId id="943" r:id="rId13"/>
    <p:sldId id="944" r:id="rId14"/>
    <p:sldId id="866" r:id="rId15"/>
    <p:sldId id="867" r:id="rId16"/>
    <p:sldId id="868" r:id="rId17"/>
    <p:sldId id="869" r:id="rId18"/>
    <p:sldId id="870" r:id="rId19"/>
    <p:sldId id="945" r:id="rId20"/>
    <p:sldId id="946" r:id="rId21"/>
    <p:sldId id="947" r:id="rId22"/>
    <p:sldId id="948" r:id="rId23"/>
    <p:sldId id="956" r:id="rId24"/>
    <p:sldId id="950" r:id="rId25"/>
    <p:sldId id="951" r:id="rId26"/>
    <p:sldId id="952" r:id="rId27"/>
    <p:sldId id="954" r:id="rId28"/>
    <p:sldId id="955" r:id="rId29"/>
    <p:sldId id="871" r:id="rId30"/>
    <p:sldId id="872" r:id="rId31"/>
    <p:sldId id="873" r:id="rId32"/>
    <p:sldId id="874" r:id="rId33"/>
    <p:sldId id="875" r:id="rId34"/>
    <p:sldId id="876" r:id="rId35"/>
    <p:sldId id="877" r:id="rId36"/>
    <p:sldId id="878" r:id="rId37"/>
    <p:sldId id="879" r:id="rId38"/>
    <p:sldId id="880" r:id="rId39"/>
    <p:sldId id="881" r:id="rId40"/>
    <p:sldId id="882" r:id="rId41"/>
    <p:sldId id="958" r:id="rId42"/>
    <p:sldId id="884" r:id="rId43"/>
    <p:sldId id="885" r:id="rId44"/>
    <p:sldId id="886" r:id="rId45"/>
    <p:sldId id="887" r:id="rId46"/>
    <p:sldId id="888" r:id="rId47"/>
    <p:sldId id="889" r:id="rId48"/>
    <p:sldId id="890" r:id="rId49"/>
    <p:sldId id="959" r:id="rId50"/>
    <p:sldId id="960" r:id="rId51"/>
    <p:sldId id="1003" r:id="rId52"/>
    <p:sldId id="961" r:id="rId53"/>
    <p:sldId id="962" r:id="rId54"/>
    <p:sldId id="963" r:id="rId55"/>
    <p:sldId id="964" r:id="rId56"/>
    <p:sldId id="965" r:id="rId57"/>
    <p:sldId id="966" r:id="rId58"/>
    <p:sldId id="967" r:id="rId59"/>
    <p:sldId id="968" r:id="rId60"/>
    <p:sldId id="969" r:id="rId61"/>
    <p:sldId id="970" r:id="rId62"/>
    <p:sldId id="971" r:id="rId63"/>
    <p:sldId id="972" r:id="rId64"/>
    <p:sldId id="973" r:id="rId65"/>
    <p:sldId id="974" r:id="rId66"/>
    <p:sldId id="975" r:id="rId67"/>
    <p:sldId id="976" r:id="rId68"/>
    <p:sldId id="977" r:id="rId69"/>
    <p:sldId id="978" r:id="rId70"/>
    <p:sldId id="979" r:id="rId71"/>
    <p:sldId id="980" r:id="rId72"/>
    <p:sldId id="981" r:id="rId73"/>
    <p:sldId id="982" r:id="rId74"/>
    <p:sldId id="983" r:id="rId75"/>
    <p:sldId id="984" r:id="rId76"/>
    <p:sldId id="985" r:id="rId77"/>
    <p:sldId id="986" r:id="rId78"/>
    <p:sldId id="987" r:id="rId79"/>
    <p:sldId id="988" r:id="rId80"/>
    <p:sldId id="989" r:id="rId81"/>
    <p:sldId id="990" r:id="rId82"/>
    <p:sldId id="991" r:id="rId83"/>
    <p:sldId id="992" r:id="rId84"/>
    <p:sldId id="993" r:id="rId85"/>
    <p:sldId id="994" r:id="rId86"/>
    <p:sldId id="995" r:id="rId87"/>
    <p:sldId id="996" r:id="rId88"/>
    <p:sldId id="997" r:id="rId89"/>
    <p:sldId id="998" r:id="rId90"/>
    <p:sldId id="999" r:id="rId91"/>
    <p:sldId id="1002" r:id="rId92"/>
  </p:sldIdLst>
  <p:sldSz cx="9144000" cy="6858000" type="screen4x3"/>
  <p:notesSz cx="6858000" cy="9296400"/>
  <p:defaultTextStyle>
    <a:defPPr>
      <a:defRPr lang="en-GB"/>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1F497D"/>
    <a:srgbClr val="000099"/>
    <a:srgbClr val="003366"/>
    <a:srgbClr val="99FF99"/>
    <a:srgbClr val="8355F7"/>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0569" autoAdjust="0"/>
  </p:normalViewPr>
  <p:slideViewPr>
    <p:cSldViewPr>
      <p:cViewPr varScale="1">
        <p:scale>
          <a:sx n="47" d="100"/>
          <a:sy n="47" d="100"/>
        </p:scale>
        <p:origin x="1363" y="5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6" Type="http://schemas.openxmlformats.org/officeDocument/2006/relationships/slide" Target="slides/slide14.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5" Type="http://schemas.openxmlformats.org/officeDocument/2006/relationships/slide" Target="slides/slide3.xml"/><Relationship Id="rId90" Type="http://schemas.openxmlformats.org/officeDocument/2006/relationships/slide" Target="slides/slide88.xml"/><Relationship Id="rId95" Type="http://schemas.openxmlformats.org/officeDocument/2006/relationships/viewProps" Target="viewProps.xml"/><Relationship Id="rId22" Type="http://schemas.openxmlformats.org/officeDocument/2006/relationships/slide" Target="slides/slide20.xml"/><Relationship Id="rId27" Type="http://schemas.openxmlformats.org/officeDocument/2006/relationships/slide" Target="slides/slide25.xml"/><Relationship Id="rId43" Type="http://schemas.openxmlformats.org/officeDocument/2006/relationships/slide" Target="slides/slide41.xml"/><Relationship Id="rId48" Type="http://schemas.openxmlformats.org/officeDocument/2006/relationships/slide" Target="slides/slide46.xml"/><Relationship Id="rId64" Type="http://schemas.openxmlformats.org/officeDocument/2006/relationships/slide" Target="slides/slide62.xml"/><Relationship Id="rId69" Type="http://schemas.openxmlformats.org/officeDocument/2006/relationships/slide" Target="slides/slide67.xml"/><Relationship Id="rId80" Type="http://schemas.openxmlformats.org/officeDocument/2006/relationships/slide" Target="slides/slide78.xml"/><Relationship Id="rId85" Type="http://schemas.openxmlformats.org/officeDocument/2006/relationships/slide" Target="slides/slide83.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tableStyles" Target="tableStyles.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61" Type="http://schemas.openxmlformats.org/officeDocument/2006/relationships/slide" Target="slides/slide59.xml"/><Relationship Id="rId82" Type="http://schemas.openxmlformats.org/officeDocument/2006/relationships/slide" Target="slides/slide80.xml"/><Relationship Id="rId19" Type="http://schemas.openxmlformats.org/officeDocument/2006/relationships/slide" Target="slides/slide17.xml"/><Relationship Id="rId14" Type="http://schemas.openxmlformats.org/officeDocument/2006/relationships/slide" Target="slides/slide12.xml"/><Relationship Id="rId30" Type="http://schemas.openxmlformats.org/officeDocument/2006/relationships/slide" Target="slides/slide28.xml"/><Relationship Id="rId35" Type="http://schemas.openxmlformats.org/officeDocument/2006/relationships/slide" Target="slides/slide33.xml"/><Relationship Id="rId56" Type="http://schemas.openxmlformats.org/officeDocument/2006/relationships/slide" Target="slides/slide54.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93"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FBD570F-7A80-47EA-9C7D-F39E1322F406}" type="doc">
      <dgm:prSet loTypeId="urn:microsoft.com/office/officeart/2005/8/layout/pyramid2" loCatId="list" qsTypeId="urn:microsoft.com/office/officeart/2005/8/quickstyle/simple1" qsCatId="simple" csTypeId="urn:microsoft.com/office/officeart/2005/8/colors/accent1_2" csCatId="accent1" phldr="1"/>
      <dgm:spPr/>
    </dgm:pt>
    <dgm:pt modelId="{5A288BB9-C88F-4312-8CD5-962D327849DF}">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1800" b="1" dirty="0"/>
            <a:t>Central (referral) </a:t>
          </a:r>
          <a:r>
            <a:rPr lang="en-US" sz="1800" dirty="0"/>
            <a:t>hospitals1:3-5 million people</a:t>
          </a:r>
          <a:r>
            <a:rPr lang="en-US" sz="1400" dirty="0"/>
            <a:t> </a:t>
          </a:r>
        </a:p>
        <a:p>
          <a:pPr defTabSz="889000">
            <a:lnSpc>
              <a:spcPct val="90000"/>
            </a:lnSpc>
            <a:spcBef>
              <a:spcPct val="0"/>
            </a:spcBef>
            <a:spcAft>
              <a:spcPct val="35000"/>
            </a:spcAft>
          </a:pPr>
          <a:endParaRPr lang="en-US" sz="1200" dirty="0"/>
        </a:p>
      </dgm:t>
    </dgm:pt>
    <dgm:pt modelId="{CCF52063-FDC4-448C-BE9C-172A3163067E}" type="parTrans" cxnId="{65F9EE1F-3E3D-4ED9-AD59-9BCEF5337681}">
      <dgm:prSet/>
      <dgm:spPr/>
      <dgm:t>
        <a:bodyPr/>
        <a:lstStyle/>
        <a:p>
          <a:endParaRPr lang="en-US"/>
        </a:p>
      </dgm:t>
    </dgm:pt>
    <dgm:pt modelId="{D32A58D4-83FA-414A-89A7-62CB148B3C82}" type="sibTrans" cxnId="{65F9EE1F-3E3D-4ED9-AD59-9BCEF5337681}">
      <dgm:prSet/>
      <dgm:spPr/>
      <dgm:t>
        <a:bodyPr/>
        <a:lstStyle/>
        <a:p>
          <a:endParaRPr lang="en-US"/>
        </a:p>
      </dgm:t>
    </dgm:pt>
    <dgm:pt modelId="{34B9FF65-3804-462F-87E9-DC6AC86C8D1F}">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1800" b="1" dirty="0"/>
            <a:t>Regional hospital </a:t>
          </a:r>
          <a:r>
            <a:rPr lang="en-US" sz="1800" dirty="0"/>
            <a:t>1:1.6-3 million</a:t>
          </a:r>
          <a:r>
            <a:rPr lang="en-US" sz="1400" dirty="0"/>
            <a:t>  </a:t>
          </a:r>
          <a:r>
            <a:rPr lang="en-US" sz="2000" dirty="0"/>
            <a:t>people</a:t>
          </a:r>
        </a:p>
        <a:p>
          <a:pPr defTabSz="666750">
            <a:lnSpc>
              <a:spcPct val="90000"/>
            </a:lnSpc>
            <a:spcBef>
              <a:spcPct val="0"/>
            </a:spcBef>
            <a:spcAft>
              <a:spcPct val="35000"/>
            </a:spcAft>
          </a:pPr>
          <a:endParaRPr lang="en-US" sz="1200" dirty="0"/>
        </a:p>
      </dgm:t>
    </dgm:pt>
    <dgm:pt modelId="{91F1039B-ACE0-4F4E-AF8F-31344D256B8E}" type="parTrans" cxnId="{FE328FFA-0B97-4CFF-BE74-032F396E97D2}">
      <dgm:prSet/>
      <dgm:spPr/>
      <dgm:t>
        <a:bodyPr/>
        <a:lstStyle/>
        <a:p>
          <a:endParaRPr lang="en-US"/>
        </a:p>
      </dgm:t>
    </dgm:pt>
    <dgm:pt modelId="{F9D93891-0CD3-4528-A84A-DD667AFFB276}" type="sibTrans" cxnId="{FE328FFA-0B97-4CFF-BE74-032F396E97D2}">
      <dgm:prSet/>
      <dgm:spPr/>
      <dgm:t>
        <a:bodyPr/>
        <a:lstStyle/>
        <a:p>
          <a:endParaRPr lang="en-US"/>
        </a:p>
      </dgm:t>
    </dgm:pt>
    <dgm:pt modelId="{5CEAB03F-B8EB-4292-8B3D-E3F8E98B55DD}">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1800" b="1" dirty="0"/>
            <a:t>Rural hospital </a:t>
          </a:r>
          <a:r>
            <a:rPr lang="en-US" sz="1800" dirty="0"/>
            <a:t>1:100-1,000,000</a:t>
          </a:r>
        </a:p>
        <a:p>
          <a:pPr defTabSz="577850">
            <a:lnSpc>
              <a:spcPct val="90000"/>
            </a:lnSpc>
            <a:spcBef>
              <a:spcPct val="0"/>
            </a:spcBef>
            <a:spcAft>
              <a:spcPct val="35000"/>
            </a:spcAft>
          </a:pPr>
          <a:endParaRPr lang="en-US" sz="1200" dirty="0"/>
        </a:p>
      </dgm:t>
    </dgm:pt>
    <dgm:pt modelId="{2DD9C9A2-A11A-4524-B4B9-EE0F53634CF9}" type="parTrans" cxnId="{E2BFD1B4-14A1-457A-A4EB-CAA7FAB54723}">
      <dgm:prSet/>
      <dgm:spPr/>
      <dgm:t>
        <a:bodyPr/>
        <a:lstStyle/>
        <a:p>
          <a:endParaRPr lang="en-US"/>
        </a:p>
      </dgm:t>
    </dgm:pt>
    <dgm:pt modelId="{90A89A0A-DF3C-47BB-AA80-320A1E192AC9}" type="sibTrans" cxnId="{E2BFD1B4-14A1-457A-A4EB-CAA7FAB54723}">
      <dgm:prSet/>
      <dgm:spPr/>
      <dgm:t>
        <a:bodyPr/>
        <a:lstStyle/>
        <a:p>
          <a:endParaRPr lang="en-US"/>
        </a:p>
      </dgm:t>
    </dgm:pt>
    <dgm:pt modelId="{433C2D69-80C5-4A0A-95CE-FC77563658C8}">
      <dgm:prSet custT="1"/>
      <dgm:spPr/>
      <dgm:t>
        <a:bodyPr/>
        <a:lstStyle/>
        <a:p>
          <a:pPr algn="l"/>
          <a:r>
            <a:rPr lang="en-US" sz="1800" b="1" dirty="0"/>
            <a:t>Health center </a:t>
          </a:r>
          <a:r>
            <a:rPr lang="en-US" sz="1800" dirty="0"/>
            <a:t>1:50,000-100,000</a:t>
          </a:r>
        </a:p>
      </dgm:t>
    </dgm:pt>
    <dgm:pt modelId="{C912070B-18C5-43B4-8C76-948517AE7600}" type="parTrans" cxnId="{BB5580C2-A32E-49AA-B4AB-4F5FB3DE0C46}">
      <dgm:prSet/>
      <dgm:spPr/>
      <dgm:t>
        <a:bodyPr/>
        <a:lstStyle/>
        <a:p>
          <a:endParaRPr lang="en-US"/>
        </a:p>
      </dgm:t>
    </dgm:pt>
    <dgm:pt modelId="{84845EE3-2F39-4FB5-94D3-2E5F136EB997}" type="sibTrans" cxnId="{BB5580C2-A32E-49AA-B4AB-4F5FB3DE0C46}">
      <dgm:prSet/>
      <dgm:spPr/>
      <dgm:t>
        <a:bodyPr/>
        <a:lstStyle/>
        <a:p>
          <a:endParaRPr lang="en-US"/>
        </a:p>
      </dgm:t>
    </dgm:pt>
    <dgm:pt modelId="{BC3E30FD-8456-4C5C-B1A1-E2FCE95E94C0}">
      <dgm:prSet custT="1"/>
      <dgm:spPr/>
      <dgm:t>
        <a:bodyPr/>
        <a:lstStyle/>
        <a:p>
          <a:r>
            <a:rPr lang="en-US" sz="1800" dirty="0"/>
            <a:t>Health station </a:t>
          </a:r>
          <a:r>
            <a:rPr lang="en-US" sz="1800" b="1" dirty="0"/>
            <a:t>(clinics) </a:t>
          </a:r>
          <a:r>
            <a:rPr lang="en-US" sz="1800" dirty="0"/>
            <a:t>1:10,000</a:t>
          </a:r>
        </a:p>
      </dgm:t>
    </dgm:pt>
    <dgm:pt modelId="{27EC11F0-C91D-4BB5-9B09-97B9597F7A11}" type="parTrans" cxnId="{D3F38FAF-1CD5-47A4-84D0-615B0C9309F7}">
      <dgm:prSet/>
      <dgm:spPr/>
      <dgm:t>
        <a:bodyPr/>
        <a:lstStyle/>
        <a:p>
          <a:endParaRPr lang="en-US"/>
        </a:p>
      </dgm:t>
    </dgm:pt>
    <dgm:pt modelId="{7E10CD2A-5F93-4CFF-B0E5-4C83785010A3}" type="sibTrans" cxnId="{D3F38FAF-1CD5-47A4-84D0-615B0C9309F7}">
      <dgm:prSet/>
      <dgm:spPr/>
      <dgm:t>
        <a:bodyPr/>
        <a:lstStyle/>
        <a:p>
          <a:endParaRPr lang="en-US"/>
        </a:p>
      </dgm:t>
    </dgm:pt>
    <dgm:pt modelId="{DC8E0A93-D796-48C9-AC39-3062900ABA5D}">
      <dgm:prSet custT="1"/>
      <dgm:spPr/>
      <dgm:t>
        <a:bodyPr/>
        <a:lstStyle/>
        <a:p>
          <a:r>
            <a:rPr lang="en-US" sz="1800" dirty="0"/>
            <a:t>Community health service (</a:t>
          </a:r>
          <a:r>
            <a:rPr lang="en-US" sz="1800" b="1" dirty="0"/>
            <a:t>Health post</a:t>
          </a:r>
          <a:r>
            <a:rPr lang="en-US" sz="1800" dirty="0"/>
            <a:t>) 1:1,000 </a:t>
          </a:r>
        </a:p>
      </dgm:t>
    </dgm:pt>
    <dgm:pt modelId="{B19B4191-1298-46CD-866D-82316FDF0C7C}" type="parTrans" cxnId="{BE3E9CF1-1C85-450D-AEFD-05B1CEA302FA}">
      <dgm:prSet/>
      <dgm:spPr/>
      <dgm:t>
        <a:bodyPr/>
        <a:lstStyle/>
        <a:p>
          <a:endParaRPr lang="en-US"/>
        </a:p>
      </dgm:t>
    </dgm:pt>
    <dgm:pt modelId="{B98A6472-0234-43FF-A03F-8DD0B097A6DA}" type="sibTrans" cxnId="{BE3E9CF1-1C85-450D-AEFD-05B1CEA302FA}">
      <dgm:prSet/>
      <dgm:spPr/>
      <dgm:t>
        <a:bodyPr/>
        <a:lstStyle/>
        <a:p>
          <a:endParaRPr lang="en-US"/>
        </a:p>
      </dgm:t>
    </dgm:pt>
    <dgm:pt modelId="{E8CBEEF7-0AE2-4D8F-A3EE-FFCB6BC557B3}" type="pres">
      <dgm:prSet presAssocID="{9FBD570F-7A80-47EA-9C7D-F39E1322F406}" presName="compositeShape" presStyleCnt="0">
        <dgm:presLayoutVars>
          <dgm:dir/>
          <dgm:resizeHandles/>
        </dgm:presLayoutVars>
      </dgm:prSet>
      <dgm:spPr/>
    </dgm:pt>
    <dgm:pt modelId="{5CFFD2FB-B42E-45BF-B8AF-9C5257F03E14}" type="pres">
      <dgm:prSet presAssocID="{9FBD570F-7A80-47EA-9C7D-F39E1322F406}" presName="pyramid" presStyleLbl="node1" presStyleIdx="0" presStyleCnt="1"/>
      <dgm:spPr/>
    </dgm:pt>
    <dgm:pt modelId="{118CD57A-9BE4-4647-86F0-0520AAFA59A0}" type="pres">
      <dgm:prSet presAssocID="{9FBD570F-7A80-47EA-9C7D-F39E1322F406}" presName="theList" presStyleCnt="0"/>
      <dgm:spPr/>
    </dgm:pt>
    <dgm:pt modelId="{DB42FFAB-2FA4-4CB5-934B-8587668D1081}" type="pres">
      <dgm:prSet presAssocID="{5A288BB9-C88F-4312-8CD5-962D327849DF}" presName="aNode" presStyleLbl="fgAcc1" presStyleIdx="0" presStyleCnt="6" custScaleY="156855" custLinFactY="-33271" custLinFactNeighborX="1178" custLinFactNeighborY="-100000">
        <dgm:presLayoutVars>
          <dgm:bulletEnabled val="1"/>
        </dgm:presLayoutVars>
      </dgm:prSet>
      <dgm:spPr/>
    </dgm:pt>
    <dgm:pt modelId="{62CE451D-D9C8-4452-B052-80DA770E28BE}" type="pres">
      <dgm:prSet presAssocID="{5A288BB9-C88F-4312-8CD5-962D327849DF}" presName="aSpace" presStyleCnt="0"/>
      <dgm:spPr/>
    </dgm:pt>
    <dgm:pt modelId="{91148761-AAC6-42AF-A6B0-999E87DABA31}" type="pres">
      <dgm:prSet presAssocID="{34B9FF65-3804-462F-87E9-DC6AC86C8D1F}" presName="aNode" presStyleLbl="fgAcc1" presStyleIdx="1" presStyleCnt="6" custScaleY="161681" custLinFactY="-17579" custLinFactNeighborX="1178" custLinFactNeighborY="-100000">
        <dgm:presLayoutVars>
          <dgm:bulletEnabled val="1"/>
        </dgm:presLayoutVars>
      </dgm:prSet>
      <dgm:spPr/>
    </dgm:pt>
    <dgm:pt modelId="{48AF1878-CB85-4D23-9FDD-F23CB535D032}" type="pres">
      <dgm:prSet presAssocID="{34B9FF65-3804-462F-87E9-DC6AC86C8D1F}" presName="aSpace" presStyleCnt="0"/>
      <dgm:spPr/>
    </dgm:pt>
    <dgm:pt modelId="{17617125-51C9-4230-8E22-17128413041F}" type="pres">
      <dgm:prSet presAssocID="{5CEAB03F-B8EB-4292-8B3D-E3F8E98B55DD}" presName="aNode" presStyleLbl="fgAcc1" presStyleIdx="2" presStyleCnt="6" custScaleY="150500">
        <dgm:presLayoutVars>
          <dgm:bulletEnabled val="1"/>
        </dgm:presLayoutVars>
      </dgm:prSet>
      <dgm:spPr/>
    </dgm:pt>
    <dgm:pt modelId="{8C430E58-8CFC-496F-AEDD-6DE30758B011}" type="pres">
      <dgm:prSet presAssocID="{5CEAB03F-B8EB-4292-8B3D-E3F8E98B55DD}" presName="aSpace" presStyleCnt="0"/>
      <dgm:spPr/>
    </dgm:pt>
    <dgm:pt modelId="{76800E03-6898-4A00-A5F1-0CB501718E76}" type="pres">
      <dgm:prSet presAssocID="{433C2D69-80C5-4A0A-95CE-FC77563658C8}" presName="aNode" presStyleLbl="fgAcc1" presStyleIdx="3" presStyleCnt="6" custLinFactNeighborX="1178" custLinFactNeighborY="56576">
        <dgm:presLayoutVars>
          <dgm:bulletEnabled val="1"/>
        </dgm:presLayoutVars>
      </dgm:prSet>
      <dgm:spPr/>
    </dgm:pt>
    <dgm:pt modelId="{0A284607-6CA9-4A6F-B80E-60062EE3F424}" type="pres">
      <dgm:prSet presAssocID="{433C2D69-80C5-4A0A-95CE-FC77563658C8}" presName="aSpace" presStyleCnt="0"/>
      <dgm:spPr/>
    </dgm:pt>
    <dgm:pt modelId="{C369EEDA-8A04-4ECC-813D-323ADA369F67}" type="pres">
      <dgm:prSet presAssocID="{BC3E30FD-8456-4C5C-B1A1-E2FCE95E94C0}" presName="aNode" presStyleLbl="fgAcc1" presStyleIdx="4" presStyleCnt="6" custLinFactY="5437" custLinFactNeighborX="1178" custLinFactNeighborY="100000">
        <dgm:presLayoutVars>
          <dgm:bulletEnabled val="1"/>
        </dgm:presLayoutVars>
      </dgm:prSet>
      <dgm:spPr/>
    </dgm:pt>
    <dgm:pt modelId="{B056FAE8-1DC7-4E59-8C84-D391BF7C83E6}" type="pres">
      <dgm:prSet presAssocID="{BC3E30FD-8456-4C5C-B1A1-E2FCE95E94C0}" presName="aSpace" presStyleCnt="0"/>
      <dgm:spPr/>
    </dgm:pt>
    <dgm:pt modelId="{F40BB812-4D5D-444F-BC4B-1DD2575207E3}" type="pres">
      <dgm:prSet presAssocID="{DC8E0A93-D796-48C9-AC39-3062900ABA5D}" presName="aNode" presStyleLbl="fgAcc1" presStyleIdx="5" presStyleCnt="6" custScaleY="158319" custLinFactY="16302" custLinFactNeighborX="1178" custLinFactNeighborY="100000">
        <dgm:presLayoutVars>
          <dgm:bulletEnabled val="1"/>
        </dgm:presLayoutVars>
      </dgm:prSet>
      <dgm:spPr/>
    </dgm:pt>
    <dgm:pt modelId="{6BD71FAA-2AB5-47AC-B0EC-4F018B945248}" type="pres">
      <dgm:prSet presAssocID="{DC8E0A93-D796-48C9-AC39-3062900ABA5D}" presName="aSpace" presStyleCnt="0"/>
      <dgm:spPr/>
    </dgm:pt>
  </dgm:ptLst>
  <dgm:cxnLst>
    <dgm:cxn modelId="{65F9EE1F-3E3D-4ED9-AD59-9BCEF5337681}" srcId="{9FBD570F-7A80-47EA-9C7D-F39E1322F406}" destId="{5A288BB9-C88F-4312-8CD5-962D327849DF}" srcOrd="0" destOrd="0" parTransId="{CCF52063-FDC4-448C-BE9C-172A3163067E}" sibTransId="{D32A58D4-83FA-414A-89A7-62CB148B3C82}"/>
    <dgm:cxn modelId="{03CDB238-3CA4-4B66-9DF0-8AA8E555926C}" type="presOf" srcId="{BC3E30FD-8456-4C5C-B1A1-E2FCE95E94C0}" destId="{C369EEDA-8A04-4ECC-813D-323ADA369F67}" srcOrd="0" destOrd="0" presId="urn:microsoft.com/office/officeart/2005/8/layout/pyramid2"/>
    <dgm:cxn modelId="{8DA81840-FFDC-4890-8613-EE404EEBFFE6}" type="presOf" srcId="{433C2D69-80C5-4A0A-95CE-FC77563658C8}" destId="{76800E03-6898-4A00-A5F1-0CB501718E76}" srcOrd="0" destOrd="0" presId="urn:microsoft.com/office/officeart/2005/8/layout/pyramid2"/>
    <dgm:cxn modelId="{34BE7761-5E0E-4E2E-859F-2D253BCE3DD6}" type="presOf" srcId="{5A288BB9-C88F-4312-8CD5-962D327849DF}" destId="{DB42FFAB-2FA4-4CB5-934B-8587668D1081}" srcOrd="0" destOrd="0" presId="urn:microsoft.com/office/officeart/2005/8/layout/pyramid2"/>
    <dgm:cxn modelId="{D46B5C53-203B-47E1-BCCB-2EF66F939559}" type="presOf" srcId="{DC8E0A93-D796-48C9-AC39-3062900ABA5D}" destId="{F40BB812-4D5D-444F-BC4B-1DD2575207E3}" srcOrd="0" destOrd="0" presId="urn:microsoft.com/office/officeart/2005/8/layout/pyramid2"/>
    <dgm:cxn modelId="{E6F323AD-EB12-4138-AA78-997713687D09}" type="presOf" srcId="{9FBD570F-7A80-47EA-9C7D-F39E1322F406}" destId="{E8CBEEF7-0AE2-4D8F-A3EE-FFCB6BC557B3}" srcOrd="0" destOrd="0" presId="urn:microsoft.com/office/officeart/2005/8/layout/pyramid2"/>
    <dgm:cxn modelId="{D3F38FAF-1CD5-47A4-84D0-615B0C9309F7}" srcId="{9FBD570F-7A80-47EA-9C7D-F39E1322F406}" destId="{BC3E30FD-8456-4C5C-B1A1-E2FCE95E94C0}" srcOrd="4" destOrd="0" parTransId="{27EC11F0-C91D-4BB5-9B09-97B9597F7A11}" sibTransId="{7E10CD2A-5F93-4CFF-B0E5-4C83785010A3}"/>
    <dgm:cxn modelId="{E2BFD1B4-14A1-457A-A4EB-CAA7FAB54723}" srcId="{9FBD570F-7A80-47EA-9C7D-F39E1322F406}" destId="{5CEAB03F-B8EB-4292-8B3D-E3F8E98B55DD}" srcOrd="2" destOrd="0" parTransId="{2DD9C9A2-A11A-4524-B4B9-EE0F53634CF9}" sibTransId="{90A89A0A-DF3C-47BB-AA80-320A1E192AC9}"/>
    <dgm:cxn modelId="{BB5580C2-A32E-49AA-B4AB-4F5FB3DE0C46}" srcId="{9FBD570F-7A80-47EA-9C7D-F39E1322F406}" destId="{433C2D69-80C5-4A0A-95CE-FC77563658C8}" srcOrd="3" destOrd="0" parTransId="{C912070B-18C5-43B4-8C76-948517AE7600}" sibTransId="{84845EE3-2F39-4FB5-94D3-2E5F136EB997}"/>
    <dgm:cxn modelId="{A8DC21C5-1CDA-4211-AE2A-FE9948556784}" type="presOf" srcId="{5CEAB03F-B8EB-4292-8B3D-E3F8E98B55DD}" destId="{17617125-51C9-4230-8E22-17128413041F}" srcOrd="0" destOrd="0" presId="urn:microsoft.com/office/officeart/2005/8/layout/pyramid2"/>
    <dgm:cxn modelId="{D23B9FEB-3EBC-4DEC-8152-C1B65916B6ED}" type="presOf" srcId="{34B9FF65-3804-462F-87E9-DC6AC86C8D1F}" destId="{91148761-AAC6-42AF-A6B0-999E87DABA31}" srcOrd="0" destOrd="0" presId="urn:microsoft.com/office/officeart/2005/8/layout/pyramid2"/>
    <dgm:cxn modelId="{BE3E9CF1-1C85-450D-AEFD-05B1CEA302FA}" srcId="{9FBD570F-7A80-47EA-9C7D-F39E1322F406}" destId="{DC8E0A93-D796-48C9-AC39-3062900ABA5D}" srcOrd="5" destOrd="0" parTransId="{B19B4191-1298-46CD-866D-82316FDF0C7C}" sibTransId="{B98A6472-0234-43FF-A03F-8DD0B097A6DA}"/>
    <dgm:cxn modelId="{FE328FFA-0B97-4CFF-BE74-032F396E97D2}" srcId="{9FBD570F-7A80-47EA-9C7D-F39E1322F406}" destId="{34B9FF65-3804-462F-87E9-DC6AC86C8D1F}" srcOrd="1" destOrd="0" parTransId="{91F1039B-ACE0-4F4E-AF8F-31344D256B8E}" sibTransId="{F9D93891-0CD3-4528-A84A-DD667AFFB276}"/>
    <dgm:cxn modelId="{762CCA92-DCC3-4FB5-8DC7-6F971475A270}" type="presParOf" srcId="{E8CBEEF7-0AE2-4D8F-A3EE-FFCB6BC557B3}" destId="{5CFFD2FB-B42E-45BF-B8AF-9C5257F03E14}" srcOrd="0" destOrd="0" presId="urn:microsoft.com/office/officeart/2005/8/layout/pyramid2"/>
    <dgm:cxn modelId="{62A8EFC1-4453-4A31-AD2B-018C2C0D4953}" type="presParOf" srcId="{E8CBEEF7-0AE2-4D8F-A3EE-FFCB6BC557B3}" destId="{118CD57A-9BE4-4647-86F0-0520AAFA59A0}" srcOrd="1" destOrd="0" presId="urn:microsoft.com/office/officeart/2005/8/layout/pyramid2"/>
    <dgm:cxn modelId="{EF36D272-359F-430A-8FC2-10A3D00E4B7C}" type="presParOf" srcId="{118CD57A-9BE4-4647-86F0-0520AAFA59A0}" destId="{DB42FFAB-2FA4-4CB5-934B-8587668D1081}" srcOrd="0" destOrd="0" presId="urn:microsoft.com/office/officeart/2005/8/layout/pyramid2"/>
    <dgm:cxn modelId="{26955EDB-BA5C-4D97-B033-87F0695F221F}" type="presParOf" srcId="{118CD57A-9BE4-4647-86F0-0520AAFA59A0}" destId="{62CE451D-D9C8-4452-B052-80DA770E28BE}" srcOrd="1" destOrd="0" presId="urn:microsoft.com/office/officeart/2005/8/layout/pyramid2"/>
    <dgm:cxn modelId="{F1041A74-678F-40D0-BB24-C99BBAE0CB7F}" type="presParOf" srcId="{118CD57A-9BE4-4647-86F0-0520AAFA59A0}" destId="{91148761-AAC6-42AF-A6B0-999E87DABA31}" srcOrd="2" destOrd="0" presId="urn:microsoft.com/office/officeart/2005/8/layout/pyramid2"/>
    <dgm:cxn modelId="{027A4446-2BF5-4763-A8F5-B29E515E3348}" type="presParOf" srcId="{118CD57A-9BE4-4647-86F0-0520AAFA59A0}" destId="{48AF1878-CB85-4D23-9FDD-F23CB535D032}" srcOrd="3" destOrd="0" presId="urn:microsoft.com/office/officeart/2005/8/layout/pyramid2"/>
    <dgm:cxn modelId="{A8505947-57B2-4BA8-BC4B-AB50DDDF84CD}" type="presParOf" srcId="{118CD57A-9BE4-4647-86F0-0520AAFA59A0}" destId="{17617125-51C9-4230-8E22-17128413041F}" srcOrd="4" destOrd="0" presId="urn:microsoft.com/office/officeart/2005/8/layout/pyramid2"/>
    <dgm:cxn modelId="{6F6A36F5-6B00-4917-941E-C3823BA3FF0D}" type="presParOf" srcId="{118CD57A-9BE4-4647-86F0-0520AAFA59A0}" destId="{8C430E58-8CFC-496F-AEDD-6DE30758B011}" srcOrd="5" destOrd="0" presId="urn:microsoft.com/office/officeart/2005/8/layout/pyramid2"/>
    <dgm:cxn modelId="{44193774-755C-42E0-B58C-AD6D21E35909}" type="presParOf" srcId="{118CD57A-9BE4-4647-86F0-0520AAFA59A0}" destId="{76800E03-6898-4A00-A5F1-0CB501718E76}" srcOrd="6" destOrd="0" presId="urn:microsoft.com/office/officeart/2005/8/layout/pyramid2"/>
    <dgm:cxn modelId="{5954A8F9-4DE8-4043-8BD1-D13C18CCA593}" type="presParOf" srcId="{118CD57A-9BE4-4647-86F0-0520AAFA59A0}" destId="{0A284607-6CA9-4A6F-B80E-60062EE3F424}" srcOrd="7" destOrd="0" presId="urn:microsoft.com/office/officeart/2005/8/layout/pyramid2"/>
    <dgm:cxn modelId="{F04C19D9-BBBB-4E28-BCAE-EAFC4EC8797E}" type="presParOf" srcId="{118CD57A-9BE4-4647-86F0-0520AAFA59A0}" destId="{C369EEDA-8A04-4ECC-813D-323ADA369F67}" srcOrd="8" destOrd="0" presId="urn:microsoft.com/office/officeart/2005/8/layout/pyramid2"/>
    <dgm:cxn modelId="{8EDB94C0-0927-4872-BE5B-7F0146881824}" type="presParOf" srcId="{118CD57A-9BE4-4647-86F0-0520AAFA59A0}" destId="{B056FAE8-1DC7-4E59-8C84-D391BF7C83E6}" srcOrd="9" destOrd="0" presId="urn:microsoft.com/office/officeart/2005/8/layout/pyramid2"/>
    <dgm:cxn modelId="{D567A3C8-B143-4C9A-8E3E-A4A2958BE97D}" type="presParOf" srcId="{118CD57A-9BE4-4647-86F0-0520AAFA59A0}" destId="{F40BB812-4D5D-444F-BC4B-1DD2575207E3}" srcOrd="10" destOrd="0" presId="urn:microsoft.com/office/officeart/2005/8/layout/pyramid2"/>
    <dgm:cxn modelId="{02344BC8-1822-4C65-8169-17B3B09810B0}" type="presParOf" srcId="{118CD57A-9BE4-4647-86F0-0520AAFA59A0}" destId="{6BD71FAA-2AB5-47AC-B0EC-4F018B945248}" srcOrd="11"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D0E10C1-4FBA-4A22-A25C-092EA3D6963E}" type="doc">
      <dgm:prSet loTypeId="urn:microsoft.com/office/officeart/2005/8/layout/pyramid2" loCatId="list" qsTypeId="urn:microsoft.com/office/officeart/2005/8/quickstyle/simple1" qsCatId="simple" csTypeId="urn:microsoft.com/office/officeart/2005/8/colors/accent1_2" csCatId="accent1" phldr="1"/>
      <dgm:spPr/>
    </dgm:pt>
    <dgm:pt modelId="{91627506-7F37-4D0C-BB8D-D3A56D6C964B}">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endParaRPr lang="en-US" sz="1600" b="1" dirty="0"/>
        </a:p>
        <a:p>
          <a:pPr marL="0" marR="0" indent="0" defTabSz="914400" eaLnBrk="1" fontAlgn="auto" latinLnBrk="0" hangingPunct="1">
            <a:lnSpc>
              <a:spcPct val="100000"/>
            </a:lnSpc>
            <a:spcBef>
              <a:spcPts val="0"/>
            </a:spcBef>
            <a:spcAft>
              <a:spcPts val="0"/>
            </a:spcAft>
            <a:buClrTx/>
            <a:buSzTx/>
            <a:buFontTx/>
            <a:buNone/>
            <a:tabLst/>
            <a:defRPr/>
          </a:pPr>
          <a:r>
            <a:rPr lang="en-US" sz="1600" b="1" dirty="0"/>
            <a:t>Specialized/Teaching hospital (1:5,000,000</a:t>
          </a:r>
          <a:r>
            <a:rPr lang="en-US" sz="1400" b="1" dirty="0"/>
            <a:t>)</a:t>
          </a:r>
          <a:endParaRPr lang="en-US" sz="1400" dirty="0"/>
        </a:p>
        <a:p>
          <a:pPr defTabSz="889000">
            <a:lnSpc>
              <a:spcPct val="90000"/>
            </a:lnSpc>
            <a:spcBef>
              <a:spcPct val="0"/>
            </a:spcBef>
            <a:spcAft>
              <a:spcPct val="35000"/>
            </a:spcAft>
          </a:pPr>
          <a:endParaRPr lang="en-US" sz="1400" dirty="0"/>
        </a:p>
      </dgm:t>
    </dgm:pt>
    <dgm:pt modelId="{AA45C62B-70F4-476C-8043-7D20513030E3}" type="parTrans" cxnId="{B9C69154-EE20-4148-B255-6AD42B1179FB}">
      <dgm:prSet/>
      <dgm:spPr/>
      <dgm:t>
        <a:bodyPr/>
        <a:lstStyle/>
        <a:p>
          <a:endParaRPr lang="en-US"/>
        </a:p>
      </dgm:t>
    </dgm:pt>
    <dgm:pt modelId="{DD4D7740-BCE5-4B65-A2E1-9F9CC6E9C709}" type="sibTrans" cxnId="{B9C69154-EE20-4148-B255-6AD42B1179FB}">
      <dgm:prSet/>
      <dgm:spPr/>
      <dgm:t>
        <a:bodyPr/>
        <a:lstStyle/>
        <a:p>
          <a:endParaRPr lang="en-US"/>
        </a:p>
      </dgm:t>
    </dgm:pt>
    <dgm:pt modelId="{EDD8161D-6937-4042-8CBD-05139680A628}">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1600" b="1" dirty="0"/>
            <a:t>Regional hospital (1:1,000,000)</a:t>
          </a:r>
          <a:endParaRPr lang="en-US" sz="1600" dirty="0"/>
        </a:p>
        <a:p>
          <a:pPr defTabSz="533400">
            <a:lnSpc>
              <a:spcPct val="90000"/>
            </a:lnSpc>
            <a:spcBef>
              <a:spcPct val="0"/>
            </a:spcBef>
            <a:spcAft>
              <a:spcPct val="35000"/>
            </a:spcAft>
          </a:pPr>
          <a:endParaRPr lang="en-US" sz="1400" dirty="0"/>
        </a:p>
      </dgm:t>
    </dgm:pt>
    <dgm:pt modelId="{7B87FD5A-4CA2-4CA9-9B62-FB759BABA9C7}" type="parTrans" cxnId="{6D9BAD1E-E3DC-40AE-833D-CD93983E0496}">
      <dgm:prSet/>
      <dgm:spPr/>
      <dgm:t>
        <a:bodyPr/>
        <a:lstStyle/>
        <a:p>
          <a:endParaRPr lang="en-US"/>
        </a:p>
      </dgm:t>
    </dgm:pt>
    <dgm:pt modelId="{2851B97F-5FD5-4399-BD6C-95C55C6603DC}" type="sibTrans" cxnId="{6D9BAD1E-E3DC-40AE-833D-CD93983E0496}">
      <dgm:prSet/>
      <dgm:spPr/>
      <dgm:t>
        <a:bodyPr/>
        <a:lstStyle/>
        <a:p>
          <a:endParaRPr lang="en-US"/>
        </a:p>
      </dgm:t>
    </dgm:pt>
    <dgm:pt modelId="{41DF5E37-FFB8-4CAE-BA1A-E8A1522E6D38}">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1600" b="1" dirty="0"/>
            <a:t>District Hospital (1:250,000)</a:t>
          </a:r>
        </a:p>
        <a:p>
          <a:pPr defTabSz="533400">
            <a:lnSpc>
              <a:spcPct val="90000"/>
            </a:lnSpc>
            <a:spcBef>
              <a:spcPct val="0"/>
            </a:spcBef>
            <a:spcAft>
              <a:spcPct val="35000"/>
            </a:spcAft>
          </a:pPr>
          <a:endParaRPr lang="en-US" sz="1400" b="1" dirty="0"/>
        </a:p>
      </dgm:t>
    </dgm:pt>
    <dgm:pt modelId="{7BCE930E-3E5E-4FDF-8C75-03EC20E67C68}" type="parTrans" cxnId="{388A9660-080C-4215-955C-276CA8B4E205}">
      <dgm:prSet/>
      <dgm:spPr/>
      <dgm:t>
        <a:bodyPr/>
        <a:lstStyle/>
        <a:p>
          <a:endParaRPr lang="en-US"/>
        </a:p>
      </dgm:t>
    </dgm:pt>
    <dgm:pt modelId="{D58F6DE7-6730-4DEB-A359-73999863ED7A}" type="sibTrans" cxnId="{388A9660-080C-4215-955C-276CA8B4E205}">
      <dgm:prSet/>
      <dgm:spPr/>
      <dgm:t>
        <a:bodyPr/>
        <a:lstStyle/>
        <a:p>
          <a:endParaRPr lang="en-US"/>
        </a:p>
      </dgm:t>
    </dgm:pt>
    <dgm:pt modelId="{F91279FD-6501-46BF-BC00-21607A570F2D}">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endParaRPr lang="en-US" sz="1400" b="1" dirty="0"/>
        </a:p>
        <a:p>
          <a:pPr marL="0" marR="0" indent="0" defTabSz="914400" eaLnBrk="1" fontAlgn="auto" latinLnBrk="0" hangingPunct="1">
            <a:lnSpc>
              <a:spcPct val="100000"/>
            </a:lnSpc>
            <a:spcBef>
              <a:spcPts val="0"/>
            </a:spcBef>
            <a:spcAft>
              <a:spcPts val="0"/>
            </a:spcAft>
            <a:buClrTx/>
            <a:buSzTx/>
            <a:buFontTx/>
            <a:buNone/>
            <a:tabLst/>
            <a:defRPr/>
          </a:pPr>
          <a:endParaRPr lang="en-US" sz="1400" b="1" dirty="0">
            <a:latin typeface="Times New Roman" pitchFamily="18" charset="0"/>
            <a:cs typeface="Times New Roman" pitchFamily="18" charset="0"/>
          </a:endParaRPr>
        </a:p>
        <a:p>
          <a:pPr marL="0" marR="0" indent="0" defTabSz="914400" eaLnBrk="1" fontAlgn="auto" latinLnBrk="0" hangingPunct="1">
            <a:lnSpc>
              <a:spcPct val="100000"/>
            </a:lnSpc>
            <a:spcBef>
              <a:spcPts val="0"/>
            </a:spcBef>
            <a:spcAft>
              <a:spcPts val="0"/>
            </a:spcAft>
            <a:buClrTx/>
            <a:buSzTx/>
            <a:buFontTx/>
            <a:buNone/>
            <a:tabLst/>
            <a:defRPr/>
          </a:pPr>
          <a:r>
            <a:rPr lang="en-US" sz="1600" b="1" dirty="0">
              <a:latin typeface="Times New Roman" pitchFamily="18" charset="0"/>
              <a:cs typeface="Times New Roman" pitchFamily="18" charset="0"/>
            </a:rPr>
            <a:t>Primary health Care unit (PHCU) </a:t>
          </a:r>
          <a:r>
            <a:rPr lang="en-US" sz="1400" dirty="0">
              <a:latin typeface="Times New Roman" pitchFamily="18" charset="0"/>
              <a:cs typeface="Times New Roman" pitchFamily="18" charset="0"/>
            </a:rPr>
            <a:t>One HC with 5 satellite CHP </a:t>
          </a:r>
        </a:p>
        <a:p>
          <a:pPr marL="0" marR="0" indent="0" defTabSz="311150" eaLnBrk="1" fontAlgn="auto" latinLnBrk="0" hangingPunct="1">
            <a:lnSpc>
              <a:spcPct val="90000"/>
            </a:lnSpc>
            <a:spcBef>
              <a:spcPct val="0"/>
            </a:spcBef>
            <a:spcAft>
              <a:spcPct val="35000"/>
            </a:spcAft>
            <a:buClrTx/>
            <a:buSzTx/>
            <a:buFontTx/>
            <a:buNone/>
            <a:tabLst/>
            <a:defRPr/>
          </a:pPr>
          <a:r>
            <a:rPr lang="en-US" sz="1400" dirty="0">
              <a:latin typeface="Times New Roman" pitchFamily="18" charset="0"/>
              <a:cs typeface="Times New Roman" pitchFamily="18" charset="0"/>
            </a:rPr>
            <a:t>Serving a population of 25,000 i.e. Each HP 5,000 people</a:t>
          </a:r>
        </a:p>
        <a:p>
          <a:pPr marL="0" marR="0" indent="0" defTabSz="311150" eaLnBrk="1" fontAlgn="auto" latinLnBrk="0" hangingPunct="1">
            <a:lnSpc>
              <a:spcPct val="90000"/>
            </a:lnSpc>
            <a:spcBef>
              <a:spcPct val="0"/>
            </a:spcBef>
            <a:spcAft>
              <a:spcPct val="35000"/>
            </a:spcAft>
            <a:buClrTx/>
            <a:buSzTx/>
            <a:buFontTx/>
            <a:buNone/>
            <a:tabLst/>
            <a:defRPr/>
          </a:pPr>
          <a:endParaRPr lang="en-US" sz="1200" dirty="0"/>
        </a:p>
        <a:p>
          <a:pPr defTabSz="311150">
            <a:lnSpc>
              <a:spcPct val="90000"/>
            </a:lnSpc>
            <a:spcBef>
              <a:spcPct val="0"/>
            </a:spcBef>
            <a:spcAft>
              <a:spcPct val="35000"/>
            </a:spcAft>
          </a:pPr>
          <a:endParaRPr lang="en-US" sz="1200" dirty="0"/>
        </a:p>
      </dgm:t>
    </dgm:pt>
    <dgm:pt modelId="{648F3BD3-6FA7-424D-9AE3-957EC6C293E0}" type="parTrans" cxnId="{E54EF381-E239-46B6-9E55-E9E380B428E7}">
      <dgm:prSet/>
      <dgm:spPr/>
      <dgm:t>
        <a:bodyPr/>
        <a:lstStyle/>
        <a:p>
          <a:endParaRPr lang="en-US"/>
        </a:p>
      </dgm:t>
    </dgm:pt>
    <dgm:pt modelId="{C700668F-794D-4E95-9A52-C0C09E3A1BDC}" type="sibTrans" cxnId="{E54EF381-E239-46B6-9E55-E9E380B428E7}">
      <dgm:prSet/>
      <dgm:spPr/>
      <dgm:t>
        <a:bodyPr/>
        <a:lstStyle/>
        <a:p>
          <a:endParaRPr lang="en-US"/>
        </a:p>
      </dgm:t>
    </dgm:pt>
    <dgm:pt modelId="{31547886-1A1E-4B09-B2AC-A0EA604C154F}" type="pres">
      <dgm:prSet presAssocID="{0D0E10C1-4FBA-4A22-A25C-092EA3D6963E}" presName="compositeShape" presStyleCnt="0">
        <dgm:presLayoutVars>
          <dgm:dir/>
          <dgm:resizeHandles/>
        </dgm:presLayoutVars>
      </dgm:prSet>
      <dgm:spPr/>
    </dgm:pt>
    <dgm:pt modelId="{1A5175AA-5971-4952-AE91-830131241985}" type="pres">
      <dgm:prSet presAssocID="{0D0E10C1-4FBA-4A22-A25C-092EA3D6963E}" presName="pyramid" presStyleLbl="node1" presStyleIdx="0" presStyleCnt="1"/>
      <dgm:spPr/>
    </dgm:pt>
    <dgm:pt modelId="{37DD11BF-C35F-4214-B6A3-8BEA50D46715}" type="pres">
      <dgm:prSet presAssocID="{0D0E10C1-4FBA-4A22-A25C-092EA3D6963E}" presName="theList" presStyleCnt="0"/>
      <dgm:spPr/>
    </dgm:pt>
    <dgm:pt modelId="{F2AFC708-F566-4851-9165-DBE6593F2F72}" type="pres">
      <dgm:prSet presAssocID="{91627506-7F37-4D0C-BB8D-D3A56D6C964B}" presName="aNode" presStyleLbl="fgAcc1" presStyleIdx="0" presStyleCnt="4" custScaleY="594047" custLinFactY="-68949" custLinFactNeighborX="-1412" custLinFactNeighborY="-100000">
        <dgm:presLayoutVars>
          <dgm:bulletEnabled val="1"/>
        </dgm:presLayoutVars>
      </dgm:prSet>
      <dgm:spPr/>
    </dgm:pt>
    <dgm:pt modelId="{39A3358E-840A-4C8D-A4B6-DE957CF10AD9}" type="pres">
      <dgm:prSet presAssocID="{91627506-7F37-4D0C-BB8D-D3A56D6C964B}" presName="aSpace" presStyleCnt="0"/>
      <dgm:spPr/>
    </dgm:pt>
    <dgm:pt modelId="{C81F6CB8-082D-4E71-AF8B-A19046717EF0}" type="pres">
      <dgm:prSet presAssocID="{EDD8161D-6937-4042-8CBD-05139680A628}" presName="aNode" presStyleLbl="fgAcc1" presStyleIdx="1" presStyleCnt="4" custScaleY="656786" custLinFactY="-70770" custLinFactNeighborX="1178" custLinFactNeighborY="-100000">
        <dgm:presLayoutVars>
          <dgm:bulletEnabled val="1"/>
        </dgm:presLayoutVars>
      </dgm:prSet>
      <dgm:spPr/>
    </dgm:pt>
    <dgm:pt modelId="{E4861B2F-8EB4-4E7D-8D53-87244C65F1EA}" type="pres">
      <dgm:prSet presAssocID="{EDD8161D-6937-4042-8CBD-05139680A628}" presName="aSpace" presStyleCnt="0"/>
      <dgm:spPr/>
    </dgm:pt>
    <dgm:pt modelId="{901DF678-97B7-4A1E-886F-40025FA0C272}" type="pres">
      <dgm:prSet presAssocID="{41DF5E37-FFB8-4CAE-BA1A-E8A1522E6D38}" presName="aNode" presStyleLbl="fgAcc1" presStyleIdx="2" presStyleCnt="4" custScaleY="830671" custLinFactY="-61014" custLinFactNeighborX="1178" custLinFactNeighborY="-100000">
        <dgm:presLayoutVars>
          <dgm:bulletEnabled val="1"/>
        </dgm:presLayoutVars>
      </dgm:prSet>
      <dgm:spPr/>
    </dgm:pt>
    <dgm:pt modelId="{9EA90F8D-FCA2-4F5C-915D-B99D4B4F75D3}" type="pres">
      <dgm:prSet presAssocID="{41DF5E37-FFB8-4CAE-BA1A-E8A1522E6D38}" presName="aSpace" presStyleCnt="0"/>
      <dgm:spPr/>
    </dgm:pt>
    <dgm:pt modelId="{2367A711-15C9-4B80-8078-4D18A9BFFF7E}" type="pres">
      <dgm:prSet presAssocID="{F91279FD-6501-46BF-BC00-21607A570F2D}" presName="aNode" presStyleLbl="fgAcc1" presStyleIdx="3" presStyleCnt="4" custScaleY="1326992" custLinFactY="-49783" custLinFactNeighborX="3768" custLinFactNeighborY="-100000">
        <dgm:presLayoutVars>
          <dgm:bulletEnabled val="1"/>
        </dgm:presLayoutVars>
      </dgm:prSet>
      <dgm:spPr/>
    </dgm:pt>
    <dgm:pt modelId="{7B75277D-386D-453B-BB59-BA1BBBBEEA7E}" type="pres">
      <dgm:prSet presAssocID="{F91279FD-6501-46BF-BC00-21607A570F2D}" presName="aSpace" presStyleCnt="0"/>
      <dgm:spPr/>
    </dgm:pt>
  </dgm:ptLst>
  <dgm:cxnLst>
    <dgm:cxn modelId="{6D9BAD1E-E3DC-40AE-833D-CD93983E0496}" srcId="{0D0E10C1-4FBA-4A22-A25C-092EA3D6963E}" destId="{EDD8161D-6937-4042-8CBD-05139680A628}" srcOrd="1" destOrd="0" parTransId="{7B87FD5A-4CA2-4CA9-9B62-FB759BABA9C7}" sibTransId="{2851B97F-5FD5-4399-BD6C-95C55C6603DC}"/>
    <dgm:cxn modelId="{388A9660-080C-4215-955C-276CA8B4E205}" srcId="{0D0E10C1-4FBA-4A22-A25C-092EA3D6963E}" destId="{41DF5E37-FFB8-4CAE-BA1A-E8A1522E6D38}" srcOrd="2" destOrd="0" parTransId="{7BCE930E-3E5E-4FDF-8C75-03EC20E67C68}" sibTransId="{D58F6DE7-6730-4DEB-A359-73999863ED7A}"/>
    <dgm:cxn modelId="{3905E564-588A-46ED-84B0-21A67E8FC4F4}" type="presOf" srcId="{0D0E10C1-4FBA-4A22-A25C-092EA3D6963E}" destId="{31547886-1A1E-4B09-B2AC-A0EA604C154F}" srcOrd="0" destOrd="0" presId="urn:microsoft.com/office/officeart/2005/8/layout/pyramid2"/>
    <dgm:cxn modelId="{9672DF50-9448-427A-947D-5B1ADFC9D02A}" type="presOf" srcId="{41DF5E37-FFB8-4CAE-BA1A-E8A1522E6D38}" destId="{901DF678-97B7-4A1E-886F-40025FA0C272}" srcOrd="0" destOrd="0" presId="urn:microsoft.com/office/officeart/2005/8/layout/pyramid2"/>
    <dgm:cxn modelId="{C23BD753-D89A-4A61-B300-48243BDF4A51}" type="presOf" srcId="{EDD8161D-6937-4042-8CBD-05139680A628}" destId="{C81F6CB8-082D-4E71-AF8B-A19046717EF0}" srcOrd="0" destOrd="0" presId="urn:microsoft.com/office/officeart/2005/8/layout/pyramid2"/>
    <dgm:cxn modelId="{B9C69154-EE20-4148-B255-6AD42B1179FB}" srcId="{0D0E10C1-4FBA-4A22-A25C-092EA3D6963E}" destId="{91627506-7F37-4D0C-BB8D-D3A56D6C964B}" srcOrd="0" destOrd="0" parTransId="{AA45C62B-70F4-476C-8043-7D20513030E3}" sibTransId="{DD4D7740-BCE5-4B65-A2E1-9F9CC6E9C709}"/>
    <dgm:cxn modelId="{243F6B5A-1C14-408E-B77C-623BA0DF7292}" type="presOf" srcId="{F91279FD-6501-46BF-BC00-21607A570F2D}" destId="{2367A711-15C9-4B80-8078-4D18A9BFFF7E}" srcOrd="0" destOrd="0" presId="urn:microsoft.com/office/officeart/2005/8/layout/pyramid2"/>
    <dgm:cxn modelId="{E54EF381-E239-46B6-9E55-E9E380B428E7}" srcId="{0D0E10C1-4FBA-4A22-A25C-092EA3D6963E}" destId="{F91279FD-6501-46BF-BC00-21607A570F2D}" srcOrd="3" destOrd="0" parTransId="{648F3BD3-6FA7-424D-9AE3-957EC6C293E0}" sibTransId="{C700668F-794D-4E95-9A52-C0C09E3A1BDC}"/>
    <dgm:cxn modelId="{A15E44E0-812C-49E2-836D-664A9FCA74FA}" type="presOf" srcId="{91627506-7F37-4D0C-BB8D-D3A56D6C964B}" destId="{F2AFC708-F566-4851-9165-DBE6593F2F72}" srcOrd="0" destOrd="0" presId="urn:microsoft.com/office/officeart/2005/8/layout/pyramid2"/>
    <dgm:cxn modelId="{66CA8554-2455-4AEF-A9E2-2B77D28338E1}" type="presParOf" srcId="{31547886-1A1E-4B09-B2AC-A0EA604C154F}" destId="{1A5175AA-5971-4952-AE91-830131241985}" srcOrd="0" destOrd="0" presId="urn:microsoft.com/office/officeart/2005/8/layout/pyramid2"/>
    <dgm:cxn modelId="{914575C8-713D-4958-AC0A-179F3C7AC38D}" type="presParOf" srcId="{31547886-1A1E-4B09-B2AC-A0EA604C154F}" destId="{37DD11BF-C35F-4214-B6A3-8BEA50D46715}" srcOrd="1" destOrd="0" presId="urn:microsoft.com/office/officeart/2005/8/layout/pyramid2"/>
    <dgm:cxn modelId="{F6C986AA-6D5F-4D24-9B0D-A3690690E6EF}" type="presParOf" srcId="{37DD11BF-C35F-4214-B6A3-8BEA50D46715}" destId="{F2AFC708-F566-4851-9165-DBE6593F2F72}" srcOrd="0" destOrd="0" presId="urn:microsoft.com/office/officeart/2005/8/layout/pyramid2"/>
    <dgm:cxn modelId="{E04522A0-5CDA-465F-A841-0A165F305EFF}" type="presParOf" srcId="{37DD11BF-C35F-4214-B6A3-8BEA50D46715}" destId="{39A3358E-840A-4C8D-A4B6-DE957CF10AD9}" srcOrd="1" destOrd="0" presId="urn:microsoft.com/office/officeart/2005/8/layout/pyramid2"/>
    <dgm:cxn modelId="{93281426-9353-4A04-AEA4-B83E11E8B962}" type="presParOf" srcId="{37DD11BF-C35F-4214-B6A3-8BEA50D46715}" destId="{C81F6CB8-082D-4E71-AF8B-A19046717EF0}" srcOrd="2" destOrd="0" presId="urn:microsoft.com/office/officeart/2005/8/layout/pyramid2"/>
    <dgm:cxn modelId="{474A9536-893B-4494-87D6-F55997C5126C}" type="presParOf" srcId="{37DD11BF-C35F-4214-B6A3-8BEA50D46715}" destId="{E4861B2F-8EB4-4E7D-8D53-87244C65F1EA}" srcOrd="3" destOrd="0" presId="urn:microsoft.com/office/officeart/2005/8/layout/pyramid2"/>
    <dgm:cxn modelId="{4F3BB241-C930-4CEB-9197-C9FE57A5E6F0}" type="presParOf" srcId="{37DD11BF-C35F-4214-B6A3-8BEA50D46715}" destId="{901DF678-97B7-4A1E-886F-40025FA0C272}" srcOrd="4" destOrd="0" presId="urn:microsoft.com/office/officeart/2005/8/layout/pyramid2"/>
    <dgm:cxn modelId="{10E15D8F-56C7-4D4E-9811-971BF5DE25A7}" type="presParOf" srcId="{37DD11BF-C35F-4214-B6A3-8BEA50D46715}" destId="{9EA90F8D-FCA2-4F5C-915D-B99D4B4F75D3}" srcOrd="5" destOrd="0" presId="urn:microsoft.com/office/officeart/2005/8/layout/pyramid2"/>
    <dgm:cxn modelId="{FF64733B-9926-4D63-8B3A-E4501A4F084B}" type="presParOf" srcId="{37DD11BF-C35F-4214-B6A3-8BEA50D46715}" destId="{2367A711-15C9-4B80-8078-4D18A9BFFF7E}" srcOrd="6" destOrd="0" presId="urn:microsoft.com/office/officeart/2005/8/layout/pyramid2"/>
    <dgm:cxn modelId="{B252AAB2-7B6A-4500-8616-786FA33E5B66}" type="presParOf" srcId="{37DD11BF-C35F-4214-B6A3-8BEA50D46715}" destId="{7B75277D-386D-453B-BB59-BA1BBBBEEA7E}"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FFD2FB-B42E-45BF-B8AF-9C5257F03E14}">
      <dsp:nvSpPr>
        <dsp:cNvPr id="0" name=""/>
        <dsp:cNvSpPr/>
      </dsp:nvSpPr>
      <dsp:spPr>
        <a:xfrm>
          <a:off x="1512371" y="0"/>
          <a:ext cx="4525963" cy="4525963"/>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B42FFAB-2FA4-4CB5-934B-8587668D1081}">
      <dsp:nvSpPr>
        <dsp:cNvPr id="0" name=""/>
        <dsp:cNvSpPr/>
      </dsp:nvSpPr>
      <dsp:spPr>
        <a:xfrm>
          <a:off x="3810008" y="270796"/>
          <a:ext cx="2941875" cy="628806"/>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800" b="1" kern="1200" dirty="0"/>
            <a:t>Central (referral) </a:t>
          </a:r>
          <a:r>
            <a:rPr lang="en-US" sz="1800" kern="1200" dirty="0"/>
            <a:t>hospitals1:3-5 million people</a:t>
          </a:r>
          <a:r>
            <a:rPr lang="en-US" sz="1400" kern="1200" dirty="0"/>
            <a:t> </a:t>
          </a:r>
        </a:p>
        <a:p>
          <a:pPr lvl="0" algn="ctr" defTabSz="889000">
            <a:lnSpc>
              <a:spcPct val="90000"/>
            </a:lnSpc>
            <a:spcBef>
              <a:spcPct val="0"/>
            </a:spcBef>
            <a:spcAft>
              <a:spcPct val="35000"/>
            </a:spcAft>
            <a:buNone/>
          </a:pPr>
          <a:endParaRPr lang="en-US" sz="1200" kern="1200" dirty="0"/>
        </a:p>
      </dsp:txBody>
      <dsp:txXfrm>
        <a:off x="3840704" y="301492"/>
        <a:ext cx="2880483" cy="567414"/>
      </dsp:txXfrm>
    </dsp:sp>
    <dsp:sp modelId="{91148761-AAC6-42AF-A6B0-999E87DABA31}">
      <dsp:nvSpPr>
        <dsp:cNvPr id="0" name=""/>
        <dsp:cNvSpPr/>
      </dsp:nvSpPr>
      <dsp:spPr>
        <a:xfrm>
          <a:off x="3810008" y="1012619"/>
          <a:ext cx="2941875" cy="648152"/>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800" b="1" kern="1200" dirty="0"/>
            <a:t>Regional hospital </a:t>
          </a:r>
          <a:r>
            <a:rPr lang="en-US" sz="1800" kern="1200" dirty="0"/>
            <a:t>1:1.6-3 million</a:t>
          </a:r>
          <a:r>
            <a:rPr lang="en-US" sz="1400" kern="1200" dirty="0"/>
            <a:t>  </a:t>
          </a:r>
          <a:r>
            <a:rPr lang="en-US" sz="2000" kern="1200" dirty="0"/>
            <a:t>people</a:t>
          </a:r>
        </a:p>
        <a:p>
          <a:pPr lvl="0" algn="ctr" defTabSz="666750">
            <a:lnSpc>
              <a:spcPct val="90000"/>
            </a:lnSpc>
            <a:spcBef>
              <a:spcPct val="0"/>
            </a:spcBef>
            <a:spcAft>
              <a:spcPct val="35000"/>
            </a:spcAft>
            <a:buNone/>
          </a:pPr>
          <a:endParaRPr lang="en-US" sz="1200" kern="1200" dirty="0"/>
        </a:p>
      </dsp:txBody>
      <dsp:txXfrm>
        <a:off x="3841648" y="1044259"/>
        <a:ext cx="2878595" cy="584872"/>
      </dsp:txXfrm>
    </dsp:sp>
    <dsp:sp modelId="{17617125-51C9-4230-8E22-17128413041F}">
      <dsp:nvSpPr>
        <dsp:cNvPr id="0" name=""/>
        <dsp:cNvSpPr/>
      </dsp:nvSpPr>
      <dsp:spPr>
        <a:xfrm>
          <a:off x="3775352" y="1831464"/>
          <a:ext cx="2941875" cy="603329"/>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800" b="1" kern="1200" dirty="0"/>
            <a:t>Rural hospital </a:t>
          </a:r>
          <a:r>
            <a:rPr lang="en-US" sz="1800" kern="1200" dirty="0"/>
            <a:t>1:100-1,000,000</a:t>
          </a:r>
        </a:p>
        <a:p>
          <a:pPr lvl="0" algn="ctr" defTabSz="577850">
            <a:lnSpc>
              <a:spcPct val="90000"/>
            </a:lnSpc>
            <a:spcBef>
              <a:spcPct val="0"/>
            </a:spcBef>
            <a:spcAft>
              <a:spcPct val="35000"/>
            </a:spcAft>
            <a:buNone/>
          </a:pPr>
          <a:endParaRPr lang="en-US" sz="1200" kern="1200" dirty="0"/>
        </a:p>
      </dsp:txBody>
      <dsp:txXfrm>
        <a:off x="3804804" y="1860916"/>
        <a:ext cx="2882971" cy="544425"/>
      </dsp:txXfrm>
    </dsp:sp>
    <dsp:sp modelId="{76800E03-6898-4A00-A5F1-0CB501718E76}">
      <dsp:nvSpPr>
        <dsp:cNvPr id="0" name=""/>
        <dsp:cNvSpPr/>
      </dsp:nvSpPr>
      <dsp:spPr>
        <a:xfrm>
          <a:off x="3810008" y="2513255"/>
          <a:ext cx="2941875" cy="400883"/>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t>Health center </a:t>
          </a:r>
          <a:r>
            <a:rPr lang="en-US" sz="1800" kern="1200" dirty="0"/>
            <a:t>1:50,000-100,000</a:t>
          </a:r>
        </a:p>
      </dsp:txBody>
      <dsp:txXfrm>
        <a:off x="3829577" y="2532824"/>
        <a:ext cx="2902737" cy="361745"/>
      </dsp:txXfrm>
    </dsp:sp>
    <dsp:sp modelId="{C369EEDA-8A04-4ECC-813D-323ADA369F67}">
      <dsp:nvSpPr>
        <dsp:cNvPr id="0" name=""/>
        <dsp:cNvSpPr/>
      </dsp:nvSpPr>
      <dsp:spPr>
        <a:xfrm>
          <a:off x="3810008" y="3007805"/>
          <a:ext cx="2941875" cy="400883"/>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Health station </a:t>
          </a:r>
          <a:r>
            <a:rPr lang="en-US" sz="1800" b="1" kern="1200" dirty="0"/>
            <a:t>(clinics) </a:t>
          </a:r>
          <a:r>
            <a:rPr lang="en-US" sz="1800" kern="1200" dirty="0"/>
            <a:t>1:10,000</a:t>
          </a:r>
        </a:p>
      </dsp:txBody>
      <dsp:txXfrm>
        <a:off x="3829577" y="3027374"/>
        <a:ext cx="2902737" cy="361745"/>
      </dsp:txXfrm>
    </dsp:sp>
    <dsp:sp modelId="{F40BB812-4D5D-444F-BC4B-1DD2575207E3}">
      <dsp:nvSpPr>
        <dsp:cNvPr id="0" name=""/>
        <dsp:cNvSpPr/>
      </dsp:nvSpPr>
      <dsp:spPr>
        <a:xfrm>
          <a:off x="3810008" y="3502355"/>
          <a:ext cx="2941875" cy="634674"/>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Community health service (</a:t>
          </a:r>
          <a:r>
            <a:rPr lang="en-US" sz="1800" b="1" kern="1200" dirty="0"/>
            <a:t>Health post</a:t>
          </a:r>
          <a:r>
            <a:rPr lang="en-US" sz="1800" kern="1200" dirty="0"/>
            <a:t>) 1:1,000 </a:t>
          </a:r>
        </a:p>
      </dsp:txBody>
      <dsp:txXfrm>
        <a:off x="3840990" y="3533337"/>
        <a:ext cx="2879911" cy="5727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5175AA-5971-4952-AE91-830131241985}">
      <dsp:nvSpPr>
        <dsp:cNvPr id="0" name=""/>
        <dsp:cNvSpPr/>
      </dsp:nvSpPr>
      <dsp:spPr>
        <a:xfrm>
          <a:off x="1512371" y="0"/>
          <a:ext cx="4525963" cy="4525963"/>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2AFC708-F566-4851-9165-DBE6593F2F72}">
      <dsp:nvSpPr>
        <dsp:cNvPr id="0" name=""/>
        <dsp:cNvSpPr/>
      </dsp:nvSpPr>
      <dsp:spPr>
        <a:xfrm>
          <a:off x="3733813" y="368253"/>
          <a:ext cx="2941875" cy="621615"/>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endParaRPr lang="en-US" sz="1600" b="1" kern="1200" dirty="0"/>
        </a:p>
        <a:p>
          <a:pPr marL="0" marR="0" lvl="0" indent="0" algn="ctr" defTabSz="914400" eaLnBrk="1" fontAlgn="auto" latinLnBrk="0" hangingPunct="1">
            <a:lnSpc>
              <a:spcPct val="100000"/>
            </a:lnSpc>
            <a:spcBef>
              <a:spcPct val="0"/>
            </a:spcBef>
            <a:spcAft>
              <a:spcPts val="0"/>
            </a:spcAft>
            <a:buClrTx/>
            <a:buSzTx/>
            <a:buFontTx/>
            <a:buNone/>
            <a:tabLst/>
            <a:defRPr/>
          </a:pPr>
          <a:r>
            <a:rPr lang="en-US" sz="1600" b="1" kern="1200" dirty="0"/>
            <a:t>Specialized/Teaching hospital (1:5,000,000</a:t>
          </a:r>
          <a:r>
            <a:rPr lang="en-US" sz="1400" b="1" kern="1200" dirty="0"/>
            <a:t>)</a:t>
          </a:r>
          <a:endParaRPr lang="en-US" sz="1400" kern="1200" dirty="0"/>
        </a:p>
        <a:p>
          <a:pPr lvl="0" algn="ctr" defTabSz="889000">
            <a:lnSpc>
              <a:spcPct val="90000"/>
            </a:lnSpc>
            <a:spcBef>
              <a:spcPct val="0"/>
            </a:spcBef>
            <a:spcAft>
              <a:spcPct val="35000"/>
            </a:spcAft>
            <a:buNone/>
          </a:pPr>
          <a:endParaRPr lang="en-US" sz="1400" kern="1200" dirty="0"/>
        </a:p>
      </dsp:txBody>
      <dsp:txXfrm>
        <a:off x="3764158" y="398598"/>
        <a:ext cx="2881185" cy="560925"/>
      </dsp:txXfrm>
    </dsp:sp>
    <dsp:sp modelId="{C81F6CB8-082D-4E71-AF8B-A19046717EF0}">
      <dsp:nvSpPr>
        <dsp:cNvPr id="0" name=""/>
        <dsp:cNvSpPr/>
      </dsp:nvSpPr>
      <dsp:spPr>
        <a:xfrm>
          <a:off x="3810008" y="1001043"/>
          <a:ext cx="2941875" cy="687266"/>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600" b="1" kern="1200" dirty="0"/>
            <a:t>Regional hospital (1:1,000,000)</a:t>
          </a:r>
          <a:endParaRPr lang="en-US" sz="1600" kern="1200" dirty="0"/>
        </a:p>
        <a:p>
          <a:pPr lvl="0" algn="ctr" defTabSz="533400">
            <a:lnSpc>
              <a:spcPct val="90000"/>
            </a:lnSpc>
            <a:spcBef>
              <a:spcPct val="0"/>
            </a:spcBef>
            <a:spcAft>
              <a:spcPct val="35000"/>
            </a:spcAft>
            <a:buNone/>
          </a:pPr>
          <a:endParaRPr lang="en-US" sz="1400" kern="1200" dirty="0"/>
        </a:p>
      </dsp:txBody>
      <dsp:txXfrm>
        <a:off x="3843558" y="1034593"/>
        <a:ext cx="2874775" cy="620166"/>
      </dsp:txXfrm>
    </dsp:sp>
    <dsp:sp modelId="{901DF678-97B7-4A1E-886F-40025FA0C272}">
      <dsp:nvSpPr>
        <dsp:cNvPr id="0" name=""/>
        <dsp:cNvSpPr/>
      </dsp:nvSpPr>
      <dsp:spPr>
        <a:xfrm>
          <a:off x="3810008" y="1711598"/>
          <a:ext cx="2941875" cy="869220"/>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600" b="1" kern="1200" dirty="0"/>
            <a:t>District Hospital (1:250,000)</a:t>
          </a:r>
        </a:p>
        <a:p>
          <a:pPr lvl="0" algn="ctr" defTabSz="533400">
            <a:lnSpc>
              <a:spcPct val="90000"/>
            </a:lnSpc>
            <a:spcBef>
              <a:spcPct val="0"/>
            </a:spcBef>
            <a:spcAft>
              <a:spcPct val="35000"/>
            </a:spcAft>
            <a:buNone/>
          </a:pPr>
          <a:endParaRPr lang="en-US" sz="1400" b="1" kern="1200" dirty="0"/>
        </a:p>
      </dsp:txBody>
      <dsp:txXfrm>
        <a:off x="3852440" y="1754030"/>
        <a:ext cx="2857011" cy="784356"/>
      </dsp:txXfrm>
    </dsp:sp>
    <dsp:sp modelId="{2367A711-15C9-4B80-8078-4D18A9BFFF7E}">
      <dsp:nvSpPr>
        <dsp:cNvPr id="0" name=""/>
        <dsp:cNvSpPr/>
      </dsp:nvSpPr>
      <dsp:spPr>
        <a:xfrm>
          <a:off x="3886202" y="2605651"/>
          <a:ext cx="2941875" cy="1388574"/>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endParaRPr lang="en-US" sz="1400" b="1" kern="1200" dirty="0"/>
        </a:p>
        <a:p>
          <a:pPr marL="0" marR="0" lvl="0" indent="0" algn="ctr" defTabSz="914400" eaLnBrk="1" fontAlgn="auto" latinLnBrk="0" hangingPunct="1">
            <a:lnSpc>
              <a:spcPct val="100000"/>
            </a:lnSpc>
            <a:spcBef>
              <a:spcPct val="0"/>
            </a:spcBef>
            <a:spcAft>
              <a:spcPts val="0"/>
            </a:spcAft>
            <a:buClrTx/>
            <a:buSzTx/>
            <a:buFontTx/>
            <a:buNone/>
            <a:tabLst/>
            <a:defRPr/>
          </a:pPr>
          <a:endParaRPr lang="en-US" sz="1400" b="1" kern="1200" dirty="0">
            <a:latin typeface="Times New Roman" pitchFamily="18" charset="0"/>
            <a:cs typeface="Times New Roman" pitchFamily="18" charset="0"/>
          </a:endParaRPr>
        </a:p>
        <a:p>
          <a:pPr marL="0" marR="0" lvl="0" indent="0" algn="ctr" defTabSz="914400" eaLnBrk="1" fontAlgn="auto" latinLnBrk="0" hangingPunct="1">
            <a:lnSpc>
              <a:spcPct val="100000"/>
            </a:lnSpc>
            <a:spcBef>
              <a:spcPct val="0"/>
            </a:spcBef>
            <a:spcAft>
              <a:spcPts val="0"/>
            </a:spcAft>
            <a:buClrTx/>
            <a:buSzTx/>
            <a:buFontTx/>
            <a:buNone/>
            <a:tabLst/>
            <a:defRPr/>
          </a:pPr>
          <a:r>
            <a:rPr lang="en-US" sz="1600" b="1" kern="1200" dirty="0">
              <a:latin typeface="Times New Roman" pitchFamily="18" charset="0"/>
              <a:cs typeface="Times New Roman" pitchFamily="18" charset="0"/>
            </a:rPr>
            <a:t>Primary health Care unit (PHCU) </a:t>
          </a:r>
          <a:r>
            <a:rPr lang="en-US" sz="1400" kern="1200" dirty="0">
              <a:latin typeface="Times New Roman" pitchFamily="18" charset="0"/>
              <a:cs typeface="Times New Roman" pitchFamily="18" charset="0"/>
            </a:rPr>
            <a:t>One HC with 5 satellite CHP </a:t>
          </a:r>
        </a:p>
        <a:p>
          <a:pPr marL="0" marR="0" lvl="0" indent="0" algn="ctr" defTabSz="311150" eaLnBrk="1" fontAlgn="auto" latinLnBrk="0" hangingPunct="1">
            <a:lnSpc>
              <a:spcPct val="90000"/>
            </a:lnSpc>
            <a:spcBef>
              <a:spcPct val="0"/>
            </a:spcBef>
            <a:spcAft>
              <a:spcPct val="35000"/>
            </a:spcAft>
            <a:buClrTx/>
            <a:buSzTx/>
            <a:buFontTx/>
            <a:buNone/>
            <a:tabLst/>
            <a:defRPr/>
          </a:pPr>
          <a:r>
            <a:rPr lang="en-US" sz="1400" kern="1200" dirty="0">
              <a:latin typeface="Times New Roman" pitchFamily="18" charset="0"/>
              <a:cs typeface="Times New Roman" pitchFamily="18" charset="0"/>
            </a:rPr>
            <a:t>Serving a population of 25,000 i.e. Each HP 5,000 people</a:t>
          </a:r>
        </a:p>
        <a:p>
          <a:pPr marL="0" marR="0" lvl="0" indent="0" algn="ctr" defTabSz="311150" eaLnBrk="1" fontAlgn="auto" latinLnBrk="0" hangingPunct="1">
            <a:lnSpc>
              <a:spcPct val="90000"/>
            </a:lnSpc>
            <a:spcBef>
              <a:spcPct val="0"/>
            </a:spcBef>
            <a:spcAft>
              <a:spcPct val="35000"/>
            </a:spcAft>
            <a:buClrTx/>
            <a:buSzTx/>
            <a:buFontTx/>
            <a:buNone/>
            <a:tabLst/>
            <a:defRPr/>
          </a:pPr>
          <a:endParaRPr lang="en-US" sz="1200" kern="1200" dirty="0"/>
        </a:p>
        <a:p>
          <a:pPr lvl="0" algn="ctr" defTabSz="311150">
            <a:lnSpc>
              <a:spcPct val="90000"/>
            </a:lnSpc>
            <a:spcBef>
              <a:spcPct val="0"/>
            </a:spcBef>
            <a:spcAft>
              <a:spcPct val="35000"/>
            </a:spcAft>
            <a:buNone/>
          </a:pPr>
          <a:endParaRPr lang="en-US" sz="1200" kern="1200" dirty="0"/>
        </a:p>
      </dsp:txBody>
      <dsp:txXfrm>
        <a:off x="3953987" y="2673436"/>
        <a:ext cx="2806305" cy="1253004"/>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8146" name="Rectangle 2">
            <a:extLst>
              <a:ext uri="{FF2B5EF4-FFF2-40B4-BE49-F238E27FC236}">
                <a16:creationId xmlns:a16="http://schemas.microsoft.com/office/drawing/2014/main" id="{7698C8F5-A268-428C-A1A6-F6F3E109C562}"/>
              </a:ext>
            </a:extLst>
          </p:cNvPr>
          <p:cNvSpPr>
            <a:spLocks noGrp="1" noChangeArrowheads="1"/>
          </p:cNvSpPr>
          <p:nvPr>
            <p:ph type="hdr" sz="quarter"/>
          </p:nvPr>
        </p:nvSpPr>
        <p:spPr bwMode="auto">
          <a:xfrm>
            <a:off x="0"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Arial" charset="0"/>
              </a:defRPr>
            </a:lvl1pPr>
          </a:lstStyle>
          <a:p>
            <a:pPr>
              <a:defRPr/>
            </a:pPr>
            <a:endParaRPr lang="en-US" altLang="en-US"/>
          </a:p>
        </p:txBody>
      </p:sp>
      <p:sp>
        <p:nvSpPr>
          <p:cNvPr id="518147" name="Rectangle 3">
            <a:extLst>
              <a:ext uri="{FF2B5EF4-FFF2-40B4-BE49-F238E27FC236}">
                <a16:creationId xmlns:a16="http://schemas.microsoft.com/office/drawing/2014/main" id="{557B373C-A6A2-45BF-9349-DF23A50F13AE}"/>
              </a:ext>
            </a:extLst>
          </p:cNvPr>
          <p:cNvSpPr>
            <a:spLocks noGrp="1" noChangeArrowheads="1"/>
          </p:cNvSpPr>
          <p:nvPr>
            <p:ph type="dt" idx="1"/>
          </p:nvPr>
        </p:nvSpPr>
        <p:spPr bwMode="auto">
          <a:xfrm>
            <a:off x="3884613"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Arial" charset="0"/>
              </a:defRPr>
            </a:lvl1pPr>
          </a:lstStyle>
          <a:p>
            <a:pPr>
              <a:defRPr/>
            </a:pPr>
            <a:endParaRPr lang="en-US" altLang="en-US"/>
          </a:p>
        </p:txBody>
      </p:sp>
      <p:sp>
        <p:nvSpPr>
          <p:cNvPr id="97284" name="Rectangle 4">
            <a:extLst>
              <a:ext uri="{FF2B5EF4-FFF2-40B4-BE49-F238E27FC236}">
                <a16:creationId xmlns:a16="http://schemas.microsoft.com/office/drawing/2014/main" id="{8B93E6D7-7ACB-48C2-907B-472CD935FC66}"/>
              </a:ext>
            </a:extLst>
          </p:cNvPr>
          <p:cNvSpPr>
            <a:spLocks noRo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8149" name="Rectangle 5">
            <a:extLst>
              <a:ext uri="{FF2B5EF4-FFF2-40B4-BE49-F238E27FC236}">
                <a16:creationId xmlns:a16="http://schemas.microsoft.com/office/drawing/2014/main" id="{B24AC35E-BFFC-4A52-9858-A08069510ADD}"/>
              </a:ext>
            </a:extLst>
          </p:cNvPr>
          <p:cNvSpPr>
            <a:spLocks noGrp="1" noChangeArrowheads="1"/>
          </p:cNvSpPr>
          <p:nvPr>
            <p:ph type="body" sz="quarter" idx="3"/>
          </p:nvPr>
        </p:nvSpPr>
        <p:spPr bwMode="auto">
          <a:xfrm>
            <a:off x="685800" y="4416425"/>
            <a:ext cx="54864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518150" name="Rectangle 6">
            <a:extLst>
              <a:ext uri="{FF2B5EF4-FFF2-40B4-BE49-F238E27FC236}">
                <a16:creationId xmlns:a16="http://schemas.microsoft.com/office/drawing/2014/main" id="{EE270830-4F69-405D-BFDD-07B7C126AC93}"/>
              </a:ext>
            </a:extLst>
          </p:cNvPr>
          <p:cNvSpPr>
            <a:spLocks noGrp="1" noChangeArrowheads="1"/>
          </p:cNvSpPr>
          <p:nvPr>
            <p:ph type="ftr" sz="quarter" idx="4"/>
          </p:nvPr>
        </p:nvSpPr>
        <p:spPr bwMode="auto">
          <a:xfrm>
            <a:off x="0" y="8829675"/>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Arial" charset="0"/>
              </a:defRPr>
            </a:lvl1pPr>
          </a:lstStyle>
          <a:p>
            <a:pPr>
              <a:defRPr/>
            </a:pPr>
            <a:endParaRPr lang="en-US" altLang="en-US"/>
          </a:p>
        </p:txBody>
      </p:sp>
      <p:sp>
        <p:nvSpPr>
          <p:cNvPr id="518151" name="Rectangle 7">
            <a:extLst>
              <a:ext uri="{FF2B5EF4-FFF2-40B4-BE49-F238E27FC236}">
                <a16:creationId xmlns:a16="http://schemas.microsoft.com/office/drawing/2014/main" id="{D318E2C1-5F4E-4CF8-B006-48256BAF2C2D}"/>
              </a:ext>
            </a:extLst>
          </p:cNvPr>
          <p:cNvSpPr>
            <a:spLocks noGrp="1" noChangeArrowheads="1"/>
          </p:cNvSpPr>
          <p:nvPr>
            <p:ph type="sldNum" sz="quarter" idx="5"/>
          </p:nvPr>
        </p:nvSpPr>
        <p:spPr bwMode="auto">
          <a:xfrm>
            <a:off x="3884613" y="8829675"/>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fld id="{788361A5-B1E0-43FF-AFFA-95EEA0BC76E1}"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a:extLst>
              <a:ext uri="{FF2B5EF4-FFF2-40B4-BE49-F238E27FC236}">
                <a16:creationId xmlns:a16="http://schemas.microsoft.com/office/drawing/2014/main" id="{C26894D4-9600-409A-8E29-27E0E7D2945D}"/>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8C0837B3-BB8B-460C-A72A-338A75C4E3AE}" type="slidenum">
              <a:rPr lang="en-US" altLang="en-US">
                <a:latin typeface="Arial" panose="020B0604020202020204" pitchFamily="34" charset="0"/>
              </a:rPr>
              <a:pPr/>
              <a:t>2</a:t>
            </a:fld>
            <a:endParaRPr lang="en-US" altLang="en-US">
              <a:latin typeface="Arial" panose="020B0604020202020204" pitchFamily="34" charset="0"/>
            </a:endParaRPr>
          </a:p>
        </p:txBody>
      </p:sp>
      <p:sp>
        <p:nvSpPr>
          <p:cNvPr id="98307" name="Rectangle 2">
            <a:extLst>
              <a:ext uri="{FF2B5EF4-FFF2-40B4-BE49-F238E27FC236}">
                <a16:creationId xmlns:a16="http://schemas.microsoft.com/office/drawing/2014/main" id="{B9417A1B-193A-4E0D-BD12-86CEAFA3FE09}"/>
              </a:ext>
            </a:extLst>
          </p:cNvPr>
          <p:cNvSpPr>
            <a:spLocks noGrp="1" noRot="1" noChangeAspect="1" noChangeArrowheads="1" noTextEdit="1"/>
          </p:cNvSpPr>
          <p:nvPr>
            <p:ph type="sldImg"/>
          </p:nvPr>
        </p:nvSpPr>
        <p:spPr>
          <a:ln/>
        </p:spPr>
      </p:sp>
      <p:sp>
        <p:nvSpPr>
          <p:cNvPr id="98308" name="Rectangle 3">
            <a:extLst>
              <a:ext uri="{FF2B5EF4-FFF2-40B4-BE49-F238E27FC236}">
                <a16:creationId xmlns:a16="http://schemas.microsoft.com/office/drawing/2014/main" id="{517B001C-D8C4-4CDA-838B-D73BD948BAA5}"/>
              </a:ext>
            </a:extLst>
          </p:cNvPr>
          <p:cNvSpPr>
            <a:spLocks noGrp="1" noChangeArrowheads="1"/>
          </p:cNvSpPr>
          <p:nvPr>
            <p:ph type="body" idx="1"/>
          </p:nvPr>
        </p:nvSpPr>
        <p:spPr>
          <a:noFill/>
        </p:spPr>
        <p:txBody>
          <a:bodyPr/>
          <a:lstStyle/>
          <a:p>
            <a:pPr>
              <a:spcBef>
                <a:spcPct val="0"/>
              </a:spcBef>
            </a:pPr>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a:extLst>
              <a:ext uri="{FF2B5EF4-FFF2-40B4-BE49-F238E27FC236}">
                <a16:creationId xmlns:a16="http://schemas.microsoft.com/office/drawing/2014/main" id="{F6BAA7AA-03C4-4E93-93BC-8753666B47CA}"/>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FEC84BAC-958C-4B49-BE2A-ABBC35287231}" type="slidenum">
              <a:rPr lang="en-US" altLang="en-US">
                <a:solidFill>
                  <a:srgbClr val="000000"/>
                </a:solidFill>
                <a:latin typeface="Arial" panose="020B0604020202020204" pitchFamily="34" charset="0"/>
              </a:rPr>
              <a:pPr/>
              <a:t>81</a:t>
            </a:fld>
            <a:endParaRPr lang="en-US" altLang="en-US">
              <a:solidFill>
                <a:srgbClr val="000000"/>
              </a:solidFill>
              <a:latin typeface="Arial" panose="020B0604020202020204" pitchFamily="34" charset="0"/>
            </a:endParaRPr>
          </a:p>
        </p:txBody>
      </p:sp>
      <p:sp>
        <p:nvSpPr>
          <p:cNvPr id="107523" name="Rectangle 2">
            <a:extLst>
              <a:ext uri="{FF2B5EF4-FFF2-40B4-BE49-F238E27FC236}">
                <a16:creationId xmlns:a16="http://schemas.microsoft.com/office/drawing/2014/main" id="{6FFD5E5D-7432-46B0-BEAB-18B574CC1D1C}"/>
              </a:ext>
            </a:extLst>
          </p:cNvPr>
          <p:cNvSpPr>
            <a:spLocks noGrp="1" noRot="1" noChangeAspect="1" noChangeArrowheads="1" noTextEdit="1"/>
          </p:cNvSpPr>
          <p:nvPr>
            <p:ph type="sldImg"/>
          </p:nvPr>
        </p:nvSpPr>
        <p:spPr>
          <a:ln/>
        </p:spPr>
      </p:sp>
      <p:sp>
        <p:nvSpPr>
          <p:cNvPr id="107524" name="Rectangle 3">
            <a:extLst>
              <a:ext uri="{FF2B5EF4-FFF2-40B4-BE49-F238E27FC236}">
                <a16:creationId xmlns:a16="http://schemas.microsoft.com/office/drawing/2014/main" id="{FD552C82-5359-4C70-9F7D-0E9CB8BD6C8E}"/>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a:extLst>
              <a:ext uri="{FF2B5EF4-FFF2-40B4-BE49-F238E27FC236}">
                <a16:creationId xmlns:a16="http://schemas.microsoft.com/office/drawing/2014/main" id="{C927979D-5C2E-4934-AD4D-94494C12DC80}"/>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5D8B1433-455D-4B1B-86C6-8E460311260F}" type="slidenum">
              <a:rPr lang="en-US" altLang="en-US">
                <a:solidFill>
                  <a:srgbClr val="000000"/>
                </a:solidFill>
                <a:latin typeface="Arial" panose="020B0604020202020204" pitchFamily="34" charset="0"/>
              </a:rPr>
              <a:pPr/>
              <a:t>82</a:t>
            </a:fld>
            <a:endParaRPr lang="en-US" altLang="en-US">
              <a:solidFill>
                <a:srgbClr val="000000"/>
              </a:solidFill>
              <a:latin typeface="Arial" panose="020B0604020202020204" pitchFamily="34" charset="0"/>
            </a:endParaRPr>
          </a:p>
        </p:txBody>
      </p:sp>
      <p:sp>
        <p:nvSpPr>
          <p:cNvPr id="108547" name="Rectangle 2">
            <a:extLst>
              <a:ext uri="{FF2B5EF4-FFF2-40B4-BE49-F238E27FC236}">
                <a16:creationId xmlns:a16="http://schemas.microsoft.com/office/drawing/2014/main" id="{81F86250-04E5-40DF-BA2E-3AB538F8CFD7}"/>
              </a:ext>
            </a:extLst>
          </p:cNvPr>
          <p:cNvSpPr>
            <a:spLocks noGrp="1" noRot="1" noChangeAspect="1" noChangeArrowheads="1" noTextEdit="1"/>
          </p:cNvSpPr>
          <p:nvPr>
            <p:ph type="sldImg"/>
          </p:nvPr>
        </p:nvSpPr>
        <p:spPr>
          <a:ln/>
        </p:spPr>
      </p:sp>
      <p:sp>
        <p:nvSpPr>
          <p:cNvPr id="108548" name="Rectangle 3">
            <a:extLst>
              <a:ext uri="{FF2B5EF4-FFF2-40B4-BE49-F238E27FC236}">
                <a16:creationId xmlns:a16="http://schemas.microsoft.com/office/drawing/2014/main" id="{3AC2A5BF-84D6-4A5E-8FE9-10A29DA1DBBE}"/>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a:extLst>
              <a:ext uri="{FF2B5EF4-FFF2-40B4-BE49-F238E27FC236}">
                <a16:creationId xmlns:a16="http://schemas.microsoft.com/office/drawing/2014/main" id="{19AF9577-4274-4B57-BDD6-BA0A5FDB5289}"/>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2241DCD8-AA14-4C6B-938C-C390C3902340}" type="slidenum">
              <a:rPr lang="en-US" altLang="en-US">
                <a:solidFill>
                  <a:srgbClr val="000000"/>
                </a:solidFill>
                <a:latin typeface="Arial" panose="020B0604020202020204" pitchFamily="34" charset="0"/>
              </a:rPr>
              <a:pPr/>
              <a:t>83</a:t>
            </a:fld>
            <a:endParaRPr lang="en-US" altLang="en-US">
              <a:solidFill>
                <a:srgbClr val="000000"/>
              </a:solidFill>
              <a:latin typeface="Arial" panose="020B0604020202020204" pitchFamily="34" charset="0"/>
            </a:endParaRPr>
          </a:p>
        </p:txBody>
      </p:sp>
      <p:sp>
        <p:nvSpPr>
          <p:cNvPr id="109571" name="Rectangle 2">
            <a:extLst>
              <a:ext uri="{FF2B5EF4-FFF2-40B4-BE49-F238E27FC236}">
                <a16:creationId xmlns:a16="http://schemas.microsoft.com/office/drawing/2014/main" id="{95E478F8-FFD7-4CC4-B8C5-73282B7BFEA6}"/>
              </a:ext>
            </a:extLst>
          </p:cNvPr>
          <p:cNvSpPr>
            <a:spLocks noGrp="1" noRot="1" noChangeAspect="1" noChangeArrowheads="1" noTextEdit="1"/>
          </p:cNvSpPr>
          <p:nvPr>
            <p:ph type="sldImg"/>
          </p:nvPr>
        </p:nvSpPr>
        <p:spPr>
          <a:ln/>
        </p:spPr>
      </p:sp>
      <p:sp>
        <p:nvSpPr>
          <p:cNvPr id="109572" name="Rectangle 3">
            <a:extLst>
              <a:ext uri="{FF2B5EF4-FFF2-40B4-BE49-F238E27FC236}">
                <a16:creationId xmlns:a16="http://schemas.microsoft.com/office/drawing/2014/main" id="{84B40900-A8D8-4C53-9E43-56ED59C90D52}"/>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a:extLst>
              <a:ext uri="{FF2B5EF4-FFF2-40B4-BE49-F238E27FC236}">
                <a16:creationId xmlns:a16="http://schemas.microsoft.com/office/drawing/2014/main" id="{FECFDE21-22DE-499A-BFA5-FE0230B54038}"/>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B915CFF5-D136-4BC9-A8FD-0C6A12C0D71C}" type="slidenum">
              <a:rPr lang="en-US" altLang="en-US">
                <a:solidFill>
                  <a:srgbClr val="000000"/>
                </a:solidFill>
                <a:latin typeface="Arial" panose="020B0604020202020204" pitchFamily="34" charset="0"/>
              </a:rPr>
              <a:pPr/>
              <a:t>84</a:t>
            </a:fld>
            <a:endParaRPr lang="en-US" altLang="en-US">
              <a:solidFill>
                <a:srgbClr val="000000"/>
              </a:solidFill>
              <a:latin typeface="Arial" panose="020B0604020202020204" pitchFamily="34" charset="0"/>
            </a:endParaRPr>
          </a:p>
        </p:txBody>
      </p:sp>
      <p:sp>
        <p:nvSpPr>
          <p:cNvPr id="110595" name="Rectangle 2">
            <a:extLst>
              <a:ext uri="{FF2B5EF4-FFF2-40B4-BE49-F238E27FC236}">
                <a16:creationId xmlns:a16="http://schemas.microsoft.com/office/drawing/2014/main" id="{C757C04A-ECE4-4B17-879F-DCF6B3FFFFF9}"/>
              </a:ext>
            </a:extLst>
          </p:cNvPr>
          <p:cNvSpPr>
            <a:spLocks noGrp="1" noRot="1" noChangeAspect="1" noChangeArrowheads="1" noTextEdit="1"/>
          </p:cNvSpPr>
          <p:nvPr>
            <p:ph type="sldImg"/>
          </p:nvPr>
        </p:nvSpPr>
        <p:spPr>
          <a:ln/>
        </p:spPr>
      </p:sp>
      <p:sp>
        <p:nvSpPr>
          <p:cNvPr id="110596" name="Rectangle 3">
            <a:extLst>
              <a:ext uri="{FF2B5EF4-FFF2-40B4-BE49-F238E27FC236}">
                <a16:creationId xmlns:a16="http://schemas.microsoft.com/office/drawing/2014/main" id="{AF726595-E5DD-464D-85D5-637546DF5377}"/>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a:extLst>
              <a:ext uri="{FF2B5EF4-FFF2-40B4-BE49-F238E27FC236}">
                <a16:creationId xmlns:a16="http://schemas.microsoft.com/office/drawing/2014/main" id="{93A4E414-E664-4F21-B2C0-0C40F168BA0F}"/>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416F577E-F2F5-4737-8D7B-5293FCF59F57}" type="slidenum">
              <a:rPr lang="en-US" altLang="en-US">
                <a:solidFill>
                  <a:srgbClr val="000000"/>
                </a:solidFill>
                <a:latin typeface="Arial" panose="020B0604020202020204" pitchFamily="34" charset="0"/>
              </a:rPr>
              <a:pPr/>
              <a:t>85</a:t>
            </a:fld>
            <a:endParaRPr lang="en-US" altLang="en-US">
              <a:solidFill>
                <a:srgbClr val="000000"/>
              </a:solidFill>
              <a:latin typeface="Arial" panose="020B0604020202020204" pitchFamily="34" charset="0"/>
            </a:endParaRPr>
          </a:p>
        </p:txBody>
      </p:sp>
      <p:sp>
        <p:nvSpPr>
          <p:cNvPr id="111619" name="Rectangle 2">
            <a:extLst>
              <a:ext uri="{FF2B5EF4-FFF2-40B4-BE49-F238E27FC236}">
                <a16:creationId xmlns:a16="http://schemas.microsoft.com/office/drawing/2014/main" id="{F32B52AD-D848-41ED-B03E-A610221B482F}"/>
              </a:ext>
            </a:extLst>
          </p:cNvPr>
          <p:cNvSpPr>
            <a:spLocks noGrp="1" noRot="1" noChangeAspect="1" noChangeArrowheads="1" noTextEdit="1"/>
          </p:cNvSpPr>
          <p:nvPr>
            <p:ph type="sldImg"/>
          </p:nvPr>
        </p:nvSpPr>
        <p:spPr>
          <a:ln/>
        </p:spPr>
      </p:sp>
      <p:sp>
        <p:nvSpPr>
          <p:cNvPr id="111620" name="Rectangle 3">
            <a:extLst>
              <a:ext uri="{FF2B5EF4-FFF2-40B4-BE49-F238E27FC236}">
                <a16:creationId xmlns:a16="http://schemas.microsoft.com/office/drawing/2014/main" id="{2FEE9E69-E38A-4A10-9FD4-D5827691F185}"/>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a:extLst>
              <a:ext uri="{FF2B5EF4-FFF2-40B4-BE49-F238E27FC236}">
                <a16:creationId xmlns:a16="http://schemas.microsoft.com/office/drawing/2014/main" id="{5663F89F-5072-47F2-8497-2E3E7F5F28C9}"/>
              </a:ext>
            </a:extLst>
          </p:cNvPr>
          <p:cNvSpPr>
            <a:spLocks noGrp="1" noRot="1" noChangeAspect="1" noTextEdit="1"/>
          </p:cNvSpPr>
          <p:nvPr>
            <p:ph type="sldImg"/>
          </p:nvPr>
        </p:nvSpPr>
        <p:spPr>
          <a:ln/>
        </p:spPr>
      </p:sp>
      <p:sp>
        <p:nvSpPr>
          <p:cNvPr id="99331" name="Notes Placeholder 2">
            <a:extLst>
              <a:ext uri="{FF2B5EF4-FFF2-40B4-BE49-F238E27FC236}">
                <a16:creationId xmlns:a16="http://schemas.microsoft.com/office/drawing/2014/main" id="{DA3C81D9-2DB8-47DD-B03A-271BD5C3C529}"/>
              </a:ext>
            </a:extLst>
          </p:cNvPr>
          <p:cNvSpPr>
            <a:spLocks noGrp="1"/>
          </p:cNvSpPr>
          <p:nvPr>
            <p:ph type="body" idx="1"/>
          </p:nvPr>
        </p:nvSpPr>
        <p:spPr>
          <a:noFill/>
        </p:spPr>
        <p:txBody>
          <a:bodyPr/>
          <a:lstStyle/>
          <a:p>
            <a:r>
              <a:rPr lang="en-US" altLang="en-US">
                <a:latin typeface="Arial" panose="020B0604020202020204" pitchFamily="34" charset="0"/>
                <a:cs typeface="Arial" panose="020B0604020202020204" pitchFamily="34" charset="0"/>
              </a:rPr>
              <a:t>Health System: workforce, Infrastructure/Premises, drugs/vaccines &amp; technology, finance, health information, governance</a:t>
            </a:r>
          </a:p>
          <a:p>
            <a:r>
              <a:rPr lang="en-US" altLang="en-US">
                <a:latin typeface="Arial" panose="020B0604020202020204" pitchFamily="34" charset="0"/>
                <a:cs typeface="Arial" panose="020B0604020202020204" pitchFamily="34" charset="0"/>
              </a:rPr>
              <a:t>Health Determinants: Social, political, economical, Biological</a:t>
            </a:r>
          </a:p>
        </p:txBody>
      </p:sp>
      <p:sp>
        <p:nvSpPr>
          <p:cNvPr id="99332" name="Slide Number Placeholder 3">
            <a:extLst>
              <a:ext uri="{FF2B5EF4-FFF2-40B4-BE49-F238E27FC236}">
                <a16:creationId xmlns:a16="http://schemas.microsoft.com/office/drawing/2014/main" id="{AE6CEE15-1231-42B4-896A-F05932128F8C}"/>
              </a:ext>
            </a:extLst>
          </p:cNvPr>
          <p:cNvSpPr>
            <a:spLocks noGrp="1"/>
          </p:cNvSpPr>
          <p:nvPr>
            <p:ph type="sldNum" sz="quarter" idx="5"/>
          </p:nvPr>
        </p:nvSpPr>
        <p:spPr>
          <a:noFill/>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A0DC5A0A-1D46-4C51-8055-900A14897ADA}" type="slidenum">
              <a:rPr lang="en-US" altLang="en-US">
                <a:latin typeface="Arial" panose="020B0604020202020204" pitchFamily="34" charset="0"/>
              </a:rPr>
              <a:pPr/>
              <a:t>5</a:t>
            </a:fld>
            <a:endParaRPr lang="en-US" altLang="en-US">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a:extLst>
              <a:ext uri="{FF2B5EF4-FFF2-40B4-BE49-F238E27FC236}">
                <a16:creationId xmlns:a16="http://schemas.microsoft.com/office/drawing/2014/main" id="{DF03C60D-3CEE-498F-B93E-676C2E2E810E}"/>
              </a:ext>
            </a:extLst>
          </p:cNvPr>
          <p:cNvSpPr>
            <a:spLocks noGrp="1" noRot="1" noChangeAspect="1" noTextEdit="1"/>
          </p:cNvSpPr>
          <p:nvPr>
            <p:ph type="sldImg"/>
          </p:nvPr>
        </p:nvSpPr>
        <p:spPr>
          <a:ln/>
        </p:spPr>
      </p:sp>
      <p:sp>
        <p:nvSpPr>
          <p:cNvPr id="100355" name="Notes Placeholder 2">
            <a:extLst>
              <a:ext uri="{FF2B5EF4-FFF2-40B4-BE49-F238E27FC236}">
                <a16:creationId xmlns:a16="http://schemas.microsoft.com/office/drawing/2014/main" id="{76409575-E111-4AB4-B4B6-4404F4F5FF6B}"/>
              </a:ext>
            </a:extLst>
          </p:cNvPr>
          <p:cNvSpPr>
            <a:spLocks noGrp="1"/>
          </p:cNvSpPr>
          <p:nvPr>
            <p:ph type="body" idx="1"/>
          </p:nvPr>
        </p:nvSpPr>
        <p:spPr>
          <a:noFill/>
        </p:spPr>
        <p:txBody>
          <a:bodyPr/>
          <a:lstStyle/>
          <a:p>
            <a:endParaRPr lang="en-US" altLang="en-US">
              <a:latin typeface="Arial" panose="020B0604020202020204" pitchFamily="34" charset="0"/>
              <a:cs typeface="Arial" panose="020B0604020202020204" pitchFamily="34" charset="0"/>
            </a:endParaRPr>
          </a:p>
        </p:txBody>
      </p:sp>
      <p:sp>
        <p:nvSpPr>
          <p:cNvPr id="100356" name="Slide Number Placeholder 3">
            <a:extLst>
              <a:ext uri="{FF2B5EF4-FFF2-40B4-BE49-F238E27FC236}">
                <a16:creationId xmlns:a16="http://schemas.microsoft.com/office/drawing/2014/main" id="{A34F342E-93CB-4936-BEAE-A68F5C4C2D78}"/>
              </a:ext>
            </a:extLst>
          </p:cNvPr>
          <p:cNvSpPr>
            <a:spLocks noGrp="1"/>
          </p:cNvSpPr>
          <p:nvPr>
            <p:ph type="sldNum" sz="quarter" idx="5"/>
          </p:nvPr>
        </p:nvSpPr>
        <p:spPr>
          <a:noFill/>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A4E0733E-903C-4A69-8B00-87BC0A75BD99}" type="slidenum">
              <a:rPr lang="en-US" altLang="en-US">
                <a:latin typeface="Arial" panose="020B0604020202020204" pitchFamily="34" charset="0"/>
              </a:rPr>
              <a:pPr/>
              <a:t>23</a:t>
            </a:fld>
            <a:endParaRPr lang="en-US" altLang="en-US">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a:extLst>
              <a:ext uri="{FF2B5EF4-FFF2-40B4-BE49-F238E27FC236}">
                <a16:creationId xmlns:a16="http://schemas.microsoft.com/office/drawing/2014/main" id="{47008BC0-80B3-43B5-ACA6-0E6E794CB062}"/>
              </a:ext>
            </a:extLst>
          </p:cNvPr>
          <p:cNvSpPr>
            <a:spLocks noGrp="1" noRot="1" noChangeAspect="1" noTextEdit="1"/>
          </p:cNvSpPr>
          <p:nvPr>
            <p:ph type="sldImg"/>
          </p:nvPr>
        </p:nvSpPr>
        <p:spPr>
          <a:ln/>
        </p:spPr>
      </p:sp>
      <p:sp>
        <p:nvSpPr>
          <p:cNvPr id="101379" name="Notes Placeholder 2">
            <a:extLst>
              <a:ext uri="{FF2B5EF4-FFF2-40B4-BE49-F238E27FC236}">
                <a16:creationId xmlns:a16="http://schemas.microsoft.com/office/drawing/2014/main" id="{38BE3307-D2D8-4DCF-B98C-0366EFFE144A}"/>
              </a:ext>
            </a:extLst>
          </p:cNvPr>
          <p:cNvSpPr>
            <a:spLocks noGrp="1"/>
          </p:cNvSpPr>
          <p:nvPr>
            <p:ph type="body" idx="1"/>
          </p:nvPr>
        </p:nvSpPr>
        <p:spPr>
          <a:noFill/>
        </p:spPr>
        <p:txBody>
          <a:bodyPr/>
          <a:lstStyle/>
          <a:p>
            <a:endParaRPr lang="en-US" altLang="en-US">
              <a:latin typeface="Arial" panose="020B0604020202020204" pitchFamily="34" charset="0"/>
              <a:cs typeface="Arial" panose="020B0604020202020204" pitchFamily="34" charset="0"/>
            </a:endParaRPr>
          </a:p>
        </p:txBody>
      </p:sp>
      <p:sp>
        <p:nvSpPr>
          <p:cNvPr id="101380" name="Slide Number Placeholder 3">
            <a:extLst>
              <a:ext uri="{FF2B5EF4-FFF2-40B4-BE49-F238E27FC236}">
                <a16:creationId xmlns:a16="http://schemas.microsoft.com/office/drawing/2014/main" id="{BE798034-D1C3-48A4-A337-3F9B55455959}"/>
              </a:ext>
            </a:extLst>
          </p:cNvPr>
          <p:cNvSpPr>
            <a:spLocks noGrp="1"/>
          </p:cNvSpPr>
          <p:nvPr>
            <p:ph type="sldNum" sz="quarter" idx="5"/>
          </p:nvPr>
        </p:nvSpPr>
        <p:spPr>
          <a:noFill/>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A953A257-0D72-47CE-9053-42D95122851A}" type="slidenum">
              <a:rPr lang="en-US" altLang="en-US">
                <a:latin typeface="Arial" panose="020B0604020202020204" pitchFamily="34" charset="0"/>
              </a:rPr>
              <a:pPr/>
              <a:t>24</a:t>
            </a:fld>
            <a:endParaRPr lang="en-US" altLang="en-US">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a:extLst>
              <a:ext uri="{FF2B5EF4-FFF2-40B4-BE49-F238E27FC236}">
                <a16:creationId xmlns:a16="http://schemas.microsoft.com/office/drawing/2014/main" id="{2395C5FC-DBC5-4848-B0ED-2FD4384023CF}"/>
              </a:ext>
            </a:extLst>
          </p:cNvPr>
          <p:cNvSpPr>
            <a:spLocks noGrp="1" noRot="1" noChangeAspect="1" noTextEdit="1"/>
          </p:cNvSpPr>
          <p:nvPr>
            <p:ph type="sldImg"/>
          </p:nvPr>
        </p:nvSpPr>
        <p:spPr>
          <a:ln/>
        </p:spPr>
      </p:sp>
      <p:sp>
        <p:nvSpPr>
          <p:cNvPr id="102403" name="Notes Placeholder 2">
            <a:extLst>
              <a:ext uri="{FF2B5EF4-FFF2-40B4-BE49-F238E27FC236}">
                <a16:creationId xmlns:a16="http://schemas.microsoft.com/office/drawing/2014/main" id="{32EE56C2-DAE3-4DFA-A6AB-AB1BA211947E}"/>
              </a:ext>
            </a:extLst>
          </p:cNvPr>
          <p:cNvSpPr>
            <a:spLocks noGrp="1"/>
          </p:cNvSpPr>
          <p:nvPr>
            <p:ph type="body" idx="1"/>
          </p:nvPr>
        </p:nvSpPr>
        <p:spPr>
          <a:noFill/>
        </p:spPr>
        <p:txBody>
          <a:bodyPr/>
          <a:lstStyle/>
          <a:p>
            <a:endParaRPr lang="en-US" altLang="en-US">
              <a:latin typeface="Arial" panose="020B0604020202020204" pitchFamily="34" charset="0"/>
              <a:cs typeface="Arial" panose="020B0604020202020204" pitchFamily="34" charset="0"/>
            </a:endParaRPr>
          </a:p>
        </p:txBody>
      </p:sp>
      <p:sp>
        <p:nvSpPr>
          <p:cNvPr id="102404" name="Slide Number Placeholder 3">
            <a:extLst>
              <a:ext uri="{FF2B5EF4-FFF2-40B4-BE49-F238E27FC236}">
                <a16:creationId xmlns:a16="http://schemas.microsoft.com/office/drawing/2014/main" id="{21D2884D-863E-4953-82D6-1DFC19B91EAD}"/>
              </a:ext>
            </a:extLst>
          </p:cNvPr>
          <p:cNvSpPr>
            <a:spLocks noGrp="1"/>
          </p:cNvSpPr>
          <p:nvPr>
            <p:ph type="sldNum" sz="quarter" idx="5"/>
          </p:nvPr>
        </p:nvSpPr>
        <p:spPr>
          <a:noFill/>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EED02112-4EDF-41FF-87B8-45A1CED0BC2A}" type="slidenum">
              <a:rPr lang="en-US" altLang="en-US">
                <a:latin typeface="Arial" panose="020B0604020202020204" pitchFamily="34" charset="0"/>
              </a:rPr>
              <a:pPr/>
              <a:t>25</a:t>
            </a:fld>
            <a:endParaRPr lang="en-US" altLang="en-US">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a:extLst>
              <a:ext uri="{FF2B5EF4-FFF2-40B4-BE49-F238E27FC236}">
                <a16:creationId xmlns:a16="http://schemas.microsoft.com/office/drawing/2014/main" id="{80B08D17-D6D9-420B-B6E6-293974B2B214}"/>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4821E5B6-D635-4423-BF0B-9AF4FC0E3317}" type="slidenum">
              <a:rPr lang="en-US" altLang="en-US">
                <a:solidFill>
                  <a:srgbClr val="000000"/>
                </a:solidFill>
                <a:latin typeface="Arial" panose="020B0604020202020204" pitchFamily="34" charset="0"/>
              </a:rPr>
              <a:pPr/>
              <a:t>68</a:t>
            </a:fld>
            <a:endParaRPr lang="en-US" altLang="en-US">
              <a:solidFill>
                <a:srgbClr val="000000"/>
              </a:solidFill>
              <a:latin typeface="Arial" panose="020B0604020202020204" pitchFamily="34" charset="0"/>
            </a:endParaRPr>
          </a:p>
        </p:txBody>
      </p:sp>
      <p:sp>
        <p:nvSpPr>
          <p:cNvPr id="103427" name="Rectangle 2">
            <a:extLst>
              <a:ext uri="{FF2B5EF4-FFF2-40B4-BE49-F238E27FC236}">
                <a16:creationId xmlns:a16="http://schemas.microsoft.com/office/drawing/2014/main" id="{2C4AF5F5-922D-43CB-894B-4733C44F47B7}"/>
              </a:ext>
            </a:extLst>
          </p:cNvPr>
          <p:cNvSpPr>
            <a:spLocks noGrp="1" noRot="1" noChangeAspect="1" noChangeArrowheads="1" noTextEdit="1"/>
          </p:cNvSpPr>
          <p:nvPr>
            <p:ph type="sldImg"/>
          </p:nvPr>
        </p:nvSpPr>
        <p:spPr>
          <a:ln/>
        </p:spPr>
      </p:sp>
      <p:sp>
        <p:nvSpPr>
          <p:cNvPr id="103428" name="Rectangle 3">
            <a:extLst>
              <a:ext uri="{FF2B5EF4-FFF2-40B4-BE49-F238E27FC236}">
                <a16:creationId xmlns:a16="http://schemas.microsoft.com/office/drawing/2014/main" id="{7F902339-0E89-45F1-9485-C5D6F006B887}"/>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a:extLst>
              <a:ext uri="{FF2B5EF4-FFF2-40B4-BE49-F238E27FC236}">
                <a16:creationId xmlns:a16="http://schemas.microsoft.com/office/drawing/2014/main" id="{5BFE6300-F811-4456-9FA0-2ACFC5BE8857}"/>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F653093B-3BC0-4476-BDCE-FC6EE668626D}" type="slidenum">
              <a:rPr lang="en-US" altLang="en-US">
                <a:solidFill>
                  <a:srgbClr val="000000"/>
                </a:solidFill>
                <a:latin typeface="Arial" panose="020B0604020202020204" pitchFamily="34" charset="0"/>
              </a:rPr>
              <a:pPr/>
              <a:t>78</a:t>
            </a:fld>
            <a:endParaRPr lang="en-US" altLang="en-US">
              <a:solidFill>
                <a:srgbClr val="000000"/>
              </a:solidFill>
              <a:latin typeface="Arial" panose="020B0604020202020204" pitchFamily="34" charset="0"/>
            </a:endParaRPr>
          </a:p>
        </p:txBody>
      </p:sp>
      <p:sp>
        <p:nvSpPr>
          <p:cNvPr id="104451" name="Rectangle 2">
            <a:extLst>
              <a:ext uri="{FF2B5EF4-FFF2-40B4-BE49-F238E27FC236}">
                <a16:creationId xmlns:a16="http://schemas.microsoft.com/office/drawing/2014/main" id="{4620E614-6713-43DE-8F3B-90C80113593D}"/>
              </a:ext>
            </a:extLst>
          </p:cNvPr>
          <p:cNvSpPr>
            <a:spLocks noGrp="1" noRot="1" noChangeAspect="1" noChangeArrowheads="1" noTextEdit="1"/>
          </p:cNvSpPr>
          <p:nvPr>
            <p:ph type="sldImg"/>
          </p:nvPr>
        </p:nvSpPr>
        <p:spPr>
          <a:ln/>
        </p:spPr>
      </p:sp>
      <p:sp>
        <p:nvSpPr>
          <p:cNvPr id="104452" name="Rectangle 3">
            <a:extLst>
              <a:ext uri="{FF2B5EF4-FFF2-40B4-BE49-F238E27FC236}">
                <a16:creationId xmlns:a16="http://schemas.microsoft.com/office/drawing/2014/main" id="{488521AE-A5C0-430E-A99E-4CF4C3DED5BF}"/>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a:extLst>
              <a:ext uri="{FF2B5EF4-FFF2-40B4-BE49-F238E27FC236}">
                <a16:creationId xmlns:a16="http://schemas.microsoft.com/office/drawing/2014/main" id="{B30EFAFE-B694-4602-AAA5-36E8372FE24B}"/>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A2C8F7B3-4788-4C0A-B5A9-02AC11745355}" type="slidenum">
              <a:rPr lang="en-US" altLang="en-US">
                <a:solidFill>
                  <a:srgbClr val="000000"/>
                </a:solidFill>
                <a:latin typeface="Arial" panose="020B0604020202020204" pitchFamily="34" charset="0"/>
              </a:rPr>
              <a:pPr/>
              <a:t>79</a:t>
            </a:fld>
            <a:endParaRPr lang="en-US" altLang="en-US">
              <a:solidFill>
                <a:srgbClr val="000000"/>
              </a:solidFill>
              <a:latin typeface="Arial" panose="020B0604020202020204" pitchFamily="34" charset="0"/>
            </a:endParaRPr>
          </a:p>
        </p:txBody>
      </p:sp>
      <p:sp>
        <p:nvSpPr>
          <p:cNvPr id="105475" name="Rectangle 2">
            <a:extLst>
              <a:ext uri="{FF2B5EF4-FFF2-40B4-BE49-F238E27FC236}">
                <a16:creationId xmlns:a16="http://schemas.microsoft.com/office/drawing/2014/main" id="{0A872B17-923A-490B-82B3-C48934499A41}"/>
              </a:ext>
            </a:extLst>
          </p:cNvPr>
          <p:cNvSpPr>
            <a:spLocks noGrp="1" noRot="1" noChangeAspect="1" noChangeArrowheads="1" noTextEdit="1"/>
          </p:cNvSpPr>
          <p:nvPr>
            <p:ph type="sldImg"/>
          </p:nvPr>
        </p:nvSpPr>
        <p:spPr>
          <a:ln/>
        </p:spPr>
      </p:sp>
      <p:sp>
        <p:nvSpPr>
          <p:cNvPr id="105476" name="Rectangle 3">
            <a:extLst>
              <a:ext uri="{FF2B5EF4-FFF2-40B4-BE49-F238E27FC236}">
                <a16:creationId xmlns:a16="http://schemas.microsoft.com/office/drawing/2014/main" id="{20AE34C0-AC65-41FD-8AE8-69A6A441A9ED}"/>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a:extLst>
              <a:ext uri="{FF2B5EF4-FFF2-40B4-BE49-F238E27FC236}">
                <a16:creationId xmlns:a16="http://schemas.microsoft.com/office/drawing/2014/main" id="{B177D469-BADD-40A7-8408-353573445C08}"/>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558FA475-0C70-4624-876E-316384677A27}" type="slidenum">
              <a:rPr lang="en-US" altLang="en-US">
                <a:solidFill>
                  <a:srgbClr val="000000"/>
                </a:solidFill>
                <a:latin typeface="Arial" panose="020B0604020202020204" pitchFamily="34" charset="0"/>
              </a:rPr>
              <a:pPr/>
              <a:t>80</a:t>
            </a:fld>
            <a:endParaRPr lang="en-US" altLang="en-US">
              <a:solidFill>
                <a:srgbClr val="000000"/>
              </a:solidFill>
              <a:latin typeface="Arial" panose="020B0604020202020204" pitchFamily="34" charset="0"/>
            </a:endParaRPr>
          </a:p>
        </p:txBody>
      </p:sp>
      <p:sp>
        <p:nvSpPr>
          <p:cNvPr id="106499" name="Rectangle 2">
            <a:extLst>
              <a:ext uri="{FF2B5EF4-FFF2-40B4-BE49-F238E27FC236}">
                <a16:creationId xmlns:a16="http://schemas.microsoft.com/office/drawing/2014/main" id="{786D44B9-7872-4AA9-924F-DE6CEB948F8C}"/>
              </a:ext>
            </a:extLst>
          </p:cNvPr>
          <p:cNvSpPr>
            <a:spLocks noGrp="1" noRot="1" noChangeAspect="1" noChangeArrowheads="1" noTextEdit="1"/>
          </p:cNvSpPr>
          <p:nvPr>
            <p:ph type="sldImg"/>
          </p:nvPr>
        </p:nvSpPr>
        <p:spPr>
          <a:ln/>
        </p:spPr>
      </p:sp>
      <p:sp>
        <p:nvSpPr>
          <p:cNvPr id="106500" name="Rectangle 3">
            <a:extLst>
              <a:ext uri="{FF2B5EF4-FFF2-40B4-BE49-F238E27FC236}">
                <a16:creationId xmlns:a16="http://schemas.microsoft.com/office/drawing/2014/main" id="{78DFA47D-FDC7-4F08-89EF-11ACD00311B9}"/>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AFD31350-2A14-4D5B-ADBD-08FB65EC9A08}"/>
              </a:ext>
            </a:extLst>
          </p:cNvPr>
          <p:cNvSpPr>
            <a:spLocks noGrp="1"/>
          </p:cNvSpPr>
          <p:nvPr>
            <p:ph type="dt" sz="half" idx="10"/>
          </p:nvPr>
        </p:nvSpPr>
        <p:spPr/>
        <p:txBody>
          <a:bodyPr/>
          <a:lstStyle>
            <a:lvl1pPr>
              <a:defRPr/>
            </a:lvl1pPr>
          </a:lstStyle>
          <a:p>
            <a:pPr>
              <a:defRPr/>
            </a:pPr>
            <a:fld id="{DCF7530A-8BB0-4B44-8EB8-AA78A3F107C2}" type="datetime1">
              <a:rPr lang="en-GB" altLang="en-US"/>
              <a:pPr>
                <a:defRPr/>
              </a:pPr>
              <a:t>27/04/2020</a:t>
            </a:fld>
            <a:endParaRPr lang="en-GB" altLang="en-US"/>
          </a:p>
        </p:txBody>
      </p:sp>
      <p:sp>
        <p:nvSpPr>
          <p:cNvPr id="5" name="Footer Placeholder 4">
            <a:extLst>
              <a:ext uri="{FF2B5EF4-FFF2-40B4-BE49-F238E27FC236}">
                <a16:creationId xmlns:a16="http://schemas.microsoft.com/office/drawing/2014/main" id="{8B556734-82C0-4441-84E3-F57F398F6413}"/>
              </a:ext>
            </a:extLst>
          </p:cNvPr>
          <p:cNvSpPr>
            <a:spLocks noGrp="1"/>
          </p:cNvSpPr>
          <p:nvPr>
            <p:ph type="ftr" sz="quarter" idx="11"/>
          </p:nvPr>
        </p:nvSpPr>
        <p:spPr/>
        <p:txBody>
          <a:bodyPr/>
          <a:lstStyle>
            <a:lvl1pPr>
              <a:defRPr/>
            </a:lvl1pPr>
          </a:lstStyle>
          <a:p>
            <a:pPr>
              <a:defRPr/>
            </a:pPr>
            <a:r>
              <a:rPr lang="en-GB" altLang="en-US"/>
              <a:t>Nigusu W.</a:t>
            </a:r>
          </a:p>
        </p:txBody>
      </p:sp>
      <p:sp>
        <p:nvSpPr>
          <p:cNvPr id="6" name="Slide Number Placeholder 5">
            <a:extLst>
              <a:ext uri="{FF2B5EF4-FFF2-40B4-BE49-F238E27FC236}">
                <a16:creationId xmlns:a16="http://schemas.microsoft.com/office/drawing/2014/main" id="{FCB708C5-315B-464C-96EE-FBB34FE2A31D}"/>
              </a:ext>
            </a:extLst>
          </p:cNvPr>
          <p:cNvSpPr>
            <a:spLocks noGrp="1"/>
          </p:cNvSpPr>
          <p:nvPr>
            <p:ph type="sldNum" sz="quarter" idx="12"/>
          </p:nvPr>
        </p:nvSpPr>
        <p:spPr/>
        <p:txBody>
          <a:bodyPr/>
          <a:lstStyle>
            <a:lvl1pPr>
              <a:defRPr/>
            </a:lvl1pPr>
          </a:lstStyle>
          <a:p>
            <a:fld id="{9425F94F-36CD-43CA-B75A-B0329C1978EF}" type="slidenum">
              <a:rPr lang="en-GB" altLang="en-US"/>
              <a:pPr/>
              <a:t>‹#›</a:t>
            </a:fld>
            <a:endParaRPr lang="en-GB" altLang="en-US"/>
          </a:p>
        </p:txBody>
      </p:sp>
    </p:spTree>
    <p:extLst>
      <p:ext uri="{BB962C8B-B14F-4D97-AF65-F5344CB8AC3E}">
        <p14:creationId xmlns:p14="http://schemas.microsoft.com/office/powerpoint/2010/main" val="3515049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ED0852-7CB2-4093-929C-6BFA8463659D}"/>
              </a:ext>
            </a:extLst>
          </p:cNvPr>
          <p:cNvSpPr>
            <a:spLocks noGrp="1"/>
          </p:cNvSpPr>
          <p:nvPr>
            <p:ph type="dt" sz="half" idx="10"/>
          </p:nvPr>
        </p:nvSpPr>
        <p:spPr/>
        <p:txBody>
          <a:bodyPr/>
          <a:lstStyle>
            <a:lvl1pPr>
              <a:defRPr/>
            </a:lvl1pPr>
          </a:lstStyle>
          <a:p>
            <a:pPr>
              <a:defRPr/>
            </a:pPr>
            <a:fld id="{0D02A6B6-6B78-41D5-AFB4-279DA15DD28D}" type="datetime1">
              <a:rPr lang="en-GB" altLang="en-US"/>
              <a:pPr>
                <a:defRPr/>
              </a:pPr>
              <a:t>27/04/2020</a:t>
            </a:fld>
            <a:endParaRPr lang="en-GB" altLang="en-US"/>
          </a:p>
        </p:txBody>
      </p:sp>
      <p:sp>
        <p:nvSpPr>
          <p:cNvPr id="5" name="Footer Placeholder 4">
            <a:extLst>
              <a:ext uri="{FF2B5EF4-FFF2-40B4-BE49-F238E27FC236}">
                <a16:creationId xmlns:a16="http://schemas.microsoft.com/office/drawing/2014/main" id="{3CCC06C8-5658-4933-A0E6-2B3D0E10E17F}"/>
              </a:ext>
            </a:extLst>
          </p:cNvPr>
          <p:cNvSpPr>
            <a:spLocks noGrp="1"/>
          </p:cNvSpPr>
          <p:nvPr>
            <p:ph type="ftr" sz="quarter" idx="11"/>
          </p:nvPr>
        </p:nvSpPr>
        <p:spPr/>
        <p:txBody>
          <a:bodyPr/>
          <a:lstStyle>
            <a:lvl1pPr>
              <a:defRPr/>
            </a:lvl1pPr>
          </a:lstStyle>
          <a:p>
            <a:pPr>
              <a:defRPr/>
            </a:pPr>
            <a:r>
              <a:rPr lang="en-GB" altLang="en-US"/>
              <a:t>Nigusu W.</a:t>
            </a:r>
          </a:p>
        </p:txBody>
      </p:sp>
      <p:sp>
        <p:nvSpPr>
          <p:cNvPr id="6" name="Slide Number Placeholder 5">
            <a:extLst>
              <a:ext uri="{FF2B5EF4-FFF2-40B4-BE49-F238E27FC236}">
                <a16:creationId xmlns:a16="http://schemas.microsoft.com/office/drawing/2014/main" id="{376A1E91-2346-45E8-82EC-603DF5407022}"/>
              </a:ext>
            </a:extLst>
          </p:cNvPr>
          <p:cNvSpPr>
            <a:spLocks noGrp="1"/>
          </p:cNvSpPr>
          <p:nvPr>
            <p:ph type="sldNum" sz="quarter" idx="12"/>
          </p:nvPr>
        </p:nvSpPr>
        <p:spPr/>
        <p:txBody>
          <a:bodyPr/>
          <a:lstStyle>
            <a:lvl1pPr>
              <a:defRPr/>
            </a:lvl1pPr>
          </a:lstStyle>
          <a:p>
            <a:fld id="{5433E006-0DF8-4A58-A050-BB1C90D40DCE}" type="slidenum">
              <a:rPr lang="en-GB" altLang="en-US"/>
              <a:pPr/>
              <a:t>‹#›</a:t>
            </a:fld>
            <a:endParaRPr lang="en-GB" altLang="en-US"/>
          </a:p>
        </p:txBody>
      </p:sp>
    </p:spTree>
    <p:extLst>
      <p:ext uri="{BB962C8B-B14F-4D97-AF65-F5344CB8AC3E}">
        <p14:creationId xmlns:p14="http://schemas.microsoft.com/office/powerpoint/2010/main" val="3426873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F5C5B3-165C-4F76-A1F2-97C6CE001BAF}"/>
              </a:ext>
            </a:extLst>
          </p:cNvPr>
          <p:cNvSpPr>
            <a:spLocks noGrp="1"/>
          </p:cNvSpPr>
          <p:nvPr>
            <p:ph type="dt" sz="half" idx="10"/>
          </p:nvPr>
        </p:nvSpPr>
        <p:spPr/>
        <p:txBody>
          <a:bodyPr/>
          <a:lstStyle>
            <a:lvl1pPr>
              <a:defRPr/>
            </a:lvl1pPr>
          </a:lstStyle>
          <a:p>
            <a:pPr>
              <a:defRPr/>
            </a:pPr>
            <a:fld id="{7EC6EE1A-9DAD-49AB-AED7-58C5848C5C31}" type="datetime1">
              <a:rPr lang="en-GB" altLang="en-US"/>
              <a:pPr>
                <a:defRPr/>
              </a:pPr>
              <a:t>27/04/2020</a:t>
            </a:fld>
            <a:endParaRPr lang="en-GB" altLang="en-US"/>
          </a:p>
        </p:txBody>
      </p:sp>
      <p:sp>
        <p:nvSpPr>
          <p:cNvPr id="5" name="Footer Placeholder 4">
            <a:extLst>
              <a:ext uri="{FF2B5EF4-FFF2-40B4-BE49-F238E27FC236}">
                <a16:creationId xmlns:a16="http://schemas.microsoft.com/office/drawing/2014/main" id="{3D5A8423-35A3-4CB6-97E3-4C5142ED9827}"/>
              </a:ext>
            </a:extLst>
          </p:cNvPr>
          <p:cNvSpPr>
            <a:spLocks noGrp="1"/>
          </p:cNvSpPr>
          <p:nvPr>
            <p:ph type="ftr" sz="quarter" idx="11"/>
          </p:nvPr>
        </p:nvSpPr>
        <p:spPr/>
        <p:txBody>
          <a:bodyPr/>
          <a:lstStyle>
            <a:lvl1pPr>
              <a:defRPr/>
            </a:lvl1pPr>
          </a:lstStyle>
          <a:p>
            <a:pPr>
              <a:defRPr/>
            </a:pPr>
            <a:r>
              <a:rPr lang="en-GB" altLang="en-US"/>
              <a:t>Nigusu W.</a:t>
            </a:r>
          </a:p>
        </p:txBody>
      </p:sp>
      <p:sp>
        <p:nvSpPr>
          <p:cNvPr id="6" name="Slide Number Placeholder 5">
            <a:extLst>
              <a:ext uri="{FF2B5EF4-FFF2-40B4-BE49-F238E27FC236}">
                <a16:creationId xmlns:a16="http://schemas.microsoft.com/office/drawing/2014/main" id="{99E7F02D-B61E-4E76-95DE-94538E188CAF}"/>
              </a:ext>
            </a:extLst>
          </p:cNvPr>
          <p:cNvSpPr>
            <a:spLocks noGrp="1"/>
          </p:cNvSpPr>
          <p:nvPr>
            <p:ph type="sldNum" sz="quarter" idx="12"/>
          </p:nvPr>
        </p:nvSpPr>
        <p:spPr/>
        <p:txBody>
          <a:bodyPr/>
          <a:lstStyle>
            <a:lvl1pPr>
              <a:defRPr/>
            </a:lvl1pPr>
          </a:lstStyle>
          <a:p>
            <a:fld id="{E8ACEBDB-E0B0-42AF-9C6D-6753CC32200F}" type="slidenum">
              <a:rPr lang="en-GB" altLang="en-US"/>
              <a:pPr/>
              <a:t>‹#›</a:t>
            </a:fld>
            <a:endParaRPr lang="en-GB" altLang="en-US"/>
          </a:p>
        </p:txBody>
      </p:sp>
    </p:spTree>
    <p:extLst>
      <p:ext uri="{BB962C8B-B14F-4D97-AF65-F5344CB8AC3E}">
        <p14:creationId xmlns:p14="http://schemas.microsoft.com/office/powerpoint/2010/main" val="16870307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3"/>
        <p:cNvGrpSpPr/>
        <p:nvPr/>
      </p:nvGrpSpPr>
      <p:grpSpPr>
        <a:xfrm>
          <a:off x="0" y="0"/>
          <a:ext cx="0" cy="0"/>
          <a:chOff x="0" y="0"/>
          <a:chExt cx="0" cy="0"/>
        </a:xfrm>
      </p:grpSpPr>
      <p:cxnSp>
        <p:nvCxnSpPr>
          <p:cNvPr id="4" name="Shape 16">
            <a:extLst>
              <a:ext uri="{FF2B5EF4-FFF2-40B4-BE49-F238E27FC236}">
                <a16:creationId xmlns:a16="http://schemas.microsoft.com/office/drawing/2014/main" id="{91370D30-2858-46F9-BAC4-CCD950B7B29B}"/>
              </a:ext>
            </a:extLst>
          </p:cNvPr>
          <p:cNvCxnSpPr>
            <a:cxnSpLocks noChangeShapeType="1"/>
          </p:cNvCxnSpPr>
          <p:nvPr/>
        </p:nvCxnSpPr>
        <p:spPr bwMode="auto">
          <a:xfrm>
            <a:off x="457200" y="1524000"/>
            <a:ext cx="8229600" cy="0"/>
          </a:xfrm>
          <a:prstGeom prst="straightConnector1">
            <a:avLst/>
          </a:prstGeom>
          <a:noFill/>
          <a:ln w="50800">
            <a:solidFill>
              <a:srgbClr val="DA0002"/>
            </a:solidFill>
            <a:round/>
            <a:headEnd/>
            <a:tailEnd/>
          </a:ln>
          <a:extLst>
            <a:ext uri="{909E8E84-426E-40DD-AFC4-6F175D3DCCD1}">
              <a14:hiddenFill xmlns:a14="http://schemas.microsoft.com/office/drawing/2010/main">
                <a:noFill/>
              </a14:hiddenFill>
            </a:ext>
          </a:extLst>
        </p:spPr>
      </p:cxnSp>
      <p:sp>
        <p:nvSpPr>
          <p:cNvPr id="14" name="Shape 14"/>
          <p:cNvSpPr txBox="1">
            <a:spLocks noGrp="1"/>
          </p:cNvSpPr>
          <p:nvPr>
            <p:ph type="title"/>
          </p:nvPr>
        </p:nvSpPr>
        <p:spPr>
          <a:xfrm>
            <a:off x="457200" y="274637"/>
            <a:ext cx="8229600" cy="1143200"/>
          </a:xfrm>
          <a:prstGeom prst="rect">
            <a:avLst/>
          </a:prstGeom>
        </p:spPr>
        <p:txBody>
          <a:bodyPr lIns="91425" tIns="91425" rIns="91425" bIns="91425" anchor="b"/>
          <a:lstStyle>
            <a:lvl1pPr>
              <a:defRPr>
                <a:solidFill>
                  <a:srgbClr val="DA0002"/>
                </a:solidFill>
              </a:defRPr>
            </a:lvl1pPr>
            <a:lvl2pPr>
              <a:defRPr>
                <a:solidFill>
                  <a:srgbClr val="DA0002"/>
                </a:solidFill>
              </a:defRPr>
            </a:lvl2pPr>
            <a:lvl3pPr>
              <a:defRPr>
                <a:solidFill>
                  <a:srgbClr val="DA0002"/>
                </a:solidFill>
              </a:defRPr>
            </a:lvl3pPr>
            <a:lvl4pPr>
              <a:defRPr>
                <a:solidFill>
                  <a:srgbClr val="DA0002"/>
                </a:solidFill>
              </a:defRPr>
            </a:lvl4pPr>
            <a:lvl5pPr>
              <a:defRPr>
                <a:solidFill>
                  <a:srgbClr val="DA0002"/>
                </a:solidFill>
              </a:defRPr>
            </a:lvl5pPr>
            <a:lvl6pPr>
              <a:defRPr>
                <a:solidFill>
                  <a:srgbClr val="DA0002"/>
                </a:solidFill>
              </a:defRPr>
            </a:lvl6pPr>
            <a:lvl7pPr>
              <a:defRPr>
                <a:solidFill>
                  <a:srgbClr val="DA0002"/>
                </a:solidFill>
              </a:defRPr>
            </a:lvl7pPr>
            <a:lvl8pPr>
              <a:defRPr>
                <a:solidFill>
                  <a:srgbClr val="DA0002"/>
                </a:solidFill>
              </a:defRPr>
            </a:lvl8pPr>
            <a:lvl9pPr>
              <a:defRPr>
                <a:solidFill>
                  <a:srgbClr val="DA0002"/>
                </a:solidFill>
              </a:defRPr>
            </a:lvl9pPr>
          </a:lstStyle>
          <a:p>
            <a:endParaRPr/>
          </a:p>
        </p:txBody>
      </p:sp>
      <p:sp>
        <p:nvSpPr>
          <p:cNvPr id="15" name="Shape 15"/>
          <p:cNvSpPr txBox="1">
            <a:spLocks noGrp="1"/>
          </p:cNvSpPr>
          <p:nvPr>
            <p:ph type="body" idx="1"/>
          </p:nvPr>
        </p:nvSpPr>
        <p:spPr>
          <a:xfrm>
            <a:off x="457200" y="1600201"/>
            <a:ext cx="8229600" cy="4967599"/>
          </a:xfrm>
          <a:prstGeom prst="rect">
            <a:avLst/>
          </a:prstGeom>
        </p:spPr>
        <p:txBody>
          <a:bodyPr lIns="91425" tIns="91425" rIns="91425" bIns="91425"/>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Tree>
    <p:extLst>
      <p:ext uri="{BB962C8B-B14F-4D97-AF65-F5344CB8AC3E}">
        <p14:creationId xmlns:p14="http://schemas.microsoft.com/office/powerpoint/2010/main" val="29649454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7B099BE7-6969-4641-B297-AEF69703FB6B}"/>
              </a:ext>
            </a:extLst>
          </p:cNvPr>
          <p:cNvSpPr>
            <a:spLocks noGrp="1"/>
          </p:cNvSpPr>
          <p:nvPr>
            <p:ph type="dt" sz="half" idx="10"/>
          </p:nvPr>
        </p:nvSpPr>
        <p:spPr/>
        <p:txBody>
          <a:bodyPr/>
          <a:lstStyle>
            <a:lvl1pPr>
              <a:defRPr/>
            </a:lvl1pPr>
          </a:lstStyle>
          <a:p>
            <a:pPr>
              <a:defRPr/>
            </a:pPr>
            <a:fld id="{41B2D36F-B26E-41E9-ABEE-8C5223CE514F}" type="datetime1">
              <a:rPr lang="en-GB" altLang="en-US"/>
              <a:pPr>
                <a:defRPr/>
              </a:pPr>
              <a:t>27/04/2020</a:t>
            </a:fld>
            <a:endParaRPr lang="en-GB" altLang="en-US"/>
          </a:p>
        </p:txBody>
      </p:sp>
      <p:sp>
        <p:nvSpPr>
          <p:cNvPr id="5" name="Footer Placeholder 4">
            <a:extLst>
              <a:ext uri="{FF2B5EF4-FFF2-40B4-BE49-F238E27FC236}">
                <a16:creationId xmlns:a16="http://schemas.microsoft.com/office/drawing/2014/main" id="{B6F400B6-FC4B-4411-AA6F-2B0E4A973F00}"/>
              </a:ext>
            </a:extLst>
          </p:cNvPr>
          <p:cNvSpPr>
            <a:spLocks noGrp="1"/>
          </p:cNvSpPr>
          <p:nvPr>
            <p:ph type="ftr" sz="quarter" idx="11"/>
          </p:nvPr>
        </p:nvSpPr>
        <p:spPr/>
        <p:txBody>
          <a:bodyPr/>
          <a:lstStyle>
            <a:lvl1pPr>
              <a:defRPr/>
            </a:lvl1pPr>
          </a:lstStyle>
          <a:p>
            <a:pPr>
              <a:defRPr/>
            </a:pPr>
            <a:r>
              <a:rPr lang="en-GB" altLang="en-US"/>
              <a:t>Nigusu W.</a:t>
            </a:r>
          </a:p>
        </p:txBody>
      </p:sp>
      <p:sp>
        <p:nvSpPr>
          <p:cNvPr id="6" name="Slide Number Placeholder 5">
            <a:extLst>
              <a:ext uri="{FF2B5EF4-FFF2-40B4-BE49-F238E27FC236}">
                <a16:creationId xmlns:a16="http://schemas.microsoft.com/office/drawing/2014/main" id="{4B36A1F0-0414-4DB2-8E61-19D152F60B6C}"/>
              </a:ext>
            </a:extLst>
          </p:cNvPr>
          <p:cNvSpPr>
            <a:spLocks noGrp="1"/>
          </p:cNvSpPr>
          <p:nvPr>
            <p:ph type="sldNum" sz="quarter" idx="12"/>
          </p:nvPr>
        </p:nvSpPr>
        <p:spPr/>
        <p:txBody>
          <a:bodyPr/>
          <a:lstStyle>
            <a:lvl1pPr>
              <a:defRPr/>
            </a:lvl1pPr>
          </a:lstStyle>
          <a:p>
            <a:fld id="{3A9F9456-575E-41B8-9AE7-7C8DAE44F977}" type="slidenum">
              <a:rPr lang="en-GB" altLang="en-US"/>
              <a:pPr/>
              <a:t>‹#›</a:t>
            </a:fld>
            <a:endParaRPr lang="en-GB" altLang="en-US"/>
          </a:p>
        </p:txBody>
      </p:sp>
    </p:spTree>
    <p:extLst>
      <p:ext uri="{BB962C8B-B14F-4D97-AF65-F5344CB8AC3E}">
        <p14:creationId xmlns:p14="http://schemas.microsoft.com/office/powerpoint/2010/main" val="23176636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5CBFB3-B892-46AA-A35A-796D64E71A4C}"/>
              </a:ext>
            </a:extLst>
          </p:cNvPr>
          <p:cNvSpPr>
            <a:spLocks noGrp="1"/>
          </p:cNvSpPr>
          <p:nvPr>
            <p:ph type="dt" sz="half" idx="10"/>
          </p:nvPr>
        </p:nvSpPr>
        <p:spPr/>
        <p:txBody>
          <a:bodyPr/>
          <a:lstStyle>
            <a:lvl1pPr>
              <a:defRPr/>
            </a:lvl1pPr>
          </a:lstStyle>
          <a:p>
            <a:pPr>
              <a:defRPr/>
            </a:pPr>
            <a:fld id="{C0F860CF-7FCD-4CB2-9BF5-EA6C202DF9C8}" type="datetime1">
              <a:rPr lang="en-GB" altLang="en-US"/>
              <a:pPr>
                <a:defRPr/>
              </a:pPr>
              <a:t>27/04/2020</a:t>
            </a:fld>
            <a:endParaRPr lang="en-GB" altLang="en-US"/>
          </a:p>
        </p:txBody>
      </p:sp>
      <p:sp>
        <p:nvSpPr>
          <p:cNvPr id="5" name="Footer Placeholder 4">
            <a:extLst>
              <a:ext uri="{FF2B5EF4-FFF2-40B4-BE49-F238E27FC236}">
                <a16:creationId xmlns:a16="http://schemas.microsoft.com/office/drawing/2014/main" id="{40A06243-0AF5-4416-8035-B10E69CA069C}"/>
              </a:ext>
            </a:extLst>
          </p:cNvPr>
          <p:cNvSpPr>
            <a:spLocks noGrp="1"/>
          </p:cNvSpPr>
          <p:nvPr>
            <p:ph type="ftr" sz="quarter" idx="11"/>
          </p:nvPr>
        </p:nvSpPr>
        <p:spPr/>
        <p:txBody>
          <a:bodyPr/>
          <a:lstStyle>
            <a:lvl1pPr>
              <a:defRPr/>
            </a:lvl1pPr>
          </a:lstStyle>
          <a:p>
            <a:pPr>
              <a:defRPr/>
            </a:pPr>
            <a:r>
              <a:rPr lang="en-GB" altLang="en-US"/>
              <a:t>Nigusu W.</a:t>
            </a:r>
          </a:p>
        </p:txBody>
      </p:sp>
      <p:sp>
        <p:nvSpPr>
          <p:cNvPr id="6" name="Slide Number Placeholder 5">
            <a:extLst>
              <a:ext uri="{FF2B5EF4-FFF2-40B4-BE49-F238E27FC236}">
                <a16:creationId xmlns:a16="http://schemas.microsoft.com/office/drawing/2014/main" id="{651EDDFA-29FA-4E7A-B700-71260994653E}"/>
              </a:ext>
            </a:extLst>
          </p:cNvPr>
          <p:cNvSpPr>
            <a:spLocks noGrp="1"/>
          </p:cNvSpPr>
          <p:nvPr>
            <p:ph type="sldNum" sz="quarter" idx="12"/>
          </p:nvPr>
        </p:nvSpPr>
        <p:spPr/>
        <p:txBody>
          <a:bodyPr/>
          <a:lstStyle>
            <a:lvl1pPr>
              <a:defRPr/>
            </a:lvl1pPr>
          </a:lstStyle>
          <a:p>
            <a:fld id="{9B4C684C-4327-475A-A6FD-1BF3B06BAF5A}" type="slidenum">
              <a:rPr lang="en-GB" altLang="en-US"/>
              <a:pPr/>
              <a:t>‹#›</a:t>
            </a:fld>
            <a:endParaRPr lang="en-GB" altLang="en-US"/>
          </a:p>
        </p:txBody>
      </p:sp>
    </p:spTree>
    <p:extLst>
      <p:ext uri="{BB962C8B-B14F-4D97-AF65-F5344CB8AC3E}">
        <p14:creationId xmlns:p14="http://schemas.microsoft.com/office/powerpoint/2010/main" val="2370697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3F66D7A-7152-4352-99AD-7DCB80E35041}"/>
              </a:ext>
            </a:extLst>
          </p:cNvPr>
          <p:cNvSpPr>
            <a:spLocks noGrp="1"/>
          </p:cNvSpPr>
          <p:nvPr>
            <p:ph type="dt" sz="half" idx="10"/>
          </p:nvPr>
        </p:nvSpPr>
        <p:spPr/>
        <p:txBody>
          <a:bodyPr/>
          <a:lstStyle>
            <a:lvl1pPr>
              <a:defRPr/>
            </a:lvl1pPr>
          </a:lstStyle>
          <a:p>
            <a:pPr>
              <a:defRPr/>
            </a:pPr>
            <a:fld id="{7068A27D-85F6-42BC-AE22-17452C0ADF46}" type="datetime1">
              <a:rPr lang="en-GB" altLang="en-US"/>
              <a:pPr>
                <a:defRPr/>
              </a:pPr>
              <a:t>27/04/2020</a:t>
            </a:fld>
            <a:endParaRPr lang="en-GB" altLang="en-US"/>
          </a:p>
        </p:txBody>
      </p:sp>
      <p:sp>
        <p:nvSpPr>
          <p:cNvPr id="5" name="Footer Placeholder 4">
            <a:extLst>
              <a:ext uri="{FF2B5EF4-FFF2-40B4-BE49-F238E27FC236}">
                <a16:creationId xmlns:a16="http://schemas.microsoft.com/office/drawing/2014/main" id="{23FD9E2F-9AEB-4A7D-9205-250A3C3C138E}"/>
              </a:ext>
            </a:extLst>
          </p:cNvPr>
          <p:cNvSpPr>
            <a:spLocks noGrp="1"/>
          </p:cNvSpPr>
          <p:nvPr>
            <p:ph type="ftr" sz="quarter" idx="11"/>
          </p:nvPr>
        </p:nvSpPr>
        <p:spPr/>
        <p:txBody>
          <a:bodyPr/>
          <a:lstStyle>
            <a:lvl1pPr>
              <a:defRPr/>
            </a:lvl1pPr>
          </a:lstStyle>
          <a:p>
            <a:pPr>
              <a:defRPr/>
            </a:pPr>
            <a:r>
              <a:rPr lang="en-GB" altLang="en-US"/>
              <a:t>Nigusu W.</a:t>
            </a:r>
          </a:p>
        </p:txBody>
      </p:sp>
      <p:sp>
        <p:nvSpPr>
          <p:cNvPr id="6" name="Slide Number Placeholder 5">
            <a:extLst>
              <a:ext uri="{FF2B5EF4-FFF2-40B4-BE49-F238E27FC236}">
                <a16:creationId xmlns:a16="http://schemas.microsoft.com/office/drawing/2014/main" id="{E46BAEF5-20D0-41F1-9E5D-42010632BF0A}"/>
              </a:ext>
            </a:extLst>
          </p:cNvPr>
          <p:cNvSpPr>
            <a:spLocks noGrp="1"/>
          </p:cNvSpPr>
          <p:nvPr>
            <p:ph type="sldNum" sz="quarter" idx="12"/>
          </p:nvPr>
        </p:nvSpPr>
        <p:spPr/>
        <p:txBody>
          <a:bodyPr/>
          <a:lstStyle>
            <a:lvl1pPr>
              <a:defRPr/>
            </a:lvl1pPr>
          </a:lstStyle>
          <a:p>
            <a:fld id="{3B9274B3-6C13-4D11-AF9F-CD6278D36511}" type="slidenum">
              <a:rPr lang="en-GB" altLang="en-US"/>
              <a:pPr/>
              <a:t>‹#›</a:t>
            </a:fld>
            <a:endParaRPr lang="en-GB" altLang="en-US"/>
          </a:p>
        </p:txBody>
      </p:sp>
    </p:spTree>
    <p:extLst>
      <p:ext uri="{BB962C8B-B14F-4D97-AF65-F5344CB8AC3E}">
        <p14:creationId xmlns:p14="http://schemas.microsoft.com/office/powerpoint/2010/main" val="3671822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AEE88C7A-80C6-4ECF-8F14-8013BE7F5BD6}"/>
              </a:ext>
            </a:extLst>
          </p:cNvPr>
          <p:cNvSpPr>
            <a:spLocks noGrp="1"/>
          </p:cNvSpPr>
          <p:nvPr>
            <p:ph type="dt" sz="half" idx="10"/>
          </p:nvPr>
        </p:nvSpPr>
        <p:spPr/>
        <p:txBody>
          <a:bodyPr/>
          <a:lstStyle>
            <a:lvl1pPr>
              <a:defRPr/>
            </a:lvl1pPr>
          </a:lstStyle>
          <a:p>
            <a:pPr>
              <a:defRPr/>
            </a:pPr>
            <a:fld id="{E73A7D0D-2B0F-4D00-A8EC-D3977B129CCA}" type="datetime1">
              <a:rPr lang="en-GB" altLang="en-US"/>
              <a:pPr>
                <a:defRPr/>
              </a:pPr>
              <a:t>27/04/2020</a:t>
            </a:fld>
            <a:endParaRPr lang="en-GB" altLang="en-US"/>
          </a:p>
        </p:txBody>
      </p:sp>
      <p:sp>
        <p:nvSpPr>
          <p:cNvPr id="6" name="Footer Placeholder 4">
            <a:extLst>
              <a:ext uri="{FF2B5EF4-FFF2-40B4-BE49-F238E27FC236}">
                <a16:creationId xmlns:a16="http://schemas.microsoft.com/office/drawing/2014/main" id="{34102BF8-F7D2-4728-8FD1-F1583E0730AB}"/>
              </a:ext>
            </a:extLst>
          </p:cNvPr>
          <p:cNvSpPr>
            <a:spLocks noGrp="1"/>
          </p:cNvSpPr>
          <p:nvPr>
            <p:ph type="ftr" sz="quarter" idx="11"/>
          </p:nvPr>
        </p:nvSpPr>
        <p:spPr/>
        <p:txBody>
          <a:bodyPr/>
          <a:lstStyle>
            <a:lvl1pPr>
              <a:defRPr/>
            </a:lvl1pPr>
          </a:lstStyle>
          <a:p>
            <a:pPr>
              <a:defRPr/>
            </a:pPr>
            <a:r>
              <a:rPr lang="en-GB" altLang="en-US"/>
              <a:t>Nigusu W.</a:t>
            </a:r>
          </a:p>
        </p:txBody>
      </p:sp>
      <p:sp>
        <p:nvSpPr>
          <p:cNvPr id="7" name="Slide Number Placeholder 5">
            <a:extLst>
              <a:ext uri="{FF2B5EF4-FFF2-40B4-BE49-F238E27FC236}">
                <a16:creationId xmlns:a16="http://schemas.microsoft.com/office/drawing/2014/main" id="{36DF236D-632B-43EC-89E5-DC51F6C8CADC}"/>
              </a:ext>
            </a:extLst>
          </p:cNvPr>
          <p:cNvSpPr>
            <a:spLocks noGrp="1"/>
          </p:cNvSpPr>
          <p:nvPr>
            <p:ph type="sldNum" sz="quarter" idx="12"/>
          </p:nvPr>
        </p:nvSpPr>
        <p:spPr/>
        <p:txBody>
          <a:bodyPr/>
          <a:lstStyle>
            <a:lvl1pPr>
              <a:defRPr/>
            </a:lvl1pPr>
          </a:lstStyle>
          <a:p>
            <a:fld id="{3333A169-6622-468E-846D-4DB233F81729}" type="slidenum">
              <a:rPr lang="en-GB" altLang="en-US"/>
              <a:pPr/>
              <a:t>‹#›</a:t>
            </a:fld>
            <a:endParaRPr lang="en-GB" altLang="en-US"/>
          </a:p>
        </p:txBody>
      </p:sp>
    </p:spTree>
    <p:extLst>
      <p:ext uri="{BB962C8B-B14F-4D97-AF65-F5344CB8AC3E}">
        <p14:creationId xmlns:p14="http://schemas.microsoft.com/office/powerpoint/2010/main" val="26483756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E43B8DEF-34E0-4594-9840-1A14EB6FEC74}"/>
              </a:ext>
            </a:extLst>
          </p:cNvPr>
          <p:cNvSpPr>
            <a:spLocks noGrp="1"/>
          </p:cNvSpPr>
          <p:nvPr>
            <p:ph type="dt" sz="half" idx="10"/>
          </p:nvPr>
        </p:nvSpPr>
        <p:spPr/>
        <p:txBody>
          <a:bodyPr/>
          <a:lstStyle>
            <a:lvl1pPr>
              <a:defRPr/>
            </a:lvl1pPr>
          </a:lstStyle>
          <a:p>
            <a:pPr>
              <a:defRPr/>
            </a:pPr>
            <a:fld id="{56D0B5AD-120D-44C3-BFA4-A7F80DDBECFE}" type="datetime1">
              <a:rPr lang="en-GB" altLang="en-US"/>
              <a:pPr>
                <a:defRPr/>
              </a:pPr>
              <a:t>27/04/2020</a:t>
            </a:fld>
            <a:endParaRPr lang="en-GB" altLang="en-US"/>
          </a:p>
        </p:txBody>
      </p:sp>
      <p:sp>
        <p:nvSpPr>
          <p:cNvPr id="8" name="Footer Placeholder 4">
            <a:extLst>
              <a:ext uri="{FF2B5EF4-FFF2-40B4-BE49-F238E27FC236}">
                <a16:creationId xmlns:a16="http://schemas.microsoft.com/office/drawing/2014/main" id="{421FAF25-F9B7-4C33-A0C6-4FD348A9B9C7}"/>
              </a:ext>
            </a:extLst>
          </p:cNvPr>
          <p:cNvSpPr>
            <a:spLocks noGrp="1"/>
          </p:cNvSpPr>
          <p:nvPr>
            <p:ph type="ftr" sz="quarter" idx="11"/>
          </p:nvPr>
        </p:nvSpPr>
        <p:spPr/>
        <p:txBody>
          <a:bodyPr/>
          <a:lstStyle>
            <a:lvl1pPr>
              <a:defRPr/>
            </a:lvl1pPr>
          </a:lstStyle>
          <a:p>
            <a:pPr>
              <a:defRPr/>
            </a:pPr>
            <a:r>
              <a:rPr lang="en-GB" altLang="en-US"/>
              <a:t>Nigusu W.</a:t>
            </a:r>
          </a:p>
        </p:txBody>
      </p:sp>
      <p:sp>
        <p:nvSpPr>
          <p:cNvPr id="9" name="Slide Number Placeholder 5">
            <a:extLst>
              <a:ext uri="{FF2B5EF4-FFF2-40B4-BE49-F238E27FC236}">
                <a16:creationId xmlns:a16="http://schemas.microsoft.com/office/drawing/2014/main" id="{C366C41A-8476-4F47-B623-B00F3A29A0F9}"/>
              </a:ext>
            </a:extLst>
          </p:cNvPr>
          <p:cNvSpPr>
            <a:spLocks noGrp="1"/>
          </p:cNvSpPr>
          <p:nvPr>
            <p:ph type="sldNum" sz="quarter" idx="12"/>
          </p:nvPr>
        </p:nvSpPr>
        <p:spPr/>
        <p:txBody>
          <a:bodyPr/>
          <a:lstStyle>
            <a:lvl1pPr>
              <a:defRPr/>
            </a:lvl1pPr>
          </a:lstStyle>
          <a:p>
            <a:fld id="{C66F11F8-DE73-405B-9B07-60120D0C2A02}" type="slidenum">
              <a:rPr lang="en-GB" altLang="en-US"/>
              <a:pPr/>
              <a:t>‹#›</a:t>
            </a:fld>
            <a:endParaRPr lang="en-GB" altLang="en-US"/>
          </a:p>
        </p:txBody>
      </p:sp>
    </p:spTree>
    <p:extLst>
      <p:ext uri="{BB962C8B-B14F-4D97-AF65-F5344CB8AC3E}">
        <p14:creationId xmlns:p14="http://schemas.microsoft.com/office/powerpoint/2010/main" val="17979000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5D14D5C3-791E-4D91-82F9-8673095EA6BB}"/>
              </a:ext>
            </a:extLst>
          </p:cNvPr>
          <p:cNvSpPr>
            <a:spLocks noGrp="1"/>
          </p:cNvSpPr>
          <p:nvPr>
            <p:ph type="dt" sz="half" idx="10"/>
          </p:nvPr>
        </p:nvSpPr>
        <p:spPr/>
        <p:txBody>
          <a:bodyPr/>
          <a:lstStyle>
            <a:lvl1pPr>
              <a:defRPr/>
            </a:lvl1pPr>
          </a:lstStyle>
          <a:p>
            <a:pPr>
              <a:defRPr/>
            </a:pPr>
            <a:fld id="{2FBFA78B-1099-489C-A77D-3CA813769905}" type="datetime1">
              <a:rPr lang="en-GB" altLang="en-US"/>
              <a:pPr>
                <a:defRPr/>
              </a:pPr>
              <a:t>27/04/2020</a:t>
            </a:fld>
            <a:endParaRPr lang="en-GB" altLang="en-US"/>
          </a:p>
        </p:txBody>
      </p:sp>
      <p:sp>
        <p:nvSpPr>
          <p:cNvPr id="4" name="Footer Placeholder 4">
            <a:extLst>
              <a:ext uri="{FF2B5EF4-FFF2-40B4-BE49-F238E27FC236}">
                <a16:creationId xmlns:a16="http://schemas.microsoft.com/office/drawing/2014/main" id="{52A5FCFA-0ADF-4B4D-9C6D-790E3A971CED}"/>
              </a:ext>
            </a:extLst>
          </p:cNvPr>
          <p:cNvSpPr>
            <a:spLocks noGrp="1"/>
          </p:cNvSpPr>
          <p:nvPr>
            <p:ph type="ftr" sz="quarter" idx="11"/>
          </p:nvPr>
        </p:nvSpPr>
        <p:spPr/>
        <p:txBody>
          <a:bodyPr/>
          <a:lstStyle>
            <a:lvl1pPr>
              <a:defRPr/>
            </a:lvl1pPr>
          </a:lstStyle>
          <a:p>
            <a:pPr>
              <a:defRPr/>
            </a:pPr>
            <a:r>
              <a:rPr lang="en-GB" altLang="en-US"/>
              <a:t>Nigusu W.</a:t>
            </a:r>
          </a:p>
        </p:txBody>
      </p:sp>
      <p:sp>
        <p:nvSpPr>
          <p:cNvPr id="5" name="Slide Number Placeholder 5">
            <a:extLst>
              <a:ext uri="{FF2B5EF4-FFF2-40B4-BE49-F238E27FC236}">
                <a16:creationId xmlns:a16="http://schemas.microsoft.com/office/drawing/2014/main" id="{B4E37CB7-67AE-4B9B-8F34-E810065D8F7D}"/>
              </a:ext>
            </a:extLst>
          </p:cNvPr>
          <p:cNvSpPr>
            <a:spLocks noGrp="1"/>
          </p:cNvSpPr>
          <p:nvPr>
            <p:ph type="sldNum" sz="quarter" idx="12"/>
          </p:nvPr>
        </p:nvSpPr>
        <p:spPr/>
        <p:txBody>
          <a:bodyPr/>
          <a:lstStyle>
            <a:lvl1pPr>
              <a:defRPr/>
            </a:lvl1pPr>
          </a:lstStyle>
          <a:p>
            <a:fld id="{C9628840-D57D-4C1B-B0D0-9DFDD1CAA8A6}" type="slidenum">
              <a:rPr lang="en-GB" altLang="en-US"/>
              <a:pPr/>
              <a:t>‹#›</a:t>
            </a:fld>
            <a:endParaRPr lang="en-GB" altLang="en-US"/>
          </a:p>
        </p:txBody>
      </p:sp>
    </p:spTree>
    <p:extLst>
      <p:ext uri="{BB962C8B-B14F-4D97-AF65-F5344CB8AC3E}">
        <p14:creationId xmlns:p14="http://schemas.microsoft.com/office/powerpoint/2010/main" val="13565348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D6991A5E-9D9A-46B7-9100-2C37754C97D7}"/>
              </a:ext>
            </a:extLst>
          </p:cNvPr>
          <p:cNvSpPr>
            <a:spLocks noGrp="1"/>
          </p:cNvSpPr>
          <p:nvPr>
            <p:ph type="dt" sz="half" idx="10"/>
          </p:nvPr>
        </p:nvSpPr>
        <p:spPr/>
        <p:txBody>
          <a:bodyPr/>
          <a:lstStyle>
            <a:lvl1pPr>
              <a:defRPr/>
            </a:lvl1pPr>
          </a:lstStyle>
          <a:p>
            <a:pPr>
              <a:defRPr/>
            </a:pPr>
            <a:fld id="{3741AA32-5FD8-4BF0-A35F-CF8FB1BDE4E1}" type="datetime1">
              <a:rPr lang="en-GB" altLang="en-US"/>
              <a:pPr>
                <a:defRPr/>
              </a:pPr>
              <a:t>27/04/2020</a:t>
            </a:fld>
            <a:endParaRPr lang="en-GB" altLang="en-US"/>
          </a:p>
        </p:txBody>
      </p:sp>
      <p:sp>
        <p:nvSpPr>
          <p:cNvPr id="3" name="Footer Placeholder 4">
            <a:extLst>
              <a:ext uri="{FF2B5EF4-FFF2-40B4-BE49-F238E27FC236}">
                <a16:creationId xmlns:a16="http://schemas.microsoft.com/office/drawing/2014/main" id="{8CCA1DB1-3EFE-43F9-BC2B-5C8D3831DF84}"/>
              </a:ext>
            </a:extLst>
          </p:cNvPr>
          <p:cNvSpPr>
            <a:spLocks noGrp="1"/>
          </p:cNvSpPr>
          <p:nvPr>
            <p:ph type="ftr" sz="quarter" idx="11"/>
          </p:nvPr>
        </p:nvSpPr>
        <p:spPr/>
        <p:txBody>
          <a:bodyPr/>
          <a:lstStyle>
            <a:lvl1pPr>
              <a:defRPr/>
            </a:lvl1pPr>
          </a:lstStyle>
          <a:p>
            <a:pPr>
              <a:defRPr/>
            </a:pPr>
            <a:r>
              <a:rPr lang="en-GB" altLang="en-US"/>
              <a:t>Nigusu W.</a:t>
            </a:r>
          </a:p>
        </p:txBody>
      </p:sp>
      <p:sp>
        <p:nvSpPr>
          <p:cNvPr id="4" name="Slide Number Placeholder 5">
            <a:extLst>
              <a:ext uri="{FF2B5EF4-FFF2-40B4-BE49-F238E27FC236}">
                <a16:creationId xmlns:a16="http://schemas.microsoft.com/office/drawing/2014/main" id="{FB61D289-D47F-4DCF-9C4E-07B032E0389A}"/>
              </a:ext>
            </a:extLst>
          </p:cNvPr>
          <p:cNvSpPr>
            <a:spLocks noGrp="1"/>
          </p:cNvSpPr>
          <p:nvPr>
            <p:ph type="sldNum" sz="quarter" idx="12"/>
          </p:nvPr>
        </p:nvSpPr>
        <p:spPr/>
        <p:txBody>
          <a:bodyPr/>
          <a:lstStyle>
            <a:lvl1pPr>
              <a:defRPr/>
            </a:lvl1pPr>
          </a:lstStyle>
          <a:p>
            <a:fld id="{74E3A2F7-D76D-4FFA-A166-AA2CE36C3802}" type="slidenum">
              <a:rPr lang="en-GB" altLang="en-US"/>
              <a:pPr/>
              <a:t>‹#›</a:t>
            </a:fld>
            <a:endParaRPr lang="en-GB" altLang="en-US"/>
          </a:p>
        </p:txBody>
      </p:sp>
    </p:spTree>
    <p:extLst>
      <p:ext uri="{BB962C8B-B14F-4D97-AF65-F5344CB8AC3E}">
        <p14:creationId xmlns:p14="http://schemas.microsoft.com/office/powerpoint/2010/main" val="2580190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A251DC-5922-4815-B304-9C236ADD6031}"/>
              </a:ext>
            </a:extLst>
          </p:cNvPr>
          <p:cNvSpPr>
            <a:spLocks noGrp="1"/>
          </p:cNvSpPr>
          <p:nvPr>
            <p:ph type="dt" sz="half" idx="10"/>
          </p:nvPr>
        </p:nvSpPr>
        <p:spPr/>
        <p:txBody>
          <a:bodyPr/>
          <a:lstStyle>
            <a:lvl1pPr>
              <a:defRPr/>
            </a:lvl1pPr>
          </a:lstStyle>
          <a:p>
            <a:pPr>
              <a:defRPr/>
            </a:pPr>
            <a:fld id="{DC575C2D-3261-4B77-9119-414F7770C92E}" type="datetime1">
              <a:rPr lang="en-GB" altLang="en-US"/>
              <a:pPr>
                <a:defRPr/>
              </a:pPr>
              <a:t>27/04/2020</a:t>
            </a:fld>
            <a:endParaRPr lang="en-GB" altLang="en-US"/>
          </a:p>
        </p:txBody>
      </p:sp>
      <p:sp>
        <p:nvSpPr>
          <p:cNvPr id="5" name="Footer Placeholder 4">
            <a:extLst>
              <a:ext uri="{FF2B5EF4-FFF2-40B4-BE49-F238E27FC236}">
                <a16:creationId xmlns:a16="http://schemas.microsoft.com/office/drawing/2014/main" id="{0B8204B4-8C7D-4D73-AC04-023E2F29168B}"/>
              </a:ext>
            </a:extLst>
          </p:cNvPr>
          <p:cNvSpPr>
            <a:spLocks noGrp="1"/>
          </p:cNvSpPr>
          <p:nvPr>
            <p:ph type="ftr" sz="quarter" idx="11"/>
          </p:nvPr>
        </p:nvSpPr>
        <p:spPr/>
        <p:txBody>
          <a:bodyPr/>
          <a:lstStyle>
            <a:lvl1pPr>
              <a:defRPr/>
            </a:lvl1pPr>
          </a:lstStyle>
          <a:p>
            <a:pPr>
              <a:defRPr/>
            </a:pPr>
            <a:r>
              <a:rPr lang="en-GB" altLang="en-US"/>
              <a:t>Nigusu W.</a:t>
            </a:r>
          </a:p>
        </p:txBody>
      </p:sp>
      <p:sp>
        <p:nvSpPr>
          <p:cNvPr id="6" name="Slide Number Placeholder 5">
            <a:extLst>
              <a:ext uri="{FF2B5EF4-FFF2-40B4-BE49-F238E27FC236}">
                <a16:creationId xmlns:a16="http://schemas.microsoft.com/office/drawing/2014/main" id="{8D6C6475-8302-43B1-B9FC-B7ACD67CBF35}"/>
              </a:ext>
            </a:extLst>
          </p:cNvPr>
          <p:cNvSpPr>
            <a:spLocks noGrp="1"/>
          </p:cNvSpPr>
          <p:nvPr>
            <p:ph type="sldNum" sz="quarter" idx="12"/>
          </p:nvPr>
        </p:nvSpPr>
        <p:spPr/>
        <p:txBody>
          <a:bodyPr/>
          <a:lstStyle>
            <a:lvl1pPr>
              <a:defRPr/>
            </a:lvl1pPr>
          </a:lstStyle>
          <a:p>
            <a:fld id="{6D4BCD74-80DB-4BD1-9F93-F40E8D236991}" type="slidenum">
              <a:rPr lang="en-GB" altLang="en-US"/>
              <a:pPr/>
              <a:t>‹#›</a:t>
            </a:fld>
            <a:endParaRPr lang="en-GB" altLang="en-US"/>
          </a:p>
        </p:txBody>
      </p:sp>
    </p:spTree>
    <p:extLst>
      <p:ext uri="{BB962C8B-B14F-4D97-AF65-F5344CB8AC3E}">
        <p14:creationId xmlns:p14="http://schemas.microsoft.com/office/powerpoint/2010/main" val="36283916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03CED7D3-858F-47BA-BE8E-EFB71D487073}"/>
              </a:ext>
            </a:extLst>
          </p:cNvPr>
          <p:cNvSpPr>
            <a:spLocks noGrp="1"/>
          </p:cNvSpPr>
          <p:nvPr>
            <p:ph type="dt" sz="half" idx="10"/>
          </p:nvPr>
        </p:nvSpPr>
        <p:spPr/>
        <p:txBody>
          <a:bodyPr/>
          <a:lstStyle>
            <a:lvl1pPr>
              <a:defRPr/>
            </a:lvl1pPr>
          </a:lstStyle>
          <a:p>
            <a:pPr>
              <a:defRPr/>
            </a:pPr>
            <a:fld id="{93FF68EA-A468-4EBB-8281-74ED7F53FA12}" type="datetime1">
              <a:rPr lang="en-GB" altLang="en-US"/>
              <a:pPr>
                <a:defRPr/>
              </a:pPr>
              <a:t>27/04/2020</a:t>
            </a:fld>
            <a:endParaRPr lang="en-GB" altLang="en-US"/>
          </a:p>
        </p:txBody>
      </p:sp>
      <p:sp>
        <p:nvSpPr>
          <p:cNvPr id="6" name="Footer Placeholder 4">
            <a:extLst>
              <a:ext uri="{FF2B5EF4-FFF2-40B4-BE49-F238E27FC236}">
                <a16:creationId xmlns:a16="http://schemas.microsoft.com/office/drawing/2014/main" id="{1264FDBF-6066-4AE1-AFC5-AD1A0B3E12DD}"/>
              </a:ext>
            </a:extLst>
          </p:cNvPr>
          <p:cNvSpPr>
            <a:spLocks noGrp="1"/>
          </p:cNvSpPr>
          <p:nvPr>
            <p:ph type="ftr" sz="quarter" idx="11"/>
          </p:nvPr>
        </p:nvSpPr>
        <p:spPr/>
        <p:txBody>
          <a:bodyPr/>
          <a:lstStyle>
            <a:lvl1pPr>
              <a:defRPr/>
            </a:lvl1pPr>
          </a:lstStyle>
          <a:p>
            <a:pPr>
              <a:defRPr/>
            </a:pPr>
            <a:r>
              <a:rPr lang="en-GB" altLang="en-US"/>
              <a:t>Nigusu W.</a:t>
            </a:r>
          </a:p>
        </p:txBody>
      </p:sp>
      <p:sp>
        <p:nvSpPr>
          <p:cNvPr id="7" name="Slide Number Placeholder 5">
            <a:extLst>
              <a:ext uri="{FF2B5EF4-FFF2-40B4-BE49-F238E27FC236}">
                <a16:creationId xmlns:a16="http://schemas.microsoft.com/office/drawing/2014/main" id="{88FEAC6D-A38F-4524-A588-09B043AE26E4}"/>
              </a:ext>
            </a:extLst>
          </p:cNvPr>
          <p:cNvSpPr>
            <a:spLocks noGrp="1"/>
          </p:cNvSpPr>
          <p:nvPr>
            <p:ph type="sldNum" sz="quarter" idx="12"/>
          </p:nvPr>
        </p:nvSpPr>
        <p:spPr/>
        <p:txBody>
          <a:bodyPr/>
          <a:lstStyle>
            <a:lvl1pPr>
              <a:defRPr/>
            </a:lvl1pPr>
          </a:lstStyle>
          <a:p>
            <a:fld id="{F69558A7-79EB-4174-A50E-080BF2AB9DC7}" type="slidenum">
              <a:rPr lang="en-GB" altLang="en-US"/>
              <a:pPr/>
              <a:t>‹#›</a:t>
            </a:fld>
            <a:endParaRPr lang="en-GB" altLang="en-US"/>
          </a:p>
        </p:txBody>
      </p:sp>
    </p:spTree>
    <p:extLst>
      <p:ext uri="{BB962C8B-B14F-4D97-AF65-F5344CB8AC3E}">
        <p14:creationId xmlns:p14="http://schemas.microsoft.com/office/powerpoint/2010/main" val="7627377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93E030F5-4F13-43F5-B3B0-92C9B0D0CA54}"/>
              </a:ext>
            </a:extLst>
          </p:cNvPr>
          <p:cNvSpPr>
            <a:spLocks noGrp="1"/>
          </p:cNvSpPr>
          <p:nvPr>
            <p:ph type="dt" sz="half" idx="10"/>
          </p:nvPr>
        </p:nvSpPr>
        <p:spPr/>
        <p:txBody>
          <a:bodyPr/>
          <a:lstStyle>
            <a:lvl1pPr>
              <a:defRPr/>
            </a:lvl1pPr>
          </a:lstStyle>
          <a:p>
            <a:pPr>
              <a:defRPr/>
            </a:pPr>
            <a:fld id="{4A3011F3-7E7D-42E2-BC4D-271A5D49FE07}" type="datetime1">
              <a:rPr lang="en-GB" altLang="en-US"/>
              <a:pPr>
                <a:defRPr/>
              </a:pPr>
              <a:t>27/04/2020</a:t>
            </a:fld>
            <a:endParaRPr lang="en-GB" altLang="en-US"/>
          </a:p>
        </p:txBody>
      </p:sp>
      <p:sp>
        <p:nvSpPr>
          <p:cNvPr id="6" name="Footer Placeholder 4">
            <a:extLst>
              <a:ext uri="{FF2B5EF4-FFF2-40B4-BE49-F238E27FC236}">
                <a16:creationId xmlns:a16="http://schemas.microsoft.com/office/drawing/2014/main" id="{FB13AAEF-92FB-4376-B97E-75F6F0EF3E74}"/>
              </a:ext>
            </a:extLst>
          </p:cNvPr>
          <p:cNvSpPr>
            <a:spLocks noGrp="1"/>
          </p:cNvSpPr>
          <p:nvPr>
            <p:ph type="ftr" sz="quarter" idx="11"/>
          </p:nvPr>
        </p:nvSpPr>
        <p:spPr/>
        <p:txBody>
          <a:bodyPr/>
          <a:lstStyle>
            <a:lvl1pPr>
              <a:defRPr/>
            </a:lvl1pPr>
          </a:lstStyle>
          <a:p>
            <a:pPr>
              <a:defRPr/>
            </a:pPr>
            <a:r>
              <a:rPr lang="en-GB" altLang="en-US"/>
              <a:t>Nigusu W.</a:t>
            </a:r>
          </a:p>
        </p:txBody>
      </p:sp>
      <p:sp>
        <p:nvSpPr>
          <p:cNvPr id="7" name="Slide Number Placeholder 5">
            <a:extLst>
              <a:ext uri="{FF2B5EF4-FFF2-40B4-BE49-F238E27FC236}">
                <a16:creationId xmlns:a16="http://schemas.microsoft.com/office/drawing/2014/main" id="{267A62DF-40B9-4C5D-8F40-E35A6FED0363}"/>
              </a:ext>
            </a:extLst>
          </p:cNvPr>
          <p:cNvSpPr>
            <a:spLocks noGrp="1"/>
          </p:cNvSpPr>
          <p:nvPr>
            <p:ph type="sldNum" sz="quarter" idx="12"/>
          </p:nvPr>
        </p:nvSpPr>
        <p:spPr/>
        <p:txBody>
          <a:bodyPr/>
          <a:lstStyle>
            <a:lvl1pPr>
              <a:defRPr/>
            </a:lvl1pPr>
          </a:lstStyle>
          <a:p>
            <a:fld id="{F4BA8F1F-4A8B-44EF-AC2C-1A99EC5634F0}" type="slidenum">
              <a:rPr lang="en-GB" altLang="en-US"/>
              <a:pPr/>
              <a:t>‹#›</a:t>
            </a:fld>
            <a:endParaRPr lang="en-GB" altLang="en-US"/>
          </a:p>
        </p:txBody>
      </p:sp>
    </p:spTree>
    <p:extLst>
      <p:ext uri="{BB962C8B-B14F-4D97-AF65-F5344CB8AC3E}">
        <p14:creationId xmlns:p14="http://schemas.microsoft.com/office/powerpoint/2010/main" val="16274450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CD1F9B-AA4E-421B-B106-B089476B89FE}"/>
              </a:ext>
            </a:extLst>
          </p:cNvPr>
          <p:cNvSpPr>
            <a:spLocks noGrp="1"/>
          </p:cNvSpPr>
          <p:nvPr>
            <p:ph type="dt" sz="half" idx="10"/>
          </p:nvPr>
        </p:nvSpPr>
        <p:spPr/>
        <p:txBody>
          <a:bodyPr/>
          <a:lstStyle>
            <a:lvl1pPr>
              <a:defRPr/>
            </a:lvl1pPr>
          </a:lstStyle>
          <a:p>
            <a:pPr>
              <a:defRPr/>
            </a:pPr>
            <a:fld id="{4F913433-BE0B-454E-8DE5-0D9E674317B0}" type="datetime1">
              <a:rPr lang="en-GB" altLang="en-US"/>
              <a:pPr>
                <a:defRPr/>
              </a:pPr>
              <a:t>27/04/2020</a:t>
            </a:fld>
            <a:endParaRPr lang="en-GB" altLang="en-US"/>
          </a:p>
        </p:txBody>
      </p:sp>
      <p:sp>
        <p:nvSpPr>
          <p:cNvPr id="5" name="Footer Placeholder 4">
            <a:extLst>
              <a:ext uri="{FF2B5EF4-FFF2-40B4-BE49-F238E27FC236}">
                <a16:creationId xmlns:a16="http://schemas.microsoft.com/office/drawing/2014/main" id="{C4CECB8B-E67D-40D7-ACD0-96DE149AFE7D}"/>
              </a:ext>
            </a:extLst>
          </p:cNvPr>
          <p:cNvSpPr>
            <a:spLocks noGrp="1"/>
          </p:cNvSpPr>
          <p:nvPr>
            <p:ph type="ftr" sz="quarter" idx="11"/>
          </p:nvPr>
        </p:nvSpPr>
        <p:spPr/>
        <p:txBody>
          <a:bodyPr/>
          <a:lstStyle>
            <a:lvl1pPr>
              <a:defRPr/>
            </a:lvl1pPr>
          </a:lstStyle>
          <a:p>
            <a:pPr>
              <a:defRPr/>
            </a:pPr>
            <a:r>
              <a:rPr lang="en-GB" altLang="en-US"/>
              <a:t>Nigusu W.</a:t>
            </a:r>
          </a:p>
        </p:txBody>
      </p:sp>
      <p:sp>
        <p:nvSpPr>
          <p:cNvPr id="6" name="Slide Number Placeholder 5">
            <a:extLst>
              <a:ext uri="{FF2B5EF4-FFF2-40B4-BE49-F238E27FC236}">
                <a16:creationId xmlns:a16="http://schemas.microsoft.com/office/drawing/2014/main" id="{0413607B-475D-464D-850E-4DE729F5EAEA}"/>
              </a:ext>
            </a:extLst>
          </p:cNvPr>
          <p:cNvSpPr>
            <a:spLocks noGrp="1"/>
          </p:cNvSpPr>
          <p:nvPr>
            <p:ph type="sldNum" sz="quarter" idx="12"/>
          </p:nvPr>
        </p:nvSpPr>
        <p:spPr/>
        <p:txBody>
          <a:bodyPr/>
          <a:lstStyle>
            <a:lvl1pPr>
              <a:defRPr/>
            </a:lvl1pPr>
          </a:lstStyle>
          <a:p>
            <a:fld id="{D8C94329-A6DF-43D7-AB70-DB42F51532A8}" type="slidenum">
              <a:rPr lang="en-GB" altLang="en-US"/>
              <a:pPr/>
              <a:t>‹#›</a:t>
            </a:fld>
            <a:endParaRPr lang="en-GB" altLang="en-US"/>
          </a:p>
        </p:txBody>
      </p:sp>
    </p:spTree>
    <p:extLst>
      <p:ext uri="{BB962C8B-B14F-4D97-AF65-F5344CB8AC3E}">
        <p14:creationId xmlns:p14="http://schemas.microsoft.com/office/powerpoint/2010/main" val="83970232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6192C8-60A9-4D81-8C07-91A7C49F0112}"/>
              </a:ext>
            </a:extLst>
          </p:cNvPr>
          <p:cNvSpPr>
            <a:spLocks noGrp="1"/>
          </p:cNvSpPr>
          <p:nvPr>
            <p:ph type="dt" sz="half" idx="10"/>
          </p:nvPr>
        </p:nvSpPr>
        <p:spPr/>
        <p:txBody>
          <a:bodyPr/>
          <a:lstStyle>
            <a:lvl1pPr>
              <a:defRPr/>
            </a:lvl1pPr>
          </a:lstStyle>
          <a:p>
            <a:pPr>
              <a:defRPr/>
            </a:pPr>
            <a:fld id="{C00FDBA3-91B3-4E2B-8694-E26286B91032}" type="datetime1">
              <a:rPr lang="en-GB" altLang="en-US"/>
              <a:pPr>
                <a:defRPr/>
              </a:pPr>
              <a:t>27/04/2020</a:t>
            </a:fld>
            <a:endParaRPr lang="en-GB" altLang="en-US"/>
          </a:p>
        </p:txBody>
      </p:sp>
      <p:sp>
        <p:nvSpPr>
          <p:cNvPr id="5" name="Footer Placeholder 4">
            <a:extLst>
              <a:ext uri="{FF2B5EF4-FFF2-40B4-BE49-F238E27FC236}">
                <a16:creationId xmlns:a16="http://schemas.microsoft.com/office/drawing/2014/main" id="{80F7F4E8-6C57-4880-A17D-B38F1CFB33D8}"/>
              </a:ext>
            </a:extLst>
          </p:cNvPr>
          <p:cNvSpPr>
            <a:spLocks noGrp="1"/>
          </p:cNvSpPr>
          <p:nvPr>
            <p:ph type="ftr" sz="quarter" idx="11"/>
          </p:nvPr>
        </p:nvSpPr>
        <p:spPr/>
        <p:txBody>
          <a:bodyPr/>
          <a:lstStyle>
            <a:lvl1pPr>
              <a:defRPr/>
            </a:lvl1pPr>
          </a:lstStyle>
          <a:p>
            <a:pPr>
              <a:defRPr/>
            </a:pPr>
            <a:r>
              <a:rPr lang="en-GB" altLang="en-US"/>
              <a:t>Nigusu W.</a:t>
            </a:r>
          </a:p>
        </p:txBody>
      </p:sp>
      <p:sp>
        <p:nvSpPr>
          <p:cNvPr id="6" name="Slide Number Placeholder 5">
            <a:extLst>
              <a:ext uri="{FF2B5EF4-FFF2-40B4-BE49-F238E27FC236}">
                <a16:creationId xmlns:a16="http://schemas.microsoft.com/office/drawing/2014/main" id="{57E2AB84-C3EE-4926-89FD-E9BC25A6B833}"/>
              </a:ext>
            </a:extLst>
          </p:cNvPr>
          <p:cNvSpPr>
            <a:spLocks noGrp="1"/>
          </p:cNvSpPr>
          <p:nvPr>
            <p:ph type="sldNum" sz="quarter" idx="12"/>
          </p:nvPr>
        </p:nvSpPr>
        <p:spPr/>
        <p:txBody>
          <a:bodyPr/>
          <a:lstStyle>
            <a:lvl1pPr>
              <a:defRPr/>
            </a:lvl1pPr>
          </a:lstStyle>
          <a:p>
            <a:fld id="{65293A82-E022-463E-B4E5-E2562140E3E1}" type="slidenum">
              <a:rPr lang="en-GB" altLang="en-US"/>
              <a:pPr/>
              <a:t>‹#›</a:t>
            </a:fld>
            <a:endParaRPr lang="en-GB" altLang="en-US"/>
          </a:p>
        </p:txBody>
      </p:sp>
    </p:spTree>
    <p:extLst>
      <p:ext uri="{BB962C8B-B14F-4D97-AF65-F5344CB8AC3E}">
        <p14:creationId xmlns:p14="http://schemas.microsoft.com/office/powerpoint/2010/main" val="70343004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3"/>
        <p:cNvGrpSpPr/>
        <p:nvPr/>
      </p:nvGrpSpPr>
      <p:grpSpPr>
        <a:xfrm>
          <a:off x="0" y="0"/>
          <a:ext cx="0" cy="0"/>
          <a:chOff x="0" y="0"/>
          <a:chExt cx="0" cy="0"/>
        </a:xfrm>
      </p:grpSpPr>
      <p:cxnSp>
        <p:nvCxnSpPr>
          <p:cNvPr id="4" name="Shape 16">
            <a:extLst>
              <a:ext uri="{FF2B5EF4-FFF2-40B4-BE49-F238E27FC236}">
                <a16:creationId xmlns:a16="http://schemas.microsoft.com/office/drawing/2014/main" id="{CBD43622-8A81-4892-998D-39835631CDBA}"/>
              </a:ext>
            </a:extLst>
          </p:cNvPr>
          <p:cNvCxnSpPr>
            <a:cxnSpLocks noChangeShapeType="1"/>
          </p:cNvCxnSpPr>
          <p:nvPr/>
        </p:nvCxnSpPr>
        <p:spPr bwMode="auto">
          <a:xfrm>
            <a:off x="457200" y="1524000"/>
            <a:ext cx="8229600" cy="0"/>
          </a:xfrm>
          <a:prstGeom prst="straightConnector1">
            <a:avLst/>
          </a:prstGeom>
          <a:noFill/>
          <a:ln w="50800">
            <a:solidFill>
              <a:srgbClr val="DA0002"/>
            </a:solidFill>
            <a:round/>
            <a:headEnd/>
            <a:tailEnd/>
          </a:ln>
          <a:extLst>
            <a:ext uri="{909E8E84-426E-40DD-AFC4-6F175D3DCCD1}">
              <a14:hiddenFill xmlns:a14="http://schemas.microsoft.com/office/drawing/2010/main">
                <a:noFill/>
              </a14:hiddenFill>
            </a:ext>
          </a:extLst>
        </p:spPr>
      </p:cxnSp>
      <p:sp>
        <p:nvSpPr>
          <p:cNvPr id="14" name="Shape 14"/>
          <p:cNvSpPr txBox="1">
            <a:spLocks noGrp="1"/>
          </p:cNvSpPr>
          <p:nvPr>
            <p:ph type="title"/>
          </p:nvPr>
        </p:nvSpPr>
        <p:spPr>
          <a:xfrm>
            <a:off x="457200" y="274637"/>
            <a:ext cx="8229600" cy="1143200"/>
          </a:xfrm>
          <a:prstGeom prst="rect">
            <a:avLst/>
          </a:prstGeom>
        </p:spPr>
        <p:txBody>
          <a:bodyPr lIns="91425" tIns="91425" rIns="91425" bIns="91425" anchor="b"/>
          <a:lstStyle>
            <a:lvl1pPr>
              <a:defRPr>
                <a:solidFill>
                  <a:srgbClr val="DA0002"/>
                </a:solidFill>
              </a:defRPr>
            </a:lvl1pPr>
            <a:lvl2pPr>
              <a:defRPr>
                <a:solidFill>
                  <a:srgbClr val="DA0002"/>
                </a:solidFill>
              </a:defRPr>
            </a:lvl2pPr>
            <a:lvl3pPr>
              <a:defRPr>
                <a:solidFill>
                  <a:srgbClr val="DA0002"/>
                </a:solidFill>
              </a:defRPr>
            </a:lvl3pPr>
            <a:lvl4pPr>
              <a:defRPr>
                <a:solidFill>
                  <a:srgbClr val="DA0002"/>
                </a:solidFill>
              </a:defRPr>
            </a:lvl4pPr>
            <a:lvl5pPr>
              <a:defRPr>
                <a:solidFill>
                  <a:srgbClr val="DA0002"/>
                </a:solidFill>
              </a:defRPr>
            </a:lvl5pPr>
            <a:lvl6pPr>
              <a:defRPr>
                <a:solidFill>
                  <a:srgbClr val="DA0002"/>
                </a:solidFill>
              </a:defRPr>
            </a:lvl6pPr>
            <a:lvl7pPr>
              <a:defRPr>
                <a:solidFill>
                  <a:srgbClr val="DA0002"/>
                </a:solidFill>
              </a:defRPr>
            </a:lvl7pPr>
            <a:lvl8pPr>
              <a:defRPr>
                <a:solidFill>
                  <a:srgbClr val="DA0002"/>
                </a:solidFill>
              </a:defRPr>
            </a:lvl8pPr>
            <a:lvl9pPr>
              <a:defRPr>
                <a:solidFill>
                  <a:srgbClr val="DA0002"/>
                </a:solidFill>
              </a:defRPr>
            </a:lvl9pPr>
          </a:lstStyle>
          <a:p>
            <a:endParaRPr/>
          </a:p>
        </p:txBody>
      </p:sp>
      <p:sp>
        <p:nvSpPr>
          <p:cNvPr id="15" name="Shape 15"/>
          <p:cNvSpPr txBox="1">
            <a:spLocks noGrp="1"/>
          </p:cNvSpPr>
          <p:nvPr>
            <p:ph type="body" idx="1"/>
          </p:nvPr>
        </p:nvSpPr>
        <p:spPr>
          <a:xfrm>
            <a:off x="457200" y="1600201"/>
            <a:ext cx="8229600" cy="4967599"/>
          </a:xfrm>
          <a:prstGeom prst="rect">
            <a:avLst/>
          </a:prstGeom>
        </p:spPr>
        <p:txBody>
          <a:bodyPr lIns="91425" tIns="91425" rIns="91425" bIns="91425"/>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Tree>
    <p:extLst>
      <p:ext uri="{BB962C8B-B14F-4D97-AF65-F5344CB8AC3E}">
        <p14:creationId xmlns:p14="http://schemas.microsoft.com/office/powerpoint/2010/main" val="40736042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0702636-0C0F-44EE-B00F-7656FA13FC07}"/>
              </a:ext>
            </a:extLst>
          </p:cNvPr>
          <p:cNvSpPr>
            <a:spLocks noGrp="1"/>
          </p:cNvSpPr>
          <p:nvPr>
            <p:ph type="dt" sz="half" idx="10"/>
          </p:nvPr>
        </p:nvSpPr>
        <p:spPr/>
        <p:txBody>
          <a:bodyPr/>
          <a:lstStyle>
            <a:lvl1pPr>
              <a:defRPr/>
            </a:lvl1pPr>
          </a:lstStyle>
          <a:p>
            <a:pPr>
              <a:defRPr/>
            </a:pPr>
            <a:fld id="{5C33EC5C-7B03-49F5-9503-B311C1FFCDDB}" type="datetime1">
              <a:rPr lang="en-GB" altLang="en-US"/>
              <a:pPr>
                <a:defRPr/>
              </a:pPr>
              <a:t>27/04/2020</a:t>
            </a:fld>
            <a:endParaRPr lang="en-GB" altLang="en-US"/>
          </a:p>
        </p:txBody>
      </p:sp>
      <p:sp>
        <p:nvSpPr>
          <p:cNvPr id="5" name="Footer Placeholder 4">
            <a:extLst>
              <a:ext uri="{FF2B5EF4-FFF2-40B4-BE49-F238E27FC236}">
                <a16:creationId xmlns:a16="http://schemas.microsoft.com/office/drawing/2014/main" id="{52F36DA3-7796-48B4-B004-E584AB3963D0}"/>
              </a:ext>
            </a:extLst>
          </p:cNvPr>
          <p:cNvSpPr>
            <a:spLocks noGrp="1"/>
          </p:cNvSpPr>
          <p:nvPr>
            <p:ph type="ftr" sz="quarter" idx="11"/>
          </p:nvPr>
        </p:nvSpPr>
        <p:spPr/>
        <p:txBody>
          <a:bodyPr/>
          <a:lstStyle>
            <a:lvl1pPr>
              <a:defRPr/>
            </a:lvl1pPr>
          </a:lstStyle>
          <a:p>
            <a:pPr>
              <a:defRPr/>
            </a:pPr>
            <a:r>
              <a:rPr lang="en-GB" altLang="en-US"/>
              <a:t>Nigusu W.</a:t>
            </a:r>
          </a:p>
        </p:txBody>
      </p:sp>
      <p:sp>
        <p:nvSpPr>
          <p:cNvPr id="6" name="Slide Number Placeholder 5">
            <a:extLst>
              <a:ext uri="{FF2B5EF4-FFF2-40B4-BE49-F238E27FC236}">
                <a16:creationId xmlns:a16="http://schemas.microsoft.com/office/drawing/2014/main" id="{EB59A56E-14AD-4670-85A0-7EDF452C691F}"/>
              </a:ext>
            </a:extLst>
          </p:cNvPr>
          <p:cNvSpPr>
            <a:spLocks noGrp="1"/>
          </p:cNvSpPr>
          <p:nvPr>
            <p:ph type="sldNum" sz="quarter" idx="12"/>
          </p:nvPr>
        </p:nvSpPr>
        <p:spPr/>
        <p:txBody>
          <a:bodyPr/>
          <a:lstStyle>
            <a:lvl1pPr>
              <a:defRPr/>
            </a:lvl1pPr>
          </a:lstStyle>
          <a:p>
            <a:fld id="{DCDFAB79-3A2B-4652-B083-67B75AABE22A}" type="slidenum">
              <a:rPr lang="en-GB" altLang="en-US"/>
              <a:pPr/>
              <a:t>‹#›</a:t>
            </a:fld>
            <a:endParaRPr lang="en-GB" altLang="en-US"/>
          </a:p>
        </p:txBody>
      </p:sp>
    </p:spTree>
    <p:extLst>
      <p:ext uri="{BB962C8B-B14F-4D97-AF65-F5344CB8AC3E}">
        <p14:creationId xmlns:p14="http://schemas.microsoft.com/office/powerpoint/2010/main" val="1225199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AF7D300C-48E9-4D55-AC87-407C84BE2451}"/>
              </a:ext>
            </a:extLst>
          </p:cNvPr>
          <p:cNvSpPr>
            <a:spLocks noGrp="1"/>
          </p:cNvSpPr>
          <p:nvPr>
            <p:ph type="dt" sz="half" idx="10"/>
          </p:nvPr>
        </p:nvSpPr>
        <p:spPr/>
        <p:txBody>
          <a:bodyPr/>
          <a:lstStyle>
            <a:lvl1pPr>
              <a:defRPr/>
            </a:lvl1pPr>
          </a:lstStyle>
          <a:p>
            <a:pPr>
              <a:defRPr/>
            </a:pPr>
            <a:fld id="{E5706DFC-9873-4F19-92B9-4E59C5EEE5C6}" type="datetime1">
              <a:rPr lang="en-GB" altLang="en-US"/>
              <a:pPr>
                <a:defRPr/>
              </a:pPr>
              <a:t>27/04/2020</a:t>
            </a:fld>
            <a:endParaRPr lang="en-GB" altLang="en-US"/>
          </a:p>
        </p:txBody>
      </p:sp>
      <p:sp>
        <p:nvSpPr>
          <p:cNvPr id="6" name="Footer Placeholder 4">
            <a:extLst>
              <a:ext uri="{FF2B5EF4-FFF2-40B4-BE49-F238E27FC236}">
                <a16:creationId xmlns:a16="http://schemas.microsoft.com/office/drawing/2014/main" id="{72A115FD-9EBC-4766-AC62-4D10DE75EB60}"/>
              </a:ext>
            </a:extLst>
          </p:cNvPr>
          <p:cNvSpPr>
            <a:spLocks noGrp="1"/>
          </p:cNvSpPr>
          <p:nvPr>
            <p:ph type="ftr" sz="quarter" idx="11"/>
          </p:nvPr>
        </p:nvSpPr>
        <p:spPr/>
        <p:txBody>
          <a:bodyPr/>
          <a:lstStyle>
            <a:lvl1pPr>
              <a:defRPr/>
            </a:lvl1pPr>
          </a:lstStyle>
          <a:p>
            <a:pPr>
              <a:defRPr/>
            </a:pPr>
            <a:r>
              <a:rPr lang="en-GB" altLang="en-US"/>
              <a:t>Nigusu W.</a:t>
            </a:r>
          </a:p>
        </p:txBody>
      </p:sp>
      <p:sp>
        <p:nvSpPr>
          <p:cNvPr id="7" name="Slide Number Placeholder 5">
            <a:extLst>
              <a:ext uri="{FF2B5EF4-FFF2-40B4-BE49-F238E27FC236}">
                <a16:creationId xmlns:a16="http://schemas.microsoft.com/office/drawing/2014/main" id="{C89288F5-CA71-410B-B6F9-781D6DBE7A0F}"/>
              </a:ext>
            </a:extLst>
          </p:cNvPr>
          <p:cNvSpPr>
            <a:spLocks noGrp="1"/>
          </p:cNvSpPr>
          <p:nvPr>
            <p:ph type="sldNum" sz="quarter" idx="12"/>
          </p:nvPr>
        </p:nvSpPr>
        <p:spPr/>
        <p:txBody>
          <a:bodyPr/>
          <a:lstStyle>
            <a:lvl1pPr>
              <a:defRPr/>
            </a:lvl1pPr>
          </a:lstStyle>
          <a:p>
            <a:fld id="{BBF01875-3C48-46C9-85EF-C8752E8DF15D}" type="slidenum">
              <a:rPr lang="en-GB" altLang="en-US"/>
              <a:pPr/>
              <a:t>‹#›</a:t>
            </a:fld>
            <a:endParaRPr lang="en-GB" altLang="en-US"/>
          </a:p>
        </p:txBody>
      </p:sp>
    </p:spTree>
    <p:extLst>
      <p:ext uri="{BB962C8B-B14F-4D97-AF65-F5344CB8AC3E}">
        <p14:creationId xmlns:p14="http://schemas.microsoft.com/office/powerpoint/2010/main" val="34600632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25374F4C-1420-41A5-AB91-13CF951CC8BA}"/>
              </a:ext>
            </a:extLst>
          </p:cNvPr>
          <p:cNvSpPr>
            <a:spLocks noGrp="1"/>
          </p:cNvSpPr>
          <p:nvPr>
            <p:ph type="dt" sz="half" idx="10"/>
          </p:nvPr>
        </p:nvSpPr>
        <p:spPr/>
        <p:txBody>
          <a:bodyPr/>
          <a:lstStyle>
            <a:lvl1pPr>
              <a:defRPr/>
            </a:lvl1pPr>
          </a:lstStyle>
          <a:p>
            <a:pPr>
              <a:defRPr/>
            </a:pPr>
            <a:fld id="{6579AF8A-BCBD-416E-8207-8613DE8D5D18}" type="datetime1">
              <a:rPr lang="en-GB" altLang="en-US"/>
              <a:pPr>
                <a:defRPr/>
              </a:pPr>
              <a:t>27/04/2020</a:t>
            </a:fld>
            <a:endParaRPr lang="en-GB" altLang="en-US"/>
          </a:p>
        </p:txBody>
      </p:sp>
      <p:sp>
        <p:nvSpPr>
          <p:cNvPr id="8" name="Footer Placeholder 4">
            <a:extLst>
              <a:ext uri="{FF2B5EF4-FFF2-40B4-BE49-F238E27FC236}">
                <a16:creationId xmlns:a16="http://schemas.microsoft.com/office/drawing/2014/main" id="{A8F82D3F-6D1C-4955-A7BF-CCECD4212D4E}"/>
              </a:ext>
            </a:extLst>
          </p:cNvPr>
          <p:cNvSpPr>
            <a:spLocks noGrp="1"/>
          </p:cNvSpPr>
          <p:nvPr>
            <p:ph type="ftr" sz="quarter" idx="11"/>
          </p:nvPr>
        </p:nvSpPr>
        <p:spPr/>
        <p:txBody>
          <a:bodyPr/>
          <a:lstStyle>
            <a:lvl1pPr>
              <a:defRPr/>
            </a:lvl1pPr>
          </a:lstStyle>
          <a:p>
            <a:pPr>
              <a:defRPr/>
            </a:pPr>
            <a:r>
              <a:rPr lang="en-GB" altLang="en-US"/>
              <a:t>Nigusu W.</a:t>
            </a:r>
          </a:p>
        </p:txBody>
      </p:sp>
      <p:sp>
        <p:nvSpPr>
          <p:cNvPr id="9" name="Slide Number Placeholder 5">
            <a:extLst>
              <a:ext uri="{FF2B5EF4-FFF2-40B4-BE49-F238E27FC236}">
                <a16:creationId xmlns:a16="http://schemas.microsoft.com/office/drawing/2014/main" id="{61BF1C23-59B6-42B9-AF12-2E356DF0ABDD}"/>
              </a:ext>
            </a:extLst>
          </p:cNvPr>
          <p:cNvSpPr>
            <a:spLocks noGrp="1"/>
          </p:cNvSpPr>
          <p:nvPr>
            <p:ph type="sldNum" sz="quarter" idx="12"/>
          </p:nvPr>
        </p:nvSpPr>
        <p:spPr/>
        <p:txBody>
          <a:bodyPr/>
          <a:lstStyle>
            <a:lvl1pPr>
              <a:defRPr/>
            </a:lvl1pPr>
          </a:lstStyle>
          <a:p>
            <a:fld id="{957FD02A-6EEB-4285-BBD1-F780511995C9}" type="slidenum">
              <a:rPr lang="en-GB" altLang="en-US"/>
              <a:pPr/>
              <a:t>‹#›</a:t>
            </a:fld>
            <a:endParaRPr lang="en-GB" altLang="en-US"/>
          </a:p>
        </p:txBody>
      </p:sp>
    </p:spTree>
    <p:extLst>
      <p:ext uri="{BB962C8B-B14F-4D97-AF65-F5344CB8AC3E}">
        <p14:creationId xmlns:p14="http://schemas.microsoft.com/office/powerpoint/2010/main" val="3155190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0478EB85-6389-43CA-9A4A-AE32B49C50D8}"/>
              </a:ext>
            </a:extLst>
          </p:cNvPr>
          <p:cNvSpPr>
            <a:spLocks noGrp="1"/>
          </p:cNvSpPr>
          <p:nvPr>
            <p:ph type="dt" sz="half" idx="10"/>
          </p:nvPr>
        </p:nvSpPr>
        <p:spPr/>
        <p:txBody>
          <a:bodyPr/>
          <a:lstStyle>
            <a:lvl1pPr>
              <a:defRPr/>
            </a:lvl1pPr>
          </a:lstStyle>
          <a:p>
            <a:pPr>
              <a:defRPr/>
            </a:pPr>
            <a:fld id="{44895D8F-8CCF-435C-AF78-5F0E38B93B7F}" type="datetime1">
              <a:rPr lang="en-GB" altLang="en-US"/>
              <a:pPr>
                <a:defRPr/>
              </a:pPr>
              <a:t>27/04/2020</a:t>
            </a:fld>
            <a:endParaRPr lang="en-GB" altLang="en-US"/>
          </a:p>
        </p:txBody>
      </p:sp>
      <p:sp>
        <p:nvSpPr>
          <p:cNvPr id="4" name="Footer Placeholder 4">
            <a:extLst>
              <a:ext uri="{FF2B5EF4-FFF2-40B4-BE49-F238E27FC236}">
                <a16:creationId xmlns:a16="http://schemas.microsoft.com/office/drawing/2014/main" id="{1254A23E-C3F1-43A6-9152-D6F8DA7D2A53}"/>
              </a:ext>
            </a:extLst>
          </p:cNvPr>
          <p:cNvSpPr>
            <a:spLocks noGrp="1"/>
          </p:cNvSpPr>
          <p:nvPr>
            <p:ph type="ftr" sz="quarter" idx="11"/>
          </p:nvPr>
        </p:nvSpPr>
        <p:spPr/>
        <p:txBody>
          <a:bodyPr/>
          <a:lstStyle>
            <a:lvl1pPr>
              <a:defRPr/>
            </a:lvl1pPr>
          </a:lstStyle>
          <a:p>
            <a:pPr>
              <a:defRPr/>
            </a:pPr>
            <a:r>
              <a:rPr lang="en-GB" altLang="en-US"/>
              <a:t>Nigusu W.</a:t>
            </a:r>
          </a:p>
        </p:txBody>
      </p:sp>
      <p:sp>
        <p:nvSpPr>
          <p:cNvPr id="5" name="Slide Number Placeholder 5">
            <a:extLst>
              <a:ext uri="{FF2B5EF4-FFF2-40B4-BE49-F238E27FC236}">
                <a16:creationId xmlns:a16="http://schemas.microsoft.com/office/drawing/2014/main" id="{02EC479A-9A39-4A9E-904D-8EB33BEE12C6}"/>
              </a:ext>
            </a:extLst>
          </p:cNvPr>
          <p:cNvSpPr>
            <a:spLocks noGrp="1"/>
          </p:cNvSpPr>
          <p:nvPr>
            <p:ph type="sldNum" sz="quarter" idx="12"/>
          </p:nvPr>
        </p:nvSpPr>
        <p:spPr/>
        <p:txBody>
          <a:bodyPr/>
          <a:lstStyle>
            <a:lvl1pPr>
              <a:defRPr/>
            </a:lvl1pPr>
          </a:lstStyle>
          <a:p>
            <a:fld id="{88850784-44E3-439E-AB38-B12636BC2C53}" type="slidenum">
              <a:rPr lang="en-GB" altLang="en-US"/>
              <a:pPr/>
              <a:t>‹#›</a:t>
            </a:fld>
            <a:endParaRPr lang="en-GB" altLang="en-US"/>
          </a:p>
        </p:txBody>
      </p:sp>
    </p:spTree>
    <p:extLst>
      <p:ext uri="{BB962C8B-B14F-4D97-AF65-F5344CB8AC3E}">
        <p14:creationId xmlns:p14="http://schemas.microsoft.com/office/powerpoint/2010/main" val="3191887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0DA2898A-A411-49D7-BFE9-3215C88E83ED}"/>
              </a:ext>
            </a:extLst>
          </p:cNvPr>
          <p:cNvSpPr>
            <a:spLocks noGrp="1"/>
          </p:cNvSpPr>
          <p:nvPr>
            <p:ph type="dt" sz="half" idx="10"/>
          </p:nvPr>
        </p:nvSpPr>
        <p:spPr/>
        <p:txBody>
          <a:bodyPr/>
          <a:lstStyle>
            <a:lvl1pPr>
              <a:defRPr/>
            </a:lvl1pPr>
          </a:lstStyle>
          <a:p>
            <a:pPr>
              <a:defRPr/>
            </a:pPr>
            <a:fld id="{79BCE5CD-846E-419C-9375-29064CCA377B}" type="datetime1">
              <a:rPr lang="en-GB" altLang="en-US"/>
              <a:pPr>
                <a:defRPr/>
              </a:pPr>
              <a:t>27/04/2020</a:t>
            </a:fld>
            <a:endParaRPr lang="en-GB" altLang="en-US"/>
          </a:p>
        </p:txBody>
      </p:sp>
      <p:sp>
        <p:nvSpPr>
          <p:cNvPr id="3" name="Footer Placeholder 4">
            <a:extLst>
              <a:ext uri="{FF2B5EF4-FFF2-40B4-BE49-F238E27FC236}">
                <a16:creationId xmlns:a16="http://schemas.microsoft.com/office/drawing/2014/main" id="{D60DD042-9DE0-43E6-B520-A1B2E7392E41}"/>
              </a:ext>
            </a:extLst>
          </p:cNvPr>
          <p:cNvSpPr>
            <a:spLocks noGrp="1"/>
          </p:cNvSpPr>
          <p:nvPr>
            <p:ph type="ftr" sz="quarter" idx="11"/>
          </p:nvPr>
        </p:nvSpPr>
        <p:spPr/>
        <p:txBody>
          <a:bodyPr/>
          <a:lstStyle>
            <a:lvl1pPr>
              <a:defRPr/>
            </a:lvl1pPr>
          </a:lstStyle>
          <a:p>
            <a:pPr>
              <a:defRPr/>
            </a:pPr>
            <a:r>
              <a:rPr lang="en-GB" altLang="en-US"/>
              <a:t>Nigusu W.</a:t>
            </a:r>
          </a:p>
        </p:txBody>
      </p:sp>
      <p:sp>
        <p:nvSpPr>
          <p:cNvPr id="4" name="Slide Number Placeholder 5">
            <a:extLst>
              <a:ext uri="{FF2B5EF4-FFF2-40B4-BE49-F238E27FC236}">
                <a16:creationId xmlns:a16="http://schemas.microsoft.com/office/drawing/2014/main" id="{CA60F113-659F-4BFF-A782-8835197B6D16}"/>
              </a:ext>
            </a:extLst>
          </p:cNvPr>
          <p:cNvSpPr>
            <a:spLocks noGrp="1"/>
          </p:cNvSpPr>
          <p:nvPr>
            <p:ph type="sldNum" sz="quarter" idx="12"/>
          </p:nvPr>
        </p:nvSpPr>
        <p:spPr/>
        <p:txBody>
          <a:bodyPr/>
          <a:lstStyle>
            <a:lvl1pPr>
              <a:defRPr/>
            </a:lvl1pPr>
          </a:lstStyle>
          <a:p>
            <a:fld id="{9584C93A-F76F-45C3-AE96-4433018489BC}" type="slidenum">
              <a:rPr lang="en-GB" altLang="en-US"/>
              <a:pPr/>
              <a:t>‹#›</a:t>
            </a:fld>
            <a:endParaRPr lang="en-GB" altLang="en-US"/>
          </a:p>
        </p:txBody>
      </p:sp>
    </p:spTree>
    <p:extLst>
      <p:ext uri="{BB962C8B-B14F-4D97-AF65-F5344CB8AC3E}">
        <p14:creationId xmlns:p14="http://schemas.microsoft.com/office/powerpoint/2010/main" val="4179137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702CDC2C-871C-45C2-95ED-492317FCE335}"/>
              </a:ext>
            </a:extLst>
          </p:cNvPr>
          <p:cNvSpPr>
            <a:spLocks noGrp="1"/>
          </p:cNvSpPr>
          <p:nvPr>
            <p:ph type="dt" sz="half" idx="10"/>
          </p:nvPr>
        </p:nvSpPr>
        <p:spPr/>
        <p:txBody>
          <a:bodyPr/>
          <a:lstStyle>
            <a:lvl1pPr>
              <a:defRPr/>
            </a:lvl1pPr>
          </a:lstStyle>
          <a:p>
            <a:pPr>
              <a:defRPr/>
            </a:pPr>
            <a:fld id="{421E9328-085A-4B87-AFED-87ABD1F7C754}" type="datetime1">
              <a:rPr lang="en-GB" altLang="en-US"/>
              <a:pPr>
                <a:defRPr/>
              </a:pPr>
              <a:t>27/04/2020</a:t>
            </a:fld>
            <a:endParaRPr lang="en-GB" altLang="en-US"/>
          </a:p>
        </p:txBody>
      </p:sp>
      <p:sp>
        <p:nvSpPr>
          <p:cNvPr id="6" name="Footer Placeholder 4">
            <a:extLst>
              <a:ext uri="{FF2B5EF4-FFF2-40B4-BE49-F238E27FC236}">
                <a16:creationId xmlns:a16="http://schemas.microsoft.com/office/drawing/2014/main" id="{736072AF-6A96-44DF-B2FB-11F7FFED14A2}"/>
              </a:ext>
            </a:extLst>
          </p:cNvPr>
          <p:cNvSpPr>
            <a:spLocks noGrp="1"/>
          </p:cNvSpPr>
          <p:nvPr>
            <p:ph type="ftr" sz="quarter" idx="11"/>
          </p:nvPr>
        </p:nvSpPr>
        <p:spPr/>
        <p:txBody>
          <a:bodyPr/>
          <a:lstStyle>
            <a:lvl1pPr>
              <a:defRPr/>
            </a:lvl1pPr>
          </a:lstStyle>
          <a:p>
            <a:pPr>
              <a:defRPr/>
            </a:pPr>
            <a:r>
              <a:rPr lang="en-GB" altLang="en-US"/>
              <a:t>Nigusu W.</a:t>
            </a:r>
          </a:p>
        </p:txBody>
      </p:sp>
      <p:sp>
        <p:nvSpPr>
          <p:cNvPr id="7" name="Slide Number Placeholder 5">
            <a:extLst>
              <a:ext uri="{FF2B5EF4-FFF2-40B4-BE49-F238E27FC236}">
                <a16:creationId xmlns:a16="http://schemas.microsoft.com/office/drawing/2014/main" id="{044791C3-2C78-4566-AB9A-9640E2AF5F65}"/>
              </a:ext>
            </a:extLst>
          </p:cNvPr>
          <p:cNvSpPr>
            <a:spLocks noGrp="1"/>
          </p:cNvSpPr>
          <p:nvPr>
            <p:ph type="sldNum" sz="quarter" idx="12"/>
          </p:nvPr>
        </p:nvSpPr>
        <p:spPr/>
        <p:txBody>
          <a:bodyPr/>
          <a:lstStyle>
            <a:lvl1pPr>
              <a:defRPr/>
            </a:lvl1pPr>
          </a:lstStyle>
          <a:p>
            <a:fld id="{F7DA1F75-B3EB-4769-99A1-E84A3D1671B5}" type="slidenum">
              <a:rPr lang="en-GB" altLang="en-US"/>
              <a:pPr/>
              <a:t>‹#›</a:t>
            </a:fld>
            <a:endParaRPr lang="en-GB" altLang="en-US"/>
          </a:p>
        </p:txBody>
      </p:sp>
    </p:spTree>
    <p:extLst>
      <p:ext uri="{BB962C8B-B14F-4D97-AF65-F5344CB8AC3E}">
        <p14:creationId xmlns:p14="http://schemas.microsoft.com/office/powerpoint/2010/main" val="698622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0C198A67-C36D-43FD-9E8A-9FFA46FFFDF5}"/>
              </a:ext>
            </a:extLst>
          </p:cNvPr>
          <p:cNvSpPr>
            <a:spLocks noGrp="1"/>
          </p:cNvSpPr>
          <p:nvPr>
            <p:ph type="dt" sz="half" idx="10"/>
          </p:nvPr>
        </p:nvSpPr>
        <p:spPr/>
        <p:txBody>
          <a:bodyPr/>
          <a:lstStyle>
            <a:lvl1pPr>
              <a:defRPr/>
            </a:lvl1pPr>
          </a:lstStyle>
          <a:p>
            <a:pPr>
              <a:defRPr/>
            </a:pPr>
            <a:fld id="{47273801-9EC7-4883-B661-05BE68696761}" type="datetime1">
              <a:rPr lang="en-GB" altLang="en-US"/>
              <a:pPr>
                <a:defRPr/>
              </a:pPr>
              <a:t>27/04/2020</a:t>
            </a:fld>
            <a:endParaRPr lang="en-GB" altLang="en-US"/>
          </a:p>
        </p:txBody>
      </p:sp>
      <p:sp>
        <p:nvSpPr>
          <p:cNvPr id="6" name="Footer Placeholder 4">
            <a:extLst>
              <a:ext uri="{FF2B5EF4-FFF2-40B4-BE49-F238E27FC236}">
                <a16:creationId xmlns:a16="http://schemas.microsoft.com/office/drawing/2014/main" id="{D25ADDAC-A10B-4E1F-98E2-3ABB0645D6D7}"/>
              </a:ext>
            </a:extLst>
          </p:cNvPr>
          <p:cNvSpPr>
            <a:spLocks noGrp="1"/>
          </p:cNvSpPr>
          <p:nvPr>
            <p:ph type="ftr" sz="quarter" idx="11"/>
          </p:nvPr>
        </p:nvSpPr>
        <p:spPr/>
        <p:txBody>
          <a:bodyPr/>
          <a:lstStyle>
            <a:lvl1pPr>
              <a:defRPr/>
            </a:lvl1pPr>
          </a:lstStyle>
          <a:p>
            <a:pPr>
              <a:defRPr/>
            </a:pPr>
            <a:r>
              <a:rPr lang="en-GB" altLang="en-US"/>
              <a:t>Nigusu W.</a:t>
            </a:r>
          </a:p>
        </p:txBody>
      </p:sp>
      <p:sp>
        <p:nvSpPr>
          <p:cNvPr id="7" name="Slide Number Placeholder 5">
            <a:extLst>
              <a:ext uri="{FF2B5EF4-FFF2-40B4-BE49-F238E27FC236}">
                <a16:creationId xmlns:a16="http://schemas.microsoft.com/office/drawing/2014/main" id="{0D756AF3-9B25-4837-A918-BF2E0E55E987}"/>
              </a:ext>
            </a:extLst>
          </p:cNvPr>
          <p:cNvSpPr>
            <a:spLocks noGrp="1"/>
          </p:cNvSpPr>
          <p:nvPr>
            <p:ph type="sldNum" sz="quarter" idx="12"/>
          </p:nvPr>
        </p:nvSpPr>
        <p:spPr/>
        <p:txBody>
          <a:bodyPr/>
          <a:lstStyle>
            <a:lvl1pPr>
              <a:defRPr/>
            </a:lvl1pPr>
          </a:lstStyle>
          <a:p>
            <a:fld id="{35C2FA53-F3D0-471F-BAB2-DA75BE3B83AB}" type="slidenum">
              <a:rPr lang="en-GB" altLang="en-US"/>
              <a:pPr/>
              <a:t>‹#›</a:t>
            </a:fld>
            <a:endParaRPr lang="en-GB" altLang="en-US"/>
          </a:p>
        </p:txBody>
      </p:sp>
    </p:spTree>
    <p:extLst>
      <p:ext uri="{BB962C8B-B14F-4D97-AF65-F5344CB8AC3E}">
        <p14:creationId xmlns:p14="http://schemas.microsoft.com/office/powerpoint/2010/main" val="1328123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8136367E-7789-4BEA-AD73-0A7030736B7F}"/>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4173D0ED-E9AE-4AD9-B58D-0D3258A7A218}"/>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C5702F67-F036-47DB-B854-C4BEBBE80D46}"/>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smtClean="0">
                <a:solidFill>
                  <a:schemeClr val="tx1">
                    <a:tint val="75000"/>
                  </a:schemeClr>
                </a:solidFill>
                <a:cs typeface="Arial" charset="0"/>
              </a:defRPr>
            </a:lvl1pPr>
          </a:lstStyle>
          <a:p>
            <a:pPr>
              <a:defRPr/>
            </a:pPr>
            <a:fld id="{95D7913F-992C-48F6-A44B-5B07FCE14810}" type="datetime1">
              <a:rPr lang="en-GB" altLang="en-US"/>
              <a:pPr>
                <a:defRPr/>
              </a:pPr>
              <a:t>27/04/2020</a:t>
            </a:fld>
            <a:endParaRPr lang="en-GB" altLang="en-US"/>
          </a:p>
        </p:txBody>
      </p:sp>
      <p:sp>
        <p:nvSpPr>
          <p:cNvPr id="5" name="Footer Placeholder 4">
            <a:extLst>
              <a:ext uri="{FF2B5EF4-FFF2-40B4-BE49-F238E27FC236}">
                <a16:creationId xmlns:a16="http://schemas.microsoft.com/office/drawing/2014/main" id="{BCCEA73F-7F0C-4CA9-BE29-A5D4C5346568}"/>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smtClean="0">
                <a:solidFill>
                  <a:schemeClr val="tx1">
                    <a:tint val="75000"/>
                  </a:schemeClr>
                </a:solidFill>
                <a:cs typeface="Arial" charset="0"/>
              </a:defRPr>
            </a:lvl1pPr>
          </a:lstStyle>
          <a:p>
            <a:pPr>
              <a:defRPr/>
            </a:pPr>
            <a:r>
              <a:rPr lang="en-GB" altLang="en-US"/>
              <a:t>Nigusu W.</a:t>
            </a:r>
          </a:p>
        </p:txBody>
      </p:sp>
      <p:sp>
        <p:nvSpPr>
          <p:cNvPr id="6" name="Slide Number Placeholder 5">
            <a:extLst>
              <a:ext uri="{FF2B5EF4-FFF2-40B4-BE49-F238E27FC236}">
                <a16:creationId xmlns:a16="http://schemas.microsoft.com/office/drawing/2014/main" id="{FDE25F3A-59D8-4F50-8011-D886FD52F7D4}"/>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FFE839BA-BD62-4D8E-9DD3-138A5FF1089E}"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4768" r:id="rId1"/>
    <p:sldLayoutId id="2147484769" r:id="rId2"/>
    <p:sldLayoutId id="2147484770" r:id="rId3"/>
    <p:sldLayoutId id="2147484771" r:id="rId4"/>
    <p:sldLayoutId id="2147484772" r:id="rId5"/>
    <p:sldLayoutId id="2147484773" r:id="rId6"/>
    <p:sldLayoutId id="2147484774" r:id="rId7"/>
    <p:sldLayoutId id="2147484775" r:id="rId8"/>
    <p:sldLayoutId id="2147484776" r:id="rId9"/>
    <p:sldLayoutId id="2147484777" r:id="rId10"/>
    <p:sldLayoutId id="2147484778" r:id="rId11"/>
    <p:sldLayoutId id="2147484790" r:id="rId12"/>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a:extLst>
              <a:ext uri="{FF2B5EF4-FFF2-40B4-BE49-F238E27FC236}">
                <a16:creationId xmlns:a16="http://schemas.microsoft.com/office/drawing/2014/main" id="{5AE054C3-66B9-4281-A987-926718B7B339}"/>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a:extLst>
              <a:ext uri="{FF2B5EF4-FFF2-40B4-BE49-F238E27FC236}">
                <a16:creationId xmlns:a16="http://schemas.microsoft.com/office/drawing/2014/main" id="{0307076D-9F7E-4286-B974-0BA2C7EE3817}"/>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2A0C2D1A-B866-4373-9D10-0DEA2A36C5EF}"/>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smtClean="0">
                <a:solidFill>
                  <a:schemeClr val="tx1">
                    <a:tint val="75000"/>
                  </a:schemeClr>
                </a:solidFill>
                <a:cs typeface="Arial" charset="0"/>
              </a:defRPr>
            </a:lvl1pPr>
          </a:lstStyle>
          <a:p>
            <a:pPr>
              <a:defRPr/>
            </a:pPr>
            <a:fld id="{C259A718-9D03-4127-B3F8-A4D49503030F}" type="datetime1">
              <a:rPr lang="en-GB" altLang="en-US"/>
              <a:pPr>
                <a:defRPr/>
              </a:pPr>
              <a:t>27/04/2020</a:t>
            </a:fld>
            <a:endParaRPr lang="en-GB" altLang="en-US"/>
          </a:p>
        </p:txBody>
      </p:sp>
      <p:sp>
        <p:nvSpPr>
          <p:cNvPr id="5" name="Footer Placeholder 4">
            <a:extLst>
              <a:ext uri="{FF2B5EF4-FFF2-40B4-BE49-F238E27FC236}">
                <a16:creationId xmlns:a16="http://schemas.microsoft.com/office/drawing/2014/main" id="{2BFEC393-A09B-4D94-80D1-3BB93F055289}"/>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smtClean="0">
                <a:solidFill>
                  <a:schemeClr val="tx1">
                    <a:tint val="75000"/>
                  </a:schemeClr>
                </a:solidFill>
                <a:cs typeface="Arial" charset="0"/>
              </a:defRPr>
            </a:lvl1pPr>
          </a:lstStyle>
          <a:p>
            <a:pPr>
              <a:defRPr/>
            </a:pPr>
            <a:r>
              <a:rPr lang="en-GB" altLang="en-US"/>
              <a:t>Nigusu W.</a:t>
            </a:r>
          </a:p>
        </p:txBody>
      </p:sp>
      <p:sp>
        <p:nvSpPr>
          <p:cNvPr id="6" name="Slide Number Placeholder 5">
            <a:extLst>
              <a:ext uri="{FF2B5EF4-FFF2-40B4-BE49-F238E27FC236}">
                <a16:creationId xmlns:a16="http://schemas.microsoft.com/office/drawing/2014/main" id="{E91E42A6-9D98-4EC5-9B29-EDFE2C0B2B82}"/>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E2A2C7E9-4526-440E-9CE7-D8AB5348FA17}"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4779" r:id="rId1"/>
    <p:sldLayoutId id="2147484780" r:id="rId2"/>
    <p:sldLayoutId id="2147484781" r:id="rId3"/>
    <p:sldLayoutId id="2147484782" r:id="rId4"/>
    <p:sldLayoutId id="2147484783" r:id="rId5"/>
    <p:sldLayoutId id="2147484784" r:id="rId6"/>
    <p:sldLayoutId id="2147484785" r:id="rId7"/>
    <p:sldLayoutId id="2147484786" r:id="rId8"/>
    <p:sldLayoutId id="2147484787" r:id="rId9"/>
    <p:sldLayoutId id="2147484788" r:id="rId10"/>
    <p:sldLayoutId id="2147484789" r:id="rId11"/>
    <p:sldLayoutId id="2147484791" r:id="rId12"/>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8759558-47EE-41D8-9223-BE74301F6412}"/>
              </a:ext>
            </a:extLst>
          </p:cNvPr>
          <p:cNvSpPr>
            <a:spLocks noGrp="1"/>
          </p:cNvSpPr>
          <p:nvPr>
            <p:ph idx="1"/>
          </p:nvPr>
        </p:nvSpPr>
        <p:spPr>
          <a:xfrm>
            <a:off x="304800" y="990600"/>
            <a:ext cx="8382000" cy="5135563"/>
          </a:xfrm>
        </p:spPr>
        <p:txBody>
          <a:bodyPr/>
          <a:lstStyle/>
          <a:p>
            <a:pPr marL="0" indent="0" algn="ctr">
              <a:lnSpc>
                <a:spcPct val="150000"/>
              </a:lnSpc>
              <a:buFont typeface="Arial" panose="020B0604020202020204" pitchFamily="34" charset="0"/>
              <a:buNone/>
              <a:defRPr/>
            </a:pPr>
            <a:r>
              <a:rPr lang="en-GB" altLang="en-US" sz="3600" b="1" dirty="0">
                <a:solidFill>
                  <a:srgbClr val="000099"/>
                </a:solidFill>
                <a:latin typeface="High Tower Text" panose="02040502050506030303" pitchFamily="18" charset="0"/>
                <a:cs typeface="Times New Roman" panose="02020603050405020304" pitchFamily="18" charset="0"/>
              </a:rPr>
              <a:t>Unit Nine: </a:t>
            </a:r>
          </a:p>
          <a:p>
            <a:pPr marL="0" indent="0" algn="ctr">
              <a:lnSpc>
                <a:spcPct val="150000"/>
              </a:lnSpc>
              <a:buFont typeface="Arial" panose="020B0604020202020204" pitchFamily="34" charset="0"/>
              <a:buNone/>
              <a:defRPr/>
            </a:pPr>
            <a:r>
              <a:rPr lang="en-US" altLang="en-US" sz="3600" b="1" dirty="0">
                <a:solidFill>
                  <a:schemeClr val="accent2">
                    <a:lumMod val="50000"/>
                  </a:schemeClr>
                </a:solidFill>
                <a:latin typeface="High Tower Text" panose="02040502050506030303" pitchFamily="18" charset="0"/>
              </a:rPr>
              <a:t>Health System and </a:t>
            </a:r>
          </a:p>
          <a:p>
            <a:pPr marL="0" indent="0" algn="ctr">
              <a:lnSpc>
                <a:spcPct val="150000"/>
              </a:lnSpc>
              <a:buFont typeface="Arial" panose="020B0604020202020204" pitchFamily="34" charset="0"/>
              <a:buNone/>
              <a:defRPr/>
            </a:pPr>
            <a:r>
              <a:rPr lang="en-US" altLang="en-US" sz="3600" b="1" dirty="0">
                <a:solidFill>
                  <a:schemeClr val="accent2">
                    <a:lumMod val="50000"/>
                  </a:schemeClr>
                </a:solidFill>
                <a:latin typeface="High Tower Text" panose="02040502050506030303" pitchFamily="18" charset="0"/>
              </a:rPr>
              <a:t>Health Policy in Ethiopia</a:t>
            </a:r>
            <a:endParaRPr lang="en-US" sz="3600" dirty="0">
              <a:latin typeface="High Tower Text" panose="02040502050506030303" pitchFamily="18" charset="0"/>
            </a:endParaRPr>
          </a:p>
        </p:txBody>
      </p:sp>
      <p:sp>
        <p:nvSpPr>
          <p:cNvPr id="5123" name="Slide Number Placeholder 4">
            <a:extLst>
              <a:ext uri="{FF2B5EF4-FFF2-40B4-BE49-F238E27FC236}">
                <a16:creationId xmlns:a16="http://schemas.microsoft.com/office/drawing/2014/main" id="{F1317CAB-3C10-429C-A6D0-F324ED7D5E0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FC5B7561-2BC2-423A-B7F1-2F1F65D9041E}" type="slidenum">
              <a:rPr lang="en-GB" altLang="en-US">
                <a:solidFill>
                  <a:srgbClr val="898989"/>
                </a:solidFill>
              </a:rPr>
              <a:pPr/>
              <a:t>1</a:t>
            </a:fld>
            <a:endParaRPr lang="en-GB" altLang="en-US">
              <a:solidFill>
                <a:srgbClr val="898989"/>
              </a:solidFill>
            </a:endParaRPr>
          </a:p>
        </p:txBody>
      </p:sp>
      <p:sp>
        <p:nvSpPr>
          <p:cNvPr id="2" name="Footer Placeholder 1">
            <a:extLst>
              <a:ext uri="{FF2B5EF4-FFF2-40B4-BE49-F238E27FC236}">
                <a16:creationId xmlns:a16="http://schemas.microsoft.com/office/drawing/2014/main" id="{40E8476C-804A-4CC5-97DE-A54328F75856}"/>
              </a:ext>
            </a:extLst>
          </p:cNvPr>
          <p:cNvSpPr>
            <a:spLocks noGrp="1"/>
          </p:cNvSpPr>
          <p:nvPr>
            <p:ph type="ftr" sz="quarter" idx="11"/>
          </p:nvPr>
        </p:nvSpPr>
        <p:spPr/>
        <p:txBody>
          <a:bodyPr/>
          <a:lstStyle/>
          <a:p>
            <a:pPr>
              <a:defRPr/>
            </a:pPr>
            <a:r>
              <a:rPr lang="en-GB" altLang="en-US"/>
              <a:t>Nigusu W.</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1FE88A87-B829-4391-A948-CD09FF738989}"/>
              </a:ext>
            </a:extLst>
          </p:cNvPr>
          <p:cNvSpPr>
            <a:spLocks noGrp="1"/>
          </p:cNvSpPr>
          <p:nvPr>
            <p:ph type="title"/>
          </p:nvPr>
        </p:nvSpPr>
        <p:spPr/>
        <p:txBody>
          <a:bodyPr/>
          <a:lstStyle/>
          <a:p>
            <a:r>
              <a:rPr lang="en-US" altLang="en-US" sz="2800" b="1">
                <a:solidFill>
                  <a:srgbClr val="FF0000"/>
                </a:solidFill>
                <a:latin typeface="Perpetua" panose="02020502060401020303" pitchFamily="18" charset="0"/>
              </a:rPr>
              <a:t>Ethiopian healthcare system…</a:t>
            </a:r>
            <a:endParaRPr lang="en-US" altLang="en-US" sz="2800">
              <a:solidFill>
                <a:srgbClr val="FF0000"/>
              </a:solidFill>
              <a:latin typeface="Perpetua" panose="02020502060401020303" pitchFamily="18" charset="0"/>
            </a:endParaRPr>
          </a:p>
        </p:txBody>
      </p:sp>
      <p:sp>
        <p:nvSpPr>
          <p:cNvPr id="14339" name="Content Placeholder 2">
            <a:extLst>
              <a:ext uri="{FF2B5EF4-FFF2-40B4-BE49-F238E27FC236}">
                <a16:creationId xmlns:a16="http://schemas.microsoft.com/office/drawing/2014/main" id="{A5CC4E02-9F45-4A1E-866F-DFD3EB37A891}"/>
              </a:ext>
            </a:extLst>
          </p:cNvPr>
          <p:cNvSpPr>
            <a:spLocks noGrp="1"/>
          </p:cNvSpPr>
          <p:nvPr>
            <p:ph idx="1"/>
          </p:nvPr>
        </p:nvSpPr>
        <p:spPr>
          <a:xfrm>
            <a:off x="581025" y="1417638"/>
            <a:ext cx="7981950" cy="4351337"/>
          </a:xfrm>
        </p:spPr>
        <p:txBody>
          <a:bodyPr/>
          <a:lstStyle/>
          <a:p>
            <a:pPr algn="just"/>
            <a:r>
              <a:rPr lang="en-US" altLang="en-US" sz="2800">
                <a:latin typeface="Perpetua" panose="02020502060401020303" pitchFamily="18" charset="0"/>
              </a:rPr>
              <a:t>Health service provision to the community in Ethiopia is largely </a:t>
            </a:r>
            <a:r>
              <a:rPr lang="en-US" altLang="en-US" sz="2800" b="1" i="1">
                <a:solidFill>
                  <a:srgbClr val="FF0000"/>
                </a:solidFill>
                <a:latin typeface="Perpetua" panose="02020502060401020303" pitchFamily="18" charset="0"/>
              </a:rPr>
              <a:t>publicly</a:t>
            </a:r>
            <a:r>
              <a:rPr lang="en-US" altLang="en-US" sz="2800">
                <a:latin typeface="Perpetua" panose="02020502060401020303" pitchFamily="18" charset="0"/>
              </a:rPr>
              <a:t> provided particularly in rural areas. </a:t>
            </a:r>
          </a:p>
          <a:p>
            <a:pPr algn="just">
              <a:buFont typeface="Arial" panose="020B0604020202020204" pitchFamily="34" charset="0"/>
              <a:buNone/>
            </a:pPr>
            <a:endParaRPr lang="en-US" altLang="en-US" sz="2800">
              <a:latin typeface="Perpetua" panose="02020502060401020303" pitchFamily="18" charset="0"/>
            </a:endParaRPr>
          </a:p>
          <a:p>
            <a:pPr algn="just"/>
            <a:r>
              <a:rPr lang="en-US" altLang="en-US" sz="2800">
                <a:latin typeface="Perpetua" panose="02020502060401020303" pitchFamily="18" charset="0"/>
              </a:rPr>
              <a:t>However the </a:t>
            </a:r>
            <a:r>
              <a:rPr lang="en-US" altLang="en-US" sz="2800" b="1" i="1">
                <a:solidFill>
                  <a:srgbClr val="FF0000"/>
                </a:solidFill>
                <a:latin typeface="Perpetua" panose="02020502060401020303" pitchFamily="18" charset="0"/>
              </a:rPr>
              <a:t>private sector </a:t>
            </a:r>
            <a:r>
              <a:rPr lang="en-US" altLang="en-US" sz="2800">
                <a:latin typeface="Perpetua" panose="02020502060401020303" pitchFamily="18" charset="0"/>
              </a:rPr>
              <a:t>also plays a significant role in healthcare service provision in Ethiopia though mostly in towns and mainly in providing </a:t>
            </a:r>
            <a:r>
              <a:rPr lang="en-US" altLang="en-US" sz="2800">
                <a:solidFill>
                  <a:srgbClr val="FF0000"/>
                </a:solidFill>
                <a:latin typeface="Perpetua" panose="02020502060401020303" pitchFamily="18" charset="0"/>
              </a:rPr>
              <a:t>curative services</a:t>
            </a:r>
            <a:r>
              <a:rPr lang="en-US" altLang="en-US" sz="2800">
                <a:latin typeface="Perpetua" panose="02020502060401020303" pitchFamily="18" charset="0"/>
              </a:rPr>
              <a:t>.</a:t>
            </a:r>
          </a:p>
        </p:txBody>
      </p:sp>
      <p:sp>
        <p:nvSpPr>
          <p:cNvPr id="14340" name="Slide Number Placeholder 2">
            <a:extLst>
              <a:ext uri="{FF2B5EF4-FFF2-40B4-BE49-F238E27FC236}">
                <a16:creationId xmlns:a16="http://schemas.microsoft.com/office/drawing/2014/main" id="{D381EF53-CAA2-49CA-93AF-73BFD1256F4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2788A43E-21DC-4CCA-8497-B1F92941A361}" type="slidenum">
              <a:rPr lang="en-GB" altLang="en-US">
                <a:solidFill>
                  <a:srgbClr val="898989"/>
                </a:solidFill>
              </a:rPr>
              <a:pPr/>
              <a:t>10</a:t>
            </a:fld>
            <a:endParaRPr lang="en-GB" altLang="en-US">
              <a:solidFill>
                <a:srgbClr val="898989"/>
              </a:solidFill>
            </a:endParaRPr>
          </a:p>
        </p:txBody>
      </p:sp>
      <p:sp>
        <p:nvSpPr>
          <p:cNvPr id="2" name="Footer Placeholder 1">
            <a:extLst>
              <a:ext uri="{FF2B5EF4-FFF2-40B4-BE49-F238E27FC236}">
                <a16:creationId xmlns:a16="http://schemas.microsoft.com/office/drawing/2014/main" id="{E606D9FF-8AEA-4452-B47F-E584053E82C1}"/>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5C9614CE-7794-49A9-819F-C2AE5A7262A1}"/>
              </a:ext>
            </a:extLst>
          </p:cNvPr>
          <p:cNvSpPr>
            <a:spLocks noGrp="1"/>
          </p:cNvSpPr>
          <p:nvPr>
            <p:ph type="title"/>
          </p:nvPr>
        </p:nvSpPr>
        <p:spPr>
          <a:xfrm>
            <a:off x="628650" y="365125"/>
            <a:ext cx="7886700" cy="701675"/>
          </a:xfrm>
        </p:spPr>
        <p:txBody>
          <a:bodyPr/>
          <a:lstStyle/>
          <a:p>
            <a:r>
              <a:rPr lang="en-US" altLang="en-US" sz="2800" b="1">
                <a:solidFill>
                  <a:srgbClr val="FF0000"/>
                </a:solidFill>
                <a:latin typeface="Perpetua" panose="02020502060401020303" pitchFamily="18" charset="0"/>
              </a:rPr>
              <a:t>How is the Ethiopian healthcare system financed?</a:t>
            </a:r>
          </a:p>
        </p:txBody>
      </p:sp>
      <p:sp>
        <p:nvSpPr>
          <p:cNvPr id="38915" name="Content Placeholder 2">
            <a:extLst>
              <a:ext uri="{FF2B5EF4-FFF2-40B4-BE49-F238E27FC236}">
                <a16:creationId xmlns:a16="http://schemas.microsoft.com/office/drawing/2014/main" id="{BDB8017A-3855-4558-9131-193B9D1DF6AA}"/>
              </a:ext>
            </a:extLst>
          </p:cNvPr>
          <p:cNvSpPr>
            <a:spLocks noGrp="1"/>
          </p:cNvSpPr>
          <p:nvPr>
            <p:ph idx="1"/>
          </p:nvPr>
        </p:nvSpPr>
        <p:spPr>
          <a:xfrm>
            <a:off x="304800" y="1219200"/>
            <a:ext cx="8382000" cy="3962400"/>
          </a:xfrm>
        </p:spPr>
        <p:txBody>
          <a:bodyPr/>
          <a:lstStyle/>
          <a:p>
            <a:pPr algn="just"/>
            <a:r>
              <a:rPr lang="en-US" altLang="en-US" sz="2800">
                <a:latin typeface="Perpetua" panose="02020502060401020303" pitchFamily="18" charset="0"/>
              </a:rPr>
              <a:t>In the Ethiopian health system, </a:t>
            </a:r>
            <a:r>
              <a:rPr lang="en-US" altLang="en-US" sz="2800">
                <a:solidFill>
                  <a:srgbClr val="0000FF"/>
                </a:solidFill>
                <a:latin typeface="Perpetua" panose="02020502060401020303" pitchFamily="18" charset="0"/>
              </a:rPr>
              <a:t>some</a:t>
            </a:r>
            <a:r>
              <a:rPr lang="en-US" altLang="en-US" sz="2800">
                <a:latin typeface="Perpetua" panose="02020502060401020303" pitchFamily="18" charset="0"/>
              </a:rPr>
              <a:t> public health services have been provided to all citizens </a:t>
            </a:r>
            <a:r>
              <a:rPr lang="en-US" altLang="en-US" sz="2800" b="1" i="1">
                <a:solidFill>
                  <a:srgbClr val="FF0000"/>
                </a:solidFill>
                <a:latin typeface="Perpetua" panose="02020502060401020303" pitchFamily="18" charset="0"/>
              </a:rPr>
              <a:t>free of charge</a:t>
            </a:r>
            <a:r>
              <a:rPr lang="en-US" altLang="en-US" sz="2800">
                <a:latin typeface="Perpetua" panose="02020502060401020303" pitchFamily="18" charset="0"/>
              </a:rPr>
              <a:t>, regardless of their level of income. </a:t>
            </a:r>
            <a:r>
              <a:rPr lang="en-US" altLang="en-US" sz="2800">
                <a:solidFill>
                  <a:srgbClr val="0000FF"/>
                </a:solidFill>
                <a:latin typeface="Perpetua" panose="02020502060401020303" pitchFamily="18" charset="0"/>
              </a:rPr>
              <a:t>Almost all </a:t>
            </a:r>
            <a:r>
              <a:rPr lang="en-US" altLang="en-US" sz="2800">
                <a:latin typeface="Perpetua" panose="02020502060401020303" pitchFamily="18" charset="0"/>
              </a:rPr>
              <a:t>of the curative services     are covered by individuals from </a:t>
            </a:r>
            <a:r>
              <a:rPr lang="en-US" altLang="en-US" sz="2800" b="1" i="1">
                <a:solidFill>
                  <a:srgbClr val="FF0000"/>
                </a:solidFill>
                <a:latin typeface="Perpetua" panose="02020502060401020303" pitchFamily="18" charset="0"/>
              </a:rPr>
              <a:t>out-of pocket </a:t>
            </a:r>
            <a:r>
              <a:rPr lang="en-US" altLang="en-US" sz="2800">
                <a:latin typeface="Perpetua" panose="02020502060401020303" pitchFamily="18" charset="0"/>
              </a:rPr>
              <a:t>expenses.</a:t>
            </a:r>
          </a:p>
          <a:p>
            <a:pPr algn="just">
              <a:buFont typeface="Arial" panose="020B0604020202020204" pitchFamily="34" charset="0"/>
              <a:buNone/>
            </a:pPr>
            <a:endParaRPr lang="en-US" altLang="en-US" sz="2800">
              <a:latin typeface="Perpetua" panose="02020502060401020303" pitchFamily="18" charset="0"/>
            </a:endParaRPr>
          </a:p>
          <a:p>
            <a:pPr algn="just"/>
            <a:r>
              <a:rPr lang="en-US" altLang="en-US" sz="2800">
                <a:latin typeface="Perpetua" panose="02020502060401020303" pitchFamily="18" charset="0"/>
              </a:rPr>
              <a:t>The state of healthcare financing in Ethiopia has over the years been characterized by </a:t>
            </a:r>
            <a:r>
              <a:rPr lang="en-US" altLang="en-US" sz="2800">
                <a:solidFill>
                  <a:srgbClr val="FF0000"/>
                </a:solidFill>
                <a:latin typeface="Perpetua" panose="02020502060401020303" pitchFamily="18" charset="0"/>
              </a:rPr>
              <a:t>low government spending </a:t>
            </a:r>
            <a:r>
              <a:rPr lang="en-US" altLang="en-US" sz="2800">
                <a:latin typeface="Perpetua" panose="02020502060401020303" pitchFamily="18" charset="0"/>
              </a:rPr>
              <a:t>and </a:t>
            </a:r>
            <a:r>
              <a:rPr lang="en-US" altLang="en-US" sz="2700" b="1">
                <a:latin typeface="Perpetua" panose="02020502060401020303" pitchFamily="18" charset="0"/>
              </a:rPr>
              <a:t>minimal participation by the private sector.</a:t>
            </a:r>
          </a:p>
        </p:txBody>
      </p:sp>
      <p:sp>
        <p:nvSpPr>
          <p:cNvPr id="15364" name="Slide Number Placeholder 2">
            <a:extLst>
              <a:ext uri="{FF2B5EF4-FFF2-40B4-BE49-F238E27FC236}">
                <a16:creationId xmlns:a16="http://schemas.microsoft.com/office/drawing/2014/main" id="{A4620F3D-6BF0-4BC6-8619-1839F52D37C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5B0DA22C-9F75-4C9F-B291-0F687059836F}" type="slidenum">
              <a:rPr lang="en-GB" altLang="en-US">
                <a:solidFill>
                  <a:srgbClr val="898989"/>
                </a:solidFill>
              </a:rPr>
              <a:pPr/>
              <a:t>11</a:t>
            </a:fld>
            <a:endParaRPr lang="en-GB" altLang="en-US">
              <a:solidFill>
                <a:srgbClr val="898989"/>
              </a:solidFill>
            </a:endParaRPr>
          </a:p>
        </p:txBody>
      </p:sp>
      <p:sp>
        <p:nvSpPr>
          <p:cNvPr id="2" name="Footer Placeholder 1">
            <a:extLst>
              <a:ext uri="{FF2B5EF4-FFF2-40B4-BE49-F238E27FC236}">
                <a16:creationId xmlns:a16="http://schemas.microsoft.com/office/drawing/2014/main" id="{5BC08F09-8778-430E-9EB6-E3A80FEA553A}"/>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 calcmode="lin" valueType="num">
                                      <p:cBhvr additive="base">
                                        <p:cTn id="7" dur="500" fill="hold"/>
                                        <p:tgtEl>
                                          <p:spTgt spid="389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891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8915">
                                            <p:txEl>
                                              <p:pRg st="2" end="2"/>
                                            </p:txEl>
                                          </p:spTgt>
                                        </p:tgtEl>
                                        <p:attrNameLst>
                                          <p:attrName>style.visibility</p:attrName>
                                        </p:attrNameLst>
                                      </p:cBhvr>
                                      <p:to>
                                        <p:strVal val="visible"/>
                                      </p:to>
                                    </p:set>
                                    <p:anim calcmode="lin" valueType="num">
                                      <p:cBhvr additive="base">
                                        <p:cTn id="11" dur="500" fill="hold"/>
                                        <p:tgtEl>
                                          <p:spTgt spid="38915">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891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A308867-AEE5-4CF0-9AD3-67E386288847}"/>
              </a:ext>
            </a:extLst>
          </p:cNvPr>
          <p:cNvSpPr>
            <a:spLocks noGrp="1"/>
          </p:cNvSpPr>
          <p:nvPr>
            <p:ph type="title"/>
          </p:nvPr>
        </p:nvSpPr>
        <p:spPr>
          <a:xfrm>
            <a:off x="628650" y="365125"/>
            <a:ext cx="7886700" cy="625475"/>
          </a:xfrm>
        </p:spPr>
        <p:txBody>
          <a:bodyPr/>
          <a:lstStyle/>
          <a:p>
            <a:r>
              <a:rPr lang="en-US" altLang="en-US" sz="2800" b="1">
                <a:solidFill>
                  <a:srgbClr val="FF0000"/>
                </a:solidFill>
                <a:latin typeface="Perpetua" panose="02020502060401020303" pitchFamily="18" charset="0"/>
              </a:rPr>
              <a:t>Ethiopian healthcare system…</a:t>
            </a:r>
            <a:endParaRPr lang="en-US" altLang="en-US" sz="2800">
              <a:solidFill>
                <a:srgbClr val="FF0000"/>
              </a:solidFill>
              <a:latin typeface="Perpetua" panose="02020502060401020303" pitchFamily="18" charset="0"/>
            </a:endParaRPr>
          </a:p>
        </p:txBody>
      </p:sp>
      <p:sp>
        <p:nvSpPr>
          <p:cNvPr id="16387" name="Content Placeholder 2">
            <a:extLst>
              <a:ext uri="{FF2B5EF4-FFF2-40B4-BE49-F238E27FC236}">
                <a16:creationId xmlns:a16="http://schemas.microsoft.com/office/drawing/2014/main" id="{9180174C-4FF5-458D-9177-483579874C30}"/>
              </a:ext>
            </a:extLst>
          </p:cNvPr>
          <p:cNvSpPr>
            <a:spLocks noGrp="1"/>
          </p:cNvSpPr>
          <p:nvPr>
            <p:ph idx="1"/>
          </p:nvPr>
        </p:nvSpPr>
        <p:spPr>
          <a:xfrm>
            <a:off x="304800" y="1295400"/>
            <a:ext cx="8534400" cy="4495800"/>
          </a:xfrm>
        </p:spPr>
        <p:txBody>
          <a:bodyPr/>
          <a:lstStyle/>
          <a:p>
            <a:pPr algn="just"/>
            <a:r>
              <a:rPr lang="en-US" altLang="en-US" sz="2800">
                <a:latin typeface="Perpetua" panose="02020502060401020303" pitchFamily="18" charset="0"/>
              </a:rPr>
              <a:t>As the </a:t>
            </a:r>
            <a:r>
              <a:rPr lang="en-US" altLang="en-US" sz="2800">
                <a:solidFill>
                  <a:srgbClr val="0000FF"/>
                </a:solidFill>
                <a:latin typeface="Perpetua" panose="02020502060401020303" pitchFamily="18" charset="0"/>
              </a:rPr>
              <a:t>government</a:t>
            </a:r>
            <a:r>
              <a:rPr lang="en-US" altLang="en-US" sz="2800">
                <a:latin typeface="Perpetua" panose="02020502060401020303" pitchFamily="18" charset="0"/>
              </a:rPr>
              <a:t> has the major </a:t>
            </a:r>
            <a:r>
              <a:rPr lang="en-US" altLang="en-US" sz="2800">
                <a:solidFill>
                  <a:srgbClr val="0000FF"/>
                </a:solidFill>
                <a:latin typeface="Perpetua" panose="02020502060401020303" pitchFamily="18" charset="0"/>
              </a:rPr>
              <a:t>responsibility</a:t>
            </a:r>
            <a:r>
              <a:rPr lang="en-US" altLang="en-US" sz="2800">
                <a:latin typeface="Perpetua" panose="02020502060401020303" pitchFamily="18" charset="0"/>
              </a:rPr>
              <a:t> for funding the system, changes in political regime has meant that the politics of the day have greatly influenced the financing policy environment.</a:t>
            </a:r>
          </a:p>
          <a:p>
            <a:pPr algn="just">
              <a:buFont typeface="Arial" panose="020B0604020202020204" pitchFamily="34" charset="0"/>
              <a:buNone/>
            </a:pPr>
            <a:endParaRPr lang="en-US" altLang="en-US" sz="2800">
              <a:latin typeface="Perpetua" panose="02020502060401020303" pitchFamily="18" charset="0"/>
            </a:endParaRPr>
          </a:p>
          <a:p>
            <a:pPr algn="just"/>
            <a:r>
              <a:rPr lang="en-US" altLang="en-US" sz="2800">
                <a:latin typeface="Perpetua" panose="02020502060401020303" pitchFamily="18" charset="0"/>
              </a:rPr>
              <a:t>Spending was most depressed during the Derg regime in the late 1970s through the 1980s, and is </a:t>
            </a:r>
            <a:r>
              <a:rPr lang="en-US" altLang="en-US" sz="2800">
                <a:solidFill>
                  <a:srgbClr val="FF0000"/>
                </a:solidFill>
                <a:latin typeface="Perpetua" panose="02020502060401020303" pitchFamily="18" charset="0"/>
              </a:rPr>
              <a:t>now growing</a:t>
            </a:r>
            <a:r>
              <a:rPr lang="en-US" altLang="en-US" sz="2800">
                <a:latin typeface="Perpetua" panose="02020502060401020303" pitchFamily="18" charset="0"/>
              </a:rPr>
              <a:t>.</a:t>
            </a:r>
          </a:p>
        </p:txBody>
      </p:sp>
      <p:sp>
        <p:nvSpPr>
          <p:cNvPr id="16388" name="Slide Number Placeholder 3">
            <a:extLst>
              <a:ext uri="{FF2B5EF4-FFF2-40B4-BE49-F238E27FC236}">
                <a16:creationId xmlns:a16="http://schemas.microsoft.com/office/drawing/2014/main" id="{D4F262DF-B7BE-42FE-B473-2276E26641C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ECEDFDF2-164A-4864-BD49-664A0F870AF5}" type="slidenum">
              <a:rPr lang="en-GB" altLang="en-US">
                <a:solidFill>
                  <a:srgbClr val="898989"/>
                </a:solidFill>
              </a:rPr>
              <a:pPr/>
              <a:t>12</a:t>
            </a:fld>
            <a:endParaRPr lang="en-GB" altLang="en-US">
              <a:solidFill>
                <a:srgbClr val="898989"/>
              </a:solidFill>
            </a:endParaRPr>
          </a:p>
        </p:txBody>
      </p:sp>
      <p:sp>
        <p:nvSpPr>
          <p:cNvPr id="2" name="Footer Placeholder 1">
            <a:extLst>
              <a:ext uri="{FF2B5EF4-FFF2-40B4-BE49-F238E27FC236}">
                <a16:creationId xmlns:a16="http://schemas.microsoft.com/office/drawing/2014/main" id="{025EB224-52C0-4681-84A6-D9FDADE7BD1F}"/>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7DD096-0BD3-433E-9F9B-9DC83CDD4632}"/>
              </a:ext>
            </a:extLst>
          </p:cNvPr>
          <p:cNvSpPr>
            <a:spLocks noGrp="1"/>
          </p:cNvSpPr>
          <p:nvPr>
            <p:ph type="title"/>
          </p:nvPr>
        </p:nvSpPr>
        <p:spPr>
          <a:xfrm>
            <a:off x="628650" y="365125"/>
            <a:ext cx="7886700" cy="1006475"/>
          </a:xfrm>
        </p:spPr>
        <p:txBody>
          <a:bodyPr>
            <a:normAutofit fontScale="90000"/>
          </a:bodyPr>
          <a:lstStyle/>
          <a:p>
            <a:pPr>
              <a:defRPr/>
            </a:pPr>
            <a:br>
              <a:rPr lang="en-US" sz="3200" b="1" dirty="0">
                <a:solidFill>
                  <a:srgbClr val="FF0000"/>
                </a:solidFill>
                <a:latin typeface="Perpetua" panose="02020502060401020303" pitchFamily="18" charset="0"/>
              </a:rPr>
            </a:br>
            <a:r>
              <a:rPr lang="en-US" sz="3200" b="1" dirty="0">
                <a:solidFill>
                  <a:srgbClr val="FF0000"/>
                </a:solidFill>
                <a:latin typeface="Perpetua" panose="02020502060401020303" pitchFamily="18" charset="0"/>
              </a:rPr>
              <a:t>Building Blocks of Health System</a:t>
            </a:r>
          </a:p>
        </p:txBody>
      </p:sp>
      <p:sp>
        <p:nvSpPr>
          <p:cNvPr id="17411" name="Content Placeholder 2">
            <a:extLst>
              <a:ext uri="{FF2B5EF4-FFF2-40B4-BE49-F238E27FC236}">
                <a16:creationId xmlns:a16="http://schemas.microsoft.com/office/drawing/2014/main" id="{D71873C5-BC74-48AB-8B12-70B6AB3C3374}"/>
              </a:ext>
            </a:extLst>
          </p:cNvPr>
          <p:cNvSpPr>
            <a:spLocks noGrp="1"/>
          </p:cNvSpPr>
          <p:nvPr>
            <p:ph idx="1"/>
          </p:nvPr>
        </p:nvSpPr>
        <p:spPr/>
        <p:txBody>
          <a:bodyPr/>
          <a:lstStyle/>
          <a:p>
            <a:pPr algn="just">
              <a:buFont typeface="Arial" panose="020B0604020202020204" pitchFamily="34" charset="0"/>
              <a:buNone/>
            </a:pPr>
            <a:endParaRPr lang="en-US" altLang="en-US" sz="2400" b="1">
              <a:latin typeface="Bookman Old Style" panose="02050604050505020204" pitchFamily="18" charset="0"/>
            </a:endParaRPr>
          </a:p>
          <a:p>
            <a:pPr algn="just"/>
            <a:r>
              <a:rPr lang="en-US" altLang="en-US" sz="2800">
                <a:latin typeface="Perpetua" panose="02020502060401020303" pitchFamily="18" charset="0"/>
              </a:rPr>
              <a:t>What are the </a:t>
            </a:r>
            <a:r>
              <a:rPr lang="en-US" altLang="en-US" sz="2800" b="1">
                <a:latin typeface="Perpetua" panose="02020502060401020303" pitchFamily="18" charset="0"/>
              </a:rPr>
              <a:t>building blocks </a:t>
            </a:r>
            <a:r>
              <a:rPr lang="en-US" altLang="en-US" sz="2800">
                <a:latin typeface="Perpetua" panose="02020502060401020303" pitchFamily="18" charset="0"/>
              </a:rPr>
              <a:t>that make up a health system? </a:t>
            </a:r>
          </a:p>
          <a:p>
            <a:pPr algn="just">
              <a:buFont typeface="Arial" panose="020B0604020202020204" pitchFamily="34" charset="0"/>
              <a:buNone/>
            </a:pPr>
            <a:endParaRPr lang="en-US" altLang="en-US" sz="2400">
              <a:latin typeface="Bookman Old Style" panose="02050604050505020204" pitchFamily="18" charset="0"/>
            </a:endParaRPr>
          </a:p>
        </p:txBody>
      </p:sp>
      <p:sp>
        <p:nvSpPr>
          <p:cNvPr id="17412" name="Slide Number Placeholder 3">
            <a:extLst>
              <a:ext uri="{FF2B5EF4-FFF2-40B4-BE49-F238E27FC236}">
                <a16:creationId xmlns:a16="http://schemas.microsoft.com/office/drawing/2014/main" id="{BED3D642-C237-4CF1-A772-617286C6D8E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F54B18E7-B87E-4616-AA96-6031377EFCB7}" type="slidenum">
              <a:rPr lang="en-GB" altLang="en-US">
                <a:solidFill>
                  <a:srgbClr val="898989"/>
                </a:solidFill>
              </a:rPr>
              <a:pPr/>
              <a:t>13</a:t>
            </a:fld>
            <a:endParaRPr lang="en-GB" altLang="en-US">
              <a:solidFill>
                <a:srgbClr val="898989"/>
              </a:solidFill>
            </a:endParaRPr>
          </a:p>
        </p:txBody>
      </p:sp>
      <p:sp>
        <p:nvSpPr>
          <p:cNvPr id="3" name="Footer Placeholder 2">
            <a:extLst>
              <a:ext uri="{FF2B5EF4-FFF2-40B4-BE49-F238E27FC236}">
                <a16:creationId xmlns:a16="http://schemas.microsoft.com/office/drawing/2014/main" id="{294E50F3-F898-4D69-B54A-EF241C2F3979}"/>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1ECD8ACF-7C23-4E52-A986-499EEB316229}"/>
              </a:ext>
            </a:extLst>
          </p:cNvPr>
          <p:cNvSpPr>
            <a:spLocks noGrp="1"/>
          </p:cNvSpPr>
          <p:nvPr>
            <p:ph type="title"/>
          </p:nvPr>
        </p:nvSpPr>
        <p:spPr>
          <a:xfrm>
            <a:off x="628650" y="152400"/>
            <a:ext cx="7886700" cy="533400"/>
          </a:xfrm>
        </p:spPr>
        <p:txBody>
          <a:bodyPr/>
          <a:lstStyle/>
          <a:p>
            <a:br>
              <a:rPr lang="en-US" altLang="en-US" sz="2800" b="1">
                <a:solidFill>
                  <a:srgbClr val="FF0000"/>
                </a:solidFill>
                <a:latin typeface="Perpetua" panose="02020502060401020303" pitchFamily="18" charset="0"/>
              </a:rPr>
            </a:br>
            <a:r>
              <a:rPr lang="en-US" altLang="en-US" sz="2800" b="1">
                <a:solidFill>
                  <a:srgbClr val="FF0000"/>
                </a:solidFill>
                <a:latin typeface="Perpetua" panose="02020502060401020303" pitchFamily="18" charset="0"/>
              </a:rPr>
              <a:t>Building Blocks of H/System…</a:t>
            </a:r>
            <a:endParaRPr lang="en-US" altLang="en-US" sz="2800">
              <a:solidFill>
                <a:srgbClr val="FF0000"/>
              </a:solidFill>
              <a:latin typeface="Perpetua" panose="02020502060401020303" pitchFamily="18" charset="0"/>
            </a:endParaRPr>
          </a:p>
        </p:txBody>
      </p:sp>
      <p:sp>
        <p:nvSpPr>
          <p:cNvPr id="18435" name="Content Placeholder 2">
            <a:extLst>
              <a:ext uri="{FF2B5EF4-FFF2-40B4-BE49-F238E27FC236}">
                <a16:creationId xmlns:a16="http://schemas.microsoft.com/office/drawing/2014/main" id="{96519071-BE62-4C07-B624-D6FFD55A4D33}"/>
              </a:ext>
            </a:extLst>
          </p:cNvPr>
          <p:cNvSpPr>
            <a:spLocks noGrp="1"/>
          </p:cNvSpPr>
          <p:nvPr>
            <p:ph idx="1"/>
          </p:nvPr>
        </p:nvSpPr>
        <p:spPr>
          <a:xfrm>
            <a:off x="457200" y="838200"/>
            <a:ext cx="8229600" cy="5883275"/>
          </a:xfrm>
        </p:spPr>
        <p:txBody>
          <a:bodyPr/>
          <a:lstStyle/>
          <a:p>
            <a:pPr>
              <a:buFont typeface="Arial" panose="020B0604020202020204" pitchFamily="34" charset="0"/>
              <a:buNone/>
            </a:pPr>
            <a:endParaRPr lang="en-US" altLang="en-US" sz="900">
              <a:latin typeface="Perpetua" panose="02020502060401020303" pitchFamily="18" charset="0"/>
            </a:endParaRPr>
          </a:p>
          <a:p>
            <a:pPr algn="just">
              <a:buFont typeface="Arial" panose="020B0604020202020204" pitchFamily="34" charset="0"/>
              <a:buNone/>
            </a:pPr>
            <a:r>
              <a:rPr lang="en-US" altLang="en-US" sz="2800">
                <a:latin typeface="Perpetua" panose="02020502060401020303" pitchFamily="18" charset="0"/>
              </a:rPr>
              <a:t>	Health systems are composed of the following </a:t>
            </a:r>
            <a:r>
              <a:rPr lang="en-US" altLang="en-US" sz="2800" i="1">
                <a:solidFill>
                  <a:srgbClr val="FF0000"/>
                </a:solidFill>
                <a:latin typeface="Perpetua" panose="02020502060401020303" pitchFamily="18" charset="0"/>
              </a:rPr>
              <a:t>six building blocks:</a:t>
            </a:r>
          </a:p>
          <a:p>
            <a:pPr algn="just">
              <a:buFont typeface="Arial" panose="020B0604020202020204" pitchFamily="34" charset="0"/>
              <a:buNone/>
            </a:pPr>
            <a:r>
              <a:rPr lang="en-US" altLang="en-US" sz="2800">
                <a:latin typeface="Perpetua" panose="02020502060401020303" pitchFamily="18" charset="0"/>
              </a:rPr>
              <a:t>	</a:t>
            </a:r>
            <a:r>
              <a:rPr lang="en-US" altLang="en-US" sz="2800">
                <a:solidFill>
                  <a:srgbClr val="FF0000"/>
                </a:solidFill>
                <a:latin typeface="Perpetua" panose="02020502060401020303" pitchFamily="18" charset="0"/>
              </a:rPr>
              <a:t>1</a:t>
            </a:r>
            <a:r>
              <a:rPr lang="en-US" altLang="en-US" sz="2800">
                <a:latin typeface="Perpetua" panose="02020502060401020303" pitchFamily="18" charset="0"/>
              </a:rPr>
              <a:t>. </a:t>
            </a:r>
            <a:r>
              <a:rPr lang="en-US" altLang="en-US" sz="2800">
                <a:solidFill>
                  <a:srgbClr val="0000FF"/>
                </a:solidFill>
                <a:latin typeface="Perpetua" panose="02020502060401020303" pitchFamily="18" charset="0"/>
              </a:rPr>
              <a:t>Leadership and governance procedures </a:t>
            </a:r>
            <a:r>
              <a:rPr lang="en-US" altLang="en-US" sz="2800">
                <a:latin typeface="Perpetua" panose="02020502060401020303" pitchFamily="18" charset="0"/>
              </a:rPr>
              <a:t>and practices, including planning, that engender commitment and accountability.</a:t>
            </a:r>
          </a:p>
          <a:p>
            <a:pPr algn="just">
              <a:buFont typeface="Arial" panose="020B0604020202020204" pitchFamily="34" charset="0"/>
              <a:buNone/>
            </a:pPr>
            <a:endParaRPr lang="en-US" altLang="en-US" sz="100">
              <a:latin typeface="Perpetua" panose="02020502060401020303" pitchFamily="18" charset="0"/>
            </a:endParaRPr>
          </a:p>
          <a:p>
            <a:pPr algn="just">
              <a:buFont typeface="Arial" panose="020B0604020202020204" pitchFamily="34" charset="0"/>
              <a:buNone/>
            </a:pPr>
            <a:r>
              <a:rPr lang="en-US" altLang="en-US" sz="2800">
                <a:latin typeface="Perpetua" panose="02020502060401020303" pitchFamily="18" charset="0"/>
              </a:rPr>
              <a:t>	</a:t>
            </a:r>
            <a:r>
              <a:rPr lang="en-US" altLang="en-US" sz="2800">
                <a:solidFill>
                  <a:srgbClr val="FF0000"/>
                </a:solidFill>
                <a:latin typeface="Perpetua" panose="02020502060401020303" pitchFamily="18" charset="0"/>
              </a:rPr>
              <a:t>2</a:t>
            </a:r>
            <a:r>
              <a:rPr lang="en-US" altLang="en-US" sz="2800">
                <a:latin typeface="Perpetua" panose="02020502060401020303" pitchFamily="18" charset="0"/>
              </a:rPr>
              <a:t>. </a:t>
            </a:r>
            <a:r>
              <a:rPr lang="en-US" altLang="en-US" sz="2800">
                <a:solidFill>
                  <a:srgbClr val="0000FF"/>
                </a:solidFill>
                <a:latin typeface="Perpetua" panose="02020502060401020303" pitchFamily="18" charset="0"/>
              </a:rPr>
              <a:t>Human resource policies and procedures</a:t>
            </a:r>
            <a:r>
              <a:rPr lang="en-US" altLang="en-US" sz="2800">
                <a:latin typeface="Perpetua" panose="02020502060401020303" pitchFamily="18" charset="0"/>
              </a:rPr>
              <a:t> that produce a supported and motivated work force.</a:t>
            </a:r>
          </a:p>
          <a:p>
            <a:pPr algn="just">
              <a:buFont typeface="Arial" panose="020B0604020202020204" pitchFamily="34" charset="0"/>
              <a:buNone/>
            </a:pPr>
            <a:endParaRPr lang="en-US" altLang="en-US" sz="100">
              <a:latin typeface="Perpetua" panose="02020502060401020303" pitchFamily="18" charset="0"/>
            </a:endParaRPr>
          </a:p>
          <a:p>
            <a:pPr algn="just">
              <a:buFont typeface="Arial" panose="020B0604020202020204" pitchFamily="34" charset="0"/>
              <a:buNone/>
            </a:pPr>
            <a:r>
              <a:rPr lang="en-US" altLang="en-US" sz="2800">
                <a:latin typeface="Perpetua" panose="02020502060401020303" pitchFamily="18" charset="0"/>
              </a:rPr>
              <a:t>	</a:t>
            </a:r>
            <a:r>
              <a:rPr lang="en-US" altLang="en-US" sz="2800">
                <a:solidFill>
                  <a:srgbClr val="FF0000"/>
                </a:solidFill>
                <a:latin typeface="Perpetua" panose="02020502060401020303" pitchFamily="18" charset="0"/>
              </a:rPr>
              <a:t>3</a:t>
            </a:r>
            <a:r>
              <a:rPr lang="en-US" altLang="en-US" sz="2800">
                <a:latin typeface="Perpetua" panose="02020502060401020303" pitchFamily="18" charset="0"/>
              </a:rPr>
              <a:t>. </a:t>
            </a:r>
            <a:r>
              <a:rPr lang="en-US" altLang="en-US" sz="2800">
                <a:solidFill>
                  <a:srgbClr val="0000FF"/>
                </a:solidFill>
                <a:latin typeface="Perpetua" panose="02020502060401020303" pitchFamily="18" charset="0"/>
              </a:rPr>
              <a:t>Financial management</a:t>
            </a:r>
            <a:r>
              <a:rPr lang="en-US" altLang="en-US" sz="2800">
                <a:latin typeface="Perpetua" panose="02020502060401020303" pitchFamily="18" charset="0"/>
              </a:rPr>
              <a:t>, which is concerned with accounting and budgeting, along with the related reporting and analysis that make it possible to ensure that the organization's resources are used in the service of its mission</a:t>
            </a:r>
            <a:endParaRPr lang="en-US" altLang="en-US" sz="1600">
              <a:latin typeface="Perpetua" panose="02020502060401020303" pitchFamily="18" charset="0"/>
            </a:endParaRPr>
          </a:p>
        </p:txBody>
      </p:sp>
      <p:sp>
        <p:nvSpPr>
          <p:cNvPr id="18436" name="Slide Number Placeholder 2">
            <a:extLst>
              <a:ext uri="{FF2B5EF4-FFF2-40B4-BE49-F238E27FC236}">
                <a16:creationId xmlns:a16="http://schemas.microsoft.com/office/drawing/2014/main" id="{24393C7C-5346-48D0-B8B4-41A351816D9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16DA76C6-9C5D-430E-A170-0CD2523E769A}" type="slidenum">
              <a:rPr lang="en-GB" altLang="en-US">
                <a:solidFill>
                  <a:srgbClr val="898989"/>
                </a:solidFill>
              </a:rPr>
              <a:pPr/>
              <a:t>14</a:t>
            </a:fld>
            <a:endParaRPr lang="en-GB" altLang="en-US">
              <a:solidFill>
                <a:srgbClr val="898989"/>
              </a:solidFill>
            </a:endParaRPr>
          </a:p>
        </p:txBody>
      </p:sp>
      <p:sp>
        <p:nvSpPr>
          <p:cNvPr id="2" name="Footer Placeholder 1">
            <a:extLst>
              <a:ext uri="{FF2B5EF4-FFF2-40B4-BE49-F238E27FC236}">
                <a16:creationId xmlns:a16="http://schemas.microsoft.com/office/drawing/2014/main" id="{0EACEBDA-84F5-4AF8-8FE1-20F8B948482C}"/>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BD192805-4A3B-4941-A897-EB48F2F9C43C}"/>
              </a:ext>
            </a:extLst>
          </p:cNvPr>
          <p:cNvSpPr>
            <a:spLocks noGrp="1"/>
          </p:cNvSpPr>
          <p:nvPr>
            <p:ph type="title"/>
          </p:nvPr>
        </p:nvSpPr>
        <p:spPr>
          <a:xfrm>
            <a:off x="381000" y="228600"/>
            <a:ext cx="8229600" cy="533400"/>
          </a:xfrm>
        </p:spPr>
        <p:txBody>
          <a:bodyPr/>
          <a:lstStyle/>
          <a:p>
            <a:br>
              <a:rPr lang="en-US" altLang="en-US" sz="2800" b="1">
                <a:solidFill>
                  <a:srgbClr val="FF0000"/>
                </a:solidFill>
                <a:latin typeface="Perpetua" panose="02020502060401020303" pitchFamily="18" charset="0"/>
              </a:rPr>
            </a:br>
            <a:r>
              <a:rPr lang="en-US" altLang="en-US" sz="2800" b="1">
                <a:solidFill>
                  <a:srgbClr val="FF0000"/>
                </a:solidFill>
                <a:latin typeface="Perpetua" panose="02020502060401020303" pitchFamily="18" charset="0"/>
              </a:rPr>
              <a:t>Building Blocks of H/System…</a:t>
            </a:r>
            <a:endParaRPr lang="en-US" altLang="en-US" sz="2800">
              <a:solidFill>
                <a:srgbClr val="FF0000"/>
              </a:solidFill>
              <a:latin typeface="Perpetua" panose="02020502060401020303" pitchFamily="18" charset="0"/>
            </a:endParaRPr>
          </a:p>
        </p:txBody>
      </p:sp>
      <p:sp>
        <p:nvSpPr>
          <p:cNvPr id="19459" name="Content Placeholder 2">
            <a:extLst>
              <a:ext uri="{FF2B5EF4-FFF2-40B4-BE49-F238E27FC236}">
                <a16:creationId xmlns:a16="http://schemas.microsoft.com/office/drawing/2014/main" id="{91616FA1-B8ED-40DE-A264-5A85B2B9A668}"/>
              </a:ext>
            </a:extLst>
          </p:cNvPr>
          <p:cNvSpPr>
            <a:spLocks noGrp="1"/>
          </p:cNvSpPr>
          <p:nvPr>
            <p:ph idx="1"/>
          </p:nvPr>
        </p:nvSpPr>
        <p:spPr>
          <a:xfrm>
            <a:off x="228600" y="1066800"/>
            <a:ext cx="8763000" cy="4351338"/>
          </a:xfrm>
        </p:spPr>
        <p:txBody>
          <a:bodyPr/>
          <a:lstStyle/>
          <a:p>
            <a:pPr>
              <a:buFont typeface="Arial" panose="020B0604020202020204" pitchFamily="34" charset="0"/>
              <a:buNone/>
            </a:pPr>
            <a:r>
              <a:rPr lang="en-US" altLang="en-US" sz="2600">
                <a:latin typeface="Perpetua" panose="02020502060401020303" pitchFamily="18" charset="0"/>
              </a:rPr>
              <a:t>	4. </a:t>
            </a:r>
            <a:r>
              <a:rPr lang="en-US" altLang="en-US" sz="2600">
                <a:solidFill>
                  <a:srgbClr val="0000FF"/>
                </a:solidFill>
                <a:latin typeface="Perpetua" panose="02020502060401020303" pitchFamily="18" charset="0"/>
              </a:rPr>
              <a:t>Management of medicines and medical supplies </a:t>
            </a:r>
            <a:r>
              <a:rPr lang="en-US" altLang="en-US" sz="2600">
                <a:latin typeface="Perpetua" panose="02020502060401020303" pitchFamily="18" charset="0"/>
              </a:rPr>
              <a:t>so that the right products are delivered in the right quantities, at the right time, and in the right place, and then used appropriately.</a:t>
            </a:r>
          </a:p>
          <a:p>
            <a:pPr>
              <a:buFont typeface="Arial" panose="020B0604020202020204" pitchFamily="34" charset="0"/>
              <a:buNone/>
            </a:pPr>
            <a:endParaRPr lang="en-US" altLang="en-US" sz="900">
              <a:latin typeface="Perpetua" panose="02020502060401020303" pitchFamily="18" charset="0"/>
            </a:endParaRPr>
          </a:p>
          <a:p>
            <a:pPr>
              <a:buFont typeface="Arial" panose="020B0604020202020204" pitchFamily="34" charset="0"/>
              <a:buNone/>
            </a:pPr>
            <a:r>
              <a:rPr lang="en-US" altLang="en-US" sz="2600">
                <a:latin typeface="Perpetua" panose="02020502060401020303" pitchFamily="18" charset="0"/>
              </a:rPr>
              <a:t>	5. </a:t>
            </a:r>
            <a:r>
              <a:rPr lang="en-US" altLang="en-US" sz="2600">
                <a:solidFill>
                  <a:srgbClr val="0000FF"/>
                </a:solidFill>
                <a:latin typeface="Perpetua" panose="02020502060401020303" pitchFamily="18" charset="0"/>
              </a:rPr>
              <a:t>Health information and associated monitoring and evaluation </a:t>
            </a:r>
            <a:r>
              <a:rPr lang="en-US" altLang="en-US" sz="2600">
                <a:latin typeface="Perpetua" panose="02020502060401020303" pitchFamily="18" charset="0"/>
              </a:rPr>
              <a:t>practices that facilitate effective problem solving, informed decision-making, and the formulation of policy based on evidence.</a:t>
            </a:r>
          </a:p>
          <a:p>
            <a:pPr>
              <a:buFont typeface="Arial" panose="020B0604020202020204" pitchFamily="34" charset="0"/>
              <a:buNone/>
            </a:pPr>
            <a:endParaRPr lang="en-US" altLang="en-US" sz="1000">
              <a:latin typeface="Perpetua" panose="02020502060401020303" pitchFamily="18" charset="0"/>
            </a:endParaRPr>
          </a:p>
          <a:p>
            <a:pPr>
              <a:buFont typeface="Arial" panose="020B0604020202020204" pitchFamily="34" charset="0"/>
              <a:buNone/>
            </a:pPr>
            <a:r>
              <a:rPr lang="en-US" altLang="en-US" sz="2600">
                <a:latin typeface="Perpetua" panose="02020502060401020303" pitchFamily="18" charset="0"/>
              </a:rPr>
              <a:t>	6. </a:t>
            </a:r>
            <a:r>
              <a:rPr lang="en-US" altLang="en-US" sz="2600">
                <a:solidFill>
                  <a:srgbClr val="0000FF"/>
                </a:solidFill>
                <a:latin typeface="Perpetua" panose="02020502060401020303" pitchFamily="18" charset="0"/>
              </a:rPr>
              <a:t>Health service delivery </a:t>
            </a:r>
            <a:r>
              <a:rPr lang="en-US" altLang="en-US" sz="2600">
                <a:latin typeface="Perpetua" panose="02020502060401020303" pitchFamily="18" charset="0"/>
              </a:rPr>
              <a:t>that is supported by </a:t>
            </a:r>
            <a:r>
              <a:rPr lang="en-US" altLang="en-US" sz="2600">
                <a:solidFill>
                  <a:srgbClr val="0000FF"/>
                </a:solidFill>
                <a:latin typeface="Perpetua" panose="02020502060401020303" pitchFamily="18" charset="0"/>
              </a:rPr>
              <a:t>quality management </a:t>
            </a:r>
            <a:r>
              <a:rPr lang="en-US" altLang="en-US" sz="2600">
                <a:latin typeface="Perpetua" panose="02020502060401020303" pitchFamily="18" charset="0"/>
              </a:rPr>
              <a:t>processes and that addresses the basic health needs of the populations to be served.</a:t>
            </a:r>
          </a:p>
          <a:p>
            <a:pPr>
              <a:buFont typeface="Arial" panose="020B0604020202020204" pitchFamily="34" charset="0"/>
              <a:buNone/>
            </a:pPr>
            <a:endParaRPr lang="en-US" altLang="en-US" sz="900">
              <a:latin typeface="Perpetua" panose="02020502060401020303" pitchFamily="18" charset="0"/>
            </a:endParaRPr>
          </a:p>
          <a:p>
            <a:pPr>
              <a:buFont typeface="Arial" panose="020B0604020202020204" pitchFamily="34" charset="0"/>
              <a:buNone/>
            </a:pPr>
            <a:r>
              <a:rPr lang="en-US" altLang="en-US" sz="2600">
                <a:latin typeface="Perpetua" panose="02020502060401020303" pitchFamily="18" charset="0"/>
              </a:rPr>
              <a:t>(Source: WHO, 2007)</a:t>
            </a:r>
          </a:p>
          <a:p>
            <a:pPr>
              <a:buFont typeface="Arial" panose="020B0604020202020204" pitchFamily="34" charset="0"/>
              <a:buNone/>
            </a:pPr>
            <a:endParaRPr lang="en-US" altLang="en-US" sz="2600">
              <a:latin typeface="Perpetua" panose="02020502060401020303" pitchFamily="18" charset="0"/>
            </a:endParaRPr>
          </a:p>
        </p:txBody>
      </p:sp>
      <p:sp>
        <p:nvSpPr>
          <p:cNvPr id="19460" name="Slide Number Placeholder 2">
            <a:extLst>
              <a:ext uri="{FF2B5EF4-FFF2-40B4-BE49-F238E27FC236}">
                <a16:creationId xmlns:a16="http://schemas.microsoft.com/office/drawing/2014/main" id="{B90CCA01-83FB-4F94-A0B6-CA56C30066A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818C78C1-12D2-4203-9A83-87AFF80A5E2C}" type="slidenum">
              <a:rPr lang="en-GB" altLang="en-US">
                <a:solidFill>
                  <a:srgbClr val="898989"/>
                </a:solidFill>
              </a:rPr>
              <a:pPr/>
              <a:t>15</a:t>
            </a:fld>
            <a:endParaRPr lang="en-GB" altLang="en-US">
              <a:solidFill>
                <a:srgbClr val="898989"/>
              </a:solidFill>
            </a:endParaRPr>
          </a:p>
        </p:txBody>
      </p:sp>
      <p:sp>
        <p:nvSpPr>
          <p:cNvPr id="2" name="Footer Placeholder 1">
            <a:extLst>
              <a:ext uri="{FF2B5EF4-FFF2-40B4-BE49-F238E27FC236}">
                <a16:creationId xmlns:a16="http://schemas.microsoft.com/office/drawing/2014/main" id="{14A5C3DA-CE45-4209-86BC-CA7D712F28AE}"/>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CD4366DB-CFF3-41AF-8C88-8CAC4D357FCF}"/>
              </a:ext>
            </a:extLst>
          </p:cNvPr>
          <p:cNvSpPr>
            <a:spLocks noGrp="1"/>
          </p:cNvSpPr>
          <p:nvPr>
            <p:ph type="title"/>
          </p:nvPr>
        </p:nvSpPr>
        <p:spPr>
          <a:xfrm>
            <a:off x="628650" y="228600"/>
            <a:ext cx="7886700" cy="396875"/>
          </a:xfrm>
        </p:spPr>
        <p:txBody>
          <a:bodyPr/>
          <a:lstStyle/>
          <a:p>
            <a:br>
              <a:rPr lang="en-US" altLang="en-US" sz="2800" b="1">
                <a:solidFill>
                  <a:srgbClr val="FF0000"/>
                </a:solidFill>
                <a:latin typeface="Perpetua" panose="02020502060401020303" pitchFamily="18" charset="0"/>
              </a:rPr>
            </a:br>
            <a:r>
              <a:rPr lang="en-US" altLang="en-US" sz="2800" b="1">
                <a:solidFill>
                  <a:srgbClr val="FF0000"/>
                </a:solidFill>
                <a:latin typeface="Perpetua" panose="02020502060401020303" pitchFamily="18" charset="0"/>
              </a:rPr>
              <a:t>Building Blocks of H/System…</a:t>
            </a:r>
            <a:endParaRPr lang="en-US" altLang="en-US" sz="2800">
              <a:solidFill>
                <a:srgbClr val="FF0000"/>
              </a:solidFill>
              <a:latin typeface="Perpetua" panose="02020502060401020303" pitchFamily="18" charset="0"/>
            </a:endParaRPr>
          </a:p>
        </p:txBody>
      </p:sp>
      <p:sp>
        <p:nvSpPr>
          <p:cNvPr id="20483" name="Content Placeholder 2">
            <a:extLst>
              <a:ext uri="{FF2B5EF4-FFF2-40B4-BE49-F238E27FC236}">
                <a16:creationId xmlns:a16="http://schemas.microsoft.com/office/drawing/2014/main" id="{49243FB0-8B3D-408A-9914-BE7D4DB26F81}"/>
              </a:ext>
            </a:extLst>
          </p:cNvPr>
          <p:cNvSpPr>
            <a:spLocks noGrp="1"/>
          </p:cNvSpPr>
          <p:nvPr>
            <p:ph idx="1"/>
          </p:nvPr>
        </p:nvSpPr>
        <p:spPr>
          <a:xfrm>
            <a:off x="628650" y="914400"/>
            <a:ext cx="7886700" cy="4351338"/>
          </a:xfrm>
        </p:spPr>
        <p:txBody>
          <a:bodyPr/>
          <a:lstStyle/>
          <a:p>
            <a:pPr algn="just">
              <a:buFont typeface="Arial" panose="020B0604020202020204" pitchFamily="34" charset="0"/>
              <a:buNone/>
            </a:pPr>
            <a:endParaRPr lang="en-US" altLang="en-US" sz="2400">
              <a:latin typeface="Perpetua" panose="02020502060401020303" pitchFamily="18" charset="0"/>
            </a:endParaRPr>
          </a:p>
          <a:p>
            <a:pPr algn="just">
              <a:lnSpc>
                <a:spcPct val="150000"/>
              </a:lnSpc>
              <a:buFont typeface="Arial" panose="020B0604020202020204" pitchFamily="34" charset="0"/>
              <a:buNone/>
            </a:pPr>
            <a:r>
              <a:rPr lang="en-US" altLang="en-US" sz="2800">
                <a:latin typeface="Perpetua" panose="02020502060401020303" pitchFamily="18" charset="0"/>
              </a:rPr>
              <a:t>‘The building blocks alone do not constitute a system, any more than a pile of bricks constitutes a functioning building. It is the multiple </a:t>
            </a:r>
            <a:r>
              <a:rPr lang="en-US" altLang="en-US" sz="2800">
                <a:solidFill>
                  <a:srgbClr val="0000FF"/>
                </a:solidFill>
                <a:latin typeface="Perpetua" panose="02020502060401020303" pitchFamily="18" charset="0"/>
              </a:rPr>
              <a:t>relationships and interactions </a:t>
            </a:r>
            <a:r>
              <a:rPr lang="en-US" altLang="en-US" sz="2800">
                <a:latin typeface="Perpetua" panose="02020502060401020303" pitchFamily="18" charset="0"/>
              </a:rPr>
              <a:t>among the blocks, how one affects and influences the others, and is in turn affected by them that </a:t>
            </a:r>
            <a:r>
              <a:rPr lang="en-US" altLang="en-US" sz="2800">
                <a:solidFill>
                  <a:srgbClr val="0000FF"/>
                </a:solidFill>
                <a:latin typeface="Perpetua" panose="02020502060401020303" pitchFamily="18" charset="0"/>
              </a:rPr>
              <a:t>convert</a:t>
            </a:r>
            <a:r>
              <a:rPr lang="en-US" altLang="en-US" sz="2800">
                <a:latin typeface="Perpetua" panose="02020502060401020303" pitchFamily="18" charset="0"/>
              </a:rPr>
              <a:t> these blocks </a:t>
            </a:r>
            <a:r>
              <a:rPr lang="en-US" altLang="en-US" sz="2800">
                <a:solidFill>
                  <a:srgbClr val="0000FF"/>
                </a:solidFill>
                <a:latin typeface="Perpetua" panose="02020502060401020303" pitchFamily="18" charset="0"/>
              </a:rPr>
              <a:t>into a system</a:t>
            </a:r>
            <a:r>
              <a:rPr lang="en-US" altLang="en-US" sz="2800">
                <a:latin typeface="Perpetua" panose="02020502060401020303" pitchFamily="18" charset="0"/>
              </a:rPr>
              <a:t>.’ (WHO, 2007)</a:t>
            </a:r>
          </a:p>
        </p:txBody>
      </p:sp>
      <p:sp>
        <p:nvSpPr>
          <p:cNvPr id="20484" name="Slide Number Placeholder 2">
            <a:extLst>
              <a:ext uri="{FF2B5EF4-FFF2-40B4-BE49-F238E27FC236}">
                <a16:creationId xmlns:a16="http://schemas.microsoft.com/office/drawing/2014/main" id="{28EEA535-F3FC-4525-9796-0783588B9A4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D331DAE3-370F-4498-9F11-12F6BC0E38DF}" type="slidenum">
              <a:rPr lang="en-GB" altLang="en-US">
                <a:solidFill>
                  <a:srgbClr val="898989"/>
                </a:solidFill>
              </a:rPr>
              <a:pPr/>
              <a:t>16</a:t>
            </a:fld>
            <a:endParaRPr lang="en-GB" altLang="en-US">
              <a:solidFill>
                <a:srgbClr val="898989"/>
              </a:solidFill>
            </a:endParaRPr>
          </a:p>
        </p:txBody>
      </p:sp>
      <p:sp>
        <p:nvSpPr>
          <p:cNvPr id="2" name="Footer Placeholder 1">
            <a:extLst>
              <a:ext uri="{FF2B5EF4-FFF2-40B4-BE49-F238E27FC236}">
                <a16:creationId xmlns:a16="http://schemas.microsoft.com/office/drawing/2014/main" id="{1CF5E2CE-D534-4F79-AD70-7D359933DDFF}"/>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8861EAD6-826E-424B-B1FC-598F6A5787F5}"/>
              </a:ext>
            </a:extLst>
          </p:cNvPr>
          <p:cNvSpPr>
            <a:spLocks noGrp="1"/>
          </p:cNvSpPr>
          <p:nvPr>
            <p:ph type="title"/>
          </p:nvPr>
        </p:nvSpPr>
        <p:spPr>
          <a:xfrm>
            <a:off x="762000" y="381000"/>
            <a:ext cx="8229600" cy="381000"/>
          </a:xfrm>
        </p:spPr>
        <p:txBody>
          <a:bodyPr>
            <a:normAutofit fontScale="90000"/>
          </a:bodyPr>
          <a:lstStyle/>
          <a:p>
            <a:pPr marL="969963" indent="-969963" algn="l" eaLnBrk="1" hangingPunct="1">
              <a:defRPr/>
            </a:pPr>
            <a:r>
              <a:rPr lang="en-US" sz="2800" b="1" dirty="0">
                <a:solidFill>
                  <a:srgbClr val="FF0000"/>
                </a:solidFill>
              </a:rPr>
              <a:t>Health System Building Blocks, The WHO framework</a:t>
            </a:r>
          </a:p>
        </p:txBody>
      </p:sp>
      <p:pic>
        <p:nvPicPr>
          <p:cNvPr id="21507" name="Picture 2">
            <a:extLst>
              <a:ext uri="{FF2B5EF4-FFF2-40B4-BE49-F238E27FC236}">
                <a16:creationId xmlns:a16="http://schemas.microsoft.com/office/drawing/2014/main" id="{9E721BFB-FFAF-43EF-9996-C20879E63C7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457200" y="990600"/>
            <a:ext cx="8229600" cy="5127625"/>
          </a:xfrm>
        </p:spPr>
      </p:pic>
      <p:sp>
        <p:nvSpPr>
          <p:cNvPr id="21508" name="Slide Number Placeholder 3">
            <a:extLst>
              <a:ext uri="{FF2B5EF4-FFF2-40B4-BE49-F238E27FC236}">
                <a16:creationId xmlns:a16="http://schemas.microsoft.com/office/drawing/2014/main" id="{849DB6BD-EF96-4F81-875E-498C37439DF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05E0823F-4079-4E76-A887-8A3E20BAE62F}" type="slidenum">
              <a:rPr lang="en-US" altLang="en-US">
                <a:solidFill>
                  <a:srgbClr val="898989"/>
                </a:solidFill>
              </a:rPr>
              <a:pPr/>
              <a:t>17</a:t>
            </a:fld>
            <a:endParaRPr lang="en-US" altLang="en-US">
              <a:solidFill>
                <a:srgbClr val="898989"/>
              </a:solidFill>
            </a:endParaRPr>
          </a:p>
        </p:txBody>
      </p:sp>
      <p:sp>
        <p:nvSpPr>
          <p:cNvPr id="2" name="Footer Placeholder 1">
            <a:extLst>
              <a:ext uri="{FF2B5EF4-FFF2-40B4-BE49-F238E27FC236}">
                <a16:creationId xmlns:a16="http://schemas.microsoft.com/office/drawing/2014/main" id="{4BBD724D-77CD-4475-BBF1-F47E16776794}"/>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
            <a:extLst>
              <a:ext uri="{FF2B5EF4-FFF2-40B4-BE49-F238E27FC236}">
                <a16:creationId xmlns:a16="http://schemas.microsoft.com/office/drawing/2014/main" id="{B9523843-AB13-435D-9D04-AF763A1A3FA0}"/>
              </a:ext>
            </a:extLst>
          </p:cNvPr>
          <p:cNvSpPr>
            <a:spLocks noChangeArrowheads="1"/>
          </p:cNvSpPr>
          <p:nvPr/>
        </p:nvSpPr>
        <p:spPr bwMode="auto">
          <a:xfrm>
            <a:off x="1219200" y="2133600"/>
            <a:ext cx="70993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r>
              <a:rPr lang="en-US" altLang="en-US" sz="4000" b="1">
                <a:latin typeface="Times New Roman" panose="02020603050405020304" pitchFamily="18" charset="0"/>
                <a:cs typeface="Times New Roman" panose="02020603050405020304" pitchFamily="18" charset="0"/>
              </a:rPr>
              <a:t>Health Tier System in Ethiopia </a:t>
            </a:r>
            <a:endParaRPr lang="en-US" altLang="en-US" sz="4000"/>
          </a:p>
        </p:txBody>
      </p:sp>
      <p:sp>
        <p:nvSpPr>
          <p:cNvPr id="22531" name="Slide Number Placeholder 4">
            <a:extLst>
              <a:ext uri="{FF2B5EF4-FFF2-40B4-BE49-F238E27FC236}">
                <a16:creationId xmlns:a16="http://schemas.microsoft.com/office/drawing/2014/main" id="{3692E32B-4195-4673-AB5D-93345D00C2D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285C20ED-2780-44D8-8D8B-DE642ADC9FC6}" type="slidenum">
              <a:rPr lang="en-US" altLang="en-US">
                <a:solidFill>
                  <a:srgbClr val="898989"/>
                </a:solidFill>
              </a:rPr>
              <a:pPr/>
              <a:t>18</a:t>
            </a:fld>
            <a:endParaRPr lang="en-US" altLang="en-US">
              <a:solidFill>
                <a:srgbClr val="898989"/>
              </a:solidFill>
            </a:endParaRPr>
          </a:p>
        </p:txBody>
      </p:sp>
      <p:sp>
        <p:nvSpPr>
          <p:cNvPr id="2" name="Footer Placeholder 1">
            <a:extLst>
              <a:ext uri="{FF2B5EF4-FFF2-40B4-BE49-F238E27FC236}">
                <a16:creationId xmlns:a16="http://schemas.microsoft.com/office/drawing/2014/main" id="{D4AA343F-F28D-4788-B8F5-D4F5BF2E6E25}"/>
              </a:ext>
            </a:extLst>
          </p:cNvPr>
          <p:cNvSpPr>
            <a:spLocks noGrp="1"/>
          </p:cNvSpPr>
          <p:nvPr>
            <p:ph type="ftr" sz="quarter" idx="11"/>
          </p:nvPr>
        </p:nvSpPr>
        <p:spPr/>
        <p:txBody>
          <a:bodyPr/>
          <a:lstStyle/>
          <a:p>
            <a:pPr>
              <a:defRPr/>
            </a:pPr>
            <a:r>
              <a:rPr lang="en-GB" altLang="en-US"/>
              <a:t>Nigusu W.</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DA539508-43FB-4478-B4E1-B2353409D5F5}"/>
              </a:ext>
            </a:extLst>
          </p:cNvPr>
          <p:cNvSpPr>
            <a:spLocks noGrp="1"/>
          </p:cNvSpPr>
          <p:nvPr>
            <p:ph type="title"/>
          </p:nvPr>
        </p:nvSpPr>
        <p:spPr>
          <a:xfrm>
            <a:off x="457200" y="228600"/>
            <a:ext cx="8229600" cy="914400"/>
          </a:xfrm>
        </p:spPr>
        <p:txBody>
          <a:bodyPr/>
          <a:lstStyle/>
          <a:p>
            <a:br>
              <a:rPr lang="en-US" altLang="en-US" sz="3600" b="1">
                <a:latin typeface="Times New Roman" panose="02020603050405020304" pitchFamily="18" charset="0"/>
                <a:cs typeface="Times New Roman" panose="02020603050405020304" pitchFamily="18" charset="0"/>
              </a:rPr>
            </a:br>
            <a:br>
              <a:rPr lang="en-US" altLang="en-US" sz="3600" b="1">
                <a:latin typeface="Times New Roman" panose="02020603050405020304" pitchFamily="18" charset="0"/>
                <a:cs typeface="Times New Roman" panose="02020603050405020304" pitchFamily="18" charset="0"/>
              </a:rPr>
            </a:br>
            <a:r>
              <a:rPr lang="en-US" altLang="en-US" sz="3600" b="1">
                <a:latin typeface="Times New Roman" panose="02020603050405020304" pitchFamily="18" charset="0"/>
                <a:cs typeface="Times New Roman" panose="02020603050405020304" pitchFamily="18" charset="0"/>
              </a:rPr>
              <a:t>six tier system</a:t>
            </a:r>
            <a:br>
              <a:rPr lang="en-US" altLang="en-US" sz="3600" b="1">
                <a:latin typeface="Times New Roman" panose="02020603050405020304" pitchFamily="18" charset="0"/>
                <a:cs typeface="Times New Roman" panose="02020603050405020304" pitchFamily="18" charset="0"/>
              </a:rPr>
            </a:br>
            <a:r>
              <a:rPr lang="en-US" altLang="en-US" sz="2800" b="1">
                <a:latin typeface="Times New Roman" panose="02020603050405020304" pitchFamily="18" charset="0"/>
                <a:cs typeface="Times New Roman" panose="02020603050405020304" pitchFamily="18" charset="0"/>
              </a:rPr>
              <a:t>Primary health care period (1974 – 1991)</a:t>
            </a:r>
            <a:br>
              <a:rPr lang="en-US" altLang="en-US" sz="2800">
                <a:latin typeface="Times New Roman" panose="02020603050405020304" pitchFamily="18" charset="0"/>
                <a:cs typeface="Times New Roman" panose="02020603050405020304" pitchFamily="18" charset="0"/>
              </a:rPr>
            </a:br>
            <a:br>
              <a:rPr lang="en-US" altLang="en-US" sz="3600">
                <a:latin typeface="Times New Roman" panose="02020603050405020304" pitchFamily="18" charset="0"/>
                <a:cs typeface="Times New Roman" panose="02020603050405020304" pitchFamily="18" charset="0"/>
              </a:rPr>
            </a:br>
            <a:endParaRPr lang="en-US" altLang="en-US" sz="3600">
              <a:latin typeface="Times New Roman" panose="02020603050405020304" pitchFamily="18" charset="0"/>
              <a:cs typeface="Times New Roman" panose="02020603050405020304" pitchFamily="18" charset="0"/>
            </a:endParaRPr>
          </a:p>
        </p:txBody>
      </p:sp>
      <p:graphicFrame>
        <p:nvGraphicFramePr>
          <p:cNvPr id="5" name="Content Placeholder 4">
            <a:extLst>
              <a:ext uri="{FF2B5EF4-FFF2-40B4-BE49-F238E27FC236}">
                <a16:creationId xmlns:a16="http://schemas.microsoft.com/office/drawing/2014/main" id="{3E8346C8-4303-4EA1-AE18-F268ABF18672}"/>
              </a:ext>
            </a:extLst>
          </p:cNvPr>
          <p:cNvGraphicFramePr>
            <a:graphicFrameLocks noGrp="1"/>
          </p:cNvGraphicFramePr>
          <p:nvPr>
            <p:ph idx="1"/>
          </p:nvPr>
        </p:nvGraphicFramePr>
        <p:xfrm>
          <a:off x="381000" y="10668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3556" name="Rectangle 5">
            <a:extLst>
              <a:ext uri="{FF2B5EF4-FFF2-40B4-BE49-F238E27FC236}">
                <a16:creationId xmlns:a16="http://schemas.microsoft.com/office/drawing/2014/main" id="{1C22AE37-44BA-4826-94C9-C164D869F134}"/>
              </a:ext>
            </a:extLst>
          </p:cNvPr>
          <p:cNvSpPr>
            <a:spLocks noChangeArrowheads="1"/>
          </p:cNvSpPr>
          <p:nvPr/>
        </p:nvSpPr>
        <p:spPr bwMode="auto">
          <a:xfrm>
            <a:off x="381000" y="5867400"/>
            <a:ext cx="7924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r>
              <a:rPr lang="en-US" altLang="en-US" i="1"/>
              <a:t>Figure  1. the six tiered organization of health services delivery in Ethiopia</a:t>
            </a:r>
            <a:endParaRPr lang="en-US" altLang="en-US"/>
          </a:p>
        </p:txBody>
      </p:sp>
      <p:sp>
        <p:nvSpPr>
          <p:cNvPr id="23557" name="Slide Number Placeholder 8">
            <a:extLst>
              <a:ext uri="{FF2B5EF4-FFF2-40B4-BE49-F238E27FC236}">
                <a16:creationId xmlns:a16="http://schemas.microsoft.com/office/drawing/2014/main" id="{44936B3F-6864-4611-8D0C-AB5F09E166A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065B0607-59EE-47D9-A3F4-6BDC09AA0C6C}" type="slidenum">
              <a:rPr lang="en-US" altLang="en-US">
                <a:solidFill>
                  <a:srgbClr val="898989"/>
                </a:solidFill>
              </a:rPr>
              <a:pPr/>
              <a:t>19</a:t>
            </a:fld>
            <a:endParaRPr lang="en-US" altLang="en-US">
              <a:solidFill>
                <a:srgbClr val="898989"/>
              </a:solidFill>
            </a:endParaRPr>
          </a:p>
        </p:txBody>
      </p:sp>
      <p:sp>
        <p:nvSpPr>
          <p:cNvPr id="2" name="Footer Placeholder 1">
            <a:extLst>
              <a:ext uri="{FF2B5EF4-FFF2-40B4-BE49-F238E27FC236}">
                <a16:creationId xmlns:a16="http://schemas.microsoft.com/office/drawing/2014/main" id="{A2EA36DA-6AD0-434D-8E7B-75E0C8D46787}"/>
              </a:ext>
            </a:extLst>
          </p:cNvPr>
          <p:cNvSpPr>
            <a:spLocks noGrp="1"/>
          </p:cNvSpPr>
          <p:nvPr>
            <p:ph type="ftr" sz="quarter" idx="11"/>
          </p:nvPr>
        </p:nvSpPr>
        <p:spPr/>
        <p:txBody>
          <a:bodyPr/>
          <a:lstStyle/>
          <a:p>
            <a:pPr>
              <a:defRPr/>
            </a:pPr>
            <a:r>
              <a:rPr lang="en-GB" altLang="en-US"/>
              <a:t>Nigusu W.</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EEF0A7B5-208E-4457-8584-BBB0BDECEBD1}"/>
              </a:ext>
            </a:extLst>
          </p:cNvPr>
          <p:cNvSpPr>
            <a:spLocks noGrp="1" noChangeArrowheads="1"/>
          </p:cNvSpPr>
          <p:nvPr>
            <p:ph type="title"/>
          </p:nvPr>
        </p:nvSpPr>
        <p:spPr>
          <a:xfrm>
            <a:off x="228600" y="265113"/>
            <a:ext cx="7924800" cy="944562"/>
          </a:xfrm>
        </p:spPr>
        <p:txBody>
          <a:bodyPr/>
          <a:lstStyle/>
          <a:p>
            <a:pPr>
              <a:defRPr/>
            </a:pPr>
            <a:r>
              <a:rPr lang="en-US" altLang="en-US" sz="2800" b="1" dirty="0">
                <a:solidFill>
                  <a:schemeClr val="accent2">
                    <a:lumMod val="50000"/>
                  </a:schemeClr>
                </a:solidFill>
                <a:latin typeface="Perpetua" panose="02020502060401020303" pitchFamily="18" charset="0"/>
              </a:rPr>
              <a:t>Health System &amp; Health Policy in Ethiopia</a:t>
            </a:r>
            <a:endParaRPr lang="en-US" altLang="en-US" sz="2800" b="1" dirty="0">
              <a:solidFill>
                <a:schemeClr val="accent2">
                  <a:lumMod val="50000"/>
                </a:schemeClr>
              </a:solidFill>
              <a:latin typeface="High Tower Text" panose="02040502050506030303"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3B59C130-7158-4D6B-8FAC-19A6A844F16D}"/>
              </a:ext>
            </a:extLst>
          </p:cNvPr>
          <p:cNvSpPr/>
          <p:nvPr/>
        </p:nvSpPr>
        <p:spPr>
          <a:xfrm>
            <a:off x="831850" y="1219200"/>
            <a:ext cx="7834313" cy="4754563"/>
          </a:xfrm>
          <a:prstGeom prst="rect">
            <a:avLst/>
          </a:prstGeom>
        </p:spPr>
        <p:txBody>
          <a:bodyPr>
            <a:spAutoFit/>
          </a:bodyPr>
          <a:lstStyle/>
          <a:p>
            <a:pPr>
              <a:lnSpc>
                <a:spcPct val="150000"/>
              </a:lnSpc>
              <a:spcBef>
                <a:spcPts val="1800"/>
              </a:spcBef>
              <a:defRPr/>
            </a:pPr>
            <a:r>
              <a:rPr lang="en-US" sz="2400" b="1" dirty="0">
                <a:solidFill>
                  <a:srgbClr val="000099"/>
                </a:solidFill>
                <a:latin typeface="Times New Roman" panose="02020603050405020304" pitchFamily="18" charset="0"/>
                <a:ea typeface="Tahoma" panose="020B0604030504040204" pitchFamily="34" charset="0"/>
                <a:cs typeface="Times New Roman" panose="02020603050405020304" pitchFamily="18" charset="0"/>
              </a:rPr>
              <a:t>Session Objectives:</a:t>
            </a:r>
            <a:endParaRPr lang="en-US" sz="2400" dirty="0">
              <a:solidFill>
                <a:srgbClr val="000099"/>
              </a:solidFill>
              <a:latin typeface="Times New Roman" panose="02020603050405020304" pitchFamily="18" charset="0"/>
              <a:ea typeface="Tahoma" panose="020B0604030504040204" pitchFamily="34" charset="0"/>
              <a:cs typeface="Times New Roman" panose="02020603050405020304" pitchFamily="18" charset="0"/>
            </a:endParaRPr>
          </a:p>
          <a:p>
            <a:pPr>
              <a:spcBef>
                <a:spcPts val="1800"/>
              </a:spcBef>
              <a:defRPr/>
            </a:pPr>
            <a:r>
              <a:rPr lang="en-US" altLang="en-US" sz="2400" dirty="0">
                <a:latin typeface="High Tower Text" panose="02040502050506030303" pitchFamily="18" charset="0"/>
                <a:cs typeface="Times New Roman" panose="02020603050405020304" pitchFamily="18" charset="0"/>
              </a:rPr>
              <a:t>By the end of this session you should be able to:</a:t>
            </a:r>
            <a:r>
              <a:rPr lang="en-GB" sz="2400" dirty="0">
                <a:latin typeface="High Tower Text" panose="02040502050506030303" pitchFamily="18" charset="0"/>
              </a:rPr>
              <a:t> </a:t>
            </a:r>
          </a:p>
          <a:p>
            <a:pPr marL="342900" indent="-342900">
              <a:spcBef>
                <a:spcPts val="1800"/>
              </a:spcBef>
              <a:buFont typeface="Wingdings" panose="05000000000000000000" pitchFamily="2" charset="2"/>
              <a:buChar char="ü"/>
              <a:defRPr/>
            </a:pPr>
            <a:r>
              <a:rPr lang="en-GB" sz="2400" dirty="0">
                <a:latin typeface="High Tower Text" panose="02040502050506030303" pitchFamily="18" charset="0"/>
              </a:rPr>
              <a:t>Understand key </a:t>
            </a:r>
            <a:r>
              <a:rPr lang="en-US" sz="2400" dirty="0">
                <a:latin typeface="High Tower Text" panose="02040502050506030303" pitchFamily="18" charset="0"/>
              </a:rPr>
              <a:t>Health system and </a:t>
            </a:r>
            <a:r>
              <a:rPr lang="en-US" sz="2400" dirty="0">
                <a:solidFill>
                  <a:srgbClr val="0000FF"/>
                </a:solidFill>
                <a:latin typeface="High Tower Text" panose="02040502050506030303" pitchFamily="18" charset="0"/>
              </a:rPr>
              <a:t>health-system building blocks </a:t>
            </a:r>
            <a:r>
              <a:rPr lang="en-GB" sz="2400" dirty="0">
                <a:latin typeface="High Tower Text" panose="02040502050506030303" pitchFamily="18" charset="0"/>
              </a:rPr>
              <a:t>and their interactions</a:t>
            </a:r>
            <a:endParaRPr lang="en-US" sz="2400" dirty="0">
              <a:latin typeface="High Tower Text" panose="02040502050506030303" pitchFamily="18" charset="0"/>
            </a:endParaRPr>
          </a:p>
          <a:p>
            <a:pPr marL="342900" indent="-342900">
              <a:spcBef>
                <a:spcPts val="1800"/>
              </a:spcBef>
              <a:buFont typeface="Wingdings" panose="05000000000000000000" pitchFamily="2" charset="2"/>
              <a:buChar char="ü"/>
              <a:defRPr/>
            </a:pPr>
            <a:r>
              <a:rPr lang="en-GB" sz="2400" dirty="0">
                <a:latin typeface="High Tower Text" panose="02040502050506030303" pitchFamily="18" charset="0"/>
              </a:rPr>
              <a:t>Describe the </a:t>
            </a:r>
            <a:r>
              <a:rPr lang="en-GB" sz="2400" dirty="0">
                <a:solidFill>
                  <a:srgbClr val="0000FF"/>
                </a:solidFill>
                <a:latin typeface="High Tower Text" panose="02040502050506030303" pitchFamily="18" charset="0"/>
              </a:rPr>
              <a:t>health policy principles,</a:t>
            </a:r>
            <a:r>
              <a:rPr lang="en-GB" sz="2400" dirty="0">
                <a:latin typeface="High Tower Text" panose="02040502050506030303" pitchFamily="18" charset="0"/>
              </a:rPr>
              <a:t> strategies  and priorities in Ethiopia</a:t>
            </a:r>
          </a:p>
          <a:p>
            <a:pPr marL="342900" indent="-342900">
              <a:spcBef>
                <a:spcPts val="1800"/>
              </a:spcBef>
              <a:buFont typeface="Wingdings" panose="05000000000000000000" pitchFamily="2" charset="2"/>
              <a:buChar char="ü"/>
              <a:defRPr/>
            </a:pPr>
            <a:r>
              <a:rPr lang="en-GB" sz="2400" dirty="0">
                <a:latin typeface="High Tower Text" panose="02040502050506030303" pitchFamily="18" charset="0"/>
              </a:rPr>
              <a:t>Discuss on HSDP and Health Sector Transformation Plan (HSTP)</a:t>
            </a:r>
          </a:p>
          <a:p>
            <a:pPr marL="342900" indent="-342900">
              <a:spcBef>
                <a:spcPts val="1800"/>
              </a:spcBef>
              <a:buFont typeface="Wingdings" panose="05000000000000000000" pitchFamily="2" charset="2"/>
              <a:buChar char="ü"/>
              <a:defRPr/>
            </a:pPr>
            <a:r>
              <a:rPr lang="en-GB" sz="2400" dirty="0">
                <a:latin typeface="High Tower Text" panose="02040502050506030303" pitchFamily="18" charset="0"/>
              </a:rPr>
              <a:t>Describe PHC</a:t>
            </a:r>
          </a:p>
        </p:txBody>
      </p:sp>
      <p:sp>
        <p:nvSpPr>
          <p:cNvPr id="6148" name="Slide Number Placeholder 4">
            <a:extLst>
              <a:ext uri="{FF2B5EF4-FFF2-40B4-BE49-F238E27FC236}">
                <a16:creationId xmlns:a16="http://schemas.microsoft.com/office/drawing/2014/main" id="{1567E77B-001B-4E2D-99A6-7B846AE332D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63AB2658-9B45-4AB4-9AD6-F81DDDD67350}" type="slidenum">
              <a:rPr lang="en-GB" altLang="en-US">
                <a:solidFill>
                  <a:srgbClr val="898989"/>
                </a:solidFill>
              </a:rPr>
              <a:pPr/>
              <a:t>2</a:t>
            </a:fld>
            <a:endParaRPr lang="en-GB" altLang="en-US">
              <a:solidFill>
                <a:srgbClr val="898989"/>
              </a:solidFill>
            </a:endParaRPr>
          </a:p>
        </p:txBody>
      </p:sp>
      <p:sp>
        <p:nvSpPr>
          <p:cNvPr id="2" name="Footer Placeholder 1">
            <a:extLst>
              <a:ext uri="{FF2B5EF4-FFF2-40B4-BE49-F238E27FC236}">
                <a16:creationId xmlns:a16="http://schemas.microsoft.com/office/drawing/2014/main" id="{52ABD1CC-2BB1-4CE5-97E5-D7F576FD6783}"/>
              </a:ext>
            </a:extLst>
          </p:cNvPr>
          <p:cNvSpPr>
            <a:spLocks noGrp="1"/>
          </p:cNvSpPr>
          <p:nvPr>
            <p:ph type="ftr" sz="quarter" idx="11"/>
          </p:nvPr>
        </p:nvSpPr>
        <p:spPr/>
        <p:txBody>
          <a:bodyPr/>
          <a:lstStyle/>
          <a:p>
            <a:pPr>
              <a:defRPr/>
            </a:pPr>
            <a:r>
              <a:rPr lang="en-GB" altLang="en-US"/>
              <a:t>Nigusu W.</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15F7FB90-5FC0-4E42-9C2D-20EC41B1E310}"/>
              </a:ext>
            </a:extLst>
          </p:cNvPr>
          <p:cNvSpPr>
            <a:spLocks noGrp="1"/>
          </p:cNvSpPr>
          <p:nvPr>
            <p:ph type="title"/>
          </p:nvPr>
        </p:nvSpPr>
        <p:spPr>
          <a:xfrm>
            <a:off x="457200" y="274638"/>
            <a:ext cx="8229600" cy="944562"/>
          </a:xfrm>
        </p:spPr>
        <p:txBody>
          <a:bodyPr/>
          <a:lstStyle/>
          <a:p>
            <a:br>
              <a:rPr lang="en-US" altLang="en-US" sz="3200" b="1">
                <a:latin typeface="Times New Roman" panose="02020603050405020304" pitchFamily="18" charset="0"/>
                <a:cs typeface="Times New Roman" panose="02020603050405020304" pitchFamily="18" charset="0"/>
              </a:rPr>
            </a:br>
            <a:r>
              <a:rPr lang="en-US" altLang="en-US" sz="3600" b="1">
                <a:latin typeface="Times New Roman" panose="02020603050405020304" pitchFamily="18" charset="0"/>
                <a:cs typeface="Times New Roman" panose="02020603050405020304" pitchFamily="18" charset="0"/>
              </a:rPr>
              <a:t>Basic characteristics  of six tier system </a:t>
            </a:r>
            <a:br>
              <a:rPr lang="en-US" altLang="en-US" sz="3200" b="1">
                <a:latin typeface="Times New Roman" panose="02020603050405020304" pitchFamily="18" charset="0"/>
                <a:cs typeface="Times New Roman" panose="02020603050405020304" pitchFamily="18" charset="0"/>
              </a:rPr>
            </a:br>
            <a:endParaRPr lang="en-US" altLang="en-US" sz="2800"/>
          </a:p>
        </p:txBody>
      </p:sp>
      <p:sp>
        <p:nvSpPr>
          <p:cNvPr id="24579" name="Content Placeholder 2">
            <a:extLst>
              <a:ext uri="{FF2B5EF4-FFF2-40B4-BE49-F238E27FC236}">
                <a16:creationId xmlns:a16="http://schemas.microsoft.com/office/drawing/2014/main" id="{C831C2C4-38E3-47C1-903B-6A3F014C3622}"/>
              </a:ext>
            </a:extLst>
          </p:cNvPr>
          <p:cNvSpPr>
            <a:spLocks noGrp="1"/>
          </p:cNvSpPr>
          <p:nvPr>
            <p:ph idx="1"/>
          </p:nvPr>
        </p:nvSpPr>
        <p:spPr>
          <a:xfrm>
            <a:off x="457200" y="1295400"/>
            <a:ext cx="8229600" cy="4830763"/>
          </a:xfrm>
        </p:spPr>
        <p:txBody>
          <a:bodyPr/>
          <a:lstStyle/>
          <a:p>
            <a:pPr>
              <a:spcBef>
                <a:spcPts val="1800"/>
              </a:spcBef>
              <a:buFont typeface="Wingdings" panose="05000000000000000000" pitchFamily="2" charset="2"/>
              <a:buChar char="§"/>
            </a:pPr>
            <a:r>
              <a:rPr lang="en-US" altLang="en-US" sz="2800">
                <a:latin typeface="Times New Roman" panose="02020603050405020304" pitchFamily="18" charset="0"/>
                <a:cs typeface="Times New Roman" panose="02020603050405020304" pitchFamily="18" charset="0"/>
              </a:rPr>
              <a:t>Very </a:t>
            </a:r>
            <a:r>
              <a:rPr lang="en-US" altLang="en-US" sz="2800">
                <a:solidFill>
                  <a:srgbClr val="FF0000"/>
                </a:solidFill>
                <a:latin typeface="Times New Roman" panose="02020603050405020304" pitchFamily="18" charset="0"/>
                <a:cs typeface="Times New Roman" panose="02020603050405020304" pitchFamily="18" charset="0"/>
              </a:rPr>
              <a:t>centralized</a:t>
            </a:r>
            <a:r>
              <a:rPr lang="en-US" altLang="en-US" sz="2800">
                <a:latin typeface="Times New Roman" panose="02020603050405020304" pitchFamily="18" charset="0"/>
                <a:cs typeface="Times New Roman" panose="02020603050405020304" pitchFamily="18" charset="0"/>
              </a:rPr>
              <a:t> and </a:t>
            </a:r>
            <a:r>
              <a:rPr lang="en-US" altLang="en-US" sz="2800">
                <a:solidFill>
                  <a:srgbClr val="FF0000"/>
                </a:solidFill>
                <a:latin typeface="Times New Roman" panose="02020603050405020304" pitchFamily="18" charset="0"/>
                <a:cs typeface="Times New Roman" panose="02020603050405020304" pitchFamily="18" charset="0"/>
              </a:rPr>
              <a:t>lacks</a:t>
            </a:r>
            <a:r>
              <a:rPr lang="en-US" altLang="en-US" sz="2800">
                <a:latin typeface="Times New Roman" panose="02020603050405020304" pitchFamily="18" charset="0"/>
                <a:cs typeface="Times New Roman" panose="02020603050405020304" pitchFamily="18" charset="0"/>
              </a:rPr>
              <a:t> </a:t>
            </a:r>
            <a:r>
              <a:rPr lang="en-US" altLang="en-US" sz="2800">
                <a:solidFill>
                  <a:srgbClr val="FF0000"/>
                </a:solidFill>
                <a:latin typeface="Times New Roman" panose="02020603050405020304" pitchFamily="18" charset="0"/>
                <a:cs typeface="Times New Roman" panose="02020603050405020304" pitchFamily="18" charset="0"/>
              </a:rPr>
              <a:t>professionalism</a:t>
            </a:r>
            <a:r>
              <a:rPr lang="en-US" altLang="en-US" sz="2800">
                <a:latin typeface="Times New Roman" panose="02020603050405020304" pitchFamily="18" charset="0"/>
                <a:cs typeface="Times New Roman" panose="02020603050405020304" pitchFamily="18" charset="0"/>
              </a:rPr>
              <a:t> </a:t>
            </a:r>
          </a:p>
          <a:p>
            <a:pPr>
              <a:spcBef>
                <a:spcPts val="1800"/>
              </a:spcBef>
              <a:buFont typeface="Wingdings" panose="05000000000000000000" pitchFamily="2" charset="2"/>
              <a:buChar char="§"/>
            </a:pPr>
            <a:r>
              <a:rPr lang="en-US" altLang="en-US" sz="2800">
                <a:latin typeface="Times New Roman" panose="02020603050405020304" pitchFamily="18" charset="0"/>
                <a:cs typeface="Times New Roman" panose="02020603050405020304" pitchFamily="18" charset="0"/>
              </a:rPr>
              <a:t>Minimal Participation of the stake holders.</a:t>
            </a:r>
          </a:p>
          <a:p>
            <a:pPr>
              <a:spcBef>
                <a:spcPts val="1800"/>
              </a:spcBef>
              <a:buFont typeface="Wingdings" panose="05000000000000000000" pitchFamily="2" charset="2"/>
              <a:buChar char="§"/>
            </a:pPr>
            <a:r>
              <a:rPr lang="en-US" altLang="en-US" sz="2800">
                <a:latin typeface="Times New Roman" panose="02020603050405020304" pitchFamily="18" charset="0"/>
                <a:cs typeface="Times New Roman" panose="02020603050405020304" pitchFamily="18" charset="0"/>
              </a:rPr>
              <a:t>Undesirable impacts on efficiency, and resource allocation are inherent. </a:t>
            </a:r>
          </a:p>
          <a:p>
            <a:pPr>
              <a:spcBef>
                <a:spcPts val="1800"/>
              </a:spcBef>
              <a:buFont typeface="Wingdings" panose="05000000000000000000" pitchFamily="2" charset="2"/>
              <a:buChar char="§"/>
            </a:pPr>
            <a:r>
              <a:rPr lang="en-US" altLang="en-US" sz="2800"/>
              <a:t>Health service institutions clustered around immediate points of supervision</a:t>
            </a:r>
            <a:endParaRPr lang="en-US" altLang="en-US" sz="2800">
              <a:latin typeface="Times New Roman" panose="02020603050405020304" pitchFamily="18" charset="0"/>
              <a:cs typeface="Times New Roman" panose="02020603050405020304" pitchFamily="18" charset="0"/>
            </a:endParaRPr>
          </a:p>
          <a:p>
            <a:pPr>
              <a:spcBef>
                <a:spcPts val="1800"/>
              </a:spcBef>
              <a:buFont typeface="Wingdings" panose="05000000000000000000" pitchFamily="2" charset="2"/>
              <a:buChar char="§"/>
            </a:pPr>
            <a:r>
              <a:rPr lang="en-US" altLang="en-US" sz="2800">
                <a:latin typeface="Times New Roman" panose="02020603050405020304" pitchFamily="18" charset="0"/>
                <a:cs typeface="Times New Roman" panose="02020603050405020304" pitchFamily="18" charset="0"/>
              </a:rPr>
              <a:t>Services overlapping due to in appropriate clustering.</a:t>
            </a:r>
          </a:p>
          <a:p>
            <a:pPr>
              <a:spcBef>
                <a:spcPts val="1800"/>
              </a:spcBef>
            </a:pPr>
            <a:endParaRPr lang="en-US" altLang="en-US" sz="2800">
              <a:latin typeface="Times New Roman" panose="02020603050405020304" pitchFamily="18" charset="0"/>
              <a:cs typeface="Times New Roman" panose="02020603050405020304" pitchFamily="18" charset="0"/>
            </a:endParaRPr>
          </a:p>
        </p:txBody>
      </p:sp>
      <p:sp>
        <p:nvSpPr>
          <p:cNvPr id="24580" name="Slide Number Placeholder 5">
            <a:extLst>
              <a:ext uri="{FF2B5EF4-FFF2-40B4-BE49-F238E27FC236}">
                <a16:creationId xmlns:a16="http://schemas.microsoft.com/office/drawing/2014/main" id="{69E9259A-569B-4E0A-B0D4-B512B2B5466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AADB79BD-97E2-4A57-B2D4-493C6DC95080}" type="slidenum">
              <a:rPr lang="en-US" altLang="en-US">
                <a:solidFill>
                  <a:srgbClr val="898989"/>
                </a:solidFill>
              </a:rPr>
              <a:pPr/>
              <a:t>20</a:t>
            </a:fld>
            <a:endParaRPr lang="en-US" altLang="en-US">
              <a:solidFill>
                <a:srgbClr val="898989"/>
              </a:solidFill>
            </a:endParaRPr>
          </a:p>
        </p:txBody>
      </p:sp>
      <p:sp>
        <p:nvSpPr>
          <p:cNvPr id="2" name="Footer Placeholder 1">
            <a:extLst>
              <a:ext uri="{FF2B5EF4-FFF2-40B4-BE49-F238E27FC236}">
                <a16:creationId xmlns:a16="http://schemas.microsoft.com/office/drawing/2014/main" id="{654A2A9A-BB4B-4F63-983D-56C6CF14AEA8}"/>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413BB4EF-4444-4CAA-A9D6-862E89FC5CEB}"/>
              </a:ext>
            </a:extLst>
          </p:cNvPr>
          <p:cNvSpPr>
            <a:spLocks noGrp="1"/>
          </p:cNvSpPr>
          <p:nvPr>
            <p:ph type="title"/>
          </p:nvPr>
        </p:nvSpPr>
        <p:spPr>
          <a:xfrm>
            <a:off x="457200" y="304800"/>
            <a:ext cx="8229600" cy="1066800"/>
          </a:xfrm>
        </p:spPr>
        <p:txBody>
          <a:bodyPr/>
          <a:lstStyle/>
          <a:p>
            <a:r>
              <a:rPr lang="en-US" altLang="en-US" sz="3600" b="1">
                <a:latin typeface="Times New Roman" panose="02020603050405020304" pitchFamily="18" charset="0"/>
                <a:cs typeface="Times New Roman" panose="02020603050405020304" pitchFamily="18" charset="0"/>
              </a:rPr>
              <a:t>Four tier system</a:t>
            </a:r>
            <a:r>
              <a:rPr lang="en-US" altLang="en-US" sz="3600" b="1" i="1">
                <a:latin typeface="Times New Roman" panose="02020603050405020304" pitchFamily="18" charset="0"/>
                <a:cs typeface="Times New Roman" panose="02020603050405020304" pitchFamily="18" charset="0"/>
              </a:rPr>
              <a:t> </a:t>
            </a:r>
            <a:br>
              <a:rPr lang="en-US" altLang="en-US" sz="3600" b="1" i="1">
                <a:latin typeface="Times New Roman" panose="02020603050405020304" pitchFamily="18" charset="0"/>
                <a:cs typeface="Times New Roman" panose="02020603050405020304" pitchFamily="18" charset="0"/>
              </a:rPr>
            </a:br>
            <a:r>
              <a:rPr lang="en-US" altLang="en-US" sz="2800" b="1">
                <a:latin typeface="Times New Roman" panose="02020603050405020304" pitchFamily="18" charset="0"/>
                <a:cs typeface="Times New Roman" panose="02020603050405020304" pitchFamily="18" charset="0"/>
              </a:rPr>
              <a:t>Sector Wide Approach Period (1991-1998)</a:t>
            </a:r>
            <a:r>
              <a:rPr lang="en-US" altLang="en-US" sz="2800">
                <a:latin typeface="Times New Roman" panose="02020603050405020304" pitchFamily="18" charset="0"/>
                <a:cs typeface="Times New Roman" panose="02020603050405020304" pitchFamily="18" charset="0"/>
              </a:rPr>
              <a:t> </a:t>
            </a:r>
            <a:endParaRPr lang="en-US" altLang="en-US" sz="2800" b="1">
              <a:latin typeface="Times New Roman" panose="02020603050405020304" pitchFamily="18" charset="0"/>
              <a:cs typeface="Times New Roman" panose="02020603050405020304" pitchFamily="18" charset="0"/>
            </a:endParaRPr>
          </a:p>
        </p:txBody>
      </p:sp>
      <p:graphicFrame>
        <p:nvGraphicFramePr>
          <p:cNvPr id="4" name="Content Placeholder 3">
            <a:extLst>
              <a:ext uri="{FF2B5EF4-FFF2-40B4-BE49-F238E27FC236}">
                <a16:creationId xmlns:a16="http://schemas.microsoft.com/office/drawing/2014/main" id="{8EED0E9A-922A-4572-B121-372E25E79AA5}"/>
              </a:ext>
            </a:extLst>
          </p:cNvPr>
          <p:cNvGraphicFramePr>
            <a:graphicFrameLocks noGrp="1"/>
          </p:cNvGraphicFramePr>
          <p:nvPr>
            <p:ph idx="1"/>
          </p:nvPr>
        </p:nvGraphicFramePr>
        <p:xfrm>
          <a:off x="457200" y="12954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5604" name="Rectangle 1">
            <a:extLst>
              <a:ext uri="{FF2B5EF4-FFF2-40B4-BE49-F238E27FC236}">
                <a16:creationId xmlns:a16="http://schemas.microsoft.com/office/drawing/2014/main" id="{3FE2DABB-393E-4430-81B0-B18F42889E22}"/>
              </a:ext>
            </a:extLst>
          </p:cNvPr>
          <p:cNvSpPr>
            <a:spLocks noChangeArrowheads="1"/>
          </p:cNvSpPr>
          <p:nvPr/>
        </p:nvSpPr>
        <p:spPr bwMode="auto">
          <a:xfrm rot="10800000" flipV="1">
            <a:off x="990600" y="6100763"/>
            <a:ext cx="74676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r>
              <a:rPr lang="en-US" altLang="en-US" sz="2000">
                <a:latin typeface="Times New Roman" panose="02020603050405020304" pitchFamily="18" charset="0"/>
                <a:cs typeface="Times New Roman" panose="02020603050405020304" pitchFamily="18" charset="0"/>
              </a:rPr>
              <a:t>Figure 2. The four-tier system of health services delivery in Ethiopia. </a:t>
            </a:r>
          </a:p>
        </p:txBody>
      </p:sp>
      <p:sp>
        <p:nvSpPr>
          <p:cNvPr id="25605" name="Slide Number Placeholder 6">
            <a:extLst>
              <a:ext uri="{FF2B5EF4-FFF2-40B4-BE49-F238E27FC236}">
                <a16:creationId xmlns:a16="http://schemas.microsoft.com/office/drawing/2014/main" id="{87C13BD5-C416-4982-A612-E7855839918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1495B078-3740-4443-8D0D-FBAAAE09679C}" type="slidenum">
              <a:rPr lang="en-US" altLang="en-US">
                <a:solidFill>
                  <a:srgbClr val="898989"/>
                </a:solidFill>
              </a:rPr>
              <a:pPr/>
              <a:t>21</a:t>
            </a:fld>
            <a:endParaRPr lang="en-US" altLang="en-US">
              <a:solidFill>
                <a:srgbClr val="898989"/>
              </a:solidFill>
            </a:endParaRPr>
          </a:p>
        </p:txBody>
      </p:sp>
      <p:sp>
        <p:nvSpPr>
          <p:cNvPr id="2" name="Footer Placeholder 1">
            <a:extLst>
              <a:ext uri="{FF2B5EF4-FFF2-40B4-BE49-F238E27FC236}">
                <a16:creationId xmlns:a16="http://schemas.microsoft.com/office/drawing/2014/main" id="{A0AF93C6-5769-42D7-9306-9AC2B428B008}"/>
              </a:ext>
            </a:extLst>
          </p:cNvPr>
          <p:cNvSpPr>
            <a:spLocks noGrp="1"/>
          </p:cNvSpPr>
          <p:nvPr>
            <p:ph type="ftr" sz="quarter" idx="11"/>
          </p:nvPr>
        </p:nvSpPr>
        <p:spPr/>
        <p:txBody>
          <a:bodyPr/>
          <a:lstStyle/>
          <a:p>
            <a:pPr>
              <a:defRPr/>
            </a:pPr>
            <a:r>
              <a:rPr lang="en-GB" altLang="en-US"/>
              <a:t>Nigusu W.</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86067E6E-B36B-4465-A2B4-CB37569E71A0}"/>
              </a:ext>
            </a:extLst>
          </p:cNvPr>
          <p:cNvSpPr>
            <a:spLocks noGrp="1"/>
          </p:cNvSpPr>
          <p:nvPr>
            <p:ph type="title"/>
          </p:nvPr>
        </p:nvSpPr>
        <p:spPr>
          <a:xfrm>
            <a:off x="266700" y="381000"/>
            <a:ext cx="8534400" cy="563563"/>
          </a:xfrm>
        </p:spPr>
        <p:txBody>
          <a:bodyPr/>
          <a:lstStyle/>
          <a:p>
            <a:r>
              <a:rPr lang="en-US" altLang="en-US" sz="2400" b="1">
                <a:solidFill>
                  <a:srgbClr val="FF0000"/>
                </a:solidFill>
                <a:latin typeface="Perpetua" panose="02020502060401020303" pitchFamily="18" charset="0"/>
              </a:rPr>
              <a:t>The three tier healthcare delivery system of Ethiopia (since 2010)</a:t>
            </a:r>
            <a:endParaRPr lang="en-US" altLang="en-US" sz="2400"/>
          </a:p>
        </p:txBody>
      </p:sp>
      <p:pic>
        <p:nvPicPr>
          <p:cNvPr id="26627" name="Content Placeholder 3">
            <a:extLst>
              <a:ext uri="{FF2B5EF4-FFF2-40B4-BE49-F238E27FC236}">
                <a16:creationId xmlns:a16="http://schemas.microsoft.com/office/drawing/2014/main" id="{172690C9-8A15-4871-B343-AE506C55B29E}"/>
              </a:ext>
            </a:extLst>
          </p:cNvPr>
          <p:cNvPicPr>
            <a:picLocks noGrp="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266700" y="946150"/>
            <a:ext cx="8305800" cy="5410200"/>
          </a:xfrm>
        </p:spPr>
      </p:pic>
      <p:sp>
        <p:nvSpPr>
          <p:cNvPr id="26628" name="Slide Number Placeholder 1">
            <a:extLst>
              <a:ext uri="{FF2B5EF4-FFF2-40B4-BE49-F238E27FC236}">
                <a16:creationId xmlns:a16="http://schemas.microsoft.com/office/drawing/2014/main" id="{43E74428-EC0A-4009-8632-E1E4D7D3231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FDB17CBA-17C7-4CA0-BEC6-735AB92F23CE}" type="slidenum">
              <a:rPr lang="en-GB" altLang="en-US">
                <a:solidFill>
                  <a:srgbClr val="898989"/>
                </a:solidFill>
              </a:rPr>
              <a:pPr/>
              <a:t>22</a:t>
            </a:fld>
            <a:endParaRPr lang="en-GB" altLang="en-US">
              <a:solidFill>
                <a:srgbClr val="898989"/>
              </a:solidFill>
            </a:endParaRPr>
          </a:p>
        </p:txBody>
      </p:sp>
      <p:sp>
        <p:nvSpPr>
          <p:cNvPr id="26629" name="Rectangle 1">
            <a:extLst>
              <a:ext uri="{FF2B5EF4-FFF2-40B4-BE49-F238E27FC236}">
                <a16:creationId xmlns:a16="http://schemas.microsoft.com/office/drawing/2014/main" id="{A91DE776-FCD2-4C3B-946D-F62C5947C38C}"/>
              </a:ext>
            </a:extLst>
          </p:cNvPr>
          <p:cNvSpPr>
            <a:spLocks noChangeArrowheads="1"/>
          </p:cNvSpPr>
          <p:nvPr/>
        </p:nvSpPr>
        <p:spPr bwMode="auto">
          <a:xfrm>
            <a:off x="609600" y="6340475"/>
            <a:ext cx="7620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r>
              <a:rPr lang="en-US" altLang="en-US">
                <a:latin typeface="Times New Roman" panose="02020603050405020304" pitchFamily="18" charset="0"/>
                <a:cs typeface="Times New Roman" panose="02020603050405020304" pitchFamily="18" charset="0"/>
              </a:rPr>
              <a:t>Figure 3. The current/ three-tier system of health services delivery in Ethiopia. </a:t>
            </a:r>
          </a:p>
        </p:txBody>
      </p:sp>
      <p:sp>
        <p:nvSpPr>
          <p:cNvPr id="2" name="Footer Placeholder 1">
            <a:extLst>
              <a:ext uri="{FF2B5EF4-FFF2-40B4-BE49-F238E27FC236}">
                <a16:creationId xmlns:a16="http://schemas.microsoft.com/office/drawing/2014/main" id="{4324106E-273F-447E-AAE1-CC269D754E45}"/>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B5A640DB-7697-4FBC-AF1C-1809E1A40C80}"/>
              </a:ext>
            </a:extLst>
          </p:cNvPr>
          <p:cNvSpPr>
            <a:spLocks noGrp="1" noChangeArrowheads="1"/>
          </p:cNvSpPr>
          <p:nvPr>
            <p:ph type="title"/>
          </p:nvPr>
        </p:nvSpPr>
        <p:spPr>
          <a:xfrm>
            <a:off x="914400" y="381000"/>
            <a:ext cx="7848600" cy="582613"/>
          </a:xfrm>
        </p:spPr>
        <p:txBody>
          <a:bodyPr/>
          <a:lstStyle/>
          <a:p>
            <a:r>
              <a:rPr lang="en-US" altLang="en-US" sz="3600" b="1">
                <a:latin typeface="Times New Roman" panose="02020603050405020304" pitchFamily="18" charset="0"/>
                <a:cs typeface="Times New Roman" panose="02020603050405020304" pitchFamily="18" charset="0"/>
              </a:rPr>
              <a:t>Three tier/ current  system…</a:t>
            </a:r>
            <a:endParaRPr lang="en-US" altLang="en-US" sz="3600" b="1">
              <a:solidFill>
                <a:srgbClr val="00FF00"/>
              </a:solidFill>
              <a:latin typeface="Times New Roman" panose="02020603050405020304" pitchFamily="18" charset="0"/>
              <a:cs typeface="Times New Roman" panose="02020603050405020304" pitchFamily="18" charset="0"/>
            </a:endParaRPr>
          </a:p>
        </p:txBody>
      </p:sp>
      <p:sp>
        <p:nvSpPr>
          <p:cNvPr id="27651" name="Rectangle 3">
            <a:extLst>
              <a:ext uri="{FF2B5EF4-FFF2-40B4-BE49-F238E27FC236}">
                <a16:creationId xmlns:a16="http://schemas.microsoft.com/office/drawing/2014/main" id="{10C3F1E3-D843-4E5B-B235-C5100D1D69A7}"/>
              </a:ext>
            </a:extLst>
          </p:cNvPr>
          <p:cNvSpPr>
            <a:spLocks noGrp="1" noChangeArrowheads="1"/>
          </p:cNvSpPr>
          <p:nvPr>
            <p:ph type="body" idx="1"/>
          </p:nvPr>
        </p:nvSpPr>
        <p:spPr>
          <a:xfrm>
            <a:off x="468313" y="1066800"/>
            <a:ext cx="8142287" cy="5410200"/>
          </a:xfrm>
        </p:spPr>
        <p:txBody>
          <a:bodyPr/>
          <a:lstStyle/>
          <a:p>
            <a:pPr algn="just">
              <a:buFont typeface="Arial" panose="020B0604020202020204" pitchFamily="34" charset="0"/>
              <a:buNone/>
            </a:pPr>
            <a:r>
              <a:rPr lang="en-GB" altLang="en-US" b="1">
                <a:latin typeface="Times New Roman" panose="02020603050405020304" pitchFamily="18" charset="0"/>
                <a:cs typeface="Times New Roman" panose="02020603050405020304" pitchFamily="18" charset="0"/>
              </a:rPr>
              <a:t>Primary Level</a:t>
            </a:r>
            <a:endParaRPr lang="en-GB" altLang="en-US">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n-US" altLang="en-US">
                <a:latin typeface="Times New Roman" panose="02020603050405020304" pitchFamily="18" charset="0"/>
                <a:cs typeface="Times New Roman" panose="02020603050405020304" pitchFamily="18" charset="0"/>
              </a:rPr>
              <a:t>The “</a:t>
            </a:r>
            <a:r>
              <a:rPr lang="en-US" altLang="en-US">
                <a:solidFill>
                  <a:srgbClr val="FF0000"/>
                </a:solidFill>
                <a:latin typeface="Times New Roman" panose="02020603050405020304" pitchFamily="18" charset="0"/>
                <a:cs typeface="Times New Roman" panose="02020603050405020304" pitchFamily="18" charset="0"/>
              </a:rPr>
              <a:t>first” level of contact </a:t>
            </a:r>
            <a:r>
              <a:rPr lang="en-US" altLang="en-US">
                <a:latin typeface="Times New Roman" panose="02020603050405020304" pitchFamily="18" charset="0"/>
                <a:cs typeface="Times New Roman" panose="02020603050405020304" pitchFamily="18" charset="0"/>
              </a:rPr>
              <a:t>between the individual and the health system.</a:t>
            </a:r>
          </a:p>
          <a:p>
            <a:pPr>
              <a:buFont typeface="Wingdings" panose="05000000000000000000" pitchFamily="2" charset="2"/>
              <a:buChar char="§"/>
            </a:pPr>
            <a:r>
              <a:rPr lang="en-US" altLang="en-US">
                <a:latin typeface="Times New Roman" panose="02020603050405020304" pitchFamily="18" charset="0"/>
                <a:cs typeface="Times New Roman" panose="02020603050405020304" pitchFamily="18" charset="0"/>
              </a:rPr>
              <a:t>Essential health care (PHC) is provided.</a:t>
            </a:r>
          </a:p>
          <a:p>
            <a:pPr>
              <a:buFont typeface="Wingdings" panose="05000000000000000000" pitchFamily="2" charset="2"/>
              <a:buChar char="§"/>
            </a:pPr>
            <a:r>
              <a:rPr lang="en-US" altLang="en-US">
                <a:latin typeface="Times New Roman" panose="02020603050405020304" pitchFamily="18" charset="0"/>
                <a:cs typeface="Times New Roman" panose="02020603050405020304" pitchFamily="18" charset="0"/>
              </a:rPr>
              <a:t>A majority of prevailing health problems can be satisfactorily managed.</a:t>
            </a:r>
          </a:p>
          <a:p>
            <a:pPr>
              <a:buFont typeface="Wingdings" panose="05000000000000000000" pitchFamily="2" charset="2"/>
              <a:buChar char="§"/>
            </a:pPr>
            <a:r>
              <a:rPr lang="en-US" altLang="en-US">
                <a:latin typeface="Times New Roman" panose="02020603050405020304" pitchFamily="18" charset="0"/>
                <a:cs typeface="Times New Roman" panose="02020603050405020304" pitchFamily="18" charset="0"/>
              </a:rPr>
              <a:t>The</a:t>
            </a:r>
            <a:r>
              <a:rPr lang="en-US" altLang="en-US">
                <a:solidFill>
                  <a:srgbClr val="FF0000"/>
                </a:solidFill>
                <a:latin typeface="Times New Roman" panose="02020603050405020304" pitchFamily="18" charset="0"/>
                <a:cs typeface="Times New Roman" panose="02020603050405020304" pitchFamily="18" charset="0"/>
              </a:rPr>
              <a:t> closest </a:t>
            </a:r>
            <a:r>
              <a:rPr lang="en-US" altLang="en-US">
                <a:latin typeface="Times New Roman" panose="02020603050405020304" pitchFamily="18" charset="0"/>
                <a:cs typeface="Times New Roman" panose="02020603050405020304" pitchFamily="18" charset="0"/>
              </a:rPr>
              <a:t>to the people.</a:t>
            </a:r>
          </a:p>
          <a:p>
            <a:pPr>
              <a:buFont typeface="Wingdings" panose="05000000000000000000" pitchFamily="2" charset="2"/>
              <a:buChar char="§"/>
            </a:pPr>
            <a:r>
              <a:rPr lang="en-US" altLang="en-US">
                <a:latin typeface="Times New Roman" panose="02020603050405020304" pitchFamily="18" charset="0"/>
                <a:cs typeface="Times New Roman" panose="02020603050405020304" pitchFamily="18" charset="0"/>
              </a:rPr>
              <a:t>Provided by the primary health centers.</a:t>
            </a:r>
          </a:p>
          <a:p>
            <a:pPr algn="just">
              <a:buFont typeface="Wingdings" panose="05000000000000000000" pitchFamily="2" charset="2"/>
              <a:buChar char="§"/>
            </a:pPr>
            <a:endParaRPr lang="en-US" altLang="en-US">
              <a:latin typeface="Times New Roman" panose="02020603050405020304" pitchFamily="18" charset="0"/>
              <a:cs typeface="Times New Roman" panose="02020603050405020304" pitchFamily="18" charset="0"/>
            </a:endParaRPr>
          </a:p>
        </p:txBody>
      </p:sp>
      <p:sp>
        <p:nvSpPr>
          <p:cNvPr id="27652" name="Slide Number Placeholder 5">
            <a:extLst>
              <a:ext uri="{FF2B5EF4-FFF2-40B4-BE49-F238E27FC236}">
                <a16:creationId xmlns:a16="http://schemas.microsoft.com/office/drawing/2014/main" id="{C5B0C633-02AB-4181-9593-F12221356D5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7FC74BCE-5566-46AC-9A3A-B8BB28E968E7}" type="slidenum">
              <a:rPr lang="en-US" altLang="en-US">
                <a:solidFill>
                  <a:srgbClr val="898989"/>
                </a:solidFill>
              </a:rPr>
              <a:pPr/>
              <a:t>23</a:t>
            </a:fld>
            <a:endParaRPr lang="en-US" altLang="en-US">
              <a:solidFill>
                <a:srgbClr val="898989"/>
              </a:solidFill>
            </a:endParaRPr>
          </a:p>
        </p:txBody>
      </p:sp>
      <p:sp>
        <p:nvSpPr>
          <p:cNvPr id="2" name="Footer Placeholder 1">
            <a:extLst>
              <a:ext uri="{FF2B5EF4-FFF2-40B4-BE49-F238E27FC236}">
                <a16:creationId xmlns:a16="http://schemas.microsoft.com/office/drawing/2014/main" id="{8C2B2A85-93C6-4A73-A0BE-C0D721287678}"/>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F7432950-861A-48CF-8F9E-3D5089701F54}"/>
              </a:ext>
            </a:extLst>
          </p:cNvPr>
          <p:cNvSpPr>
            <a:spLocks noGrp="1" noChangeArrowheads="1"/>
          </p:cNvSpPr>
          <p:nvPr>
            <p:ph type="title"/>
          </p:nvPr>
        </p:nvSpPr>
        <p:spPr>
          <a:xfrm>
            <a:off x="990600" y="685800"/>
            <a:ext cx="7848600" cy="762000"/>
          </a:xfrm>
        </p:spPr>
        <p:txBody>
          <a:bodyPr/>
          <a:lstStyle/>
          <a:p>
            <a:r>
              <a:rPr lang="en-US" altLang="en-US" sz="3600" b="1">
                <a:latin typeface="Times New Roman" panose="02020603050405020304" pitchFamily="18" charset="0"/>
                <a:cs typeface="Times New Roman" panose="02020603050405020304" pitchFamily="18" charset="0"/>
              </a:rPr>
              <a:t>Three tier/ current  system…</a:t>
            </a:r>
            <a:endParaRPr lang="en-US" altLang="en-US" sz="3600" b="1">
              <a:solidFill>
                <a:srgbClr val="00FF00"/>
              </a:solidFill>
              <a:latin typeface="Times New Roman" panose="02020603050405020304" pitchFamily="18" charset="0"/>
              <a:cs typeface="Times New Roman" panose="02020603050405020304" pitchFamily="18" charset="0"/>
            </a:endParaRPr>
          </a:p>
        </p:txBody>
      </p:sp>
      <p:sp>
        <p:nvSpPr>
          <p:cNvPr id="28675" name="Rectangle 3">
            <a:extLst>
              <a:ext uri="{FF2B5EF4-FFF2-40B4-BE49-F238E27FC236}">
                <a16:creationId xmlns:a16="http://schemas.microsoft.com/office/drawing/2014/main" id="{73497C88-CEA4-402F-B588-8ABE634C6128}"/>
              </a:ext>
            </a:extLst>
          </p:cNvPr>
          <p:cNvSpPr>
            <a:spLocks noGrp="1" noChangeArrowheads="1"/>
          </p:cNvSpPr>
          <p:nvPr>
            <p:ph type="body" idx="1"/>
          </p:nvPr>
        </p:nvSpPr>
        <p:spPr>
          <a:xfrm>
            <a:off x="468313" y="1557338"/>
            <a:ext cx="8142287" cy="4919662"/>
          </a:xfrm>
        </p:spPr>
        <p:txBody>
          <a:bodyPr/>
          <a:lstStyle/>
          <a:p>
            <a:pPr algn="just">
              <a:buFont typeface="Arial" panose="020B0604020202020204" pitchFamily="34" charset="0"/>
              <a:buNone/>
            </a:pPr>
            <a:r>
              <a:rPr lang="en-GB" altLang="en-US" b="1">
                <a:latin typeface="Times New Roman" panose="02020603050405020304" pitchFamily="18" charset="0"/>
                <a:cs typeface="Times New Roman" panose="02020603050405020304" pitchFamily="18" charset="0"/>
              </a:rPr>
              <a:t>Secondary Level</a:t>
            </a:r>
            <a:endParaRPr lang="en-GB" altLang="en-US">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n-US" altLang="en-US">
                <a:latin typeface="Times New Roman" panose="02020603050405020304" pitchFamily="18" charset="0"/>
                <a:cs typeface="Times New Roman" panose="02020603050405020304" pitchFamily="18" charset="0"/>
              </a:rPr>
              <a:t>More complex problems are dealt with.</a:t>
            </a:r>
          </a:p>
          <a:p>
            <a:pPr>
              <a:buFont typeface="Wingdings" panose="05000000000000000000" pitchFamily="2" charset="2"/>
              <a:buChar char="§"/>
            </a:pPr>
            <a:r>
              <a:rPr lang="en-US" altLang="en-US">
                <a:latin typeface="Times New Roman" panose="02020603050405020304" pitchFamily="18" charset="0"/>
                <a:cs typeface="Times New Roman" panose="02020603050405020304" pitchFamily="18" charset="0"/>
              </a:rPr>
              <a:t>Comprises </a:t>
            </a:r>
            <a:r>
              <a:rPr lang="en-US" altLang="en-US">
                <a:solidFill>
                  <a:srgbClr val="FF0000"/>
                </a:solidFill>
                <a:latin typeface="Times New Roman" panose="02020603050405020304" pitchFamily="18" charset="0"/>
                <a:cs typeface="Times New Roman" panose="02020603050405020304" pitchFamily="18" charset="0"/>
              </a:rPr>
              <a:t>curative services</a:t>
            </a:r>
            <a:r>
              <a:rPr lang="en-US" altLang="en-US">
                <a:latin typeface="Times New Roman" panose="02020603050405020304" pitchFamily="18" charset="0"/>
                <a:cs typeface="Times New Roman" panose="02020603050405020304" pitchFamily="18" charset="0"/>
              </a:rPr>
              <a:t>.</a:t>
            </a:r>
          </a:p>
          <a:p>
            <a:pPr>
              <a:buFont typeface="Wingdings" panose="05000000000000000000" pitchFamily="2" charset="2"/>
              <a:buChar char="§"/>
            </a:pPr>
            <a:r>
              <a:rPr lang="en-US" altLang="en-US">
                <a:latin typeface="Times New Roman" panose="02020603050405020304" pitchFamily="18" charset="0"/>
                <a:cs typeface="Times New Roman" panose="02020603050405020304" pitchFamily="18" charset="0"/>
              </a:rPr>
              <a:t>Provided by the district hospitals.</a:t>
            </a:r>
          </a:p>
          <a:p>
            <a:pPr>
              <a:buFont typeface="Wingdings" panose="05000000000000000000" pitchFamily="2" charset="2"/>
              <a:buChar char="§"/>
            </a:pPr>
            <a:r>
              <a:rPr lang="en-US" altLang="en-US">
                <a:latin typeface="Times New Roman" panose="02020603050405020304" pitchFamily="18" charset="0"/>
                <a:cs typeface="Times New Roman" panose="02020603050405020304" pitchFamily="18" charset="0"/>
              </a:rPr>
              <a:t>The </a:t>
            </a:r>
            <a:r>
              <a:rPr lang="en-US" altLang="en-US">
                <a:solidFill>
                  <a:srgbClr val="FF0000"/>
                </a:solidFill>
                <a:latin typeface="Times New Roman" panose="02020603050405020304" pitchFamily="18" charset="0"/>
                <a:cs typeface="Times New Roman" panose="02020603050405020304" pitchFamily="18" charset="0"/>
              </a:rPr>
              <a:t>first referral </a:t>
            </a:r>
            <a:r>
              <a:rPr lang="en-US" altLang="en-US">
                <a:latin typeface="Times New Roman" panose="02020603050405020304" pitchFamily="18" charset="0"/>
                <a:cs typeface="Times New Roman" panose="02020603050405020304" pitchFamily="18" charset="0"/>
              </a:rPr>
              <a:t>level.</a:t>
            </a:r>
          </a:p>
          <a:p>
            <a:endParaRPr lang="en-US" altLang="en-US">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endParaRPr lang="en-US" altLang="en-US">
              <a:latin typeface="Times New Roman" panose="02020603050405020304" pitchFamily="18" charset="0"/>
              <a:cs typeface="Times New Roman" panose="02020603050405020304" pitchFamily="18" charset="0"/>
            </a:endParaRPr>
          </a:p>
        </p:txBody>
      </p:sp>
      <p:sp>
        <p:nvSpPr>
          <p:cNvPr id="28676" name="Slide Number Placeholder 5">
            <a:extLst>
              <a:ext uri="{FF2B5EF4-FFF2-40B4-BE49-F238E27FC236}">
                <a16:creationId xmlns:a16="http://schemas.microsoft.com/office/drawing/2014/main" id="{08C9887F-24B1-4F54-944C-AFB47094F72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79EC9290-B40A-4547-8018-76A20D4726F4}" type="slidenum">
              <a:rPr lang="en-US" altLang="en-US">
                <a:solidFill>
                  <a:srgbClr val="898989"/>
                </a:solidFill>
              </a:rPr>
              <a:pPr/>
              <a:t>24</a:t>
            </a:fld>
            <a:endParaRPr lang="en-US" altLang="en-US">
              <a:solidFill>
                <a:srgbClr val="898989"/>
              </a:solidFill>
            </a:endParaRPr>
          </a:p>
        </p:txBody>
      </p:sp>
      <p:sp>
        <p:nvSpPr>
          <p:cNvPr id="2" name="Footer Placeholder 1">
            <a:extLst>
              <a:ext uri="{FF2B5EF4-FFF2-40B4-BE49-F238E27FC236}">
                <a16:creationId xmlns:a16="http://schemas.microsoft.com/office/drawing/2014/main" id="{822B8F49-E74F-48B5-8171-1C49FB280D45}"/>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2CAFC315-12D5-47CF-BD01-B4CB9CE778AE}"/>
              </a:ext>
            </a:extLst>
          </p:cNvPr>
          <p:cNvSpPr>
            <a:spLocks noGrp="1" noChangeArrowheads="1"/>
          </p:cNvSpPr>
          <p:nvPr>
            <p:ph type="title"/>
          </p:nvPr>
        </p:nvSpPr>
        <p:spPr>
          <a:xfrm>
            <a:off x="990600" y="685800"/>
            <a:ext cx="7848600" cy="762000"/>
          </a:xfrm>
        </p:spPr>
        <p:txBody>
          <a:bodyPr/>
          <a:lstStyle/>
          <a:p>
            <a:r>
              <a:rPr lang="en-US" altLang="en-US" sz="3600" b="1">
                <a:latin typeface="Times New Roman" panose="02020603050405020304" pitchFamily="18" charset="0"/>
                <a:cs typeface="Times New Roman" panose="02020603050405020304" pitchFamily="18" charset="0"/>
              </a:rPr>
              <a:t>Three tier/ current  system…</a:t>
            </a:r>
            <a:endParaRPr lang="en-US" altLang="en-US" sz="3600" b="1">
              <a:solidFill>
                <a:srgbClr val="00FF00"/>
              </a:solidFill>
              <a:latin typeface="Times New Roman" panose="02020603050405020304" pitchFamily="18" charset="0"/>
              <a:cs typeface="Times New Roman" panose="02020603050405020304" pitchFamily="18" charset="0"/>
            </a:endParaRPr>
          </a:p>
        </p:txBody>
      </p:sp>
      <p:sp>
        <p:nvSpPr>
          <p:cNvPr id="29699" name="Rectangle 3">
            <a:extLst>
              <a:ext uri="{FF2B5EF4-FFF2-40B4-BE49-F238E27FC236}">
                <a16:creationId xmlns:a16="http://schemas.microsoft.com/office/drawing/2014/main" id="{42FD00DE-E95E-4F91-B384-DD5CC56793E3}"/>
              </a:ext>
            </a:extLst>
          </p:cNvPr>
          <p:cNvSpPr>
            <a:spLocks noGrp="1" noChangeArrowheads="1"/>
          </p:cNvSpPr>
          <p:nvPr>
            <p:ph type="body" idx="1"/>
          </p:nvPr>
        </p:nvSpPr>
        <p:spPr>
          <a:xfrm>
            <a:off x="468313" y="1557338"/>
            <a:ext cx="8142287" cy="4919662"/>
          </a:xfrm>
        </p:spPr>
        <p:txBody>
          <a:bodyPr/>
          <a:lstStyle/>
          <a:p>
            <a:pPr>
              <a:buFont typeface="Arial" panose="020B0604020202020204" pitchFamily="34" charset="0"/>
              <a:buNone/>
            </a:pPr>
            <a:r>
              <a:rPr lang="en-GB" altLang="en-US" b="1">
                <a:latin typeface="Times New Roman" panose="02020603050405020304" pitchFamily="18" charset="0"/>
                <a:cs typeface="Times New Roman" panose="02020603050405020304" pitchFamily="18" charset="0"/>
              </a:rPr>
              <a:t>Tertiary Level</a:t>
            </a:r>
            <a:endParaRPr lang="en-US" altLang="en-US">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n-US" altLang="en-US">
                <a:latin typeface="Times New Roman" panose="02020603050405020304" pitchFamily="18" charset="0"/>
                <a:cs typeface="Times New Roman" panose="02020603050405020304" pitchFamily="18" charset="0"/>
              </a:rPr>
              <a:t>Offers </a:t>
            </a:r>
            <a:r>
              <a:rPr lang="en-US" altLang="en-US">
                <a:solidFill>
                  <a:srgbClr val="00B050"/>
                </a:solidFill>
                <a:latin typeface="Times New Roman" panose="02020603050405020304" pitchFamily="18" charset="0"/>
                <a:cs typeface="Times New Roman" panose="02020603050405020304" pitchFamily="18" charset="0"/>
              </a:rPr>
              <a:t>super-specialist</a:t>
            </a:r>
            <a:r>
              <a:rPr lang="en-US" altLang="en-US">
                <a:latin typeface="Times New Roman" panose="02020603050405020304" pitchFamily="18" charset="0"/>
                <a:cs typeface="Times New Roman" panose="02020603050405020304" pitchFamily="18" charset="0"/>
              </a:rPr>
              <a:t> care.</a:t>
            </a:r>
          </a:p>
          <a:p>
            <a:pPr>
              <a:buFont typeface="Wingdings" panose="05000000000000000000" pitchFamily="2" charset="2"/>
              <a:buChar char="§"/>
            </a:pPr>
            <a:r>
              <a:rPr lang="en-US" altLang="en-US">
                <a:latin typeface="Times New Roman" panose="02020603050405020304" pitchFamily="18" charset="0"/>
                <a:cs typeface="Times New Roman" panose="02020603050405020304" pitchFamily="18" charset="0"/>
              </a:rPr>
              <a:t>Provided by regional/central level institution.</a:t>
            </a:r>
          </a:p>
          <a:p>
            <a:pPr>
              <a:buFont typeface="Wingdings" panose="05000000000000000000" pitchFamily="2" charset="2"/>
              <a:buChar char="§"/>
            </a:pPr>
            <a:r>
              <a:rPr lang="en-US" altLang="en-US">
                <a:latin typeface="Times New Roman" panose="02020603050405020304" pitchFamily="18" charset="0"/>
                <a:cs typeface="Times New Roman" panose="02020603050405020304" pitchFamily="18" charset="0"/>
              </a:rPr>
              <a:t> Provide training programs.</a:t>
            </a:r>
          </a:p>
          <a:p>
            <a:pPr>
              <a:buFont typeface="Wingdings" panose="05000000000000000000" pitchFamily="2" charset="2"/>
              <a:buChar char="§"/>
            </a:pPr>
            <a:endParaRPr lang="en-US" altLang="en-US">
              <a:latin typeface="Times New Roman" panose="02020603050405020304" pitchFamily="18" charset="0"/>
              <a:cs typeface="Times New Roman" panose="02020603050405020304" pitchFamily="18" charset="0"/>
            </a:endParaRPr>
          </a:p>
        </p:txBody>
      </p:sp>
      <p:sp>
        <p:nvSpPr>
          <p:cNvPr id="29700" name="Slide Number Placeholder 5">
            <a:extLst>
              <a:ext uri="{FF2B5EF4-FFF2-40B4-BE49-F238E27FC236}">
                <a16:creationId xmlns:a16="http://schemas.microsoft.com/office/drawing/2014/main" id="{F279EE26-40B1-4058-A0D8-9F466DCD605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5316F5A7-74EA-48A3-AD18-BC03F6156981}" type="slidenum">
              <a:rPr lang="en-US" altLang="en-US">
                <a:solidFill>
                  <a:srgbClr val="898989"/>
                </a:solidFill>
              </a:rPr>
              <a:pPr/>
              <a:t>25</a:t>
            </a:fld>
            <a:endParaRPr lang="en-US" altLang="en-US">
              <a:solidFill>
                <a:srgbClr val="898989"/>
              </a:solidFill>
            </a:endParaRPr>
          </a:p>
        </p:txBody>
      </p:sp>
      <p:sp>
        <p:nvSpPr>
          <p:cNvPr id="2" name="Footer Placeholder 1">
            <a:extLst>
              <a:ext uri="{FF2B5EF4-FFF2-40B4-BE49-F238E27FC236}">
                <a16:creationId xmlns:a16="http://schemas.microsoft.com/office/drawing/2014/main" id="{AF6174EA-F5DE-46C6-AB18-DBF84F570CC1}"/>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5EE7BF46-B4D2-429D-AC5C-1CCB77480202}"/>
              </a:ext>
            </a:extLst>
          </p:cNvPr>
          <p:cNvSpPr>
            <a:spLocks noGrp="1"/>
          </p:cNvSpPr>
          <p:nvPr>
            <p:ph type="title"/>
          </p:nvPr>
        </p:nvSpPr>
        <p:spPr/>
        <p:txBody>
          <a:bodyPr/>
          <a:lstStyle/>
          <a:p>
            <a:br>
              <a:rPr lang="en-US" altLang="en-US" sz="3600" b="1">
                <a:solidFill>
                  <a:srgbClr val="002060"/>
                </a:solidFill>
                <a:latin typeface="Times New Roman" panose="02020603050405020304" pitchFamily="18" charset="0"/>
                <a:cs typeface="Times New Roman" panose="02020603050405020304" pitchFamily="18" charset="0"/>
              </a:rPr>
            </a:br>
            <a:r>
              <a:rPr lang="en-US" altLang="en-US" sz="3600" b="1">
                <a:solidFill>
                  <a:srgbClr val="002060"/>
                </a:solidFill>
                <a:latin typeface="Times New Roman" panose="02020603050405020304" pitchFamily="18" charset="0"/>
                <a:cs typeface="Times New Roman" panose="02020603050405020304" pitchFamily="18" charset="0"/>
              </a:rPr>
              <a:t>Current Health Problems in  Ethiopia </a:t>
            </a:r>
            <a:br>
              <a:rPr lang="en-US" altLang="en-US" sz="3600" b="1">
                <a:solidFill>
                  <a:srgbClr val="002060"/>
                </a:solidFill>
                <a:latin typeface="Times New Roman" panose="02020603050405020304" pitchFamily="18" charset="0"/>
                <a:cs typeface="Times New Roman" panose="02020603050405020304" pitchFamily="18" charset="0"/>
              </a:rPr>
            </a:br>
            <a:endParaRPr lang="en-US" altLang="en-US" sz="3600">
              <a:solidFill>
                <a:srgbClr val="002060"/>
              </a:solidFill>
            </a:endParaRPr>
          </a:p>
        </p:txBody>
      </p:sp>
      <p:sp>
        <p:nvSpPr>
          <p:cNvPr id="55299" name="Content Placeholder 2">
            <a:extLst>
              <a:ext uri="{FF2B5EF4-FFF2-40B4-BE49-F238E27FC236}">
                <a16:creationId xmlns:a16="http://schemas.microsoft.com/office/drawing/2014/main" id="{43EEB0E3-0AE3-4FF1-B2D0-A62998F85634}"/>
              </a:ext>
            </a:extLst>
          </p:cNvPr>
          <p:cNvSpPr>
            <a:spLocks noGrp="1"/>
          </p:cNvSpPr>
          <p:nvPr>
            <p:ph idx="1"/>
          </p:nvPr>
        </p:nvSpPr>
        <p:spPr>
          <a:xfrm>
            <a:off x="457200" y="1417638"/>
            <a:ext cx="8229600" cy="4648200"/>
          </a:xfrm>
        </p:spPr>
        <p:txBody>
          <a:bodyPr/>
          <a:lstStyle/>
          <a:p>
            <a:pPr>
              <a:spcBef>
                <a:spcPts val="1800"/>
              </a:spcBef>
              <a:buFont typeface="Wingdings" panose="05000000000000000000" pitchFamily="2" charset="2"/>
              <a:buChar char="§"/>
            </a:pPr>
            <a:r>
              <a:rPr lang="en-US" altLang="en-US" sz="2800">
                <a:latin typeface="High Tower Text" panose="02040502050506030303" pitchFamily="18" charset="0"/>
                <a:cs typeface="Times New Roman" panose="02020603050405020304" pitchFamily="18" charset="0"/>
              </a:rPr>
              <a:t>High population growth rate  and Malnutrition </a:t>
            </a:r>
          </a:p>
          <a:p>
            <a:pPr>
              <a:spcBef>
                <a:spcPts val="1800"/>
              </a:spcBef>
              <a:buFont typeface="Wingdings" panose="05000000000000000000" pitchFamily="2" charset="2"/>
              <a:buChar char="§"/>
            </a:pPr>
            <a:r>
              <a:rPr lang="en-US" altLang="en-US" sz="2800">
                <a:latin typeface="High Tower Text" panose="02040502050506030303" pitchFamily="18" charset="0"/>
                <a:cs typeface="Times New Roman" panose="02020603050405020304" pitchFamily="18" charset="0"/>
              </a:rPr>
              <a:t>Highest rates of maternal &amp; neonatal mortality  </a:t>
            </a:r>
          </a:p>
          <a:p>
            <a:pPr>
              <a:spcBef>
                <a:spcPts val="1800"/>
              </a:spcBef>
              <a:buFont typeface="Wingdings" panose="05000000000000000000" pitchFamily="2" charset="2"/>
              <a:buChar char="§"/>
            </a:pPr>
            <a:r>
              <a:rPr lang="en-US" altLang="en-US" sz="2800">
                <a:latin typeface="High Tower Text" panose="02040502050506030303" pitchFamily="18" charset="0"/>
                <a:cs typeface="Times New Roman" panose="02020603050405020304" pitchFamily="18" charset="0"/>
              </a:rPr>
              <a:t> Health workforce shortage</a:t>
            </a:r>
          </a:p>
          <a:p>
            <a:pPr>
              <a:spcBef>
                <a:spcPts val="1800"/>
              </a:spcBef>
              <a:buFont typeface="Wingdings" panose="05000000000000000000" pitchFamily="2" charset="2"/>
              <a:buChar char="§"/>
            </a:pPr>
            <a:r>
              <a:rPr lang="en-US" altLang="en-US" sz="2800">
                <a:latin typeface="High Tower Text" panose="02040502050506030303" pitchFamily="18" charset="0"/>
                <a:cs typeface="Times New Roman" panose="02020603050405020304" pitchFamily="18" charset="0"/>
              </a:rPr>
              <a:t>Low institutional delivery </a:t>
            </a:r>
          </a:p>
          <a:p>
            <a:pPr>
              <a:spcBef>
                <a:spcPts val="1800"/>
              </a:spcBef>
              <a:buFont typeface="Wingdings" panose="05000000000000000000" pitchFamily="2" charset="2"/>
              <a:buChar char="§"/>
            </a:pPr>
            <a:r>
              <a:rPr lang="en-US" altLang="en-US" sz="2800">
                <a:latin typeface="High Tower Text" panose="02040502050506030303" pitchFamily="18" charset="0"/>
                <a:cs typeface="Times New Roman" panose="02020603050405020304" pitchFamily="18" charset="0"/>
              </a:rPr>
              <a:t>Increased Non Communicable Diseases </a:t>
            </a:r>
          </a:p>
          <a:p>
            <a:pPr>
              <a:spcBef>
                <a:spcPts val="1800"/>
              </a:spcBef>
              <a:buFont typeface="Wingdings" panose="05000000000000000000" pitchFamily="2" charset="2"/>
              <a:buChar char="§"/>
            </a:pPr>
            <a:r>
              <a:rPr lang="en-US" altLang="en-US" sz="2800">
                <a:latin typeface="High Tower Text" panose="02040502050506030303" pitchFamily="18" charset="0"/>
                <a:cs typeface="Times New Roman" panose="02020603050405020304" pitchFamily="18" charset="0"/>
              </a:rPr>
              <a:t> prevalent Neglected Tropical Diseases</a:t>
            </a:r>
          </a:p>
          <a:p>
            <a:pPr>
              <a:spcBef>
                <a:spcPts val="1800"/>
              </a:spcBef>
              <a:buFont typeface="Wingdings" panose="05000000000000000000" pitchFamily="2" charset="2"/>
              <a:buChar char="§"/>
            </a:pPr>
            <a:r>
              <a:rPr lang="en-US" altLang="en-US" sz="2800">
                <a:latin typeface="High Tower Text" panose="02040502050506030303" pitchFamily="18" charset="0"/>
                <a:cs typeface="Times New Roman" panose="02020603050405020304" pitchFamily="18" charset="0"/>
              </a:rPr>
              <a:t>Inadequate immunization coverage </a:t>
            </a:r>
          </a:p>
          <a:p>
            <a:pPr>
              <a:spcBef>
                <a:spcPts val="1800"/>
              </a:spcBef>
              <a:buFont typeface="Wingdings" panose="05000000000000000000" pitchFamily="2" charset="2"/>
              <a:buChar char="§"/>
            </a:pPr>
            <a:endParaRPr lang="en-US" altLang="en-US" sz="2800">
              <a:latin typeface="High Tower Text" panose="02040502050506030303" pitchFamily="18" charset="0"/>
            </a:endParaRPr>
          </a:p>
        </p:txBody>
      </p:sp>
      <p:sp>
        <p:nvSpPr>
          <p:cNvPr id="30724" name="Slide Number Placeholder 5">
            <a:extLst>
              <a:ext uri="{FF2B5EF4-FFF2-40B4-BE49-F238E27FC236}">
                <a16:creationId xmlns:a16="http://schemas.microsoft.com/office/drawing/2014/main" id="{895B580F-0F57-48AD-91D7-7B95C8700EA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B79B568F-440C-468F-87F0-D3CE2F0BEE22}" type="slidenum">
              <a:rPr lang="en-US" altLang="en-US">
                <a:solidFill>
                  <a:srgbClr val="898989"/>
                </a:solidFill>
              </a:rPr>
              <a:pPr/>
              <a:t>26</a:t>
            </a:fld>
            <a:endParaRPr lang="en-US" altLang="en-US">
              <a:solidFill>
                <a:srgbClr val="898989"/>
              </a:solidFill>
            </a:endParaRPr>
          </a:p>
        </p:txBody>
      </p:sp>
      <p:sp>
        <p:nvSpPr>
          <p:cNvPr id="2" name="Footer Placeholder 1">
            <a:extLst>
              <a:ext uri="{FF2B5EF4-FFF2-40B4-BE49-F238E27FC236}">
                <a16:creationId xmlns:a16="http://schemas.microsoft.com/office/drawing/2014/main" id="{80D50803-AB47-4756-A6D4-7797E53070F3}"/>
              </a:ext>
            </a:extLst>
          </p:cNvPr>
          <p:cNvSpPr>
            <a:spLocks noGrp="1"/>
          </p:cNvSpPr>
          <p:nvPr>
            <p:ph type="ftr" sz="quarter" idx="11"/>
          </p:nvPr>
        </p:nvSpPr>
        <p:spPr/>
        <p:txBody>
          <a:bodyPr/>
          <a:lstStyle/>
          <a:p>
            <a:pPr>
              <a:defRPr/>
            </a:pPr>
            <a:r>
              <a:rPr lang="en-GB" altLang="en-US"/>
              <a:t>Nigusu W.</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55299">
                                            <p:txEl>
                                              <p:pRg st="0" end="0"/>
                                            </p:txEl>
                                          </p:spTgt>
                                        </p:tgtEl>
                                        <p:attrNameLst>
                                          <p:attrName>style.visibility</p:attrName>
                                        </p:attrNameLst>
                                      </p:cBhvr>
                                      <p:to>
                                        <p:strVal val="visible"/>
                                      </p:to>
                                    </p:set>
                                    <p:animEffect transition="in" filter="fade">
                                      <p:cBhvr>
                                        <p:cTn id="7" dur="1000"/>
                                        <p:tgtEl>
                                          <p:spTgt spid="55299">
                                            <p:txEl>
                                              <p:pRg st="0" end="0"/>
                                            </p:txEl>
                                          </p:spTgt>
                                        </p:tgtEl>
                                      </p:cBhvr>
                                    </p:animEffect>
                                    <p:anim calcmode="lin" valueType="num">
                                      <p:cBhvr>
                                        <p:cTn id="8" dur="1000" fill="hold"/>
                                        <p:tgtEl>
                                          <p:spTgt spid="5529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5299">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5299">
                                            <p:txEl>
                                              <p:pRg st="1" end="1"/>
                                            </p:txEl>
                                          </p:spTgt>
                                        </p:tgtEl>
                                        <p:attrNameLst>
                                          <p:attrName>style.visibility</p:attrName>
                                        </p:attrNameLst>
                                      </p:cBhvr>
                                      <p:to>
                                        <p:strVal val="visible"/>
                                      </p:to>
                                    </p:set>
                                    <p:animEffect transition="in" filter="fade">
                                      <p:cBhvr>
                                        <p:cTn id="12" dur="1000"/>
                                        <p:tgtEl>
                                          <p:spTgt spid="55299">
                                            <p:txEl>
                                              <p:pRg st="1" end="1"/>
                                            </p:txEl>
                                          </p:spTgt>
                                        </p:tgtEl>
                                      </p:cBhvr>
                                    </p:animEffect>
                                    <p:anim calcmode="lin" valueType="num">
                                      <p:cBhvr>
                                        <p:cTn id="13" dur="1000" fill="hold"/>
                                        <p:tgtEl>
                                          <p:spTgt spid="55299">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55299">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5299">
                                            <p:txEl>
                                              <p:pRg st="2" end="2"/>
                                            </p:txEl>
                                          </p:spTgt>
                                        </p:tgtEl>
                                        <p:attrNameLst>
                                          <p:attrName>style.visibility</p:attrName>
                                        </p:attrNameLst>
                                      </p:cBhvr>
                                      <p:to>
                                        <p:strVal val="visible"/>
                                      </p:to>
                                    </p:set>
                                    <p:animEffect transition="in" filter="fade">
                                      <p:cBhvr>
                                        <p:cTn id="17" dur="1000"/>
                                        <p:tgtEl>
                                          <p:spTgt spid="55299">
                                            <p:txEl>
                                              <p:pRg st="2" end="2"/>
                                            </p:txEl>
                                          </p:spTgt>
                                        </p:tgtEl>
                                      </p:cBhvr>
                                    </p:animEffect>
                                    <p:anim calcmode="lin" valueType="num">
                                      <p:cBhvr>
                                        <p:cTn id="18" dur="1000" fill="hold"/>
                                        <p:tgtEl>
                                          <p:spTgt spid="55299">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55299">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55299">
                                            <p:txEl>
                                              <p:pRg st="3" end="3"/>
                                            </p:txEl>
                                          </p:spTgt>
                                        </p:tgtEl>
                                        <p:attrNameLst>
                                          <p:attrName>style.visibility</p:attrName>
                                        </p:attrNameLst>
                                      </p:cBhvr>
                                      <p:to>
                                        <p:strVal val="visible"/>
                                      </p:to>
                                    </p:set>
                                    <p:animEffect transition="in" filter="fade">
                                      <p:cBhvr>
                                        <p:cTn id="22" dur="1000"/>
                                        <p:tgtEl>
                                          <p:spTgt spid="55299">
                                            <p:txEl>
                                              <p:pRg st="3" end="3"/>
                                            </p:txEl>
                                          </p:spTgt>
                                        </p:tgtEl>
                                      </p:cBhvr>
                                    </p:animEffect>
                                    <p:anim calcmode="lin" valueType="num">
                                      <p:cBhvr>
                                        <p:cTn id="23" dur="1000" fill="hold"/>
                                        <p:tgtEl>
                                          <p:spTgt spid="55299">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55299">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55299">
                                            <p:txEl>
                                              <p:pRg st="4" end="4"/>
                                            </p:txEl>
                                          </p:spTgt>
                                        </p:tgtEl>
                                        <p:attrNameLst>
                                          <p:attrName>style.visibility</p:attrName>
                                        </p:attrNameLst>
                                      </p:cBhvr>
                                      <p:to>
                                        <p:strVal val="visible"/>
                                      </p:to>
                                    </p:set>
                                    <p:animEffect transition="in" filter="fade">
                                      <p:cBhvr>
                                        <p:cTn id="27" dur="1000"/>
                                        <p:tgtEl>
                                          <p:spTgt spid="55299">
                                            <p:txEl>
                                              <p:pRg st="4" end="4"/>
                                            </p:txEl>
                                          </p:spTgt>
                                        </p:tgtEl>
                                      </p:cBhvr>
                                    </p:animEffect>
                                    <p:anim calcmode="lin" valueType="num">
                                      <p:cBhvr>
                                        <p:cTn id="28" dur="1000" fill="hold"/>
                                        <p:tgtEl>
                                          <p:spTgt spid="55299">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55299">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55299">
                                            <p:txEl>
                                              <p:pRg st="5" end="5"/>
                                            </p:txEl>
                                          </p:spTgt>
                                        </p:tgtEl>
                                        <p:attrNameLst>
                                          <p:attrName>style.visibility</p:attrName>
                                        </p:attrNameLst>
                                      </p:cBhvr>
                                      <p:to>
                                        <p:strVal val="visible"/>
                                      </p:to>
                                    </p:set>
                                    <p:animEffect transition="in" filter="fade">
                                      <p:cBhvr>
                                        <p:cTn id="32" dur="1000"/>
                                        <p:tgtEl>
                                          <p:spTgt spid="55299">
                                            <p:txEl>
                                              <p:pRg st="5" end="5"/>
                                            </p:txEl>
                                          </p:spTgt>
                                        </p:tgtEl>
                                      </p:cBhvr>
                                    </p:animEffect>
                                    <p:anim calcmode="lin" valueType="num">
                                      <p:cBhvr>
                                        <p:cTn id="33" dur="1000" fill="hold"/>
                                        <p:tgtEl>
                                          <p:spTgt spid="55299">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55299">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55299">
                                            <p:txEl>
                                              <p:pRg st="6" end="6"/>
                                            </p:txEl>
                                          </p:spTgt>
                                        </p:tgtEl>
                                        <p:attrNameLst>
                                          <p:attrName>style.visibility</p:attrName>
                                        </p:attrNameLst>
                                      </p:cBhvr>
                                      <p:to>
                                        <p:strVal val="visible"/>
                                      </p:to>
                                    </p:set>
                                    <p:animEffect transition="in" filter="fade">
                                      <p:cBhvr>
                                        <p:cTn id="37" dur="1000"/>
                                        <p:tgtEl>
                                          <p:spTgt spid="55299">
                                            <p:txEl>
                                              <p:pRg st="6" end="6"/>
                                            </p:txEl>
                                          </p:spTgt>
                                        </p:tgtEl>
                                      </p:cBhvr>
                                    </p:animEffect>
                                    <p:anim calcmode="lin" valueType="num">
                                      <p:cBhvr>
                                        <p:cTn id="38" dur="1000" fill="hold"/>
                                        <p:tgtEl>
                                          <p:spTgt spid="55299">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55299">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77BC8-0198-4E5E-825E-594D4BD6AB29}"/>
              </a:ext>
            </a:extLst>
          </p:cNvPr>
          <p:cNvSpPr>
            <a:spLocks noGrp="1"/>
          </p:cNvSpPr>
          <p:nvPr>
            <p:ph type="title"/>
          </p:nvPr>
        </p:nvSpPr>
        <p:spPr>
          <a:xfrm>
            <a:off x="381000" y="304800"/>
            <a:ext cx="8229600" cy="990600"/>
          </a:xfrm>
        </p:spPr>
        <p:txBody>
          <a:bodyPr>
            <a:normAutofit fontScale="90000"/>
          </a:bodyPr>
          <a:lstStyle/>
          <a:p>
            <a:pPr>
              <a:defRPr/>
            </a:pPr>
            <a:br>
              <a:rPr lang="en-US" sz="2800" b="1" dirty="0">
                <a:latin typeface="Arial" panose="020B0604020202020204" pitchFamily="34" charset="0"/>
                <a:cs typeface="Arial" panose="020B0604020202020204" pitchFamily="34" charset="0"/>
              </a:rPr>
            </a:br>
            <a:r>
              <a:rPr lang="en-US" sz="4000" b="1" dirty="0">
                <a:solidFill>
                  <a:srgbClr val="0000CC"/>
                </a:solidFill>
                <a:latin typeface="Times New Roman" pitchFamily="18" charset="0"/>
                <a:cs typeface="Times New Roman" pitchFamily="18" charset="0"/>
              </a:rPr>
              <a:t>Common healthcare Delivery gaps in Ethiopia</a:t>
            </a:r>
            <a:br>
              <a:rPr lang="en-US" sz="3100" b="1" dirty="0">
                <a:solidFill>
                  <a:srgbClr val="0000CC"/>
                </a:solidFill>
                <a:latin typeface="Constantia" panose="02030602050306030303" pitchFamily="18" charset="0"/>
                <a:cs typeface="Arial" panose="020B0604020202020204" pitchFamily="34" charset="0"/>
              </a:rPr>
            </a:br>
            <a:endParaRPr lang="en-US" sz="3100" b="1" dirty="0">
              <a:solidFill>
                <a:srgbClr val="0000CC"/>
              </a:solidFill>
              <a:latin typeface="Constantia" panose="02030602050306030303" pitchFamily="18" charset="0"/>
              <a:cs typeface="Arial" panose="020B0604020202020204" pitchFamily="34" charset="0"/>
            </a:endParaRPr>
          </a:p>
        </p:txBody>
      </p:sp>
      <p:sp>
        <p:nvSpPr>
          <p:cNvPr id="3" name="Content Placeholder 2">
            <a:extLst>
              <a:ext uri="{FF2B5EF4-FFF2-40B4-BE49-F238E27FC236}">
                <a16:creationId xmlns:a16="http://schemas.microsoft.com/office/drawing/2014/main" id="{5E2AF656-0F8A-46B1-ACC8-9F0579DC6C26}"/>
              </a:ext>
            </a:extLst>
          </p:cNvPr>
          <p:cNvSpPr>
            <a:spLocks noGrp="1"/>
          </p:cNvSpPr>
          <p:nvPr>
            <p:ph idx="1"/>
          </p:nvPr>
        </p:nvSpPr>
        <p:spPr>
          <a:xfrm>
            <a:off x="304800" y="1371600"/>
            <a:ext cx="8686800" cy="4724400"/>
          </a:xfrm>
        </p:spPr>
        <p:txBody>
          <a:bodyPr>
            <a:normAutofit/>
          </a:bodyPr>
          <a:lstStyle/>
          <a:p>
            <a:pPr lvl="1">
              <a:spcBef>
                <a:spcPts val="1800"/>
              </a:spcBef>
              <a:buFont typeface="Wingdings" pitchFamily="2" charset="2"/>
              <a:buChar char="§"/>
              <a:defRPr/>
            </a:pPr>
            <a:r>
              <a:rPr lang="en-US" dirty="0">
                <a:latin typeface="High Tower Text" panose="02040502050506030303" pitchFamily="18" charset="0"/>
                <a:cs typeface="Times New Roman" pitchFamily="18" charset="0"/>
              </a:rPr>
              <a:t>Poor management and governance of service delivery systems </a:t>
            </a:r>
          </a:p>
          <a:p>
            <a:pPr lvl="1">
              <a:spcBef>
                <a:spcPts val="1800"/>
              </a:spcBef>
              <a:buFont typeface="Wingdings" pitchFamily="2" charset="2"/>
              <a:buChar char="§"/>
              <a:defRPr/>
            </a:pPr>
            <a:r>
              <a:rPr lang="en-US" dirty="0">
                <a:latin typeface="High Tower Text" panose="02040502050506030303" pitchFamily="18" charset="0"/>
                <a:cs typeface="Times New Roman" pitchFamily="18" charset="0"/>
              </a:rPr>
              <a:t>Weak referral system</a:t>
            </a:r>
          </a:p>
          <a:p>
            <a:pPr lvl="1">
              <a:spcBef>
                <a:spcPts val="1800"/>
              </a:spcBef>
              <a:buFont typeface="Wingdings" pitchFamily="2" charset="2"/>
              <a:buChar char="§"/>
              <a:defRPr/>
            </a:pPr>
            <a:r>
              <a:rPr lang="en-US" dirty="0">
                <a:latin typeface="High Tower Text" panose="02040502050506030303" pitchFamily="18" charset="0"/>
                <a:cs typeface="Times New Roman" pitchFamily="18" charset="0"/>
              </a:rPr>
              <a:t>Shortage of resources, and inefficient use</a:t>
            </a:r>
          </a:p>
          <a:p>
            <a:pPr lvl="1">
              <a:spcBef>
                <a:spcPts val="1800"/>
              </a:spcBef>
              <a:buFont typeface="Wingdings" pitchFamily="2" charset="2"/>
              <a:buChar char="§"/>
              <a:defRPr/>
            </a:pPr>
            <a:r>
              <a:rPr lang="en-US" dirty="0">
                <a:latin typeface="High Tower Text" panose="02040502050506030303" pitchFamily="18" charset="0"/>
                <a:cs typeface="Times New Roman" pitchFamily="18" charset="0"/>
              </a:rPr>
              <a:t>Poor generation &amp; utilization of health information</a:t>
            </a:r>
          </a:p>
          <a:p>
            <a:pPr lvl="1">
              <a:spcBef>
                <a:spcPts val="1800"/>
              </a:spcBef>
              <a:buFont typeface="Wingdings" pitchFamily="2" charset="2"/>
              <a:buChar char="§"/>
              <a:defRPr/>
            </a:pPr>
            <a:r>
              <a:rPr lang="en-US" dirty="0">
                <a:latin typeface="High Tower Text" panose="02040502050506030303" pitchFamily="18" charset="0"/>
                <a:cs typeface="Times New Roman" pitchFamily="18" charset="0"/>
              </a:rPr>
              <a:t>Poor Recording, Reporting, and documentation</a:t>
            </a:r>
          </a:p>
          <a:p>
            <a:pPr lvl="1">
              <a:spcBef>
                <a:spcPts val="1800"/>
              </a:spcBef>
              <a:buFont typeface="Wingdings" pitchFamily="2" charset="2"/>
              <a:buChar char="§"/>
              <a:defRPr/>
            </a:pPr>
            <a:r>
              <a:rPr lang="en-US" dirty="0">
                <a:latin typeface="High Tower Text" panose="02040502050506030303" pitchFamily="18" charset="0"/>
                <a:cs typeface="Times New Roman" pitchFamily="18" charset="0"/>
              </a:rPr>
              <a:t>Under-use of  available services</a:t>
            </a:r>
          </a:p>
          <a:p>
            <a:pPr lvl="1">
              <a:spcBef>
                <a:spcPts val="1800"/>
              </a:spcBef>
              <a:buFont typeface="Wingdings" pitchFamily="2" charset="2"/>
              <a:buChar char="§"/>
              <a:defRPr/>
            </a:pPr>
            <a:endParaRPr lang="en-US" dirty="0">
              <a:latin typeface="High Tower Text" panose="02040502050506030303" pitchFamily="18" charset="0"/>
              <a:cs typeface="Times New Roman" pitchFamily="18" charset="0"/>
            </a:endParaRPr>
          </a:p>
          <a:p>
            <a:pPr marL="457200" lvl="1" indent="0">
              <a:spcBef>
                <a:spcPts val="1800"/>
              </a:spcBef>
              <a:buFont typeface="Wingdings" pitchFamily="2" charset="2"/>
              <a:buChar char="§"/>
              <a:defRPr/>
            </a:pPr>
            <a:endParaRPr lang="en-US" dirty="0">
              <a:latin typeface="High Tower Text" panose="02040502050506030303" pitchFamily="18" charset="0"/>
              <a:cs typeface="Times New Roman" pitchFamily="18" charset="0"/>
            </a:endParaRPr>
          </a:p>
          <a:p>
            <a:pPr>
              <a:spcBef>
                <a:spcPts val="1800"/>
              </a:spcBef>
              <a:buFont typeface="Wingdings" pitchFamily="2" charset="2"/>
              <a:buChar char="§"/>
              <a:defRPr/>
            </a:pPr>
            <a:endParaRPr lang="en-US" sz="2800" dirty="0">
              <a:latin typeface="High Tower Text" panose="02040502050506030303" pitchFamily="18" charset="0"/>
              <a:cs typeface="Times New Roman" pitchFamily="18" charset="0"/>
            </a:endParaRPr>
          </a:p>
        </p:txBody>
      </p:sp>
      <p:sp>
        <p:nvSpPr>
          <p:cNvPr id="31748" name="Slide Number Placeholder 5">
            <a:extLst>
              <a:ext uri="{FF2B5EF4-FFF2-40B4-BE49-F238E27FC236}">
                <a16:creationId xmlns:a16="http://schemas.microsoft.com/office/drawing/2014/main" id="{A3CB8F4F-2E28-49D3-B928-2FF7AF0C006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E91B1ED5-03A1-4766-B944-2DD9E455CFEE}" type="slidenum">
              <a:rPr lang="en-US" altLang="en-US">
                <a:solidFill>
                  <a:srgbClr val="898989"/>
                </a:solidFill>
              </a:rPr>
              <a:pPr/>
              <a:t>27</a:t>
            </a:fld>
            <a:endParaRPr lang="en-US" altLang="en-US">
              <a:solidFill>
                <a:srgbClr val="898989"/>
              </a:solidFill>
            </a:endParaRPr>
          </a:p>
        </p:txBody>
      </p:sp>
      <p:sp>
        <p:nvSpPr>
          <p:cNvPr id="4" name="Footer Placeholder 3">
            <a:extLst>
              <a:ext uri="{FF2B5EF4-FFF2-40B4-BE49-F238E27FC236}">
                <a16:creationId xmlns:a16="http://schemas.microsoft.com/office/drawing/2014/main" id="{061C5C2D-2DB6-4610-8548-5DBBE4FAEFCD}"/>
              </a:ext>
            </a:extLst>
          </p:cNvPr>
          <p:cNvSpPr>
            <a:spLocks noGrp="1"/>
          </p:cNvSpPr>
          <p:nvPr>
            <p:ph type="ftr" sz="quarter" idx="11"/>
          </p:nvPr>
        </p:nvSpPr>
        <p:spPr/>
        <p:txBody>
          <a:bodyPr/>
          <a:lstStyle/>
          <a:p>
            <a:pPr>
              <a:defRPr/>
            </a:pPr>
            <a:r>
              <a:rPr lang="en-GB" altLang="en-US"/>
              <a:t>Nigusu W.</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2BC6C7AA-3AC0-4447-BCB9-B4670B67D8D4}"/>
              </a:ext>
            </a:extLst>
          </p:cNvPr>
          <p:cNvSpPr>
            <a:spLocks noGrp="1"/>
          </p:cNvSpPr>
          <p:nvPr>
            <p:ph type="title"/>
          </p:nvPr>
        </p:nvSpPr>
        <p:spPr>
          <a:xfrm>
            <a:off x="1252538" y="762000"/>
            <a:ext cx="5834062" cy="920750"/>
          </a:xfrm>
        </p:spPr>
        <p:txBody>
          <a:bodyPr/>
          <a:lstStyle/>
          <a:p>
            <a:r>
              <a:rPr lang="en-US" altLang="en-US" sz="2800" b="1">
                <a:solidFill>
                  <a:srgbClr val="FF0000"/>
                </a:solidFill>
                <a:latin typeface="High Tower Text" panose="02040502050506030303" pitchFamily="18" charset="0"/>
              </a:rPr>
              <a:t>BASIC CONCEPTS OF POLICY</a:t>
            </a:r>
          </a:p>
        </p:txBody>
      </p:sp>
      <p:sp>
        <p:nvSpPr>
          <p:cNvPr id="32771" name="Content Placeholder 2">
            <a:extLst>
              <a:ext uri="{FF2B5EF4-FFF2-40B4-BE49-F238E27FC236}">
                <a16:creationId xmlns:a16="http://schemas.microsoft.com/office/drawing/2014/main" id="{5767EC80-00E1-4278-8C19-CBAD29514D26}"/>
              </a:ext>
            </a:extLst>
          </p:cNvPr>
          <p:cNvSpPr>
            <a:spLocks noGrp="1"/>
          </p:cNvSpPr>
          <p:nvPr>
            <p:ph idx="1"/>
          </p:nvPr>
        </p:nvSpPr>
        <p:spPr>
          <a:xfrm>
            <a:off x="-152400" y="1690688"/>
            <a:ext cx="7886700" cy="4351337"/>
          </a:xfrm>
        </p:spPr>
        <p:txBody>
          <a:bodyPr/>
          <a:lstStyle/>
          <a:p>
            <a:pPr algn="ctr">
              <a:buFont typeface="Arial" panose="020B0604020202020204" pitchFamily="34" charset="0"/>
              <a:buNone/>
            </a:pPr>
            <a:endParaRPr lang="en-US" altLang="en-US" sz="2400" b="1">
              <a:latin typeface="Perpetua" panose="02020502060401020303" pitchFamily="18" charset="0"/>
            </a:endParaRPr>
          </a:p>
          <a:p>
            <a:pPr algn="ctr">
              <a:buFont typeface="Arial" panose="020B0604020202020204" pitchFamily="34" charset="0"/>
              <a:buNone/>
            </a:pPr>
            <a:endParaRPr lang="en-US" altLang="en-US" sz="2400" b="1">
              <a:latin typeface="Perpetua" panose="02020502060401020303" pitchFamily="18" charset="0"/>
            </a:endParaRPr>
          </a:p>
          <a:p>
            <a:pPr algn="ctr">
              <a:buFont typeface="Arial" panose="020B0604020202020204" pitchFamily="34" charset="0"/>
              <a:buNone/>
            </a:pPr>
            <a:r>
              <a:rPr lang="en-US" altLang="en-US" sz="2400" b="1">
                <a:latin typeface="Perpetua" panose="02020502060401020303" pitchFamily="18" charset="0"/>
              </a:rPr>
              <a:t>WHAT IS POLICY?</a:t>
            </a:r>
          </a:p>
          <a:p>
            <a:pPr algn="ctr">
              <a:buFont typeface="Arial" panose="020B0604020202020204" pitchFamily="34" charset="0"/>
              <a:buNone/>
            </a:pPr>
            <a:endParaRPr lang="en-US" altLang="en-US" sz="2400" b="1">
              <a:latin typeface="Perpetua" panose="02020502060401020303" pitchFamily="18" charset="0"/>
            </a:endParaRPr>
          </a:p>
          <a:p>
            <a:pPr algn="ctr">
              <a:buFont typeface="Arial" panose="020B0604020202020204" pitchFamily="34" charset="0"/>
              <a:buNone/>
            </a:pPr>
            <a:r>
              <a:rPr lang="en-US" altLang="en-US" sz="2400" b="1">
                <a:latin typeface="Perpetua" panose="02020502060401020303" pitchFamily="18" charset="0"/>
              </a:rPr>
              <a:t>WHAT IS A HEALTH POLICY?</a:t>
            </a:r>
          </a:p>
        </p:txBody>
      </p:sp>
      <p:sp>
        <p:nvSpPr>
          <p:cNvPr id="32772" name="Slide Number Placeholder 2">
            <a:extLst>
              <a:ext uri="{FF2B5EF4-FFF2-40B4-BE49-F238E27FC236}">
                <a16:creationId xmlns:a16="http://schemas.microsoft.com/office/drawing/2014/main" id="{2226CE6E-867F-461E-B85F-BE2706920DE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AE9AB5A4-C732-4D4A-958D-044E044E8923}" type="slidenum">
              <a:rPr lang="en-GB" altLang="en-US">
                <a:solidFill>
                  <a:srgbClr val="898989"/>
                </a:solidFill>
              </a:rPr>
              <a:pPr/>
              <a:t>28</a:t>
            </a:fld>
            <a:endParaRPr lang="en-GB" altLang="en-US">
              <a:solidFill>
                <a:srgbClr val="898989"/>
              </a:solidFill>
            </a:endParaRPr>
          </a:p>
        </p:txBody>
      </p:sp>
      <p:sp>
        <p:nvSpPr>
          <p:cNvPr id="2" name="Footer Placeholder 1">
            <a:extLst>
              <a:ext uri="{FF2B5EF4-FFF2-40B4-BE49-F238E27FC236}">
                <a16:creationId xmlns:a16="http://schemas.microsoft.com/office/drawing/2014/main" id="{75D5AA53-A04E-44A6-9D38-234D4E24CE28}"/>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B3FC1-7B91-4D5E-96C2-5BC49F0EBE73}"/>
              </a:ext>
            </a:extLst>
          </p:cNvPr>
          <p:cNvSpPr>
            <a:spLocks noGrp="1"/>
          </p:cNvSpPr>
          <p:nvPr>
            <p:ph type="title"/>
          </p:nvPr>
        </p:nvSpPr>
        <p:spPr/>
        <p:txBody>
          <a:bodyPr>
            <a:normAutofit fontScale="90000"/>
          </a:bodyPr>
          <a:lstStyle/>
          <a:p>
            <a:pPr>
              <a:defRPr/>
            </a:pPr>
            <a:r>
              <a:rPr lang="en-US" b="1" dirty="0">
                <a:solidFill>
                  <a:srgbClr val="FF0000"/>
                </a:solidFill>
                <a:latin typeface="Perpetua" panose="02020502060401020303" pitchFamily="18" charset="0"/>
              </a:rPr>
              <a:t> POLICY </a:t>
            </a:r>
            <a:br>
              <a:rPr lang="en-US" b="1" dirty="0">
                <a:solidFill>
                  <a:srgbClr val="FF0000"/>
                </a:solidFill>
                <a:latin typeface="Perpetua" panose="02020502060401020303" pitchFamily="18" charset="0"/>
              </a:rPr>
            </a:br>
            <a:r>
              <a:rPr lang="en-US" dirty="0">
                <a:solidFill>
                  <a:srgbClr val="FF0000"/>
                </a:solidFill>
                <a:latin typeface="Perpetua" panose="02020502060401020303" pitchFamily="18" charset="0"/>
              </a:rPr>
              <a:t> </a:t>
            </a:r>
          </a:p>
        </p:txBody>
      </p:sp>
      <p:sp>
        <p:nvSpPr>
          <p:cNvPr id="3" name="Content Placeholder 2">
            <a:extLst>
              <a:ext uri="{FF2B5EF4-FFF2-40B4-BE49-F238E27FC236}">
                <a16:creationId xmlns:a16="http://schemas.microsoft.com/office/drawing/2014/main" id="{05C916B8-4085-4D3A-AB11-3BCE77942F65}"/>
              </a:ext>
            </a:extLst>
          </p:cNvPr>
          <p:cNvSpPr>
            <a:spLocks noGrp="1"/>
          </p:cNvSpPr>
          <p:nvPr>
            <p:ph idx="1"/>
          </p:nvPr>
        </p:nvSpPr>
        <p:spPr>
          <a:xfrm>
            <a:off x="228600" y="1143000"/>
            <a:ext cx="8534400" cy="5029200"/>
          </a:xfrm>
        </p:spPr>
        <p:txBody>
          <a:bodyPr>
            <a:normAutofit lnSpcReduction="10000"/>
          </a:bodyPr>
          <a:lstStyle/>
          <a:p>
            <a:pPr algn="just">
              <a:spcBef>
                <a:spcPts val="2400"/>
              </a:spcBef>
              <a:buFont typeface="Wingdings" pitchFamily="2" charset="2"/>
              <a:buChar char="Ø"/>
              <a:defRPr/>
            </a:pPr>
            <a:r>
              <a:rPr lang="en-US" sz="2600" dirty="0">
                <a:latin typeface="Perpetua" panose="02020502060401020303" pitchFamily="18" charset="0"/>
              </a:rPr>
              <a:t>A </a:t>
            </a:r>
            <a:r>
              <a:rPr lang="en-US" sz="2600" b="1" dirty="0">
                <a:latin typeface="Perpetua" panose="02020502060401020303" pitchFamily="18" charset="0"/>
              </a:rPr>
              <a:t>policy</a:t>
            </a:r>
            <a:r>
              <a:rPr lang="en-US" sz="2600" dirty="0">
                <a:latin typeface="Perpetua" panose="02020502060401020303" pitchFamily="18" charset="0"/>
              </a:rPr>
              <a:t> is a set of </a:t>
            </a:r>
            <a:r>
              <a:rPr lang="en-US" sz="2600" b="1" i="1" dirty="0">
                <a:latin typeface="Perpetua" panose="02020502060401020303" pitchFamily="18" charset="0"/>
              </a:rPr>
              <a:t>clear statements </a:t>
            </a:r>
            <a:r>
              <a:rPr lang="en-US" sz="2600" dirty="0">
                <a:latin typeface="Perpetua" panose="02020502060401020303" pitchFamily="18" charset="0"/>
              </a:rPr>
              <a:t>and </a:t>
            </a:r>
            <a:r>
              <a:rPr lang="en-US" sz="2600" b="1" i="1" dirty="0">
                <a:latin typeface="Perpetua" panose="02020502060401020303" pitchFamily="18" charset="0"/>
              </a:rPr>
              <a:t>decisions </a:t>
            </a:r>
            <a:r>
              <a:rPr lang="en-US" sz="2600" dirty="0">
                <a:latin typeface="Perpetua" panose="02020502060401020303" pitchFamily="18" charset="0"/>
              </a:rPr>
              <a:t>defining </a:t>
            </a:r>
            <a:r>
              <a:rPr lang="en-US" sz="2600" b="1" i="1" dirty="0">
                <a:latin typeface="Perpetua" panose="02020502060401020303" pitchFamily="18" charset="0"/>
              </a:rPr>
              <a:t>priorities </a:t>
            </a:r>
            <a:r>
              <a:rPr lang="en-US" sz="2600" dirty="0">
                <a:latin typeface="Perpetua" panose="02020502060401020303" pitchFamily="18" charset="0"/>
              </a:rPr>
              <a:t>and </a:t>
            </a:r>
            <a:r>
              <a:rPr lang="en-US" sz="2600" b="1" i="1" dirty="0">
                <a:latin typeface="Perpetua" panose="02020502060401020303" pitchFamily="18" charset="0"/>
              </a:rPr>
              <a:t>main directions </a:t>
            </a:r>
            <a:r>
              <a:rPr lang="en-US" sz="2600" dirty="0">
                <a:latin typeface="Perpetua" panose="02020502060401020303" pitchFamily="18" charset="0"/>
              </a:rPr>
              <a:t>for attaining </a:t>
            </a:r>
            <a:r>
              <a:rPr lang="en-US" sz="2600" b="1" i="1" dirty="0">
                <a:latin typeface="Perpetua" panose="02020502060401020303" pitchFamily="18" charset="0"/>
              </a:rPr>
              <a:t>a goal</a:t>
            </a:r>
            <a:r>
              <a:rPr lang="en-US" sz="2600" dirty="0">
                <a:latin typeface="Perpetua" panose="02020502060401020303" pitchFamily="18" charset="0"/>
              </a:rPr>
              <a:t>.</a:t>
            </a:r>
            <a:endParaRPr lang="en-US" sz="2400" dirty="0">
              <a:latin typeface="Perpetua" panose="02020502060401020303" pitchFamily="18" charset="0"/>
            </a:endParaRPr>
          </a:p>
          <a:p>
            <a:pPr algn="just">
              <a:spcBef>
                <a:spcPts val="2400"/>
              </a:spcBef>
              <a:buFont typeface="Wingdings" pitchFamily="2" charset="2"/>
              <a:buChar char="Ø"/>
              <a:defRPr/>
            </a:pPr>
            <a:r>
              <a:rPr lang="en-US" sz="2600" dirty="0">
                <a:latin typeface="Perpetua" panose="02020502060401020303" pitchFamily="18" charset="0"/>
              </a:rPr>
              <a:t>policy is concerned with </a:t>
            </a:r>
            <a:r>
              <a:rPr lang="en-US" sz="2600" i="1" dirty="0">
                <a:latin typeface="Perpetua" panose="02020502060401020303" pitchFamily="18" charset="0"/>
              </a:rPr>
              <a:t>what is to be done </a:t>
            </a:r>
            <a:r>
              <a:rPr lang="en-US" sz="2600" b="1" dirty="0">
                <a:solidFill>
                  <a:srgbClr val="FF0000"/>
                </a:solidFill>
                <a:latin typeface="Perpetua" panose="02020502060401020303" pitchFamily="18" charset="0"/>
              </a:rPr>
              <a:t>(content); </a:t>
            </a:r>
            <a:r>
              <a:rPr lang="en-US" sz="2600" dirty="0">
                <a:latin typeface="Perpetua" panose="02020502060401020303" pitchFamily="18" charset="0"/>
              </a:rPr>
              <a:t>how to do it </a:t>
            </a:r>
            <a:r>
              <a:rPr lang="en-US" sz="2600" dirty="0">
                <a:solidFill>
                  <a:srgbClr val="FF0000"/>
                </a:solidFill>
                <a:latin typeface="Perpetua" panose="02020502060401020303" pitchFamily="18" charset="0"/>
              </a:rPr>
              <a:t>(</a:t>
            </a:r>
            <a:r>
              <a:rPr lang="en-US" sz="2600" b="1" i="1" dirty="0">
                <a:solidFill>
                  <a:srgbClr val="FF0000"/>
                </a:solidFill>
                <a:latin typeface="Perpetua" panose="02020502060401020303" pitchFamily="18" charset="0"/>
              </a:rPr>
              <a:t>strategy)</a:t>
            </a:r>
            <a:r>
              <a:rPr lang="en-US" sz="2600" dirty="0">
                <a:solidFill>
                  <a:srgbClr val="FF0000"/>
                </a:solidFill>
                <a:latin typeface="Perpetua" panose="02020502060401020303" pitchFamily="18" charset="0"/>
              </a:rPr>
              <a:t>.</a:t>
            </a:r>
            <a:endParaRPr lang="en-US" sz="2400" dirty="0">
              <a:latin typeface="Perpetua" panose="02020502060401020303" pitchFamily="18" charset="0"/>
            </a:endParaRPr>
          </a:p>
          <a:p>
            <a:pPr algn="just">
              <a:spcBef>
                <a:spcPts val="2400"/>
              </a:spcBef>
              <a:buFont typeface="Wingdings" pitchFamily="2" charset="2"/>
              <a:buChar char="Ø"/>
              <a:defRPr/>
            </a:pPr>
            <a:r>
              <a:rPr lang="en-US" sz="2600" b="1" dirty="0">
                <a:latin typeface="Perpetua" panose="02020502060401020303" pitchFamily="18" charset="0"/>
              </a:rPr>
              <a:t>A policy involves </a:t>
            </a:r>
            <a:r>
              <a:rPr lang="en-US" sz="2600" b="1" dirty="0">
                <a:solidFill>
                  <a:srgbClr val="FF0000"/>
                </a:solidFill>
                <a:latin typeface="Perpetua" panose="02020502060401020303" pitchFamily="18" charset="0"/>
              </a:rPr>
              <a:t>agreement or consensus </a:t>
            </a:r>
            <a:r>
              <a:rPr lang="en-US" sz="2600" b="1" dirty="0">
                <a:latin typeface="Perpetua" panose="02020502060401020303" pitchFamily="18" charset="0"/>
              </a:rPr>
              <a:t>on the following main issues:</a:t>
            </a:r>
          </a:p>
          <a:p>
            <a:pPr lvl="2" algn="just">
              <a:spcBef>
                <a:spcPts val="2400"/>
              </a:spcBef>
              <a:buFont typeface="Wingdings" panose="05000000000000000000" pitchFamily="2" charset="2"/>
              <a:buChar char="§"/>
              <a:defRPr/>
            </a:pPr>
            <a:r>
              <a:rPr lang="en-US" sz="2300" b="1" i="1" dirty="0">
                <a:latin typeface="Perpetua" panose="02020502060401020303" pitchFamily="18" charset="0"/>
              </a:rPr>
              <a:t>Goals and objectives </a:t>
            </a:r>
            <a:r>
              <a:rPr lang="en-US" sz="2300" dirty="0">
                <a:latin typeface="Perpetua" panose="02020502060401020303" pitchFamily="18" charset="0"/>
              </a:rPr>
              <a:t>to be addressed,</a:t>
            </a:r>
          </a:p>
          <a:p>
            <a:pPr lvl="2" algn="just">
              <a:spcBef>
                <a:spcPts val="2400"/>
              </a:spcBef>
              <a:buFont typeface="Wingdings" panose="05000000000000000000" pitchFamily="2" charset="2"/>
              <a:buChar char="§"/>
              <a:defRPr/>
            </a:pPr>
            <a:r>
              <a:rPr lang="en-US" sz="2300" b="1" i="1" dirty="0">
                <a:latin typeface="Perpetua" panose="02020502060401020303" pitchFamily="18" charset="0"/>
              </a:rPr>
              <a:t>Priorities </a:t>
            </a:r>
            <a:r>
              <a:rPr lang="en-US" sz="2300" dirty="0">
                <a:latin typeface="Perpetua" panose="02020502060401020303" pitchFamily="18" charset="0"/>
              </a:rPr>
              <a:t>among those objectives and </a:t>
            </a:r>
          </a:p>
          <a:p>
            <a:pPr lvl="2" algn="just">
              <a:spcBef>
                <a:spcPts val="2400"/>
              </a:spcBef>
              <a:buFont typeface="Wingdings" panose="05000000000000000000" pitchFamily="2" charset="2"/>
              <a:buChar char="§"/>
              <a:defRPr/>
            </a:pPr>
            <a:r>
              <a:rPr lang="en-US" sz="2300" dirty="0">
                <a:latin typeface="Perpetua" panose="02020502060401020303" pitchFamily="18" charset="0"/>
              </a:rPr>
              <a:t>Main </a:t>
            </a:r>
            <a:r>
              <a:rPr lang="en-US" sz="2300" b="1" i="1" dirty="0">
                <a:latin typeface="Perpetua" panose="02020502060401020303" pitchFamily="18" charset="0"/>
              </a:rPr>
              <a:t>directions</a:t>
            </a:r>
            <a:r>
              <a:rPr lang="en-US" sz="2300" dirty="0">
                <a:latin typeface="Perpetua" panose="02020502060401020303" pitchFamily="18" charset="0"/>
              </a:rPr>
              <a:t> for achieving them.</a:t>
            </a:r>
          </a:p>
          <a:p>
            <a:pPr>
              <a:spcBef>
                <a:spcPts val="2400"/>
              </a:spcBef>
              <a:defRPr/>
            </a:pPr>
            <a:endParaRPr lang="en-US" sz="2600" dirty="0">
              <a:latin typeface="Perpetua" panose="02020502060401020303" pitchFamily="18" charset="0"/>
            </a:endParaRPr>
          </a:p>
        </p:txBody>
      </p:sp>
      <p:sp>
        <p:nvSpPr>
          <p:cNvPr id="33796" name="Slide Number Placeholder 5">
            <a:extLst>
              <a:ext uri="{FF2B5EF4-FFF2-40B4-BE49-F238E27FC236}">
                <a16:creationId xmlns:a16="http://schemas.microsoft.com/office/drawing/2014/main" id="{29F1E098-0753-4606-AF3E-0A7418BE2B6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2D867387-8F39-4598-8BA0-DE54603819E8}" type="slidenum">
              <a:rPr lang="en-GB" altLang="en-US">
                <a:solidFill>
                  <a:srgbClr val="898989"/>
                </a:solidFill>
              </a:rPr>
              <a:pPr/>
              <a:t>29</a:t>
            </a:fld>
            <a:endParaRPr lang="en-GB" altLang="en-US">
              <a:solidFill>
                <a:srgbClr val="898989"/>
              </a:solidFill>
            </a:endParaRPr>
          </a:p>
        </p:txBody>
      </p:sp>
      <p:sp>
        <p:nvSpPr>
          <p:cNvPr id="4" name="Footer Placeholder 3">
            <a:extLst>
              <a:ext uri="{FF2B5EF4-FFF2-40B4-BE49-F238E27FC236}">
                <a16:creationId xmlns:a16="http://schemas.microsoft.com/office/drawing/2014/main" id="{BD85CC84-D508-451A-8891-DC7622F3265A}"/>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FE63808C-CD9D-4576-86F6-35619D634308}"/>
              </a:ext>
            </a:extLst>
          </p:cNvPr>
          <p:cNvSpPr>
            <a:spLocks noGrp="1"/>
          </p:cNvSpPr>
          <p:nvPr>
            <p:ph type="title"/>
          </p:nvPr>
        </p:nvSpPr>
        <p:spPr>
          <a:xfrm>
            <a:off x="457200" y="274638"/>
            <a:ext cx="8229600" cy="1143000"/>
          </a:xfrm>
        </p:spPr>
        <p:txBody>
          <a:bodyPr/>
          <a:lstStyle/>
          <a:p>
            <a:r>
              <a:rPr lang="en-US" altLang="en-US">
                <a:latin typeface="High Tower Text" panose="02040502050506030303" pitchFamily="18" charset="0"/>
              </a:rPr>
              <a:t>Activity</a:t>
            </a:r>
            <a:r>
              <a:rPr lang="en-US" altLang="en-US"/>
              <a:t> </a:t>
            </a:r>
            <a:r>
              <a:rPr lang="en-US" altLang="en-US" sz="3600">
                <a:latin typeface="Times New Roman" panose="02020603050405020304" pitchFamily="18" charset="0"/>
                <a:cs typeface="Times New Roman" panose="02020603050405020304" pitchFamily="18" charset="0"/>
              </a:rPr>
              <a:t>(5 </a:t>
            </a:r>
            <a:r>
              <a:rPr lang="en-US" altLang="en-US">
                <a:latin typeface="High Tower Text" panose="02040502050506030303" pitchFamily="18" charset="0"/>
              </a:rPr>
              <a:t>minutes) </a:t>
            </a:r>
          </a:p>
        </p:txBody>
      </p:sp>
      <p:sp>
        <p:nvSpPr>
          <p:cNvPr id="3" name="Text Placeholder 2">
            <a:extLst>
              <a:ext uri="{FF2B5EF4-FFF2-40B4-BE49-F238E27FC236}">
                <a16:creationId xmlns:a16="http://schemas.microsoft.com/office/drawing/2014/main" id="{F4D2DFBE-8B46-45AD-8A68-1C9E112B07D4}"/>
              </a:ext>
            </a:extLst>
          </p:cNvPr>
          <p:cNvSpPr>
            <a:spLocks noGrp="1"/>
          </p:cNvSpPr>
          <p:nvPr>
            <p:ph type="body" idx="1"/>
          </p:nvPr>
        </p:nvSpPr>
        <p:spPr>
          <a:xfrm>
            <a:off x="457200" y="1600200"/>
            <a:ext cx="8229600" cy="5410200"/>
          </a:xfrm>
        </p:spPr>
        <p:txBody>
          <a:bodyPr/>
          <a:lstStyle/>
          <a:p>
            <a:pPr marL="0" indent="0">
              <a:lnSpc>
                <a:spcPct val="150000"/>
              </a:lnSpc>
              <a:defRPr/>
            </a:pPr>
            <a:r>
              <a:rPr lang="en-US" sz="2800" dirty="0">
                <a:latin typeface="High Tower Text" panose="02040502050506030303" pitchFamily="18" charset="0"/>
              </a:rPr>
              <a:t>What is:</a:t>
            </a:r>
          </a:p>
          <a:p>
            <a:pPr lvl="1" indent="-342900">
              <a:buFont typeface="Wingdings" panose="05000000000000000000" pitchFamily="2" charset="2"/>
              <a:buChar char="§"/>
              <a:defRPr/>
            </a:pPr>
            <a:r>
              <a:rPr lang="en-US" sz="2600" dirty="0">
                <a:solidFill>
                  <a:schemeClr val="tx2"/>
                </a:solidFill>
                <a:latin typeface="High Tower Text" panose="02040502050506030303" pitchFamily="18" charset="0"/>
              </a:rPr>
              <a:t>Health system?</a:t>
            </a:r>
          </a:p>
          <a:p>
            <a:pPr lvl="1" indent="-342900">
              <a:buFont typeface="Wingdings" panose="05000000000000000000" pitchFamily="2" charset="2"/>
              <a:buChar char="§"/>
              <a:defRPr/>
            </a:pPr>
            <a:r>
              <a:rPr lang="en-US" sz="2600" dirty="0">
                <a:solidFill>
                  <a:schemeClr val="tx2"/>
                </a:solidFill>
                <a:latin typeface="High Tower Text" panose="02040502050506030303" pitchFamily="18" charset="0"/>
              </a:rPr>
              <a:t>What does health systems do? </a:t>
            </a:r>
          </a:p>
          <a:p>
            <a:pPr lvl="1" indent="-342900">
              <a:buFont typeface="Wingdings" panose="05000000000000000000" pitchFamily="2" charset="2"/>
              <a:buChar char="§"/>
              <a:defRPr/>
            </a:pPr>
            <a:r>
              <a:rPr lang="en-US" sz="2600" dirty="0">
                <a:solidFill>
                  <a:schemeClr val="tx2"/>
                </a:solidFill>
                <a:latin typeface="High Tower Text" panose="02040502050506030303" pitchFamily="18" charset="0"/>
              </a:rPr>
              <a:t>Why health systems matter?</a:t>
            </a:r>
          </a:p>
          <a:p>
            <a:pPr marL="400050" lvl="1" indent="0">
              <a:lnSpc>
                <a:spcPct val="150000"/>
              </a:lnSpc>
              <a:buFont typeface="Arial" panose="020B0604020202020204" pitchFamily="34" charset="0"/>
              <a:buNone/>
              <a:defRPr/>
            </a:pPr>
            <a:endParaRPr lang="en-US" sz="2600" dirty="0">
              <a:solidFill>
                <a:schemeClr val="tx2"/>
              </a:solidFill>
              <a:latin typeface="High Tower Text" panose="02040502050506030303" pitchFamily="18" charset="0"/>
            </a:endParaRPr>
          </a:p>
          <a:p>
            <a:pPr>
              <a:lnSpc>
                <a:spcPct val="150000"/>
              </a:lnSpc>
              <a:defRPr/>
            </a:pPr>
            <a:endParaRPr lang="en-US" sz="2600" dirty="0">
              <a:latin typeface="High Tower Text" panose="02040502050506030303"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3E72AE5B-3A63-461C-B374-EED7ADC7D776}"/>
              </a:ext>
            </a:extLst>
          </p:cNvPr>
          <p:cNvSpPr>
            <a:spLocks noGrp="1"/>
          </p:cNvSpPr>
          <p:nvPr>
            <p:ph type="title"/>
          </p:nvPr>
        </p:nvSpPr>
        <p:spPr>
          <a:xfrm>
            <a:off x="628650" y="365125"/>
            <a:ext cx="7886700" cy="625475"/>
          </a:xfrm>
        </p:spPr>
        <p:txBody>
          <a:bodyPr/>
          <a:lstStyle/>
          <a:p>
            <a:r>
              <a:rPr lang="en-US" altLang="en-US" b="1">
                <a:solidFill>
                  <a:srgbClr val="FF0000"/>
                </a:solidFill>
                <a:latin typeface="Perpetua" panose="02020502060401020303" pitchFamily="18" charset="0"/>
              </a:rPr>
              <a:t>Health Policy</a:t>
            </a:r>
          </a:p>
        </p:txBody>
      </p:sp>
      <p:sp>
        <p:nvSpPr>
          <p:cNvPr id="34819" name="Content Placeholder 2">
            <a:extLst>
              <a:ext uri="{FF2B5EF4-FFF2-40B4-BE49-F238E27FC236}">
                <a16:creationId xmlns:a16="http://schemas.microsoft.com/office/drawing/2014/main" id="{A4C23D8D-5E81-4984-8633-B8F20DBCDD58}"/>
              </a:ext>
            </a:extLst>
          </p:cNvPr>
          <p:cNvSpPr>
            <a:spLocks noGrp="1"/>
          </p:cNvSpPr>
          <p:nvPr>
            <p:ph idx="1"/>
          </p:nvPr>
        </p:nvSpPr>
        <p:spPr>
          <a:xfrm>
            <a:off x="285750" y="990600"/>
            <a:ext cx="8229600" cy="5029200"/>
          </a:xfrm>
        </p:spPr>
        <p:txBody>
          <a:bodyPr/>
          <a:lstStyle/>
          <a:p>
            <a:pPr algn="just">
              <a:buFont typeface="Arial" panose="020B0604020202020204" pitchFamily="34" charset="0"/>
              <a:buNone/>
            </a:pPr>
            <a:r>
              <a:rPr lang="en-US" altLang="en-US" sz="2400" b="1">
                <a:latin typeface="Perpetua" panose="02020502060401020303" pitchFamily="18" charset="0"/>
              </a:rPr>
              <a:t>HP can be defined as</a:t>
            </a:r>
            <a:r>
              <a:rPr lang="en-US" altLang="en-US" sz="2400">
                <a:latin typeface="Perpetua" panose="02020502060401020303" pitchFamily="18" charset="0"/>
              </a:rPr>
              <a:t> the “</a:t>
            </a:r>
            <a:r>
              <a:rPr lang="en-US" altLang="en-US" sz="2400" b="1" i="1">
                <a:latin typeface="Perpetua" panose="02020502060401020303" pitchFamily="18" charset="0"/>
              </a:rPr>
              <a:t>formal written document,</a:t>
            </a:r>
            <a:r>
              <a:rPr lang="en-US" altLang="en-US" sz="2400" b="1">
                <a:latin typeface="Perpetua" panose="02020502060401020303" pitchFamily="18" charset="0"/>
              </a:rPr>
              <a:t> </a:t>
            </a:r>
            <a:r>
              <a:rPr lang="en-US" altLang="en-US" sz="2400" b="1" i="1">
                <a:latin typeface="Perpetua" panose="02020502060401020303" pitchFamily="18" charset="0"/>
              </a:rPr>
              <a:t>decisions, plans</a:t>
            </a:r>
            <a:r>
              <a:rPr lang="en-US" altLang="en-US" sz="2400" b="1">
                <a:latin typeface="Perpetua" panose="02020502060401020303" pitchFamily="18" charset="0"/>
              </a:rPr>
              <a:t>, and </a:t>
            </a:r>
            <a:r>
              <a:rPr lang="en-US" altLang="en-US" sz="2400" b="1" i="1">
                <a:latin typeface="Perpetua" panose="02020502060401020303" pitchFamily="18" charset="0"/>
              </a:rPr>
              <a:t>actions</a:t>
            </a:r>
            <a:r>
              <a:rPr lang="en-US" altLang="en-US" sz="2400" b="1">
                <a:latin typeface="Perpetua" panose="02020502060401020303" pitchFamily="18" charset="0"/>
              </a:rPr>
              <a:t> that are undertaken to achieve </a:t>
            </a:r>
            <a:r>
              <a:rPr lang="en-US" altLang="en-US" sz="2400" b="1" i="1">
                <a:latin typeface="Perpetua" panose="02020502060401020303" pitchFamily="18" charset="0"/>
              </a:rPr>
              <a:t>specific health goals </a:t>
            </a:r>
            <a:r>
              <a:rPr lang="en-US" altLang="en-US" sz="2400" b="1">
                <a:latin typeface="Perpetua" panose="02020502060401020303" pitchFamily="18" charset="0"/>
              </a:rPr>
              <a:t>within a </a:t>
            </a:r>
            <a:r>
              <a:rPr lang="en-US" altLang="en-US" sz="2400" b="1" i="1">
                <a:latin typeface="Perpetua" panose="02020502060401020303" pitchFamily="18" charset="0"/>
              </a:rPr>
              <a:t>society</a:t>
            </a:r>
            <a:r>
              <a:rPr lang="en-US" altLang="en-US" sz="2400" b="1">
                <a:latin typeface="Perpetua" panose="02020502060401020303" pitchFamily="18" charset="0"/>
              </a:rPr>
              <a:t>. ” </a:t>
            </a:r>
          </a:p>
          <a:p>
            <a:pPr algn="just">
              <a:buFont typeface="Arial" panose="020B0604020202020204" pitchFamily="34" charset="0"/>
              <a:buNone/>
            </a:pPr>
            <a:r>
              <a:rPr lang="en-US" altLang="en-US" sz="2400" b="1">
                <a:latin typeface="Perpetua" panose="02020502060401020303" pitchFamily="18" charset="0"/>
              </a:rPr>
              <a:t>                                                                  WHO</a:t>
            </a:r>
          </a:p>
          <a:p>
            <a:pPr algn="just">
              <a:buFont typeface="Arial" panose="020B0604020202020204" pitchFamily="34" charset="0"/>
              <a:buNone/>
            </a:pPr>
            <a:r>
              <a:rPr lang="en-US" altLang="en-US" sz="2400" b="1">
                <a:latin typeface="Perpetua" panose="02020502060401020303" pitchFamily="18" charset="0"/>
              </a:rPr>
              <a:t>	</a:t>
            </a:r>
          </a:p>
          <a:p>
            <a:pPr algn="just">
              <a:buFont typeface="Arial" panose="020B0604020202020204" pitchFamily="34" charset="0"/>
              <a:buNone/>
            </a:pPr>
            <a:r>
              <a:rPr lang="en-US" altLang="en-US" sz="2400" b="1">
                <a:latin typeface="Perpetua" panose="02020502060401020303" pitchFamily="18" charset="0"/>
              </a:rPr>
              <a:t>An </a:t>
            </a:r>
            <a:r>
              <a:rPr lang="en-US" altLang="en-US" sz="2400" b="1">
                <a:solidFill>
                  <a:srgbClr val="FF0000"/>
                </a:solidFill>
                <a:latin typeface="Perpetua" panose="02020502060401020303" pitchFamily="18" charset="0"/>
              </a:rPr>
              <a:t>explicit</a:t>
            </a:r>
            <a:r>
              <a:rPr lang="en-US" altLang="en-US" sz="2400" b="1">
                <a:latin typeface="Perpetua" panose="02020502060401020303" pitchFamily="18" charset="0"/>
              </a:rPr>
              <a:t> health policy can achieve several things: </a:t>
            </a:r>
          </a:p>
          <a:p>
            <a:pPr algn="just">
              <a:buFont typeface="Arial" panose="020B0604020202020204" pitchFamily="34" charset="0"/>
              <a:buNone/>
            </a:pPr>
            <a:r>
              <a:rPr lang="en-US" altLang="en-US" sz="2400" b="1">
                <a:latin typeface="Perpetua" panose="02020502060401020303" pitchFamily="18" charset="0"/>
              </a:rPr>
              <a:t>	- 	It defines a</a:t>
            </a:r>
            <a:r>
              <a:rPr lang="en-US" altLang="en-US" sz="2400" b="1">
                <a:solidFill>
                  <a:srgbClr val="FF0000"/>
                </a:solidFill>
                <a:latin typeface="Perpetua" panose="02020502060401020303" pitchFamily="18" charset="0"/>
              </a:rPr>
              <a:t> </a:t>
            </a:r>
            <a:r>
              <a:rPr lang="en-US" altLang="en-US" sz="2400" b="1" i="1">
                <a:solidFill>
                  <a:srgbClr val="FF0000"/>
                </a:solidFill>
                <a:latin typeface="Perpetua" panose="02020502060401020303" pitchFamily="18" charset="0"/>
              </a:rPr>
              <a:t>vision</a:t>
            </a:r>
            <a:r>
              <a:rPr lang="en-US" altLang="en-US" sz="2400" b="1">
                <a:solidFill>
                  <a:srgbClr val="FF0000"/>
                </a:solidFill>
                <a:latin typeface="Perpetua" panose="02020502060401020303" pitchFamily="18" charset="0"/>
              </a:rPr>
              <a:t> </a:t>
            </a:r>
            <a:r>
              <a:rPr lang="en-US" altLang="en-US" sz="2400" b="1">
                <a:latin typeface="Perpetua" panose="02020502060401020303" pitchFamily="18" charset="0"/>
              </a:rPr>
              <a:t>for the future; </a:t>
            </a:r>
          </a:p>
          <a:p>
            <a:pPr algn="just">
              <a:buFont typeface="Arial" panose="020B0604020202020204" pitchFamily="34" charset="0"/>
              <a:buNone/>
            </a:pPr>
            <a:r>
              <a:rPr lang="en-US" altLang="en-US" sz="2400" b="1">
                <a:latin typeface="Perpetua" panose="02020502060401020303" pitchFamily="18" charset="0"/>
              </a:rPr>
              <a:t>	- 	It outlines </a:t>
            </a:r>
            <a:r>
              <a:rPr lang="en-US" altLang="en-US" sz="2400" b="1" i="1">
                <a:solidFill>
                  <a:srgbClr val="FF0000"/>
                </a:solidFill>
                <a:latin typeface="Perpetua" panose="02020502060401020303" pitchFamily="18" charset="0"/>
              </a:rPr>
              <a:t>priorities</a:t>
            </a:r>
            <a:r>
              <a:rPr lang="en-US" altLang="en-US" sz="2400" b="1" i="1">
                <a:latin typeface="Perpetua" panose="02020502060401020303" pitchFamily="18" charset="0"/>
              </a:rPr>
              <a:t>;</a:t>
            </a:r>
            <a:r>
              <a:rPr lang="en-US" altLang="en-US" sz="2400" b="1">
                <a:latin typeface="Perpetua" panose="02020502060401020303" pitchFamily="18" charset="0"/>
              </a:rPr>
              <a:t>  </a:t>
            </a:r>
          </a:p>
          <a:p>
            <a:pPr algn="just">
              <a:buFont typeface="Arial" panose="020B0604020202020204" pitchFamily="34" charset="0"/>
              <a:buNone/>
            </a:pPr>
            <a:r>
              <a:rPr lang="en-US" altLang="en-US" sz="2400" b="1">
                <a:latin typeface="Perpetua" panose="02020502060401020303" pitchFamily="18" charset="0"/>
              </a:rPr>
              <a:t>	- 	The expected </a:t>
            </a:r>
            <a:r>
              <a:rPr lang="en-US" altLang="en-US" sz="2400" b="1" i="1">
                <a:solidFill>
                  <a:srgbClr val="FF0000"/>
                </a:solidFill>
                <a:latin typeface="Perpetua" panose="02020502060401020303" pitchFamily="18" charset="0"/>
              </a:rPr>
              <a:t>roles</a:t>
            </a:r>
            <a:r>
              <a:rPr lang="en-US" altLang="en-US" sz="2400" b="1">
                <a:latin typeface="Perpetua" panose="02020502060401020303" pitchFamily="18" charset="0"/>
              </a:rPr>
              <a:t> of different groups; &amp; </a:t>
            </a:r>
          </a:p>
          <a:p>
            <a:pPr algn="just">
              <a:buFont typeface="Arial" panose="020B0604020202020204" pitchFamily="34" charset="0"/>
              <a:buNone/>
            </a:pPr>
            <a:r>
              <a:rPr lang="en-US" altLang="en-US" sz="2400" b="1">
                <a:latin typeface="Perpetua" panose="02020502060401020303" pitchFamily="18" charset="0"/>
              </a:rPr>
              <a:t>	-	It builds </a:t>
            </a:r>
            <a:r>
              <a:rPr lang="en-US" altLang="en-US" sz="2400" b="1" i="1">
                <a:solidFill>
                  <a:srgbClr val="FF0000"/>
                </a:solidFill>
                <a:latin typeface="Perpetua" panose="02020502060401020303" pitchFamily="18" charset="0"/>
              </a:rPr>
              <a:t>consensus</a:t>
            </a:r>
            <a:r>
              <a:rPr lang="en-US" altLang="en-US" sz="2400" b="1" i="1">
                <a:latin typeface="Perpetua" panose="02020502060401020303" pitchFamily="18" charset="0"/>
              </a:rPr>
              <a:t> </a:t>
            </a:r>
            <a:r>
              <a:rPr lang="en-US" altLang="en-US" sz="2400" b="1">
                <a:latin typeface="Perpetua" panose="02020502060401020303" pitchFamily="18" charset="0"/>
              </a:rPr>
              <a:t>and </a:t>
            </a:r>
            <a:r>
              <a:rPr lang="en-US" altLang="en-US" sz="2400" b="1" i="1">
                <a:latin typeface="Perpetua" panose="02020502060401020303" pitchFamily="18" charset="0"/>
              </a:rPr>
              <a:t>informs</a:t>
            </a:r>
            <a:r>
              <a:rPr lang="en-US" altLang="en-US" sz="2400" b="1">
                <a:latin typeface="Perpetua" panose="02020502060401020303" pitchFamily="18" charset="0"/>
              </a:rPr>
              <a:t> people. </a:t>
            </a:r>
          </a:p>
        </p:txBody>
      </p:sp>
      <p:sp>
        <p:nvSpPr>
          <p:cNvPr id="34820" name="Slide Number Placeholder 2">
            <a:extLst>
              <a:ext uri="{FF2B5EF4-FFF2-40B4-BE49-F238E27FC236}">
                <a16:creationId xmlns:a16="http://schemas.microsoft.com/office/drawing/2014/main" id="{6675C1C8-9B38-4EB6-B18E-1040778366A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450CF3B0-F405-4A90-8951-4950373C6FA6}" type="slidenum">
              <a:rPr lang="en-GB" altLang="en-US">
                <a:solidFill>
                  <a:srgbClr val="898989"/>
                </a:solidFill>
              </a:rPr>
              <a:pPr/>
              <a:t>30</a:t>
            </a:fld>
            <a:endParaRPr lang="en-GB" altLang="en-US">
              <a:solidFill>
                <a:srgbClr val="898989"/>
              </a:solidFill>
            </a:endParaRPr>
          </a:p>
        </p:txBody>
      </p:sp>
      <p:sp>
        <p:nvSpPr>
          <p:cNvPr id="2" name="Footer Placeholder 1">
            <a:extLst>
              <a:ext uri="{FF2B5EF4-FFF2-40B4-BE49-F238E27FC236}">
                <a16:creationId xmlns:a16="http://schemas.microsoft.com/office/drawing/2014/main" id="{32EC7C8A-F84C-48F8-B5FA-75EA20D4B43D}"/>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E4E0AAB9-B93C-45E3-8F53-08642D2BC88D}"/>
              </a:ext>
            </a:extLst>
          </p:cNvPr>
          <p:cNvSpPr>
            <a:spLocks noGrp="1"/>
          </p:cNvSpPr>
          <p:nvPr>
            <p:ph type="title"/>
          </p:nvPr>
        </p:nvSpPr>
        <p:spPr>
          <a:xfrm>
            <a:off x="628650" y="228600"/>
            <a:ext cx="7886700" cy="677863"/>
          </a:xfrm>
        </p:spPr>
        <p:txBody>
          <a:bodyPr/>
          <a:lstStyle/>
          <a:p>
            <a:r>
              <a:rPr lang="en-US" altLang="en-US" sz="2800" b="1">
                <a:solidFill>
                  <a:srgbClr val="FF0000"/>
                </a:solidFill>
                <a:latin typeface="High Tower Text" panose="02040502050506030303" pitchFamily="18" charset="0"/>
              </a:rPr>
              <a:t>Health Policy of Ethiopia</a:t>
            </a:r>
            <a:endParaRPr lang="en-US" altLang="en-US" sz="2800">
              <a:solidFill>
                <a:srgbClr val="FF0000"/>
              </a:solidFill>
              <a:latin typeface="High Tower Text" panose="02040502050506030303" pitchFamily="18" charset="0"/>
            </a:endParaRPr>
          </a:p>
        </p:txBody>
      </p:sp>
      <p:sp>
        <p:nvSpPr>
          <p:cNvPr id="35843" name="Content Placeholder 2">
            <a:extLst>
              <a:ext uri="{FF2B5EF4-FFF2-40B4-BE49-F238E27FC236}">
                <a16:creationId xmlns:a16="http://schemas.microsoft.com/office/drawing/2014/main" id="{6945B530-7BDC-4289-B2AF-87C733B9BF8C}"/>
              </a:ext>
            </a:extLst>
          </p:cNvPr>
          <p:cNvSpPr>
            <a:spLocks noGrp="1"/>
          </p:cNvSpPr>
          <p:nvPr>
            <p:ph idx="1"/>
          </p:nvPr>
        </p:nvSpPr>
        <p:spPr>
          <a:xfrm>
            <a:off x="322263" y="1066800"/>
            <a:ext cx="8229600" cy="5029200"/>
          </a:xfrm>
        </p:spPr>
        <p:txBody>
          <a:bodyPr/>
          <a:lstStyle/>
          <a:p>
            <a:pPr algn="just">
              <a:buFont typeface="Wingdings" panose="05000000000000000000" pitchFamily="2" charset="2"/>
              <a:buChar char="ü"/>
            </a:pPr>
            <a:r>
              <a:rPr lang="en-US" altLang="en-US" sz="2400">
                <a:latin typeface="High Tower Text" panose="02040502050506030303" pitchFamily="18" charset="0"/>
              </a:rPr>
              <a:t>It was </a:t>
            </a:r>
            <a:r>
              <a:rPr lang="en-US" altLang="en-US" sz="2400">
                <a:solidFill>
                  <a:srgbClr val="0000FF"/>
                </a:solidFill>
                <a:latin typeface="High Tower Text" panose="02040502050506030303" pitchFamily="18" charset="0"/>
              </a:rPr>
              <a:t>issued in </a:t>
            </a:r>
            <a:r>
              <a:rPr lang="en-US" altLang="en-US" sz="2000">
                <a:solidFill>
                  <a:srgbClr val="0000FF"/>
                </a:solidFill>
                <a:latin typeface="Times New Roman" panose="02020603050405020304" pitchFamily="18" charset="0"/>
                <a:cs typeface="Times New Roman" panose="02020603050405020304" pitchFamily="18" charset="0"/>
              </a:rPr>
              <a:t>1993</a:t>
            </a:r>
            <a:r>
              <a:rPr lang="en-US" altLang="en-US" sz="2400">
                <a:latin typeface="High Tower Text" panose="02040502050506030303" pitchFamily="18" charset="0"/>
              </a:rPr>
              <a:t> (without any revision since then).</a:t>
            </a:r>
          </a:p>
          <a:p>
            <a:pPr algn="just">
              <a:buFont typeface="Arial" panose="020B0604020202020204" pitchFamily="34" charset="0"/>
              <a:buNone/>
            </a:pPr>
            <a:endParaRPr lang="en-US" altLang="en-US" sz="2400">
              <a:latin typeface="High Tower Text" panose="02040502050506030303" pitchFamily="18" charset="0"/>
            </a:endParaRPr>
          </a:p>
          <a:p>
            <a:pPr algn="just">
              <a:buFont typeface="Arial" panose="020B0604020202020204" pitchFamily="34" charset="0"/>
              <a:buNone/>
            </a:pPr>
            <a:r>
              <a:rPr lang="en-US" altLang="en-US" sz="2400">
                <a:latin typeface="High Tower Text" panose="02040502050506030303" pitchFamily="18" charset="0"/>
              </a:rPr>
              <a:t>The policy formulation has been the result of </a:t>
            </a:r>
          </a:p>
          <a:p>
            <a:pPr algn="just">
              <a:buFont typeface="Wingdings" panose="05000000000000000000" pitchFamily="2" charset="2"/>
              <a:buChar char="ü"/>
            </a:pPr>
            <a:r>
              <a:rPr lang="en-US" altLang="en-US" sz="2400" b="1">
                <a:solidFill>
                  <a:srgbClr val="C00000"/>
                </a:solidFill>
                <a:latin typeface="High Tower Text" panose="02040502050506030303" pitchFamily="18" charset="0"/>
              </a:rPr>
              <a:t>Critical reviews and scrutiny </a:t>
            </a:r>
            <a:r>
              <a:rPr lang="en-US" altLang="en-US" sz="2400">
                <a:latin typeface="High Tower Text" panose="02040502050506030303" pitchFamily="18" charset="0"/>
              </a:rPr>
              <a:t>of the </a:t>
            </a:r>
            <a:r>
              <a:rPr lang="en-US" altLang="en-US" sz="2400">
                <a:solidFill>
                  <a:srgbClr val="C00000"/>
                </a:solidFill>
                <a:latin typeface="High Tower Text" panose="02040502050506030303" pitchFamily="18" charset="0"/>
              </a:rPr>
              <a:t>nature,</a:t>
            </a:r>
            <a:r>
              <a:rPr lang="en-US" altLang="en-US" sz="2400">
                <a:latin typeface="High Tower Text" panose="02040502050506030303" pitchFamily="18" charset="0"/>
              </a:rPr>
              <a:t> </a:t>
            </a:r>
          </a:p>
          <a:p>
            <a:pPr algn="just">
              <a:buFont typeface="Arial" panose="020B0604020202020204" pitchFamily="34" charset="0"/>
              <a:buNone/>
            </a:pPr>
            <a:endParaRPr lang="en-US" altLang="en-US" sz="2400">
              <a:latin typeface="High Tower Text" panose="02040502050506030303" pitchFamily="18" charset="0"/>
            </a:endParaRPr>
          </a:p>
          <a:p>
            <a:pPr algn="just">
              <a:buFont typeface="Wingdings" panose="05000000000000000000" pitchFamily="2" charset="2"/>
              <a:buChar char="ü"/>
            </a:pPr>
            <a:r>
              <a:rPr lang="en-US" altLang="en-US" sz="2400">
                <a:solidFill>
                  <a:srgbClr val="C00000"/>
                </a:solidFill>
                <a:latin typeface="High Tower Text" panose="02040502050506030303" pitchFamily="18" charset="0"/>
              </a:rPr>
              <a:t>Magnitude</a:t>
            </a:r>
            <a:r>
              <a:rPr lang="en-US" altLang="en-US" sz="2400">
                <a:latin typeface="High Tower Text" panose="02040502050506030303" pitchFamily="18" charset="0"/>
              </a:rPr>
              <a:t> and </a:t>
            </a:r>
            <a:r>
              <a:rPr lang="en-US" altLang="en-US" sz="2400" b="1">
                <a:solidFill>
                  <a:srgbClr val="C00000"/>
                </a:solidFill>
                <a:latin typeface="High Tower Text" panose="02040502050506030303" pitchFamily="18" charset="0"/>
              </a:rPr>
              <a:t>root causes </a:t>
            </a:r>
            <a:r>
              <a:rPr lang="en-US" altLang="en-US" sz="2400">
                <a:latin typeface="High Tower Text" panose="02040502050506030303" pitchFamily="18" charset="0"/>
              </a:rPr>
              <a:t>of the prevailing health problems of the country, and </a:t>
            </a:r>
          </a:p>
          <a:p>
            <a:pPr algn="just">
              <a:buFont typeface="Wingdings" panose="05000000000000000000" pitchFamily="2" charset="2"/>
              <a:buChar char="ü"/>
            </a:pPr>
            <a:endParaRPr lang="en-US" altLang="en-US" sz="2400">
              <a:latin typeface="High Tower Text" panose="02040502050506030303" pitchFamily="18" charset="0"/>
            </a:endParaRPr>
          </a:p>
          <a:p>
            <a:pPr algn="just">
              <a:buFont typeface="Wingdings" panose="05000000000000000000" pitchFamily="2" charset="2"/>
              <a:buChar char="ü"/>
            </a:pPr>
            <a:r>
              <a:rPr lang="en-US" altLang="en-US" sz="2400">
                <a:latin typeface="High Tower Text" panose="02040502050506030303" pitchFamily="18" charset="0"/>
              </a:rPr>
              <a:t>The broader awareness of </a:t>
            </a:r>
            <a:r>
              <a:rPr lang="en-US" altLang="en-US" sz="2400" b="1">
                <a:solidFill>
                  <a:srgbClr val="C00000"/>
                </a:solidFill>
                <a:latin typeface="High Tower Text" panose="02040502050506030303" pitchFamily="18" charset="0"/>
              </a:rPr>
              <a:t>newly emerging </a:t>
            </a:r>
            <a:r>
              <a:rPr lang="en-US" altLang="en-US" sz="2400">
                <a:latin typeface="High Tower Text" panose="02040502050506030303" pitchFamily="18" charset="0"/>
              </a:rPr>
              <a:t>health problems in the country.</a:t>
            </a:r>
          </a:p>
          <a:p>
            <a:endParaRPr lang="en-US" altLang="en-US" sz="2400">
              <a:latin typeface="High Tower Text" panose="02040502050506030303" pitchFamily="18" charset="0"/>
            </a:endParaRPr>
          </a:p>
        </p:txBody>
      </p:sp>
      <p:sp>
        <p:nvSpPr>
          <p:cNvPr id="35844" name="Slide Number Placeholder 1">
            <a:extLst>
              <a:ext uri="{FF2B5EF4-FFF2-40B4-BE49-F238E27FC236}">
                <a16:creationId xmlns:a16="http://schemas.microsoft.com/office/drawing/2014/main" id="{EE7FE0D4-64FA-48DB-8396-386E68164C9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ED8443F8-1FAC-426C-BDA3-39D4F7DB1275}" type="slidenum">
              <a:rPr lang="en-GB" altLang="en-US">
                <a:solidFill>
                  <a:srgbClr val="898989"/>
                </a:solidFill>
              </a:rPr>
              <a:pPr/>
              <a:t>31</a:t>
            </a:fld>
            <a:endParaRPr lang="en-GB" altLang="en-US">
              <a:solidFill>
                <a:srgbClr val="898989"/>
              </a:solidFill>
            </a:endParaRPr>
          </a:p>
        </p:txBody>
      </p:sp>
      <p:sp>
        <p:nvSpPr>
          <p:cNvPr id="2" name="Footer Placeholder 1">
            <a:extLst>
              <a:ext uri="{FF2B5EF4-FFF2-40B4-BE49-F238E27FC236}">
                <a16:creationId xmlns:a16="http://schemas.microsoft.com/office/drawing/2014/main" id="{BFA5865E-218E-487E-8D8F-DEBA5DB8E1C9}"/>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F57A5BF6-56A4-4177-9C9E-3127B0B4603B}"/>
              </a:ext>
            </a:extLst>
          </p:cNvPr>
          <p:cNvSpPr>
            <a:spLocks noGrp="1"/>
          </p:cNvSpPr>
          <p:nvPr>
            <p:ph type="title"/>
          </p:nvPr>
        </p:nvSpPr>
        <p:spPr>
          <a:xfrm>
            <a:off x="457200" y="457200"/>
            <a:ext cx="8229600" cy="563563"/>
          </a:xfrm>
        </p:spPr>
        <p:txBody>
          <a:bodyPr/>
          <a:lstStyle/>
          <a:p>
            <a:r>
              <a:rPr lang="en-US" altLang="en-US" sz="2800" b="1">
                <a:solidFill>
                  <a:srgbClr val="C00000"/>
                </a:solidFill>
                <a:latin typeface="High Tower Text" panose="02040502050506030303" pitchFamily="18" charset="0"/>
              </a:rPr>
              <a:t>Health Policy of Ethiopia…</a:t>
            </a:r>
            <a:endParaRPr lang="en-US" altLang="en-US" sz="2800">
              <a:solidFill>
                <a:srgbClr val="C00000"/>
              </a:solidFill>
              <a:latin typeface="High Tower Text" panose="02040502050506030303" pitchFamily="18" charset="0"/>
            </a:endParaRPr>
          </a:p>
        </p:txBody>
      </p:sp>
      <p:sp>
        <p:nvSpPr>
          <p:cNvPr id="36867" name="Content Placeholder 2">
            <a:extLst>
              <a:ext uri="{FF2B5EF4-FFF2-40B4-BE49-F238E27FC236}">
                <a16:creationId xmlns:a16="http://schemas.microsoft.com/office/drawing/2014/main" id="{F731334F-0EA6-4B68-BE3E-9E533AC5E91E}"/>
              </a:ext>
            </a:extLst>
          </p:cNvPr>
          <p:cNvSpPr>
            <a:spLocks noGrp="1"/>
          </p:cNvSpPr>
          <p:nvPr>
            <p:ph idx="1"/>
          </p:nvPr>
        </p:nvSpPr>
        <p:spPr>
          <a:xfrm>
            <a:off x="304800" y="1358900"/>
            <a:ext cx="8229600" cy="5486400"/>
          </a:xfrm>
        </p:spPr>
        <p:txBody>
          <a:bodyPr/>
          <a:lstStyle/>
          <a:p>
            <a:pPr algn="just">
              <a:spcBef>
                <a:spcPts val="2400"/>
              </a:spcBef>
              <a:buFont typeface="Wingdings" panose="05000000000000000000" pitchFamily="2" charset="2"/>
              <a:buChar char="ü"/>
            </a:pPr>
            <a:r>
              <a:rPr lang="en-US" altLang="en-US" sz="2800">
                <a:latin typeface="Perpetua" panose="02020502060401020303" pitchFamily="18" charset="0"/>
              </a:rPr>
              <a:t>The policy </a:t>
            </a:r>
            <a:r>
              <a:rPr lang="en-US" altLang="en-US" sz="2800">
                <a:solidFill>
                  <a:srgbClr val="7030A0"/>
                </a:solidFill>
                <a:latin typeface="Perpetua" panose="02020502060401020303" pitchFamily="18" charset="0"/>
              </a:rPr>
              <a:t>emphasizes </a:t>
            </a:r>
            <a:r>
              <a:rPr lang="en-US" altLang="en-US" sz="2800">
                <a:latin typeface="Perpetua" panose="02020502060401020303" pitchFamily="18" charset="0"/>
              </a:rPr>
              <a:t>the importance of achieving </a:t>
            </a:r>
            <a:r>
              <a:rPr lang="en-US" altLang="en-US" sz="2800" b="1" i="1">
                <a:latin typeface="Perpetua" panose="02020502060401020303" pitchFamily="18" charset="0"/>
              </a:rPr>
              <a:t>access</a:t>
            </a:r>
            <a:r>
              <a:rPr lang="en-US" altLang="en-US" sz="2800">
                <a:latin typeface="Perpetua" panose="02020502060401020303" pitchFamily="18" charset="0"/>
              </a:rPr>
              <a:t> to a basic package of </a:t>
            </a:r>
            <a:r>
              <a:rPr lang="en-US" altLang="en-US" sz="2800" b="1" i="1">
                <a:latin typeface="Perpetua" panose="02020502060401020303" pitchFamily="18" charset="0"/>
              </a:rPr>
              <a:t>quality primary health care services</a:t>
            </a:r>
            <a:r>
              <a:rPr lang="en-US" altLang="en-US" sz="2800">
                <a:latin typeface="Perpetua" panose="02020502060401020303" pitchFamily="18" charset="0"/>
              </a:rPr>
              <a:t> for all segments of the population</a:t>
            </a:r>
          </a:p>
          <a:p>
            <a:pPr algn="just">
              <a:spcBef>
                <a:spcPts val="2400"/>
              </a:spcBef>
              <a:buFont typeface="Wingdings" panose="05000000000000000000" pitchFamily="2" charset="2"/>
              <a:buChar char="ü"/>
            </a:pPr>
            <a:r>
              <a:rPr lang="en-US" altLang="en-US" sz="2800">
                <a:latin typeface="Perpetua" panose="02020502060401020303" pitchFamily="18" charset="0"/>
              </a:rPr>
              <a:t>In a decentralized way. </a:t>
            </a:r>
          </a:p>
          <a:p>
            <a:pPr algn="just">
              <a:spcBef>
                <a:spcPts val="2400"/>
              </a:spcBef>
              <a:buFont typeface="Wingdings" panose="05000000000000000000" pitchFamily="2" charset="2"/>
              <a:buChar char="ü"/>
            </a:pPr>
            <a:r>
              <a:rPr lang="en-US" altLang="en-US" sz="2800">
                <a:latin typeface="Perpetua" panose="02020502060401020303" pitchFamily="18" charset="0"/>
              </a:rPr>
              <a:t>It states that the </a:t>
            </a:r>
            <a:r>
              <a:rPr lang="en-US" altLang="en-US" sz="2800" b="1">
                <a:latin typeface="Perpetua" panose="02020502060401020303" pitchFamily="18" charset="0"/>
              </a:rPr>
              <a:t>health service </a:t>
            </a:r>
            <a:r>
              <a:rPr lang="en-US" altLang="en-US" sz="2800">
                <a:latin typeface="Perpetua" panose="02020502060401020303" pitchFamily="18" charset="0"/>
              </a:rPr>
              <a:t>should include </a:t>
            </a:r>
            <a:r>
              <a:rPr lang="en-US" altLang="en-US" sz="2800" b="1" i="1">
                <a:solidFill>
                  <a:srgbClr val="7030A0"/>
                </a:solidFill>
                <a:latin typeface="Perpetua" panose="02020502060401020303" pitchFamily="18" charset="0"/>
              </a:rPr>
              <a:t>preventive, promotive and rehabilitative</a:t>
            </a:r>
            <a:r>
              <a:rPr lang="en-US" altLang="en-US" sz="2800" b="1" i="1">
                <a:latin typeface="Perpetua" panose="02020502060401020303" pitchFamily="18" charset="0"/>
              </a:rPr>
              <a:t> </a:t>
            </a:r>
            <a:r>
              <a:rPr lang="en-US" altLang="en-US" sz="2800">
                <a:latin typeface="Perpetua" panose="02020502060401020303" pitchFamily="18" charset="0"/>
              </a:rPr>
              <a:t>components.</a:t>
            </a:r>
            <a:endParaRPr lang="en-US" altLang="en-US" sz="500">
              <a:latin typeface="Perpetua" panose="02020502060401020303" pitchFamily="18" charset="0"/>
            </a:endParaRPr>
          </a:p>
          <a:p>
            <a:pPr algn="just">
              <a:spcBef>
                <a:spcPts val="2400"/>
              </a:spcBef>
              <a:buFont typeface="Wingdings" panose="05000000000000000000" pitchFamily="2" charset="2"/>
              <a:buChar char="ü"/>
            </a:pPr>
            <a:r>
              <a:rPr lang="en-US" altLang="en-US" sz="2800">
                <a:latin typeface="Perpetua" panose="02020502060401020303" pitchFamily="18" charset="0"/>
              </a:rPr>
              <a:t>Gives strong </a:t>
            </a:r>
            <a:r>
              <a:rPr lang="en-US" altLang="en-US" sz="2800">
                <a:solidFill>
                  <a:srgbClr val="7030A0"/>
                </a:solidFill>
                <a:latin typeface="Perpetua" panose="02020502060401020303" pitchFamily="18" charset="0"/>
              </a:rPr>
              <a:t>emphasis</a:t>
            </a:r>
            <a:r>
              <a:rPr lang="en-US" altLang="en-US" sz="2800">
                <a:latin typeface="Perpetua" panose="02020502060401020303" pitchFamily="18" charset="0"/>
              </a:rPr>
              <a:t> to the fulfillment of </a:t>
            </a:r>
            <a:r>
              <a:rPr lang="en-US" altLang="en-US" sz="2800" b="1" i="1" u="sng">
                <a:solidFill>
                  <a:srgbClr val="7030A0"/>
                </a:solidFill>
                <a:latin typeface="Perpetua" panose="02020502060401020303" pitchFamily="18" charset="0"/>
              </a:rPr>
              <a:t>the needs of the less privileged rural population</a:t>
            </a:r>
            <a:r>
              <a:rPr lang="en-US" altLang="en-US" sz="2800" b="1">
                <a:latin typeface="Perpetua" panose="02020502060401020303" pitchFamily="18" charset="0"/>
              </a:rPr>
              <a:t>.</a:t>
            </a:r>
            <a:r>
              <a:rPr lang="en-US" altLang="en-US" sz="2800">
                <a:latin typeface="Perpetua" panose="02020502060401020303" pitchFamily="18" charset="0"/>
              </a:rPr>
              <a:t> </a:t>
            </a:r>
          </a:p>
          <a:p>
            <a:pPr algn="just">
              <a:spcBef>
                <a:spcPts val="2400"/>
              </a:spcBef>
              <a:buFont typeface="Wingdings" panose="05000000000000000000" pitchFamily="2" charset="2"/>
              <a:buChar char="ü"/>
            </a:pPr>
            <a:endParaRPr lang="en-US" altLang="en-US" sz="2800">
              <a:latin typeface="Perpetua" panose="02020502060401020303" pitchFamily="18" charset="0"/>
            </a:endParaRPr>
          </a:p>
        </p:txBody>
      </p:sp>
      <p:sp>
        <p:nvSpPr>
          <p:cNvPr id="36868" name="Slide Number Placeholder 2">
            <a:extLst>
              <a:ext uri="{FF2B5EF4-FFF2-40B4-BE49-F238E27FC236}">
                <a16:creationId xmlns:a16="http://schemas.microsoft.com/office/drawing/2014/main" id="{F7E6ED90-B5C2-4C99-8827-3406435C768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A2587442-030F-4A04-905B-3F98B8CD8633}" type="slidenum">
              <a:rPr lang="en-GB" altLang="en-US">
                <a:solidFill>
                  <a:srgbClr val="898989"/>
                </a:solidFill>
              </a:rPr>
              <a:pPr/>
              <a:t>32</a:t>
            </a:fld>
            <a:endParaRPr lang="en-GB" altLang="en-US">
              <a:solidFill>
                <a:srgbClr val="898989"/>
              </a:solidFill>
            </a:endParaRPr>
          </a:p>
        </p:txBody>
      </p:sp>
      <p:sp>
        <p:nvSpPr>
          <p:cNvPr id="2" name="Footer Placeholder 1">
            <a:extLst>
              <a:ext uri="{FF2B5EF4-FFF2-40B4-BE49-F238E27FC236}">
                <a16:creationId xmlns:a16="http://schemas.microsoft.com/office/drawing/2014/main" id="{5FE9F500-8837-4C30-925F-65F5318BD0CC}"/>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71332778-60FC-4026-A90A-118242416D00}"/>
              </a:ext>
            </a:extLst>
          </p:cNvPr>
          <p:cNvSpPr>
            <a:spLocks noGrp="1"/>
          </p:cNvSpPr>
          <p:nvPr>
            <p:ph type="title"/>
          </p:nvPr>
        </p:nvSpPr>
        <p:spPr>
          <a:xfrm>
            <a:off x="628650" y="365125"/>
            <a:ext cx="7886700" cy="473075"/>
          </a:xfrm>
        </p:spPr>
        <p:txBody>
          <a:bodyPr/>
          <a:lstStyle/>
          <a:p>
            <a:r>
              <a:rPr lang="en-US" altLang="en-US" sz="2800" b="1">
                <a:solidFill>
                  <a:srgbClr val="C00000"/>
                </a:solidFill>
                <a:latin typeface="High Tower Text" panose="02040502050506030303" pitchFamily="18" charset="0"/>
              </a:rPr>
              <a:t>Health Policy of Ethiopia…</a:t>
            </a:r>
            <a:endParaRPr lang="en-US" altLang="en-US" sz="2800">
              <a:solidFill>
                <a:srgbClr val="FF0000"/>
              </a:solidFill>
              <a:latin typeface="Perpetua" panose="02020502060401020303" pitchFamily="18" charset="0"/>
            </a:endParaRPr>
          </a:p>
        </p:txBody>
      </p:sp>
      <p:sp>
        <p:nvSpPr>
          <p:cNvPr id="3" name="Content Placeholder 2">
            <a:extLst>
              <a:ext uri="{FF2B5EF4-FFF2-40B4-BE49-F238E27FC236}">
                <a16:creationId xmlns:a16="http://schemas.microsoft.com/office/drawing/2014/main" id="{226ECC25-6343-4FF5-A840-1D9841D7A31D}"/>
              </a:ext>
            </a:extLst>
          </p:cNvPr>
          <p:cNvSpPr>
            <a:spLocks noGrp="1"/>
          </p:cNvSpPr>
          <p:nvPr>
            <p:ph idx="1"/>
          </p:nvPr>
        </p:nvSpPr>
        <p:spPr>
          <a:xfrm>
            <a:off x="76200" y="1219200"/>
            <a:ext cx="8915400" cy="4957763"/>
          </a:xfrm>
        </p:spPr>
        <p:txBody>
          <a:bodyPr>
            <a:normAutofit/>
          </a:bodyPr>
          <a:lstStyle/>
          <a:p>
            <a:pPr algn="just">
              <a:spcBef>
                <a:spcPts val="2400"/>
              </a:spcBef>
              <a:buFont typeface="Arial" panose="020B0604020202020204" pitchFamily="34" charset="0"/>
              <a:buNone/>
              <a:defRPr/>
            </a:pPr>
            <a:r>
              <a:rPr lang="en-US" sz="3600" u="sng" dirty="0">
                <a:solidFill>
                  <a:srgbClr val="0000FF"/>
                </a:solidFill>
                <a:latin typeface="High Tower Text" panose="02040502050506030303" pitchFamily="18" charset="0"/>
              </a:rPr>
              <a:t>The Ethiopian health policy Core principles:</a:t>
            </a:r>
            <a:endParaRPr lang="en-US" sz="1100" u="sng" dirty="0">
              <a:solidFill>
                <a:srgbClr val="0000FF"/>
              </a:solidFill>
              <a:latin typeface="High Tower Text" panose="02040502050506030303" pitchFamily="18" charset="0"/>
            </a:endParaRPr>
          </a:p>
          <a:p>
            <a:pPr algn="just">
              <a:buFontTx/>
              <a:buNone/>
              <a:defRPr/>
            </a:pPr>
            <a:endParaRPr lang="en-US" sz="1050" dirty="0">
              <a:latin typeface="Times New Roman" panose="02020603050405020304" pitchFamily="18" charset="0"/>
              <a:cs typeface="Times New Roman" panose="02020603050405020304" pitchFamily="18" charset="0"/>
            </a:endParaRPr>
          </a:p>
          <a:p>
            <a:pPr algn="just">
              <a:buFontTx/>
              <a:buNone/>
              <a:defRPr/>
            </a:pPr>
            <a:r>
              <a:rPr lang="en-US" sz="2800" dirty="0">
                <a:latin typeface="Times New Roman" panose="02020603050405020304" pitchFamily="18" charset="0"/>
                <a:cs typeface="Times New Roman" panose="02020603050405020304" pitchFamily="18" charset="0"/>
              </a:rPr>
              <a:t>1</a:t>
            </a:r>
            <a:r>
              <a:rPr lang="en-US" sz="2800" dirty="0">
                <a:latin typeface="High Tower Text" panose="02040502050506030303" pitchFamily="18" charset="0"/>
              </a:rPr>
              <a:t>. </a:t>
            </a:r>
            <a:r>
              <a:rPr lang="en-US" sz="2800" i="1" dirty="0">
                <a:latin typeface="High Tower Text" panose="02040502050506030303" pitchFamily="18" charset="0"/>
              </a:rPr>
              <a:t>Democratization</a:t>
            </a:r>
            <a:r>
              <a:rPr lang="en-US" sz="2800" dirty="0">
                <a:latin typeface="High Tower Text" panose="02040502050506030303" pitchFamily="18" charset="0"/>
              </a:rPr>
              <a:t> and </a:t>
            </a:r>
            <a:r>
              <a:rPr lang="en-US" sz="2800" i="1" dirty="0">
                <a:latin typeface="High Tower Text" panose="02040502050506030303" pitchFamily="18" charset="0"/>
              </a:rPr>
              <a:t>decentralization</a:t>
            </a:r>
            <a:r>
              <a:rPr lang="en-US" sz="2800" dirty="0">
                <a:latin typeface="High Tower Text" panose="02040502050506030303" pitchFamily="18" charset="0"/>
              </a:rPr>
              <a:t> of the health system.</a:t>
            </a:r>
          </a:p>
          <a:p>
            <a:pPr algn="just">
              <a:buFontTx/>
              <a:buNone/>
              <a:defRPr/>
            </a:pPr>
            <a:endParaRPr lang="en-US" sz="2800" dirty="0">
              <a:latin typeface="High Tower Text" panose="02040502050506030303" pitchFamily="18" charset="0"/>
            </a:endParaRPr>
          </a:p>
          <a:p>
            <a:pPr algn="just">
              <a:buFontTx/>
              <a:buNone/>
              <a:defRPr/>
            </a:pPr>
            <a:r>
              <a:rPr lang="en-US" sz="2800" dirty="0">
                <a:latin typeface="High Tower Text" panose="02040502050506030303" pitchFamily="18" charset="0"/>
              </a:rPr>
              <a:t>2. Comprehensive health care (</a:t>
            </a:r>
            <a:r>
              <a:rPr lang="en-US" sz="2800" i="1" dirty="0">
                <a:solidFill>
                  <a:srgbClr val="FF0000"/>
                </a:solidFill>
                <a:latin typeface="High Tower Text" panose="02040502050506030303" pitchFamily="18" charset="0"/>
              </a:rPr>
              <a:t>prevention</a:t>
            </a:r>
            <a:r>
              <a:rPr lang="en-US" sz="2800" dirty="0">
                <a:latin typeface="High Tower Text" panose="02040502050506030303" pitchFamily="18" charset="0"/>
              </a:rPr>
              <a:t>, </a:t>
            </a:r>
            <a:r>
              <a:rPr lang="en-US" sz="2800" i="1" dirty="0" err="1">
                <a:solidFill>
                  <a:srgbClr val="FF0000"/>
                </a:solidFill>
                <a:latin typeface="High Tower Text" panose="02040502050506030303" pitchFamily="18" charset="0"/>
              </a:rPr>
              <a:t>promotive</a:t>
            </a:r>
            <a:r>
              <a:rPr lang="en-US" sz="2800" i="1" dirty="0">
                <a:solidFill>
                  <a:srgbClr val="FF0000"/>
                </a:solidFill>
                <a:latin typeface="High Tower Text" panose="02040502050506030303" pitchFamily="18" charset="0"/>
              </a:rPr>
              <a:t> and curative)</a:t>
            </a:r>
            <a:r>
              <a:rPr lang="en-US" sz="2800" dirty="0">
                <a:latin typeface="High Tower Text" panose="02040502050506030303" pitchFamily="18" charset="0"/>
              </a:rPr>
              <a:t> components.</a:t>
            </a:r>
          </a:p>
          <a:p>
            <a:pPr algn="just">
              <a:buFontTx/>
              <a:buNone/>
              <a:defRPr/>
            </a:pPr>
            <a:endParaRPr lang="en-US" sz="2800" dirty="0">
              <a:latin typeface="High Tower Text" panose="02040502050506030303" pitchFamily="18" charset="0"/>
            </a:endParaRPr>
          </a:p>
          <a:p>
            <a:pPr algn="just">
              <a:buFontTx/>
              <a:buNone/>
              <a:defRPr/>
            </a:pPr>
            <a:r>
              <a:rPr lang="en-US" sz="2800" dirty="0">
                <a:latin typeface="High Tower Text" panose="02040502050506030303" pitchFamily="18" charset="0"/>
              </a:rPr>
              <a:t>3. </a:t>
            </a:r>
            <a:r>
              <a:rPr lang="en-US" sz="2800" i="1" dirty="0">
                <a:solidFill>
                  <a:srgbClr val="FF0000"/>
                </a:solidFill>
                <a:latin typeface="High Tower Text" panose="02040502050506030303" pitchFamily="18" charset="0"/>
              </a:rPr>
              <a:t>Equitable</a:t>
            </a:r>
            <a:r>
              <a:rPr lang="en-US" sz="2800" dirty="0">
                <a:latin typeface="High Tower Text" panose="02040502050506030303" pitchFamily="18" charset="0"/>
              </a:rPr>
              <a:t> and </a:t>
            </a:r>
            <a:r>
              <a:rPr lang="en-US" sz="2800" i="1" dirty="0">
                <a:solidFill>
                  <a:srgbClr val="FF0000"/>
                </a:solidFill>
                <a:latin typeface="High Tower Text" panose="02040502050506030303" pitchFamily="18" charset="0"/>
              </a:rPr>
              <a:t>acceptable</a:t>
            </a:r>
            <a:r>
              <a:rPr lang="en-US" sz="2800" dirty="0">
                <a:latin typeface="High Tower Text" panose="02040502050506030303" pitchFamily="18" charset="0"/>
              </a:rPr>
              <a:t> health service system that will reach all segments of the population within the limits of resources.</a:t>
            </a:r>
            <a:r>
              <a:rPr lang="en-US" sz="2400" dirty="0">
                <a:latin typeface="High Tower Text" panose="02040502050506030303" pitchFamily="18" charset="0"/>
              </a:rPr>
              <a:t>       </a:t>
            </a:r>
          </a:p>
          <a:p>
            <a:pPr>
              <a:defRPr/>
            </a:pPr>
            <a:endParaRPr lang="en-US" sz="1100" dirty="0">
              <a:latin typeface="High Tower Text" panose="02040502050506030303" pitchFamily="18" charset="0"/>
            </a:endParaRPr>
          </a:p>
        </p:txBody>
      </p:sp>
      <p:sp>
        <p:nvSpPr>
          <p:cNvPr id="37892" name="Slide Number Placeholder 1">
            <a:extLst>
              <a:ext uri="{FF2B5EF4-FFF2-40B4-BE49-F238E27FC236}">
                <a16:creationId xmlns:a16="http://schemas.microsoft.com/office/drawing/2014/main" id="{10F8F1E7-EB28-4CE2-8DCA-E9AA12EB053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D4DD117C-A2D8-4B6C-8BBE-AA0641D75C5F}" type="slidenum">
              <a:rPr lang="en-GB" altLang="en-US">
                <a:solidFill>
                  <a:srgbClr val="898989"/>
                </a:solidFill>
              </a:rPr>
              <a:pPr/>
              <a:t>33</a:t>
            </a:fld>
            <a:endParaRPr lang="en-GB" altLang="en-US">
              <a:solidFill>
                <a:srgbClr val="898989"/>
              </a:solidFill>
            </a:endParaRPr>
          </a:p>
        </p:txBody>
      </p:sp>
      <p:sp>
        <p:nvSpPr>
          <p:cNvPr id="2" name="Footer Placeholder 1">
            <a:extLst>
              <a:ext uri="{FF2B5EF4-FFF2-40B4-BE49-F238E27FC236}">
                <a16:creationId xmlns:a16="http://schemas.microsoft.com/office/drawing/2014/main" id="{B7C555ED-EB94-4937-93A7-32BC5987D891}"/>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57FEE-C289-4D9E-89A9-8806D991847A}"/>
              </a:ext>
            </a:extLst>
          </p:cNvPr>
          <p:cNvSpPr>
            <a:spLocks noGrp="1"/>
          </p:cNvSpPr>
          <p:nvPr>
            <p:ph type="title"/>
          </p:nvPr>
        </p:nvSpPr>
        <p:spPr>
          <a:xfrm>
            <a:off x="493713" y="290513"/>
            <a:ext cx="6516687" cy="715962"/>
          </a:xfrm>
        </p:spPr>
        <p:txBody>
          <a:bodyPr>
            <a:normAutofit fontScale="90000"/>
          </a:bodyPr>
          <a:lstStyle/>
          <a:p>
            <a:pPr>
              <a:defRPr/>
            </a:pPr>
            <a:r>
              <a:rPr lang="en-US" sz="2800" b="1" dirty="0">
                <a:solidFill>
                  <a:srgbClr val="C00000"/>
                </a:solidFill>
                <a:latin typeface="High Tower Text" panose="02040502050506030303" pitchFamily="18" charset="0"/>
              </a:rPr>
              <a:t>Ethiopian Health Policy Core Principles</a:t>
            </a:r>
            <a:r>
              <a:rPr lang="en-US" sz="2800" b="1" dirty="0">
                <a:solidFill>
                  <a:srgbClr val="FF0000"/>
                </a:solidFill>
                <a:latin typeface="Perpetua" panose="02020502060401020303" pitchFamily="18" charset="0"/>
              </a:rPr>
              <a:t>…</a:t>
            </a:r>
          </a:p>
        </p:txBody>
      </p:sp>
      <p:sp>
        <p:nvSpPr>
          <p:cNvPr id="38915" name="Content Placeholder 2">
            <a:extLst>
              <a:ext uri="{FF2B5EF4-FFF2-40B4-BE49-F238E27FC236}">
                <a16:creationId xmlns:a16="http://schemas.microsoft.com/office/drawing/2014/main" id="{3CEE65D4-593D-4794-9E7E-A4FEDAF443C6}"/>
              </a:ext>
            </a:extLst>
          </p:cNvPr>
          <p:cNvSpPr>
            <a:spLocks noGrp="1"/>
          </p:cNvSpPr>
          <p:nvPr>
            <p:ph idx="1"/>
          </p:nvPr>
        </p:nvSpPr>
        <p:spPr>
          <a:xfrm>
            <a:off x="274638" y="1006475"/>
            <a:ext cx="8488362" cy="4953000"/>
          </a:xfrm>
        </p:spPr>
        <p:txBody>
          <a:bodyPr/>
          <a:lstStyle/>
          <a:p>
            <a:pPr algn="just">
              <a:buFontTx/>
              <a:buNone/>
            </a:pPr>
            <a:r>
              <a:rPr lang="en-US" altLang="en-US" sz="2400">
                <a:latin typeface="High Tower Text" panose="02040502050506030303" pitchFamily="18" charset="0"/>
              </a:rPr>
              <a:t>4. </a:t>
            </a:r>
            <a:r>
              <a:rPr lang="en-US" altLang="en-US" sz="2800">
                <a:latin typeface="High Tower Text" panose="02040502050506030303" pitchFamily="18" charset="0"/>
              </a:rPr>
              <a:t>Promoting and strengthening of </a:t>
            </a:r>
            <a:r>
              <a:rPr lang="en-US" altLang="en-US" sz="2800" i="1">
                <a:solidFill>
                  <a:srgbClr val="FF0000"/>
                </a:solidFill>
                <a:latin typeface="High Tower Text" panose="02040502050506030303" pitchFamily="18" charset="0"/>
              </a:rPr>
              <a:t>inter-sectoral</a:t>
            </a:r>
            <a:r>
              <a:rPr lang="en-US" altLang="en-US" sz="2800">
                <a:latin typeface="High Tower Text" panose="02040502050506030303" pitchFamily="18" charset="0"/>
              </a:rPr>
              <a:t> activities.</a:t>
            </a:r>
          </a:p>
          <a:p>
            <a:pPr algn="just">
              <a:buFontTx/>
              <a:buNone/>
            </a:pPr>
            <a:endParaRPr lang="en-US" altLang="en-US" sz="1200">
              <a:latin typeface="High Tower Text" panose="02040502050506030303" pitchFamily="18" charset="0"/>
            </a:endParaRPr>
          </a:p>
          <a:p>
            <a:pPr algn="just">
              <a:buFontTx/>
              <a:buNone/>
            </a:pPr>
            <a:r>
              <a:rPr lang="en-US" altLang="en-US" sz="2800">
                <a:latin typeface="High Tower Text" panose="02040502050506030303" pitchFamily="18" charset="0"/>
              </a:rPr>
              <a:t>5. </a:t>
            </a:r>
            <a:r>
              <a:rPr lang="en-US" altLang="en-US" sz="2800" b="1" i="1">
                <a:solidFill>
                  <a:srgbClr val="FF0000"/>
                </a:solidFill>
                <a:latin typeface="High Tower Text" panose="02040502050506030303" pitchFamily="18" charset="0"/>
              </a:rPr>
              <a:t>National self-reliance </a:t>
            </a:r>
            <a:r>
              <a:rPr lang="en-US" altLang="en-US" sz="2800">
                <a:latin typeface="High Tower Text" panose="02040502050506030303" pitchFamily="18" charset="0"/>
              </a:rPr>
              <a:t>in health development by mobilizing and maximally utilizing internal and external resources.</a:t>
            </a:r>
          </a:p>
          <a:p>
            <a:pPr algn="just">
              <a:buFontTx/>
              <a:buNone/>
            </a:pPr>
            <a:endParaRPr lang="en-US" altLang="en-US" sz="1400">
              <a:latin typeface="High Tower Text" panose="02040502050506030303" pitchFamily="18" charset="0"/>
            </a:endParaRPr>
          </a:p>
          <a:p>
            <a:pPr algn="just">
              <a:buFontTx/>
              <a:buNone/>
            </a:pPr>
            <a:r>
              <a:rPr lang="en-US" altLang="en-US" sz="2800">
                <a:latin typeface="High Tower Text" panose="02040502050506030303" pitchFamily="18" charset="0"/>
              </a:rPr>
              <a:t>6. Assurance of </a:t>
            </a:r>
            <a:r>
              <a:rPr lang="en-US" altLang="en-US" sz="2800" i="1">
                <a:solidFill>
                  <a:srgbClr val="FF0000"/>
                </a:solidFill>
                <a:latin typeface="High Tower Text" panose="02040502050506030303" pitchFamily="18" charset="0"/>
              </a:rPr>
              <a:t>accessibility of health care </a:t>
            </a:r>
            <a:r>
              <a:rPr lang="en-US" altLang="en-US" sz="2800">
                <a:latin typeface="High Tower Text" panose="02040502050506030303" pitchFamily="18" charset="0"/>
              </a:rPr>
              <a:t>for all segments of the population.  </a:t>
            </a:r>
          </a:p>
          <a:p>
            <a:pPr>
              <a:buFont typeface="Arial" panose="020B0604020202020204" pitchFamily="34" charset="0"/>
              <a:buNone/>
            </a:pPr>
            <a:endParaRPr lang="en-US" altLang="en-US" sz="2000">
              <a:latin typeface="High Tower Text" panose="02040502050506030303" pitchFamily="18" charset="0"/>
            </a:endParaRPr>
          </a:p>
        </p:txBody>
      </p:sp>
      <p:sp>
        <p:nvSpPr>
          <p:cNvPr id="38916" name="Slide Number Placeholder 3">
            <a:extLst>
              <a:ext uri="{FF2B5EF4-FFF2-40B4-BE49-F238E27FC236}">
                <a16:creationId xmlns:a16="http://schemas.microsoft.com/office/drawing/2014/main" id="{B40B8521-C905-4971-BD96-45FE8A0F115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7DAA5137-FB96-47C0-99AB-2E9BBF77A9B6}" type="slidenum">
              <a:rPr lang="en-GB" altLang="en-US">
                <a:solidFill>
                  <a:srgbClr val="898989"/>
                </a:solidFill>
              </a:rPr>
              <a:pPr/>
              <a:t>34</a:t>
            </a:fld>
            <a:endParaRPr lang="en-GB" altLang="en-US">
              <a:solidFill>
                <a:srgbClr val="898989"/>
              </a:solidFill>
            </a:endParaRPr>
          </a:p>
        </p:txBody>
      </p:sp>
      <p:sp>
        <p:nvSpPr>
          <p:cNvPr id="3" name="Footer Placeholder 2">
            <a:extLst>
              <a:ext uri="{FF2B5EF4-FFF2-40B4-BE49-F238E27FC236}">
                <a16:creationId xmlns:a16="http://schemas.microsoft.com/office/drawing/2014/main" id="{66EEF30E-1EE5-4A30-A774-28DA28BB43C7}"/>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AA956996-2A83-4187-A724-AFDEE8D95F5B}"/>
              </a:ext>
            </a:extLst>
          </p:cNvPr>
          <p:cNvSpPr>
            <a:spLocks noGrp="1"/>
          </p:cNvSpPr>
          <p:nvPr>
            <p:ph type="title"/>
          </p:nvPr>
        </p:nvSpPr>
        <p:spPr>
          <a:xfrm>
            <a:off x="628650" y="365125"/>
            <a:ext cx="7886700" cy="625475"/>
          </a:xfrm>
        </p:spPr>
        <p:txBody>
          <a:bodyPr/>
          <a:lstStyle/>
          <a:p>
            <a:r>
              <a:rPr lang="en-US" altLang="en-US" sz="2800" b="1">
                <a:solidFill>
                  <a:srgbClr val="C00000"/>
                </a:solidFill>
                <a:latin typeface="High Tower Text" panose="02040502050506030303" pitchFamily="18" charset="0"/>
              </a:rPr>
              <a:t>Ethiopian Health Policy Core Principles</a:t>
            </a:r>
            <a:r>
              <a:rPr lang="en-US" altLang="en-US" sz="2800" b="1">
                <a:solidFill>
                  <a:srgbClr val="FF0000"/>
                </a:solidFill>
                <a:latin typeface="Perpetua" panose="02020502060401020303" pitchFamily="18" charset="0"/>
              </a:rPr>
              <a:t>…</a:t>
            </a:r>
            <a:endParaRPr lang="en-US" altLang="en-US" sz="2800">
              <a:solidFill>
                <a:srgbClr val="FF0000"/>
              </a:solidFill>
              <a:latin typeface="Perpetua" panose="02020502060401020303" pitchFamily="18" charset="0"/>
            </a:endParaRPr>
          </a:p>
        </p:txBody>
      </p:sp>
      <p:sp>
        <p:nvSpPr>
          <p:cNvPr id="39939" name="Content Placeholder 2">
            <a:extLst>
              <a:ext uri="{FF2B5EF4-FFF2-40B4-BE49-F238E27FC236}">
                <a16:creationId xmlns:a16="http://schemas.microsoft.com/office/drawing/2014/main" id="{628D9CE3-B432-42F9-974E-1E6025EF2FA1}"/>
              </a:ext>
            </a:extLst>
          </p:cNvPr>
          <p:cNvSpPr>
            <a:spLocks noGrp="1"/>
          </p:cNvSpPr>
          <p:nvPr>
            <p:ph idx="1"/>
          </p:nvPr>
        </p:nvSpPr>
        <p:spPr>
          <a:xfrm>
            <a:off x="381000" y="1295400"/>
            <a:ext cx="8382000" cy="4213225"/>
          </a:xfrm>
        </p:spPr>
        <p:txBody>
          <a:bodyPr/>
          <a:lstStyle/>
          <a:p>
            <a:pPr algn="just">
              <a:spcBef>
                <a:spcPts val="2400"/>
              </a:spcBef>
              <a:buFontTx/>
              <a:buNone/>
            </a:pPr>
            <a:r>
              <a:rPr lang="en-US" altLang="en-US" sz="2400">
                <a:latin typeface="High Tower Text" panose="02040502050506030303" pitchFamily="18" charset="0"/>
              </a:rPr>
              <a:t>7. </a:t>
            </a:r>
            <a:r>
              <a:rPr lang="en-US" altLang="en-US" sz="2800">
                <a:latin typeface="High Tower Text" panose="02040502050506030303" pitchFamily="18" charset="0"/>
              </a:rPr>
              <a:t>Working closely with </a:t>
            </a:r>
            <a:r>
              <a:rPr lang="en-US" altLang="en-US" sz="2800" i="1">
                <a:solidFill>
                  <a:srgbClr val="7030A0"/>
                </a:solidFill>
                <a:latin typeface="High Tower Text" panose="02040502050506030303" pitchFamily="18" charset="0"/>
              </a:rPr>
              <a:t>neighboring countries</a:t>
            </a:r>
            <a:r>
              <a:rPr lang="en-US" altLang="en-US" sz="2800">
                <a:latin typeface="High Tower Text" panose="02040502050506030303" pitchFamily="18" charset="0"/>
              </a:rPr>
              <a:t>, </a:t>
            </a:r>
            <a:r>
              <a:rPr lang="en-US" altLang="en-US" sz="2800" i="1">
                <a:latin typeface="High Tower Text" panose="02040502050506030303" pitchFamily="18" charset="0"/>
              </a:rPr>
              <a:t>regional</a:t>
            </a:r>
            <a:r>
              <a:rPr lang="en-US" altLang="en-US" sz="2800">
                <a:latin typeface="High Tower Text" panose="02040502050506030303" pitchFamily="18" charset="0"/>
              </a:rPr>
              <a:t> and     </a:t>
            </a:r>
            <a:r>
              <a:rPr lang="en-US" altLang="en-US" sz="2800" i="1">
                <a:latin typeface="High Tower Text" panose="02040502050506030303" pitchFamily="18" charset="0"/>
              </a:rPr>
              <a:t>international organizations</a:t>
            </a:r>
            <a:endParaRPr lang="en-US" altLang="en-US" sz="2800">
              <a:latin typeface="High Tower Text" panose="02040502050506030303" pitchFamily="18" charset="0"/>
            </a:endParaRPr>
          </a:p>
          <a:p>
            <a:pPr algn="just">
              <a:spcBef>
                <a:spcPts val="2400"/>
              </a:spcBef>
              <a:buFontTx/>
              <a:buNone/>
            </a:pPr>
            <a:r>
              <a:rPr lang="en-US" altLang="en-US" sz="2800">
                <a:latin typeface="High Tower Text" panose="02040502050506030303" pitchFamily="18" charset="0"/>
              </a:rPr>
              <a:t>8. Development of appropriate  </a:t>
            </a:r>
            <a:r>
              <a:rPr lang="en-US" altLang="en-US" sz="2800" b="1" i="1">
                <a:solidFill>
                  <a:srgbClr val="FF0000"/>
                </a:solidFill>
                <a:latin typeface="High Tower Text" panose="02040502050506030303" pitchFamily="18" charset="0"/>
              </a:rPr>
              <a:t>capacity building</a:t>
            </a:r>
            <a:r>
              <a:rPr lang="en-US" altLang="en-US" sz="2800" i="1">
                <a:latin typeface="High Tower Text" panose="02040502050506030303" pitchFamily="18" charset="0"/>
              </a:rPr>
              <a:t> </a:t>
            </a:r>
            <a:r>
              <a:rPr lang="en-US" altLang="en-US" sz="2800">
                <a:latin typeface="High Tower Text" panose="02040502050506030303" pitchFamily="18" charset="0"/>
              </a:rPr>
              <a:t>based on assessed needs.</a:t>
            </a:r>
          </a:p>
          <a:p>
            <a:pPr algn="just">
              <a:spcBef>
                <a:spcPts val="2400"/>
              </a:spcBef>
              <a:buFont typeface="Arial" panose="020B0604020202020204" pitchFamily="34" charset="0"/>
              <a:buNone/>
            </a:pPr>
            <a:r>
              <a:rPr lang="en-US" altLang="en-US" sz="2800">
                <a:latin typeface="High Tower Text" panose="02040502050506030303" pitchFamily="18" charset="0"/>
              </a:rPr>
              <a:t> 9. Payment according to ability with special assistance mechanisms for those </a:t>
            </a:r>
            <a:r>
              <a:rPr lang="en-US" altLang="en-US" sz="2800" i="1">
                <a:solidFill>
                  <a:srgbClr val="7030A0"/>
                </a:solidFill>
                <a:latin typeface="High Tower Text" panose="02040502050506030303" pitchFamily="18" charset="0"/>
              </a:rPr>
              <a:t>who can not afford to pay</a:t>
            </a:r>
            <a:r>
              <a:rPr lang="en-US" altLang="en-US" sz="2800" i="1">
                <a:latin typeface="High Tower Text" panose="02040502050506030303" pitchFamily="18" charset="0"/>
              </a:rPr>
              <a:t>.</a:t>
            </a:r>
          </a:p>
          <a:p>
            <a:pPr algn="just">
              <a:spcBef>
                <a:spcPts val="2400"/>
              </a:spcBef>
              <a:buFont typeface="Arial" panose="020B0604020202020204" pitchFamily="34" charset="0"/>
              <a:buNone/>
            </a:pPr>
            <a:r>
              <a:rPr lang="en-US" altLang="en-US" sz="2800">
                <a:latin typeface="High Tower Text" panose="02040502050506030303" pitchFamily="18" charset="0"/>
              </a:rPr>
              <a:t>10. Participation of </a:t>
            </a:r>
            <a:r>
              <a:rPr lang="en-US" altLang="en-US" sz="2800" b="1" i="1">
                <a:solidFill>
                  <a:srgbClr val="FF0000"/>
                </a:solidFill>
                <a:latin typeface="High Tower Text" panose="02040502050506030303" pitchFamily="18" charset="0"/>
              </a:rPr>
              <a:t>private sector and NGO</a:t>
            </a:r>
            <a:r>
              <a:rPr lang="en-US" altLang="en-US" sz="2800" i="1">
                <a:latin typeface="High Tower Text" panose="02040502050506030303" pitchFamily="18" charset="0"/>
              </a:rPr>
              <a:t> </a:t>
            </a:r>
            <a:r>
              <a:rPr lang="en-US" altLang="en-US" sz="2800">
                <a:latin typeface="High Tower Text" panose="02040502050506030303" pitchFamily="18" charset="0"/>
              </a:rPr>
              <a:t>in health care.</a:t>
            </a:r>
          </a:p>
          <a:p>
            <a:pPr algn="just">
              <a:spcBef>
                <a:spcPts val="2400"/>
              </a:spcBef>
              <a:buFontTx/>
              <a:buNone/>
            </a:pPr>
            <a:endParaRPr lang="en-US" altLang="en-US" sz="2400">
              <a:latin typeface="High Tower Text" panose="02040502050506030303" pitchFamily="18" charset="0"/>
            </a:endParaRPr>
          </a:p>
          <a:p>
            <a:pPr>
              <a:spcBef>
                <a:spcPts val="2400"/>
              </a:spcBef>
              <a:buFont typeface="Arial" panose="020B0604020202020204" pitchFamily="34" charset="0"/>
              <a:buNone/>
            </a:pPr>
            <a:endParaRPr lang="en-US" altLang="en-US" sz="2400">
              <a:latin typeface="High Tower Text" panose="02040502050506030303" pitchFamily="18" charset="0"/>
            </a:endParaRPr>
          </a:p>
        </p:txBody>
      </p:sp>
      <p:sp>
        <p:nvSpPr>
          <p:cNvPr id="39940" name="Slide Number Placeholder 2">
            <a:extLst>
              <a:ext uri="{FF2B5EF4-FFF2-40B4-BE49-F238E27FC236}">
                <a16:creationId xmlns:a16="http://schemas.microsoft.com/office/drawing/2014/main" id="{CFB956E0-62AB-446B-A299-B1D5371DA2C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960B9E32-3984-4776-9B31-E7FCB4496D80}" type="slidenum">
              <a:rPr lang="en-GB" altLang="en-US">
                <a:solidFill>
                  <a:srgbClr val="898989"/>
                </a:solidFill>
              </a:rPr>
              <a:pPr/>
              <a:t>35</a:t>
            </a:fld>
            <a:endParaRPr lang="en-GB" altLang="en-US">
              <a:solidFill>
                <a:srgbClr val="898989"/>
              </a:solidFill>
            </a:endParaRPr>
          </a:p>
        </p:txBody>
      </p:sp>
      <p:sp>
        <p:nvSpPr>
          <p:cNvPr id="2" name="Footer Placeholder 1">
            <a:extLst>
              <a:ext uri="{FF2B5EF4-FFF2-40B4-BE49-F238E27FC236}">
                <a16:creationId xmlns:a16="http://schemas.microsoft.com/office/drawing/2014/main" id="{32EFE97F-091B-440C-ADDE-0D682EAEC8D2}"/>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31673A-8092-44EA-875E-1E90DFEA6F9A}"/>
              </a:ext>
            </a:extLst>
          </p:cNvPr>
          <p:cNvSpPr>
            <a:spLocks noGrp="1"/>
          </p:cNvSpPr>
          <p:nvPr>
            <p:ph type="title"/>
          </p:nvPr>
        </p:nvSpPr>
        <p:spPr>
          <a:xfrm>
            <a:off x="685800" y="309563"/>
            <a:ext cx="5029200" cy="533400"/>
          </a:xfrm>
        </p:spPr>
        <p:txBody>
          <a:bodyPr>
            <a:normAutofit fontScale="90000"/>
          </a:bodyPr>
          <a:lstStyle/>
          <a:p>
            <a:pPr>
              <a:defRPr/>
            </a:pPr>
            <a:r>
              <a:rPr lang="en-US" sz="3600" b="1" dirty="0">
                <a:solidFill>
                  <a:srgbClr val="C00000"/>
                </a:solidFill>
                <a:latin typeface="High Tower Text" panose="02040502050506030303" pitchFamily="18" charset="0"/>
              </a:rPr>
              <a:t>Health Policy: </a:t>
            </a:r>
            <a:r>
              <a:rPr lang="en-US" sz="3200" b="1" dirty="0">
                <a:solidFill>
                  <a:srgbClr val="C00000"/>
                </a:solidFill>
                <a:latin typeface="High Tower Text" panose="02040502050506030303" pitchFamily="18" charset="0"/>
              </a:rPr>
              <a:t>Priorities </a:t>
            </a:r>
            <a:endParaRPr lang="en-US" sz="3600" dirty="0">
              <a:solidFill>
                <a:srgbClr val="C00000"/>
              </a:solidFill>
              <a:latin typeface="High Tower Text" panose="02040502050506030303" pitchFamily="18" charset="0"/>
            </a:endParaRPr>
          </a:p>
        </p:txBody>
      </p:sp>
      <p:sp>
        <p:nvSpPr>
          <p:cNvPr id="3" name="Content Placeholder 2">
            <a:extLst>
              <a:ext uri="{FF2B5EF4-FFF2-40B4-BE49-F238E27FC236}">
                <a16:creationId xmlns:a16="http://schemas.microsoft.com/office/drawing/2014/main" id="{D181CFDB-770F-4E7B-BC91-135D613D304B}"/>
              </a:ext>
            </a:extLst>
          </p:cNvPr>
          <p:cNvSpPr>
            <a:spLocks noGrp="1"/>
          </p:cNvSpPr>
          <p:nvPr>
            <p:ph idx="1"/>
          </p:nvPr>
        </p:nvSpPr>
        <p:spPr>
          <a:xfrm>
            <a:off x="152400" y="1066800"/>
            <a:ext cx="8686800" cy="4876800"/>
          </a:xfrm>
        </p:spPr>
        <p:txBody>
          <a:bodyPr>
            <a:normAutofit/>
          </a:bodyPr>
          <a:lstStyle/>
          <a:p>
            <a:pPr marL="514350" indent="-514350" algn="just">
              <a:spcBef>
                <a:spcPts val="2400"/>
              </a:spcBef>
              <a:buFontTx/>
              <a:buAutoNum type="arabicPeriod"/>
              <a:defRPr/>
            </a:pPr>
            <a:r>
              <a:rPr lang="en-US" sz="2800" i="1" dirty="0">
                <a:latin typeface="Perpetua" panose="02020502060401020303" pitchFamily="18" charset="0"/>
              </a:rPr>
              <a:t>Information, Education and Communication </a:t>
            </a:r>
            <a:r>
              <a:rPr lang="en-US" sz="2800" dirty="0">
                <a:solidFill>
                  <a:srgbClr val="7030A0"/>
                </a:solidFill>
                <a:latin typeface="Perpetua" panose="02020502060401020303" pitchFamily="18" charset="0"/>
              </a:rPr>
              <a:t>(IEC)</a:t>
            </a:r>
          </a:p>
          <a:p>
            <a:pPr algn="just">
              <a:spcBef>
                <a:spcPts val="2400"/>
              </a:spcBef>
              <a:buFontTx/>
              <a:buNone/>
              <a:defRPr/>
            </a:pPr>
            <a:r>
              <a:rPr lang="en-US" sz="2800" dirty="0">
                <a:latin typeface="Perpetua" panose="02020502060401020303" pitchFamily="18" charset="0"/>
              </a:rPr>
              <a:t>2. The </a:t>
            </a:r>
            <a:r>
              <a:rPr lang="en-US" sz="2800" i="1" dirty="0">
                <a:solidFill>
                  <a:srgbClr val="7030A0"/>
                </a:solidFill>
                <a:latin typeface="Perpetua" panose="02020502060401020303" pitchFamily="18" charset="0"/>
              </a:rPr>
              <a:t>control of communicable diseases</a:t>
            </a:r>
            <a:r>
              <a:rPr lang="en-US" sz="2800" dirty="0">
                <a:latin typeface="Perpetua" panose="02020502060401020303" pitchFamily="18" charset="0"/>
              </a:rPr>
              <a:t>, epidemic and disaster related to malnutrition and poor living conditions.</a:t>
            </a:r>
          </a:p>
          <a:p>
            <a:pPr algn="just">
              <a:spcBef>
                <a:spcPts val="2400"/>
              </a:spcBef>
              <a:buFontTx/>
              <a:buNone/>
              <a:defRPr/>
            </a:pPr>
            <a:r>
              <a:rPr lang="en-US" sz="2800" dirty="0">
                <a:latin typeface="Perpetua" panose="02020502060401020303" pitchFamily="18" charset="0"/>
              </a:rPr>
              <a:t>3. Support to the </a:t>
            </a:r>
            <a:r>
              <a:rPr lang="en-US" sz="2800" i="1" dirty="0">
                <a:solidFill>
                  <a:srgbClr val="7030A0"/>
                </a:solidFill>
                <a:latin typeface="Perpetua" panose="02020502060401020303" pitchFamily="18" charset="0"/>
              </a:rPr>
              <a:t>curative and rehabilitative </a:t>
            </a:r>
            <a:r>
              <a:rPr lang="en-US" sz="2800" dirty="0">
                <a:latin typeface="Perpetua" panose="02020502060401020303" pitchFamily="18" charset="0"/>
              </a:rPr>
              <a:t>cares.</a:t>
            </a:r>
          </a:p>
          <a:p>
            <a:pPr algn="just">
              <a:spcBef>
                <a:spcPts val="2400"/>
              </a:spcBef>
              <a:buFontTx/>
              <a:buNone/>
              <a:defRPr/>
            </a:pPr>
            <a:r>
              <a:rPr lang="en-US" sz="2800" dirty="0">
                <a:latin typeface="Perpetua" panose="02020502060401020303" pitchFamily="18" charset="0"/>
              </a:rPr>
              <a:t>4. Attention to </a:t>
            </a:r>
            <a:r>
              <a:rPr lang="en-US" sz="2800" i="1" dirty="0">
                <a:solidFill>
                  <a:srgbClr val="0000FF"/>
                </a:solidFill>
                <a:latin typeface="Perpetua" panose="02020502060401020303" pitchFamily="18" charset="0"/>
              </a:rPr>
              <a:t>traditional medicines</a:t>
            </a:r>
            <a:r>
              <a:rPr lang="en-US" sz="2800" dirty="0">
                <a:solidFill>
                  <a:srgbClr val="0000FF"/>
                </a:solidFill>
                <a:latin typeface="Perpetua" panose="02020502060401020303" pitchFamily="18" charset="0"/>
              </a:rPr>
              <a:t>: </a:t>
            </a:r>
            <a:r>
              <a:rPr lang="en-US" sz="2800" dirty="0">
                <a:latin typeface="Perpetua" panose="02020502060401020303" pitchFamily="18" charset="0"/>
              </a:rPr>
              <a:t>Research and gradual  integration to modern medicine. </a:t>
            </a:r>
          </a:p>
          <a:p>
            <a:pPr algn="just">
              <a:spcBef>
                <a:spcPts val="2400"/>
              </a:spcBef>
              <a:buFont typeface="Arial" panose="020B0604020202020204" pitchFamily="34" charset="0"/>
              <a:buNone/>
              <a:defRPr/>
            </a:pPr>
            <a:r>
              <a:rPr lang="en-US" sz="2800" dirty="0">
                <a:latin typeface="Perpetua" panose="02020502060401020303" pitchFamily="18" charset="0"/>
              </a:rPr>
              <a:t>5. </a:t>
            </a:r>
            <a:r>
              <a:rPr lang="en-US" sz="2800" i="1" dirty="0">
                <a:solidFill>
                  <a:srgbClr val="7030A0"/>
                </a:solidFill>
                <a:latin typeface="Perpetua" panose="02020502060401020303" pitchFamily="18" charset="0"/>
              </a:rPr>
              <a:t>Health research </a:t>
            </a:r>
            <a:r>
              <a:rPr lang="en-US" sz="2800" dirty="0">
                <a:latin typeface="Perpetua" panose="02020502060401020303" pitchFamily="18" charset="0"/>
              </a:rPr>
              <a:t>on major health problems.</a:t>
            </a:r>
          </a:p>
          <a:p>
            <a:pPr algn="just">
              <a:spcBef>
                <a:spcPts val="2400"/>
              </a:spcBef>
              <a:buFontTx/>
              <a:buNone/>
              <a:defRPr/>
            </a:pPr>
            <a:endParaRPr lang="en-US" sz="2800" dirty="0">
              <a:latin typeface="Perpetua" panose="02020502060401020303" pitchFamily="18" charset="0"/>
            </a:endParaRPr>
          </a:p>
          <a:p>
            <a:pPr algn="just">
              <a:spcBef>
                <a:spcPts val="2400"/>
              </a:spcBef>
              <a:buFontTx/>
              <a:buNone/>
              <a:defRPr/>
            </a:pPr>
            <a:endParaRPr lang="en-US" sz="2000" dirty="0">
              <a:latin typeface="Perpetua" panose="02020502060401020303" pitchFamily="18" charset="0"/>
            </a:endParaRPr>
          </a:p>
        </p:txBody>
      </p:sp>
      <p:sp>
        <p:nvSpPr>
          <p:cNvPr id="40964" name="Slide Number Placeholder 4">
            <a:extLst>
              <a:ext uri="{FF2B5EF4-FFF2-40B4-BE49-F238E27FC236}">
                <a16:creationId xmlns:a16="http://schemas.microsoft.com/office/drawing/2014/main" id="{C07D0234-BC48-4477-895E-652A8CEF03F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229B614B-0F37-4A7A-9C26-5336767BD76A}" type="slidenum">
              <a:rPr lang="en-GB" altLang="en-US">
                <a:solidFill>
                  <a:srgbClr val="898989"/>
                </a:solidFill>
              </a:rPr>
              <a:pPr/>
              <a:t>36</a:t>
            </a:fld>
            <a:endParaRPr lang="en-GB" altLang="en-US">
              <a:solidFill>
                <a:srgbClr val="898989"/>
              </a:solidFill>
            </a:endParaRPr>
          </a:p>
        </p:txBody>
      </p:sp>
      <p:sp>
        <p:nvSpPr>
          <p:cNvPr id="4" name="Footer Placeholder 3">
            <a:extLst>
              <a:ext uri="{FF2B5EF4-FFF2-40B4-BE49-F238E27FC236}">
                <a16:creationId xmlns:a16="http://schemas.microsoft.com/office/drawing/2014/main" id="{09099C53-96B9-4897-BD17-D77FE8C3F0C5}"/>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071A7-0D7C-44DE-BF5B-9F61DABFD2CF}"/>
              </a:ext>
            </a:extLst>
          </p:cNvPr>
          <p:cNvSpPr>
            <a:spLocks noGrp="1"/>
          </p:cNvSpPr>
          <p:nvPr>
            <p:ph type="title"/>
          </p:nvPr>
        </p:nvSpPr>
        <p:spPr>
          <a:xfrm>
            <a:off x="609600" y="0"/>
            <a:ext cx="7886700" cy="533400"/>
          </a:xfrm>
        </p:spPr>
        <p:txBody>
          <a:bodyPr>
            <a:normAutofit fontScale="90000"/>
          </a:bodyPr>
          <a:lstStyle/>
          <a:p>
            <a:pPr>
              <a:defRPr/>
            </a:pPr>
            <a:r>
              <a:rPr lang="en-US" sz="3200" b="1" dirty="0">
                <a:solidFill>
                  <a:srgbClr val="FF0000"/>
                </a:solidFill>
                <a:latin typeface="Perpetua" panose="02020502060401020303" pitchFamily="18" charset="0"/>
              </a:rPr>
              <a:t>HEALTH POLICY: </a:t>
            </a:r>
            <a:r>
              <a:rPr lang="en-US" sz="2800" b="1" dirty="0">
                <a:solidFill>
                  <a:srgbClr val="FF0000"/>
                </a:solidFill>
                <a:latin typeface="Perpetua" panose="02020502060401020303" pitchFamily="18" charset="0"/>
              </a:rPr>
              <a:t>Priorities cont…</a:t>
            </a:r>
            <a:endParaRPr lang="en-US" sz="3200" dirty="0">
              <a:solidFill>
                <a:srgbClr val="FF0000"/>
              </a:solidFill>
              <a:latin typeface="Perpetua" panose="02020502060401020303" pitchFamily="18" charset="0"/>
            </a:endParaRPr>
          </a:p>
        </p:txBody>
      </p:sp>
      <p:sp>
        <p:nvSpPr>
          <p:cNvPr id="41987" name="Content Placeholder 2">
            <a:extLst>
              <a:ext uri="{FF2B5EF4-FFF2-40B4-BE49-F238E27FC236}">
                <a16:creationId xmlns:a16="http://schemas.microsoft.com/office/drawing/2014/main" id="{59EE5924-F221-4B3D-9E01-A6FF9D9B0027}"/>
              </a:ext>
            </a:extLst>
          </p:cNvPr>
          <p:cNvSpPr>
            <a:spLocks noGrp="1"/>
          </p:cNvSpPr>
          <p:nvPr>
            <p:ph idx="1"/>
          </p:nvPr>
        </p:nvSpPr>
        <p:spPr>
          <a:xfrm>
            <a:off x="228600" y="685800"/>
            <a:ext cx="8458200" cy="5257800"/>
          </a:xfrm>
        </p:spPr>
        <p:txBody>
          <a:bodyPr/>
          <a:lstStyle/>
          <a:p>
            <a:pPr algn="just">
              <a:buFontTx/>
              <a:buNone/>
            </a:pPr>
            <a:r>
              <a:rPr lang="en-US" altLang="en-US" sz="2800">
                <a:latin typeface="Perpetua" panose="02020502060401020303" pitchFamily="18" charset="0"/>
              </a:rPr>
              <a:t> 6. Provision of </a:t>
            </a:r>
            <a:r>
              <a:rPr lang="en-US" altLang="en-US" sz="2800" i="1">
                <a:solidFill>
                  <a:srgbClr val="0000FF"/>
                </a:solidFill>
                <a:latin typeface="Perpetua" panose="02020502060401020303" pitchFamily="18" charset="0"/>
              </a:rPr>
              <a:t>medicines, medical supplies and equipment</a:t>
            </a:r>
            <a:r>
              <a:rPr lang="en-US" altLang="en-US" sz="2800" i="1">
                <a:latin typeface="Perpetua" panose="02020502060401020303" pitchFamily="18" charset="0"/>
              </a:rPr>
              <a:t>.   </a:t>
            </a:r>
          </a:p>
          <a:p>
            <a:pPr algn="just">
              <a:buFontTx/>
              <a:buNone/>
            </a:pPr>
            <a:r>
              <a:rPr lang="en-US" altLang="en-US" sz="2800">
                <a:latin typeface="Perpetua" panose="02020502060401020303" pitchFamily="18" charset="0"/>
              </a:rPr>
              <a:t>7. </a:t>
            </a:r>
            <a:r>
              <a:rPr lang="en-US" altLang="en-US" sz="2800" i="1">
                <a:solidFill>
                  <a:srgbClr val="0000FF"/>
                </a:solidFill>
                <a:latin typeface="Perpetua" panose="02020502060401020303" pitchFamily="18" charset="0"/>
              </a:rPr>
              <a:t>Human resources </a:t>
            </a:r>
            <a:r>
              <a:rPr lang="en-US" altLang="en-US" sz="2800">
                <a:solidFill>
                  <a:srgbClr val="0000FF"/>
                </a:solidFill>
                <a:latin typeface="Perpetua" panose="02020502060401020303" pitchFamily="18" charset="0"/>
              </a:rPr>
              <a:t>Development </a:t>
            </a:r>
          </a:p>
          <a:p>
            <a:pPr algn="just">
              <a:buFontTx/>
              <a:buNone/>
            </a:pPr>
            <a:r>
              <a:rPr lang="en-US" altLang="en-US" sz="2800">
                <a:latin typeface="Perpetua" panose="02020502060401020303" pitchFamily="18" charset="0"/>
              </a:rPr>
              <a:t>8. </a:t>
            </a:r>
            <a:r>
              <a:rPr lang="en-US" altLang="en-US" sz="2800">
                <a:solidFill>
                  <a:srgbClr val="7030A0"/>
                </a:solidFill>
                <a:latin typeface="Perpetua" panose="02020502060401020303" pitchFamily="18" charset="0"/>
              </a:rPr>
              <a:t>Special attention </a:t>
            </a:r>
            <a:r>
              <a:rPr lang="en-US" altLang="en-US" sz="2800">
                <a:latin typeface="Perpetua" panose="02020502060401020303" pitchFamily="18" charset="0"/>
              </a:rPr>
              <a:t>will be given to the health  needs of:</a:t>
            </a:r>
          </a:p>
          <a:p>
            <a:pPr lvl="2" algn="just">
              <a:buFont typeface="Wingdings" panose="05000000000000000000" pitchFamily="2" charset="2"/>
              <a:buChar char="ü"/>
            </a:pPr>
            <a:r>
              <a:rPr lang="en-US" altLang="en-US" sz="2800" i="1">
                <a:latin typeface="Perpetua" panose="02020502060401020303" pitchFamily="18" charset="0"/>
              </a:rPr>
              <a:t>Family</a:t>
            </a:r>
            <a:r>
              <a:rPr lang="en-US" altLang="en-US" sz="2800">
                <a:latin typeface="Perpetua" panose="02020502060401020303" pitchFamily="18" charset="0"/>
              </a:rPr>
              <a:t> particularly </a:t>
            </a:r>
            <a:r>
              <a:rPr lang="en-US" altLang="en-US" sz="2800">
                <a:solidFill>
                  <a:srgbClr val="7030A0"/>
                </a:solidFill>
                <a:latin typeface="Perpetua" panose="02020502060401020303" pitchFamily="18" charset="0"/>
              </a:rPr>
              <a:t>women and children</a:t>
            </a:r>
            <a:r>
              <a:rPr lang="en-US" altLang="en-US" sz="2800">
                <a:latin typeface="Perpetua" panose="02020502060401020303" pitchFamily="18" charset="0"/>
              </a:rPr>
              <a:t>,</a:t>
            </a:r>
          </a:p>
          <a:p>
            <a:pPr lvl="2">
              <a:buFont typeface="Wingdings" panose="05000000000000000000" pitchFamily="2" charset="2"/>
              <a:buChar char="ü"/>
            </a:pPr>
            <a:r>
              <a:rPr lang="en-US" altLang="en-US" sz="2800">
                <a:latin typeface="Perpetua" panose="02020502060401020303" pitchFamily="18" charset="0"/>
              </a:rPr>
              <a:t>Those in the forefront of </a:t>
            </a:r>
            <a:r>
              <a:rPr lang="en-US" altLang="en-US" sz="2800" i="1">
                <a:latin typeface="Perpetua" panose="02020502060401020303" pitchFamily="18" charset="0"/>
              </a:rPr>
              <a:t>productivity</a:t>
            </a:r>
            <a:r>
              <a:rPr lang="en-US" altLang="en-US" sz="2800">
                <a:latin typeface="Perpetua" panose="02020502060401020303" pitchFamily="18" charset="0"/>
              </a:rPr>
              <a:t>, </a:t>
            </a:r>
          </a:p>
          <a:p>
            <a:pPr lvl="2">
              <a:buFont typeface="Wingdings" panose="05000000000000000000" pitchFamily="2" charset="2"/>
              <a:buChar char="ü"/>
            </a:pPr>
            <a:r>
              <a:rPr lang="en-US" altLang="en-US" sz="2800">
                <a:latin typeface="Perpetua" panose="02020502060401020303" pitchFamily="18" charset="0"/>
              </a:rPr>
              <a:t>Most </a:t>
            </a:r>
            <a:r>
              <a:rPr lang="en-US" altLang="en-US" sz="2800">
                <a:solidFill>
                  <a:srgbClr val="7030A0"/>
                </a:solidFill>
                <a:latin typeface="Perpetua" panose="02020502060401020303" pitchFamily="18" charset="0"/>
              </a:rPr>
              <a:t>Neglected regions</a:t>
            </a:r>
            <a:r>
              <a:rPr lang="en-US" altLang="en-US" sz="2800">
                <a:latin typeface="Perpetua" panose="02020502060401020303" pitchFamily="18" charset="0"/>
              </a:rPr>
              <a:t>, Rural area, Urban Poor, pastoralists, and national minorities. </a:t>
            </a:r>
          </a:p>
          <a:p>
            <a:pPr lvl="2">
              <a:buFont typeface="Wingdings" panose="05000000000000000000" pitchFamily="2" charset="2"/>
              <a:buChar char="ü"/>
            </a:pPr>
            <a:r>
              <a:rPr lang="en-US" altLang="en-US" sz="2800">
                <a:latin typeface="Perpetua" panose="02020502060401020303" pitchFamily="18" charset="0"/>
              </a:rPr>
              <a:t> Victims of man-made and natural disasters </a:t>
            </a:r>
          </a:p>
        </p:txBody>
      </p:sp>
      <p:sp>
        <p:nvSpPr>
          <p:cNvPr id="41988" name="Slide Number Placeholder 3">
            <a:extLst>
              <a:ext uri="{FF2B5EF4-FFF2-40B4-BE49-F238E27FC236}">
                <a16:creationId xmlns:a16="http://schemas.microsoft.com/office/drawing/2014/main" id="{C0E22D58-214C-4926-BEA8-3851F511D44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3D6EF952-2C00-4C3A-810B-11609DE68BE9}" type="slidenum">
              <a:rPr lang="en-GB" altLang="en-US">
                <a:solidFill>
                  <a:srgbClr val="898989"/>
                </a:solidFill>
              </a:rPr>
              <a:pPr/>
              <a:t>37</a:t>
            </a:fld>
            <a:endParaRPr lang="en-GB" altLang="en-US">
              <a:solidFill>
                <a:srgbClr val="898989"/>
              </a:solidFill>
            </a:endParaRPr>
          </a:p>
        </p:txBody>
      </p:sp>
      <p:sp>
        <p:nvSpPr>
          <p:cNvPr id="3" name="Footer Placeholder 2">
            <a:extLst>
              <a:ext uri="{FF2B5EF4-FFF2-40B4-BE49-F238E27FC236}">
                <a16:creationId xmlns:a16="http://schemas.microsoft.com/office/drawing/2014/main" id="{9B373CBF-5D58-4A7E-8D4A-AF5FE4C0EDFD}"/>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3DBC1-9759-42AD-A704-7A067BD04B80}"/>
              </a:ext>
            </a:extLst>
          </p:cNvPr>
          <p:cNvSpPr>
            <a:spLocks noGrp="1"/>
          </p:cNvSpPr>
          <p:nvPr>
            <p:ph type="title"/>
          </p:nvPr>
        </p:nvSpPr>
        <p:spPr>
          <a:xfrm>
            <a:off x="628650" y="304800"/>
            <a:ext cx="7886700" cy="381000"/>
          </a:xfrm>
        </p:spPr>
        <p:txBody>
          <a:bodyPr>
            <a:normAutofit fontScale="90000"/>
          </a:bodyPr>
          <a:lstStyle/>
          <a:p>
            <a:pPr>
              <a:defRPr/>
            </a:pPr>
            <a:r>
              <a:rPr lang="en-US" sz="3200" b="1" dirty="0">
                <a:solidFill>
                  <a:srgbClr val="C00000"/>
                </a:solidFill>
                <a:latin typeface="High Tower Text" panose="02040502050506030303" pitchFamily="18" charset="0"/>
              </a:rPr>
              <a:t>Health Policy: Strategies</a:t>
            </a:r>
          </a:p>
        </p:txBody>
      </p:sp>
      <p:sp>
        <p:nvSpPr>
          <p:cNvPr id="3" name="Content Placeholder 2">
            <a:extLst>
              <a:ext uri="{FF2B5EF4-FFF2-40B4-BE49-F238E27FC236}">
                <a16:creationId xmlns:a16="http://schemas.microsoft.com/office/drawing/2014/main" id="{CE918D98-6B13-41AF-B933-86857A631AD6}"/>
              </a:ext>
            </a:extLst>
          </p:cNvPr>
          <p:cNvSpPr>
            <a:spLocks noGrp="1"/>
          </p:cNvSpPr>
          <p:nvPr>
            <p:ph idx="1"/>
          </p:nvPr>
        </p:nvSpPr>
        <p:spPr>
          <a:xfrm>
            <a:off x="304800" y="685800"/>
            <a:ext cx="7981950" cy="5029200"/>
          </a:xfrm>
        </p:spPr>
        <p:txBody>
          <a:bodyPr>
            <a:normAutofit fontScale="92500" lnSpcReduction="20000"/>
          </a:bodyPr>
          <a:lstStyle/>
          <a:p>
            <a:pPr algn="just">
              <a:lnSpc>
                <a:spcPct val="150000"/>
              </a:lnSpc>
              <a:buFontTx/>
              <a:buNone/>
              <a:defRPr/>
            </a:pPr>
            <a:r>
              <a:rPr lang="en-US" sz="2800" dirty="0">
                <a:latin typeface="High Tower Text" panose="02040502050506030303" pitchFamily="18" charset="0"/>
              </a:rPr>
              <a:t>1. Democratization within the health system </a:t>
            </a:r>
          </a:p>
          <a:p>
            <a:pPr algn="just">
              <a:lnSpc>
                <a:spcPct val="150000"/>
              </a:lnSpc>
              <a:buFont typeface="Arial" panose="020B0604020202020204" pitchFamily="34" charset="0"/>
              <a:buNone/>
              <a:defRPr/>
            </a:pPr>
            <a:r>
              <a:rPr lang="en-US" sz="2800" dirty="0">
                <a:latin typeface="High Tower Text" panose="02040502050506030303" pitchFamily="18" charset="0"/>
              </a:rPr>
              <a:t>2. Decentralization </a:t>
            </a:r>
          </a:p>
          <a:p>
            <a:pPr algn="just">
              <a:lnSpc>
                <a:spcPct val="150000"/>
              </a:lnSpc>
              <a:buFont typeface="Arial" panose="020B0604020202020204" pitchFamily="34" charset="0"/>
              <a:buNone/>
              <a:defRPr/>
            </a:pPr>
            <a:r>
              <a:rPr lang="en-US" sz="2800" i="1" dirty="0">
                <a:latin typeface="High Tower Text" panose="02040502050506030303" pitchFamily="18" charset="0"/>
              </a:rPr>
              <a:t>3. Inter-sectoral collaboration</a:t>
            </a:r>
          </a:p>
          <a:p>
            <a:pPr algn="just">
              <a:lnSpc>
                <a:spcPct val="150000"/>
              </a:lnSpc>
              <a:buFont typeface="Arial" panose="020B0604020202020204" pitchFamily="34" charset="0"/>
              <a:buNone/>
              <a:defRPr/>
            </a:pPr>
            <a:r>
              <a:rPr lang="en-US" sz="2800" dirty="0">
                <a:latin typeface="High Tower Text" panose="02040502050506030303" pitchFamily="18" charset="0"/>
              </a:rPr>
              <a:t>4.Health education</a:t>
            </a:r>
          </a:p>
          <a:p>
            <a:pPr algn="just">
              <a:lnSpc>
                <a:spcPct val="150000"/>
              </a:lnSpc>
              <a:buFontTx/>
              <a:buNone/>
              <a:defRPr/>
            </a:pPr>
            <a:r>
              <a:rPr lang="en-US" sz="2800" dirty="0">
                <a:latin typeface="High Tower Text" panose="02040502050506030303" pitchFamily="18" charset="0"/>
              </a:rPr>
              <a:t>5. </a:t>
            </a:r>
            <a:r>
              <a:rPr lang="en-US" sz="2800" dirty="0" err="1">
                <a:latin typeface="High Tower Text" panose="02040502050506030303" pitchFamily="18" charset="0"/>
              </a:rPr>
              <a:t>Promotive</a:t>
            </a:r>
            <a:r>
              <a:rPr lang="en-US" sz="2800" dirty="0">
                <a:latin typeface="High Tower Text" panose="02040502050506030303" pitchFamily="18" charset="0"/>
              </a:rPr>
              <a:t> and preventive activities</a:t>
            </a:r>
          </a:p>
          <a:p>
            <a:pPr algn="just">
              <a:lnSpc>
                <a:spcPct val="150000"/>
              </a:lnSpc>
              <a:buFontTx/>
              <a:buNone/>
              <a:defRPr/>
            </a:pPr>
            <a:r>
              <a:rPr lang="en-US" sz="2800" dirty="0">
                <a:latin typeface="High Tower Text" panose="02040502050506030303" pitchFamily="18" charset="0"/>
              </a:rPr>
              <a:t>6. Human resource development</a:t>
            </a:r>
          </a:p>
          <a:p>
            <a:pPr algn="just">
              <a:lnSpc>
                <a:spcPct val="150000"/>
              </a:lnSpc>
              <a:buFontTx/>
              <a:buNone/>
              <a:defRPr/>
            </a:pPr>
            <a:r>
              <a:rPr lang="en-US" sz="2800" dirty="0">
                <a:latin typeface="High Tower Text" panose="02040502050506030303" pitchFamily="18" charset="0"/>
              </a:rPr>
              <a:t>7. Availability of drug supplies and equipment</a:t>
            </a:r>
          </a:p>
          <a:p>
            <a:pPr algn="just">
              <a:buFontTx/>
              <a:buNone/>
              <a:defRPr/>
            </a:pPr>
            <a:r>
              <a:rPr lang="en-US" sz="2800" dirty="0">
                <a:latin typeface="High Tower Text" panose="02040502050506030303" pitchFamily="18" charset="0"/>
              </a:rPr>
              <a:t>8. Traditional medicine</a:t>
            </a:r>
          </a:p>
          <a:p>
            <a:pPr algn="just">
              <a:buFontTx/>
              <a:buNone/>
              <a:defRPr/>
            </a:pPr>
            <a:r>
              <a:rPr lang="en-US" sz="2800" dirty="0">
                <a:latin typeface="High Tower Text" panose="02040502050506030303" pitchFamily="18" charset="0"/>
              </a:rPr>
              <a:t>9. Health systems research</a:t>
            </a:r>
          </a:p>
          <a:p>
            <a:pPr algn="just">
              <a:lnSpc>
                <a:spcPct val="150000"/>
              </a:lnSpc>
              <a:buFontTx/>
              <a:buNone/>
              <a:defRPr/>
            </a:pPr>
            <a:endParaRPr lang="en-US" sz="2800" dirty="0">
              <a:latin typeface="High Tower Text" panose="02040502050506030303" pitchFamily="18" charset="0"/>
            </a:endParaRPr>
          </a:p>
          <a:p>
            <a:pPr algn="just">
              <a:lnSpc>
                <a:spcPct val="150000"/>
              </a:lnSpc>
              <a:buFont typeface="Arial" panose="020B0604020202020204" pitchFamily="34" charset="0"/>
              <a:buNone/>
              <a:defRPr/>
            </a:pPr>
            <a:endParaRPr lang="en-US" sz="2800" dirty="0">
              <a:latin typeface="High Tower Text" panose="02040502050506030303" pitchFamily="18" charset="0"/>
            </a:endParaRPr>
          </a:p>
        </p:txBody>
      </p:sp>
      <p:sp>
        <p:nvSpPr>
          <p:cNvPr id="43012" name="Slide Number Placeholder 4">
            <a:extLst>
              <a:ext uri="{FF2B5EF4-FFF2-40B4-BE49-F238E27FC236}">
                <a16:creationId xmlns:a16="http://schemas.microsoft.com/office/drawing/2014/main" id="{8F4FB158-255E-41A6-87D3-DD135F904D2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D3D06894-37C4-4ED4-87BA-B0AD828CD802}" type="slidenum">
              <a:rPr lang="en-GB" altLang="en-US">
                <a:solidFill>
                  <a:srgbClr val="898989"/>
                </a:solidFill>
              </a:rPr>
              <a:pPr/>
              <a:t>38</a:t>
            </a:fld>
            <a:endParaRPr lang="en-GB" altLang="en-US">
              <a:solidFill>
                <a:srgbClr val="898989"/>
              </a:solidFill>
            </a:endParaRPr>
          </a:p>
        </p:txBody>
      </p:sp>
      <p:sp>
        <p:nvSpPr>
          <p:cNvPr id="4" name="Footer Placeholder 3">
            <a:extLst>
              <a:ext uri="{FF2B5EF4-FFF2-40B4-BE49-F238E27FC236}">
                <a16:creationId xmlns:a16="http://schemas.microsoft.com/office/drawing/2014/main" id="{11AEC3A7-A726-41F5-9826-40396A07CE87}"/>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Content Placeholder 2">
            <a:extLst>
              <a:ext uri="{FF2B5EF4-FFF2-40B4-BE49-F238E27FC236}">
                <a16:creationId xmlns:a16="http://schemas.microsoft.com/office/drawing/2014/main" id="{7FE35A12-5C54-4035-B88C-5C884A5B7F66}"/>
              </a:ext>
            </a:extLst>
          </p:cNvPr>
          <p:cNvSpPr>
            <a:spLocks noGrp="1"/>
          </p:cNvSpPr>
          <p:nvPr>
            <p:ph idx="1"/>
          </p:nvPr>
        </p:nvSpPr>
        <p:spPr>
          <a:xfrm>
            <a:off x="304800" y="838200"/>
            <a:ext cx="8534400" cy="5883275"/>
          </a:xfrm>
        </p:spPr>
        <p:txBody>
          <a:bodyPr/>
          <a:lstStyle/>
          <a:p>
            <a:pPr algn="just">
              <a:spcBef>
                <a:spcPts val="1800"/>
              </a:spcBef>
              <a:buFontTx/>
              <a:buNone/>
            </a:pPr>
            <a:r>
              <a:rPr lang="en-US" altLang="en-US" sz="2400">
                <a:latin typeface="High Tower Text" panose="02040502050506030303" pitchFamily="18" charset="0"/>
              </a:rPr>
              <a:t>10.Family health services</a:t>
            </a:r>
          </a:p>
          <a:p>
            <a:pPr algn="just">
              <a:spcBef>
                <a:spcPts val="1800"/>
              </a:spcBef>
              <a:buFontTx/>
              <a:buNone/>
            </a:pPr>
            <a:r>
              <a:rPr lang="en-US" altLang="en-US" sz="2400">
                <a:latin typeface="High Tower Text" panose="02040502050506030303" pitchFamily="18" charset="0"/>
              </a:rPr>
              <a:t>11. Referral system</a:t>
            </a:r>
          </a:p>
          <a:p>
            <a:pPr algn="just">
              <a:spcBef>
                <a:spcPts val="1800"/>
              </a:spcBef>
              <a:buFont typeface="Arial" panose="020B0604020202020204" pitchFamily="34" charset="0"/>
              <a:buNone/>
            </a:pPr>
            <a:r>
              <a:rPr lang="en-US" altLang="en-US" sz="2400">
                <a:latin typeface="High Tower Text" panose="02040502050506030303" pitchFamily="18" charset="0"/>
              </a:rPr>
              <a:t>12. Diagnostic and supportive services </a:t>
            </a:r>
          </a:p>
          <a:p>
            <a:pPr algn="just">
              <a:spcBef>
                <a:spcPts val="1800"/>
              </a:spcBef>
              <a:buFont typeface="Arial" panose="020B0604020202020204" pitchFamily="34" charset="0"/>
              <a:buNone/>
            </a:pPr>
            <a:r>
              <a:rPr lang="en-US" altLang="en-US" sz="2400">
                <a:latin typeface="High Tower Text" panose="02040502050506030303" pitchFamily="18" charset="0"/>
              </a:rPr>
              <a:t>13. Health management information system</a:t>
            </a:r>
          </a:p>
          <a:p>
            <a:pPr algn="just">
              <a:spcBef>
                <a:spcPts val="1800"/>
              </a:spcBef>
              <a:buFont typeface="Arial" panose="020B0604020202020204" pitchFamily="34" charset="0"/>
              <a:buNone/>
            </a:pPr>
            <a:r>
              <a:rPr lang="en-US" altLang="en-US" sz="2400">
                <a:latin typeface="High Tower Text" panose="02040502050506030303" pitchFamily="18" charset="0"/>
              </a:rPr>
              <a:t>14. Health Legislations</a:t>
            </a:r>
          </a:p>
          <a:p>
            <a:pPr algn="just">
              <a:spcBef>
                <a:spcPts val="1800"/>
              </a:spcBef>
              <a:buFont typeface="Arial" panose="020B0604020202020204" pitchFamily="34" charset="0"/>
              <a:buNone/>
            </a:pPr>
            <a:r>
              <a:rPr lang="en-US" altLang="en-US" sz="2400">
                <a:latin typeface="High Tower Text" panose="02040502050506030303" pitchFamily="18" charset="0"/>
              </a:rPr>
              <a:t>15. Systematized and rationalized Health Service Organization</a:t>
            </a:r>
          </a:p>
          <a:p>
            <a:pPr algn="just">
              <a:spcBef>
                <a:spcPts val="1800"/>
              </a:spcBef>
              <a:buFont typeface="Arial" panose="020B0604020202020204" pitchFamily="34" charset="0"/>
              <a:buNone/>
            </a:pPr>
            <a:r>
              <a:rPr lang="en-US" altLang="en-US" sz="2400">
                <a:latin typeface="High Tower Text" panose="02040502050506030303" pitchFamily="18" charset="0"/>
              </a:rPr>
              <a:t>16. Effective and efficient administration and management of the health system </a:t>
            </a:r>
          </a:p>
          <a:p>
            <a:pPr algn="just">
              <a:spcBef>
                <a:spcPts val="1800"/>
              </a:spcBef>
              <a:buFont typeface="Arial" panose="020B0604020202020204" pitchFamily="34" charset="0"/>
              <a:buNone/>
            </a:pPr>
            <a:r>
              <a:rPr lang="en-US" altLang="en-US" sz="2400">
                <a:latin typeface="High Tower Text" panose="02040502050506030303" pitchFamily="18" charset="0"/>
              </a:rPr>
              <a:t>17. Public, private, and international sources for financing Health Services </a:t>
            </a:r>
          </a:p>
          <a:p>
            <a:pPr algn="just">
              <a:spcBef>
                <a:spcPts val="1800"/>
              </a:spcBef>
              <a:buFont typeface="Arial" panose="020B0604020202020204" pitchFamily="34" charset="0"/>
              <a:buNone/>
            </a:pPr>
            <a:endParaRPr lang="en-US" altLang="en-US" sz="2400">
              <a:latin typeface="High Tower Text" panose="02040502050506030303" pitchFamily="18" charset="0"/>
            </a:endParaRPr>
          </a:p>
          <a:p>
            <a:pPr algn="just">
              <a:spcBef>
                <a:spcPts val="1800"/>
              </a:spcBef>
              <a:buFont typeface="Arial" panose="020B0604020202020204" pitchFamily="34" charset="0"/>
              <a:buNone/>
            </a:pPr>
            <a:endParaRPr lang="en-US" altLang="en-US" sz="2400">
              <a:latin typeface="High Tower Text" panose="02040502050506030303" pitchFamily="18" charset="0"/>
            </a:endParaRPr>
          </a:p>
          <a:p>
            <a:pPr>
              <a:spcBef>
                <a:spcPts val="1800"/>
              </a:spcBef>
            </a:pPr>
            <a:endParaRPr lang="en-US" altLang="en-US" sz="2400">
              <a:latin typeface="High Tower Text" panose="02040502050506030303" pitchFamily="18" charset="0"/>
            </a:endParaRPr>
          </a:p>
        </p:txBody>
      </p:sp>
      <p:sp>
        <p:nvSpPr>
          <p:cNvPr id="44035" name="Title 1">
            <a:extLst>
              <a:ext uri="{FF2B5EF4-FFF2-40B4-BE49-F238E27FC236}">
                <a16:creationId xmlns:a16="http://schemas.microsoft.com/office/drawing/2014/main" id="{05F4E3E9-31B4-4895-90F4-E76989F1AC3B}"/>
              </a:ext>
            </a:extLst>
          </p:cNvPr>
          <p:cNvSpPr>
            <a:spLocks noGrp="1"/>
          </p:cNvSpPr>
          <p:nvPr>
            <p:ph type="title"/>
          </p:nvPr>
        </p:nvSpPr>
        <p:spPr>
          <a:xfrm>
            <a:off x="628650" y="152400"/>
            <a:ext cx="7886700" cy="685800"/>
          </a:xfrm>
        </p:spPr>
        <p:txBody>
          <a:bodyPr/>
          <a:lstStyle/>
          <a:p>
            <a:r>
              <a:rPr lang="en-US" altLang="en-US" sz="3200" b="1">
                <a:solidFill>
                  <a:srgbClr val="C00000"/>
                </a:solidFill>
                <a:latin typeface="High Tower Text" panose="02040502050506030303" pitchFamily="18" charset="0"/>
              </a:rPr>
              <a:t>Health Policy: Strategies…</a:t>
            </a:r>
          </a:p>
        </p:txBody>
      </p:sp>
      <p:sp>
        <p:nvSpPr>
          <p:cNvPr id="44036" name="Slide Number Placeholder 1">
            <a:extLst>
              <a:ext uri="{FF2B5EF4-FFF2-40B4-BE49-F238E27FC236}">
                <a16:creationId xmlns:a16="http://schemas.microsoft.com/office/drawing/2014/main" id="{AB3536B0-E7A3-439B-9553-F7A913AF434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75C57D86-C889-41BA-98DC-0045B6730145}" type="slidenum">
              <a:rPr lang="en-GB" altLang="en-US">
                <a:solidFill>
                  <a:srgbClr val="898989"/>
                </a:solidFill>
              </a:rPr>
              <a:pPr/>
              <a:t>39</a:t>
            </a:fld>
            <a:endParaRPr lang="en-GB" altLang="en-US">
              <a:solidFill>
                <a:srgbClr val="898989"/>
              </a:solidFill>
            </a:endParaRPr>
          </a:p>
        </p:txBody>
      </p:sp>
      <p:sp>
        <p:nvSpPr>
          <p:cNvPr id="2" name="Footer Placeholder 1">
            <a:extLst>
              <a:ext uri="{FF2B5EF4-FFF2-40B4-BE49-F238E27FC236}">
                <a16:creationId xmlns:a16="http://schemas.microsoft.com/office/drawing/2014/main" id="{75B73A73-3F52-414B-8451-89CC38F3AA09}"/>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33B434D2-4930-4BF2-AFB5-F15929734CD1}"/>
              </a:ext>
            </a:extLst>
          </p:cNvPr>
          <p:cNvSpPr>
            <a:spLocks noGrp="1" noChangeArrowheads="1"/>
          </p:cNvSpPr>
          <p:nvPr>
            <p:ph type="title"/>
          </p:nvPr>
        </p:nvSpPr>
        <p:spPr>
          <a:xfrm>
            <a:off x="457200" y="519113"/>
            <a:ext cx="8229600" cy="609600"/>
          </a:xfrm>
        </p:spPr>
        <p:txBody>
          <a:bodyPr/>
          <a:lstStyle/>
          <a:p>
            <a:pPr eaLnBrk="1" hangingPunct="1"/>
            <a:r>
              <a:rPr lang="en-US" altLang="en-US" sz="2800" b="1">
                <a:latin typeface="High Tower Text" panose="02040502050506030303" pitchFamily="18" charset="0"/>
              </a:rPr>
              <a:t>Health System</a:t>
            </a:r>
            <a:endParaRPr lang="en-US" altLang="en-US" sz="2800">
              <a:latin typeface="Book Antiqua" panose="02040602050305030304" pitchFamily="18" charset="0"/>
            </a:endParaRPr>
          </a:p>
        </p:txBody>
      </p:sp>
      <p:sp>
        <p:nvSpPr>
          <p:cNvPr id="25603" name="Rectangle 3">
            <a:extLst>
              <a:ext uri="{FF2B5EF4-FFF2-40B4-BE49-F238E27FC236}">
                <a16:creationId xmlns:a16="http://schemas.microsoft.com/office/drawing/2014/main" id="{63B4B93D-98C6-4F3B-AB46-300236D2BC53}"/>
              </a:ext>
            </a:extLst>
          </p:cNvPr>
          <p:cNvSpPr>
            <a:spLocks noGrp="1" noChangeArrowheads="1"/>
          </p:cNvSpPr>
          <p:nvPr>
            <p:ph idx="1"/>
          </p:nvPr>
        </p:nvSpPr>
        <p:spPr>
          <a:xfrm>
            <a:off x="304800" y="1108075"/>
            <a:ext cx="8534400" cy="5715000"/>
          </a:xfrm>
        </p:spPr>
        <p:txBody>
          <a:bodyPr/>
          <a:lstStyle/>
          <a:p>
            <a:pPr algn="just" eaLnBrk="1" hangingPunct="1">
              <a:lnSpc>
                <a:spcPct val="110000"/>
              </a:lnSpc>
              <a:buFontTx/>
              <a:buNone/>
            </a:pPr>
            <a:endParaRPr lang="en-US" altLang="en-US" sz="2500" b="1">
              <a:solidFill>
                <a:srgbClr val="FF0000"/>
              </a:solidFill>
              <a:latin typeface="Times New Roman" panose="02020603050405020304" pitchFamily="18" charset="0"/>
              <a:cs typeface="Times New Roman" panose="02020603050405020304" pitchFamily="18" charset="0"/>
            </a:endParaRPr>
          </a:p>
          <a:p>
            <a:pPr algn="just">
              <a:lnSpc>
                <a:spcPct val="110000"/>
              </a:lnSpc>
              <a:buFont typeface="Wingdings" panose="05000000000000000000" pitchFamily="2" charset="2"/>
              <a:buChar char="ü"/>
            </a:pPr>
            <a:r>
              <a:rPr lang="en-US" altLang="en-US" sz="2500">
                <a:latin typeface="Times New Roman" panose="02020603050405020304" pitchFamily="18" charset="0"/>
                <a:cs typeface="Times New Roman" panose="02020603050405020304" pitchFamily="18" charset="0"/>
              </a:rPr>
              <a:t>is defined as </a:t>
            </a:r>
            <a:r>
              <a:rPr lang="en-US" altLang="en-US" sz="2400">
                <a:latin typeface="Times New Roman" panose="02020603050405020304" pitchFamily="18" charset="0"/>
                <a:cs typeface="Times New Roman" panose="02020603050405020304" pitchFamily="18" charset="0"/>
              </a:rPr>
              <a:t>the sum total of all </a:t>
            </a:r>
            <a:r>
              <a:rPr lang="en-US" altLang="en-US" sz="2400">
                <a:solidFill>
                  <a:srgbClr val="000099"/>
                </a:solidFill>
                <a:latin typeface="Times New Roman" panose="02020603050405020304" pitchFamily="18" charset="0"/>
                <a:cs typeface="Times New Roman" panose="02020603050405020304" pitchFamily="18" charset="0"/>
              </a:rPr>
              <a:t>organizations, people, resources and all activities</a:t>
            </a:r>
            <a:r>
              <a:rPr lang="en-US" altLang="en-US" sz="2400">
                <a:latin typeface="Times New Roman" panose="02020603050405020304" pitchFamily="18" charset="0"/>
                <a:cs typeface="Times New Roman" panose="02020603050405020304" pitchFamily="18" charset="0"/>
              </a:rPr>
              <a:t> whose primary purpose is to promote health, to restore or maintain health </a:t>
            </a:r>
            <a:r>
              <a:rPr lang="en-US" altLang="en-US" sz="2500">
                <a:latin typeface="Times New Roman" panose="02020603050405020304" pitchFamily="18" charset="0"/>
                <a:cs typeface="Times New Roman" panose="02020603050405020304" pitchFamily="18" charset="0"/>
              </a:rPr>
              <a:t>(WHO).</a:t>
            </a:r>
          </a:p>
          <a:p>
            <a:pPr algn="just">
              <a:lnSpc>
                <a:spcPct val="110000"/>
              </a:lnSpc>
              <a:buFont typeface="Arial" panose="020B0604020202020204" pitchFamily="34" charset="0"/>
              <a:buNone/>
            </a:pPr>
            <a:endParaRPr lang="en-US" altLang="en-US" sz="2500" b="1">
              <a:latin typeface="Times New Roman" panose="02020603050405020304" pitchFamily="18" charset="0"/>
              <a:cs typeface="Times New Roman" panose="02020603050405020304" pitchFamily="18" charset="0"/>
            </a:endParaRPr>
          </a:p>
          <a:p>
            <a:pPr algn="just" eaLnBrk="1" hangingPunct="1">
              <a:lnSpc>
                <a:spcPct val="110000"/>
              </a:lnSpc>
              <a:buFontTx/>
              <a:buNone/>
            </a:pPr>
            <a:endParaRPr lang="en-US" altLang="en-US" sz="2500" b="1">
              <a:latin typeface="Times New Roman" panose="02020603050405020304" pitchFamily="18" charset="0"/>
              <a:cs typeface="Times New Roman" panose="02020603050405020304" pitchFamily="18" charset="0"/>
            </a:endParaRPr>
          </a:p>
        </p:txBody>
      </p:sp>
      <p:sp>
        <p:nvSpPr>
          <p:cNvPr id="8196" name="Slide Number Placeholder 3">
            <a:extLst>
              <a:ext uri="{FF2B5EF4-FFF2-40B4-BE49-F238E27FC236}">
                <a16:creationId xmlns:a16="http://schemas.microsoft.com/office/drawing/2014/main" id="{138C4845-4737-453F-9236-230F9DDD962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0B481217-A909-4ACB-A7B6-F1FC7CBFEDB8}" type="slidenum">
              <a:rPr lang="en-GB" altLang="en-US">
                <a:solidFill>
                  <a:srgbClr val="898989"/>
                </a:solidFill>
              </a:rPr>
              <a:pPr/>
              <a:t>4</a:t>
            </a:fld>
            <a:endParaRPr lang="en-GB" altLang="en-US">
              <a:solidFill>
                <a:srgbClr val="898989"/>
              </a:solidFill>
            </a:endParaRPr>
          </a:p>
        </p:txBody>
      </p:sp>
      <p:sp>
        <p:nvSpPr>
          <p:cNvPr id="2" name="Footer Placeholder 1">
            <a:extLst>
              <a:ext uri="{FF2B5EF4-FFF2-40B4-BE49-F238E27FC236}">
                <a16:creationId xmlns:a16="http://schemas.microsoft.com/office/drawing/2014/main" id="{B7E859A8-FCC7-4AA2-84B5-42867FDF9F91}"/>
              </a:ext>
            </a:extLst>
          </p:cNvPr>
          <p:cNvSpPr>
            <a:spLocks noGrp="1"/>
          </p:cNvSpPr>
          <p:nvPr>
            <p:ph type="ftr" sz="quarter" idx="11"/>
          </p:nvPr>
        </p:nvSpPr>
        <p:spPr/>
        <p:txBody>
          <a:bodyPr/>
          <a:lstStyle/>
          <a:p>
            <a:pPr>
              <a:defRPr/>
            </a:pPr>
            <a:r>
              <a:rPr lang="en-GB" altLang="en-US"/>
              <a:t>Nigusu W.</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nodeType="withEffect">
                                  <p:stCondLst>
                                    <p:cond delay="0"/>
                                  </p:stCondLst>
                                  <p:childTnLst>
                                    <p:set>
                                      <p:cBhvr>
                                        <p:cTn id="6" dur="1" fill="hold">
                                          <p:stCondLst>
                                            <p:cond delay="0"/>
                                          </p:stCondLst>
                                        </p:cTn>
                                        <p:tgtEl>
                                          <p:spTgt spid="25603">
                                            <p:txEl>
                                              <p:pRg st="1" end="1"/>
                                            </p:txEl>
                                          </p:spTgt>
                                        </p:tgtEl>
                                        <p:attrNameLst>
                                          <p:attrName>style.visibility</p:attrName>
                                        </p:attrNameLst>
                                      </p:cBhvr>
                                      <p:to>
                                        <p:strVal val="visible"/>
                                      </p:to>
                                    </p:set>
                                    <p:animEffect transition="in" filter="fade">
                                      <p:cBhvr>
                                        <p:cTn id="7" dur="1000"/>
                                        <p:tgtEl>
                                          <p:spTgt spid="25603">
                                            <p:txEl>
                                              <p:pRg st="1" end="1"/>
                                            </p:txEl>
                                          </p:spTgt>
                                        </p:tgtEl>
                                      </p:cBhvr>
                                    </p:animEffect>
                                    <p:anim calcmode="lin" valueType="num">
                                      <p:cBhvr>
                                        <p:cTn id="8" dur="1000" fill="hold"/>
                                        <p:tgtEl>
                                          <p:spTgt spid="2560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560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2">
            <a:extLst>
              <a:ext uri="{FF2B5EF4-FFF2-40B4-BE49-F238E27FC236}">
                <a16:creationId xmlns:a16="http://schemas.microsoft.com/office/drawing/2014/main" id="{AA8E47DF-329D-4878-97FD-6AC8873919F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F0660F89-0321-4A92-A4A1-17A32308FD0C}" type="slidenum">
              <a:rPr lang="en-GB" altLang="en-US">
                <a:solidFill>
                  <a:srgbClr val="898989"/>
                </a:solidFill>
              </a:rPr>
              <a:pPr/>
              <a:t>40</a:t>
            </a:fld>
            <a:endParaRPr lang="en-GB" altLang="en-US">
              <a:solidFill>
                <a:srgbClr val="898989"/>
              </a:solidFill>
            </a:endParaRPr>
          </a:p>
        </p:txBody>
      </p:sp>
      <p:sp>
        <p:nvSpPr>
          <p:cNvPr id="45059" name="Rectangle 3">
            <a:extLst>
              <a:ext uri="{FF2B5EF4-FFF2-40B4-BE49-F238E27FC236}">
                <a16:creationId xmlns:a16="http://schemas.microsoft.com/office/drawing/2014/main" id="{DA6DFDAE-8C79-45D8-BB14-4F18B12D22FB}"/>
              </a:ext>
            </a:extLst>
          </p:cNvPr>
          <p:cNvSpPr>
            <a:spLocks noChangeArrowheads="1"/>
          </p:cNvSpPr>
          <p:nvPr/>
        </p:nvSpPr>
        <p:spPr bwMode="auto">
          <a:xfrm>
            <a:off x="309563" y="2590800"/>
            <a:ext cx="8839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r>
              <a:rPr lang="en-US" altLang="en-US" sz="3200" b="1">
                <a:solidFill>
                  <a:srgbClr val="FF0000"/>
                </a:solidFill>
                <a:latin typeface="High Tower Text" panose="02040502050506030303" pitchFamily="18" charset="0"/>
              </a:rPr>
              <a:t>Health Sector Development Program (HSDP) </a:t>
            </a:r>
            <a:endParaRPr lang="en-US" altLang="en-US" sz="3200">
              <a:solidFill>
                <a:srgbClr val="000000"/>
              </a:solidFill>
              <a:latin typeface="High Tower Text" panose="02040502050506030303" pitchFamily="18" charset="0"/>
            </a:endParaRPr>
          </a:p>
        </p:txBody>
      </p:sp>
      <p:sp>
        <p:nvSpPr>
          <p:cNvPr id="2" name="Footer Placeholder 1">
            <a:extLst>
              <a:ext uri="{FF2B5EF4-FFF2-40B4-BE49-F238E27FC236}">
                <a16:creationId xmlns:a16="http://schemas.microsoft.com/office/drawing/2014/main" id="{E39F3CDD-041D-4CD0-AAFA-92D6663E971C}"/>
              </a:ext>
            </a:extLst>
          </p:cNvPr>
          <p:cNvSpPr>
            <a:spLocks noGrp="1"/>
          </p:cNvSpPr>
          <p:nvPr>
            <p:ph type="ftr" sz="quarter" idx="11"/>
          </p:nvPr>
        </p:nvSpPr>
        <p:spPr/>
        <p:txBody>
          <a:bodyPr/>
          <a:lstStyle/>
          <a:p>
            <a:pPr>
              <a:defRPr/>
            </a:pPr>
            <a:r>
              <a:rPr lang="en-GB" altLang="en-US"/>
              <a:t>Nigusu W.</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CF3B0-2724-45C1-8C0F-87A44D71E0A8}"/>
              </a:ext>
            </a:extLst>
          </p:cNvPr>
          <p:cNvSpPr>
            <a:spLocks noGrp="1"/>
          </p:cNvSpPr>
          <p:nvPr>
            <p:ph type="title"/>
          </p:nvPr>
        </p:nvSpPr>
        <p:spPr>
          <a:xfrm>
            <a:off x="368300" y="609600"/>
            <a:ext cx="8991600" cy="625475"/>
          </a:xfrm>
        </p:spPr>
        <p:txBody>
          <a:bodyPr>
            <a:normAutofit fontScale="90000"/>
          </a:bodyPr>
          <a:lstStyle/>
          <a:p>
            <a:pPr>
              <a:lnSpc>
                <a:spcPct val="150000"/>
              </a:lnSpc>
              <a:defRPr/>
            </a:pPr>
            <a:r>
              <a:rPr lang="en-US" sz="3200" b="1" dirty="0">
                <a:solidFill>
                  <a:srgbClr val="FF0000"/>
                </a:solidFill>
                <a:latin typeface="Perpetua" panose="02020502060401020303" pitchFamily="18" charset="0"/>
              </a:rPr>
              <a:t>The Health Sector Development Program (HSDP) </a:t>
            </a:r>
            <a:br>
              <a:rPr lang="en-US" sz="3200" b="1" dirty="0">
                <a:solidFill>
                  <a:srgbClr val="FF0000"/>
                </a:solidFill>
                <a:latin typeface="Perpetua" panose="02020502060401020303" pitchFamily="18" charset="0"/>
              </a:rPr>
            </a:br>
            <a:r>
              <a:rPr lang="en-US" sz="3200" b="1" dirty="0">
                <a:solidFill>
                  <a:srgbClr val="FF0000"/>
                </a:solidFill>
                <a:latin typeface="Perpetua" panose="02020502060401020303" pitchFamily="18" charset="0"/>
              </a:rPr>
              <a:t>           (1996-2015 GC)</a:t>
            </a:r>
            <a:br>
              <a:rPr lang="en-US" sz="3200" b="1" dirty="0">
                <a:solidFill>
                  <a:srgbClr val="FF0000"/>
                </a:solidFill>
                <a:latin typeface="Perpetua" panose="02020502060401020303" pitchFamily="18" charset="0"/>
              </a:rPr>
            </a:br>
            <a:endParaRPr lang="en-US" sz="3200" dirty="0">
              <a:solidFill>
                <a:srgbClr val="FF0000"/>
              </a:solidFill>
              <a:latin typeface="Perpetua" panose="02020502060401020303" pitchFamily="18" charset="0"/>
            </a:endParaRPr>
          </a:p>
        </p:txBody>
      </p:sp>
      <p:sp>
        <p:nvSpPr>
          <p:cNvPr id="46083" name="Content Placeholder 2">
            <a:extLst>
              <a:ext uri="{FF2B5EF4-FFF2-40B4-BE49-F238E27FC236}">
                <a16:creationId xmlns:a16="http://schemas.microsoft.com/office/drawing/2014/main" id="{8EF37BF1-0499-4E5D-B1A0-8F0B7163A011}"/>
              </a:ext>
            </a:extLst>
          </p:cNvPr>
          <p:cNvSpPr>
            <a:spLocks noGrp="1"/>
          </p:cNvSpPr>
          <p:nvPr>
            <p:ph idx="1"/>
          </p:nvPr>
        </p:nvSpPr>
        <p:spPr>
          <a:xfrm>
            <a:off x="368300" y="1420813"/>
            <a:ext cx="8547100" cy="5135562"/>
          </a:xfrm>
        </p:spPr>
        <p:txBody>
          <a:bodyPr/>
          <a:lstStyle/>
          <a:p>
            <a:r>
              <a:rPr lang="en-US" altLang="en-US" sz="2800">
                <a:latin typeface="Perpetua" panose="02020502060401020303" pitchFamily="18" charset="0"/>
              </a:rPr>
              <a:t>Following the national health policy in 1993, Ethiopia produced and was implemented a </a:t>
            </a:r>
            <a:r>
              <a:rPr lang="en-US" altLang="en-US" sz="2800">
                <a:solidFill>
                  <a:srgbClr val="0000FF"/>
                </a:solidFill>
                <a:latin typeface="Perpetua" panose="02020502060401020303" pitchFamily="18" charset="0"/>
              </a:rPr>
              <a:t>20-year</a:t>
            </a:r>
            <a:r>
              <a:rPr lang="en-US" altLang="en-US" sz="2800">
                <a:latin typeface="Perpetua" panose="02020502060401020303" pitchFamily="18" charset="0"/>
              </a:rPr>
              <a:t> Health  Sector  Development  Program  </a:t>
            </a:r>
            <a:r>
              <a:rPr lang="en-US" altLang="en-US" sz="2800">
                <a:solidFill>
                  <a:srgbClr val="0000FF"/>
                </a:solidFill>
                <a:latin typeface="Perpetua" panose="02020502060401020303" pitchFamily="18" charset="0"/>
              </a:rPr>
              <a:t>(HSDP). </a:t>
            </a:r>
          </a:p>
          <a:p>
            <a:r>
              <a:rPr lang="en-US" altLang="en-US" sz="2800">
                <a:latin typeface="Perpetua" panose="02020502060401020303" pitchFamily="18" charset="0"/>
              </a:rPr>
              <a:t>launched in 1998</a:t>
            </a:r>
          </a:p>
          <a:p>
            <a:r>
              <a:rPr lang="en-US" altLang="en-US" sz="2800">
                <a:latin typeface="Perpetua" panose="02020502060401020303" pitchFamily="18" charset="0"/>
              </a:rPr>
              <a:t>The HSDP has been </a:t>
            </a:r>
            <a:r>
              <a:rPr lang="en-US" altLang="en-US" sz="2800">
                <a:solidFill>
                  <a:srgbClr val="0000FF"/>
                </a:solidFill>
                <a:latin typeface="Perpetua" panose="02020502060401020303" pitchFamily="18" charset="0"/>
              </a:rPr>
              <a:t>implemented in four phases </a:t>
            </a:r>
            <a:r>
              <a:rPr lang="en-US" altLang="en-US" sz="2800">
                <a:latin typeface="Perpetua" panose="02020502060401020303" pitchFamily="18" charset="0"/>
              </a:rPr>
              <a:t>building on lessons learned from phase to phase.</a:t>
            </a:r>
          </a:p>
          <a:p>
            <a:pPr>
              <a:buFont typeface="Wingdings" panose="05000000000000000000" pitchFamily="2" charset="2"/>
              <a:buChar char="§"/>
            </a:pPr>
            <a:r>
              <a:rPr lang="en-US" altLang="en-US" sz="2800" b="1" i="1">
                <a:solidFill>
                  <a:srgbClr val="0000FF"/>
                </a:solidFill>
                <a:latin typeface="Perpetua" panose="02020502060401020303" pitchFamily="18" charset="0"/>
              </a:rPr>
              <a:t>Has three main goals: </a:t>
            </a:r>
          </a:p>
          <a:p>
            <a:pPr lvl="1">
              <a:buFont typeface="Constantia" panose="02030602050306030303" pitchFamily="18" charset="0"/>
              <a:buChar char="‐"/>
            </a:pPr>
            <a:r>
              <a:rPr lang="en-US" altLang="en-US">
                <a:latin typeface="Perpetua" panose="02020502060401020303" pitchFamily="18" charset="0"/>
              </a:rPr>
              <a:t>Building  basic infrastructure </a:t>
            </a:r>
          </a:p>
          <a:p>
            <a:pPr lvl="1">
              <a:buFont typeface="Constantia" panose="02030602050306030303" pitchFamily="18" charset="0"/>
              <a:buChar char="‐"/>
            </a:pPr>
            <a:r>
              <a:rPr lang="en-US" altLang="en-US">
                <a:latin typeface="Perpetua" panose="02020502060401020303" pitchFamily="18" charset="0"/>
              </a:rPr>
              <a:t>Provide standard facilities and supplies </a:t>
            </a:r>
          </a:p>
          <a:p>
            <a:pPr lvl="1">
              <a:buFont typeface="Constantia" panose="02030602050306030303" pitchFamily="18" charset="0"/>
              <a:buChar char="‐"/>
            </a:pPr>
            <a:r>
              <a:rPr lang="en-US" altLang="en-US">
                <a:latin typeface="Perpetua" panose="02020502060401020303" pitchFamily="18" charset="0"/>
              </a:rPr>
              <a:t>Develop and deploy appropriate health personnel</a:t>
            </a:r>
          </a:p>
          <a:p>
            <a:endParaRPr lang="en-US" altLang="en-US" sz="2800">
              <a:latin typeface="Perpetua" panose="02020502060401020303" pitchFamily="18" charset="0"/>
            </a:endParaRPr>
          </a:p>
        </p:txBody>
      </p:sp>
      <p:sp>
        <p:nvSpPr>
          <p:cNvPr id="46084" name="Slide Number Placeholder 2">
            <a:extLst>
              <a:ext uri="{FF2B5EF4-FFF2-40B4-BE49-F238E27FC236}">
                <a16:creationId xmlns:a16="http://schemas.microsoft.com/office/drawing/2014/main" id="{921D2F96-F492-4885-A072-36172DDD95D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9D1A77DD-CDF5-4E3E-96E4-FB9DF7D9C1A2}" type="slidenum">
              <a:rPr lang="en-GB" altLang="en-US">
                <a:solidFill>
                  <a:srgbClr val="898989"/>
                </a:solidFill>
              </a:rPr>
              <a:pPr/>
              <a:t>41</a:t>
            </a:fld>
            <a:endParaRPr lang="en-GB" altLang="en-US">
              <a:solidFill>
                <a:srgbClr val="898989"/>
              </a:solidFill>
            </a:endParaRPr>
          </a:p>
        </p:txBody>
      </p:sp>
      <p:sp>
        <p:nvSpPr>
          <p:cNvPr id="3" name="Footer Placeholder 2">
            <a:extLst>
              <a:ext uri="{FF2B5EF4-FFF2-40B4-BE49-F238E27FC236}">
                <a16:creationId xmlns:a16="http://schemas.microsoft.com/office/drawing/2014/main" id="{79A022CF-458E-461B-8212-91843E1A990F}"/>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a:extLst>
              <a:ext uri="{FF2B5EF4-FFF2-40B4-BE49-F238E27FC236}">
                <a16:creationId xmlns:a16="http://schemas.microsoft.com/office/drawing/2014/main" id="{7A0EC3DC-5B91-47B0-8F14-85F3C2B01009}"/>
              </a:ext>
            </a:extLst>
          </p:cNvPr>
          <p:cNvSpPr>
            <a:spLocks noGrp="1"/>
          </p:cNvSpPr>
          <p:nvPr>
            <p:ph type="title"/>
          </p:nvPr>
        </p:nvSpPr>
        <p:spPr/>
        <p:txBody>
          <a:bodyPr/>
          <a:lstStyle/>
          <a:p>
            <a:r>
              <a:rPr lang="en-US" altLang="en-US" sz="3600" b="1">
                <a:solidFill>
                  <a:srgbClr val="FF0000"/>
                </a:solidFill>
                <a:latin typeface="Perpetua" panose="02020502060401020303" pitchFamily="18" charset="0"/>
              </a:rPr>
              <a:t>HSDP…</a:t>
            </a:r>
            <a:endParaRPr lang="en-US" altLang="en-US"/>
          </a:p>
        </p:txBody>
      </p:sp>
      <p:sp>
        <p:nvSpPr>
          <p:cNvPr id="47107" name="Content Placeholder 2">
            <a:extLst>
              <a:ext uri="{FF2B5EF4-FFF2-40B4-BE49-F238E27FC236}">
                <a16:creationId xmlns:a16="http://schemas.microsoft.com/office/drawing/2014/main" id="{20337FC9-F2F6-44FE-92CB-89307479DAEF}"/>
              </a:ext>
            </a:extLst>
          </p:cNvPr>
          <p:cNvSpPr>
            <a:spLocks noGrp="1"/>
          </p:cNvSpPr>
          <p:nvPr>
            <p:ph idx="1"/>
          </p:nvPr>
        </p:nvSpPr>
        <p:spPr>
          <a:xfrm>
            <a:off x="533400" y="1524000"/>
            <a:ext cx="7886700" cy="4351338"/>
          </a:xfrm>
        </p:spPr>
        <p:txBody>
          <a:bodyPr/>
          <a:lstStyle/>
          <a:p>
            <a:pPr>
              <a:buFont typeface="Arial" panose="020B0604020202020204" pitchFamily="34" charset="0"/>
              <a:buNone/>
            </a:pPr>
            <a:r>
              <a:rPr lang="en-US" altLang="en-US" sz="2800">
                <a:latin typeface="Perpetua" panose="02020502060401020303" pitchFamily="18" charset="0"/>
              </a:rPr>
              <a:t>The </a:t>
            </a:r>
            <a:r>
              <a:rPr lang="en-US" altLang="en-US" sz="2800">
                <a:solidFill>
                  <a:srgbClr val="FF0000"/>
                </a:solidFill>
                <a:latin typeface="Perpetua" panose="02020502060401020303" pitchFamily="18" charset="0"/>
              </a:rPr>
              <a:t>focus</a:t>
            </a:r>
            <a:r>
              <a:rPr lang="en-US" altLang="en-US" sz="2800">
                <a:latin typeface="Perpetua" panose="02020502060401020303" pitchFamily="18" charset="0"/>
              </a:rPr>
              <a:t> will be on </a:t>
            </a:r>
            <a:r>
              <a:rPr lang="en-US" altLang="en-US" sz="2800">
                <a:solidFill>
                  <a:srgbClr val="FF0000"/>
                </a:solidFill>
                <a:latin typeface="Perpetua" panose="02020502060401020303" pitchFamily="18" charset="0"/>
              </a:rPr>
              <a:t>preventive and promotive</a:t>
            </a:r>
            <a:r>
              <a:rPr lang="en-US" altLang="en-US" sz="2800">
                <a:latin typeface="Perpetua" panose="02020502060401020303" pitchFamily="18" charset="0"/>
              </a:rPr>
              <a:t> aspects of care with:</a:t>
            </a:r>
          </a:p>
          <a:p>
            <a:r>
              <a:rPr lang="en-US" altLang="en-US" sz="2800">
                <a:latin typeface="Perpetua" panose="02020502060401020303" pitchFamily="18" charset="0"/>
              </a:rPr>
              <a:t>Health Education, </a:t>
            </a:r>
          </a:p>
          <a:p>
            <a:r>
              <a:rPr lang="en-US" altLang="en-US" sz="2800">
                <a:latin typeface="Perpetua" panose="02020502060401020303" pitchFamily="18" charset="0"/>
              </a:rPr>
              <a:t>Reproductive Health Care, </a:t>
            </a:r>
          </a:p>
          <a:p>
            <a:r>
              <a:rPr lang="en-US" altLang="en-US" sz="2800">
                <a:latin typeface="Perpetua" panose="02020502060401020303" pitchFamily="18" charset="0"/>
              </a:rPr>
              <a:t>Immunization</a:t>
            </a:r>
          </a:p>
          <a:p>
            <a:r>
              <a:rPr lang="en-US" altLang="en-US" sz="2800">
                <a:latin typeface="Perpetua" panose="02020502060401020303" pitchFamily="18" charset="0"/>
              </a:rPr>
              <a:t>Better Nutrition </a:t>
            </a:r>
          </a:p>
          <a:p>
            <a:r>
              <a:rPr lang="en-US" altLang="en-US" sz="2800">
                <a:latin typeface="Perpetua" panose="02020502060401020303" pitchFamily="18" charset="0"/>
              </a:rPr>
              <a:t>Environmental Health and Sanitation. </a:t>
            </a:r>
          </a:p>
          <a:p>
            <a:endParaRPr lang="en-US" altLang="en-US" sz="2800"/>
          </a:p>
        </p:txBody>
      </p:sp>
      <p:sp>
        <p:nvSpPr>
          <p:cNvPr id="47108" name="Slide Number Placeholder 1">
            <a:extLst>
              <a:ext uri="{FF2B5EF4-FFF2-40B4-BE49-F238E27FC236}">
                <a16:creationId xmlns:a16="http://schemas.microsoft.com/office/drawing/2014/main" id="{2A6AE252-71D8-401C-9491-9E0A7A8C40C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D2057D5C-0EA4-46B9-81D0-98C75E02D4CE}" type="slidenum">
              <a:rPr lang="en-GB" altLang="en-US">
                <a:solidFill>
                  <a:srgbClr val="898989"/>
                </a:solidFill>
              </a:rPr>
              <a:pPr/>
              <a:t>42</a:t>
            </a:fld>
            <a:endParaRPr lang="en-GB" altLang="en-US">
              <a:solidFill>
                <a:srgbClr val="898989"/>
              </a:solidFill>
            </a:endParaRPr>
          </a:p>
        </p:txBody>
      </p:sp>
      <p:sp>
        <p:nvSpPr>
          <p:cNvPr id="2" name="Footer Placeholder 1">
            <a:extLst>
              <a:ext uri="{FF2B5EF4-FFF2-40B4-BE49-F238E27FC236}">
                <a16:creationId xmlns:a16="http://schemas.microsoft.com/office/drawing/2014/main" id="{A8DC4942-AEB4-43A5-863F-3247710CE203}"/>
              </a:ext>
            </a:extLst>
          </p:cNvPr>
          <p:cNvSpPr>
            <a:spLocks noGrp="1"/>
          </p:cNvSpPr>
          <p:nvPr>
            <p:ph type="ftr" sz="quarter" idx="11"/>
          </p:nvPr>
        </p:nvSpPr>
        <p:spPr/>
        <p:txBody>
          <a:bodyPr/>
          <a:lstStyle/>
          <a:p>
            <a:pPr>
              <a:defRPr/>
            </a:pPr>
            <a:r>
              <a:rPr lang="en-GB" altLang="en-US"/>
              <a:t>Nigusu W.</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a:extLst>
              <a:ext uri="{FF2B5EF4-FFF2-40B4-BE49-F238E27FC236}">
                <a16:creationId xmlns:a16="http://schemas.microsoft.com/office/drawing/2014/main" id="{8F0CA102-115A-48AF-844A-1AD3193F462D}"/>
              </a:ext>
            </a:extLst>
          </p:cNvPr>
          <p:cNvSpPr>
            <a:spLocks noGrp="1"/>
          </p:cNvSpPr>
          <p:nvPr>
            <p:ph type="title"/>
          </p:nvPr>
        </p:nvSpPr>
        <p:spPr>
          <a:xfrm>
            <a:off x="1238250" y="304800"/>
            <a:ext cx="7886700" cy="1325563"/>
          </a:xfrm>
        </p:spPr>
        <p:txBody>
          <a:bodyPr/>
          <a:lstStyle/>
          <a:p>
            <a:r>
              <a:rPr lang="en-US" altLang="en-US" b="1">
                <a:solidFill>
                  <a:srgbClr val="FF0000"/>
                </a:solidFill>
                <a:latin typeface="High Tower Text" panose="02040502050506030303" pitchFamily="18" charset="0"/>
              </a:rPr>
              <a:t>Phases of HSDP</a:t>
            </a:r>
          </a:p>
        </p:txBody>
      </p:sp>
      <p:sp>
        <p:nvSpPr>
          <p:cNvPr id="48131" name="Content Placeholder 2">
            <a:extLst>
              <a:ext uri="{FF2B5EF4-FFF2-40B4-BE49-F238E27FC236}">
                <a16:creationId xmlns:a16="http://schemas.microsoft.com/office/drawing/2014/main" id="{354AD78D-ED9A-4976-9683-55FDCAB2C329}"/>
              </a:ext>
            </a:extLst>
          </p:cNvPr>
          <p:cNvSpPr>
            <a:spLocks noGrp="1"/>
          </p:cNvSpPr>
          <p:nvPr>
            <p:ph idx="1"/>
          </p:nvPr>
        </p:nvSpPr>
        <p:spPr>
          <a:xfrm>
            <a:off x="990600" y="1479550"/>
            <a:ext cx="7010400" cy="4876800"/>
          </a:xfrm>
        </p:spPr>
        <p:txBody>
          <a:bodyPr/>
          <a:lstStyle/>
          <a:p>
            <a:pPr>
              <a:lnSpc>
                <a:spcPct val="150000"/>
              </a:lnSpc>
            </a:pPr>
            <a:r>
              <a:rPr lang="en-US" altLang="en-US" sz="2800">
                <a:latin typeface="Times New Roman" panose="02020603050405020304" pitchFamily="18" charset="0"/>
                <a:cs typeface="Times New Roman" panose="02020603050405020304" pitchFamily="18" charset="0"/>
              </a:rPr>
              <a:t>HSDP I -1997/8-2002</a:t>
            </a:r>
          </a:p>
          <a:p>
            <a:pPr>
              <a:lnSpc>
                <a:spcPct val="150000"/>
              </a:lnSpc>
            </a:pPr>
            <a:r>
              <a:rPr lang="en-US" altLang="en-US" sz="2800">
                <a:latin typeface="Times New Roman" panose="02020603050405020304" pitchFamily="18" charset="0"/>
                <a:cs typeface="Times New Roman" panose="02020603050405020304" pitchFamily="18" charset="0"/>
              </a:rPr>
              <a:t>HSDP II -2002/3-2006</a:t>
            </a:r>
          </a:p>
          <a:p>
            <a:pPr>
              <a:lnSpc>
                <a:spcPct val="150000"/>
              </a:lnSpc>
            </a:pPr>
            <a:r>
              <a:rPr lang="en-US" altLang="en-US" sz="2800">
                <a:latin typeface="Times New Roman" panose="02020603050405020304" pitchFamily="18" charset="0"/>
                <a:cs typeface="Times New Roman" panose="02020603050405020304" pitchFamily="18" charset="0"/>
              </a:rPr>
              <a:t>HSDPIII –July 2006-June 2010</a:t>
            </a:r>
          </a:p>
          <a:p>
            <a:pPr>
              <a:lnSpc>
                <a:spcPct val="150000"/>
              </a:lnSpc>
            </a:pPr>
            <a:r>
              <a:rPr lang="en-US" altLang="en-US" sz="2800">
                <a:latin typeface="Times New Roman" panose="02020603050405020304" pitchFamily="18" charset="0"/>
                <a:cs typeface="Times New Roman" panose="02020603050405020304" pitchFamily="18" charset="0"/>
              </a:rPr>
              <a:t>HSDP IV –June 2010-2015</a:t>
            </a:r>
          </a:p>
        </p:txBody>
      </p:sp>
      <p:sp>
        <p:nvSpPr>
          <p:cNvPr id="48132" name="Slide Number Placeholder 1">
            <a:extLst>
              <a:ext uri="{FF2B5EF4-FFF2-40B4-BE49-F238E27FC236}">
                <a16:creationId xmlns:a16="http://schemas.microsoft.com/office/drawing/2014/main" id="{01A0E1FD-4BD3-4820-A9F0-2738B6B5E6F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CEC880E3-9157-4C47-B9D7-EB14DC3B9C25}" type="slidenum">
              <a:rPr lang="en-GB" altLang="en-US">
                <a:solidFill>
                  <a:srgbClr val="898989"/>
                </a:solidFill>
              </a:rPr>
              <a:pPr/>
              <a:t>43</a:t>
            </a:fld>
            <a:endParaRPr lang="en-GB" altLang="en-US">
              <a:solidFill>
                <a:srgbClr val="898989"/>
              </a:solidFill>
            </a:endParaRPr>
          </a:p>
        </p:txBody>
      </p:sp>
      <p:sp>
        <p:nvSpPr>
          <p:cNvPr id="2" name="Footer Placeholder 1">
            <a:extLst>
              <a:ext uri="{FF2B5EF4-FFF2-40B4-BE49-F238E27FC236}">
                <a16:creationId xmlns:a16="http://schemas.microsoft.com/office/drawing/2014/main" id="{5854AA44-906B-497D-A7B7-EA3F48255554}"/>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088F91-9FD6-43E6-BC9F-2F20F372B71C}"/>
              </a:ext>
            </a:extLst>
          </p:cNvPr>
          <p:cNvSpPr>
            <a:spLocks noGrp="1"/>
          </p:cNvSpPr>
          <p:nvPr>
            <p:ph type="title"/>
          </p:nvPr>
        </p:nvSpPr>
        <p:spPr>
          <a:xfrm>
            <a:off x="457200" y="-381000"/>
            <a:ext cx="8229600" cy="1752600"/>
          </a:xfrm>
        </p:spPr>
        <p:txBody>
          <a:bodyPr>
            <a:normAutofit fontScale="90000"/>
          </a:bodyPr>
          <a:lstStyle/>
          <a:p>
            <a:pPr>
              <a:defRPr/>
            </a:pPr>
            <a:br>
              <a:rPr lang="en-US" b="1" dirty="0"/>
            </a:br>
            <a:br>
              <a:rPr lang="en-US" b="1" dirty="0"/>
            </a:br>
            <a:br>
              <a:rPr lang="en-US" b="1" dirty="0"/>
            </a:br>
            <a:endParaRPr lang="en-US" sz="3600" dirty="0">
              <a:latin typeface="Arial" pitchFamily="34" charset="0"/>
              <a:cs typeface="Arial" pitchFamily="34" charset="0"/>
            </a:endParaRPr>
          </a:p>
        </p:txBody>
      </p:sp>
      <p:sp>
        <p:nvSpPr>
          <p:cNvPr id="3" name="Content Placeholder 2">
            <a:extLst>
              <a:ext uri="{FF2B5EF4-FFF2-40B4-BE49-F238E27FC236}">
                <a16:creationId xmlns:a16="http://schemas.microsoft.com/office/drawing/2014/main" id="{BCF3E3F4-FB5C-4BA3-A7E3-68226F6B7083}"/>
              </a:ext>
            </a:extLst>
          </p:cNvPr>
          <p:cNvSpPr>
            <a:spLocks noGrp="1"/>
          </p:cNvSpPr>
          <p:nvPr>
            <p:ph idx="1"/>
          </p:nvPr>
        </p:nvSpPr>
        <p:spPr>
          <a:xfrm>
            <a:off x="228600" y="514350"/>
            <a:ext cx="8686800" cy="5257800"/>
          </a:xfrm>
        </p:spPr>
        <p:txBody>
          <a:bodyPr>
            <a:noAutofit/>
          </a:bodyPr>
          <a:lstStyle/>
          <a:p>
            <a:pPr marL="0" indent="0">
              <a:lnSpc>
                <a:spcPct val="150000"/>
              </a:lnSpc>
              <a:buFont typeface="Arial" panose="020B0604020202020204" pitchFamily="34" charset="0"/>
              <a:buNone/>
              <a:defRPr/>
            </a:pPr>
            <a:r>
              <a:rPr lang="en-US" sz="2800" b="1" dirty="0">
                <a:latin typeface="Perpetua" panose="02020502060401020303" pitchFamily="18" charset="0"/>
                <a:cs typeface="Arial" pitchFamily="34" charset="0"/>
              </a:rPr>
              <a:t>       </a:t>
            </a:r>
            <a:r>
              <a:rPr lang="en-US" sz="2800" b="1" dirty="0">
                <a:solidFill>
                  <a:srgbClr val="FF0000"/>
                </a:solidFill>
                <a:latin typeface="Perpetua" panose="02020502060401020303" pitchFamily="18" charset="0"/>
                <a:cs typeface="Arial" pitchFamily="34" charset="0"/>
              </a:rPr>
              <a:t>HSDP I </a:t>
            </a:r>
            <a:r>
              <a:rPr lang="en-US" sz="2800" dirty="0">
                <a:solidFill>
                  <a:srgbClr val="FF0000"/>
                </a:solidFill>
                <a:latin typeface="Perpetua" panose="02020502060401020303" pitchFamily="18" charset="0"/>
                <a:cs typeface="Arial" pitchFamily="34" charset="0"/>
              </a:rPr>
              <a:t>(1997/98–2001/02)</a:t>
            </a:r>
          </a:p>
          <a:p>
            <a:pPr>
              <a:lnSpc>
                <a:spcPct val="150000"/>
              </a:lnSpc>
              <a:defRPr/>
            </a:pPr>
            <a:r>
              <a:rPr lang="en-US" sz="2800" dirty="0">
                <a:latin typeface="Perpetua" panose="02020502060401020303" pitchFamily="18" charset="0"/>
              </a:rPr>
              <a:t>Covered the first five years (1997/98–2001/02)</a:t>
            </a:r>
          </a:p>
          <a:p>
            <a:pPr>
              <a:lnSpc>
                <a:spcPct val="150000"/>
              </a:lnSpc>
              <a:defRPr/>
            </a:pPr>
            <a:r>
              <a:rPr lang="en-US" sz="2800" dirty="0">
                <a:latin typeface="Perpetua" panose="02020502060401020303" pitchFamily="18" charset="0"/>
              </a:rPr>
              <a:t>Prioritized </a:t>
            </a:r>
            <a:r>
              <a:rPr lang="en-US" sz="2800" dirty="0">
                <a:solidFill>
                  <a:srgbClr val="7030A0"/>
                </a:solidFill>
                <a:latin typeface="Perpetua" panose="02020502060401020303" pitchFamily="18" charset="0"/>
              </a:rPr>
              <a:t>disease prevention</a:t>
            </a:r>
          </a:p>
          <a:p>
            <a:pPr>
              <a:lnSpc>
                <a:spcPct val="150000"/>
              </a:lnSpc>
              <a:defRPr/>
            </a:pPr>
            <a:r>
              <a:rPr lang="en-US" sz="2800" dirty="0">
                <a:latin typeface="Perpetua" panose="02020502060401020303" pitchFamily="18" charset="0"/>
              </a:rPr>
              <a:t>Introduced a </a:t>
            </a:r>
            <a:r>
              <a:rPr lang="en-US" sz="2800" dirty="0">
                <a:solidFill>
                  <a:srgbClr val="7030A0"/>
                </a:solidFill>
                <a:latin typeface="Perpetua" panose="02020502060401020303" pitchFamily="18" charset="0"/>
              </a:rPr>
              <a:t>four-tier system </a:t>
            </a:r>
            <a:r>
              <a:rPr lang="en-US" sz="2800" dirty="0">
                <a:latin typeface="Perpetua" panose="02020502060401020303" pitchFamily="18" charset="0"/>
              </a:rPr>
              <a:t>for health service delivery</a:t>
            </a:r>
          </a:p>
          <a:p>
            <a:pPr lvl="1">
              <a:lnSpc>
                <a:spcPct val="150000"/>
              </a:lnSpc>
              <a:defRPr/>
            </a:pPr>
            <a:r>
              <a:rPr lang="en-US" dirty="0">
                <a:latin typeface="Perpetua" panose="02020502060401020303" pitchFamily="18" charset="0"/>
              </a:rPr>
              <a:t>Characterized by a primary health care unit </a:t>
            </a:r>
            <a:r>
              <a:rPr lang="en-US" dirty="0">
                <a:solidFill>
                  <a:srgbClr val="7030A0"/>
                </a:solidFill>
                <a:latin typeface="Perpetua" panose="02020502060401020303" pitchFamily="18" charset="0"/>
              </a:rPr>
              <a:t>(PHCU), </a:t>
            </a:r>
            <a:r>
              <a:rPr lang="en-US" dirty="0">
                <a:latin typeface="Perpetua" panose="02020502060401020303" pitchFamily="18" charset="0"/>
              </a:rPr>
              <a:t>comprising one health center and five satellite health posts; the district hospital, regional hospital and specialized hospital.</a:t>
            </a:r>
          </a:p>
          <a:p>
            <a:pPr>
              <a:lnSpc>
                <a:spcPct val="150000"/>
              </a:lnSpc>
              <a:defRPr/>
            </a:pPr>
            <a:r>
              <a:rPr lang="en-US" sz="2800" dirty="0">
                <a:latin typeface="Perpetua" panose="02020502060401020303" pitchFamily="18" charset="0"/>
              </a:rPr>
              <a:t>The </a:t>
            </a:r>
            <a:r>
              <a:rPr lang="en-US" sz="2800" dirty="0">
                <a:solidFill>
                  <a:srgbClr val="7030A0"/>
                </a:solidFill>
                <a:latin typeface="Perpetua" panose="02020502060401020303" pitchFamily="18" charset="0"/>
              </a:rPr>
              <a:t>three one’s principle </a:t>
            </a:r>
            <a:r>
              <a:rPr lang="en-US" sz="2800" dirty="0">
                <a:latin typeface="Perpetua" panose="02020502060401020303" pitchFamily="18" charset="0"/>
              </a:rPr>
              <a:t>and harmonization </a:t>
            </a:r>
          </a:p>
          <a:p>
            <a:pPr>
              <a:lnSpc>
                <a:spcPct val="150000"/>
              </a:lnSpc>
              <a:buFont typeface="Arial" panose="020B0604020202020204" pitchFamily="34" charset="0"/>
              <a:buNone/>
              <a:defRPr/>
            </a:pPr>
            <a:r>
              <a:rPr lang="en-US" sz="2800" b="1" dirty="0">
                <a:latin typeface="Perpetua" panose="02020502060401020303" pitchFamily="18" charset="0"/>
                <a:cs typeface="Arial" pitchFamily="34" charset="0"/>
              </a:rPr>
              <a:t>     </a:t>
            </a:r>
            <a:endParaRPr lang="en-US" sz="2800" dirty="0">
              <a:latin typeface="Perpetua" panose="02020502060401020303" pitchFamily="18" charset="0"/>
            </a:endParaRPr>
          </a:p>
        </p:txBody>
      </p:sp>
      <p:sp>
        <p:nvSpPr>
          <p:cNvPr id="49156" name="Slide Number Placeholder 4">
            <a:extLst>
              <a:ext uri="{FF2B5EF4-FFF2-40B4-BE49-F238E27FC236}">
                <a16:creationId xmlns:a16="http://schemas.microsoft.com/office/drawing/2014/main" id="{30BA6FF0-53EE-4232-917A-0397FEBF084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D055E685-2D2E-42FE-8DE1-2F7AD1EF3F00}" type="slidenum">
              <a:rPr lang="en-GB" altLang="en-US">
                <a:solidFill>
                  <a:srgbClr val="898989"/>
                </a:solidFill>
              </a:rPr>
              <a:pPr/>
              <a:t>44</a:t>
            </a:fld>
            <a:endParaRPr lang="en-GB" altLang="en-US">
              <a:solidFill>
                <a:srgbClr val="898989"/>
              </a:solidFill>
            </a:endParaRPr>
          </a:p>
        </p:txBody>
      </p:sp>
      <p:sp>
        <p:nvSpPr>
          <p:cNvPr id="4" name="Footer Placeholder 3">
            <a:extLst>
              <a:ext uri="{FF2B5EF4-FFF2-40B4-BE49-F238E27FC236}">
                <a16:creationId xmlns:a16="http://schemas.microsoft.com/office/drawing/2014/main" id="{3C4D03AB-5421-4FB1-8E0E-327E53C91F3B}"/>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Content Placeholder 2">
            <a:extLst>
              <a:ext uri="{FF2B5EF4-FFF2-40B4-BE49-F238E27FC236}">
                <a16:creationId xmlns:a16="http://schemas.microsoft.com/office/drawing/2014/main" id="{7D94A19A-3513-40B1-ABCD-0ACB24F079BE}"/>
              </a:ext>
            </a:extLst>
          </p:cNvPr>
          <p:cNvSpPr>
            <a:spLocks noGrp="1"/>
          </p:cNvSpPr>
          <p:nvPr>
            <p:ph idx="1"/>
          </p:nvPr>
        </p:nvSpPr>
        <p:spPr>
          <a:xfrm>
            <a:off x="457200" y="838200"/>
            <a:ext cx="8153400" cy="4351338"/>
          </a:xfrm>
        </p:spPr>
        <p:txBody>
          <a:bodyPr/>
          <a:lstStyle/>
          <a:p>
            <a:pPr>
              <a:lnSpc>
                <a:spcPct val="150000"/>
              </a:lnSpc>
              <a:buFont typeface="Arial" panose="020B0604020202020204" pitchFamily="34" charset="0"/>
              <a:buNone/>
            </a:pPr>
            <a:r>
              <a:rPr lang="en-US" altLang="en-US" sz="2800" b="1">
                <a:solidFill>
                  <a:srgbClr val="FF0000"/>
                </a:solidFill>
                <a:latin typeface="Perpetua" panose="02020502060401020303" pitchFamily="18" charset="0"/>
                <a:cs typeface="Arial" panose="020B0604020202020204" pitchFamily="34" charset="0"/>
              </a:rPr>
              <a:t>HSDP-II </a:t>
            </a:r>
            <a:r>
              <a:rPr lang="en-US" altLang="en-US" sz="2800">
                <a:solidFill>
                  <a:srgbClr val="FF0000"/>
                </a:solidFill>
                <a:latin typeface="Perpetua" panose="02020502060401020303" pitchFamily="18" charset="0"/>
                <a:cs typeface="Arial" panose="020B0604020202020204" pitchFamily="34" charset="0"/>
              </a:rPr>
              <a:t>(2002/03–2005/06) </a:t>
            </a:r>
          </a:p>
          <a:p>
            <a:pPr>
              <a:lnSpc>
                <a:spcPct val="150000"/>
              </a:lnSpc>
            </a:pPr>
            <a:r>
              <a:rPr lang="en-US" altLang="en-US" sz="2800">
                <a:latin typeface="Perpetua" panose="02020502060401020303" pitchFamily="18" charset="0"/>
              </a:rPr>
              <a:t> Introduced the Health Service Extension Program </a:t>
            </a:r>
            <a:r>
              <a:rPr lang="en-US" altLang="en-US" sz="2800">
                <a:solidFill>
                  <a:srgbClr val="7030A0"/>
                </a:solidFill>
                <a:latin typeface="Perpetua" panose="02020502060401020303" pitchFamily="18" charset="0"/>
              </a:rPr>
              <a:t>(HSEP).</a:t>
            </a:r>
          </a:p>
          <a:p>
            <a:pPr>
              <a:lnSpc>
                <a:spcPct val="150000"/>
              </a:lnSpc>
            </a:pPr>
            <a:r>
              <a:rPr lang="en-US" altLang="en-US" sz="2800">
                <a:solidFill>
                  <a:srgbClr val="7030A0"/>
                </a:solidFill>
                <a:latin typeface="Perpetua" panose="02020502060401020303" pitchFamily="18" charset="0"/>
              </a:rPr>
              <a:t>Innovative </a:t>
            </a:r>
            <a:r>
              <a:rPr lang="en-US" altLang="en-US" sz="2800">
                <a:latin typeface="Perpetua" panose="02020502060401020303" pitchFamily="18" charset="0"/>
              </a:rPr>
              <a:t>health service delivery system  </a:t>
            </a:r>
          </a:p>
          <a:p>
            <a:pPr>
              <a:lnSpc>
                <a:spcPct val="150000"/>
              </a:lnSpc>
            </a:pPr>
            <a:r>
              <a:rPr lang="en-US" altLang="en-US" sz="2800">
                <a:latin typeface="Perpetua" panose="02020502060401020303" pitchFamily="18" charset="0"/>
              </a:rPr>
              <a:t>It is a community based health care delivery system at </a:t>
            </a:r>
            <a:r>
              <a:rPr lang="en-US" altLang="en-US" sz="2800">
                <a:solidFill>
                  <a:srgbClr val="7030A0"/>
                </a:solidFill>
                <a:latin typeface="Perpetua" panose="02020502060401020303" pitchFamily="18" charset="0"/>
              </a:rPr>
              <a:t>kebele and household levels</a:t>
            </a:r>
          </a:p>
          <a:p>
            <a:pPr>
              <a:lnSpc>
                <a:spcPct val="150000"/>
              </a:lnSpc>
            </a:pPr>
            <a:endParaRPr lang="en-US" altLang="en-US" sz="2800"/>
          </a:p>
        </p:txBody>
      </p:sp>
      <p:sp>
        <p:nvSpPr>
          <p:cNvPr id="50179" name="Slide Number Placeholder 1">
            <a:extLst>
              <a:ext uri="{FF2B5EF4-FFF2-40B4-BE49-F238E27FC236}">
                <a16:creationId xmlns:a16="http://schemas.microsoft.com/office/drawing/2014/main" id="{0835489F-89F3-407E-9412-8C808069AF4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D7FD4CD2-8D9F-4DFB-A38A-4A15B0ED06A8}" type="slidenum">
              <a:rPr lang="en-GB" altLang="en-US">
                <a:solidFill>
                  <a:srgbClr val="898989"/>
                </a:solidFill>
              </a:rPr>
              <a:pPr/>
              <a:t>45</a:t>
            </a:fld>
            <a:endParaRPr lang="en-GB" altLang="en-US">
              <a:solidFill>
                <a:srgbClr val="898989"/>
              </a:solidFill>
            </a:endParaRPr>
          </a:p>
        </p:txBody>
      </p:sp>
      <p:sp>
        <p:nvSpPr>
          <p:cNvPr id="2" name="Footer Placeholder 1">
            <a:extLst>
              <a:ext uri="{FF2B5EF4-FFF2-40B4-BE49-F238E27FC236}">
                <a16:creationId xmlns:a16="http://schemas.microsoft.com/office/drawing/2014/main" id="{622B404F-FC2A-4900-9239-2C94C53A4E8C}"/>
              </a:ext>
            </a:extLst>
          </p:cNvPr>
          <p:cNvSpPr>
            <a:spLocks noGrp="1"/>
          </p:cNvSpPr>
          <p:nvPr>
            <p:ph type="ftr" sz="quarter" idx="11"/>
          </p:nvPr>
        </p:nvSpPr>
        <p:spPr/>
        <p:txBody>
          <a:bodyPr/>
          <a:lstStyle/>
          <a:p>
            <a:pPr>
              <a:defRPr/>
            </a:pPr>
            <a:r>
              <a:rPr lang="en-GB" altLang="en-US"/>
              <a:t>Nigusu W.</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D9881-0B51-4C09-8A11-0865ADAAF7DD}"/>
              </a:ext>
            </a:extLst>
          </p:cNvPr>
          <p:cNvSpPr>
            <a:spLocks noGrp="1"/>
          </p:cNvSpPr>
          <p:nvPr>
            <p:ph type="title"/>
          </p:nvPr>
        </p:nvSpPr>
        <p:spPr>
          <a:xfrm>
            <a:off x="457200" y="228600"/>
            <a:ext cx="8229600" cy="838200"/>
          </a:xfrm>
        </p:spPr>
        <p:txBody>
          <a:bodyPr>
            <a:normAutofit fontScale="90000"/>
          </a:bodyPr>
          <a:lstStyle/>
          <a:p>
            <a:pPr>
              <a:defRPr/>
            </a:pPr>
            <a:br>
              <a:rPr lang="en-US" b="1" dirty="0"/>
            </a:br>
            <a:br>
              <a:rPr lang="en-US" b="1" dirty="0"/>
            </a:br>
            <a:br>
              <a:rPr lang="en-US" b="1" dirty="0"/>
            </a:br>
            <a:br>
              <a:rPr lang="en-US" b="1" dirty="0"/>
            </a:br>
            <a:br>
              <a:rPr lang="en-US" sz="3600" dirty="0">
                <a:latin typeface="Arial" pitchFamily="34" charset="0"/>
                <a:cs typeface="Arial" pitchFamily="34" charset="0"/>
              </a:rPr>
            </a:br>
            <a:endParaRPr lang="en-US" sz="3600" dirty="0">
              <a:latin typeface="Arial" pitchFamily="34" charset="0"/>
              <a:cs typeface="Arial" pitchFamily="34" charset="0"/>
            </a:endParaRPr>
          </a:p>
        </p:txBody>
      </p:sp>
      <p:sp>
        <p:nvSpPr>
          <p:cNvPr id="3" name="Content Placeholder 2">
            <a:extLst>
              <a:ext uri="{FF2B5EF4-FFF2-40B4-BE49-F238E27FC236}">
                <a16:creationId xmlns:a16="http://schemas.microsoft.com/office/drawing/2014/main" id="{D63D08CF-E44F-47C4-8D4B-CE11022FE544}"/>
              </a:ext>
            </a:extLst>
          </p:cNvPr>
          <p:cNvSpPr>
            <a:spLocks noGrp="1"/>
          </p:cNvSpPr>
          <p:nvPr>
            <p:ph idx="1"/>
          </p:nvPr>
        </p:nvSpPr>
        <p:spPr>
          <a:xfrm>
            <a:off x="304800" y="914400"/>
            <a:ext cx="8534400" cy="4495800"/>
          </a:xfrm>
        </p:spPr>
        <p:txBody>
          <a:bodyPr>
            <a:noAutofit/>
          </a:bodyPr>
          <a:lstStyle/>
          <a:p>
            <a:pPr marL="0" indent="0">
              <a:lnSpc>
                <a:spcPct val="150000"/>
              </a:lnSpc>
              <a:buFont typeface="Arial" panose="020B0604020202020204" pitchFamily="34" charset="0"/>
              <a:buNone/>
              <a:defRPr/>
            </a:pPr>
            <a:r>
              <a:rPr lang="en-US" b="1" dirty="0">
                <a:latin typeface="Perpetua" panose="02020502060401020303" pitchFamily="18" charset="0"/>
                <a:cs typeface="Arial" pitchFamily="34" charset="0"/>
              </a:rPr>
              <a:t>           </a:t>
            </a:r>
            <a:r>
              <a:rPr lang="en-US" b="1" dirty="0">
                <a:solidFill>
                  <a:srgbClr val="FF0000"/>
                </a:solidFill>
                <a:latin typeface="Perpetua" panose="02020502060401020303" pitchFamily="18" charset="0"/>
                <a:cs typeface="Arial" pitchFamily="34" charset="0"/>
              </a:rPr>
              <a:t>HSDP III </a:t>
            </a:r>
            <a:r>
              <a:rPr lang="en-US" dirty="0">
                <a:solidFill>
                  <a:srgbClr val="FF0000"/>
                </a:solidFill>
                <a:latin typeface="Perpetua" panose="02020502060401020303" pitchFamily="18" charset="0"/>
                <a:cs typeface="Arial" pitchFamily="34" charset="0"/>
              </a:rPr>
              <a:t>(2006/7-2009/10)</a:t>
            </a:r>
            <a:endParaRPr lang="en-US" sz="2800" dirty="0">
              <a:solidFill>
                <a:srgbClr val="FF0000"/>
              </a:solidFill>
              <a:latin typeface="Perpetua" panose="02020502060401020303" pitchFamily="18" charset="0"/>
            </a:endParaRPr>
          </a:p>
          <a:p>
            <a:pPr>
              <a:lnSpc>
                <a:spcPct val="150000"/>
              </a:lnSpc>
              <a:defRPr/>
            </a:pPr>
            <a:r>
              <a:rPr lang="en-US" sz="2800" dirty="0">
                <a:latin typeface="Perpetua" panose="02020502060401020303" pitchFamily="18" charset="0"/>
              </a:rPr>
              <a:t>Directly aligned with the health-related </a:t>
            </a:r>
            <a:r>
              <a:rPr lang="en-US" sz="2800" dirty="0">
                <a:solidFill>
                  <a:srgbClr val="7030A0"/>
                </a:solidFill>
                <a:latin typeface="Perpetua" panose="02020502060401020303" pitchFamily="18" charset="0"/>
              </a:rPr>
              <a:t>MDGs</a:t>
            </a:r>
          </a:p>
          <a:p>
            <a:pPr>
              <a:lnSpc>
                <a:spcPct val="150000"/>
              </a:lnSpc>
              <a:defRPr/>
            </a:pPr>
            <a:r>
              <a:rPr lang="en-US" sz="2800" dirty="0">
                <a:latin typeface="Perpetua" panose="02020502060401020303" pitchFamily="18" charset="0"/>
              </a:rPr>
              <a:t>Focuses on high-impact health system strengthening interventions needed to accelerate scale-up and increase coverage of key health services for </a:t>
            </a:r>
            <a:r>
              <a:rPr lang="en-US" sz="2800" dirty="0">
                <a:solidFill>
                  <a:srgbClr val="7030A0"/>
                </a:solidFill>
                <a:latin typeface="Perpetua" panose="02020502060401020303" pitchFamily="18" charset="0"/>
              </a:rPr>
              <a:t>HIV,TB, malaria, as well as maternal and child health</a:t>
            </a:r>
            <a:r>
              <a:rPr lang="en-US" sz="2800" dirty="0">
                <a:latin typeface="Perpetua" panose="02020502060401020303" pitchFamily="18" charset="0"/>
              </a:rPr>
              <a:t>.</a:t>
            </a:r>
          </a:p>
          <a:p>
            <a:pPr>
              <a:lnSpc>
                <a:spcPct val="150000"/>
              </a:lnSpc>
              <a:defRPr/>
            </a:pPr>
            <a:endParaRPr lang="en-US" sz="2800" dirty="0">
              <a:latin typeface="Perpetua" panose="02020502060401020303" pitchFamily="18" charset="0"/>
            </a:endParaRPr>
          </a:p>
        </p:txBody>
      </p:sp>
      <p:sp>
        <p:nvSpPr>
          <p:cNvPr id="51204" name="Slide Number Placeholder 4">
            <a:extLst>
              <a:ext uri="{FF2B5EF4-FFF2-40B4-BE49-F238E27FC236}">
                <a16:creationId xmlns:a16="http://schemas.microsoft.com/office/drawing/2014/main" id="{034A5CF5-9AAC-4E6F-BE69-CEAC25DF706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190AA3DC-BAD7-4E1E-94D6-378B558BA68F}" type="slidenum">
              <a:rPr lang="en-GB" altLang="en-US">
                <a:solidFill>
                  <a:srgbClr val="898989"/>
                </a:solidFill>
              </a:rPr>
              <a:pPr/>
              <a:t>46</a:t>
            </a:fld>
            <a:endParaRPr lang="en-GB" altLang="en-US">
              <a:solidFill>
                <a:srgbClr val="898989"/>
              </a:solidFill>
            </a:endParaRPr>
          </a:p>
        </p:txBody>
      </p:sp>
      <p:sp>
        <p:nvSpPr>
          <p:cNvPr id="4" name="Footer Placeholder 3">
            <a:extLst>
              <a:ext uri="{FF2B5EF4-FFF2-40B4-BE49-F238E27FC236}">
                <a16:creationId xmlns:a16="http://schemas.microsoft.com/office/drawing/2014/main" id="{7BA9224C-8920-44C7-AF00-4E84BD882CA9}"/>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F66EB-C138-4FEB-BDB5-5BE623A745D8}"/>
              </a:ext>
            </a:extLst>
          </p:cNvPr>
          <p:cNvSpPr>
            <a:spLocks noGrp="1"/>
          </p:cNvSpPr>
          <p:nvPr>
            <p:ph type="title"/>
          </p:nvPr>
        </p:nvSpPr>
        <p:spPr>
          <a:xfrm>
            <a:off x="457200" y="274638"/>
            <a:ext cx="8229600" cy="563562"/>
          </a:xfrm>
        </p:spPr>
        <p:txBody>
          <a:bodyPr>
            <a:normAutofit fontScale="90000"/>
          </a:bodyPr>
          <a:lstStyle/>
          <a:p>
            <a:pPr>
              <a:defRPr/>
            </a:pPr>
            <a:br>
              <a:rPr lang="en-US" dirty="0">
                <a:solidFill>
                  <a:srgbClr val="FF0000"/>
                </a:solidFill>
                <a:latin typeface="Times New Roman" panose="02020603050405020304" pitchFamily="18" charset="0"/>
                <a:cs typeface="Times New Roman" panose="02020603050405020304" pitchFamily="18" charset="0"/>
              </a:rPr>
            </a:br>
            <a:r>
              <a:rPr lang="en-US" sz="3600" dirty="0">
                <a:solidFill>
                  <a:srgbClr val="FF0000"/>
                </a:solidFill>
                <a:latin typeface="Times New Roman" panose="02020603050405020304" pitchFamily="18" charset="0"/>
                <a:cs typeface="Times New Roman" panose="02020603050405020304" pitchFamily="18" charset="0"/>
              </a:rPr>
              <a:t>HSDP IV (2010 –2014)</a:t>
            </a:r>
            <a:br>
              <a:rPr lang="en-US" sz="3600" dirty="0">
                <a:solidFill>
                  <a:srgbClr val="FF0000"/>
                </a:solidFill>
                <a:latin typeface="Times New Roman" panose="02020603050405020304" pitchFamily="18" charset="0"/>
                <a:cs typeface="Times New Roman" panose="02020603050405020304" pitchFamily="18" charset="0"/>
              </a:rPr>
            </a:br>
            <a:endParaRPr lang="en-US" sz="3600" dirty="0">
              <a:solidFill>
                <a:srgbClr val="FF0000"/>
              </a:solidFill>
              <a:latin typeface="Times New Roman" panose="02020603050405020304" pitchFamily="18" charset="0"/>
              <a:cs typeface="Times New Roman" panose="02020603050405020304" pitchFamily="18" charset="0"/>
            </a:endParaRPr>
          </a:p>
        </p:txBody>
      </p:sp>
      <p:sp>
        <p:nvSpPr>
          <p:cNvPr id="52227" name="Content Placeholder 2">
            <a:extLst>
              <a:ext uri="{FF2B5EF4-FFF2-40B4-BE49-F238E27FC236}">
                <a16:creationId xmlns:a16="http://schemas.microsoft.com/office/drawing/2014/main" id="{30250F15-3691-4611-9305-FCC40D5A1FA2}"/>
              </a:ext>
            </a:extLst>
          </p:cNvPr>
          <p:cNvSpPr>
            <a:spLocks noGrp="1"/>
          </p:cNvSpPr>
          <p:nvPr>
            <p:ph idx="1"/>
          </p:nvPr>
        </p:nvSpPr>
        <p:spPr>
          <a:xfrm>
            <a:off x="152400" y="838200"/>
            <a:ext cx="8915400" cy="5715000"/>
          </a:xfrm>
        </p:spPr>
        <p:txBody>
          <a:bodyPr/>
          <a:lstStyle/>
          <a:p>
            <a:r>
              <a:rPr lang="en-US" altLang="en-US" sz="2800">
                <a:latin typeface="Perpetua" panose="02020502060401020303" pitchFamily="18" charset="0"/>
              </a:rPr>
              <a:t>Developed as part  of the National Growth and Transformation Plan </a:t>
            </a:r>
            <a:r>
              <a:rPr lang="en-US" altLang="en-US" sz="2800">
                <a:solidFill>
                  <a:srgbClr val="0000FF"/>
                </a:solidFill>
                <a:latin typeface="Perpetua" panose="02020502060401020303" pitchFamily="18" charset="0"/>
              </a:rPr>
              <a:t>(GTP)</a:t>
            </a:r>
          </a:p>
          <a:p>
            <a:r>
              <a:rPr lang="en-US" altLang="en-US" sz="2800">
                <a:latin typeface="Perpetua" panose="02020502060401020303" pitchFamily="18" charset="0"/>
              </a:rPr>
              <a:t>The expression of the renewed commitment to the achievement of MDGs as a top global Policy</a:t>
            </a:r>
          </a:p>
          <a:p>
            <a:r>
              <a:rPr lang="en-US" altLang="en-US" sz="2800">
                <a:latin typeface="Perpetua" panose="02020502060401020303" pitchFamily="18" charset="0"/>
              </a:rPr>
              <a:t>Gives priority to </a:t>
            </a:r>
            <a:r>
              <a:rPr lang="en-US" altLang="en-US" sz="2800">
                <a:solidFill>
                  <a:srgbClr val="0000FF"/>
                </a:solidFill>
                <a:latin typeface="Perpetua" panose="02020502060401020303" pitchFamily="18" charset="0"/>
              </a:rPr>
              <a:t>maternal and child health, nutrition</a:t>
            </a:r>
            <a:r>
              <a:rPr lang="en-US" altLang="en-US" sz="2800">
                <a:latin typeface="Perpetua" panose="02020502060401020303" pitchFamily="18" charset="0"/>
              </a:rPr>
              <a:t>, as well as the prevention and control of major communicable diseases, such as HIV/AIDS.</a:t>
            </a:r>
          </a:p>
          <a:p>
            <a:r>
              <a:rPr lang="en-US" altLang="en-US" sz="2800">
                <a:latin typeface="Perpetua" panose="02020502060401020303" pitchFamily="18" charset="0"/>
              </a:rPr>
              <a:t>Emphasizes the </a:t>
            </a:r>
            <a:r>
              <a:rPr lang="en-US" altLang="en-US" sz="2800">
                <a:solidFill>
                  <a:srgbClr val="0000FF"/>
                </a:solidFill>
                <a:latin typeface="Perpetua" panose="02020502060401020303" pitchFamily="18" charset="0"/>
              </a:rPr>
              <a:t>strengthening of HSEP</a:t>
            </a:r>
            <a:r>
              <a:rPr lang="en-US" altLang="en-US" sz="2800">
                <a:latin typeface="Perpetua" panose="02020502060401020303" pitchFamily="18" charset="0"/>
              </a:rPr>
              <a:t> to improve the quality of PHC, </a:t>
            </a:r>
            <a:r>
              <a:rPr lang="en-US" altLang="en-US" sz="2800">
                <a:solidFill>
                  <a:srgbClr val="0000FF"/>
                </a:solidFill>
                <a:latin typeface="Perpetua" panose="02020502060401020303" pitchFamily="18" charset="0"/>
              </a:rPr>
              <a:t>human resource development </a:t>
            </a:r>
            <a:r>
              <a:rPr lang="en-US" altLang="en-US" sz="2800">
                <a:latin typeface="Perpetua" panose="02020502060401020303" pitchFamily="18" charset="0"/>
              </a:rPr>
              <a:t>and </a:t>
            </a:r>
            <a:r>
              <a:rPr lang="en-US" altLang="en-US" sz="2800">
                <a:solidFill>
                  <a:srgbClr val="0000FF"/>
                </a:solidFill>
                <a:latin typeface="Perpetua" panose="02020502060401020303" pitchFamily="18" charset="0"/>
              </a:rPr>
              <a:t>health infrastructure</a:t>
            </a:r>
            <a:r>
              <a:rPr lang="en-US" altLang="en-US" sz="2800">
                <a:latin typeface="Perpetua" panose="02020502060401020303" pitchFamily="18" charset="0"/>
              </a:rPr>
              <a:t>.</a:t>
            </a:r>
          </a:p>
          <a:p>
            <a:r>
              <a:rPr lang="en-US" altLang="en-US" sz="2800">
                <a:latin typeface="Perpetua" panose="02020502060401020303" pitchFamily="18" charset="0"/>
              </a:rPr>
              <a:t>Developed the </a:t>
            </a:r>
            <a:r>
              <a:rPr lang="en-US" altLang="en-US" sz="2800" b="1">
                <a:solidFill>
                  <a:srgbClr val="0000FF"/>
                </a:solidFill>
                <a:latin typeface="Perpetua" panose="02020502060401020303" pitchFamily="18" charset="0"/>
              </a:rPr>
              <a:t>three tier</a:t>
            </a:r>
            <a:r>
              <a:rPr lang="en-US" altLang="en-US" sz="2800">
                <a:latin typeface="Perpetua" panose="02020502060401020303" pitchFamily="18" charset="0"/>
              </a:rPr>
              <a:t> health delivery system</a:t>
            </a:r>
          </a:p>
          <a:p>
            <a:r>
              <a:rPr lang="en-US" altLang="en-US" sz="2800">
                <a:latin typeface="Perpetua" panose="02020502060401020303" pitchFamily="18" charset="0"/>
              </a:rPr>
              <a:t>Community empowerment/ownership</a:t>
            </a:r>
          </a:p>
          <a:p>
            <a:endParaRPr lang="en-US" altLang="en-US" sz="2800">
              <a:latin typeface="Perpetua" panose="02020502060401020303" pitchFamily="18" charset="0"/>
            </a:endParaRPr>
          </a:p>
        </p:txBody>
      </p:sp>
      <p:sp>
        <p:nvSpPr>
          <p:cNvPr id="52228" name="Slide Number Placeholder 2">
            <a:extLst>
              <a:ext uri="{FF2B5EF4-FFF2-40B4-BE49-F238E27FC236}">
                <a16:creationId xmlns:a16="http://schemas.microsoft.com/office/drawing/2014/main" id="{B3340DDA-7D61-4285-80E2-B974D1B08A4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B826DC35-D590-4E3D-B009-3ED367593444}" type="slidenum">
              <a:rPr lang="en-GB" altLang="en-US">
                <a:solidFill>
                  <a:srgbClr val="898989"/>
                </a:solidFill>
              </a:rPr>
              <a:pPr/>
              <a:t>47</a:t>
            </a:fld>
            <a:endParaRPr lang="en-GB" altLang="en-US">
              <a:solidFill>
                <a:srgbClr val="898989"/>
              </a:solidFill>
            </a:endParaRPr>
          </a:p>
        </p:txBody>
      </p:sp>
      <p:sp>
        <p:nvSpPr>
          <p:cNvPr id="3" name="Footer Placeholder 2">
            <a:extLst>
              <a:ext uri="{FF2B5EF4-FFF2-40B4-BE49-F238E27FC236}">
                <a16:creationId xmlns:a16="http://schemas.microsoft.com/office/drawing/2014/main" id="{64189170-9E73-4A28-8D71-94E79B67C1A6}"/>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Content Placeholder 2">
            <a:extLst>
              <a:ext uri="{FF2B5EF4-FFF2-40B4-BE49-F238E27FC236}">
                <a16:creationId xmlns:a16="http://schemas.microsoft.com/office/drawing/2014/main" id="{7E64C3BC-0FD0-45D1-9F15-188170996944}"/>
              </a:ext>
            </a:extLst>
          </p:cNvPr>
          <p:cNvSpPr>
            <a:spLocks noGrp="1"/>
          </p:cNvSpPr>
          <p:nvPr>
            <p:ph idx="1"/>
          </p:nvPr>
        </p:nvSpPr>
        <p:spPr>
          <a:xfrm>
            <a:off x="457200" y="2057400"/>
            <a:ext cx="8229600" cy="914400"/>
          </a:xfrm>
        </p:spPr>
        <p:txBody>
          <a:bodyPr/>
          <a:lstStyle/>
          <a:p>
            <a:pPr marL="0" indent="0">
              <a:buFont typeface="Arial" panose="020B0604020202020204" pitchFamily="34" charset="0"/>
              <a:buNone/>
            </a:pPr>
            <a:r>
              <a:rPr lang="en-US" altLang="en-US" b="1">
                <a:solidFill>
                  <a:srgbClr val="C00000"/>
                </a:solidFill>
                <a:latin typeface="High Tower Text" panose="02040502050506030303" pitchFamily="18" charset="0"/>
              </a:rPr>
              <a:t>Health Sector Transformation plan (HSTP)</a:t>
            </a:r>
            <a:endParaRPr lang="en-US" altLang="en-US"/>
          </a:p>
        </p:txBody>
      </p:sp>
      <p:sp>
        <p:nvSpPr>
          <p:cNvPr id="53251" name="Slide Number Placeholder 4">
            <a:extLst>
              <a:ext uri="{FF2B5EF4-FFF2-40B4-BE49-F238E27FC236}">
                <a16:creationId xmlns:a16="http://schemas.microsoft.com/office/drawing/2014/main" id="{41F8BB6C-6996-49A8-8FC6-A0F4058684F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C3ABF94C-A834-4E5C-9C97-E88EAE386C5E}" type="slidenum">
              <a:rPr lang="en-GB" altLang="en-US">
                <a:solidFill>
                  <a:srgbClr val="898989"/>
                </a:solidFill>
              </a:rPr>
              <a:pPr/>
              <a:t>48</a:t>
            </a:fld>
            <a:endParaRPr lang="en-GB" altLang="en-US">
              <a:solidFill>
                <a:srgbClr val="898989"/>
              </a:solidFill>
            </a:endParaRPr>
          </a:p>
        </p:txBody>
      </p:sp>
      <p:sp>
        <p:nvSpPr>
          <p:cNvPr id="2" name="Footer Placeholder 1">
            <a:extLst>
              <a:ext uri="{FF2B5EF4-FFF2-40B4-BE49-F238E27FC236}">
                <a16:creationId xmlns:a16="http://schemas.microsoft.com/office/drawing/2014/main" id="{824E9547-B54B-4F50-940D-16651253DE28}"/>
              </a:ext>
            </a:extLst>
          </p:cNvPr>
          <p:cNvSpPr>
            <a:spLocks noGrp="1"/>
          </p:cNvSpPr>
          <p:nvPr>
            <p:ph type="ftr" sz="quarter" idx="11"/>
          </p:nvPr>
        </p:nvSpPr>
        <p:spPr/>
        <p:txBody>
          <a:bodyPr/>
          <a:lstStyle/>
          <a:p>
            <a:pPr>
              <a:defRPr/>
            </a:pPr>
            <a:r>
              <a:rPr lang="en-GB" altLang="en-US"/>
              <a:t>Nigusu W.</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a:extLst>
              <a:ext uri="{FF2B5EF4-FFF2-40B4-BE49-F238E27FC236}">
                <a16:creationId xmlns:a16="http://schemas.microsoft.com/office/drawing/2014/main" id="{12EF861B-4A59-45E9-9FC3-347EDFBF5AA3}"/>
              </a:ext>
            </a:extLst>
          </p:cNvPr>
          <p:cNvSpPr>
            <a:spLocks noGrp="1"/>
          </p:cNvSpPr>
          <p:nvPr>
            <p:ph type="title"/>
          </p:nvPr>
        </p:nvSpPr>
        <p:spPr>
          <a:xfrm>
            <a:off x="304800" y="76200"/>
            <a:ext cx="8458200" cy="914400"/>
          </a:xfrm>
        </p:spPr>
        <p:txBody>
          <a:bodyPr/>
          <a:lstStyle/>
          <a:p>
            <a:pPr algn="l"/>
            <a:br>
              <a:rPr lang="en-US" altLang="en-US" sz="2600" b="1">
                <a:solidFill>
                  <a:srgbClr val="C00000"/>
                </a:solidFill>
                <a:latin typeface="High Tower Text" panose="02040502050506030303" pitchFamily="18" charset="0"/>
              </a:rPr>
            </a:br>
            <a:r>
              <a:rPr lang="en-US" altLang="en-US" sz="2600" b="1">
                <a:solidFill>
                  <a:srgbClr val="C00000"/>
                </a:solidFill>
                <a:latin typeface="High Tower Text" panose="02040502050506030303" pitchFamily="18" charset="0"/>
              </a:rPr>
              <a:t>Health Sector Transformation plan (HSTP) in Ethiopia </a:t>
            </a:r>
            <a:br>
              <a:rPr lang="en-US" altLang="en-US" sz="2600">
                <a:solidFill>
                  <a:srgbClr val="C00000"/>
                </a:solidFill>
                <a:latin typeface="High Tower Text" panose="02040502050506030303" pitchFamily="18" charset="0"/>
              </a:rPr>
            </a:br>
            <a:endParaRPr lang="en-US" altLang="en-US" sz="2600">
              <a:solidFill>
                <a:srgbClr val="C00000"/>
              </a:solidFill>
              <a:latin typeface="High Tower Text" panose="02040502050506030303" pitchFamily="18" charset="0"/>
            </a:endParaRPr>
          </a:p>
        </p:txBody>
      </p:sp>
      <p:sp>
        <p:nvSpPr>
          <p:cNvPr id="3" name="Content Placeholder 2">
            <a:extLst>
              <a:ext uri="{FF2B5EF4-FFF2-40B4-BE49-F238E27FC236}">
                <a16:creationId xmlns:a16="http://schemas.microsoft.com/office/drawing/2014/main" id="{E0FFC2D5-05A0-4514-B2AF-848DB3649BA1}"/>
              </a:ext>
            </a:extLst>
          </p:cNvPr>
          <p:cNvSpPr>
            <a:spLocks noGrp="1"/>
          </p:cNvSpPr>
          <p:nvPr>
            <p:ph idx="1"/>
          </p:nvPr>
        </p:nvSpPr>
        <p:spPr>
          <a:xfrm>
            <a:off x="152400" y="1066800"/>
            <a:ext cx="8839200" cy="4953000"/>
          </a:xfrm>
        </p:spPr>
        <p:txBody>
          <a:bodyPr>
            <a:normAutofit fontScale="92500"/>
          </a:bodyPr>
          <a:lstStyle/>
          <a:p>
            <a:pPr algn="just">
              <a:lnSpc>
                <a:spcPct val="150000"/>
              </a:lnSpc>
              <a:defRPr/>
            </a:pPr>
            <a:r>
              <a:rPr lang="en-US" dirty="0">
                <a:latin typeface="Perpetua" panose="02020502060401020303" pitchFamily="18" charset="0"/>
              </a:rPr>
              <a:t>The </a:t>
            </a:r>
            <a:r>
              <a:rPr lang="en-US" dirty="0">
                <a:solidFill>
                  <a:srgbClr val="7030A0"/>
                </a:solidFill>
                <a:latin typeface="Perpetua" panose="02020502060401020303" pitchFamily="18" charset="0"/>
              </a:rPr>
              <a:t>MOH</a:t>
            </a:r>
            <a:r>
              <a:rPr lang="en-US" dirty="0">
                <a:latin typeface="Perpetua" panose="02020502060401020303" pitchFamily="18" charset="0"/>
              </a:rPr>
              <a:t> embarked on an </a:t>
            </a:r>
            <a:r>
              <a:rPr lang="en-US" dirty="0">
                <a:solidFill>
                  <a:srgbClr val="7030A0"/>
                </a:solidFill>
                <a:latin typeface="Perpetua" panose="02020502060401020303" pitchFamily="18" charset="0"/>
              </a:rPr>
              <a:t>envisioning exercise</a:t>
            </a:r>
            <a:r>
              <a:rPr lang="en-US" dirty="0">
                <a:latin typeface="Perpetua" panose="02020502060401020303" pitchFamily="18" charset="0"/>
              </a:rPr>
              <a:t> to develop its next 20-year plan after the HSDP IV mid-term review.</a:t>
            </a:r>
          </a:p>
          <a:p>
            <a:pPr marL="0" indent="0" algn="just">
              <a:lnSpc>
                <a:spcPct val="150000"/>
              </a:lnSpc>
              <a:buFont typeface="Arial" panose="020B0604020202020204" pitchFamily="34" charset="0"/>
              <a:buNone/>
              <a:defRPr/>
            </a:pPr>
            <a:r>
              <a:rPr lang="en-US" sz="1100" dirty="0">
                <a:latin typeface="Perpetua" panose="02020502060401020303" pitchFamily="18" charset="0"/>
              </a:rPr>
              <a:t> </a:t>
            </a:r>
          </a:p>
          <a:p>
            <a:pPr algn="just">
              <a:lnSpc>
                <a:spcPct val="150000"/>
              </a:lnSpc>
              <a:defRPr/>
            </a:pPr>
            <a:r>
              <a:rPr lang="en-US" dirty="0">
                <a:latin typeface="Perpetua" panose="02020502060401020303" pitchFamily="18" charset="0"/>
              </a:rPr>
              <a:t>The envisioning exercise resulted in a long-term health sector transformation roadmap titled, “</a:t>
            </a:r>
            <a:r>
              <a:rPr lang="en-US" i="1" dirty="0">
                <a:solidFill>
                  <a:srgbClr val="7030A0"/>
                </a:solidFill>
                <a:latin typeface="Perpetua" panose="02020502060401020303" pitchFamily="18" charset="0"/>
              </a:rPr>
              <a:t>Envisioning Ethiopia’s Path towards </a:t>
            </a:r>
            <a:r>
              <a:rPr lang="en-US" i="1" dirty="0">
                <a:solidFill>
                  <a:srgbClr val="FF0000"/>
                </a:solidFill>
                <a:latin typeface="Perpetua" panose="02020502060401020303" pitchFamily="18" charset="0"/>
              </a:rPr>
              <a:t>Universal Health Coverage </a:t>
            </a:r>
            <a:r>
              <a:rPr lang="en-US" i="1" dirty="0">
                <a:solidFill>
                  <a:srgbClr val="7030A0"/>
                </a:solidFill>
                <a:latin typeface="Perpetua" panose="02020502060401020303" pitchFamily="18" charset="0"/>
              </a:rPr>
              <a:t>through Strengthening Primary Health Care”</a:t>
            </a:r>
            <a:r>
              <a:rPr lang="en-US" b="1" dirty="0">
                <a:latin typeface="Perpetua" panose="02020502060401020303" pitchFamily="18" charset="0"/>
              </a:rPr>
              <a:t>.</a:t>
            </a:r>
          </a:p>
          <a:p>
            <a:pPr marL="0" indent="0" algn="just">
              <a:lnSpc>
                <a:spcPct val="150000"/>
              </a:lnSpc>
              <a:buFont typeface="Arial" panose="020B0604020202020204" pitchFamily="34" charset="0"/>
              <a:buNone/>
              <a:defRPr/>
            </a:pPr>
            <a:r>
              <a:rPr lang="en-US" sz="900" b="1" dirty="0">
                <a:latin typeface="Perpetua" panose="02020502060401020303" pitchFamily="18" charset="0"/>
              </a:rPr>
              <a:t> </a:t>
            </a:r>
          </a:p>
          <a:p>
            <a:pPr marL="0" indent="0">
              <a:buFont typeface="Arial" panose="020B0604020202020204" pitchFamily="34" charset="0"/>
              <a:buNone/>
              <a:defRPr/>
            </a:pPr>
            <a:endParaRPr lang="en-US" sz="2800" dirty="0">
              <a:latin typeface="Perpetua" panose="02020502060401020303" pitchFamily="18" charset="0"/>
            </a:endParaRPr>
          </a:p>
        </p:txBody>
      </p:sp>
      <p:sp>
        <p:nvSpPr>
          <p:cNvPr id="54276" name="Slide Number Placeholder 1">
            <a:extLst>
              <a:ext uri="{FF2B5EF4-FFF2-40B4-BE49-F238E27FC236}">
                <a16:creationId xmlns:a16="http://schemas.microsoft.com/office/drawing/2014/main" id="{F0DB79AA-E27C-4E64-A93F-0328053A349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FE5D34C2-CAB6-4EFB-A73D-4D8BC15D6A5B}" type="slidenum">
              <a:rPr lang="en-GB" altLang="en-US">
                <a:solidFill>
                  <a:srgbClr val="898989"/>
                </a:solidFill>
              </a:rPr>
              <a:pPr/>
              <a:t>49</a:t>
            </a:fld>
            <a:endParaRPr lang="en-GB" altLang="en-US">
              <a:solidFill>
                <a:srgbClr val="898989"/>
              </a:solidFill>
            </a:endParaRPr>
          </a:p>
        </p:txBody>
      </p:sp>
      <p:sp>
        <p:nvSpPr>
          <p:cNvPr id="2" name="Footer Placeholder 1">
            <a:extLst>
              <a:ext uri="{FF2B5EF4-FFF2-40B4-BE49-F238E27FC236}">
                <a16:creationId xmlns:a16="http://schemas.microsoft.com/office/drawing/2014/main" id="{D2B42709-4324-4784-9504-7DF55ED30F9F}"/>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84310444-94A8-4EBE-A45B-7BB5111CEAFD}"/>
              </a:ext>
            </a:extLst>
          </p:cNvPr>
          <p:cNvSpPr>
            <a:spLocks noGrp="1"/>
          </p:cNvSpPr>
          <p:nvPr>
            <p:ph type="title"/>
          </p:nvPr>
        </p:nvSpPr>
        <p:spPr>
          <a:xfrm>
            <a:off x="533400" y="609600"/>
            <a:ext cx="6324600" cy="438150"/>
          </a:xfrm>
        </p:spPr>
        <p:txBody>
          <a:bodyPr>
            <a:normAutofit fontScale="90000"/>
          </a:bodyPr>
          <a:lstStyle/>
          <a:p>
            <a:pPr>
              <a:defRPr/>
            </a:pPr>
            <a:r>
              <a:rPr lang="en-US" sz="3600" b="1" dirty="0">
                <a:solidFill>
                  <a:srgbClr val="0070C0"/>
                </a:solidFill>
                <a:latin typeface="High Tower Text" panose="02040502050506030303" pitchFamily="18" charset="0"/>
              </a:rPr>
              <a:t>Health System…</a:t>
            </a:r>
          </a:p>
        </p:txBody>
      </p:sp>
      <p:sp>
        <p:nvSpPr>
          <p:cNvPr id="9219" name="Content Placeholder 2">
            <a:extLst>
              <a:ext uri="{FF2B5EF4-FFF2-40B4-BE49-F238E27FC236}">
                <a16:creationId xmlns:a16="http://schemas.microsoft.com/office/drawing/2014/main" id="{233F75A2-B00E-423E-B594-69005BD488E1}"/>
              </a:ext>
            </a:extLst>
          </p:cNvPr>
          <p:cNvSpPr>
            <a:spLocks noGrp="1"/>
          </p:cNvSpPr>
          <p:nvPr>
            <p:ph idx="1"/>
          </p:nvPr>
        </p:nvSpPr>
        <p:spPr>
          <a:xfrm>
            <a:off x="457200" y="1219200"/>
            <a:ext cx="8305800" cy="4876800"/>
          </a:xfrm>
        </p:spPr>
        <p:txBody>
          <a:bodyPr/>
          <a:lstStyle/>
          <a:p>
            <a:pPr algn="just">
              <a:lnSpc>
                <a:spcPct val="150000"/>
              </a:lnSpc>
              <a:buFont typeface="Arial" panose="020B0604020202020204" pitchFamily="34" charset="0"/>
              <a:buNone/>
            </a:pPr>
            <a:r>
              <a:rPr lang="en-US" altLang="en-US" sz="2800" b="1">
                <a:latin typeface="Perpetua" panose="02020502060401020303" pitchFamily="18" charset="0"/>
              </a:rPr>
              <a:t>The Broad health system:</a:t>
            </a:r>
          </a:p>
          <a:p>
            <a:pPr algn="just">
              <a:lnSpc>
                <a:spcPct val="150000"/>
              </a:lnSpc>
            </a:pPr>
            <a:r>
              <a:rPr lang="en-US" altLang="en-US" sz="2800">
                <a:latin typeface="Perpetua" panose="02020502060401020303" pitchFamily="18" charset="0"/>
              </a:rPr>
              <a:t>Includes everyone responsible </a:t>
            </a:r>
            <a:r>
              <a:rPr lang="en-US" altLang="en-US" sz="2800">
                <a:solidFill>
                  <a:srgbClr val="FF0000"/>
                </a:solidFill>
                <a:latin typeface="Perpetua" panose="02020502060401020303" pitchFamily="18" charset="0"/>
              </a:rPr>
              <a:t>for good health</a:t>
            </a:r>
            <a:r>
              <a:rPr lang="en-US" altLang="en-US" sz="2800">
                <a:latin typeface="Perpetua" panose="02020502060401020303" pitchFamily="18" charset="0"/>
              </a:rPr>
              <a:t>, all branches of government and operates within the public sector, civil society and for-profit entities.</a:t>
            </a:r>
            <a:endParaRPr lang="en-US" altLang="en-US" sz="2800" b="1">
              <a:solidFill>
                <a:srgbClr val="FF0000"/>
              </a:solidFill>
              <a:latin typeface="Perpetua" panose="02020502060401020303" pitchFamily="18" charset="0"/>
            </a:endParaRPr>
          </a:p>
        </p:txBody>
      </p:sp>
      <p:sp>
        <p:nvSpPr>
          <p:cNvPr id="9220" name="Slide Number Placeholder 2">
            <a:extLst>
              <a:ext uri="{FF2B5EF4-FFF2-40B4-BE49-F238E27FC236}">
                <a16:creationId xmlns:a16="http://schemas.microsoft.com/office/drawing/2014/main" id="{34CF34BE-C083-4F12-9293-284D415DC98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1B6DF271-DF42-4BCC-AD3E-838886B995B2}" type="slidenum">
              <a:rPr lang="en-GB" altLang="en-US">
                <a:solidFill>
                  <a:srgbClr val="898989"/>
                </a:solidFill>
              </a:rPr>
              <a:pPr/>
              <a:t>5</a:t>
            </a:fld>
            <a:endParaRPr lang="en-GB" altLang="en-US">
              <a:solidFill>
                <a:srgbClr val="898989"/>
              </a:solidFill>
            </a:endParaRPr>
          </a:p>
        </p:txBody>
      </p:sp>
      <p:sp>
        <p:nvSpPr>
          <p:cNvPr id="2" name="Footer Placeholder 1">
            <a:extLst>
              <a:ext uri="{FF2B5EF4-FFF2-40B4-BE49-F238E27FC236}">
                <a16:creationId xmlns:a16="http://schemas.microsoft.com/office/drawing/2014/main" id="{5716FCFC-3F4A-4846-B552-9E31CE126996}"/>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a:extLst>
              <a:ext uri="{FF2B5EF4-FFF2-40B4-BE49-F238E27FC236}">
                <a16:creationId xmlns:a16="http://schemas.microsoft.com/office/drawing/2014/main" id="{F26AA021-4C84-40C2-B03E-F82FE756E463}"/>
              </a:ext>
            </a:extLst>
          </p:cNvPr>
          <p:cNvSpPr>
            <a:spLocks noGrp="1"/>
          </p:cNvSpPr>
          <p:nvPr>
            <p:ph type="title"/>
          </p:nvPr>
        </p:nvSpPr>
        <p:spPr/>
        <p:txBody>
          <a:bodyPr/>
          <a:lstStyle/>
          <a:p>
            <a:r>
              <a:rPr lang="en-US" altLang="en-US" sz="3600" b="1">
                <a:solidFill>
                  <a:srgbClr val="C00000"/>
                </a:solidFill>
                <a:latin typeface="High Tower Text" panose="02040502050506030303" pitchFamily="18" charset="0"/>
              </a:rPr>
              <a:t>(HSTP) in Ethiopia…..</a:t>
            </a:r>
            <a:endParaRPr lang="en-US" altLang="en-US" sz="3600"/>
          </a:p>
        </p:txBody>
      </p:sp>
      <p:sp>
        <p:nvSpPr>
          <p:cNvPr id="3" name="Content Placeholder 2">
            <a:extLst>
              <a:ext uri="{FF2B5EF4-FFF2-40B4-BE49-F238E27FC236}">
                <a16:creationId xmlns:a16="http://schemas.microsoft.com/office/drawing/2014/main" id="{87335200-B77C-4C38-956C-78D6D68FEF1B}"/>
              </a:ext>
            </a:extLst>
          </p:cNvPr>
          <p:cNvSpPr>
            <a:spLocks noGrp="1"/>
          </p:cNvSpPr>
          <p:nvPr>
            <p:ph idx="1"/>
          </p:nvPr>
        </p:nvSpPr>
        <p:spPr>
          <a:xfrm>
            <a:off x="457200" y="1219200"/>
            <a:ext cx="8229600" cy="4906963"/>
          </a:xfrm>
        </p:spPr>
        <p:txBody>
          <a:bodyPr/>
          <a:lstStyle/>
          <a:p>
            <a:pPr algn="just">
              <a:lnSpc>
                <a:spcPct val="150000"/>
              </a:lnSpc>
              <a:defRPr/>
            </a:pPr>
            <a:r>
              <a:rPr lang="en-US" sz="2800" dirty="0">
                <a:latin typeface="Perpetua" panose="02020502060401020303" pitchFamily="18" charset="0"/>
              </a:rPr>
              <a:t>The </a:t>
            </a:r>
            <a:r>
              <a:rPr lang="en-US" sz="2800" dirty="0">
                <a:solidFill>
                  <a:srgbClr val="0000FF"/>
                </a:solidFill>
                <a:latin typeface="Perpetua" panose="02020502060401020303" pitchFamily="18" charset="0"/>
              </a:rPr>
              <a:t>HSTP</a:t>
            </a:r>
            <a:r>
              <a:rPr lang="en-US" sz="2800" dirty="0">
                <a:latin typeface="Perpetua" panose="02020502060401020303" pitchFamily="18" charset="0"/>
              </a:rPr>
              <a:t> is therefore the </a:t>
            </a:r>
            <a:r>
              <a:rPr lang="en-US" sz="2800" dirty="0">
                <a:solidFill>
                  <a:srgbClr val="0000FF"/>
                </a:solidFill>
                <a:latin typeface="Perpetua" panose="02020502060401020303" pitchFamily="18" charset="0"/>
              </a:rPr>
              <a:t>first phase </a:t>
            </a:r>
            <a:r>
              <a:rPr lang="en-US" sz="2800" dirty="0">
                <a:latin typeface="Perpetua" panose="02020502060401020303" pitchFamily="18" charset="0"/>
              </a:rPr>
              <a:t>of the “Envisioning Ethiopia’s Path towards Universal Health Coverage through Primary Health Care”, and as well part of the  </a:t>
            </a:r>
            <a:r>
              <a:rPr lang="en-US" sz="2800" dirty="0">
                <a:solidFill>
                  <a:srgbClr val="0000FF"/>
                </a:solidFill>
                <a:latin typeface="Perpetua" panose="02020502060401020303" pitchFamily="18" charset="0"/>
              </a:rPr>
              <a:t>GTP II </a:t>
            </a:r>
            <a:r>
              <a:rPr lang="en-US" sz="2800" dirty="0">
                <a:latin typeface="Perpetua" panose="02020502060401020303" pitchFamily="18" charset="0"/>
              </a:rPr>
              <a:t>.</a:t>
            </a:r>
          </a:p>
          <a:p>
            <a:pPr marL="0" indent="0" algn="just">
              <a:lnSpc>
                <a:spcPct val="150000"/>
              </a:lnSpc>
              <a:buFont typeface="Arial" panose="020B0604020202020204" pitchFamily="34" charset="0"/>
              <a:buNone/>
              <a:defRPr/>
            </a:pPr>
            <a:r>
              <a:rPr lang="en-US" sz="2800" dirty="0">
                <a:latin typeface="Perpetua" panose="02020502060401020303" pitchFamily="18" charset="0"/>
              </a:rPr>
              <a:t> </a:t>
            </a:r>
          </a:p>
          <a:p>
            <a:pPr algn="just">
              <a:lnSpc>
                <a:spcPct val="150000"/>
              </a:lnSpc>
              <a:defRPr/>
            </a:pPr>
            <a:r>
              <a:rPr lang="en-US" sz="2800" dirty="0">
                <a:latin typeface="Perpetua" panose="02020502060401020303" pitchFamily="18" charset="0"/>
              </a:rPr>
              <a:t> The </a:t>
            </a:r>
            <a:r>
              <a:rPr lang="en-US" sz="2800" dirty="0">
                <a:solidFill>
                  <a:srgbClr val="0000FF"/>
                </a:solidFill>
                <a:latin typeface="Perpetua" panose="02020502060401020303" pitchFamily="18" charset="0"/>
              </a:rPr>
              <a:t>objective </a:t>
            </a:r>
            <a:r>
              <a:rPr lang="en-US" sz="2800" dirty="0">
                <a:latin typeface="Perpetua" panose="02020502060401020303" pitchFamily="18" charset="0"/>
              </a:rPr>
              <a:t>of the long-term  visioning  </a:t>
            </a:r>
            <a:r>
              <a:rPr lang="en-US" sz="2800" dirty="0" err="1">
                <a:latin typeface="Perpetua" panose="02020502060401020303" pitchFamily="18" charset="0"/>
              </a:rPr>
              <a:t>programme</a:t>
            </a:r>
            <a:r>
              <a:rPr lang="en-US" sz="2800" dirty="0">
                <a:latin typeface="Perpetua" panose="02020502060401020303" pitchFamily="18" charset="0"/>
              </a:rPr>
              <a:t>  is  to  enable  Ethiopia  to achieve the health outcomes  </a:t>
            </a:r>
          </a:p>
          <a:p>
            <a:pPr lvl="1" algn="just">
              <a:lnSpc>
                <a:spcPct val="150000"/>
              </a:lnSpc>
              <a:defRPr/>
            </a:pPr>
            <a:r>
              <a:rPr lang="en-US" dirty="0">
                <a:solidFill>
                  <a:srgbClr val="0000FF"/>
                </a:solidFill>
                <a:latin typeface="Perpetua" panose="02020502060401020303" pitchFamily="18" charset="0"/>
              </a:rPr>
              <a:t>a middle-income country by 2035.</a:t>
            </a:r>
          </a:p>
          <a:p>
            <a:pPr marL="0" indent="0" algn="just">
              <a:lnSpc>
                <a:spcPct val="150000"/>
              </a:lnSpc>
              <a:buFont typeface="Arial" charset="0"/>
              <a:buNone/>
              <a:defRPr/>
            </a:pPr>
            <a:endParaRPr lang="en-US" dirty="0"/>
          </a:p>
        </p:txBody>
      </p:sp>
      <p:sp>
        <p:nvSpPr>
          <p:cNvPr id="55300" name="Slide Number Placeholder 3">
            <a:extLst>
              <a:ext uri="{FF2B5EF4-FFF2-40B4-BE49-F238E27FC236}">
                <a16:creationId xmlns:a16="http://schemas.microsoft.com/office/drawing/2014/main" id="{43E47398-1DF2-42A8-965C-0CB39DCAAFA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2799A278-CA46-405D-AC0A-F3D6396AA23E}" type="slidenum">
              <a:rPr lang="en-GB" altLang="en-US">
                <a:solidFill>
                  <a:srgbClr val="898989"/>
                </a:solidFill>
              </a:rPr>
              <a:pPr/>
              <a:t>50</a:t>
            </a:fld>
            <a:endParaRPr lang="en-GB" altLang="en-US">
              <a:solidFill>
                <a:srgbClr val="898989"/>
              </a:solidFill>
            </a:endParaRPr>
          </a:p>
        </p:txBody>
      </p:sp>
      <p:sp>
        <p:nvSpPr>
          <p:cNvPr id="2" name="Footer Placeholder 1">
            <a:extLst>
              <a:ext uri="{FF2B5EF4-FFF2-40B4-BE49-F238E27FC236}">
                <a16:creationId xmlns:a16="http://schemas.microsoft.com/office/drawing/2014/main" id="{47FE5D2A-8E7C-4B3E-B381-C9DC1DFC9CE4}"/>
              </a:ext>
            </a:extLst>
          </p:cNvPr>
          <p:cNvSpPr>
            <a:spLocks noGrp="1"/>
          </p:cNvSpPr>
          <p:nvPr>
            <p:ph type="ftr" sz="quarter" idx="11"/>
          </p:nvPr>
        </p:nvSpPr>
        <p:spPr/>
        <p:txBody>
          <a:bodyPr/>
          <a:lstStyle/>
          <a:p>
            <a:pPr>
              <a:defRPr/>
            </a:pPr>
            <a:r>
              <a:rPr lang="en-GB" altLang="en-US"/>
              <a:t>Nigusu W.</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CD0A3-97F4-4576-BA20-4259387ACAFC}"/>
              </a:ext>
            </a:extLst>
          </p:cNvPr>
          <p:cNvSpPr>
            <a:spLocks noGrp="1"/>
          </p:cNvSpPr>
          <p:nvPr>
            <p:ph type="title"/>
          </p:nvPr>
        </p:nvSpPr>
        <p:spPr>
          <a:xfrm>
            <a:off x="628650" y="152400"/>
            <a:ext cx="7886700" cy="457200"/>
          </a:xfrm>
        </p:spPr>
        <p:txBody>
          <a:bodyPr>
            <a:normAutofit fontScale="90000"/>
          </a:bodyPr>
          <a:lstStyle/>
          <a:p>
            <a:pPr>
              <a:defRPr/>
            </a:pPr>
            <a:r>
              <a:rPr lang="en-US" sz="3600" b="1" dirty="0">
                <a:solidFill>
                  <a:srgbClr val="C00000"/>
                </a:solidFill>
                <a:latin typeface="High Tower Text" panose="02040502050506030303" pitchFamily="18" charset="0"/>
              </a:rPr>
              <a:t>(HSTP) in Ethiopia…..</a:t>
            </a:r>
            <a:endParaRPr lang="en-US" dirty="0">
              <a:solidFill>
                <a:srgbClr val="C00000"/>
              </a:solidFill>
              <a:latin typeface="High Tower Text" panose="02040502050506030303" pitchFamily="18" charset="0"/>
            </a:endParaRPr>
          </a:p>
        </p:txBody>
      </p:sp>
      <p:sp>
        <p:nvSpPr>
          <p:cNvPr id="56323" name="Slide Number Placeholder 5">
            <a:extLst>
              <a:ext uri="{FF2B5EF4-FFF2-40B4-BE49-F238E27FC236}">
                <a16:creationId xmlns:a16="http://schemas.microsoft.com/office/drawing/2014/main" id="{0BAEE4C3-07B7-4782-A921-869FF3C6280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84774781-AA33-4AAC-8F13-DBD0890909FF}" type="slidenum">
              <a:rPr lang="en-GB" altLang="en-US">
                <a:solidFill>
                  <a:srgbClr val="898989"/>
                </a:solidFill>
              </a:rPr>
              <a:pPr/>
              <a:t>51</a:t>
            </a:fld>
            <a:endParaRPr lang="en-GB" altLang="en-US">
              <a:solidFill>
                <a:srgbClr val="898989"/>
              </a:solidFill>
            </a:endParaRPr>
          </a:p>
        </p:txBody>
      </p:sp>
      <p:sp>
        <p:nvSpPr>
          <p:cNvPr id="56324" name="Content Placeholder 3">
            <a:extLst>
              <a:ext uri="{FF2B5EF4-FFF2-40B4-BE49-F238E27FC236}">
                <a16:creationId xmlns:a16="http://schemas.microsoft.com/office/drawing/2014/main" id="{E0907E76-ECCA-4A6E-81E8-3D7A2D8DB831}"/>
              </a:ext>
            </a:extLst>
          </p:cNvPr>
          <p:cNvSpPr>
            <a:spLocks noGrp="1"/>
          </p:cNvSpPr>
          <p:nvPr>
            <p:ph idx="1"/>
          </p:nvPr>
        </p:nvSpPr>
        <p:spPr>
          <a:xfrm>
            <a:off x="457200" y="838200"/>
            <a:ext cx="8229600" cy="5287963"/>
          </a:xfrm>
        </p:spPr>
        <p:txBody>
          <a:bodyPr/>
          <a:lstStyle/>
          <a:p>
            <a:r>
              <a:rPr lang="en-US" altLang="en-US" sz="2800">
                <a:latin typeface="Perpetua" panose="02020502060401020303" pitchFamily="18" charset="0"/>
              </a:rPr>
              <a:t>The Health Sector Transformation Plan (HSTP) is the </a:t>
            </a:r>
            <a:r>
              <a:rPr lang="en-US" altLang="en-US" sz="2800">
                <a:solidFill>
                  <a:srgbClr val="7030A0"/>
                </a:solidFill>
                <a:latin typeface="Perpetua" panose="02020502060401020303" pitchFamily="18" charset="0"/>
              </a:rPr>
              <a:t>five-year</a:t>
            </a:r>
            <a:r>
              <a:rPr lang="en-US" altLang="en-US" sz="2800">
                <a:latin typeface="Perpetua" panose="02020502060401020303" pitchFamily="18" charset="0"/>
              </a:rPr>
              <a:t> national health sector </a:t>
            </a:r>
            <a:r>
              <a:rPr lang="en-US" altLang="en-US" sz="2800">
                <a:solidFill>
                  <a:srgbClr val="7030A0"/>
                </a:solidFill>
                <a:latin typeface="Perpetua" panose="02020502060401020303" pitchFamily="18" charset="0"/>
              </a:rPr>
              <a:t>strategic plan </a:t>
            </a:r>
            <a:r>
              <a:rPr lang="en-US" altLang="en-US" sz="2800">
                <a:latin typeface="Perpetua" panose="02020502060401020303" pitchFamily="18" charset="0"/>
              </a:rPr>
              <a:t>after  successfully  concluded the 20  years  National HSDP.</a:t>
            </a:r>
          </a:p>
          <a:p>
            <a:endParaRPr lang="en-US" altLang="en-US" sz="400">
              <a:latin typeface="Perpetua" panose="02020502060401020303" pitchFamily="18" charset="0"/>
            </a:endParaRPr>
          </a:p>
          <a:p>
            <a:r>
              <a:rPr lang="en-US" altLang="en-US" sz="2800">
                <a:latin typeface="Perpetua" panose="02020502060401020303" pitchFamily="18" charset="0"/>
              </a:rPr>
              <a:t>It has been prepared by conducting </a:t>
            </a:r>
            <a:r>
              <a:rPr lang="en-US" altLang="en-US" sz="2800">
                <a:solidFill>
                  <a:srgbClr val="7030A0"/>
                </a:solidFill>
                <a:latin typeface="Perpetua" panose="02020502060401020303" pitchFamily="18" charset="0"/>
              </a:rPr>
              <a:t>in-depth situational assessment </a:t>
            </a:r>
            <a:r>
              <a:rPr lang="en-US" altLang="en-US" sz="2800">
                <a:latin typeface="Perpetua" panose="02020502060401020303" pitchFamily="18" charset="0"/>
              </a:rPr>
              <a:t>and performance evaluation of </a:t>
            </a:r>
            <a:r>
              <a:rPr lang="en-US" altLang="en-US" sz="2800">
                <a:solidFill>
                  <a:srgbClr val="7030A0"/>
                </a:solidFill>
                <a:latin typeface="Perpetua" panose="02020502060401020303" pitchFamily="18" charset="0"/>
              </a:rPr>
              <a:t>HSDPs</a:t>
            </a:r>
            <a:r>
              <a:rPr lang="en-US" altLang="en-US" sz="2800">
                <a:latin typeface="Perpetua" panose="02020502060401020303" pitchFamily="18" charset="0"/>
              </a:rPr>
              <a:t>; considering the global situation and the country’s global commitment; and most importantly, the goals of the national long-term vision and Growth and Transformation Plan </a:t>
            </a:r>
            <a:r>
              <a:rPr lang="en-US" altLang="en-US" sz="2800">
                <a:solidFill>
                  <a:srgbClr val="7030A0"/>
                </a:solidFill>
                <a:latin typeface="Perpetua" panose="02020502060401020303" pitchFamily="18" charset="0"/>
              </a:rPr>
              <a:t>(GTP).</a:t>
            </a:r>
          </a:p>
          <a:p>
            <a:endParaRPr lang="en-US" altLang="en-US" sz="400">
              <a:latin typeface="Perpetua" panose="02020502060401020303" pitchFamily="18" charset="0"/>
            </a:endParaRPr>
          </a:p>
          <a:p>
            <a:r>
              <a:rPr lang="en-US" altLang="en-US" sz="2800">
                <a:latin typeface="Perpetua" panose="02020502060401020303" pitchFamily="18" charset="0"/>
              </a:rPr>
              <a:t>It covers EFY 2008-2012 (</a:t>
            </a:r>
            <a:r>
              <a:rPr lang="en-US" altLang="en-US" sz="2800">
                <a:solidFill>
                  <a:srgbClr val="7030A0"/>
                </a:solidFill>
                <a:latin typeface="Perpetua" panose="02020502060401020303" pitchFamily="18" charset="0"/>
              </a:rPr>
              <a:t>July 2015 – June 2020</a:t>
            </a:r>
            <a:r>
              <a:rPr lang="en-US" altLang="en-US" sz="2800">
                <a:latin typeface="Perpetua" panose="02020502060401020303" pitchFamily="18" charset="0"/>
              </a:rPr>
              <a:t>).</a:t>
            </a:r>
          </a:p>
        </p:txBody>
      </p:sp>
      <p:sp>
        <p:nvSpPr>
          <p:cNvPr id="3" name="Footer Placeholder 2">
            <a:extLst>
              <a:ext uri="{FF2B5EF4-FFF2-40B4-BE49-F238E27FC236}">
                <a16:creationId xmlns:a16="http://schemas.microsoft.com/office/drawing/2014/main" id="{9FA0B1F5-1913-4430-9DBB-9C2BC728FD9E}"/>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a:extLst>
              <a:ext uri="{FF2B5EF4-FFF2-40B4-BE49-F238E27FC236}">
                <a16:creationId xmlns:a16="http://schemas.microsoft.com/office/drawing/2014/main" id="{9672508E-406A-4908-826B-527DA5963E5D}"/>
              </a:ext>
            </a:extLst>
          </p:cNvPr>
          <p:cNvSpPr>
            <a:spLocks noGrp="1"/>
          </p:cNvSpPr>
          <p:nvPr>
            <p:ph type="title"/>
          </p:nvPr>
        </p:nvSpPr>
        <p:spPr>
          <a:xfrm>
            <a:off x="628650" y="228600"/>
            <a:ext cx="7886700" cy="777875"/>
          </a:xfrm>
        </p:spPr>
        <p:txBody>
          <a:bodyPr/>
          <a:lstStyle/>
          <a:p>
            <a:r>
              <a:rPr lang="en-US" altLang="en-US" b="1">
                <a:solidFill>
                  <a:srgbClr val="C00000"/>
                </a:solidFill>
                <a:latin typeface="High Tower Text" panose="02040502050506030303" pitchFamily="18" charset="0"/>
              </a:rPr>
              <a:t>Strategic Themes of HSTP </a:t>
            </a:r>
            <a:endParaRPr lang="en-US" altLang="en-US">
              <a:solidFill>
                <a:srgbClr val="C00000"/>
              </a:solidFill>
              <a:latin typeface="High Tower Text" panose="02040502050506030303" pitchFamily="18" charset="0"/>
            </a:endParaRPr>
          </a:p>
        </p:txBody>
      </p:sp>
      <p:sp>
        <p:nvSpPr>
          <p:cNvPr id="57347" name="Content Placeholder 2">
            <a:extLst>
              <a:ext uri="{FF2B5EF4-FFF2-40B4-BE49-F238E27FC236}">
                <a16:creationId xmlns:a16="http://schemas.microsoft.com/office/drawing/2014/main" id="{FA260072-6726-42D5-8FB4-1CBA30ADA16F}"/>
              </a:ext>
            </a:extLst>
          </p:cNvPr>
          <p:cNvSpPr>
            <a:spLocks noGrp="1"/>
          </p:cNvSpPr>
          <p:nvPr>
            <p:ph idx="1"/>
          </p:nvPr>
        </p:nvSpPr>
        <p:spPr>
          <a:xfrm>
            <a:off x="304800" y="1219200"/>
            <a:ext cx="8610600" cy="4114800"/>
          </a:xfrm>
        </p:spPr>
        <p:txBody>
          <a:bodyPr/>
          <a:lstStyle/>
          <a:p>
            <a:r>
              <a:rPr lang="en-US" altLang="en-US" sz="2600">
                <a:latin typeface="Perpetua" panose="02020502060401020303" pitchFamily="18" charset="0"/>
              </a:rPr>
              <a:t>Strategic themes are the </a:t>
            </a:r>
            <a:r>
              <a:rPr lang="en-US" altLang="en-US" sz="2600">
                <a:solidFill>
                  <a:srgbClr val="FF0000"/>
                </a:solidFill>
                <a:latin typeface="Perpetua" panose="02020502060401020303" pitchFamily="18" charset="0"/>
              </a:rPr>
              <a:t>main focus areas </a:t>
            </a:r>
            <a:r>
              <a:rPr lang="en-US" altLang="en-US" sz="2600">
                <a:latin typeface="Perpetua" panose="02020502060401020303" pitchFamily="18" charset="0"/>
              </a:rPr>
              <a:t>of the sector‘s strategy.</a:t>
            </a:r>
          </a:p>
          <a:p>
            <a:r>
              <a:rPr lang="en-US" altLang="en-US" sz="2800">
                <a:latin typeface="Perpetua" panose="02020502060401020303" pitchFamily="18" charset="0"/>
              </a:rPr>
              <a:t>Strategic themes are the Sector’s </a:t>
            </a:r>
            <a:r>
              <a:rPr lang="en-US" altLang="en-US" sz="2800">
                <a:solidFill>
                  <a:srgbClr val="FF0000"/>
                </a:solidFill>
                <a:latin typeface="Perpetua" panose="02020502060401020303" pitchFamily="18" charset="0"/>
              </a:rPr>
              <a:t>“Pillars of Excellence.” </a:t>
            </a:r>
          </a:p>
          <a:p>
            <a:endParaRPr lang="en-US" altLang="en-US" sz="100">
              <a:latin typeface="Perpetua" panose="02020502060401020303" pitchFamily="18" charset="0"/>
            </a:endParaRPr>
          </a:p>
          <a:p>
            <a:pPr>
              <a:lnSpc>
                <a:spcPct val="150000"/>
              </a:lnSpc>
            </a:pPr>
            <a:r>
              <a:rPr lang="en-US" altLang="en-US" sz="2800">
                <a:latin typeface="Perpetua" panose="02020502060401020303" pitchFamily="18" charset="0"/>
              </a:rPr>
              <a:t>The HSTP Strategic Pillars are:</a:t>
            </a:r>
          </a:p>
          <a:p>
            <a:pPr lvl="2">
              <a:lnSpc>
                <a:spcPct val="150000"/>
              </a:lnSpc>
              <a:buFont typeface="Arial" panose="020B0604020202020204" pitchFamily="34" charset="0"/>
              <a:buNone/>
            </a:pPr>
            <a:r>
              <a:rPr lang="en-US" altLang="en-US" sz="2800">
                <a:latin typeface="Perpetua" panose="02020502060401020303" pitchFamily="18" charset="0"/>
              </a:rPr>
              <a:t>1. Excellence in </a:t>
            </a:r>
            <a:r>
              <a:rPr lang="en-US" altLang="en-US" sz="2800">
                <a:solidFill>
                  <a:srgbClr val="0000FF"/>
                </a:solidFill>
                <a:latin typeface="Perpetua" panose="02020502060401020303" pitchFamily="18" charset="0"/>
              </a:rPr>
              <a:t>health service delivery</a:t>
            </a:r>
          </a:p>
          <a:p>
            <a:pPr lvl="2">
              <a:lnSpc>
                <a:spcPct val="150000"/>
              </a:lnSpc>
              <a:buFont typeface="Arial" panose="020B0604020202020204" pitchFamily="34" charset="0"/>
              <a:buNone/>
            </a:pPr>
            <a:r>
              <a:rPr lang="en-US" altLang="en-US" sz="2800">
                <a:latin typeface="Perpetua" panose="02020502060401020303" pitchFamily="18" charset="0"/>
              </a:rPr>
              <a:t>2. Excellence in </a:t>
            </a:r>
            <a:r>
              <a:rPr lang="en-US" altLang="en-US" sz="2800">
                <a:solidFill>
                  <a:srgbClr val="0000FF"/>
                </a:solidFill>
                <a:latin typeface="Perpetua" panose="02020502060401020303" pitchFamily="18" charset="0"/>
              </a:rPr>
              <a:t>quality improvement and assurance</a:t>
            </a:r>
          </a:p>
          <a:p>
            <a:pPr lvl="2">
              <a:lnSpc>
                <a:spcPct val="150000"/>
              </a:lnSpc>
              <a:buFont typeface="Arial" panose="020B0604020202020204" pitchFamily="34" charset="0"/>
              <a:buNone/>
            </a:pPr>
            <a:r>
              <a:rPr lang="en-US" altLang="en-US" sz="2800">
                <a:latin typeface="Perpetua" panose="02020502060401020303" pitchFamily="18" charset="0"/>
              </a:rPr>
              <a:t>3. Excellence in </a:t>
            </a:r>
            <a:r>
              <a:rPr lang="en-US" altLang="en-US" sz="2800">
                <a:solidFill>
                  <a:srgbClr val="0000FF"/>
                </a:solidFill>
                <a:latin typeface="Perpetua" panose="02020502060401020303" pitchFamily="18" charset="0"/>
              </a:rPr>
              <a:t>leadership and governance</a:t>
            </a:r>
          </a:p>
          <a:p>
            <a:pPr lvl="2">
              <a:lnSpc>
                <a:spcPct val="150000"/>
              </a:lnSpc>
              <a:buFont typeface="Arial" panose="020B0604020202020204" pitchFamily="34" charset="0"/>
              <a:buNone/>
            </a:pPr>
            <a:r>
              <a:rPr lang="en-US" altLang="en-US" sz="2800">
                <a:latin typeface="Perpetua" panose="02020502060401020303" pitchFamily="18" charset="0"/>
              </a:rPr>
              <a:t>4. Excellence in </a:t>
            </a:r>
            <a:r>
              <a:rPr lang="en-US" altLang="en-US" sz="2800">
                <a:solidFill>
                  <a:srgbClr val="0000FF"/>
                </a:solidFill>
                <a:latin typeface="Perpetua" panose="02020502060401020303" pitchFamily="18" charset="0"/>
              </a:rPr>
              <a:t>health system capacity</a:t>
            </a:r>
          </a:p>
        </p:txBody>
      </p:sp>
      <p:sp>
        <p:nvSpPr>
          <p:cNvPr id="57348" name="Slide Number Placeholder 1">
            <a:extLst>
              <a:ext uri="{FF2B5EF4-FFF2-40B4-BE49-F238E27FC236}">
                <a16:creationId xmlns:a16="http://schemas.microsoft.com/office/drawing/2014/main" id="{96E58950-8410-4003-B48A-4B46302FF7B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FF5E5D1E-989F-4542-9BA4-E7C6E0E4ED06}" type="slidenum">
              <a:rPr lang="en-GB" altLang="en-US">
                <a:solidFill>
                  <a:srgbClr val="898989"/>
                </a:solidFill>
              </a:rPr>
              <a:pPr/>
              <a:t>52</a:t>
            </a:fld>
            <a:endParaRPr lang="en-GB" altLang="en-US">
              <a:solidFill>
                <a:srgbClr val="898989"/>
              </a:solidFill>
            </a:endParaRPr>
          </a:p>
        </p:txBody>
      </p:sp>
      <p:sp>
        <p:nvSpPr>
          <p:cNvPr id="2" name="Footer Placeholder 1">
            <a:extLst>
              <a:ext uri="{FF2B5EF4-FFF2-40B4-BE49-F238E27FC236}">
                <a16:creationId xmlns:a16="http://schemas.microsoft.com/office/drawing/2014/main" id="{23B783FC-20DD-4E81-ABC5-41FFB79B3C03}"/>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a:extLst>
              <a:ext uri="{FF2B5EF4-FFF2-40B4-BE49-F238E27FC236}">
                <a16:creationId xmlns:a16="http://schemas.microsoft.com/office/drawing/2014/main" id="{3CE801E9-0227-49C6-878A-A0AB45158529}"/>
              </a:ext>
            </a:extLst>
          </p:cNvPr>
          <p:cNvSpPr>
            <a:spLocks noGrp="1"/>
          </p:cNvSpPr>
          <p:nvPr>
            <p:ph type="title"/>
          </p:nvPr>
        </p:nvSpPr>
        <p:spPr>
          <a:xfrm>
            <a:off x="914400" y="263525"/>
            <a:ext cx="7772400" cy="668338"/>
          </a:xfrm>
        </p:spPr>
        <p:txBody>
          <a:bodyPr/>
          <a:lstStyle/>
          <a:p>
            <a:r>
              <a:rPr lang="en-US" altLang="en-US" sz="3600" b="1">
                <a:solidFill>
                  <a:srgbClr val="C00000"/>
                </a:solidFill>
                <a:latin typeface="High Tower Text" panose="02040502050506030303" pitchFamily="18" charset="0"/>
              </a:rPr>
              <a:t>(HSTP) in Ethiopia….</a:t>
            </a:r>
            <a:endParaRPr lang="en-US" altLang="en-US" sz="3100">
              <a:solidFill>
                <a:srgbClr val="C00000"/>
              </a:solidFill>
              <a:latin typeface="High Tower Text" panose="02040502050506030303" pitchFamily="18" charset="0"/>
            </a:endParaRPr>
          </a:p>
        </p:txBody>
      </p:sp>
      <p:sp>
        <p:nvSpPr>
          <p:cNvPr id="3" name="Content Placeholder 2">
            <a:extLst>
              <a:ext uri="{FF2B5EF4-FFF2-40B4-BE49-F238E27FC236}">
                <a16:creationId xmlns:a16="http://schemas.microsoft.com/office/drawing/2014/main" id="{22247384-7991-4D5A-B39C-13E9214F450D}"/>
              </a:ext>
            </a:extLst>
          </p:cNvPr>
          <p:cNvSpPr>
            <a:spLocks noGrp="1"/>
          </p:cNvSpPr>
          <p:nvPr>
            <p:ph idx="1"/>
          </p:nvPr>
        </p:nvSpPr>
        <p:spPr>
          <a:xfrm>
            <a:off x="152400" y="1295400"/>
            <a:ext cx="8961438" cy="2725738"/>
          </a:xfrm>
        </p:spPr>
        <p:txBody>
          <a:bodyPr>
            <a:noAutofit/>
          </a:bodyPr>
          <a:lstStyle/>
          <a:p>
            <a:pPr marL="0" indent="0">
              <a:buFont typeface="Arial" panose="020B0604020202020204" pitchFamily="34" charset="0"/>
              <a:buNone/>
              <a:defRPr/>
            </a:pPr>
            <a:r>
              <a:rPr lang="en-US" sz="2800" b="1" dirty="0">
                <a:solidFill>
                  <a:srgbClr val="C00000"/>
                </a:solidFill>
                <a:latin typeface="Perpetua" panose="02020502060401020303" pitchFamily="18" charset="0"/>
              </a:rPr>
              <a:t>Strategic Theme 1: Excellence in health service delivery</a:t>
            </a:r>
          </a:p>
          <a:p>
            <a:pPr marL="0" indent="0">
              <a:buFont typeface="Arial" panose="020B0604020202020204" pitchFamily="34" charset="0"/>
              <a:buNone/>
              <a:defRPr/>
            </a:pPr>
            <a:endParaRPr lang="en-US" sz="2800" b="1" dirty="0">
              <a:latin typeface="Perpetua" panose="02020502060401020303" pitchFamily="18" charset="0"/>
            </a:endParaRPr>
          </a:p>
          <a:p>
            <a:pPr>
              <a:defRPr/>
            </a:pPr>
            <a:r>
              <a:rPr lang="en-US" sz="2800" dirty="0">
                <a:latin typeface="Perpetua" panose="02020502060401020303" pitchFamily="18" charset="0"/>
              </a:rPr>
              <a:t>This theme refers to the </a:t>
            </a:r>
            <a:r>
              <a:rPr lang="en-US" sz="2800" dirty="0">
                <a:solidFill>
                  <a:srgbClr val="0000FF"/>
                </a:solidFill>
                <a:latin typeface="Perpetua" panose="02020502060401020303" pitchFamily="18" charset="0"/>
              </a:rPr>
              <a:t>promotion of good health practices </a:t>
            </a:r>
            <a:r>
              <a:rPr lang="en-US" sz="2800" dirty="0">
                <a:latin typeface="Perpetua" panose="02020502060401020303" pitchFamily="18" charset="0"/>
              </a:rPr>
              <a:t>at individual, family and community levels and the provision of preventive, curative, rehabilitative and emergency health services. </a:t>
            </a:r>
          </a:p>
          <a:p>
            <a:pPr marL="0" indent="0">
              <a:buFont typeface="Arial" panose="020B0604020202020204" pitchFamily="34" charset="0"/>
              <a:buNone/>
              <a:defRPr/>
            </a:pPr>
            <a:endParaRPr lang="en-US" sz="1200" dirty="0">
              <a:latin typeface="Perpetua" panose="02020502060401020303" pitchFamily="18" charset="0"/>
            </a:endParaRPr>
          </a:p>
          <a:p>
            <a:pPr>
              <a:defRPr/>
            </a:pPr>
            <a:r>
              <a:rPr lang="en-US" sz="2800" dirty="0">
                <a:latin typeface="Perpetua" panose="02020502060401020303" pitchFamily="18" charset="0"/>
              </a:rPr>
              <a:t>The provision of service delivery should </a:t>
            </a:r>
            <a:r>
              <a:rPr lang="en-US" sz="2800" dirty="0">
                <a:solidFill>
                  <a:srgbClr val="FF0000"/>
                </a:solidFill>
                <a:latin typeface="Perpetua" panose="02020502060401020303" pitchFamily="18" charset="0"/>
              </a:rPr>
              <a:t>address</a:t>
            </a:r>
            <a:r>
              <a:rPr lang="en-US" sz="2800" dirty="0">
                <a:latin typeface="Perpetua" panose="02020502060401020303" pitchFamily="18" charset="0"/>
              </a:rPr>
              <a:t> existing gender, geographic, economic and socio demographic </a:t>
            </a:r>
            <a:r>
              <a:rPr lang="en-US" sz="2800" dirty="0">
                <a:solidFill>
                  <a:srgbClr val="FF0000"/>
                </a:solidFill>
                <a:latin typeface="Perpetua" panose="02020502060401020303" pitchFamily="18" charset="0"/>
              </a:rPr>
              <a:t>inequities.</a:t>
            </a:r>
          </a:p>
          <a:p>
            <a:pPr>
              <a:defRPr/>
            </a:pPr>
            <a:endParaRPr lang="en-US" sz="2800" dirty="0">
              <a:latin typeface="Perpetua" panose="02020502060401020303" pitchFamily="18" charset="0"/>
            </a:endParaRPr>
          </a:p>
        </p:txBody>
      </p:sp>
      <p:sp>
        <p:nvSpPr>
          <p:cNvPr id="58372" name="Slide Number Placeholder 1">
            <a:extLst>
              <a:ext uri="{FF2B5EF4-FFF2-40B4-BE49-F238E27FC236}">
                <a16:creationId xmlns:a16="http://schemas.microsoft.com/office/drawing/2014/main" id="{247D1C44-F768-46E1-ADB5-E5FF4C365D8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7F93B8A8-E633-4DA1-B728-57E66DF9B071}" type="slidenum">
              <a:rPr lang="en-GB" altLang="en-US">
                <a:solidFill>
                  <a:srgbClr val="898989"/>
                </a:solidFill>
              </a:rPr>
              <a:pPr/>
              <a:t>53</a:t>
            </a:fld>
            <a:endParaRPr lang="en-GB" altLang="en-US">
              <a:solidFill>
                <a:srgbClr val="898989"/>
              </a:solidFill>
            </a:endParaRPr>
          </a:p>
        </p:txBody>
      </p:sp>
      <p:sp>
        <p:nvSpPr>
          <p:cNvPr id="2" name="Footer Placeholder 1">
            <a:extLst>
              <a:ext uri="{FF2B5EF4-FFF2-40B4-BE49-F238E27FC236}">
                <a16:creationId xmlns:a16="http://schemas.microsoft.com/office/drawing/2014/main" id="{3BF956A6-8BB2-443C-8BCD-ABCD092ABC24}"/>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9394" name="Content Placeholder 2">
            <a:extLst>
              <a:ext uri="{FF2B5EF4-FFF2-40B4-BE49-F238E27FC236}">
                <a16:creationId xmlns:a16="http://schemas.microsoft.com/office/drawing/2014/main" id="{3FF1BE58-A8F0-403A-A21E-AD9A0714AC31}"/>
              </a:ext>
            </a:extLst>
          </p:cNvPr>
          <p:cNvSpPr>
            <a:spLocks noGrp="1"/>
          </p:cNvSpPr>
          <p:nvPr>
            <p:ph idx="1"/>
          </p:nvPr>
        </p:nvSpPr>
        <p:spPr>
          <a:xfrm>
            <a:off x="152400" y="1204913"/>
            <a:ext cx="8534400" cy="5516562"/>
          </a:xfrm>
        </p:spPr>
        <p:txBody>
          <a:bodyPr/>
          <a:lstStyle/>
          <a:p>
            <a:r>
              <a:rPr lang="en-US" altLang="en-US" sz="2800">
                <a:latin typeface="Perpetua" panose="02020502060401020303" pitchFamily="18" charset="0"/>
              </a:rPr>
              <a:t>Good health service delivery is </a:t>
            </a:r>
            <a:r>
              <a:rPr lang="en-US" altLang="en-US" sz="2800">
                <a:solidFill>
                  <a:srgbClr val="0000FF"/>
                </a:solidFill>
                <a:latin typeface="Perpetua" panose="02020502060401020303" pitchFamily="18" charset="0"/>
              </a:rPr>
              <a:t>vital</a:t>
            </a:r>
            <a:r>
              <a:rPr lang="en-US" altLang="en-US" sz="2800">
                <a:latin typeface="Perpetua" panose="02020502060401020303" pitchFamily="18" charset="0"/>
              </a:rPr>
              <a:t> element of any healthcare system and is a fundamental input </a:t>
            </a:r>
            <a:r>
              <a:rPr lang="en-US" altLang="en-US" sz="2800">
                <a:solidFill>
                  <a:srgbClr val="0000FF"/>
                </a:solidFill>
                <a:latin typeface="Perpetua" panose="02020502060401020303" pitchFamily="18" charset="0"/>
              </a:rPr>
              <a:t>to improve the health status</a:t>
            </a:r>
            <a:r>
              <a:rPr lang="en-US" altLang="en-US" sz="2800">
                <a:latin typeface="Perpetua" panose="02020502060401020303" pitchFamily="18" charset="0"/>
              </a:rPr>
              <a:t> of the people of Ethiopia. </a:t>
            </a:r>
          </a:p>
          <a:p>
            <a:r>
              <a:rPr lang="en-US" altLang="en-US" sz="2800">
                <a:latin typeface="Perpetua" panose="02020502060401020303" pitchFamily="18" charset="0"/>
              </a:rPr>
              <a:t>Its attributes include:</a:t>
            </a:r>
          </a:p>
          <a:p>
            <a:pPr lvl="2">
              <a:buFont typeface="Arial" panose="020B0604020202020204" pitchFamily="34" charset="0"/>
              <a:buNone/>
            </a:pPr>
            <a:r>
              <a:rPr lang="en-US" altLang="en-US" sz="2800">
                <a:latin typeface="Perpetua" panose="02020502060401020303" pitchFamily="18" charset="0"/>
              </a:rPr>
              <a:t>a) Comprehensiveness</a:t>
            </a:r>
          </a:p>
          <a:p>
            <a:pPr lvl="2">
              <a:buFont typeface="Arial" panose="020B0604020202020204" pitchFamily="34" charset="0"/>
              <a:buNone/>
            </a:pPr>
            <a:r>
              <a:rPr lang="en-US" altLang="en-US" sz="2800">
                <a:latin typeface="Perpetua" panose="02020502060401020303" pitchFamily="18" charset="0"/>
              </a:rPr>
              <a:t>b) Accessibility</a:t>
            </a:r>
          </a:p>
          <a:p>
            <a:pPr lvl="2">
              <a:buFont typeface="Arial" panose="020B0604020202020204" pitchFamily="34" charset="0"/>
              <a:buNone/>
            </a:pPr>
            <a:r>
              <a:rPr lang="en-US" altLang="en-US" sz="2800">
                <a:latin typeface="Perpetua" panose="02020502060401020303" pitchFamily="18" charset="0"/>
              </a:rPr>
              <a:t>c) Coverage</a:t>
            </a:r>
          </a:p>
          <a:p>
            <a:pPr lvl="2">
              <a:buFont typeface="Arial" panose="020B0604020202020204" pitchFamily="34" charset="0"/>
              <a:buNone/>
            </a:pPr>
            <a:r>
              <a:rPr lang="en-US" altLang="en-US" sz="2800">
                <a:latin typeface="Perpetua" panose="02020502060401020303" pitchFamily="18" charset="0"/>
              </a:rPr>
              <a:t>d) Continuity</a:t>
            </a:r>
          </a:p>
          <a:p>
            <a:pPr lvl="2">
              <a:buFont typeface="Arial" panose="020B0604020202020204" pitchFamily="34" charset="0"/>
              <a:buNone/>
            </a:pPr>
            <a:r>
              <a:rPr lang="en-US" altLang="en-US" sz="2800">
                <a:latin typeface="Perpetua" panose="02020502060401020303" pitchFamily="18" charset="0"/>
              </a:rPr>
              <a:t>e) Responsiveness</a:t>
            </a:r>
          </a:p>
          <a:p>
            <a:pPr lvl="2">
              <a:buFont typeface="Arial" panose="020B0604020202020204" pitchFamily="34" charset="0"/>
              <a:buNone/>
            </a:pPr>
            <a:r>
              <a:rPr lang="en-US" altLang="en-US" sz="2800">
                <a:latin typeface="Perpetua" panose="02020502060401020303" pitchFamily="18" charset="0"/>
              </a:rPr>
              <a:t>f) Coordination</a:t>
            </a:r>
          </a:p>
          <a:p>
            <a:endParaRPr lang="en-US" altLang="en-US" sz="2800">
              <a:latin typeface="Perpetua" panose="02020502060401020303" pitchFamily="18" charset="0"/>
            </a:endParaRPr>
          </a:p>
        </p:txBody>
      </p:sp>
      <p:sp>
        <p:nvSpPr>
          <p:cNvPr id="59395" name="Rectangle 1">
            <a:extLst>
              <a:ext uri="{FF2B5EF4-FFF2-40B4-BE49-F238E27FC236}">
                <a16:creationId xmlns:a16="http://schemas.microsoft.com/office/drawing/2014/main" id="{C9D00C7D-2681-4257-9794-F6A1FB35B03F}"/>
              </a:ext>
            </a:extLst>
          </p:cNvPr>
          <p:cNvSpPr>
            <a:spLocks noChangeArrowheads="1"/>
          </p:cNvSpPr>
          <p:nvPr/>
        </p:nvSpPr>
        <p:spPr bwMode="auto">
          <a:xfrm>
            <a:off x="304800" y="381000"/>
            <a:ext cx="8534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r>
              <a:rPr lang="en-US" altLang="en-US" sz="2400" b="1">
                <a:solidFill>
                  <a:srgbClr val="C00000"/>
                </a:solidFill>
                <a:latin typeface="High Tower Text" panose="02040502050506030303" pitchFamily="18" charset="0"/>
              </a:rPr>
              <a:t>Strategic Theme 1: </a:t>
            </a:r>
            <a:r>
              <a:rPr lang="en-US" altLang="en-US" sz="2800" b="1">
                <a:solidFill>
                  <a:srgbClr val="C00000"/>
                </a:solidFill>
                <a:latin typeface="High Tower Text" panose="02040502050506030303" pitchFamily="18" charset="0"/>
              </a:rPr>
              <a:t>Excellence in health service delivery…</a:t>
            </a:r>
          </a:p>
        </p:txBody>
      </p:sp>
      <p:sp>
        <p:nvSpPr>
          <p:cNvPr id="59396" name="Slide Number Placeholder 1">
            <a:extLst>
              <a:ext uri="{FF2B5EF4-FFF2-40B4-BE49-F238E27FC236}">
                <a16:creationId xmlns:a16="http://schemas.microsoft.com/office/drawing/2014/main" id="{3DF1FB89-4DD9-41C8-ADFE-B6BF6E47A3B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585F231B-2248-4118-ABC2-64A28AC76A1A}" type="slidenum">
              <a:rPr lang="en-GB" altLang="en-US">
                <a:solidFill>
                  <a:srgbClr val="898989"/>
                </a:solidFill>
              </a:rPr>
              <a:pPr/>
              <a:t>54</a:t>
            </a:fld>
            <a:endParaRPr lang="en-GB" altLang="en-US">
              <a:solidFill>
                <a:srgbClr val="898989"/>
              </a:solidFill>
            </a:endParaRPr>
          </a:p>
        </p:txBody>
      </p:sp>
      <p:sp>
        <p:nvSpPr>
          <p:cNvPr id="2" name="Footer Placeholder 1">
            <a:extLst>
              <a:ext uri="{FF2B5EF4-FFF2-40B4-BE49-F238E27FC236}">
                <a16:creationId xmlns:a16="http://schemas.microsoft.com/office/drawing/2014/main" id="{2E6D9DD3-67DD-4558-A246-FE656743D6C8}"/>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a:extLst>
              <a:ext uri="{FF2B5EF4-FFF2-40B4-BE49-F238E27FC236}">
                <a16:creationId xmlns:a16="http://schemas.microsoft.com/office/drawing/2014/main" id="{15556D3C-8C23-4540-A8D4-0DA2AC6ACDED}"/>
              </a:ext>
            </a:extLst>
          </p:cNvPr>
          <p:cNvSpPr>
            <a:spLocks noGrp="1"/>
          </p:cNvSpPr>
          <p:nvPr>
            <p:ph type="title"/>
          </p:nvPr>
        </p:nvSpPr>
        <p:spPr>
          <a:xfrm>
            <a:off x="381000" y="365125"/>
            <a:ext cx="8305800" cy="1325563"/>
          </a:xfrm>
        </p:spPr>
        <p:txBody>
          <a:bodyPr/>
          <a:lstStyle/>
          <a:p>
            <a:r>
              <a:rPr lang="en-US" altLang="en-US" sz="2800" b="1">
                <a:latin typeface="Perpetua" panose="02020502060401020303" pitchFamily="18" charset="0"/>
              </a:rPr>
              <a:t>Strategic Theme 2: Excellence in </a:t>
            </a:r>
            <a:r>
              <a:rPr lang="en-US" altLang="en-US" sz="2800" b="1">
                <a:solidFill>
                  <a:srgbClr val="FF0000"/>
                </a:solidFill>
                <a:latin typeface="Perpetua" panose="02020502060401020303" pitchFamily="18" charset="0"/>
              </a:rPr>
              <a:t>quality improvement and assurance</a:t>
            </a:r>
            <a:endParaRPr lang="en-US" altLang="en-US" sz="2800">
              <a:solidFill>
                <a:srgbClr val="FF0000"/>
              </a:solidFill>
              <a:latin typeface="Perpetua" panose="02020502060401020303" pitchFamily="18" charset="0"/>
            </a:endParaRPr>
          </a:p>
        </p:txBody>
      </p:sp>
      <p:sp>
        <p:nvSpPr>
          <p:cNvPr id="3" name="Content Placeholder 2">
            <a:extLst>
              <a:ext uri="{FF2B5EF4-FFF2-40B4-BE49-F238E27FC236}">
                <a16:creationId xmlns:a16="http://schemas.microsoft.com/office/drawing/2014/main" id="{D2A48A79-066F-4486-B38E-C14738082463}"/>
              </a:ext>
            </a:extLst>
          </p:cNvPr>
          <p:cNvSpPr>
            <a:spLocks noGrp="1"/>
          </p:cNvSpPr>
          <p:nvPr>
            <p:ph idx="1"/>
          </p:nvPr>
        </p:nvSpPr>
        <p:spPr>
          <a:xfrm>
            <a:off x="228600" y="1825625"/>
            <a:ext cx="8686800" cy="4351338"/>
          </a:xfrm>
        </p:spPr>
        <p:txBody>
          <a:bodyPr>
            <a:normAutofit/>
          </a:bodyPr>
          <a:lstStyle/>
          <a:p>
            <a:pPr>
              <a:defRPr/>
            </a:pPr>
            <a:r>
              <a:rPr lang="en-US" sz="2800" dirty="0">
                <a:latin typeface="Perpetua" panose="02020502060401020303" pitchFamily="18" charset="0"/>
              </a:rPr>
              <a:t>This theme refers to managing and </a:t>
            </a:r>
            <a:r>
              <a:rPr lang="en-US" sz="2800" dirty="0">
                <a:solidFill>
                  <a:srgbClr val="0000FF"/>
                </a:solidFill>
                <a:latin typeface="Perpetua" panose="02020502060401020303" pitchFamily="18" charset="0"/>
              </a:rPr>
              <a:t>improving quality and safety</a:t>
            </a:r>
            <a:r>
              <a:rPr lang="en-US" sz="2800" dirty="0">
                <a:latin typeface="Perpetua" panose="02020502060401020303" pitchFamily="18" charset="0"/>
              </a:rPr>
              <a:t> in health services </a:t>
            </a:r>
            <a:r>
              <a:rPr lang="en-US" sz="2800" dirty="0">
                <a:solidFill>
                  <a:srgbClr val="0000FF"/>
                </a:solidFill>
                <a:latin typeface="Perpetua" panose="02020502060401020303" pitchFamily="18" charset="0"/>
              </a:rPr>
              <a:t>at all levels </a:t>
            </a:r>
            <a:r>
              <a:rPr lang="en-US" sz="2800" dirty="0">
                <a:latin typeface="Perpetua" panose="02020502060401020303" pitchFamily="18" charset="0"/>
              </a:rPr>
              <a:t>of the healthcare system.</a:t>
            </a:r>
          </a:p>
          <a:p>
            <a:pPr marL="0" indent="0">
              <a:buFont typeface="Arial" panose="020B0604020202020204" pitchFamily="34" charset="0"/>
              <a:buNone/>
              <a:defRPr/>
            </a:pPr>
            <a:r>
              <a:rPr lang="en-US" sz="1000" dirty="0">
                <a:latin typeface="Perpetua" panose="02020502060401020303" pitchFamily="18" charset="0"/>
              </a:rPr>
              <a:t>  </a:t>
            </a:r>
          </a:p>
          <a:p>
            <a:pPr>
              <a:defRPr/>
            </a:pPr>
            <a:r>
              <a:rPr lang="en-US" sz="2800" dirty="0">
                <a:latin typeface="Perpetua" panose="02020502060401020303" pitchFamily="18" charset="0"/>
              </a:rPr>
              <a:t> The focus on quality in health systems at this time is due to the clear evidence that </a:t>
            </a:r>
            <a:r>
              <a:rPr lang="en-US" sz="2800" dirty="0">
                <a:solidFill>
                  <a:srgbClr val="0000FF"/>
                </a:solidFill>
                <a:latin typeface="Perpetua" panose="02020502060401020303" pitchFamily="18" charset="0"/>
              </a:rPr>
              <a:t>quality</a:t>
            </a:r>
            <a:r>
              <a:rPr lang="en-US" sz="2800" dirty="0">
                <a:latin typeface="Perpetua" panose="02020502060401020303" pitchFamily="18" charset="0"/>
              </a:rPr>
              <a:t> remains a </a:t>
            </a:r>
            <a:r>
              <a:rPr lang="en-US" sz="2800" dirty="0">
                <a:solidFill>
                  <a:srgbClr val="0000FF"/>
                </a:solidFill>
                <a:latin typeface="Perpetua" panose="02020502060401020303" pitchFamily="18" charset="0"/>
              </a:rPr>
              <a:t>serious concern</a:t>
            </a:r>
            <a:r>
              <a:rPr lang="en-US" sz="2800" dirty="0">
                <a:latin typeface="Perpetua" panose="02020502060401020303" pitchFamily="18" charset="0"/>
              </a:rPr>
              <a:t>. </a:t>
            </a:r>
          </a:p>
          <a:p>
            <a:pPr marL="0" indent="0">
              <a:buFont typeface="Arial" panose="020B0604020202020204" pitchFamily="34" charset="0"/>
              <a:buNone/>
              <a:defRPr/>
            </a:pPr>
            <a:r>
              <a:rPr lang="en-US" sz="1100" dirty="0">
                <a:latin typeface="Perpetua" panose="02020502060401020303" pitchFamily="18" charset="0"/>
              </a:rPr>
              <a:t> </a:t>
            </a:r>
          </a:p>
          <a:p>
            <a:pPr>
              <a:defRPr/>
            </a:pPr>
            <a:r>
              <a:rPr lang="en-US" sz="2800" dirty="0">
                <a:latin typeface="Perpetua" panose="02020502060401020303" pitchFamily="18" charset="0"/>
              </a:rPr>
              <a:t>Quality and safety have been recognized as key issues in establishing and delivering accessible, effective and responsive health systems.</a:t>
            </a:r>
          </a:p>
          <a:p>
            <a:pPr>
              <a:defRPr/>
            </a:pPr>
            <a:endParaRPr lang="en-US" sz="2800" dirty="0">
              <a:latin typeface="Perpetua" panose="02020502060401020303" pitchFamily="18" charset="0"/>
            </a:endParaRPr>
          </a:p>
        </p:txBody>
      </p:sp>
      <p:sp>
        <p:nvSpPr>
          <p:cNvPr id="60420" name="Slide Number Placeholder 1">
            <a:extLst>
              <a:ext uri="{FF2B5EF4-FFF2-40B4-BE49-F238E27FC236}">
                <a16:creationId xmlns:a16="http://schemas.microsoft.com/office/drawing/2014/main" id="{D10E5F77-9C3E-492D-AF3F-406BD1E52A4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7AD54248-47A2-4364-87E5-331ED1000781}" type="slidenum">
              <a:rPr lang="en-GB" altLang="en-US">
                <a:solidFill>
                  <a:srgbClr val="898989"/>
                </a:solidFill>
              </a:rPr>
              <a:pPr/>
              <a:t>55</a:t>
            </a:fld>
            <a:endParaRPr lang="en-GB" altLang="en-US">
              <a:solidFill>
                <a:srgbClr val="898989"/>
              </a:solidFill>
            </a:endParaRPr>
          </a:p>
        </p:txBody>
      </p:sp>
      <p:sp>
        <p:nvSpPr>
          <p:cNvPr id="2" name="Footer Placeholder 1">
            <a:extLst>
              <a:ext uri="{FF2B5EF4-FFF2-40B4-BE49-F238E27FC236}">
                <a16:creationId xmlns:a16="http://schemas.microsoft.com/office/drawing/2014/main" id="{10DE382E-5D1F-4E75-8FEC-EA795B1F9C32}"/>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895784-50C6-4189-A254-91585E48CF16}"/>
              </a:ext>
            </a:extLst>
          </p:cNvPr>
          <p:cNvSpPr>
            <a:spLocks noGrp="1"/>
          </p:cNvSpPr>
          <p:nvPr>
            <p:ph idx="1"/>
          </p:nvPr>
        </p:nvSpPr>
        <p:spPr>
          <a:xfrm>
            <a:off x="342900" y="1579563"/>
            <a:ext cx="8458200" cy="4540250"/>
          </a:xfrm>
        </p:spPr>
        <p:txBody>
          <a:bodyPr>
            <a:normAutofit lnSpcReduction="10000"/>
          </a:bodyPr>
          <a:lstStyle/>
          <a:p>
            <a:pPr>
              <a:spcBef>
                <a:spcPts val="1800"/>
              </a:spcBef>
              <a:defRPr/>
            </a:pPr>
            <a:r>
              <a:rPr lang="en-US" sz="2400" dirty="0">
                <a:latin typeface="Perpetua" panose="02020502060401020303" pitchFamily="18" charset="0"/>
              </a:rPr>
              <a:t>Furthermore, this theme will follow a simple ‘map’ of domains where quality interventions could be made (and </a:t>
            </a:r>
            <a:r>
              <a:rPr lang="en-US" sz="2400" dirty="0">
                <a:solidFill>
                  <a:srgbClr val="0000FF"/>
                </a:solidFill>
                <a:latin typeface="Perpetua" panose="02020502060401020303" pitchFamily="18" charset="0"/>
              </a:rPr>
              <a:t>where current quality problems might be located). </a:t>
            </a:r>
          </a:p>
          <a:p>
            <a:pPr>
              <a:spcBef>
                <a:spcPts val="1800"/>
              </a:spcBef>
              <a:buFont typeface="Arial" panose="020B0604020202020204" pitchFamily="34" charset="0"/>
              <a:buNone/>
              <a:defRPr/>
            </a:pPr>
            <a:r>
              <a:rPr lang="en-US" sz="2400" dirty="0">
                <a:latin typeface="Perpetua" panose="02020502060401020303" pitchFamily="18" charset="0"/>
              </a:rPr>
              <a:t>   1. Leadership</a:t>
            </a:r>
          </a:p>
          <a:p>
            <a:pPr>
              <a:spcBef>
                <a:spcPts val="1800"/>
              </a:spcBef>
              <a:buFont typeface="Arial" panose="020B0604020202020204" pitchFamily="34" charset="0"/>
              <a:buNone/>
              <a:defRPr/>
            </a:pPr>
            <a:r>
              <a:rPr lang="en-US" sz="2400" dirty="0">
                <a:latin typeface="Perpetua" panose="02020502060401020303" pitchFamily="18" charset="0"/>
              </a:rPr>
              <a:t>   2. Information</a:t>
            </a:r>
          </a:p>
          <a:p>
            <a:pPr>
              <a:spcBef>
                <a:spcPts val="1800"/>
              </a:spcBef>
              <a:buFont typeface="Arial" panose="020B0604020202020204" pitchFamily="34" charset="0"/>
              <a:buNone/>
              <a:defRPr/>
            </a:pPr>
            <a:r>
              <a:rPr lang="en-US" sz="2400" dirty="0">
                <a:latin typeface="Perpetua" panose="02020502060401020303" pitchFamily="18" charset="0"/>
              </a:rPr>
              <a:t>   3. Patients and population engagement</a:t>
            </a:r>
          </a:p>
          <a:p>
            <a:pPr>
              <a:spcBef>
                <a:spcPts val="1800"/>
              </a:spcBef>
              <a:buFont typeface="Arial" panose="020B0604020202020204" pitchFamily="34" charset="0"/>
              <a:buNone/>
              <a:defRPr/>
            </a:pPr>
            <a:r>
              <a:rPr lang="en-US" sz="2400" dirty="0">
                <a:latin typeface="Perpetua" panose="02020502060401020303" pitchFamily="18" charset="0"/>
              </a:rPr>
              <a:t>   4. Regulation and standards</a:t>
            </a:r>
          </a:p>
          <a:p>
            <a:pPr>
              <a:spcBef>
                <a:spcPts val="1800"/>
              </a:spcBef>
              <a:buFont typeface="Arial" panose="020B0604020202020204" pitchFamily="34" charset="0"/>
              <a:buNone/>
              <a:defRPr/>
            </a:pPr>
            <a:r>
              <a:rPr lang="en-US" sz="2400" dirty="0">
                <a:latin typeface="Perpetua" panose="02020502060401020303" pitchFamily="18" charset="0"/>
              </a:rPr>
              <a:t>   5. Organizational capacity</a:t>
            </a:r>
          </a:p>
          <a:p>
            <a:pPr>
              <a:spcBef>
                <a:spcPts val="1800"/>
              </a:spcBef>
              <a:buFont typeface="Arial" panose="020B0604020202020204" pitchFamily="34" charset="0"/>
              <a:buNone/>
              <a:defRPr/>
            </a:pPr>
            <a:r>
              <a:rPr lang="en-US" sz="2400" dirty="0">
                <a:latin typeface="Perpetua" panose="02020502060401020303" pitchFamily="18" charset="0"/>
              </a:rPr>
              <a:t>   6. Models of care</a:t>
            </a:r>
          </a:p>
          <a:p>
            <a:pPr>
              <a:spcBef>
                <a:spcPts val="1800"/>
              </a:spcBef>
              <a:defRPr/>
            </a:pPr>
            <a:endParaRPr lang="en-US" sz="2400" dirty="0">
              <a:latin typeface="Perpetua" panose="02020502060401020303" pitchFamily="18" charset="0"/>
            </a:endParaRPr>
          </a:p>
        </p:txBody>
      </p:sp>
      <p:sp>
        <p:nvSpPr>
          <p:cNvPr id="61443" name="Rectangle 1">
            <a:extLst>
              <a:ext uri="{FF2B5EF4-FFF2-40B4-BE49-F238E27FC236}">
                <a16:creationId xmlns:a16="http://schemas.microsoft.com/office/drawing/2014/main" id="{0C26AB6C-6FD9-4838-AC8B-DA1EC54EFE86}"/>
              </a:ext>
            </a:extLst>
          </p:cNvPr>
          <p:cNvSpPr>
            <a:spLocks noChangeArrowheads="1"/>
          </p:cNvSpPr>
          <p:nvPr/>
        </p:nvSpPr>
        <p:spPr bwMode="auto">
          <a:xfrm>
            <a:off x="641350" y="484188"/>
            <a:ext cx="75438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r>
              <a:rPr lang="en-US" altLang="en-US" sz="2400" b="1">
                <a:solidFill>
                  <a:srgbClr val="C00000"/>
                </a:solidFill>
                <a:latin typeface="Perpetua" panose="02020502060401020303" pitchFamily="18" charset="0"/>
              </a:rPr>
              <a:t>Strategic Theme 2: Excellence in quality improvement and assurance…</a:t>
            </a:r>
            <a:endParaRPr lang="en-US" altLang="en-US" sz="2400">
              <a:solidFill>
                <a:srgbClr val="C00000"/>
              </a:solidFill>
              <a:latin typeface="Perpetua" panose="02020502060401020303" pitchFamily="18" charset="0"/>
            </a:endParaRPr>
          </a:p>
        </p:txBody>
      </p:sp>
      <p:sp>
        <p:nvSpPr>
          <p:cNvPr id="61444" name="Slide Number Placeholder 1">
            <a:extLst>
              <a:ext uri="{FF2B5EF4-FFF2-40B4-BE49-F238E27FC236}">
                <a16:creationId xmlns:a16="http://schemas.microsoft.com/office/drawing/2014/main" id="{E49D6F5D-B847-468A-98E7-D0F55C69C2F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75744807-ED62-4807-AB81-CD3A68BD592D}" type="slidenum">
              <a:rPr lang="en-GB" altLang="en-US">
                <a:solidFill>
                  <a:srgbClr val="898989"/>
                </a:solidFill>
              </a:rPr>
              <a:pPr/>
              <a:t>56</a:t>
            </a:fld>
            <a:endParaRPr lang="en-GB" altLang="en-US">
              <a:solidFill>
                <a:srgbClr val="898989"/>
              </a:solidFill>
            </a:endParaRPr>
          </a:p>
        </p:txBody>
      </p:sp>
      <p:sp>
        <p:nvSpPr>
          <p:cNvPr id="2" name="Footer Placeholder 1">
            <a:extLst>
              <a:ext uri="{FF2B5EF4-FFF2-40B4-BE49-F238E27FC236}">
                <a16:creationId xmlns:a16="http://schemas.microsoft.com/office/drawing/2014/main" id="{16AF40D9-3819-4FF1-9BC9-4EB2040F03BA}"/>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a:extLst>
              <a:ext uri="{FF2B5EF4-FFF2-40B4-BE49-F238E27FC236}">
                <a16:creationId xmlns:a16="http://schemas.microsoft.com/office/drawing/2014/main" id="{BDB3D89D-97B9-4A70-81EB-5134ED24B101}"/>
              </a:ext>
            </a:extLst>
          </p:cNvPr>
          <p:cNvSpPr>
            <a:spLocks noGrp="1"/>
          </p:cNvSpPr>
          <p:nvPr>
            <p:ph type="title"/>
          </p:nvPr>
        </p:nvSpPr>
        <p:spPr>
          <a:xfrm>
            <a:off x="533400" y="365125"/>
            <a:ext cx="8077200" cy="1158875"/>
          </a:xfrm>
        </p:spPr>
        <p:txBody>
          <a:bodyPr/>
          <a:lstStyle/>
          <a:p>
            <a:r>
              <a:rPr lang="en-US" altLang="en-US" sz="2800" b="1">
                <a:solidFill>
                  <a:srgbClr val="C00000"/>
                </a:solidFill>
                <a:latin typeface="Perpetua" panose="02020502060401020303" pitchFamily="18" charset="0"/>
              </a:rPr>
              <a:t>Strategic Theme 3: Excellence in leadership and governance</a:t>
            </a:r>
            <a:endParaRPr lang="en-US" altLang="en-US" sz="2800">
              <a:solidFill>
                <a:srgbClr val="C00000"/>
              </a:solidFill>
              <a:latin typeface="Perpetua" panose="02020502060401020303" pitchFamily="18" charset="0"/>
            </a:endParaRPr>
          </a:p>
        </p:txBody>
      </p:sp>
      <p:sp>
        <p:nvSpPr>
          <p:cNvPr id="3" name="Content Placeholder 2">
            <a:extLst>
              <a:ext uri="{FF2B5EF4-FFF2-40B4-BE49-F238E27FC236}">
                <a16:creationId xmlns:a16="http://schemas.microsoft.com/office/drawing/2014/main" id="{875487F4-AA16-45CB-9735-5715F62F8A13}"/>
              </a:ext>
            </a:extLst>
          </p:cNvPr>
          <p:cNvSpPr>
            <a:spLocks noGrp="1"/>
          </p:cNvSpPr>
          <p:nvPr>
            <p:ph idx="1"/>
          </p:nvPr>
        </p:nvSpPr>
        <p:spPr>
          <a:xfrm>
            <a:off x="228600" y="1752600"/>
            <a:ext cx="8686800" cy="4419600"/>
          </a:xfrm>
        </p:spPr>
        <p:txBody>
          <a:bodyPr>
            <a:normAutofit fontScale="85000" lnSpcReduction="10000"/>
          </a:bodyPr>
          <a:lstStyle/>
          <a:p>
            <a:pPr>
              <a:spcBef>
                <a:spcPts val="2400"/>
              </a:spcBef>
              <a:defRPr/>
            </a:pPr>
            <a:r>
              <a:rPr lang="en-US" sz="2800" dirty="0">
                <a:latin typeface="Perpetua" panose="02020502060401020303" pitchFamily="18" charset="0"/>
              </a:rPr>
              <a:t>This theme refers to </a:t>
            </a:r>
            <a:r>
              <a:rPr lang="en-US" sz="2800" dirty="0">
                <a:solidFill>
                  <a:srgbClr val="0000FF"/>
                </a:solidFill>
                <a:latin typeface="Perpetua" panose="02020502060401020303" pitchFamily="18" charset="0"/>
              </a:rPr>
              <a:t>evidence-based policy formulation </a:t>
            </a:r>
            <a:r>
              <a:rPr lang="en-US" sz="2800" dirty="0">
                <a:latin typeface="Perpetua" panose="02020502060401020303" pitchFamily="18" charset="0"/>
              </a:rPr>
              <a:t>and </a:t>
            </a:r>
            <a:r>
              <a:rPr lang="en-US" sz="2800" dirty="0">
                <a:solidFill>
                  <a:srgbClr val="0000FF"/>
                </a:solidFill>
                <a:latin typeface="Perpetua" panose="02020502060401020303" pitchFamily="18" charset="0"/>
              </a:rPr>
              <a:t>planning</a:t>
            </a:r>
            <a:r>
              <a:rPr lang="en-US" sz="2800" dirty="0">
                <a:latin typeface="Perpetua" panose="02020502060401020303" pitchFamily="18" charset="0"/>
              </a:rPr>
              <a:t>; implementation; effective monitoring and evaluation, motivation and partnerships to achieve results. </a:t>
            </a:r>
          </a:p>
          <a:p>
            <a:pPr>
              <a:spcBef>
                <a:spcPts val="2400"/>
              </a:spcBef>
              <a:defRPr/>
            </a:pPr>
            <a:r>
              <a:rPr lang="en-US" sz="2800" b="1" dirty="0">
                <a:solidFill>
                  <a:srgbClr val="C00000"/>
                </a:solidFill>
                <a:latin typeface="Perpetua" panose="02020502060401020303" pitchFamily="18" charset="0"/>
              </a:rPr>
              <a:t>It incorporates:</a:t>
            </a:r>
          </a:p>
          <a:p>
            <a:pPr lvl="2">
              <a:spcBef>
                <a:spcPts val="2400"/>
              </a:spcBef>
              <a:buFont typeface="Wingdings" pitchFamily="2" charset="2"/>
              <a:buChar char="Ø"/>
              <a:defRPr/>
            </a:pPr>
            <a:r>
              <a:rPr lang="en-US" sz="2800" dirty="0">
                <a:latin typeface="Perpetua" panose="02020502060401020303" pitchFamily="18" charset="0"/>
              </a:rPr>
              <a:t>Equitable and effective resource allocation;</a:t>
            </a:r>
          </a:p>
          <a:p>
            <a:pPr lvl="2">
              <a:spcBef>
                <a:spcPts val="2400"/>
              </a:spcBef>
              <a:buFont typeface="Wingdings" pitchFamily="2" charset="2"/>
              <a:buChar char="Ø"/>
              <a:defRPr/>
            </a:pPr>
            <a:r>
              <a:rPr lang="en-US" sz="2800" dirty="0">
                <a:latin typeface="Perpetua" panose="02020502060401020303" pitchFamily="18" charset="0"/>
              </a:rPr>
              <a:t>Leadership development within the sector and the community</a:t>
            </a:r>
          </a:p>
          <a:p>
            <a:pPr lvl="2">
              <a:spcBef>
                <a:spcPts val="2400"/>
              </a:spcBef>
              <a:buFont typeface="Wingdings" pitchFamily="2" charset="2"/>
              <a:buChar char="Ø"/>
              <a:defRPr/>
            </a:pPr>
            <a:r>
              <a:rPr lang="en-US" sz="2800" dirty="0" err="1">
                <a:latin typeface="Perpetua" panose="02020502060401020303" pitchFamily="18" charset="0"/>
              </a:rPr>
              <a:t>Woreda</a:t>
            </a:r>
            <a:r>
              <a:rPr lang="en-US" sz="2800" dirty="0">
                <a:latin typeface="Perpetua" panose="02020502060401020303" pitchFamily="18" charset="0"/>
              </a:rPr>
              <a:t> transformation; and</a:t>
            </a:r>
          </a:p>
          <a:p>
            <a:pPr lvl="2">
              <a:spcBef>
                <a:spcPts val="2400"/>
              </a:spcBef>
              <a:buFont typeface="Wingdings" pitchFamily="2" charset="2"/>
              <a:buChar char="Ø"/>
              <a:defRPr/>
            </a:pPr>
            <a:r>
              <a:rPr lang="en-US" sz="2800" dirty="0">
                <a:latin typeface="Perpetua" panose="02020502060401020303" pitchFamily="18" charset="0"/>
              </a:rPr>
              <a:t>Partnership and coordination</a:t>
            </a:r>
          </a:p>
        </p:txBody>
      </p:sp>
      <p:sp>
        <p:nvSpPr>
          <p:cNvPr id="62468" name="Slide Number Placeholder 1">
            <a:extLst>
              <a:ext uri="{FF2B5EF4-FFF2-40B4-BE49-F238E27FC236}">
                <a16:creationId xmlns:a16="http://schemas.microsoft.com/office/drawing/2014/main" id="{A13CC372-F02F-4D5A-9A8B-DFCA6592050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988786BD-30D2-44C1-A7B0-8C53AB45BF9E}" type="slidenum">
              <a:rPr lang="en-GB" altLang="en-US">
                <a:solidFill>
                  <a:srgbClr val="898989"/>
                </a:solidFill>
              </a:rPr>
              <a:pPr/>
              <a:t>57</a:t>
            </a:fld>
            <a:endParaRPr lang="en-GB" altLang="en-US">
              <a:solidFill>
                <a:srgbClr val="898989"/>
              </a:solidFill>
            </a:endParaRPr>
          </a:p>
        </p:txBody>
      </p:sp>
      <p:sp>
        <p:nvSpPr>
          <p:cNvPr id="2" name="Footer Placeholder 1">
            <a:extLst>
              <a:ext uri="{FF2B5EF4-FFF2-40B4-BE49-F238E27FC236}">
                <a16:creationId xmlns:a16="http://schemas.microsoft.com/office/drawing/2014/main" id="{F0479FB1-3114-4269-A95C-AEA4BA295C6E}"/>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a:extLst>
              <a:ext uri="{FF2B5EF4-FFF2-40B4-BE49-F238E27FC236}">
                <a16:creationId xmlns:a16="http://schemas.microsoft.com/office/drawing/2014/main" id="{28963437-54C4-498B-806A-7A577E41DBFB}"/>
              </a:ext>
            </a:extLst>
          </p:cNvPr>
          <p:cNvSpPr>
            <a:spLocks noGrp="1"/>
          </p:cNvSpPr>
          <p:nvPr>
            <p:ph type="title"/>
          </p:nvPr>
        </p:nvSpPr>
        <p:spPr>
          <a:xfrm>
            <a:off x="228600" y="304800"/>
            <a:ext cx="8686800" cy="625475"/>
          </a:xfrm>
        </p:spPr>
        <p:txBody>
          <a:bodyPr/>
          <a:lstStyle/>
          <a:p>
            <a:r>
              <a:rPr lang="en-US" altLang="en-US" sz="2800" b="1">
                <a:solidFill>
                  <a:srgbClr val="C00000"/>
                </a:solidFill>
                <a:latin typeface="Perpetua" panose="02020502060401020303" pitchFamily="18" charset="0"/>
              </a:rPr>
              <a:t>Strategic Theme 4: Excellence in health system capacity</a:t>
            </a:r>
          </a:p>
        </p:txBody>
      </p:sp>
      <p:sp>
        <p:nvSpPr>
          <p:cNvPr id="63491" name="Content Placeholder 2">
            <a:extLst>
              <a:ext uri="{FF2B5EF4-FFF2-40B4-BE49-F238E27FC236}">
                <a16:creationId xmlns:a16="http://schemas.microsoft.com/office/drawing/2014/main" id="{FE11F64F-77F8-444D-80E1-429CDF783E2A}"/>
              </a:ext>
            </a:extLst>
          </p:cNvPr>
          <p:cNvSpPr>
            <a:spLocks noGrp="1"/>
          </p:cNvSpPr>
          <p:nvPr>
            <p:ph idx="1"/>
          </p:nvPr>
        </p:nvSpPr>
        <p:spPr>
          <a:xfrm>
            <a:off x="228600" y="1143000"/>
            <a:ext cx="8382000" cy="4548188"/>
          </a:xfrm>
        </p:spPr>
        <p:txBody>
          <a:bodyPr/>
          <a:lstStyle/>
          <a:p>
            <a:pPr>
              <a:spcBef>
                <a:spcPts val="2400"/>
              </a:spcBef>
            </a:pPr>
            <a:r>
              <a:rPr lang="en-US" altLang="en-US" sz="2800">
                <a:latin typeface="Perpetua" panose="02020502060401020303" pitchFamily="18" charset="0"/>
              </a:rPr>
              <a:t>This theme refers to the </a:t>
            </a:r>
            <a:r>
              <a:rPr lang="en-US" altLang="en-US" sz="2800">
                <a:solidFill>
                  <a:srgbClr val="C00000"/>
                </a:solidFill>
                <a:latin typeface="Perpetua" panose="02020502060401020303" pitchFamily="18" charset="0"/>
              </a:rPr>
              <a:t>enhancement of resources </a:t>
            </a:r>
            <a:r>
              <a:rPr lang="en-US" altLang="en-US" sz="2800">
                <a:latin typeface="Perpetua" panose="02020502060401020303" pitchFamily="18" charset="0"/>
              </a:rPr>
              <a:t>for health, which includes </a:t>
            </a:r>
            <a:r>
              <a:rPr lang="en-US" altLang="en-US" sz="2800">
                <a:solidFill>
                  <a:srgbClr val="0000FF"/>
                </a:solidFill>
                <a:latin typeface="Perpetua" panose="02020502060401020303" pitchFamily="18" charset="0"/>
              </a:rPr>
              <a:t>human and financial resources</a:t>
            </a:r>
            <a:r>
              <a:rPr lang="en-US" altLang="en-US" sz="2800">
                <a:latin typeface="Perpetua" panose="02020502060401020303" pitchFamily="18" charset="0"/>
              </a:rPr>
              <a:t>, health infrastructure and supplies that are accessible to communities.</a:t>
            </a:r>
            <a:endParaRPr lang="en-US" altLang="en-US" sz="1000">
              <a:latin typeface="Perpetua" panose="02020502060401020303" pitchFamily="18" charset="0"/>
            </a:endParaRPr>
          </a:p>
          <a:p>
            <a:pPr>
              <a:spcBef>
                <a:spcPts val="2400"/>
              </a:spcBef>
            </a:pPr>
            <a:r>
              <a:rPr lang="en-US" altLang="en-US" sz="2800">
                <a:latin typeface="Perpetua" panose="02020502060401020303" pitchFamily="18" charset="0"/>
              </a:rPr>
              <a:t> It also refers to </a:t>
            </a:r>
            <a:r>
              <a:rPr lang="en-US" altLang="en-US" sz="2800">
                <a:solidFill>
                  <a:srgbClr val="0000FF"/>
                </a:solidFill>
                <a:latin typeface="Perpetua" panose="02020502060401020303" pitchFamily="18" charset="0"/>
              </a:rPr>
              <a:t>professional development </a:t>
            </a:r>
            <a:r>
              <a:rPr lang="en-US" altLang="en-US" sz="2800">
                <a:latin typeface="Perpetua" panose="02020502060401020303" pitchFamily="18" charset="0"/>
              </a:rPr>
              <a:t>to promote respectful and compassionate care. </a:t>
            </a:r>
            <a:endParaRPr lang="en-US" altLang="en-US" sz="500">
              <a:latin typeface="Perpetua" panose="02020502060401020303" pitchFamily="18" charset="0"/>
            </a:endParaRPr>
          </a:p>
          <a:p>
            <a:pPr>
              <a:spcBef>
                <a:spcPts val="2400"/>
              </a:spcBef>
            </a:pPr>
            <a:r>
              <a:rPr lang="en-US" altLang="en-US" sz="2800">
                <a:solidFill>
                  <a:srgbClr val="0000FF"/>
                </a:solidFill>
                <a:latin typeface="Perpetua" panose="02020502060401020303" pitchFamily="18" charset="0"/>
              </a:rPr>
              <a:t>Health infrastructure </a:t>
            </a:r>
            <a:r>
              <a:rPr lang="en-US" altLang="en-US" sz="2800">
                <a:latin typeface="Perpetua" panose="02020502060401020303" pitchFamily="18" charset="0"/>
              </a:rPr>
              <a:t>includes construction of new facilities, rehabilitation of older ones and equipping these facilities </a:t>
            </a:r>
            <a:r>
              <a:rPr lang="en-US" altLang="en-US" sz="2800">
                <a:solidFill>
                  <a:srgbClr val="0000FF"/>
                </a:solidFill>
                <a:latin typeface="Perpetua" panose="02020502060401020303" pitchFamily="18" charset="0"/>
              </a:rPr>
              <a:t>as per national standards</a:t>
            </a:r>
            <a:r>
              <a:rPr lang="en-US" altLang="en-US" sz="2800">
                <a:latin typeface="Perpetua" panose="02020502060401020303" pitchFamily="18" charset="0"/>
              </a:rPr>
              <a:t>. </a:t>
            </a:r>
          </a:p>
          <a:p>
            <a:pPr>
              <a:spcBef>
                <a:spcPts val="2400"/>
              </a:spcBef>
            </a:pPr>
            <a:endParaRPr lang="en-US" altLang="en-US" sz="2800">
              <a:latin typeface="Perpetua" panose="02020502060401020303" pitchFamily="18" charset="0"/>
            </a:endParaRPr>
          </a:p>
        </p:txBody>
      </p:sp>
      <p:sp>
        <p:nvSpPr>
          <p:cNvPr id="63492" name="Slide Number Placeholder 1">
            <a:extLst>
              <a:ext uri="{FF2B5EF4-FFF2-40B4-BE49-F238E27FC236}">
                <a16:creationId xmlns:a16="http://schemas.microsoft.com/office/drawing/2014/main" id="{5D39389E-AC92-4CC9-AB30-F4ECEB427B8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85378990-69F0-4292-8E18-E870BFC655D0}" type="slidenum">
              <a:rPr lang="en-GB" altLang="en-US">
                <a:solidFill>
                  <a:srgbClr val="898989"/>
                </a:solidFill>
              </a:rPr>
              <a:pPr/>
              <a:t>58</a:t>
            </a:fld>
            <a:endParaRPr lang="en-GB" altLang="en-US">
              <a:solidFill>
                <a:srgbClr val="898989"/>
              </a:solidFill>
            </a:endParaRPr>
          </a:p>
        </p:txBody>
      </p:sp>
      <p:sp>
        <p:nvSpPr>
          <p:cNvPr id="2" name="Footer Placeholder 1">
            <a:extLst>
              <a:ext uri="{FF2B5EF4-FFF2-40B4-BE49-F238E27FC236}">
                <a16:creationId xmlns:a16="http://schemas.microsoft.com/office/drawing/2014/main" id="{E36E6A50-A4AD-461C-8615-004E3F1C5589}"/>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D8D31C7-E216-490F-A5C7-AAB69DE091A0}"/>
              </a:ext>
            </a:extLst>
          </p:cNvPr>
          <p:cNvSpPr>
            <a:spLocks noGrp="1"/>
          </p:cNvSpPr>
          <p:nvPr>
            <p:ph idx="1"/>
          </p:nvPr>
        </p:nvSpPr>
        <p:spPr>
          <a:xfrm>
            <a:off x="381000" y="1295400"/>
            <a:ext cx="8305800" cy="4351338"/>
          </a:xfrm>
        </p:spPr>
        <p:txBody>
          <a:bodyPr>
            <a:normAutofit lnSpcReduction="10000"/>
          </a:bodyPr>
          <a:lstStyle/>
          <a:p>
            <a:pPr>
              <a:spcBef>
                <a:spcPts val="1800"/>
              </a:spcBef>
              <a:defRPr/>
            </a:pPr>
            <a:r>
              <a:rPr lang="en-US" sz="2800" dirty="0">
                <a:latin typeface="Perpetua" panose="02020502060401020303" pitchFamily="18" charset="0"/>
              </a:rPr>
              <a:t>It emphasizes availability of </a:t>
            </a:r>
            <a:r>
              <a:rPr lang="en-US" sz="2800" dirty="0">
                <a:solidFill>
                  <a:srgbClr val="0000FF"/>
                </a:solidFill>
                <a:latin typeface="Perpetua" panose="02020502060401020303" pitchFamily="18" charset="0"/>
              </a:rPr>
              <a:t>adequate water and sanitation </a:t>
            </a:r>
            <a:r>
              <a:rPr lang="en-US" sz="2800" dirty="0">
                <a:latin typeface="Perpetua" panose="02020502060401020303" pitchFamily="18" charset="0"/>
              </a:rPr>
              <a:t>facilities as well as power and internet connectivity in health facilities. </a:t>
            </a:r>
          </a:p>
          <a:p>
            <a:pPr marL="0" indent="0">
              <a:spcBef>
                <a:spcPts val="1800"/>
              </a:spcBef>
              <a:buFont typeface="Arial" panose="020B0604020202020204" pitchFamily="34" charset="0"/>
              <a:buNone/>
              <a:defRPr/>
            </a:pPr>
            <a:r>
              <a:rPr lang="en-US" sz="300" dirty="0">
                <a:latin typeface="Perpetua" panose="02020502060401020303" pitchFamily="18" charset="0"/>
              </a:rPr>
              <a:t>  </a:t>
            </a:r>
          </a:p>
          <a:p>
            <a:pPr>
              <a:spcBef>
                <a:spcPts val="1800"/>
              </a:spcBef>
              <a:defRPr/>
            </a:pPr>
            <a:r>
              <a:rPr lang="en-US" sz="2800" dirty="0">
                <a:latin typeface="Perpetua" panose="02020502060401020303" pitchFamily="18" charset="0"/>
              </a:rPr>
              <a:t>Supply chain is about ensuring </a:t>
            </a:r>
            <a:r>
              <a:rPr lang="en-US" sz="2800" dirty="0">
                <a:solidFill>
                  <a:srgbClr val="0000FF"/>
                </a:solidFill>
                <a:latin typeface="Perpetua" panose="02020502060401020303" pitchFamily="18" charset="0"/>
              </a:rPr>
              <a:t>commodity security</a:t>
            </a:r>
            <a:r>
              <a:rPr lang="en-US" sz="2800" dirty="0">
                <a:latin typeface="Perpetua" panose="02020502060401020303" pitchFamily="18" charset="0"/>
              </a:rPr>
              <a:t> and delivery of safe, effective and affordable essential medicines at all levels. </a:t>
            </a:r>
          </a:p>
          <a:p>
            <a:pPr marL="0" indent="0">
              <a:spcBef>
                <a:spcPts val="1800"/>
              </a:spcBef>
              <a:buFont typeface="Arial" panose="020B0604020202020204" pitchFamily="34" charset="0"/>
              <a:buNone/>
              <a:defRPr/>
            </a:pPr>
            <a:r>
              <a:rPr lang="en-US" sz="400" dirty="0">
                <a:latin typeface="Perpetua" panose="02020502060401020303" pitchFamily="18" charset="0"/>
              </a:rPr>
              <a:t>  </a:t>
            </a:r>
          </a:p>
          <a:p>
            <a:pPr>
              <a:spcBef>
                <a:spcPts val="1800"/>
              </a:spcBef>
              <a:defRPr/>
            </a:pPr>
            <a:r>
              <a:rPr lang="en-US" sz="2800" dirty="0">
                <a:latin typeface="Perpetua" panose="02020502060401020303" pitchFamily="18" charset="0"/>
              </a:rPr>
              <a:t>This theme highly encourages use of </a:t>
            </a:r>
            <a:r>
              <a:rPr lang="en-US" sz="2800" b="1" dirty="0">
                <a:solidFill>
                  <a:srgbClr val="0000FF"/>
                </a:solidFill>
                <a:latin typeface="Perpetua" panose="02020502060401020303" pitchFamily="18" charset="0"/>
              </a:rPr>
              <a:t>technologies and innovations.</a:t>
            </a:r>
          </a:p>
          <a:p>
            <a:pPr>
              <a:spcBef>
                <a:spcPts val="1800"/>
              </a:spcBef>
              <a:defRPr/>
            </a:pPr>
            <a:endParaRPr lang="en-US" sz="2800" dirty="0"/>
          </a:p>
        </p:txBody>
      </p:sp>
      <p:sp>
        <p:nvSpPr>
          <p:cNvPr id="64515" name="Title 1">
            <a:extLst>
              <a:ext uri="{FF2B5EF4-FFF2-40B4-BE49-F238E27FC236}">
                <a16:creationId xmlns:a16="http://schemas.microsoft.com/office/drawing/2014/main" id="{BAA0F9F8-68C2-46E4-B51E-041549112BBD}"/>
              </a:ext>
            </a:extLst>
          </p:cNvPr>
          <p:cNvSpPr>
            <a:spLocks noGrp="1"/>
          </p:cNvSpPr>
          <p:nvPr>
            <p:ph type="title"/>
          </p:nvPr>
        </p:nvSpPr>
        <p:spPr>
          <a:xfrm>
            <a:off x="152400" y="365125"/>
            <a:ext cx="8991600" cy="777875"/>
          </a:xfrm>
        </p:spPr>
        <p:txBody>
          <a:bodyPr/>
          <a:lstStyle/>
          <a:p>
            <a:r>
              <a:rPr lang="en-US" altLang="en-US" sz="2800" b="1">
                <a:solidFill>
                  <a:srgbClr val="C00000"/>
                </a:solidFill>
                <a:latin typeface="Perpetua" panose="02020502060401020303" pitchFamily="18" charset="0"/>
              </a:rPr>
              <a:t>Strategic Theme 4: Excellence in health system capacity…</a:t>
            </a:r>
          </a:p>
        </p:txBody>
      </p:sp>
      <p:sp>
        <p:nvSpPr>
          <p:cNvPr id="64516" name="Slide Number Placeholder 1">
            <a:extLst>
              <a:ext uri="{FF2B5EF4-FFF2-40B4-BE49-F238E27FC236}">
                <a16:creationId xmlns:a16="http://schemas.microsoft.com/office/drawing/2014/main" id="{C9A11E6E-60AD-4AEB-B982-70EC32E5FD4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CFCE1479-2432-4CA5-9F43-F9A5AE081C34}" type="slidenum">
              <a:rPr lang="en-GB" altLang="en-US">
                <a:solidFill>
                  <a:srgbClr val="898989"/>
                </a:solidFill>
              </a:rPr>
              <a:pPr/>
              <a:t>59</a:t>
            </a:fld>
            <a:endParaRPr lang="en-GB" altLang="en-US">
              <a:solidFill>
                <a:srgbClr val="898989"/>
              </a:solidFill>
            </a:endParaRPr>
          </a:p>
        </p:txBody>
      </p:sp>
      <p:sp>
        <p:nvSpPr>
          <p:cNvPr id="2" name="Footer Placeholder 1">
            <a:extLst>
              <a:ext uri="{FF2B5EF4-FFF2-40B4-BE49-F238E27FC236}">
                <a16:creationId xmlns:a16="http://schemas.microsoft.com/office/drawing/2014/main" id="{A0E1274E-5F0B-4450-8E9A-15F7A97741D6}"/>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49F37D54-1424-4BEF-9202-CCBC22F7B792}"/>
              </a:ext>
            </a:extLst>
          </p:cNvPr>
          <p:cNvSpPr>
            <a:spLocks noGrp="1"/>
          </p:cNvSpPr>
          <p:nvPr>
            <p:ph type="title"/>
          </p:nvPr>
        </p:nvSpPr>
        <p:spPr>
          <a:xfrm>
            <a:off x="469900" y="304800"/>
            <a:ext cx="6083300" cy="590550"/>
          </a:xfrm>
        </p:spPr>
        <p:txBody>
          <a:bodyPr/>
          <a:lstStyle/>
          <a:p>
            <a:r>
              <a:rPr lang="en-US" altLang="en-US" sz="3200" b="1">
                <a:solidFill>
                  <a:srgbClr val="0070C0"/>
                </a:solidFill>
                <a:latin typeface="High Tower Text" panose="02040502050506030303" pitchFamily="18" charset="0"/>
              </a:rPr>
              <a:t>Health System…</a:t>
            </a:r>
          </a:p>
        </p:txBody>
      </p:sp>
      <p:sp>
        <p:nvSpPr>
          <p:cNvPr id="22530" name="Content Placeholder 2">
            <a:extLst>
              <a:ext uri="{FF2B5EF4-FFF2-40B4-BE49-F238E27FC236}">
                <a16:creationId xmlns:a16="http://schemas.microsoft.com/office/drawing/2014/main" id="{5B2455DA-7883-42F3-B386-4B62F51056E9}"/>
              </a:ext>
            </a:extLst>
          </p:cNvPr>
          <p:cNvSpPr>
            <a:spLocks noGrp="1"/>
          </p:cNvSpPr>
          <p:nvPr>
            <p:ph idx="1"/>
          </p:nvPr>
        </p:nvSpPr>
        <p:spPr>
          <a:xfrm>
            <a:off x="200025" y="928688"/>
            <a:ext cx="8639175" cy="4724400"/>
          </a:xfrm>
        </p:spPr>
        <p:txBody>
          <a:bodyPr>
            <a:noAutofit/>
          </a:bodyPr>
          <a:lstStyle/>
          <a:p>
            <a:pPr eaLnBrk="1" hangingPunct="1">
              <a:buFont typeface="Wingdings 2" pitchFamily="18" charset="2"/>
              <a:buNone/>
              <a:defRPr/>
            </a:pPr>
            <a:r>
              <a:rPr lang="en-US" sz="2400" dirty="0">
                <a:latin typeface="Perpetua" panose="02020502060401020303" pitchFamily="18" charset="0"/>
              </a:rPr>
              <a:t>Health systems have </a:t>
            </a:r>
            <a:r>
              <a:rPr lang="en-US" sz="2400" dirty="0">
                <a:solidFill>
                  <a:srgbClr val="FF0000"/>
                </a:solidFill>
                <a:latin typeface="Perpetua" panose="02020502060401020303" pitchFamily="18" charset="0"/>
              </a:rPr>
              <a:t>three objectives</a:t>
            </a:r>
          </a:p>
          <a:p>
            <a:pPr marL="0" indent="0">
              <a:lnSpc>
                <a:spcPct val="150000"/>
              </a:lnSpc>
              <a:buFont typeface="Arial" panose="020B0604020202020204" pitchFamily="34" charset="0"/>
              <a:buNone/>
              <a:defRPr/>
            </a:pPr>
            <a:r>
              <a:rPr lang="en-US" sz="2400" dirty="0">
                <a:latin typeface="Perpetua" panose="02020502060401020303" pitchFamily="18" charset="0"/>
              </a:rPr>
              <a:t>1. </a:t>
            </a:r>
            <a:r>
              <a:rPr lang="en-US" sz="2400" dirty="0">
                <a:solidFill>
                  <a:srgbClr val="FF0000"/>
                </a:solidFill>
                <a:latin typeface="Perpetua" panose="02020502060401020303" pitchFamily="18" charset="0"/>
              </a:rPr>
              <a:t>Improving the health </a:t>
            </a:r>
            <a:r>
              <a:rPr lang="en-US" sz="2400" dirty="0">
                <a:latin typeface="Perpetua" panose="02020502060401020303" pitchFamily="18" charset="0"/>
              </a:rPr>
              <a:t>of the population they serve</a:t>
            </a:r>
          </a:p>
          <a:p>
            <a:pPr marL="0" indent="0">
              <a:lnSpc>
                <a:spcPct val="150000"/>
              </a:lnSpc>
              <a:buFont typeface="Arial" panose="020B0604020202020204" pitchFamily="34" charset="0"/>
              <a:buNone/>
              <a:defRPr/>
            </a:pPr>
            <a:r>
              <a:rPr lang="en-US" sz="2400" dirty="0">
                <a:latin typeface="Perpetua" panose="02020502060401020303" pitchFamily="18" charset="0"/>
              </a:rPr>
              <a:t>2. Providing </a:t>
            </a:r>
            <a:r>
              <a:rPr lang="en-US" sz="2400" dirty="0">
                <a:solidFill>
                  <a:srgbClr val="FF0000"/>
                </a:solidFill>
                <a:latin typeface="Perpetua" panose="02020502060401020303" pitchFamily="18" charset="0"/>
              </a:rPr>
              <a:t>financial protection </a:t>
            </a:r>
            <a:r>
              <a:rPr lang="en-US" sz="2400" dirty="0">
                <a:latin typeface="Perpetua" panose="02020502060401020303" pitchFamily="18" charset="0"/>
              </a:rPr>
              <a:t>against the costs of ill-health  (</a:t>
            </a:r>
            <a:r>
              <a:rPr lang="en-US" sz="2400" b="1" dirty="0">
                <a:latin typeface="Perpetua" panose="02020502060401020303" pitchFamily="18" charset="0"/>
              </a:rPr>
              <a:t>Risk Protection</a:t>
            </a:r>
            <a:r>
              <a:rPr lang="en-US" sz="2400" dirty="0">
                <a:latin typeface="Perpetua" panose="02020502060401020303" pitchFamily="18" charset="0"/>
              </a:rPr>
              <a:t>)…</a:t>
            </a:r>
            <a:r>
              <a:rPr lang="en-US" sz="2400" i="1" dirty="0">
                <a:latin typeface="Perpetua" panose="02020502060401020303" pitchFamily="18" charset="0"/>
              </a:rPr>
              <a:t>sharing risk and providing financial protection =&gt; Fairness in financial contribution</a:t>
            </a:r>
          </a:p>
          <a:p>
            <a:pPr marL="0" indent="0">
              <a:lnSpc>
                <a:spcPct val="150000"/>
              </a:lnSpc>
              <a:buFont typeface="Arial" panose="020B0604020202020204" pitchFamily="34" charset="0"/>
              <a:buNone/>
              <a:defRPr/>
            </a:pPr>
            <a:r>
              <a:rPr lang="en-US" sz="2400" dirty="0">
                <a:latin typeface="Perpetua" panose="02020502060401020303" pitchFamily="18" charset="0"/>
              </a:rPr>
              <a:t>3. Responding to people’s expectations (</a:t>
            </a:r>
            <a:r>
              <a:rPr lang="en-US" sz="2400" dirty="0">
                <a:solidFill>
                  <a:srgbClr val="FF0000"/>
                </a:solidFill>
                <a:latin typeface="Perpetua" panose="02020502060401020303" pitchFamily="18" charset="0"/>
              </a:rPr>
              <a:t>Responsiveness</a:t>
            </a:r>
            <a:r>
              <a:rPr lang="en-US" sz="2400" dirty="0">
                <a:latin typeface="Perpetua" panose="02020502060401020303" pitchFamily="18" charset="0"/>
              </a:rPr>
              <a:t>)…</a:t>
            </a:r>
            <a:r>
              <a:rPr lang="en-US" sz="2400" i="1" dirty="0">
                <a:latin typeface="Perpetua" panose="02020502060401020303" pitchFamily="18" charset="0"/>
              </a:rPr>
              <a:t>reflects the importance of respecting people’s dignity, autonomy &amp; the confidentiality of information</a:t>
            </a:r>
            <a:endParaRPr lang="en-US" sz="2400" dirty="0">
              <a:latin typeface="Perpetua" panose="02020502060401020303" pitchFamily="18" charset="0"/>
            </a:endParaRPr>
          </a:p>
          <a:p>
            <a:pPr lvl="1">
              <a:lnSpc>
                <a:spcPct val="150000"/>
              </a:lnSpc>
              <a:defRPr/>
            </a:pPr>
            <a:endParaRPr lang="en-US" sz="2400" dirty="0">
              <a:latin typeface="Perpetua" panose="02020502060401020303" pitchFamily="18" charset="0"/>
            </a:endParaRPr>
          </a:p>
        </p:txBody>
      </p:sp>
      <p:sp>
        <p:nvSpPr>
          <p:cNvPr id="10244" name="Slide Number Placeholder 2">
            <a:extLst>
              <a:ext uri="{FF2B5EF4-FFF2-40B4-BE49-F238E27FC236}">
                <a16:creationId xmlns:a16="http://schemas.microsoft.com/office/drawing/2014/main" id="{7B2ED012-833F-42E9-9A56-A140A60393E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6C310F10-4791-44CF-812D-3F416A9D7646}" type="slidenum">
              <a:rPr lang="en-GB" altLang="en-US">
                <a:solidFill>
                  <a:srgbClr val="898989"/>
                </a:solidFill>
              </a:rPr>
              <a:pPr/>
              <a:t>6</a:t>
            </a:fld>
            <a:endParaRPr lang="en-GB" altLang="en-US">
              <a:solidFill>
                <a:srgbClr val="898989"/>
              </a:solidFill>
            </a:endParaRPr>
          </a:p>
        </p:txBody>
      </p:sp>
      <p:sp>
        <p:nvSpPr>
          <p:cNvPr id="2" name="Footer Placeholder 1">
            <a:extLst>
              <a:ext uri="{FF2B5EF4-FFF2-40B4-BE49-F238E27FC236}">
                <a16:creationId xmlns:a16="http://schemas.microsoft.com/office/drawing/2014/main" id="{C2BE06FF-A690-4AEC-898D-309D4D2E28B5}"/>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A1F71-926B-478E-B511-2E1CC18293F8}"/>
              </a:ext>
            </a:extLst>
          </p:cNvPr>
          <p:cNvSpPr>
            <a:spLocks noGrp="1"/>
          </p:cNvSpPr>
          <p:nvPr>
            <p:ph type="title"/>
          </p:nvPr>
        </p:nvSpPr>
        <p:spPr>
          <a:xfrm>
            <a:off x="628650" y="365125"/>
            <a:ext cx="7886700" cy="625475"/>
          </a:xfrm>
        </p:spPr>
        <p:txBody>
          <a:bodyPr>
            <a:normAutofit fontScale="90000"/>
          </a:bodyPr>
          <a:lstStyle/>
          <a:p>
            <a:pPr>
              <a:defRPr/>
            </a:pPr>
            <a:r>
              <a:rPr lang="en-US" b="1" dirty="0">
                <a:solidFill>
                  <a:srgbClr val="C00000"/>
                </a:solidFill>
                <a:latin typeface="High Tower Text" panose="02040502050506030303" pitchFamily="18" charset="0"/>
              </a:rPr>
              <a:t>Health sector transformation agendas</a:t>
            </a:r>
          </a:p>
        </p:txBody>
      </p:sp>
      <p:sp>
        <p:nvSpPr>
          <p:cNvPr id="3" name="Content Placeholder 2">
            <a:extLst>
              <a:ext uri="{FF2B5EF4-FFF2-40B4-BE49-F238E27FC236}">
                <a16:creationId xmlns:a16="http://schemas.microsoft.com/office/drawing/2014/main" id="{D744081D-89E9-4CBB-B999-A521CE420DE2}"/>
              </a:ext>
            </a:extLst>
          </p:cNvPr>
          <p:cNvSpPr>
            <a:spLocks noGrp="1"/>
          </p:cNvSpPr>
          <p:nvPr>
            <p:ph idx="1"/>
          </p:nvPr>
        </p:nvSpPr>
        <p:spPr>
          <a:xfrm>
            <a:off x="152400" y="1287463"/>
            <a:ext cx="8763000" cy="4351337"/>
          </a:xfrm>
        </p:spPr>
        <p:txBody>
          <a:bodyPr>
            <a:normAutofit lnSpcReduction="10000"/>
          </a:bodyPr>
          <a:lstStyle/>
          <a:p>
            <a:pPr>
              <a:spcBef>
                <a:spcPts val="2400"/>
              </a:spcBef>
              <a:defRPr/>
            </a:pPr>
            <a:r>
              <a:rPr lang="en-US" sz="2700" dirty="0">
                <a:latin typeface="Perpetua" panose="02020502060401020303" pitchFamily="18" charset="0"/>
              </a:rPr>
              <a:t>To achieve the targets set, the HSTP has identified </a:t>
            </a:r>
            <a:r>
              <a:rPr lang="en-US" sz="2700" dirty="0">
                <a:solidFill>
                  <a:srgbClr val="0000FF"/>
                </a:solidFill>
                <a:latin typeface="Perpetua" panose="02020502060401020303" pitchFamily="18" charset="0"/>
              </a:rPr>
              <a:t>four</a:t>
            </a:r>
            <a:r>
              <a:rPr lang="en-US" sz="2700" dirty="0">
                <a:latin typeface="Perpetua" panose="02020502060401020303" pitchFamily="18" charset="0"/>
              </a:rPr>
              <a:t> </a:t>
            </a:r>
            <a:r>
              <a:rPr lang="en-US" sz="2700" dirty="0">
                <a:solidFill>
                  <a:srgbClr val="0000FF"/>
                </a:solidFill>
                <a:latin typeface="Perpetua" panose="02020502060401020303" pitchFamily="18" charset="0"/>
              </a:rPr>
              <a:t>interrelated</a:t>
            </a:r>
            <a:r>
              <a:rPr lang="en-US" sz="2700" dirty="0">
                <a:latin typeface="Perpetua" panose="02020502060401020303" pitchFamily="18" charset="0"/>
              </a:rPr>
              <a:t> transformation agendas for this strategic period. </a:t>
            </a:r>
            <a:r>
              <a:rPr lang="en-US" sz="2700" dirty="0">
                <a:solidFill>
                  <a:srgbClr val="0000FF"/>
                </a:solidFill>
                <a:latin typeface="Perpetua" panose="02020502060401020303" pitchFamily="18" charset="0"/>
              </a:rPr>
              <a:t>These are:</a:t>
            </a:r>
          </a:p>
          <a:p>
            <a:pPr lvl="2">
              <a:spcBef>
                <a:spcPts val="2400"/>
              </a:spcBef>
              <a:buFont typeface="Arial" panose="020B0604020202020204" pitchFamily="34" charset="0"/>
              <a:buNone/>
              <a:defRPr/>
            </a:pPr>
            <a:r>
              <a:rPr lang="en-US" dirty="0">
                <a:latin typeface="Times New Roman" panose="02020603050405020304" pitchFamily="18" charset="0"/>
                <a:cs typeface="Times New Roman" panose="02020603050405020304" pitchFamily="18" charset="0"/>
              </a:rPr>
              <a:t>1</a:t>
            </a:r>
            <a:r>
              <a:rPr lang="en-US" dirty="0">
                <a:latin typeface="High Tower Text" panose="02040502050506030303" pitchFamily="18" charset="0"/>
              </a:rPr>
              <a:t>. Transformation in </a:t>
            </a:r>
            <a:r>
              <a:rPr lang="en-US" dirty="0">
                <a:solidFill>
                  <a:srgbClr val="0000FF"/>
                </a:solidFill>
                <a:latin typeface="High Tower Text" panose="02040502050506030303" pitchFamily="18" charset="0"/>
              </a:rPr>
              <a:t>equity and quality </a:t>
            </a:r>
            <a:r>
              <a:rPr lang="en-US" dirty="0">
                <a:latin typeface="High Tower Text" panose="02040502050506030303" pitchFamily="18" charset="0"/>
              </a:rPr>
              <a:t>of health care</a:t>
            </a:r>
          </a:p>
          <a:p>
            <a:pPr lvl="2">
              <a:spcBef>
                <a:spcPts val="2400"/>
              </a:spcBef>
              <a:buFont typeface="Arial" panose="020B0604020202020204" pitchFamily="34" charset="0"/>
              <a:buNone/>
              <a:defRPr/>
            </a:pPr>
            <a:r>
              <a:rPr lang="en-US" dirty="0">
                <a:latin typeface="High Tower Text" panose="02040502050506030303" pitchFamily="18" charset="0"/>
              </a:rPr>
              <a:t>2. </a:t>
            </a:r>
            <a:r>
              <a:rPr lang="en-US" dirty="0">
                <a:solidFill>
                  <a:srgbClr val="0000FF"/>
                </a:solidFill>
                <a:latin typeface="High Tower Text" panose="02040502050506030303" pitchFamily="18" charset="0"/>
              </a:rPr>
              <a:t>Information revolution</a:t>
            </a:r>
          </a:p>
          <a:p>
            <a:pPr lvl="2">
              <a:spcBef>
                <a:spcPts val="2400"/>
              </a:spcBef>
              <a:buFont typeface="Arial" panose="020B0604020202020204" pitchFamily="34" charset="0"/>
              <a:buNone/>
              <a:defRPr/>
            </a:pPr>
            <a:r>
              <a:rPr lang="en-US" dirty="0">
                <a:latin typeface="High Tower Text" panose="02040502050506030303" pitchFamily="18" charset="0"/>
              </a:rPr>
              <a:t>3. </a:t>
            </a:r>
            <a:r>
              <a:rPr lang="en-US" dirty="0" err="1">
                <a:solidFill>
                  <a:srgbClr val="0000FF"/>
                </a:solidFill>
                <a:latin typeface="High Tower Text" panose="02040502050506030303" pitchFamily="18" charset="0"/>
              </a:rPr>
              <a:t>Woreda</a:t>
            </a:r>
            <a:r>
              <a:rPr lang="en-US" dirty="0">
                <a:solidFill>
                  <a:srgbClr val="0000FF"/>
                </a:solidFill>
                <a:latin typeface="High Tower Text" panose="02040502050506030303" pitchFamily="18" charset="0"/>
              </a:rPr>
              <a:t> transformation</a:t>
            </a:r>
          </a:p>
          <a:p>
            <a:pPr lvl="2">
              <a:spcBef>
                <a:spcPts val="2400"/>
              </a:spcBef>
              <a:buFont typeface="Arial" panose="020B0604020202020204" pitchFamily="34" charset="0"/>
              <a:buNone/>
              <a:defRPr/>
            </a:pPr>
            <a:r>
              <a:rPr lang="en-US" dirty="0">
                <a:latin typeface="High Tower Text" panose="02040502050506030303" pitchFamily="18" charset="0"/>
              </a:rPr>
              <a:t>4. The Caring, Respectful and Compassionate </a:t>
            </a:r>
            <a:r>
              <a:rPr lang="en-US" b="1" dirty="0">
                <a:solidFill>
                  <a:srgbClr val="0000FF"/>
                </a:solidFill>
                <a:latin typeface="High Tower Text" panose="02040502050506030303" pitchFamily="18" charset="0"/>
              </a:rPr>
              <a:t>(CRC) </a:t>
            </a:r>
            <a:r>
              <a:rPr lang="en-US" dirty="0">
                <a:latin typeface="High Tower Text" panose="02040502050506030303" pitchFamily="18" charset="0"/>
              </a:rPr>
              <a:t>health workforce</a:t>
            </a:r>
          </a:p>
          <a:p>
            <a:pPr>
              <a:spcBef>
                <a:spcPts val="2400"/>
              </a:spcBef>
              <a:defRPr/>
            </a:pPr>
            <a:endParaRPr lang="en-US" sz="2800" dirty="0">
              <a:latin typeface="Perpetua" panose="02020502060401020303" pitchFamily="18" charset="0"/>
            </a:endParaRPr>
          </a:p>
        </p:txBody>
      </p:sp>
      <p:sp>
        <p:nvSpPr>
          <p:cNvPr id="65540" name="Slide Number Placeholder 5">
            <a:extLst>
              <a:ext uri="{FF2B5EF4-FFF2-40B4-BE49-F238E27FC236}">
                <a16:creationId xmlns:a16="http://schemas.microsoft.com/office/drawing/2014/main" id="{12FF1DDB-0B3A-4FE4-84CC-3D2D131A67D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1EA180DF-D76C-436B-8C08-0440368E9D52}" type="slidenum">
              <a:rPr lang="en-GB" altLang="en-US">
                <a:solidFill>
                  <a:srgbClr val="898989"/>
                </a:solidFill>
              </a:rPr>
              <a:pPr/>
              <a:t>60</a:t>
            </a:fld>
            <a:endParaRPr lang="en-GB" altLang="en-US">
              <a:solidFill>
                <a:srgbClr val="898989"/>
              </a:solidFill>
            </a:endParaRPr>
          </a:p>
        </p:txBody>
      </p:sp>
      <p:sp>
        <p:nvSpPr>
          <p:cNvPr id="4" name="Footer Placeholder 3">
            <a:extLst>
              <a:ext uri="{FF2B5EF4-FFF2-40B4-BE49-F238E27FC236}">
                <a16:creationId xmlns:a16="http://schemas.microsoft.com/office/drawing/2014/main" id="{ABC1B643-F7F4-48FC-AF7E-20EF7D2A0DA0}"/>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Content Placeholder 2">
            <a:extLst>
              <a:ext uri="{FF2B5EF4-FFF2-40B4-BE49-F238E27FC236}">
                <a16:creationId xmlns:a16="http://schemas.microsoft.com/office/drawing/2014/main" id="{37E36BDB-4A5D-49B6-A98F-CDAAB0EF2DA3}"/>
              </a:ext>
            </a:extLst>
          </p:cNvPr>
          <p:cNvSpPr>
            <a:spLocks noGrp="1"/>
          </p:cNvSpPr>
          <p:nvPr>
            <p:ph idx="1"/>
          </p:nvPr>
        </p:nvSpPr>
        <p:spPr>
          <a:xfrm>
            <a:off x="228600" y="457200"/>
            <a:ext cx="8610600" cy="5592763"/>
          </a:xfrm>
        </p:spPr>
        <p:txBody>
          <a:bodyPr/>
          <a:lstStyle/>
          <a:p>
            <a:pPr>
              <a:buFont typeface="Arial" panose="020B0604020202020204" pitchFamily="34" charset="0"/>
              <a:buNone/>
            </a:pPr>
            <a:r>
              <a:rPr lang="en-US" altLang="en-US" sz="2400" b="1">
                <a:solidFill>
                  <a:srgbClr val="FF0000"/>
                </a:solidFill>
                <a:latin typeface="Perpetua" panose="02020502060401020303" pitchFamily="18" charset="0"/>
              </a:rPr>
              <a:t>Quality and Equity in Health Care</a:t>
            </a:r>
          </a:p>
          <a:p>
            <a:r>
              <a:rPr lang="en-US" altLang="en-US" sz="2400" b="1">
                <a:latin typeface="Perpetua" panose="02020502060401020303" pitchFamily="18" charset="0"/>
              </a:rPr>
              <a:t>Equity in health care </a:t>
            </a:r>
            <a:r>
              <a:rPr lang="en-US" altLang="en-US" sz="2400">
                <a:latin typeface="Perpetua" panose="02020502060401020303" pitchFamily="18" charset="0"/>
              </a:rPr>
              <a:t>is ensuring availability of the </a:t>
            </a:r>
            <a:r>
              <a:rPr lang="en-US" altLang="en-US" sz="2400">
                <a:solidFill>
                  <a:srgbClr val="7030A0"/>
                </a:solidFill>
                <a:latin typeface="Perpetua" panose="02020502060401020303" pitchFamily="18" charset="0"/>
              </a:rPr>
              <a:t>best care to all </a:t>
            </a:r>
            <a:r>
              <a:rPr lang="en-US" altLang="en-US" sz="2400">
                <a:latin typeface="Perpetua" panose="02020502060401020303" pitchFamily="18" charset="0"/>
              </a:rPr>
              <a:t>whereby the quality of care provided does not differ by any personal characteristics including age, gender, socioeconomic status or place of residence unrelated to a patient’s reason for seeking care.</a:t>
            </a:r>
          </a:p>
          <a:p>
            <a:r>
              <a:rPr lang="en-US" altLang="en-US" sz="2400" b="1">
                <a:latin typeface="Perpetua" panose="02020502060401020303" pitchFamily="18" charset="0"/>
              </a:rPr>
              <a:t>Quality health care </a:t>
            </a:r>
            <a:r>
              <a:rPr lang="en-US" altLang="en-US" sz="2400">
                <a:latin typeface="Perpetua" panose="02020502060401020303" pitchFamily="18" charset="0"/>
              </a:rPr>
              <a:t>refers to a care which is safe, reliable, patient-centered, efficient and provided to all in need in an equitable and timely manner.</a:t>
            </a:r>
          </a:p>
          <a:p>
            <a:r>
              <a:rPr lang="en-US" altLang="en-US" sz="2400">
                <a:latin typeface="Perpetua" panose="02020502060401020303" pitchFamily="18" charset="0"/>
              </a:rPr>
              <a:t>The substantial inequalities still existing in health outcomes based on differences in economic status, education, place of residence and gender need to be addressed.</a:t>
            </a:r>
          </a:p>
          <a:p>
            <a:r>
              <a:rPr lang="en-US" altLang="en-US" sz="2400">
                <a:latin typeface="Perpetua" panose="02020502060401020303" pitchFamily="18" charset="0"/>
              </a:rPr>
              <a:t> During implementation of the HSTP, efforts will be doubled up to ensure equity in health care, which has the following important elements;</a:t>
            </a:r>
          </a:p>
          <a:p>
            <a:pPr>
              <a:buFont typeface="Arial" panose="020B0604020202020204" pitchFamily="34" charset="0"/>
              <a:buNone/>
            </a:pPr>
            <a:r>
              <a:rPr lang="en-US" altLang="en-US" sz="2400">
                <a:latin typeface="Perpetua" panose="02020502060401020303" pitchFamily="18" charset="0"/>
              </a:rPr>
              <a:t>     • </a:t>
            </a:r>
            <a:r>
              <a:rPr lang="en-US" altLang="en-US" sz="2400">
                <a:solidFill>
                  <a:srgbClr val="0000FF"/>
                </a:solidFill>
                <a:latin typeface="Perpetua" panose="02020502060401020303" pitchFamily="18" charset="0"/>
              </a:rPr>
              <a:t>Equal access to essential health services,</a:t>
            </a:r>
          </a:p>
          <a:p>
            <a:pPr>
              <a:buFont typeface="Arial" panose="020B0604020202020204" pitchFamily="34" charset="0"/>
              <a:buNone/>
            </a:pPr>
            <a:r>
              <a:rPr lang="en-US" altLang="en-US" sz="2400">
                <a:solidFill>
                  <a:srgbClr val="0000FF"/>
                </a:solidFill>
                <a:latin typeface="Perpetua" panose="02020502060401020303" pitchFamily="18" charset="0"/>
              </a:rPr>
              <a:t>     • Equal utilization of equal need, and</a:t>
            </a:r>
          </a:p>
          <a:p>
            <a:pPr>
              <a:buFont typeface="Arial" panose="020B0604020202020204" pitchFamily="34" charset="0"/>
              <a:buNone/>
            </a:pPr>
            <a:r>
              <a:rPr lang="en-US" altLang="en-US" sz="2400">
                <a:solidFill>
                  <a:srgbClr val="0000FF"/>
                </a:solidFill>
                <a:latin typeface="Perpetua" panose="02020502060401020303" pitchFamily="18" charset="0"/>
              </a:rPr>
              <a:t>     • Equal quality of care for all</a:t>
            </a:r>
          </a:p>
        </p:txBody>
      </p:sp>
      <p:sp>
        <p:nvSpPr>
          <p:cNvPr id="66563" name="Slide Number Placeholder 1">
            <a:extLst>
              <a:ext uri="{FF2B5EF4-FFF2-40B4-BE49-F238E27FC236}">
                <a16:creationId xmlns:a16="http://schemas.microsoft.com/office/drawing/2014/main" id="{8E21D5C8-01E7-464D-9863-CE9AD0B9CD7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616E763D-7AD5-4C5E-9AC0-96835BBA5E54}" type="slidenum">
              <a:rPr lang="en-GB" altLang="en-US">
                <a:solidFill>
                  <a:srgbClr val="898989"/>
                </a:solidFill>
              </a:rPr>
              <a:pPr/>
              <a:t>61</a:t>
            </a:fld>
            <a:endParaRPr lang="en-GB" altLang="en-US">
              <a:solidFill>
                <a:srgbClr val="898989"/>
              </a:solidFill>
            </a:endParaRPr>
          </a:p>
        </p:txBody>
      </p:sp>
      <p:sp>
        <p:nvSpPr>
          <p:cNvPr id="2" name="Footer Placeholder 1">
            <a:extLst>
              <a:ext uri="{FF2B5EF4-FFF2-40B4-BE49-F238E27FC236}">
                <a16:creationId xmlns:a16="http://schemas.microsoft.com/office/drawing/2014/main" id="{F7FC2942-151E-4ADC-BC19-D7180D285961}"/>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9D15A62-3F96-4E7F-B314-20CCF3548847}"/>
              </a:ext>
            </a:extLst>
          </p:cNvPr>
          <p:cNvSpPr>
            <a:spLocks noGrp="1"/>
          </p:cNvSpPr>
          <p:nvPr>
            <p:ph idx="1"/>
          </p:nvPr>
        </p:nvSpPr>
        <p:spPr>
          <a:xfrm>
            <a:off x="266700" y="609600"/>
            <a:ext cx="8610600" cy="5440363"/>
          </a:xfrm>
        </p:spPr>
        <p:txBody>
          <a:bodyPr>
            <a:normAutofit/>
          </a:bodyPr>
          <a:lstStyle/>
          <a:p>
            <a:pPr>
              <a:buFont typeface="Arial" panose="020B0604020202020204" pitchFamily="34" charset="0"/>
              <a:buNone/>
              <a:defRPr/>
            </a:pPr>
            <a:r>
              <a:rPr lang="en-US" sz="2800" b="1" dirty="0">
                <a:solidFill>
                  <a:srgbClr val="C00000"/>
                </a:solidFill>
                <a:latin typeface="High Tower Text" panose="02040502050506030303" pitchFamily="18" charset="0"/>
              </a:rPr>
              <a:t>Information Revolution</a:t>
            </a:r>
            <a:endParaRPr lang="en-US" sz="2800" dirty="0">
              <a:solidFill>
                <a:srgbClr val="C00000"/>
              </a:solidFill>
              <a:latin typeface="High Tower Text" panose="02040502050506030303" pitchFamily="18" charset="0"/>
            </a:endParaRPr>
          </a:p>
          <a:p>
            <a:pPr>
              <a:defRPr/>
            </a:pPr>
            <a:endParaRPr lang="en-US" sz="400" dirty="0">
              <a:latin typeface="Perpetua" panose="02020502060401020303" pitchFamily="18" charset="0"/>
            </a:endParaRPr>
          </a:p>
          <a:p>
            <a:pPr>
              <a:defRPr/>
            </a:pPr>
            <a:r>
              <a:rPr lang="en-US" sz="2400" dirty="0">
                <a:latin typeface="Perpetua" panose="02020502060401020303" pitchFamily="18" charset="0"/>
              </a:rPr>
              <a:t>Information revolution refers to the phenomenal advancement on the methods and practice of </a:t>
            </a:r>
            <a:r>
              <a:rPr lang="en-US" sz="2400" dirty="0">
                <a:solidFill>
                  <a:srgbClr val="0000FF"/>
                </a:solidFill>
                <a:latin typeface="Perpetua" panose="02020502060401020303" pitchFamily="18" charset="0"/>
              </a:rPr>
              <a:t>collecting, analyzing, presenting and disseminating information</a:t>
            </a:r>
            <a:r>
              <a:rPr lang="en-US" sz="2400" dirty="0">
                <a:solidFill>
                  <a:srgbClr val="FF0000"/>
                </a:solidFill>
                <a:latin typeface="Perpetua" panose="02020502060401020303" pitchFamily="18" charset="0"/>
              </a:rPr>
              <a:t> </a:t>
            </a:r>
            <a:r>
              <a:rPr lang="en-US" sz="2400" dirty="0">
                <a:latin typeface="Perpetua" panose="02020502060401020303" pitchFamily="18" charset="0"/>
              </a:rPr>
              <a:t>that can influence decisions in the process of transforming economic and social sectors.</a:t>
            </a:r>
          </a:p>
          <a:p>
            <a:pPr marL="0" indent="0">
              <a:buFont typeface="Arial" panose="020B0604020202020204" pitchFamily="34" charset="0"/>
              <a:buNone/>
              <a:defRPr/>
            </a:pPr>
            <a:r>
              <a:rPr lang="en-US" sz="1000" dirty="0">
                <a:latin typeface="Perpetua" panose="02020502060401020303" pitchFamily="18" charset="0"/>
              </a:rPr>
              <a:t> </a:t>
            </a:r>
          </a:p>
          <a:p>
            <a:pPr>
              <a:defRPr/>
            </a:pPr>
            <a:r>
              <a:rPr lang="en-US" sz="2400" dirty="0">
                <a:latin typeface="Perpetua" panose="02020502060401020303" pitchFamily="18" charset="0"/>
              </a:rPr>
              <a:t> It entails a </a:t>
            </a:r>
            <a:r>
              <a:rPr lang="en-US" sz="2400" dirty="0">
                <a:solidFill>
                  <a:srgbClr val="0000FF"/>
                </a:solidFill>
                <a:latin typeface="Perpetua" panose="02020502060401020303" pitchFamily="18" charset="0"/>
              </a:rPr>
              <a:t>radical shift from traditional way of data utilization </a:t>
            </a:r>
            <a:r>
              <a:rPr lang="en-US" sz="2400" dirty="0">
                <a:latin typeface="Perpetua" panose="02020502060401020303" pitchFamily="18" charset="0"/>
              </a:rPr>
              <a:t>to a systematic information management approach powered by corresponding level of </a:t>
            </a:r>
            <a:r>
              <a:rPr lang="en-US" sz="2400" b="1" dirty="0">
                <a:latin typeface="Perpetua" panose="02020502060401020303" pitchFamily="18" charset="0"/>
              </a:rPr>
              <a:t>technology.</a:t>
            </a:r>
          </a:p>
          <a:p>
            <a:pPr marL="0" indent="0">
              <a:buFont typeface="Arial" panose="020B0604020202020204" pitchFamily="34" charset="0"/>
              <a:buNone/>
              <a:defRPr/>
            </a:pPr>
            <a:r>
              <a:rPr lang="en-US" sz="400" dirty="0">
                <a:latin typeface="Perpetua" panose="02020502060401020303" pitchFamily="18" charset="0"/>
              </a:rPr>
              <a:t> </a:t>
            </a:r>
          </a:p>
          <a:p>
            <a:pPr>
              <a:defRPr/>
            </a:pPr>
            <a:r>
              <a:rPr lang="en-US" sz="2400" dirty="0">
                <a:latin typeface="Perpetua" panose="02020502060401020303" pitchFamily="18" charset="0"/>
              </a:rPr>
              <a:t> Information revolution is not only about changing the techniques of data and information management;</a:t>
            </a:r>
          </a:p>
          <a:p>
            <a:pPr marL="0" indent="0">
              <a:buFont typeface="Arial" panose="020B0604020202020204" pitchFamily="34" charset="0"/>
              <a:buNone/>
              <a:defRPr/>
            </a:pPr>
            <a:r>
              <a:rPr lang="en-US" sz="1000" dirty="0">
                <a:latin typeface="Perpetua" panose="02020502060401020303" pitchFamily="18" charset="0"/>
              </a:rPr>
              <a:t> </a:t>
            </a:r>
          </a:p>
          <a:p>
            <a:pPr>
              <a:defRPr/>
            </a:pPr>
            <a:r>
              <a:rPr lang="en-US" sz="2400" dirty="0">
                <a:latin typeface="Perpetua" panose="02020502060401020303" pitchFamily="18" charset="0"/>
              </a:rPr>
              <a:t>it is also about bringing fundamental </a:t>
            </a:r>
            <a:r>
              <a:rPr lang="en-US" sz="2400" dirty="0">
                <a:solidFill>
                  <a:srgbClr val="0000FF"/>
                </a:solidFill>
                <a:latin typeface="Perpetua" panose="02020502060401020303" pitchFamily="18" charset="0"/>
              </a:rPr>
              <a:t>cultural and attitudinal change </a:t>
            </a:r>
            <a:r>
              <a:rPr lang="en-US" sz="2400" dirty="0">
                <a:latin typeface="Perpetua" panose="02020502060401020303" pitchFamily="18" charset="0"/>
              </a:rPr>
              <a:t>regarding perceived value and practical use of information.</a:t>
            </a:r>
          </a:p>
          <a:p>
            <a:pPr>
              <a:defRPr/>
            </a:pPr>
            <a:endParaRPr lang="en-US" sz="2400" dirty="0">
              <a:latin typeface="Perpetua" panose="02020502060401020303" pitchFamily="18" charset="0"/>
            </a:endParaRPr>
          </a:p>
        </p:txBody>
      </p:sp>
      <p:sp>
        <p:nvSpPr>
          <p:cNvPr id="67587" name="Slide Number Placeholder 1">
            <a:extLst>
              <a:ext uri="{FF2B5EF4-FFF2-40B4-BE49-F238E27FC236}">
                <a16:creationId xmlns:a16="http://schemas.microsoft.com/office/drawing/2014/main" id="{56FD4CB7-379D-4E05-8726-7C75273D5AD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49EA3C95-6745-4385-A03B-AD962961BB52}" type="slidenum">
              <a:rPr lang="en-GB" altLang="en-US">
                <a:solidFill>
                  <a:srgbClr val="898989"/>
                </a:solidFill>
              </a:rPr>
              <a:pPr/>
              <a:t>62</a:t>
            </a:fld>
            <a:endParaRPr lang="en-GB" altLang="en-US">
              <a:solidFill>
                <a:srgbClr val="898989"/>
              </a:solidFill>
            </a:endParaRPr>
          </a:p>
        </p:txBody>
      </p:sp>
      <p:sp>
        <p:nvSpPr>
          <p:cNvPr id="2" name="Footer Placeholder 1">
            <a:extLst>
              <a:ext uri="{FF2B5EF4-FFF2-40B4-BE49-F238E27FC236}">
                <a16:creationId xmlns:a16="http://schemas.microsoft.com/office/drawing/2014/main" id="{F3436C29-5A9C-48F4-B325-5083FE18C573}"/>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12340A-D96D-43C8-B5DF-B7344F1B0650}"/>
              </a:ext>
            </a:extLst>
          </p:cNvPr>
          <p:cNvSpPr>
            <a:spLocks noGrp="1"/>
          </p:cNvSpPr>
          <p:nvPr>
            <p:ph idx="1"/>
          </p:nvPr>
        </p:nvSpPr>
        <p:spPr>
          <a:xfrm>
            <a:off x="152400" y="533400"/>
            <a:ext cx="8763000" cy="5592763"/>
          </a:xfrm>
        </p:spPr>
        <p:txBody>
          <a:bodyPr/>
          <a:lstStyle/>
          <a:p>
            <a:pPr>
              <a:spcBef>
                <a:spcPts val="2400"/>
              </a:spcBef>
              <a:buFont typeface="Arial" panose="020B0604020202020204" pitchFamily="34" charset="0"/>
              <a:buNone/>
              <a:defRPr/>
            </a:pPr>
            <a:r>
              <a:rPr lang="en-US" sz="2800" b="1" dirty="0" err="1">
                <a:solidFill>
                  <a:srgbClr val="C00000"/>
                </a:solidFill>
                <a:latin typeface="High Tower Text" panose="02040502050506030303" pitchFamily="18" charset="0"/>
              </a:rPr>
              <a:t>Woreda</a:t>
            </a:r>
            <a:r>
              <a:rPr lang="en-US" sz="2800" b="1" dirty="0">
                <a:solidFill>
                  <a:srgbClr val="C00000"/>
                </a:solidFill>
                <a:latin typeface="High Tower Text" panose="02040502050506030303" pitchFamily="18" charset="0"/>
              </a:rPr>
              <a:t> transformation</a:t>
            </a:r>
            <a:endParaRPr lang="en-US" sz="1050" dirty="0">
              <a:latin typeface="Perpetua" panose="02020502060401020303" pitchFamily="18" charset="0"/>
            </a:endParaRPr>
          </a:p>
          <a:p>
            <a:pPr>
              <a:spcBef>
                <a:spcPts val="2400"/>
              </a:spcBef>
              <a:defRPr/>
            </a:pPr>
            <a:r>
              <a:rPr lang="en-US" sz="2800" dirty="0">
                <a:latin typeface="Perpetua" panose="02020502060401020303" pitchFamily="18" charset="0"/>
              </a:rPr>
              <a:t>The </a:t>
            </a:r>
            <a:r>
              <a:rPr lang="en-US" sz="2800" dirty="0" err="1">
                <a:latin typeface="Perpetua" panose="02020502060401020303" pitchFamily="18" charset="0"/>
              </a:rPr>
              <a:t>woreda</a:t>
            </a:r>
            <a:r>
              <a:rPr lang="en-US" sz="2800" dirty="0">
                <a:latin typeface="Perpetua" panose="02020502060401020303" pitchFamily="18" charset="0"/>
              </a:rPr>
              <a:t> transformation agenda has three simple and interrelated goals. </a:t>
            </a:r>
          </a:p>
          <a:p>
            <a:pPr>
              <a:spcBef>
                <a:spcPts val="2400"/>
              </a:spcBef>
              <a:defRPr/>
            </a:pPr>
            <a:r>
              <a:rPr lang="en-US" sz="2800" dirty="0">
                <a:solidFill>
                  <a:srgbClr val="C00000"/>
                </a:solidFill>
                <a:latin typeface="Perpetua" panose="02020502060401020303" pitchFamily="18" charset="0"/>
              </a:rPr>
              <a:t>These goals are:</a:t>
            </a:r>
          </a:p>
          <a:p>
            <a:pPr marL="1200150" lvl="2" indent="-514350">
              <a:spcBef>
                <a:spcPts val="2400"/>
              </a:spcBef>
              <a:buFont typeface="Arial" panose="020B0604020202020204" pitchFamily="34" charset="0"/>
              <a:buAutoNum type="arabicPeriod"/>
              <a:defRPr/>
            </a:pPr>
            <a:r>
              <a:rPr lang="en-US" sz="2200" dirty="0">
                <a:latin typeface="Perpetua" panose="02020502060401020303" pitchFamily="18" charset="0"/>
              </a:rPr>
              <a:t>Developing high-performing primary health care units </a:t>
            </a:r>
            <a:r>
              <a:rPr lang="en-US" sz="2200" dirty="0">
                <a:solidFill>
                  <a:srgbClr val="0000FF"/>
                </a:solidFill>
                <a:latin typeface="Perpetua" panose="02020502060401020303" pitchFamily="18" charset="0"/>
              </a:rPr>
              <a:t>(PHCU), </a:t>
            </a:r>
          </a:p>
          <a:p>
            <a:pPr marL="1200150" lvl="2" indent="-514350">
              <a:spcBef>
                <a:spcPts val="2400"/>
              </a:spcBef>
              <a:buFont typeface="Arial" panose="020B0604020202020204" pitchFamily="34" charset="0"/>
              <a:buAutoNum type="arabicPeriod"/>
              <a:defRPr/>
            </a:pPr>
            <a:r>
              <a:rPr lang="en-US" sz="2200" dirty="0">
                <a:solidFill>
                  <a:srgbClr val="0000FF"/>
                </a:solidFill>
                <a:latin typeface="Perpetua" panose="02020502060401020303" pitchFamily="18" charset="0"/>
              </a:rPr>
              <a:t>Graduation of model Kebeles</a:t>
            </a:r>
            <a:r>
              <a:rPr lang="en-US" sz="2200" dirty="0">
                <a:solidFill>
                  <a:srgbClr val="FF0000"/>
                </a:solidFill>
                <a:latin typeface="Perpetua" panose="02020502060401020303" pitchFamily="18" charset="0"/>
              </a:rPr>
              <a:t> </a:t>
            </a:r>
            <a:r>
              <a:rPr lang="en-US" sz="2200" dirty="0">
                <a:latin typeface="Perpetua" panose="02020502060401020303" pitchFamily="18" charset="0"/>
              </a:rPr>
              <a:t>and </a:t>
            </a:r>
          </a:p>
          <a:p>
            <a:pPr marL="1200150" lvl="2" indent="-514350">
              <a:spcBef>
                <a:spcPts val="2400"/>
              </a:spcBef>
              <a:buFont typeface="Arial" panose="020B0604020202020204" pitchFamily="34" charset="0"/>
              <a:buAutoNum type="arabicPeriod"/>
              <a:defRPr/>
            </a:pPr>
            <a:r>
              <a:rPr lang="en-US" sz="2200" dirty="0">
                <a:latin typeface="Perpetua" panose="02020502060401020303" pitchFamily="18" charset="0"/>
              </a:rPr>
              <a:t>Achievement of universal health coverage with </a:t>
            </a:r>
            <a:r>
              <a:rPr lang="en-US" sz="2200" dirty="0">
                <a:solidFill>
                  <a:srgbClr val="0000FF"/>
                </a:solidFill>
                <a:latin typeface="Perpetua" panose="02020502060401020303" pitchFamily="18" charset="0"/>
              </a:rPr>
              <a:t>financial risk protection </a:t>
            </a:r>
            <a:r>
              <a:rPr lang="en-US" sz="2200" dirty="0">
                <a:latin typeface="Perpetua" panose="02020502060401020303" pitchFamily="18" charset="0"/>
              </a:rPr>
              <a:t>through </a:t>
            </a:r>
            <a:r>
              <a:rPr lang="en-US" sz="2200" dirty="0">
                <a:solidFill>
                  <a:srgbClr val="0000FF"/>
                </a:solidFill>
                <a:latin typeface="Perpetua" panose="02020502060401020303" pitchFamily="18" charset="0"/>
              </a:rPr>
              <a:t>CBHI. </a:t>
            </a:r>
          </a:p>
          <a:p>
            <a:pPr marL="0" indent="0">
              <a:spcBef>
                <a:spcPts val="2400"/>
              </a:spcBef>
              <a:buFont typeface="Arial" panose="020B0604020202020204" pitchFamily="34" charset="0"/>
              <a:buNone/>
              <a:defRPr/>
            </a:pPr>
            <a:endParaRPr lang="en-US" dirty="0">
              <a:latin typeface="Perpetua" panose="02020502060401020303" pitchFamily="18" charset="0"/>
            </a:endParaRPr>
          </a:p>
        </p:txBody>
      </p:sp>
      <p:sp>
        <p:nvSpPr>
          <p:cNvPr id="68611" name="Slide Number Placeholder 1">
            <a:extLst>
              <a:ext uri="{FF2B5EF4-FFF2-40B4-BE49-F238E27FC236}">
                <a16:creationId xmlns:a16="http://schemas.microsoft.com/office/drawing/2014/main" id="{52D97F99-5C38-4F9C-8098-494E9C2E308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06B23390-BFC3-487F-A1AB-2E6843A95C13}" type="slidenum">
              <a:rPr lang="en-GB" altLang="en-US">
                <a:solidFill>
                  <a:srgbClr val="898989"/>
                </a:solidFill>
              </a:rPr>
              <a:pPr/>
              <a:t>63</a:t>
            </a:fld>
            <a:endParaRPr lang="en-GB" altLang="en-US">
              <a:solidFill>
                <a:srgbClr val="898989"/>
              </a:solidFill>
            </a:endParaRPr>
          </a:p>
        </p:txBody>
      </p:sp>
      <p:sp>
        <p:nvSpPr>
          <p:cNvPr id="2" name="Footer Placeholder 1">
            <a:extLst>
              <a:ext uri="{FF2B5EF4-FFF2-40B4-BE49-F238E27FC236}">
                <a16:creationId xmlns:a16="http://schemas.microsoft.com/office/drawing/2014/main" id="{0C8D77B8-785F-49B9-8ADA-85B38F5C7E42}"/>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DA0E311-5251-41BE-A56B-C85D34A224C6}"/>
              </a:ext>
            </a:extLst>
          </p:cNvPr>
          <p:cNvSpPr>
            <a:spLocks noGrp="1"/>
          </p:cNvSpPr>
          <p:nvPr>
            <p:ph idx="1"/>
          </p:nvPr>
        </p:nvSpPr>
        <p:spPr>
          <a:xfrm>
            <a:off x="457200" y="609600"/>
            <a:ext cx="8305800" cy="5516563"/>
          </a:xfrm>
        </p:spPr>
        <p:txBody>
          <a:bodyPr>
            <a:normAutofit/>
          </a:bodyPr>
          <a:lstStyle/>
          <a:p>
            <a:pPr marL="0" indent="0">
              <a:buFont typeface="Arial" panose="020B0604020202020204" pitchFamily="34" charset="0"/>
              <a:buNone/>
              <a:defRPr/>
            </a:pPr>
            <a:r>
              <a:rPr lang="en-US" sz="2800" b="1" dirty="0">
                <a:solidFill>
                  <a:srgbClr val="C00000"/>
                </a:solidFill>
                <a:latin typeface="High Tower Text" panose="02040502050506030303" pitchFamily="18" charset="0"/>
              </a:rPr>
              <a:t>Developing Caring, Respectful and Compassionate (CRC) health professionals </a:t>
            </a:r>
          </a:p>
          <a:p>
            <a:pPr>
              <a:defRPr/>
            </a:pPr>
            <a:endParaRPr lang="en-US" sz="2800" b="1" dirty="0">
              <a:latin typeface="High Tower Text" panose="02040502050506030303" pitchFamily="18" charset="0"/>
            </a:endParaRPr>
          </a:p>
          <a:p>
            <a:pPr>
              <a:defRPr/>
            </a:pPr>
            <a:endParaRPr lang="en-US" sz="2800" b="1" dirty="0">
              <a:latin typeface="High Tower Text" panose="02040502050506030303" pitchFamily="18" charset="0"/>
            </a:endParaRPr>
          </a:p>
          <a:p>
            <a:pPr>
              <a:defRPr/>
            </a:pPr>
            <a:r>
              <a:rPr lang="en-US" sz="2800" b="1" dirty="0">
                <a:solidFill>
                  <a:srgbClr val="0000FF"/>
                </a:solidFill>
                <a:latin typeface="High Tower Text" panose="02040502050506030303" pitchFamily="18" charset="0"/>
              </a:rPr>
              <a:t>What is CRC?</a:t>
            </a:r>
          </a:p>
          <a:p>
            <a:pPr>
              <a:defRPr/>
            </a:pPr>
            <a:endParaRPr lang="en-US" sz="2800" dirty="0">
              <a:latin typeface="High Tower Text" panose="02040502050506030303" pitchFamily="18" charset="0"/>
            </a:endParaRPr>
          </a:p>
        </p:txBody>
      </p:sp>
      <p:sp>
        <p:nvSpPr>
          <p:cNvPr id="69635" name="Slide Number Placeholder 1">
            <a:extLst>
              <a:ext uri="{FF2B5EF4-FFF2-40B4-BE49-F238E27FC236}">
                <a16:creationId xmlns:a16="http://schemas.microsoft.com/office/drawing/2014/main" id="{BB5EC4D5-5FEE-4122-9BCC-A7D7365CC66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15550594-7CA9-4E45-BB82-62DAFF93E310}" type="slidenum">
              <a:rPr lang="en-GB" altLang="en-US">
                <a:solidFill>
                  <a:srgbClr val="898989"/>
                </a:solidFill>
              </a:rPr>
              <a:pPr/>
              <a:t>64</a:t>
            </a:fld>
            <a:endParaRPr lang="en-GB" altLang="en-US">
              <a:solidFill>
                <a:srgbClr val="898989"/>
              </a:solidFill>
            </a:endParaRPr>
          </a:p>
        </p:txBody>
      </p:sp>
      <p:sp>
        <p:nvSpPr>
          <p:cNvPr id="2" name="Footer Placeholder 1">
            <a:extLst>
              <a:ext uri="{FF2B5EF4-FFF2-40B4-BE49-F238E27FC236}">
                <a16:creationId xmlns:a16="http://schemas.microsoft.com/office/drawing/2014/main" id="{47F18771-30FA-4B1E-9347-B6E7D21B02F5}"/>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53334D-DF05-455B-97A9-3F1646825A3D}"/>
              </a:ext>
            </a:extLst>
          </p:cNvPr>
          <p:cNvSpPr>
            <a:spLocks noGrp="1"/>
          </p:cNvSpPr>
          <p:nvPr>
            <p:ph idx="1"/>
          </p:nvPr>
        </p:nvSpPr>
        <p:spPr>
          <a:xfrm>
            <a:off x="304800" y="609600"/>
            <a:ext cx="8610600" cy="5410200"/>
          </a:xfrm>
        </p:spPr>
        <p:txBody>
          <a:bodyPr>
            <a:noAutofit/>
          </a:bodyPr>
          <a:lstStyle/>
          <a:p>
            <a:pPr>
              <a:spcBef>
                <a:spcPts val="2400"/>
              </a:spcBef>
              <a:defRPr/>
            </a:pPr>
            <a:r>
              <a:rPr lang="en-US" sz="2400" dirty="0">
                <a:latin typeface="Perpetua" panose="02020502060401020303" pitchFamily="18" charset="0"/>
              </a:rPr>
              <a:t>CRC (Caring, Respectful and Compassionate) health professionals have the following </a:t>
            </a:r>
            <a:r>
              <a:rPr lang="en-US" sz="2400" b="1" dirty="0">
                <a:solidFill>
                  <a:srgbClr val="0000FF"/>
                </a:solidFill>
                <a:latin typeface="Perpetua" panose="02020502060401020303" pitchFamily="18" charset="0"/>
              </a:rPr>
              <a:t>four essential characteristics:</a:t>
            </a:r>
          </a:p>
          <a:p>
            <a:pPr marL="0" indent="0">
              <a:spcBef>
                <a:spcPts val="2400"/>
              </a:spcBef>
              <a:buFont typeface="Arial" panose="020B0604020202020204" pitchFamily="34" charset="0"/>
              <a:buNone/>
              <a:defRPr/>
            </a:pPr>
            <a:r>
              <a:rPr lang="en-US" sz="100" b="1" dirty="0">
                <a:solidFill>
                  <a:srgbClr val="0000FF"/>
                </a:solidFill>
                <a:latin typeface="Perpetua" panose="02020502060401020303" pitchFamily="18" charset="0"/>
              </a:rPr>
              <a:t> </a:t>
            </a:r>
          </a:p>
          <a:p>
            <a:pPr marL="457200" indent="-457200">
              <a:spcBef>
                <a:spcPts val="2400"/>
              </a:spcBef>
              <a:buFont typeface="Arial" panose="020B0604020202020204" pitchFamily="34" charset="0"/>
              <a:buAutoNum type="arabicPeriod"/>
              <a:defRPr/>
            </a:pPr>
            <a:r>
              <a:rPr lang="en-US" sz="2400" dirty="0">
                <a:latin typeface="Perpetua" panose="02020502060401020303" pitchFamily="18" charset="0"/>
              </a:rPr>
              <a:t>Consider </a:t>
            </a:r>
            <a:r>
              <a:rPr lang="en-US" sz="2400" dirty="0">
                <a:solidFill>
                  <a:srgbClr val="FF0000"/>
                </a:solidFill>
                <a:latin typeface="Perpetua" panose="02020502060401020303" pitchFamily="18" charset="0"/>
              </a:rPr>
              <a:t>patients as human beings </a:t>
            </a:r>
            <a:r>
              <a:rPr lang="en-US" sz="2400" dirty="0">
                <a:latin typeface="Perpetua" panose="02020502060401020303" pitchFamily="18" charset="0"/>
              </a:rPr>
              <a:t>with complex psychological, social and economic needs and provide person-centered care with </a:t>
            </a:r>
            <a:r>
              <a:rPr lang="en-US" sz="2400" dirty="0">
                <a:solidFill>
                  <a:srgbClr val="FF0000"/>
                </a:solidFill>
                <a:latin typeface="Perpetua" panose="02020502060401020303" pitchFamily="18" charset="0"/>
              </a:rPr>
              <a:t>empathy</a:t>
            </a:r>
          </a:p>
          <a:p>
            <a:pPr marL="457200" indent="-457200">
              <a:spcBef>
                <a:spcPts val="2400"/>
              </a:spcBef>
              <a:buFont typeface="Arial" panose="020B0604020202020204" pitchFamily="34" charset="0"/>
              <a:buAutoNum type="arabicPeriod"/>
              <a:defRPr/>
            </a:pPr>
            <a:r>
              <a:rPr lang="en-US" sz="2400" dirty="0">
                <a:solidFill>
                  <a:srgbClr val="FF0000"/>
                </a:solidFill>
                <a:latin typeface="Perpetua" panose="02020502060401020303" pitchFamily="18" charset="0"/>
              </a:rPr>
              <a:t>Effective communication </a:t>
            </a:r>
            <a:r>
              <a:rPr lang="en-US" sz="2400" dirty="0">
                <a:latin typeface="Perpetua" panose="02020502060401020303" pitchFamily="18" charset="0"/>
              </a:rPr>
              <a:t>with health care teams, interactions with patients and other health professionals over time and across settings;</a:t>
            </a:r>
          </a:p>
          <a:p>
            <a:pPr marL="457200" indent="-457200">
              <a:spcBef>
                <a:spcPts val="2400"/>
              </a:spcBef>
              <a:buFont typeface="Arial" panose="020B0604020202020204" pitchFamily="34" charset="0"/>
              <a:buAutoNum type="arabicPeriod"/>
              <a:defRPr/>
            </a:pPr>
            <a:r>
              <a:rPr lang="en-US" sz="2400" dirty="0">
                <a:solidFill>
                  <a:srgbClr val="FF0000"/>
                </a:solidFill>
                <a:latin typeface="Perpetua" panose="02020502060401020303" pitchFamily="18" charset="0"/>
              </a:rPr>
              <a:t>Respect</a:t>
            </a:r>
            <a:r>
              <a:rPr lang="en-US" sz="2400" dirty="0">
                <a:latin typeface="Perpetua" panose="02020502060401020303" pitchFamily="18" charset="0"/>
              </a:rPr>
              <a:t> for and facilitation of patients’ and families’ participation in decisions and care; and</a:t>
            </a:r>
          </a:p>
          <a:p>
            <a:pPr marL="457200" indent="-457200">
              <a:spcBef>
                <a:spcPts val="2400"/>
              </a:spcBef>
              <a:buFont typeface="Arial" panose="020B0604020202020204" pitchFamily="34" charset="0"/>
              <a:buAutoNum type="arabicPeriod"/>
              <a:defRPr/>
            </a:pPr>
            <a:r>
              <a:rPr lang="en-US" sz="2400" dirty="0">
                <a:solidFill>
                  <a:srgbClr val="FF0000"/>
                </a:solidFill>
                <a:latin typeface="Perpetua" panose="02020502060401020303" pitchFamily="18" charset="0"/>
              </a:rPr>
              <a:t>Take pride </a:t>
            </a:r>
            <a:r>
              <a:rPr lang="en-US" sz="2400" dirty="0">
                <a:latin typeface="Perpetua" panose="02020502060401020303" pitchFamily="18" charset="0"/>
              </a:rPr>
              <a:t>in the health profession they are in and get satisfaction by serving the people and the country.</a:t>
            </a:r>
          </a:p>
          <a:p>
            <a:pPr>
              <a:spcBef>
                <a:spcPts val="2400"/>
              </a:spcBef>
              <a:defRPr/>
            </a:pPr>
            <a:endParaRPr lang="en-US" sz="2400" dirty="0">
              <a:latin typeface="Perpetua" panose="02020502060401020303" pitchFamily="18" charset="0"/>
            </a:endParaRPr>
          </a:p>
        </p:txBody>
      </p:sp>
      <p:sp>
        <p:nvSpPr>
          <p:cNvPr id="70659" name="Slide Number Placeholder 1">
            <a:extLst>
              <a:ext uri="{FF2B5EF4-FFF2-40B4-BE49-F238E27FC236}">
                <a16:creationId xmlns:a16="http://schemas.microsoft.com/office/drawing/2014/main" id="{E4A34A23-F29B-4D67-839D-CE70E7F1095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780FC8E1-C072-40D8-8DA8-DF18A072287B}" type="slidenum">
              <a:rPr lang="en-GB" altLang="en-US">
                <a:solidFill>
                  <a:srgbClr val="898989"/>
                </a:solidFill>
              </a:rPr>
              <a:pPr/>
              <a:t>65</a:t>
            </a:fld>
            <a:endParaRPr lang="en-GB" altLang="en-US">
              <a:solidFill>
                <a:srgbClr val="898989"/>
              </a:solidFill>
            </a:endParaRPr>
          </a:p>
        </p:txBody>
      </p:sp>
      <p:sp>
        <p:nvSpPr>
          <p:cNvPr id="2" name="Footer Placeholder 1">
            <a:extLst>
              <a:ext uri="{FF2B5EF4-FFF2-40B4-BE49-F238E27FC236}">
                <a16:creationId xmlns:a16="http://schemas.microsoft.com/office/drawing/2014/main" id="{A4EB2F92-EAC4-45CC-9C50-77D9F691C5FA}"/>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905751B-573D-4A0B-B3C8-E5BFF147A560}"/>
              </a:ext>
            </a:extLst>
          </p:cNvPr>
          <p:cNvSpPr>
            <a:spLocks noGrp="1"/>
          </p:cNvSpPr>
          <p:nvPr>
            <p:ph idx="1"/>
          </p:nvPr>
        </p:nvSpPr>
        <p:spPr>
          <a:xfrm>
            <a:off x="457200" y="457200"/>
            <a:ext cx="8229600" cy="5668963"/>
          </a:xfrm>
        </p:spPr>
        <p:txBody>
          <a:bodyPr>
            <a:normAutofit lnSpcReduction="10000"/>
          </a:bodyPr>
          <a:lstStyle/>
          <a:p>
            <a:pPr>
              <a:buFont typeface="Arial" panose="020B0604020202020204" pitchFamily="34" charset="0"/>
              <a:buNone/>
              <a:defRPr/>
            </a:pPr>
            <a:endParaRPr lang="en-US" dirty="0">
              <a:latin typeface="Perpetua" panose="02020502060401020303" pitchFamily="18" charset="0"/>
            </a:endParaRPr>
          </a:p>
          <a:p>
            <a:pPr>
              <a:buFont typeface="Arial" panose="020B0604020202020204" pitchFamily="34" charset="0"/>
              <a:buNone/>
              <a:defRPr/>
            </a:pPr>
            <a:endParaRPr lang="en-US" dirty="0">
              <a:latin typeface="Perpetua" panose="02020502060401020303" pitchFamily="18" charset="0"/>
            </a:endParaRPr>
          </a:p>
          <a:p>
            <a:pPr>
              <a:buFont typeface="Arial" panose="020B0604020202020204" pitchFamily="34" charset="0"/>
              <a:buNone/>
              <a:defRPr/>
            </a:pPr>
            <a:endParaRPr lang="en-US" dirty="0">
              <a:latin typeface="Perpetua" panose="02020502060401020303" pitchFamily="18" charset="0"/>
            </a:endParaRPr>
          </a:p>
          <a:p>
            <a:pPr>
              <a:buFont typeface="Arial" panose="020B0604020202020204" pitchFamily="34" charset="0"/>
              <a:buNone/>
              <a:defRPr/>
            </a:pPr>
            <a:r>
              <a:rPr lang="en-US" dirty="0">
                <a:latin typeface="Perpetua" panose="02020502060401020303" pitchFamily="18" charset="0"/>
              </a:rPr>
              <a:t>                      </a:t>
            </a:r>
            <a:r>
              <a:rPr lang="en-US" sz="7200" b="1" dirty="0">
                <a:latin typeface="Perpetua" panose="02020502060401020303" pitchFamily="18" charset="0"/>
              </a:rPr>
              <a:t>Thank you!!</a:t>
            </a:r>
          </a:p>
          <a:p>
            <a:pPr>
              <a:buFont typeface="Arial" panose="020B0604020202020204" pitchFamily="34" charset="0"/>
              <a:buNone/>
              <a:defRPr/>
            </a:pPr>
            <a:endParaRPr lang="en-US" sz="7200" b="1" dirty="0">
              <a:latin typeface="Perpetua" panose="02020502060401020303" pitchFamily="18" charset="0"/>
            </a:endParaRPr>
          </a:p>
          <a:p>
            <a:pPr>
              <a:buFont typeface="Arial" panose="020B0604020202020204" pitchFamily="34" charset="0"/>
              <a:buNone/>
              <a:defRPr/>
            </a:pPr>
            <a:r>
              <a:rPr lang="en-US" sz="7200" b="1" dirty="0">
                <a:latin typeface="Perpetua" panose="02020502060401020303" pitchFamily="18" charset="0"/>
              </a:rPr>
              <a:t>      </a:t>
            </a:r>
            <a:endParaRPr lang="en-US" b="1" dirty="0">
              <a:latin typeface="Perpetua" panose="02020502060401020303" pitchFamily="18" charset="0"/>
            </a:endParaRPr>
          </a:p>
        </p:txBody>
      </p:sp>
      <p:sp>
        <p:nvSpPr>
          <p:cNvPr id="71683" name="Slide Number Placeholder 3">
            <a:extLst>
              <a:ext uri="{FF2B5EF4-FFF2-40B4-BE49-F238E27FC236}">
                <a16:creationId xmlns:a16="http://schemas.microsoft.com/office/drawing/2014/main" id="{34607BE1-F246-4F42-9E69-5F8BB49C6A1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969063F3-F125-438C-9188-ABD0A4409F32}" type="slidenum">
              <a:rPr lang="en-GB" altLang="en-US">
                <a:solidFill>
                  <a:srgbClr val="898989"/>
                </a:solidFill>
              </a:rPr>
              <a:pPr/>
              <a:t>66</a:t>
            </a:fld>
            <a:endParaRPr lang="en-GB" altLang="en-US">
              <a:solidFill>
                <a:srgbClr val="898989"/>
              </a:solidFill>
            </a:endParaRPr>
          </a:p>
        </p:txBody>
      </p:sp>
      <p:sp>
        <p:nvSpPr>
          <p:cNvPr id="2" name="Footer Placeholder 1">
            <a:extLst>
              <a:ext uri="{FF2B5EF4-FFF2-40B4-BE49-F238E27FC236}">
                <a16:creationId xmlns:a16="http://schemas.microsoft.com/office/drawing/2014/main" id="{8A807378-24A0-4487-B0BF-5A7B57A7E40B}"/>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ubtitle 2">
            <a:extLst>
              <a:ext uri="{FF2B5EF4-FFF2-40B4-BE49-F238E27FC236}">
                <a16:creationId xmlns:a16="http://schemas.microsoft.com/office/drawing/2014/main" id="{32A824B0-A025-43A4-8FD0-7CA72D1F3286}"/>
              </a:ext>
            </a:extLst>
          </p:cNvPr>
          <p:cNvSpPr>
            <a:spLocks noGrp="1"/>
          </p:cNvSpPr>
          <p:nvPr>
            <p:ph type="subTitle" idx="1"/>
          </p:nvPr>
        </p:nvSpPr>
        <p:spPr>
          <a:xfrm>
            <a:off x="228600" y="1752600"/>
            <a:ext cx="8686800" cy="2057400"/>
          </a:xfrm>
        </p:spPr>
        <p:txBody>
          <a:bodyPr/>
          <a:lstStyle/>
          <a:p>
            <a:pPr eaLnBrk="1" hangingPunct="1">
              <a:lnSpc>
                <a:spcPct val="150000"/>
              </a:lnSpc>
            </a:pPr>
            <a:r>
              <a:rPr lang="en-US" altLang="en-US" sz="4400" b="1">
                <a:solidFill>
                  <a:srgbClr val="7030A0"/>
                </a:solidFill>
                <a:latin typeface="High Tower Text" panose="02040502050506030303" pitchFamily="18" charset="0"/>
              </a:rPr>
              <a:t>Primary Health Care (PHC)</a:t>
            </a:r>
          </a:p>
          <a:p>
            <a:pPr eaLnBrk="1" hangingPunct="1">
              <a:lnSpc>
                <a:spcPct val="150000"/>
              </a:lnSpc>
            </a:pPr>
            <a:endParaRPr lang="en-US" altLang="en-US" sz="4400">
              <a:solidFill>
                <a:schemeClr val="tx1"/>
              </a:solidFill>
              <a:latin typeface="High Tower Text" panose="02040502050506030303" pitchFamily="18" charset="0"/>
            </a:endParaRPr>
          </a:p>
          <a:p>
            <a:pPr>
              <a:lnSpc>
                <a:spcPct val="150000"/>
              </a:lnSpc>
            </a:pPr>
            <a:endParaRPr lang="en-US" altLang="en-US" sz="4400">
              <a:solidFill>
                <a:schemeClr val="tx1"/>
              </a:solidFill>
              <a:latin typeface="High Tower Text" panose="02040502050506030303" pitchFamily="18" charset="0"/>
            </a:endParaRPr>
          </a:p>
          <a:p>
            <a:pPr eaLnBrk="1" hangingPunct="1">
              <a:lnSpc>
                <a:spcPct val="150000"/>
              </a:lnSpc>
            </a:pPr>
            <a:endParaRPr lang="en-US" altLang="en-US" sz="4400">
              <a:solidFill>
                <a:schemeClr val="tx1"/>
              </a:solidFill>
              <a:latin typeface="High Tower Text" panose="02040502050506030303" pitchFamily="18" charset="0"/>
            </a:endParaRPr>
          </a:p>
        </p:txBody>
      </p:sp>
      <p:sp>
        <p:nvSpPr>
          <p:cNvPr id="72707" name="Slide Number Placeholder 5">
            <a:extLst>
              <a:ext uri="{FF2B5EF4-FFF2-40B4-BE49-F238E27FC236}">
                <a16:creationId xmlns:a16="http://schemas.microsoft.com/office/drawing/2014/main" id="{1A209D2C-47B4-4243-940E-7D3DD7E61BB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27AF622C-5658-4AC3-9F07-1B8D800414F7}" type="slidenum">
              <a:rPr lang="en-US" altLang="en-US">
                <a:solidFill>
                  <a:srgbClr val="898989"/>
                </a:solidFill>
              </a:rPr>
              <a:pPr/>
              <a:t>67</a:t>
            </a:fld>
            <a:endParaRPr lang="en-US" altLang="en-US">
              <a:solidFill>
                <a:srgbClr val="898989"/>
              </a:solidFill>
            </a:endParaRPr>
          </a:p>
        </p:txBody>
      </p:sp>
      <p:sp>
        <p:nvSpPr>
          <p:cNvPr id="2" name="Footer Placeholder 1">
            <a:extLst>
              <a:ext uri="{FF2B5EF4-FFF2-40B4-BE49-F238E27FC236}">
                <a16:creationId xmlns:a16="http://schemas.microsoft.com/office/drawing/2014/main" id="{95B0B741-033D-4D4D-8594-FE41D4452487}"/>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a:extLst>
              <a:ext uri="{FF2B5EF4-FFF2-40B4-BE49-F238E27FC236}">
                <a16:creationId xmlns:a16="http://schemas.microsoft.com/office/drawing/2014/main" id="{9842A1AE-DB0F-43E1-8A0C-863FAEC5BC51}"/>
              </a:ext>
            </a:extLst>
          </p:cNvPr>
          <p:cNvSpPr>
            <a:spLocks noGrp="1" noChangeArrowheads="1"/>
          </p:cNvSpPr>
          <p:nvPr>
            <p:ph type="title"/>
          </p:nvPr>
        </p:nvSpPr>
        <p:spPr>
          <a:xfrm>
            <a:off x="628650" y="500063"/>
            <a:ext cx="7886700" cy="1325562"/>
          </a:xfrm>
        </p:spPr>
        <p:txBody>
          <a:bodyPr/>
          <a:lstStyle/>
          <a:p>
            <a:pPr eaLnBrk="1" hangingPunct="1"/>
            <a:r>
              <a:rPr lang="en-US" altLang="en-US">
                <a:solidFill>
                  <a:srgbClr val="C00000"/>
                </a:solidFill>
                <a:latin typeface="High Tower Text" panose="02040502050506030303" pitchFamily="18" charset="0"/>
              </a:rPr>
              <a:t>Objectives</a:t>
            </a:r>
          </a:p>
        </p:txBody>
      </p:sp>
      <p:sp>
        <p:nvSpPr>
          <p:cNvPr id="73731" name="Rectangle 3">
            <a:extLst>
              <a:ext uri="{FF2B5EF4-FFF2-40B4-BE49-F238E27FC236}">
                <a16:creationId xmlns:a16="http://schemas.microsoft.com/office/drawing/2014/main" id="{BEF87954-53C2-4154-9A0F-C7E385D9CB70}"/>
              </a:ext>
            </a:extLst>
          </p:cNvPr>
          <p:cNvSpPr>
            <a:spLocks noGrp="1" noChangeArrowheads="1"/>
          </p:cNvSpPr>
          <p:nvPr>
            <p:ph idx="1"/>
          </p:nvPr>
        </p:nvSpPr>
        <p:spPr>
          <a:xfrm>
            <a:off x="457200" y="1825625"/>
            <a:ext cx="8058150" cy="4351338"/>
          </a:xfrm>
        </p:spPr>
        <p:txBody>
          <a:bodyPr/>
          <a:lstStyle/>
          <a:p>
            <a:pPr eaLnBrk="1" hangingPunct="1">
              <a:lnSpc>
                <a:spcPct val="150000"/>
              </a:lnSpc>
              <a:buClr>
                <a:schemeClr val="tx1"/>
              </a:buClr>
              <a:buFont typeface="Wingdings" panose="05000000000000000000" pitchFamily="2" charset="2"/>
              <a:buBlip>
                <a:blip r:embed="rId3"/>
              </a:buBlip>
            </a:pPr>
            <a:r>
              <a:rPr lang="en-US" altLang="en-US" sz="2600">
                <a:latin typeface="High Tower Text" panose="02040502050506030303" pitchFamily="18" charset="0"/>
              </a:rPr>
              <a:t>  To describe the historical development of PHC</a:t>
            </a:r>
          </a:p>
          <a:p>
            <a:pPr eaLnBrk="1" hangingPunct="1">
              <a:lnSpc>
                <a:spcPct val="150000"/>
              </a:lnSpc>
              <a:buClr>
                <a:schemeClr val="tx1"/>
              </a:buClr>
              <a:buFont typeface="Wingdings" panose="05000000000000000000" pitchFamily="2" charset="2"/>
              <a:buBlip>
                <a:blip r:embed="rId3"/>
              </a:buBlip>
            </a:pPr>
            <a:r>
              <a:rPr lang="en-US" altLang="en-US" sz="2600">
                <a:latin typeface="High Tower Text" panose="02040502050506030303" pitchFamily="18" charset="0"/>
              </a:rPr>
              <a:t>  Definition of PHC </a:t>
            </a:r>
          </a:p>
          <a:p>
            <a:pPr eaLnBrk="1" hangingPunct="1">
              <a:lnSpc>
                <a:spcPct val="150000"/>
              </a:lnSpc>
              <a:buClr>
                <a:schemeClr val="tx1"/>
              </a:buClr>
              <a:buFont typeface="Wingdings" panose="05000000000000000000" pitchFamily="2" charset="2"/>
              <a:buBlip>
                <a:blip r:embed="rId3"/>
              </a:buBlip>
            </a:pPr>
            <a:r>
              <a:rPr lang="en-US" altLang="en-US" sz="2600">
                <a:latin typeface="High Tower Text" panose="02040502050506030303" pitchFamily="18" charset="0"/>
              </a:rPr>
              <a:t>  To discuss on Principles and components of PHC</a:t>
            </a:r>
          </a:p>
          <a:p>
            <a:pPr eaLnBrk="1" hangingPunct="1">
              <a:lnSpc>
                <a:spcPct val="150000"/>
              </a:lnSpc>
              <a:buClr>
                <a:schemeClr val="tx1"/>
              </a:buClr>
              <a:buFont typeface="Wingdings" panose="05000000000000000000" pitchFamily="2" charset="2"/>
              <a:buBlip>
                <a:blip r:embed="rId3"/>
              </a:buBlip>
            </a:pPr>
            <a:r>
              <a:rPr lang="en-US" altLang="en-US" sz="2600">
                <a:latin typeface="High Tower Text" panose="02040502050506030303" pitchFamily="18" charset="0"/>
              </a:rPr>
              <a:t>  To identify possible problems in implementing PHC</a:t>
            </a:r>
          </a:p>
        </p:txBody>
      </p:sp>
      <p:sp>
        <p:nvSpPr>
          <p:cNvPr id="73732" name="Slide Number Placeholder 5">
            <a:extLst>
              <a:ext uri="{FF2B5EF4-FFF2-40B4-BE49-F238E27FC236}">
                <a16:creationId xmlns:a16="http://schemas.microsoft.com/office/drawing/2014/main" id="{7F2A3A6E-53FD-4CCD-89FE-A7DA86D1FBF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A9C228C5-B75D-400D-834D-F0050654F632}" type="slidenum">
              <a:rPr lang="en-US" altLang="en-US">
                <a:solidFill>
                  <a:srgbClr val="898989"/>
                </a:solidFill>
              </a:rPr>
              <a:pPr/>
              <a:t>68</a:t>
            </a:fld>
            <a:endParaRPr lang="en-US" altLang="en-US">
              <a:solidFill>
                <a:srgbClr val="898989"/>
              </a:solidFill>
            </a:endParaRPr>
          </a:p>
        </p:txBody>
      </p:sp>
      <p:sp>
        <p:nvSpPr>
          <p:cNvPr id="2" name="Footer Placeholder 1">
            <a:extLst>
              <a:ext uri="{FF2B5EF4-FFF2-40B4-BE49-F238E27FC236}">
                <a16:creationId xmlns:a16="http://schemas.microsoft.com/office/drawing/2014/main" id="{92930AEA-E4C0-4A23-9589-78DC0C0B1F25}"/>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id="{95C03DD7-ED71-4A71-A471-3692BB13F68E}"/>
              </a:ext>
            </a:extLst>
          </p:cNvPr>
          <p:cNvSpPr>
            <a:spLocks noGrp="1" noChangeArrowheads="1"/>
          </p:cNvSpPr>
          <p:nvPr>
            <p:ph type="title"/>
          </p:nvPr>
        </p:nvSpPr>
        <p:spPr>
          <a:xfrm>
            <a:off x="628650" y="228600"/>
            <a:ext cx="7886700" cy="549275"/>
          </a:xfrm>
        </p:spPr>
        <p:txBody>
          <a:bodyPr/>
          <a:lstStyle/>
          <a:p>
            <a:pPr eaLnBrk="1" hangingPunct="1"/>
            <a:r>
              <a:rPr lang="en-US" altLang="en-US" sz="2600" b="1">
                <a:solidFill>
                  <a:srgbClr val="FF0000"/>
                </a:solidFill>
                <a:latin typeface="Times New Roman" panose="02020603050405020304" pitchFamily="18" charset="0"/>
                <a:cs typeface="Times New Roman" panose="02020603050405020304" pitchFamily="18" charset="0"/>
              </a:rPr>
              <a:t>PHC Historical Development</a:t>
            </a:r>
          </a:p>
        </p:txBody>
      </p:sp>
      <p:sp>
        <p:nvSpPr>
          <p:cNvPr id="74755" name="Rectangle 3">
            <a:extLst>
              <a:ext uri="{FF2B5EF4-FFF2-40B4-BE49-F238E27FC236}">
                <a16:creationId xmlns:a16="http://schemas.microsoft.com/office/drawing/2014/main" id="{0B2DF49E-3EC0-48FB-8328-FDD90F65CE6E}"/>
              </a:ext>
            </a:extLst>
          </p:cNvPr>
          <p:cNvSpPr>
            <a:spLocks noGrp="1" noChangeArrowheads="1"/>
          </p:cNvSpPr>
          <p:nvPr>
            <p:ph idx="1"/>
          </p:nvPr>
        </p:nvSpPr>
        <p:spPr>
          <a:xfrm>
            <a:off x="228600" y="1066800"/>
            <a:ext cx="8686800" cy="5638800"/>
          </a:xfrm>
        </p:spPr>
        <p:txBody>
          <a:bodyPr/>
          <a:lstStyle/>
          <a:p>
            <a:pPr algn="just" eaLnBrk="1" hangingPunct="1">
              <a:lnSpc>
                <a:spcPct val="150000"/>
              </a:lnSpc>
              <a:spcBef>
                <a:spcPts val="2400"/>
              </a:spcBef>
              <a:buFont typeface="Wingdings" panose="05000000000000000000" pitchFamily="2" charset="2"/>
              <a:buChar char="Ø"/>
            </a:pPr>
            <a:r>
              <a:rPr lang="en-US" altLang="en-US" sz="2400">
                <a:latin typeface="Times New Roman" panose="02020603050405020304" pitchFamily="18" charset="0"/>
                <a:cs typeface="Times New Roman" panose="02020603050405020304" pitchFamily="18" charset="0"/>
              </a:rPr>
              <a:t> The World Health Organization (WHO), established in </a:t>
            </a:r>
            <a:r>
              <a:rPr lang="en-US" altLang="en-US" sz="2400" i="1" u="sng">
                <a:solidFill>
                  <a:srgbClr val="C00000"/>
                </a:solidFill>
                <a:latin typeface="Times New Roman" panose="02020603050405020304" pitchFamily="18" charset="0"/>
                <a:cs typeface="Times New Roman" panose="02020603050405020304" pitchFamily="18" charset="0"/>
              </a:rPr>
              <a:t>1948</a:t>
            </a:r>
            <a:r>
              <a:rPr lang="en-US" altLang="en-US" sz="2400">
                <a:solidFill>
                  <a:srgbClr val="C00000"/>
                </a:solidFill>
                <a:latin typeface="Times New Roman" panose="02020603050405020304" pitchFamily="18" charset="0"/>
                <a:cs typeface="Times New Roman" panose="02020603050405020304" pitchFamily="18" charset="0"/>
              </a:rPr>
              <a:t>.</a:t>
            </a:r>
          </a:p>
          <a:p>
            <a:pPr algn="just" eaLnBrk="1" hangingPunct="1">
              <a:lnSpc>
                <a:spcPct val="150000"/>
              </a:lnSpc>
              <a:spcBef>
                <a:spcPts val="2400"/>
              </a:spcBef>
              <a:buFont typeface="Wingdings" panose="05000000000000000000" pitchFamily="2" charset="2"/>
              <a:buChar char="Ø"/>
            </a:pPr>
            <a:r>
              <a:rPr lang="en-US" altLang="en-US" sz="2400">
                <a:latin typeface="Times New Roman" panose="02020603050405020304" pitchFamily="18" charset="0"/>
                <a:cs typeface="Times New Roman" panose="02020603050405020304" pitchFamily="18" charset="0"/>
              </a:rPr>
              <a:t> Major </a:t>
            </a:r>
            <a:r>
              <a:rPr lang="en-US" altLang="en-US" sz="2400">
                <a:solidFill>
                  <a:srgbClr val="0000FF"/>
                </a:solidFill>
                <a:latin typeface="Times New Roman" panose="02020603050405020304" pitchFamily="18" charset="0"/>
                <a:cs typeface="Times New Roman" panose="02020603050405020304" pitchFamily="18" charset="0"/>
              </a:rPr>
              <a:t>objective: </a:t>
            </a:r>
            <a:r>
              <a:rPr lang="en-US" altLang="en-US" sz="2400" i="1" u="sng">
                <a:latin typeface="Times New Roman" panose="02020603050405020304" pitchFamily="18" charset="0"/>
                <a:cs typeface="Times New Roman" panose="02020603050405020304" pitchFamily="18" charset="0"/>
              </a:rPr>
              <a:t>The attainment by all people of the highest possible level of health</a:t>
            </a:r>
            <a:r>
              <a:rPr lang="en-US" altLang="en-US" sz="2400">
                <a:latin typeface="Times New Roman" panose="02020603050405020304" pitchFamily="18" charset="0"/>
                <a:cs typeface="Times New Roman" panose="02020603050405020304" pitchFamily="18" charset="0"/>
              </a:rPr>
              <a:t>.</a:t>
            </a:r>
          </a:p>
          <a:p>
            <a:pPr algn="just" eaLnBrk="1" hangingPunct="1">
              <a:lnSpc>
                <a:spcPct val="150000"/>
              </a:lnSpc>
              <a:spcBef>
                <a:spcPts val="2400"/>
              </a:spcBef>
              <a:buFont typeface="Wingdings" panose="05000000000000000000" pitchFamily="2" charset="2"/>
              <a:buChar char="Ø"/>
            </a:pPr>
            <a:r>
              <a:rPr lang="en-US" altLang="en-US" sz="2400">
                <a:latin typeface="Times New Roman" panose="02020603050405020304" pitchFamily="18" charset="0"/>
                <a:cs typeface="Times New Roman" panose="02020603050405020304" pitchFamily="18" charset="0"/>
              </a:rPr>
              <a:t>Due to </a:t>
            </a:r>
            <a:r>
              <a:rPr lang="en-US" altLang="en-US" sz="2400">
                <a:solidFill>
                  <a:srgbClr val="FF0000"/>
                </a:solidFill>
                <a:latin typeface="Times New Roman" panose="02020603050405020304" pitchFamily="18" charset="0"/>
                <a:cs typeface="Times New Roman" panose="02020603050405020304" pitchFamily="18" charset="0"/>
              </a:rPr>
              <a:t>political and socio economic </a:t>
            </a:r>
            <a:r>
              <a:rPr lang="en-US" altLang="en-US" sz="2400">
                <a:latin typeface="Times New Roman" panose="02020603050405020304" pitchFamily="18" charset="0"/>
                <a:cs typeface="Times New Roman" panose="02020603050405020304" pitchFamily="18" charset="0"/>
              </a:rPr>
              <a:t>factors the various health care approaches implemented in different countries between </a:t>
            </a:r>
            <a:r>
              <a:rPr lang="en-US" altLang="en-US" sz="2400">
                <a:solidFill>
                  <a:srgbClr val="C00000"/>
                </a:solidFill>
                <a:latin typeface="Times New Roman" panose="02020603050405020304" pitchFamily="18" charset="0"/>
                <a:cs typeface="Times New Roman" panose="02020603050405020304" pitchFamily="18" charset="0"/>
              </a:rPr>
              <a:t>1948 and 1978 did not enable </a:t>
            </a:r>
            <a:r>
              <a:rPr lang="en-US" altLang="en-US" sz="2400">
                <a:latin typeface="Times New Roman" panose="02020603050405020304" pitchFamily="18" charset="0"/>
                <a:cs typeface="Times New Roman" panose="02020603050405020304" pitchFamily="18" charset="0"/>
              </a:rPr>
              <a:t>WHO to meet the stated objectives. </a:t>
            </a:r>
          </a:p>
        </p:txBody>
      </p:sp>
      <p:sp>
        <p:nvSpPr>
          <p:cNvPr id="74756" name="Slide Number Placeholder 2">
            <a:extLst>
              <a:ext uri="{FF2B5EF4-FFF2-40B4-BE49-F238E27FC236}">
                <a16:creationId xmlns:a16="http://schemas.microsoft.com/office/drawing/2014/main" id="{20CE8BF9-6770-40FC-AA23-3FD4A96B08C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02A1EBDA-A5B1-444E-AE1E-A2B4B362565A}" type="slidenum">
              <a:rPr lang="en-GB" altLang="en-US">
                <a:solidFill>
                  <a:srgbClr val="898989"/>
                </a:solidFill>
              </a:rPr>
              <a:pPr/>
              <a:t>69</a:t>
            </a:fld>
            <a:endParaRPr lang="en-GB" altLang="en-US">
              <a:solidFill>
                <a:srgbClr val="898989"/>
              </a:solidFill>
            </a:endParaRPr>
          </a:p>
        </p:txBody>
      </p:sp>
      <p:sp>
        <p:nvSpPr>
          <p:cNvPr id="2" name="Footer Placeholder 1">
            <a:extLst>
              <a:ext uri="{FF2B5EF4-FFF2-40B4-BE49-F238E27FC236}">
                <a16:creationId xmlns:a16="http://schemas.microsoft.com/office/drawing/2014/main" id="{1ABAA128-DE5A-41BE-ACA7-7475D3988D12}"/>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22916-7031-4AFF-8DE9-47CFB0E3C098}"/>
              </a:ext>
            </a:extLst>
          </p:cNvPr>
          <p:cNvSpPr>
            <a:spLocks noGrp="1"/>
          </p:cNvSpPr>
          <p:nvPr>
            <p:ph type="title"/>
          </p:nvPr>
        </p:nvSpPr>
        <p:spPr>
          <a:xfrm>
            <a:off x="628650" y="365125"/>
            <a:ext cx="7886700" cy="549275"/>
          </a:xfrm>
        </p:spPr>
        <p:txBody>
          <a:bodyPr>
            <a:normAutofit fontScale="90000"/>
          </a:bodyPr>
          <a:lstStyle/>
          <a:p>
            <a:pPr>
              <a:defRPr/>
            </a:pPr>
            <a:r>
              <a:rPr lang="en-US" sz="3200" b="1" dirty="0">
                <a:solidFill>
                  <a:srgbClr val="0070C0"/>
                </a:solidFill>
              </a:rPr>
              <a:t>Health System</a:t>
            </a:r>
            <a:endParaRPr lang="en-US" sz="3200" dirty="0"/>
          </a:p>
        </p:txBody>
      </p:sp>
      <p:sp>
        <p:nvSpPr>
          <p:cNvPr id="3" name="Content Placeholder 2">
            <a:extLst>
              <a:ext uri="{FF2B5EF4-FFF2-40B4-BE49-F238E27FC236}">
                <a16:creationId xmlns:a16="http://schemas.microsoft.com/office/drawing/2014/main" id="{6A98A6BD-D749-4BC3-9299-6F992F3C366F}"/>
              </a:ext>
            </a:extLst>
          </p:cNvPr>
          <p:cNvSpPr>
            <a:spLocks noGrp="1"/>
          </p:cNvSpPr>
          <p:nvPr>
            <p:ph idx="1"/>
          </p:nvPr>
        </p:nvSpPr>
        <p:spPr>
          <a:xfrm>
            <a:off x="304800" y="990600"/>
            <a:ext cx="8534400" cy="5334000"/>
          </a:xfrm>
        </p:spPr>
        <p:txBody>
          <a:bodyPr>
            <a:normAutofit fontScale="92500" lnSpcReduction="10000"/>
          </a:bodyPr>
          <a:lstStyle/>
          <a:p>
            <a:pPr marL="0" indent="0" algn="just">
              <a:lnSpc>
                <a:spcPct val="170000"/>
              </a:lnSpc>
              <a:buFont typeface="Arial" panose="020B0604020202020204" pitchFamily="34" charset="0"/>
              <a:buNone/>
              <a:defRPr/>
            </a:pPr>
            <a:r>
              <a:rPr lang="en-US" sz="2400" dirty="0">
                <a:latin typeface="Times New Roman" panose="02020603050405020304" pitchFamily="18" charset="0"/>
                <a:cs typeface="Times New Roman" panose="02020603050405020304" pitchFamily="18" charset="0"/>
              </a:rPr>
              <a:t>A </a:t>
            </a:r>
            <a:r>
              <a:rPr lang="en-US" sz="2400" dirty="0">
                <a:solidFill>
                  <a:srgbClr val="FF0000"/>
                </a:solidFill>
                <a:latin typeface="Times New Roman" panose="02020603050405020304" pitchFamily="18" charset="0"/>
                <a:cs typeface="Times New Roman" panose="02020603050405020304" pitchFamily="18" charset="0"/>
              </a:rPr>
              <a:t>well-functioning</a:t>
            </a:r>
            <a:r>
              <a:rPr lang="en-US" sz="2400" dirty="0">
                <a:latin typeface="Times New Roman" panose="02020603050405020304" pitchFamily="18" charset="0"/>
                <a:cs typeface="Times New Roman" panose="02020603050405020304" pitchFamily="18" charset="0"/>
              </a:rPr>
              <a:t> health system </a:t>
            </a:r>
            <a:r>
              <a:rPr lang="en-US" sz="2400" dirty="0">
                <a:solidFill>
                  <a:srgbClr val="FF0000"/>
                </a:solidFill>
                <a:latin typeface="Times New Roman" panose="02020603050405020304" pitchFamily="18" charset="0"/>
                <a:cs typeface="Times New Roman" panose="02020603050405020304" pitchFamily="18" charset="0"/>
              </a:rPr>
              <a:t>responds</a:t>
            </a:r>
            <a:r>
              <a:rPr lang="en-US" sz="2400" dirty="0">
                <a:latin typeface="Times New Roman" panose="02020603050405020304" pitchFamily="18" charset="0"/>
                <a:cs typeface="Times New Roman" panose="02020603050405020304" pitchFamily="18" charset="0"/>
              </a:rPr>
              <a:t> in a balanced way to a population’s </a:t>
            </a:r>
            <a:r>
              <a:rPr lang="en-US" sz="2400" dirty="0">
                <a:solidFill>
                  <a:srgbClr val="FF0000"/>
                </a:solidFill>
                <a:latin typeface="Times New Roman" panose="02020603050405020304" pitchFamily="18" charset="0"/>
                <a:cs typeface="Times New Roman" panose="02020603050405020304" pitchFamily="18" charset="0"/>
              </a:rPr>
              <a:t>needs and expectations </a:t>
            </a:r>
            <a:r>
              <a:rPr lang="en-US" sz="2400" dirty="0">
                <a:latin typeface="Times New Roman" panose="02020603050405020304" pitchFamily="18" charset="0"/>
                <a:cs typeface="Times New Roman" panose="02020603050405020304" pitchFamily="18" charset="0"/>
              </a:rPr>
              <a:t>by: </a:t>
            </a:r>
          </a:p>
          <a:p>
            <a:pPr lvl="1" algn="just">
              <a:lnSpc>
                <a:spcPct val="170000"/>
              </a:lnSpc>
              <a:defRPr/>
            </a:pPr>
            <a:r>
              <a:rPr lang="en-US" sz="2400" dirty="0">
                <a:solidFill>
                  <a:srgbClr val="0000FF"/>
                </a:solidFill>
                <a:latin typeface="Times New Roman" panose="02020603050405020304" pitchFamily="18" charset="0"/>
                <a:cs typeface="Times New Roman" panose="02020603050405020304" pitchFamily="18" charset="0"/>
              </a:rPr>
              <a:t>Improving the health status </a:t>
            </a:r>
            <a:r>
              <a:rPr lang="en-US" sz="2400" dirty="0">
                <a:latin typeface="Times New Roman" panose="02020603050405020304" pitchFamily="18" charset="0"/>
                <a:cs typeface="Times New Roman" panose="02020603050405020304" pitchFamily="18" charset="0"/>
              </a:rPr>
              <a:t>of individuals, families and communities </a:t>
            </a:r>
          </a:p>
          <a:p>
            <a:pPr lvl="1" algn="just">
              <a:lnSpc>
                <a:spcPct val="170000"/>
              </a:lnSpc>
              <a:defRPr/>
            </a:pPr>
            <a:r>
              <a:rPr lang="en-US" sz="2400" dirty="0">
                <a:solidFill>
                  <a:srgbClr val="0000FF"/>
                </a:solidFill>
                <a:latin typeface="Times New Roman" panose="02020603050405020304" pitchFamily="18" charset="0"/>
                <a:cs typeface="Times New Roman" panose="02020603050405020304" pitchFamily="18" charset="0"/>
              </a:rPr>
              <a:t>Defending</a:t>
            </a:r>
            <a:r>
              <a:rPr lang="en-US" sz="2400" dirty="0">
                <a:latin typeface="Times New Roman" panose="02020603050405020304" pitchFamily="18" charset="0"/>
                <a:cs typeface="Times New Roman" panose="02020603050405020304" pitchFamily="18" charset="0"/>
              </a:rPr>
              <a:t> the population against what threatens its health </a:t>
            </a:r>
          </a:p>
          <a:p>
            <a:pPr lvl="1" algn="just">
              <a:lnSpc>
                <a:spcPct val="170000"/>
              </a:lnSpc>
              <a:defRPr/>
            </a:pPr>
            <a:r>
              <a:rPr lang="en-US" sz="2400" dirty="0">
                <a:latin typeface="Times New Roman" panose="02020603050405020304" pitchFamily="18" charset="0"/>
                <a:cs typeface="Times New Roman" panose="02020603050405020304" pitchFamily="18" charset="0"/>
              </a:rPr>
              <a:t>Protecting people against the </a:t>
            </a:r>
            <a:r>
              <a:rPr lang="en-US" sz="2400" dirty="0">
                <a:solidFill>
                  <a:srgbClr val="0000FF"/>
                </a:solidFill>
                <a:latin typeface="Times New Roman" panose="02020603050405020304" pitchFamily="18" charset="0"/>
                <a:cs typeface="Times New Roman" panose="02020603050405020304" pitchFamily="18" charset="0"/>
              </a:rPr>
              <a:t>financial consequences </a:t>
            </a:r>
            <a:r>
              <a:rPr lang="en-US" sz="2400" dirty="0">
                <a:latin typeface="Times New Roman" panose="02020603050405020304" pitchFamily="18" charset="0"/>
                <a:cs typeface="Times New Roman" panose="02020603050405020304" pitchFamily="18" charset="0"/>
              </a:rPr>
              <a:t>of ill-health </a:t>
            </a:r>
          </a:p>
          <a:p>
            <a:pPr lvl="1" algn="just">
              <a:lnSpc>
                <a:spcPct val="170000"/>
              </a:lnSpc>
              <a:defRPr/>
            </a:pPr>
            <a:r>
              <a:rPr lang="en-US" sz="2400" dirty="0">
                <a:latin typeface="Times New Roman" panose="02020603050405020304" pitchFamily="18" charset="0"/>
                <a:cs typeface="Times New Roman" panose="02020603050405020304" pitchFamily="18" charset="0"/>
              </a:rPr>
              <a:t>Providing </a:t>
            </a:r>
            <a:r>
              <a:rPr lang="en-US" sz="2400" dirty="0">
                <a:solidFill>
                  <a:srgbClr val="0000FF"/>
                </a:solidFill>
                <a:latin typeface="Times New Roman" panose="02020603050405020304" pitchFamily="18" charset="0"/>
                <a:cs typeface="Times New Roman" panose="02020603050405020304" pitchFamily="18" charset="0"/>
              </a:rPr>
              <a:t>equitable access </a:t>
            </a:r>
            <a:r>
              <a:rPr lang="en-US" sz="2400" dirty="0">
                <a:latin typeface="Times New Roman" panose="02020603050405020304" pitchFamily="18" charset="0"/>
                <a:cs typeface="Times New Roman" panose="02020603050405020304" pitchFamily="18" charset="0"/>
              </a:rPr>
              <a:t>to people-centered care </a:t>
            </a:r>
          </a:p>
          <a:p>
            <a:pPr lvl="1" algn="just">
              <a:lnSpc>
                <a:spcPct val="170000"/>
              </a:lnSpc>
              <a:defRPr/>
            </a:pPr>
            <a:r>
              <a:rPr lang="en-US" sz="2400" dirty="0">
                <a:latin typeface="Times New Roman" panose="02020603050405020304" pitchFamily="18" charset="0"/>
                <a:cs typeface="Times New Roman" panose="02020603050405020304" pitchFamily="18" charset="0"/>
              </a:rPr>
              <a:t>Making it possible for people to </a:t>
            </a:r>
            <a:r>
              <a:rPr lang="en-US" sz="2400" dirty="0">
                <a:solidFill>
                  <a:srgbClr val="0000FF"/>
                </a:solidFill>
                <a:latin typeface="Times New Roman" panose="02020603050405020304" pitchFamily="18" charset="0"/>
                <a:cs typeface="Times New Roman" panose="02020603050405020304" pitchFamily="18" charset="0"/>
              </a:rPr>
              <a:t>participate in decisions </a:t>
            </a:r>
            <a:r>
              <a:rPr lang="en-US" sz="2400" dirty="0">
                <a:latin typeface="Times New Roman" panose="02020603050405020304" pitchFamily="18" charset="0"/>
                <a:cs typeface="Times New Roman" panose="02020603050405020304" pitchFamily="18" charset="0"/>
              </a:rPr>
              <a:t>affecting their health and health system. </a:t>
            </a:r>
          </a:p>
          <a:p>
            <a:pPr algn="just">
              <a:lnSpc>
                <a:spcPct val="170000"/>
              </a:lnSpc>
              <a:defRPr/>
            </a:pPr>
            <a:endParaRPr lang="en-US" sz="2400" dirty="0">
              <a:latin typeface="Times New Roman" panose="02020603050405020304" pitchFamily="18" charset="0"/>
              <a:cs typeface="Times New Roman" panose="02020603050405020304" pitchFamily="18" charset="0"/>
            </a:endParaRPr>
          </a:p>
        </p:txBody>
      </p:sp>
      <p:sp>
        <p:nvSpPr>
          <p:cNvPr id="11268" name="Slide Number Placeholder 4">
            <a:extLst>
              <a:ext uri="{FF2B5EF4-FFF2-40B4-BE49-F238E27FC236}">
                <a16:creationId xmlns:a16="http://schemas.microsoft.com/office/drawing/2014/main" id="{28A4CDC7-664F-4FFC-94CB-E66AD8AFA8B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BBAF4AD8-E5AA-42BE-AC7A-2D14ACC40932}" type="slidenum">
              <a:rPr lang="en-GB" altLang="en-US">
                <a:solidFill>
                  <a:srgbClr val="898989"/>
                </a:solidFill>
              </a:rPr>
              <a:pPr/>
              <a:t>7</a:t>
            </a:fld>
            <a:endParaRPr lang="en-GB" altLang="en-US">
              <a:solidFill>
                <a:srgbClr val="898989"/>
              </a:solidFill>
            </a:endParaRPr>
          </a:p>
        </p:txBody>
      </p:sp>
      <p:sp>
        <p:nvSpPr>
          <p:cNvPr id="4" name="Footer Placeholder 3">
            <a:extLst>
              <a:ext uri="{FF2B5EF4-FFF2-40B4-BE49-F238E27FC236}">
                <a16:creationId xmlns:a16="http://schemas.microsoft.com/office/drawing/2014/main" id="{92610B5D-F543-4AE4-B552-E436A7B928B5}"/>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CCA466B0-043E-4E1A-BD3E-C7F88E99ED9B}"/>
              </a:ext>
            </a:extLst>
          </p:cNvPr>
          <p:cNvSpPr>
            <a:spLocks noGrp="1" noChangeArrowheads="1"/>
          </p:cNvSpPr>
          <p:nvPr>
            <p:ph type="title"/>
          </p:nvPr>
        </p:nvSpPr>
        <p:spPr/>
        <p:txBody>
          <a:bodyPr rtlCol="0">
            <a:normAutofit/>
          </a:bodyPr>
          <a:lstStyle/>
          <a:p>
            <a:pPr eaLnBrk="1" fontAlgn="auto" hangingPunct="1">
              <a:spcAft>
                <a:spcPts val="0"/>
              </a:spcAft>
              <a:defRPr/>
            </a:pPr>
            <a:r>
              <a:rPr lang="en-US" sz="4000" b="1" dirty="0">
                <a:solidFill>
                  <a:srgbClr val="FF0000"/>
                </a:solidFill>
                <a:latin typeface="Perpetua" panose="02020502060401020303" pitchFamily="18" charset="0"/>
              </a:rPr>
              <a:t>PHC Historical Development…</a:t>
            </a:r>
            <a:endParaRPr lang="en-US" sz="4000" b="1" dirty="0">
              <a:solidFill>
                <a:schemeClr val="tx2">
                  <a:satMod val="130000"/>
                </a:schemeClr>
              </a:solidFill>
            </a:endParaRPr>
          </a:p>
        </p:txBody>
      </p:sp>
      <p:sp>
        <p:nvSpPr>
          <p:cNvPr id="8195" name="Rectangle 3">
            <a:extLst>
              <a:ext uri="{FF2B5EF4-FFF2-40B4-BE49-F238E27FC236}">
                <a16:creationId xmlns:a16="http://schemas.microsoft.com/office/drawing/2014/main" id="{225457C1-3EAB-4274-B76A-A860B1F649EC}"/>
              </a:ext>
            </a:extLst>
          </p:cNvPr>
          <p:cNvSpPr>
            <a:spLocks noGrp="1" noChangeArrowheads="1"/>
          </p:cNvSpPr>
          <p:nvPr>
            <p:ph idx="1"/>
          </p:nvPr>
        </p:nvSpPr>
        <p:spPr>
          <a:xfrm>
            <a:off x="304800" y="1447800"/>
            <a:ext cx="8458200" cy="4729163"/>
          </a:xfrm>
        </p:spPr>
        <p:txBody>
          <a:bodyPr>
            <a:noAutofit/>
          </a:bodyPr>
          <a:lstStyle/>
          <a:p>
            <a:pPr marL="0" indent="0" algn="just" eaLnBrk="1" hangingPunct="1">
              <a:lnSpc>
                <a:spcPct val="90000"/>
              </a:lnSpc>
              <a:spcBef>
                <a:spcPts val="2400"/>
              </a:spcBef>
              <a:buFont typeface="Arial" panose="020B0604020202020204" pitchFamily="34" charset="0"/>
              <a:buNone/>
              <a:defRPr/>
            </a:pPr>
            <a:r>
              <a:rPr lang="en-US" sz="2800"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Strategies used by WHO</a:t>
            </a:r>
          </a:p>
          <a:p>
            <a:pPr algn="just" eaLnBrk="1" hangingPunct="1">
              <a:lnSpc>
                <a:spcPct val="90000"/>
              </a:lnSpc>
              <a:spcBef>
                <a:spcPts val="2400"/>
              </a:spcBef>
              <a:buFontTx/>
              <a:buChar char="-"/>
              <a:defRPr/>
            </a:pPr>
            <a:r>
              <a:rPr lang="en-US" sz="2400" dirty="0">
                <a:latin typeface="Times New Roman" panose="02020603050405020304" pitchFamily="18" charset="0"/>
                <a:cs typeface="Times New Roman" panose="02020603050405020304" pitchFamily="18" charset="0"/>
              </a:rPr>
              <a:t>In the </a:t>
            </a:r>
            <a:r>
              <a:rPr lang="en-US" sz="2400" dirty="0">
                <a:solidFill>
                  <a:srgbClr val="FF0000"/>
                </a:solidFill>
                <a:latin typeface="Times New Roman" panose="02020603050405020304" pitchFamily="18" charset="0"/>
                <a:cs typeface="Times New Roman" panose="02020603050405020304" pitchFamily="18" charset="0"/>
              </a:rPr>
              <a:t>1950s the </a:t>
            </a:r>
            <a:r>
              <a:rPr lang="en-US" sz="2400" i="1" u="sng" dirty="0">
                <a:solidFill>
                  <a:srgbClr val="FF0000"/>
                </a:solidFill>
                <a:latin typeface="Times New Roman" panose="02020603050405020304" pitchFamily="18" charset="0"/>
                <a:cs typeface="Times New Roman" panose="02020603050405020304" pitchFamily="18" charset="0"/>
              </a:rPr>
              <a:t>vertical health service strategy</a:t>
            </a:r>
            <a:r>
              <a:rPr lang="en-US" sz="2400" dirty="0">
                <a:latin typeface="Times New Roman" panose="02020603050405020304" pitchFamily="18" charset="0"/>
                <a:cs typeface="Times New Roman" panose="02020603050405020304" pitchFamily="18" charset="0"/>
              </a:rPr>
              <a:t> which included:</a:t>
            </a:r>
          </a:p>
          <a:p>
            <a:pPr lvl="1" algn="just" eaLnBrk="1" hangingPunct="1">
              <a:spcBef>
                <a:spcPts val="2400"/>
              </a:spcBef>
              <a:buFontTx/>
              <a:buChar char="-"/>
              <a:defRPr/>
            </a:pPr>
            <a:r>
              <a:rPr lang="en-US" sz="2400" dirty="0">
                <a:solidFill>
                  <a:srgbClr val="0070C0"/>
                </a:solidFill>
                <a:latin typeface="Times New Roman" panose="02020603050405020304" pitchFamily="18" charset="0"/>
                <a:cs typeface="Times New Roman" panose="02020603050405020304" pitchFamily="18" charset="0"/>
              </a:rPr>
              <a:t>mass campaigns </a:t>
            </a:r>
            <a:r>
              <a:rPr lang="en-US" sz="2400" dirty="0">
                <a:latin typeface="Times New Roman" panose="02020603050405020304" pitchFamily="18" charset="0"/>
                <a:cs typeface="Times New Roman" panose="02020603050405020304" pitchFamily="18" charset="0"/>
              </a:rPr>
              <a:t>and </a:t>
            </a:r>
          </a:p>
          <a:p>
            <a:pPr lvl="1" algn="just" eaLnBrk="1" hangingPunct="1">
              <a:spcBef>
                <a:spcPts val="2400"/>
              </a:spcBef>
              <a:buFontTx/>
              <a:buChar char="-"/>
              <a:defRPr/>
            </a:pPr>
            <a:r>
              <a:rPr lang="en-US" sz="2200" dirty="0">
                <a:solidFill>
                  <a:srgbClr val="0070C0"/>
                </a:solidFill>
                <a:latin typeface="Times New Roman" panose="02020603050405020304" pitchFamily="18" charset="0"/>
                <a:cs typeface="Times New Roman" panose="02020603050405020304" pitchFamily="18" charset="0"/>
              </a:rPr>
              <a:t>specialized disease control </a:t>
            </a:r>
            <a:r>
              <a:rPr lang="en-US" sz="2200" dirty="0">
                <a:latin typeface="Times New Roman" panose="02020603050405020304" pitchFamily="18" charset="0"/>
                <a:cs typeface="Times New Roman" panose="02020603050405020304" pitchFamily="18" charset="0"/>
              </a:rPr>
              <a:t>programs for selected communicable diseases, such as control of malaria, tuberculosis and venereal diseases. </a:t>
            </a:r>
          </a:p>
          <a:p>
            <a:pPr algn="just" eaLnBrk="1" hangingPunct="1">
              <a:lnSpc>
                <a:spcPct val="90000"/>
              </a:lnSpc>
              <a:spcBef>
                <a:spcPts val="2400"/>
              </a:spcBef>
              <a:buFontTx/>
              <a:buChar char="-"/>
              <a:defRPr/>
            </a:pPr>
            <a:r>
              <a:rPr lang="en-US" sz="2800" dirty="0">
                <a:latin typeface="Times New Roman" panose="02020603050405020304" pitchFamily="18" charset="0"/>
                <a:cs typeface="Times New Roman" panose="02020603050405020304" pitchFamily="18" charset="0"/>
              </a:rPr>
              <a:t>But it was found to be </a:t>
            </a:r>
            <a:r>
              <a:rPr lang="en-US" sz="2800" dirty="0">
                <a:solidFill>
                  <a:srgbClr val="0070C0"/>
                </a:solidFill>
                <a:latin typeface="Times New Roman" panose="02020603050405020304" pitchFamily="18" charset="0"/>
                <a:cs typeface="Times New Roman" panose="02020603050405020304" pitchFamily="18" charset="0"/>
              </a:rPr>
              <a:t>expensive and unsuccessful</a:t>
            </a:r>
            <a:r>
              <a:rPr lang="en-US" sz="2800" dirty="0">
                <a:latin typeface="Times New Roman" panose="02020603050405020304" pitchFamily="18" charset="0"/>
                <a:cs typeface="Times New Roman" panose="02020603050405020304" pitchFamily="18" charset="0"/>
              </a:rPr>
              <a:t>.</a:t>
            </a:r>
          </a:p>
        </p:txBody>
      </p:sp>
      <p:sp>
        <p:nvSpPr>
          <p:cNvPr id="75780" name="Slide Number Placeholder 2">
            <a:extLst>
              <a:ext uri="{FF2B5EF4-FFF2-40B4-BE49-F238E27FC236}">
                <a16:creationId xmlns:a16="http://schemas.microsoft.com/office/drawing/2014/main" id="{FE44D215-AC50-4461-9564-9870A793D11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162D272A-3B5C-46FD-859C-93E8ABE8B6CE}" type="slidenum">
              <a:rPr lang="en-GB" altLang="en-US">
                <a:solidFill>
                  <a:srgbClr val="898989"/>
                </a:solidFill>
              </a:rPr>
              <a:pPr/>
              <a:t>70</a:t>
            </a:fld>
            <a:endParaRPr lang="en-GB" altLang="en-US">
              <a:solidFill>
                <a:srgbClr val="898989"/>
              </a:solidFill>
            </a:endParaRPr>
          </a:p>
        </p:txBody>
      </p:sp>
      <p:sp>
        <p:nvSpPr>
          <p:cNvPr id="2" name="Footer Placeholder 1">
            <a:extLst>
              <a:ext uri="{FF2B5EF4-FFF2-40B4-BE49-F238E27FC236}">
                <a16:creationId xmlns:a16="http://schemas.microsoft.com/office/drawing/2014/main" id="{A3E256C4-054E-4C3B-B87C-832D82CBED6E}"/>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a:extLst>
              <a:ext uri="{FF2B5EF4-FFF2-40B4-BE49-F238E27FC236}">
                <a16:creationId xmlns:a16="http://schemas.microsoft.com/office/drawing/2014/main" id="{1BE6A794-7DC1-4EBD-ADD0-214EDD38E4FB}"/>
              </a:ext>
            </a:extLst>
          </p:cNvPr>
          <p:cNvSpPr>
            <a:spLocks noGrp="1" noChangeArrowheads="1"/>
          </p:cNvSpPr>
          <p:nvPr>
            <p:ph type="title"/>
          </p:nvPr>
        </p:nvSpPr>
        <p:spPr>
          <a:xfrm>
            <a:off x="457200" y="274638"/>
            <a:ext cx="5562600" cy="944562"/>
          </a:xfrm>
        </p:spPr>
        <p:txBody>
          <a:bodyPr/>
          <a:lstStyle/>
          <a:p>
            <a:pPr eaLnBrk="1" hangingPunct="1"/>
            <a:r>
              <a:rPr lang="en-US" altLang="en-US" sz="2600" b="1">
                <a:solidFill>
                  <a:srgbClr val="C00000"/>
                </a:solidFill>
                <a:latin typeface="Times New Roman" panose="02020603050405020304" pitchFamily="18" charset="0"/>
                <a:cs typeface="Times New Roman" panose="02020603050405020304" pitchFamily="18" charset="0"/>
              </a:rPr>
              <a:t>PHC Historical Development…</a:t>
            </a:r>
          </a:p>
        </p:txBody>
      </p:sp>
      <p:sp>
        <p:nvSpPr>
          <p:cNvPr id="76803" name="Rectangle 3">
            <a:extLst>
              <a:ext uri="{FF2B5EF4-FFF2-40B4-BE49-F238E27FC236}">
                <a16:creationId xmlns:a16="http://schemas.microsoft.com/office/drawing/2014/main" id="{91EAA648-5CF8-439D-B683-6B754F74C983}"/>
              </a:ext>
            </a:extLst>
          </p:cNvPr>
          <p:cNvSpPr>
            <a:spLocks noGrp="1" noChangeArrowheads="1"/>
          </p:cNvSpPr>
          <p:nvPr>
            <p:ph idx="1"/>
          </p:nvPr>
        </p:nvSpPr>
        <p:spPr>
          <a:xfrm>
            <a:off x="228600" y="1295400"/>
            <a:ext cx="8458200" cy="4351338"/>
          </a:xfrm>
        </p:spPr>
        <p:txBody>
          <a:bodyPr/>
          <a:lstStyle/>
          <a:p>
            <a:pPr algn="just" eaLnBrk="1" hangingPunct="1">
              <a:spcBef>
                <a:spcPts val="2400"/>
              </a:spcBef>
              <a:buFont typeface="Wingdings" panose="05000000000000000000" pitchFamily="2" charset="2"/>
              <a:buChar char="ü"/>
            </a:pPr>
            <a:r>
              <a:rPr lang="en-US" altLang="en-US" sz="2400">
                <a:latin typeface="Perpetua" panose="02020502060401020303" pitchFamily="18" charset="0"/>
              </a:rPr>
              <a:t>Later In the </a:t>
            </a:r>
            <a:r>
              <a:rPr lang="en-US" altLang="en-US" sz="2400">
                <a:solidFill>
                  <a:srgbClr val="FF0000"/>
                </a:solidFill>
                <a:latin typeface="Perpetua" panose="02020502060401020303" pitchFamily="18" charset="0"/>
              </a:rPr>
              <a:t>mid 1950s </a:t>
            </a:r>
            <a:r>
              <a:rPr lang="en-US" altLang="en-US" sz="2400">
                <a:latin typeface="Perpetua" panose="02020502060401020303" pitchFamily="18" charset="0"/>
              </a:rPr>
              <a:t>the concept/strategy of </a:t>
            </a:r>
            <a:r>
              <a:rPr lang="en-US" altLang="en-US" sz="2800" b="1" i="1" u="sng">
                <a:solidFill>
                  <a:srgbClr val="0000FF"/>
                </a:solidFill>
                <a:latin typeface="Perpetua" panose="02020502060401020303" pitchFamily="18" charset="0"/>
              </a:rPr>
              <a:t>Basic Health Service</a:t>
            </a:r>
            <a:r>
              <a:rPr lang="en-US" altLang="en-US" sz="2400" b="1" i="1">
                <a:solidFill>
                  <a:srgbClr val="0000FF"/>
                </a:solidFill>
                <a:latin typeface="Perpetua" panose="02020502060401020303" pitchFamily="18" charset="0"/>
              </a:rPr>
              <a:t> </a:t>
            </a:r>
            <a:r>
              <a:rPr lang="en-US" altLang="en-US" sz="2400">
                <a:latin typeface="Perpetua" panose="02020502060401020303" pitchFamily="18" charset="0"/>
              </a:rPr>
              <a:t>came into practice. </a:t>
            </a:r>
          </a:p>
          <a:p>
            <a:pPr algn="just" eaLnBrk="1" hangingPunct="1">
              <a:spcBef>
                <a:spcPts val="2400"/>
              </a:spcBef>
              <a:buFont typeface="Wingdings" panose="05000000000000000000" pitchFamily="2" charset="2"/>
              <a:buChar char="ü"/>
            </a:pPr>
            <a:r>
              <a:rPr lang="en-US" altLang="en-US" sz="2400">
                <a:latin typeface="Perpetua" panose="02020502060401020303" pitchFamily="18" charset="0"/>
              </a:rPr>
              <a:t>This approach gave more attention to rural areas through </a:t>
            </a:r>
            <a:r>
              <a:rPr lang="en-US" altLang="en-US" sz="2400">
                <a:solidFill>
                  <a:srgbClr val="FF0000"/>
                </a:solidFill>
                <a:latin typeface="Perpetua" panose="02020502060401020303" pitchFamily="18" charset="0"/>
              </a:rPr>
              <a:t>construction of health centers </a:t>
            </a:r>
            <a:r>
              <a:rPr lang="en-US" altLang="en-US" sz="2400">
                <a:latin typeface="Perpetua" panose="02020502060401020303" pitchFamily="18" charset="0"/>
              </a:rPr>
              <a:t>and health stations providing both </a:t>
            </a:r>
            <a:r>
              <a:rPr lang="en-US" altLang="en-US" sz="2400">
                <a:solidFill>
                  <a:srgbClr val="FF0000"/>
                </a:solidFill>
                <a:latin typeface="Perpetua" panose="02020502060401020303" pitchFamily="18" charset="0"/>
              </a:rPr>
              <a:t>preventive and curative care.</a:t>
            </a:r>
          </a:p>
          <a:p>
            <a:pPr algn="just" eaLnBrk="1" hangingPunct="1">
              <a:spcBef>
                <a:spcPts val="2400"/>
              </a:spcBef>
              <a:buFont typeface="Wingdings" panose="05000000000000000000" pitchFamily="2" charset="2"/>
              <a:buChar char="ü"/>
            </a:pPr>
            <a:r>
              <a:rPr lang="en-US" altLang="en-US" sz="2400">
                <a:latin typeface="Perpetua" panose="02020502060401020303" pitchFamily="18" charset="0"/>
              </a:rPr>
              <a:t>In the </a:t>
            </a:r>
            <a:r>
              <a:rPr lang="en-US" altLang="en-US" sz="2400">
                <a:solidFill>
                  <a:srgbClr val="FF0000"/>
                </a:solidFill>
                <a:latin typeface="Perpetua" panose="02020502060401020303" pitchFamily="18" charset="0"/>
              </a:rPr>
              <a:t>early 1970s</a:t>
            </a:r>
            <a:r>
              <a:rPr lang="en-US" altLang="en-US" sz="2400">
                <a:latin typeface="Perpetua" panose="02020502060401020303" pitchFamily="18" charset="0"/>
              </a:rPr>
              <a:t> </a:t>
            </a:r>
            <a:r>
              <a:rPr lang="en-US" altLang="en-US" sz="2400" b="1" i="1" u="sng">
                <a:solidFill>
                  <a:srgbClr val="0000FF"/>
                </a:solidFill>
                <a:latin typeface="Perpetua" panose="02020502060401020303" pitchFamily="18" charset="0"/>
              </a:rPr>
              <a:t>i</a:t>
            </a:r>
            <a:r>
              <a:rPr lang="en-US" altLang="en-US" sz="2800" b="1" i="1" u="sng">
                <a:solidFill>
                  <a:srgbClr val="0000FF"/>
                </a:solidFill>
                <a:latin typeface="Perpetua" panose="02020502060401020303" pitchFamily="18" charset="0"/>
              </a:rPr>
              <a:t>ntegration</a:t>
            </a:r>
            <a:r>
              <a:rPr lang="en-US" altLang="en-US" sz="2400">
                <a:latin typeface="Perpetua" panose="02020502060401020303" pitchFamily="18" charset="0"/>
              </a:rPr>
              <a:t> of the specialized disease control programs with the basic health services was emphasized. </a:t>
            </a:r>
          </a:p>
        </p:txBody>
      </p:sp>
      <p:sp>
        <p:nvSpPr>
          <p:cNvPr id="76804" name="Slide Number Placeholder 2">
            <a:extLst>
              <a:ext uri="{FF2B5EF4-FFF2-40B4-BE49-F238E27FC236}">
                <a16:creationId xmlns:a16="http://schemas.microsoft.com/office/drawing/2014/main" id="{92714226-6D6A-45D4-9EC4-4D433C756DF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2C4FD9F0-C9A8-43E9-BA27-CBF801B68824}" type="slidenum">
              <a:rPr lang="en-GB" altLang="en-US">
                <a:solidFill>
                  <a:srgbClr val="898989"/>
                </a:solidFill>
              </a:rPr>
              <a:pPr/>
              <a:t>71</a:t>
            </a:fld>
            <a:endParaRPr lang="en-GB" altLang="en-US">
              <a:solidFill>
                <a:srgbClr val="898989"/>
              </a:solidFill>
            </a:endParaRPr>
          </a:p>
        </p:txBody>
      </p:sp>
      <p:sp>
        <p:nvSpPr>
          <p:cNvPr id="2" name="Footer Placeholder 1">
            <a:extLst>
              <a:ext uri="{FF2B5EF4-FFF2-40B4-BE49-F238E27FC236}">
                <a16:creationId xmlns:a16="http://schemas.microsoft.com/office/drawing/2014/main" id="{FD7C1DE3-A139-48F5-8823-AF81A1F07256}"/>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a:extLst>
              <a:ext uri="{FF2B5EF4-FFF2-40B4-BE49-F238E27FC236}">
                <a16:creationId xmlns:a16="http://schemas.microsoft.com/office/drawing/2014/main" id="{E89AC0CB-A885-4884-B26F-3FBF4AAD5AD3}"/>
              </a:ext>
            </a:extLst>
          </p:cNvPr>
          <p:cNvSpPr>
            <a:spLocks noGrp="1" noChangeArrowheads="1"/>
          </p:cNvSpPr>
          <p:nvPr>
            <p:ph type="title"/>
          </p:nvPr>
        </p:nvSpPr>
        <p:spPr>
          <a:xfrm>
            <a:off x="457200" y="274638"/>
            <a:ext cx="6172200" cy="1143000"/>
          </a:xfrm>
        </p:spPr>
        <p:txBody>
          <a:bodyPr/>
          <a:lstStyle/>
          <a:p>
            <a:pPr eaLnBrk="1" hangingPunct="1"/>
            <a:r>
              <a:rPr lang="en-US" altLang="en-US" sz="3600" b="1">
                <a:solidFill>
                  <a:srgbClr val="C00000"/>
                </a:solidFill>
              </a:rPr>
              <a:t>PHC Historical Development…</a:t>
            </a:r>
          </a:p>
        </p:txBody>
      </p:sp>
      <p:sp>
        <p:nvSpPr>
          <p:cNvPr id="10243" name="Rectangle 3">
            <a:extLst>
              <a:ext uri="{FF2B5EF4-FFF2-40B4-BE49-F238E27FC236}">
                <a16:creationId xmlns:a16="http://schemas.microsoft.com/office/drawing/2014/main" id="{9C1E6FD3-45E0-4A46-B228-46D9C603D69B}"/>
              </a:ext>
            </a:extLst>
          </p:cNvPr>
          <p:cNvSpPr>
            <a:spLocks noGrp="1" noChangeArrowheads="1"/>
          </p:cNvSpPr>
          <p:nvPr>
            <p:ph idx="1"/>
          </p:nvPr>
        </p:nvSpPr>
        <p:spPr/>
        <p:txBody>
          <a:bodyPr>
            <a:normAutofit/>
          </a:bodyPr>
          <a:lstStyle/>
          <a:p>
            <a:pPr algn="just" eaLnBrk="1" hangingPunct="1">
              <a:spcBef>
                <a:spcPts val="2400"/>
              </a:spcBef>
              <a:buFont typeface="Wingdings" panose="05000000000000000000" pitchFamily="2" charset="2"/>
              <a:buChar char="ü"/>
              <a:defRPr/>
            </a:pPr>
            <a:r>
              <a:rPr lang="en-US" sz="2800" dirty="0">
                <a:solidFill>
                  <a:srgbClr val="C00000"/>
                </a:solidFill>
                <a:latin typeface="Perpetua" panose="02020502060401020303" pitchFamily="18" charset="0"/>
              </a:rPr>
              <a:t>All these approaches </a:t>
            </a:r>
            <a:r>
              <a:rPr lang="en-US" sz="2800" dirty="0">
                <a:latin typeface="Perpetua" panose="02020502060401020303" pitchFamily="18" charset="0"/>
              </a:rPr>
              <a:t>were </a:t>
            </a:r>
            <a:r>
              <a:rPr lang="en-US" sz="2800" i="1" u="sng" dirty="0">
                <a:solidFill>
                  <a:srgbClr val="0000FF"/>
                </a:solidFill>
                <a:latin typeface="Perpetua" panose="02020502060401020303" pitchFamily="18" charset="0"/>
              </a:rPr>
              <a:t>disease oriented based on high cost health institutions</a:t>
            </a:r>
            <a:r>
              <a:rPr lang="en-US" sz="2800" dirty="0">
                <a:latin typeface="Perpetua" panose="02020502060401020303" pitchFamily="18" charset="0"/>
              </a:rPr>
              <a:t> requiring </a:t>
            </a:r>
            <a:r>
              <a:rPr lang="en-US" sz="2800" i="1" u="sng" dirty="0">
                <a:solidFill>
                  <a:srgbClr val="0000FF"/>
                </a:solidFill>
                <a:latin typeface="Perpetua" panose="02020502060401020303" pitchFamily="18" charset="0"/>
              </a:rPr>
              <a:t>advanced technology</a:t>
            </a:r>
            <a:r>
              <a:rPr lang="en-US" sz="2800" dirty="0">
                <a:solidFill>
                  <a:srgbClr val="0000FF"/>
                </a:solidFill>
                <a:latin typeface="Perpetua" panose="02020502060401020303" pitchFamily="18" charset="0"/>
              </a:rPr>
              <a:t> </a:t>
            </a:r>
            <a:r>
              <a:rPr lang="en-US" sz="2800" dirty="0">
                <a:latin typeface="Perpetua" panose="02020502060401020303" pitchFamily="18" charset="0"/>
              </a:rPr>
              <a:t>to solve the health needs of the people, and thus </a:t>
            </a:r>
            <a:r>
              <a:rPr lang="en-US" sz="2800" dirty="0">
                <a:solidFill>
                  <a:srgbClr val="C00000"/>
                </a:solidFill>
                <a:latin typeface="Perpetua" panose="02020502060401020303" pitchFamily="18" charset="0"/>
              </a:rPr>
              <a:t>ultimately failed to reach the desired goal.</a:t>
            </a:r>
          </a:p>
          <a:p>
            <a:pPr algn="just" eaLnBrk="1" hangingPunct="1">
              <a:spcBef>
                <a:spcPts val="2400"/>
              </a:spcBef>
              <a:buFont typeface="Wingdings" panose="05000000000000000000" pitchFamily="2" charset="2"/>
              <a:buChar char="ü"/>
              <a:defRPr/>
            </a:pPr>
            <a:r>
              <a:rPr lang="en-GB" sz="2800" dirty="0">
                <a:latin typeface="Perpetua" panose="02020502060401020303" pitchFamily="18" charset="0"/>
              </a:rPr>
              <a:t> Specially in </a:t>
            </a:r>
            <a:r>
              <a:rPr lang="en-GB" sz="2800" dirty="0">
                <a:solidFill>
                  <a:srgbClr val="C00000"/>
                </a:solidFill>
                <a:latin typeface="Perpetua" panose="02020502060401020303" pitchFamily="18" charset="0"/>
              </a:rPr>
              <a:t>developing countries </a:t>
            </a:r>
            <a:r>
              <a:rPr lang="en-GB" sz="2800" dirty="0">
                <a:latin typeface="Perpetua" panose="02020502060401020303" pitchFamily="18" charset="0"/>
              </a:rPr>
              <a:t>where their health problems required emphasising on health promotion and preventive care, the strategies applied did not make much impact on the health status of the population.</a:t>
            </a:r>
            <a:endParaRPr lang="en-US" sz="2800" dirty="0">
              <a:latin typeface="Perpetua" panose="02020502060401020303" pitchFamily="18" charset="0"/>
            </a:endParaRPr>
          </a:p>
          <a:p>
            <a:pPr marL="0" indent="0" algn="just" eaLnBrk="1" hangingPunct="1">
              <a:spcBef>
                <a:spcPts val="2400"/>
              </a:spcBef>
              <a:buFont typeface="Arial" panose="020B0604020202020204" pitchFamily="34" charset="0"/>
              <a:buNone/>
              <a:defRPr/>
            </a:pPr>
            <a:endParaRPr lang="en-US" sz="2800" dirty="0">
              <a:solidFill>
                <a:srgbClr val="C00000"/>
              </a:solidFill>
              <a:latin typeface="Perpetua" panose="02020502060401020303" pitchFamily="18" charset="0"/>
            </a:endParaRPr>
          </a:p>
          <a:p>
            <a:pPr eaLnBrk="1" hangingPunct="1">
              <a:spcBef>
                <a:spcPts val="2400"/>
              </a:spcBef>
              <a:buFontTx/>
              <a:buNone/>
              <a:defRPr/>
            </a:pPr>
            <a:endParaRPr lang="en-US" sz="2800" dirty="0">
              <a:latin typeface="Perpetua" panose="02020502060401020303" pitchFamily="18" charset="0"/>
            </a:endParaRPr>
          </a:p>
        </p:txBody>
      </p:sp>
      <p:sp>
        <p:nvSpPr>
          <p:cNvPr id="77828" name="Slide Number Placeholder 2">
            <a:extLst>
              <a:ext uri="{FF2B5EF4-FFF2-40B4-BE49-F238E27FC236}">
                <a16:creationId xmlns:a16="http://schemas.microsoft.com/office/drawing/2014/main" id="{1CF25B8B-6B4E-4E7C-9592-AC5AF00FE4F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78BC553C-142D-4613-9AF5-E3B5C7A23CE4}" type="slidenum">
              <a:rPr lang="en-GB" altLang="en-US">
                <a:solidFill>
                  <a:srgbClr val="898989"/>
                </a:solidFill>
              </a:rPr>
              <a:pPr/>
              <a:t>72</a:t>
            </a:fld>
            <a:endParaRPr lang="en-GB" altLang="en-US">
              <a:solidFill>
                <a:srgbClr val="898989"/>
              </a:solidFill>
            </a:endParaRPr>
          </a:p>
        </p:txBody>
      </p:sp>
      <p:sp>
        <p:nvSpPr>
          <p:cNvPr id="2" name="Footer Placeholder 1">
            <a:extLst>
              <a:ext uri="{FF2B5EF4-FFF2-40B4-BE49-F238E27FC236}">
                <a16:creationId xmlns:a16="http://schemas.microsoft.com/office/drawing/2014/main" id="{13FDB420-E804-4AD4-89CE-7545FEADB8C3}"/>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a:extLst>
              <a:ext uri="{FF2B5EF4-FFF2-40B4-BE49-F238E27FC236}">
                <a16:creationId xmlns:a16="http://schemas.microsoft.com/office/drawing/2014/main" id="{7C6E3C9F-EED8-4943-B1A8-BD96E04922A4}"/>
              </a:ext>
            </a:extLst>
          </p:cNvPr>
          <p:cNvSpPr>
            <a:spLocks noGrp="1" noChangeArrowheads="1"/>
          </p:cNvSpPr>
          <p:nvPr>
            <p:ph type="title"/>
          </p:nvPr>
        </p:nvSpPr>
        <p:spPr>
          <a:xfrm>
            <a:off x="457200" y="274638"/>
            <a:ext cx="5334000" cy="792162"/>
          </a:xfrm>
        </p:spPr>
        <p:txBody>
          <a:bodyPr/>
          <a:lstStyle/>
          <a:p>
            <a:pPr eaLnBrk="1" hangingPunct="1"/>
            <a:r>
              <a:rPr lang="en-US" altLang="en-US" sz="3200" b="1">
                <a:solidFill>
                  <a:srgbClr val="C00000"/>
                </a:solidFill>
              </a:rPr>
              <a:t>PHC Historical Development…</a:t>
            </a:r>
          </a:p>
        </p:txBody>
      </p:sp>
      <p:sp>
        <p:nvSpPr>
          <p:cNvPr id="11267" name="Rectangle 3">
            <a:extLst>
              <a:ext uri="{FF2B5EF4-FFF2-40B4-BE49-F238E27FC236}">
                <a16:creationId xmlns:a16="http://schemas.microsoft.com/office/drawing/2014/main" id="{793ED8F5-76AA-4FB2-809D-D8416A80733F}"/>
              </a:ext>
            </a:extLst>
          </p:cNvPr>
          <p:cNvSpPr>
            <a:spLocks noGrp="1" noChangeArrowheads="1"/>
          </p:cNvSpPr>
          <p:nvPr>
            <p:ph idx="1"/>
          </p:nvPr>
        </p:nvSpPr>
        <p:spPr>
          <a:xfrm>
            <a:off x="-14288" y="1066800"/>
            <a:ext cx="8991601" cy="5410200"/>
          </a:xfrm>
        </p:spPr>
        <p:txBody>
          <a:bodyPr>
            <a:normAutofit/>
          </a:bodyPr>
          <a:lstStyle/>
          <a:p>
            <a:pPr algn="just" eaLnBrk="1" hangingPunct="1">
              <a:spcBef>
                <a:spcPts val="1800"/>
              </a:spcBef>
              <a:buFont typeface="Wingdings" panose="05000000000000000000" pitchFamily="2" charset="2"/>
              <a:buChar char="ü"/>
              <a:defRPr/>
            </a:pPr>
            <a:r>
              <a:rPr lang="en-US" sz="2300" u="sng" dirty="0">
                <a:latin typeface="Perpetua" panose="02020502060401020303" pitchFamily="18" charset="0"/>
                <a:cs typeface="Times New Roman" panose="02020603050405020304" pitchFamily="18" charset="0"/>
              </a:rPr>
              <a:t>The</a:t>
            </a:r>
            <a:r>
              <a:rPr lang="en-US" sz="2300" u="sng" dirty="0">
                <a:solidFill>
                  <a:srgbClr val="7030A0"/>
                </a:solidFill>
                <a:latin typeface="Perpetua" panose="02020502060401020303" pitchFamily="18" charset="0"/>
                <a:cs typeface="Times New Roman" panose="02020603050405020304" pitchFamily="18" charset="0"/>
              </a:rPr>
              <a:t> evaluation </a:t>
            </a:r>
            <a:r>
              <a:rPr lang="en-US" sz="2300" u="sng" dirty="0">
                <a:latin typeface="Perpetua" panose="02020502060401020303" pitchFamily="18" charset="0"/>
                <a:cs typeface="Times New Roman" panose="02020603050405020304" pitchFamily="18" charset="0"/>
              </a:rPr>
              <a:t>of </a:t>
            </a:r>
            <a:r>
              <a:rPr lang="en-US" sz="2300" u="sng" dirty="0">
                <a:solidFill>
                  <a:srgbClr val="7030A0"/>
                </a:solidFill>
                <a:latin typeface="Perpetua" panose="02020502060401020303" pitchFamily="18" charset="0"/>
                <a:cs typeface="Times New Roman" panose="02020603050405020304" pitchFamily="18" charset="0"/>
              </a:rPr>
              <a:t>these strategies </a:t>
            </a:r>
            <a:r>
              <a:rPr lang="en-US" sz="2300" u="sng" dirty="0">
                <a:latin typeface="Perpetua" panose="02020502060401020303" pitchFamily="18" charset="0"/>
                <a:cs typeface="Times New Roman" panose="02020603050405020304" pitchFamily="18" charset="0"/>
              </a:rPr>
              <a:t>during </a:t>
            </a:r>
            <a:r>
              <a:rPr lang="en-US" sz="2300" u="sng" dirty="0">
                <a:solidFill>
                  <a:srgbClr val="7030A0"/>
                </a:solidFill>
                <a:latin typeface="Perpetua" panose="02020502060401020303" pitchFamily="18" charset="0"/>
                <a:cs typeface="Times New Roman" panose="02020603050405020304" pitchFamily="18" charset="0"/>
              </a:rPr>
              <a:t>1950s and 1970s </a:t>
            </a:r>
            <a:r>
              <a:rPr lang="en-US" sz="2300" u="sng" dirty="0">
                <a:latin typeface="Perpetua" panose="02020502060401020303" pitchFamily="18" charset="0"/>
                <a:cs typeface="Times New Roman" panose="02020603050405020304" pitchFamily="18" charset="0"/>
              </a:rPr>
              <a:t>showed the following:</a:t>
            </a:r>
          </a:p>
          <a:p>
            <a:pPr lvl="1" algn="just">
              <a:spcBef>
                <a:spcPts val="1800"/>
              </a:spcBef>
              <a:buFont typeface="Wingdings" panose="05000000000000000000" pitchFamily="2" charset="2"/>
              <a:buChar char="Ø"/>
              <a:defRPr/>
            </a:pPr>
            <a:r>
              <a:rPr lang="en-US" sz="2400" dirty="0">
                <a:latin typeface="Perpetua" panose="02020502060401020303" pitchFamily="18" charset="0"/>
              </a:rPr>
              <a:t>The </a:t>
            </a:r>
            <a:r>
              <a:rPr lang="en-US" sz="2400" dirty="0">
                <a:solidFill>
                  <a:srgbClr val="C00000"/>
                </a:solidFill>
                <a:latin typeface="Perpetua" panose="02020502060401020303" pitchFamily="18" charset="0"/>
              </a:rPr>
              <a:t>health status </a:t>
            </a:r>
            <a:r>
              <a:rPr lang="en-US" sz="2400" dirty="0">
                <a:latin typeface="Perpetua" panose="02020502060401020303" pitchFamily="18" charset="0"/>
              </a:rPr>
              <a:t>of millions of people in the world </a:t>
            </a:r>
            <a:r>
              <a:rPr lang="en-GB" sz="2400" dirty="0">
                <a:latin typeface="Perpetua" panose="02020502060401020303" pitchFamily="18" charset="0"/>
              </a:rPr>
              <a:t>at that time and even today is </a:t>
            </a:r>
            <a:r>
              <a:rPr lang="en-GB" sz="2400" dirty="0">
                <a:solidFill>
                  <a:srgbClr val="C00000"/>
                </a:solidFill>
                <a:latin typeface="Perpetua" panose="02020502060401020303" pitchFamily="18" charset="0"/>
              </a:rPr>
              <a:t>unacceptable.</a:t>
            </a:r>
            <a:endParaRPr lang="en-US" sz="2400" dirty="0">
              <a:solidFill>
                <a:srgbClr val="C00000"/>
              </a:solidFill>
              <a:latin typeface="Perpetua" panose="02020502060401020303" pitchFamily="18" charset="0"/>
            </a:endParaRPr>
          </a:p>
          <a:p>
            <a:pPr lvl="1" algn="just">
              <a:spcBef>
                <a:spcPts val="1800"/>
              </a:spcBef>
              <a:buFont typeface="Wingdings" panose="05000000000000000000" pitchFamily="2" charset="2"/>
              <a:buChar char="Ø"/>
              <a:defRPr/>
            </a:pPr>
            <a:r>
              <a:rPr lang="en-US" sz="2400" dirty="0">
                <a:latin typeface="Perpetua" panose="02020502060401020303" pitchFamily="18" charset="0"/>
              </a:rPr>
              <a:t>the </a:t>
            </a:r>
            <a:r>
              <a:rPr lang="en-US" sz="2400" dirty="0">
                <a:solidFill>
                  <a:srgbClr val="0000FF"/>
                </a:solidFill>
                <a:latin typeface="Perpetua" panose="02020502060401020303" pitchFamily="18" charset="0"/>
              </a:rPr>
              <a:t>health status </a:t>
            </a:r>
            <a:r>
              <a:rPr lang="en-US" sz="2400" dirty="0">
                <a:latin typeface="Perpetua" panose="02020502060401020303" pitchFamily="18" charset="0"/>
              </a:rPr>
              <a:t>of the majority of people in disadvantaged areas of most countries of the world remained </a:t>
            </a:r>
            <a:r>
              <a:rPr lang="en-US" sz="2400" dirty="0">
                <a:solidFill>
                  <a:srgbClr val="0000FF"/>
                </a:solidFill>
                <a:latin typeface="Perpetua" panose="02020502060401020303" pitchFamily="18" charset="0"/>
              </a:rPr>
              <a:t>low</a:t>
            </a:r>
            <a:r>
              <a:rPr lang="en-US" sz="2400" dirty="0">
                <a:latin typeface="Perpetua" panose="02020502060401020303" pitchFamily="18" charset="0"/>
              </a:rPr>
              <a:t>.</a:t>
            </a:r>
          </a:p>
          <a:p>
            <a:pPr lvl="1" algn="just">
              <a:spcBef>
                <a:spcPts val="1800"/>
              </a:spcBef>
              <a:buFont typeface="Wingdings" panose="05000000000000000000" pitchFamily="2" charset="2"/>
              <a:buChar char="Ø"/>
              <a:defRPr/>
            </a:pPr>
            <a:r>
              <a:rPr lang="en-GB" sz="2400" dirty="0">
                <a:latin typeface="Perpetua" panose="02020502060401020303" pitchFamily="18" charset="0"/>
              </a:rPr>
              <a:t>The organised limited </a:t>
            </a:r>
            <a:r>
              <a:rPr lang="en-GB" sz="2400" dirty="0">
                <a:solidFill>
                  <a:srgbClr val="C00000"/>
                </a:solidFill>
                <a:latin typeface="Perpetua" panose="02020502060401020303" pitchFamily="18" charset="0"/>
              </a:rPr>
              <a:t>health institutions failed</a:t>
            </a:r>
            <a:r>
              <a:rPr lang="en-GB" sz="2400" dirty="0">
                <a:latin typeface="Perpetua" panose="02020502060401020303" pitchFamily="18" charset="0"/>
              </a:rPr>
              <a:t> to </a:t>
            </a:r>
            <a:r>
              <a:rPr lang="en-GB" sz="2400" dirty="0">
                <a:solidFill>
                  <a:srgbClr val="C00000"/>
                </a:solidFill>
                <a:latin typeface="Perpetua" panose="02020502060401020303" pitchFamily="18" charset="0"/>
              </a:rPr>
              <a:t>meet the demands </a:t>
            </a:r>
            <a:r>
              <a:rPr lang="en-GB" sz="2400" dirty="0">
                <a:latin typeface="Perpetua" panose="02020502060401020303" pitchFamily="18" charset="0"/>
              </a:rPr>
              <a:t>of those most in need of health services.</a:t>
            </a:r>
          </a:p>
          <a:p>
            <a:pPr lvl="1" algn="just">
              <a:spcBef>
                <a:spcPts val="1800"/>
              </a:spcBef>
              <a:buFont typeface="Wingdings" panose="05000000000000000000" pitchFamily="2" charset="2"/>
              <a:buChar char="Ø"/>
              <a:defRPr/>
            </a:pPr>
            <a:r>
              <a:rPr lang="en-GB" sz="2400" dirty="0">
                <a:latin typeface="Perpetua" panose="02020502060401020303" pitchFamily="18" charset="0"/>
              </a:rPr>
              <a:t>The </a:t>
            </a:r>
            <a:r>
              <a:rPr lang="en-GB" sz="2400" dirty="0">
                <a:solidFill>
                  <a:srgbClr val="C00000"/>
                </a:solidFill>
                <a:latin typeface="Perpetua" panose="02020502060401020303" pitchFamily="18" charset="0"/>
              </a:rPr>
              <a:t>health services </a:t>
            </a:r>
            <a:r>
              <a:rPr lang="en-GB" sz="2400" dirty="0">
                <a:latin typeface="Perpetua" panose="02020502060401020303" pitchFamily="18" charset="0"/>
              </a:rPr>
              <a:t>often created in isolation </a:t>
            </a:r>
            <a:r>
              <a:rPr lang="en-GB" sz="2400" dirty="0">
                <a:solidFill>
                  <a:srgbClr val="C00000"/>
                </a:solidFill>
                <a:latin typeface="Perpetua" panose="02020502060401020303" pitchFamily="18" charset="0"/>
              </a:rPr>
              <a:t>neglecting other sectors</a:t>
            </a:r>
            <a:r>
              <a:rPr lang="en-GB" sz="2400" dirty="0">
                <a:latin typeface="Perpetua" panose="02020502060401020303" pitchFamily="18" charset="0"/>
              </a:rPr>
              <a:t> such as </a:t>
            </a:r>
            <a:r>
              <a:rPr lang="en-GB" sz="2400" dirty="0">
                <a:solidFill>
                  <a:srgbClr val="7030A0"/>
                </a:solidFill>
                <a:latin typeface="Perpetua" panose="02020502060401020303" pitchFamily="18" charset="0"/>
              </a:rPr>
              <a:t>education, agriculture, water, communication </a:t>
            </a:r>
            <a:r>
              <a:rPr lang="en-GB" sz="2400" dirty="0">
                <a:latin typeface="Perpetua" panose="02020502060401020303" pitchFamily="18" charset="0"/>
              </a:rPr>
              <a:t>etc.</a:t>
            </a:r>
          </a:p>
          <a:p>
            <a:pPr lvl="1" algn="just">
              <a:spcBef>
                <a:spcPts val="1800"/>
              </a:spcBef>
              <a:buFont typeface="Wingdings" panose="05000000000000000000" pitchFamily="2" charset="2"/>
              <a:buChar char="Ø"/>
              <a:defRPr/>
            </a:pPr>
            <a:r>
              <a:rPr lang="en-GB" sz="2400" dirty="0">
                <a:latin typeface="Perpetua" panose="02020502060401020303" pitchFamily="18" charset="0"/>
              </a:rPr>
              <a:t>Health institutions </a:t>
            </a:r>
            <a:r>
              <a:rPr lang="en-GB" sz="2400" dirty="0">
                <a:solidFill>
                  <a:srgbClr val="7030A0"/>
                </a:solidFill>
                <a:latin typeface="Perpetua" panose="02020502060401020303" pitchFamily="18" charset="0"/>
              </a:rPr>
              <a:t>stressed curative services</a:t>
            </a:r>
            <a:r>
              <a:rPr lang="en-GB" sz="2400" dirty="0">
                <a:latin typeface="Perpetua" panose="02020502060401020303" pitchFamily="18" charset="0"/>
              </a:rPr>
              <a:t> with lacking priority </a:t>
            </a:r>
            <a:r>
              <a:rPr lang="en-GB" sz="2400" dirty="0">
                <a:solidFill>
                  <a:schemeClr val="accent6">
                    <a:lumMod val="75000"/>
                  </a:schemeClr>
                </a:solidFill>
                <a:latin typeface="Perpetua" panose="02020502060401020303" pitchFamily="18" charset="0"/>
              </a:rPr>
              <a:t>to preventive, </a:t>
            </a:r>
            <a:r>
              <a:rPr lang="en-GB" sz="2400" dirty="0" err="1">
                <a:solidFill>
                  <a:schemeClr val="accent6">
                    <a:lumMod val="75000"/>
                  </a:schemeClr>
                </a:solidFill>
                <a:latin typeface="Perpetua" panose="02020502060401020303" pitchFamily="18" charset="0"/>
              </a:rPr>
              <a:t>promotive</a:t>
            </a:r>
            <a:r>
              <a:rPr lang="en-GB" sz="2400" dirty="0">
                <a:solidFill>
                  <a:schemeClr val="accent6">
                    <a:lumMod val="75000"/>
                  </a:schemeClr>
                </a:solidFill>
                <a:latin typeface="Perpetua" panose="02020502060401020303" pitchFamily="18" charset="0"/>
              </a:rPr>
              <a:t> and rehabilitative care. </a:t>
            </a:r>
          </a:p>
          <a:p>
            <a:pPr marL="914400" lvl="2" indent="0" algn="just">
              <a:spcBef>
                <a:spcPts val="1800"/>
              </a:spcBef>
              <a:buFont typeface="Arial" panose="020B0604020202020204" pitchFamily="34" charset="0"/>
              <a:buNone/>
              <a:defRPr/>
            </a:pPr>
            <a:endParaRPr lang="en-US" sz="2000" dirty="0">
              <a:latin typeface="Perpetua" panose="02020502060401020303" pitchFamily="18" charset="0"/>
            </a:endParaRPr>
          </a:p>
          <a:p>
            <a:pPr lvl="2" algn="just">
              <a:spcBef>
                <a:spcPts val="1800"/>
              </a:spcBef>
              <a:buFont typeface="Wingdings" panose="05000000000000000000" pitchFamily="2" charset="2"/>
              <a:buChar char="Ø"/>
              <a:defRPr/>
            </a:pPr>
            <a:endParaRPr lang="en-US" sz="2000" dirty="0">
              <a:latin typeface="Perpetua" panose="02020502060401020303" pitchFamily="18" charset="0"/>
            </a:endParaRPr>
          </a:p>
        </p:txBody>
      </p:sp>
      <p:sp>
        <p:nvSpPr>
          <p:cNvPr id="78852" name="Slide Number Placeholder 2">
            <a:extLst>
              <a:ext uri="{FF2B5EF4-FFF2-40B4-BE49-F238E27FC236}">
                <a16:creationId xmlns:a16="http://schemas.microsoft.com/office/drawing/2014/main" id="{7F552B35-76C5-4C6D-B07B-40982C7BE5D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BE93C725-ACB3-45FA-B314-EA5BAA6E613B}" type="slidenum">
              <a:rPr lang="en-GB" altLang="en-US">
                <a:solidFill>
                  <a:srgbClr val="898989"/>
                </a:solidFill>
              </a:rPr>
              <a:pPr/>
              <a:t>73</a:t>
            </a:fld>
            <a:endParaRPr lang="en-GB" altLang="en-US">
              <a:solidFill>
                <a:srgbClr val="898989"/>
              </a:solidFill>
            </a:endParaRPr>
          </a:p>
        </p:txBody>
      </p:sp>
      <p:sp>
        <p:nvSpPr>
          <p:cNvPr id="2" name="Footer Placeholder 1">
            <a:extLst>
              <a:ext uri="{FF2B5EF4-FFF2-40B4-BE49-F238E27FC236}">
                <a16:creationId xmlns:a16="http://schemas.microsoft.com/office/drawing/2014/main" id="{925E8953-7FC3-4BE9-A4A5-51AF45FDE0E5}"/>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a:extLst>
              <a:ext uri="{FF2B5EF4-FFF2-40B4-BE49-F238E27FC236}">
                <a16:creationId xmlns:a16="http://schemas.microsoft.com/office/drawing/2014/main" id="{CD616751-9167-4180-B5ED-F51A4EB8EBAC}"/>
              </a:ext>
            </a:extLst>
          </p:cNvPr>
          <p:cNvSpPr>
            <a:spLocks noGrp="1" noChangeArrowheads="1"/>
          </p:cNvSpPr>
          <p:nvPr>
            <p:ph type="title"/>
          </p:nvPr>
        </p:nvSpPr>
        <p:spPr>
          <a:xfrm>
            <a:off x="628650" y="152400"/>
            <a:ext cx="5695950" cy="882650"/>
          </a:xfrm>
        </p:spPr>
        <p:txBody>
          <a:bodyPr/>
          <a:lstStyle/>
          <a:p>
            <a:pPr eaLnBrk="1" hangingPunct="1"/>
            <a:r>
              <a:rPr lang="en-US" altLang="en-US" sz="2800" b="1">
                <a:solidFill>
                  <a:srgbClr val="C00000"/>
                </a:solidFill>
                <a:latin typeface="Ebrima" panose="02000000000000000000" pitchFamily="2" charset="0"/>
                <a:ea typeface="Ebrima" panose="02000000000000000000" pitchFamily="2" charset="0"/>
                <a:cs typeface="Ebrima" panose="02000000000000000000" pitchFamily="2" charset="0"/>
              </a:rPr>
              <a:t>PHC Historical Development…</a:t>
            </a:r>
          </a:p>
        </p:txBody>
      </p:sp>
      <p:sp>
        <p:nvSpPr>
          <p:cNvPr id="13315" name="Rectangle 3">
            <a:extLst>
              <a:ext uri="{FF2B5EF4-FFF2-40B4-BE49-F238E27FC236}">
                <a16:creationId xmlns:a16="http://schemas.microsoft.com/office/drawing/2014/main" id="{9C3C2B98-CE6F-485B-BD92-AF2B8DF76D4F}"/>
              </a:ext>
            </a:extLst>
          </p:cNvPr>
          <p:cNvSpPr>
            <a:spLocks noGrp="1" noChangeArrowheads="1"/>
          </p:cNvSpPr>
          <p:nvPr>
            <p:ph idx="1"/>
          </p:nvPr>
        </p:nvSpPr>
        <p:spPr>
          <a:xfrm>
            <a:off x="304800" y="1035050"/>
            <a:ext cx="8534400" cy="4800600"/>
          </a:xfrm>
        </p:spPr>
        <p:txBody>
          <a:bodyPr>
            <a:normAutofit lnSpcReduction="10000"/>
          </a:bodyPr>
          <a:lstStyle/>
          <a:p>
            <a:pPr algn="just" eaLnBrk="1" hangingPunct="1">
              <a:lnSpc>
                <a:spcPct val="90000"/>
              </a:lnSpc>
              <a:spcBef>
                <a:spcPts val="1800"/>
              </a:spcBef>
              <a:buFont typeface="Wingdings" panose="05000000000000000000" pitchFamily="2" charset="2"/>
              <a:buChar char="Ø"/>
              <a:tabLst>
                <a:tab pos="0" algn="l"/>
              </a:tabLst>
              <a:defRPr/>
            </a:pPr>
            <a:r>
              <a:rPr lang="en-GB" sz="2400" dirty="0">
                <a:latin typeface="Perpetua" panose="02020502060401020303" pitchFamily="18" charset="0"/>
              </a:rPr>
              <a:t>These situations called for WHO and UNICEF in the early 70s to seriously and critically </a:t>
            </a:r>
            <a:r>
              <a:rPr lang="en-GB" sz="2400" dirty="0">
                <a:solidFill>
                  <a:srgbClr val="0000FF"/>
                </a:solidFill>
                <a:latin typeface="Perpetua" panose="02020502060401020303" pitchFamily="18" charset="0"/>
              </a:rPr>
              <a:t>re-evaluate</a:t>
            </a:r>
            <a:r>
              <a:rPr lang="en-GB" sz="2400" dirty="0">
                <a:solidFill>
                  <a:schemeClr val="accent6">
                    <a:lumMod val="75000"/>
                  </a:schemeClr>
                </a:solidFill>
                <a:latin typeface="Perpetua" panose="02020502060401020303" pitchFamily="18" charset="0"/>
              </a:rPr>
              <a:t> </a:t>
            </a:r>
            <a:r>
              <a:rPr lang="en-GB" sz="2400" dirty="0">
                <a:latin typeface="Perpetua" panose="02020502060401020303" pitchFamily="18" charset="0"/>
              </a:rPr>
              <a:t>and</a:t>
            </a:r>
            <a:r>
              <a:rPr lang="en-GB" sz="2400" dirty="0">
                <a:solidFill>
                  <a:schemeClr val="accent6">
                    <a:lumMod val="75000"/>
                  </a:schemeClr>
                </a:solidFill>
                <a:latin typeface="Perpetua" panose="02020502060401020303" pitchFamily="18" charset="0"/>
              </a:rPr>
              <a:t> </a:t>
            </a:r>
            <a:r>
              <a:rPr lang="en-GB" sz="2400" dirty="0">
                <a:latin typeface="Perpetua" panose="02020502060401020303" pitchFamily="18" charset="0"/>
              </a:rPr>
              <a:t>re-examine</a:t>
            </a:r>
            <a:r>
              <a:rPr lang="en-GB" sz="2400" dirty="0">
                <a:solidFill>
                  <a:schemeClr val="accent6">
                    <a:lumMod val="75000"/>
                  </a:schemeClr>
                </a:solidFill>
                <a:latin typeface="Perpetua" panose="02020502060401020303" pitchFamily="18" charset="0"/>
              </a:rPr>
              <a:t> </a:t>
            </a:r>
            <a:r>
              <a:rPr lang="en-GB" sz="2400" dirty="0">
                <a:solidFill>
                  <a:srgbClr val="0000FF"/>
                </a:solidFill>
                <a:latin typeface="Perpetua" panose="02020502060401020303" pitchFamily="18" charset="0"/>
              </a:rPr>
              <a:t>existing policies</a:t>
            </a:r>
            <a:r>
              <a:rPr lang="en-GB" sz="2400" dirty="0">
                <a:latin typeface="Perpetua" panose="02020502060401020303" pitchFamily="18" charset="0"/>
              </a:rPr>
              <a:t>, approaches and options in health. </a:t>
            </a:r>
          </a:p>
          <a:p>
            <a:pPr algn="just" eaLnBrk="1" hangingPunct="1">
              <a:lnSpc>
                <a:spcPct val="90000"/>
              </a:lnSpc>
              <a:spcBef>
                <a:spcPts val="1800"/>
              </a:spcBef>
              <a:buFont typeface="Wingdings" panose="05000000000000000000" pitchFamily="2" charset="2"/>
              <a:buChar char="Ø"/>
              <a:tabLst>
                <a:tab pos="0" algn="l"/>
              </a:tabLst>
              <a:defRPr/>
            </a:pPr>
            <a:r>
              <a:rPr lang="en-US" sz="2400" dirty="0">
                <a:latin typeface="Perpetua" panose="02020502060401020303" pitchFamily="18" charset="0"/>
              </a:rPr>
              <a:t>Thus, the </a:t>
            </a:r>
            <a:r>
              <a:rPr lang="en-US" sz="2400" dirty="0">
                <a:solidFill>
                  <a:srgbClr val="0000FF"/>
                </a:solidFill>
                <a:latin typeface="Perpetua" panose="02020502060401020303" pitchFamily="18" charset="0"/>
              </a:rPr>
              <a:t>magnitude of health problems </a:t>
            </a:r>
            <a:r>
              <a:rPr lang="en-US" sz="2400" dirty="0">
                <a:latin typeface="Perpetua" panose="02020502060401020303" pitchFamily="18" charset="0"/>
              </a:rPr>
              <a:t>and inadequate distribution of health </a:t>
            </a:r>
            <a:r>
              <a:rPr lang="en-US" sz="2400" dirty="0">
                <a:solidFill>
                  <a:srgbClr val="0000FF"/>
                </a:solidFill>
                <a:latin typeface="Perpetua" panose="02020502060401020303" pitchFamily="18" charset="0"/>
              </a:rPr>
              <a:t>resources</a:t>
            </a:r>
            <a:r>
              <a:rPr lang="en-US" sz="2400" dirty="0">
                <a:latin typeface="Perpetua" panose="02020502060401020303" pitchFamily="18" charset="0"/>
              </a:rPr>
              <a:t> called for a </a:t>
            </a:r>
            <a:r>
              <a:rPr lang="en-US" sz="2400" i="1" u="sng" dirty="0">
                <a:latin typeface="Perpetua" panose="02020502060401020303" pitchFamily="18" charset="0"/>
              </a:rPr>
              <a:t>new approach</a:t>
            </a:r>
            <a:r>
              <a:rPr lang="en-US" sz="2400" dirty="0">
                <a:latin typeface="Perpetua" panose="02020502060401020303" pitchFamily="18" charset="0"/>
              </a:rPr>
              <a:t> and the </a:t>
            </a:r>
            <a:r>
              <a:rPr lang="en-US" sz="2800" i="1" u="sng" dirty="0">
                <a:solidFill>
                  <a:srgbClr val="0000FF"/>
                </a:solidFill>
                <a:latin typeface="Perpetua" panose="02020502060401020303" pitchFamily="18" charset="0"/>
              </a:rPr>
              <a:t>Concept of PHC</a:t>
            </a:r>
            <a:r>
              <a:rPr lang="en-US" sz="2400" dirty="0">
                <a:solidFill>
                  <a:srgbClr val="0000FF"/>
                </a:solidFill>
                <a:latin typeface="Perpetua" panose="02020502060401020303" pitchFamily="18" charset="0"/>
              </a:rPr>
              <a:t>.</a:t>
            </a:r>
          </a:p>
          <a:p>
            <a:pPr algn="just" eaLnBrk="1" hangingPunct="1">
              <a:lnSpc>
                <a:spcPct val="90000"/>
              </a:lnSpc>
              <a:spcBef>
                <a:spcPts val="1800"/>
              </a:spcBef>
              <a:buFont typeface="Wingdings" panose="05000000000000000000" pitchFamily="2" charset="2"/>
              <a:buChar char="Ø"/>
              <a:tabLst>
                <a:tab pos="0" algn="l"/>
              </a:tabLst>
              <a:defRPr/>
            </a:pPr>
            <a:r>
              <a:rPr lang="en-US" sz="2400" dirty="0">
                <a:latin typeface="Perpetua" panose="02020502060401020303" pitchFamily="18" charset="0"/>
              </a:rPr>
              <a:t>In 1977 the WHO set a goal of providing </a:t>
            </a:r>
            <a:r>
              <a:rPr lang="en-US" sz="2400" i="1" u="sng" dirty="0">
                <a:solidFill>
                  <a:srgbClr val="0000FF"/>
                </a:solidFill>
                <a:latin typeface="Perpetua" panose="02020502060401020303" pitchFamily="18" charset="0"/>
              </a:rPr>
              <a:t>“Health for All by the year 2000” </a:t>
            </a:r>
            <a:r>
              <a:rPr lang="en-US" sz="2400" dirty="0">
                <a:latin typeface="Perpetua" panose="02020502060401020303" pitchFamily="18" charset="0"/>
              </a:rPr>
              <a:t>which aims at achieving a level of health that enables every citizen of the world to lead a socially and economically productive life. </a:t>
            </a:r>
          </a:p>
          <a:p>
            <a:pPr algn="just" eaLnBrk="1" hangingPunct="1">
              <a:lnSpc>
                <a:spcPct val="90000"/>
              </a:lnSpc>
              <a:spcBef>
                <a:spcPts val="1800"/>
              </a:spcBef>
              <a:buFont typeface="Wingdings" panose="05000000000000000000" pitchFamily="2" charset="2"/>
              <a:buChar char="Ø"/>
              <a:tabLst>
                <a:tab pos="0" algn="l"/>
              </a:tabLst>
              <a:defRPr/>
            </a:pPr>
            <a:r>
              <a:rPr lang="en-US" sz="2400" dirty="0">
                <a:latin typeface="Perpetua" panose="02020502060401020303" pitchFamily="18" charset="0"/>
              </a:rPr>
              <a:t>The strategy to meet this goal was later defined in the 1978 WHO/UNICEF joints meeting at </a:t>
            </a:r>
            <a:r>
              <a:rPr lang="en-US" sz="2400" i="1" u="sng" dirty="0">
                <a:solidFill>
                  <a:srgbClr val="0000FF"/>
                </a:solidFill>
                <a:latin typeface="Perpetua" panose="02020502060401020303" pitchFamily="18" charset="0"/>
              </a:rPr>
              <a:t>Alma-Ata USSR.</a:t>
            </a:r>
          </a:p>
          <a:p>
            <a:pPr algn="just" eaLnBrk="1" hangingPunct="1">
              <a:lnSpc>
                <a:spcPct val="90000"/>
              </a:lnSpc>
              <a:spcBef>
                <a:spcPts val="1800"/>
              </a:spcBef>
              <a:buFont typeface="Wingdings" panose="05000000000000000000" pitchFamily="2" charset="2"/>
              <a:buChar char="Ø"/>
              <a:tabLst>
                <a:tab pos="0" algn="l"/>
              </a:tabLst>
              <a:defRPr/>
            </a:pPr>
            <a:r>
              <a:rPr lang="en-US" sz="2400" dirty="0">
                <a:latin typeface="Perpetua" panose="02020502060401020303" pitchFamily="18" charset="0"/>
              </a:rPr>
              <a:t>In this meeting it was declared that the </a:t>
            </a:r>
            <a:r>
              <a:rPr lang="en-US" sz="2400" dirty="0">
                <a:solidFill>
                  <a:srgbClr val="0000FF"/>
                </a:solidFill>
                <a:latin typeface="Perpetua" panose="02020502060401020303" pitchFamily="18" charset="0"/>
              </a:rPr>
              <a:t>PHC</a:t>
            </a:r>
            <a:r>
              <a:rPr lang="en-US" sz="2400" dirty="0">
                <a:latin typeface="Perpetua" panose="02020502060401020303" pitchFamily="18" charset="0"/>
              </a:rPr>
              <a:t> strategy become a </a:t>
            </a:r>
            <a:r>
              <a:rPr lang="en-US" sz="2400" dirty="0">
                <a:solidFill>
                  <a:srgbClr val="FF0000"/>
                </a:solidFill>
                <a:latin typeface="Perpetua" panose="02020502060401020303" pitchFamily="18" charset="0"/>
              </a:rPr>
              <a:t>core policy to </a:t>
            </a:r>
            <a:r>
              <a:rPr lang="en-US" sz="2400" dirty="0">
                <a:latin typeface="Perpetua" panose="02020502060401020303" pitchFamily="18" charset="0"/>
              </a:rPr>
              <a:t>meet the goal of </a:t>
            </a:r>
            <a:r>
              <a:rPr lang="en-US" sz="2000" b="1" dirty="0">
                <a:latin typeface="Perpetua" panose="02020502060401020303" pitchFamily="18" charset="0"/>
              </a:rPr>
              <a:t>“</a:t>
            </a:r>
            <a:r>
              <a:rPr lang="en-US" sz="2400" b="1" u="sng" dirty="0">
                <a:latin typeface="Perpetua" panose="02020502060401020303" pitchFamily="18" charset="0"/>
              </a:rPr>
              <a:t>Health for all by the Year 2000”. </a:t>
            </a:r>
            <a:endParaRPr lang="en-US" sz="2800" b="1" i="1" u="sng" dirty="0">
              <a:latin typeface="Perpetua" panose="02020502060401020303" pitchFamily="18" charset="0"/>
            </a:endParaRPr>
          </a:p>
        </p:txBody>
      </p:sp>
      <p:sp>
        <p:nvSpPr>
          <p:cNvPr id="79876" name="Slide Number Placeholder 2">
            <a:extLst>
              <a:ext uri="{FF2B5EF4-FFF2-40B4-BE49-F238E27FC236}">
                <a16:creationId xmlns:a16="http://schemas.microsoft.com/office/drawing/2014/main" id="{CC6B28ED-F8AF-4D27-B8D4-D8A34A957A0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26FB8D5B-64CF-43A9-ACCE-FD030E9D376D}" type="slidenum">
              <a:rPr lang="en-GB" altLang="en-US">
                <a:solidFill>
                  <a:srgbClr val="898989"/>
                </a:solidFill>
              </a:rPr>
              <a:pPr/>
              <a:t>74</a:t>
            </a:fld>
            <a:endParaRPr lang="en-GB" altLang="en-US">
              <a:solidFill>
                <a:srgbClr val="898989"/>
              </a:solidFill>
            </a:endParaRPr>
          </a:p>
        </p:txBody>
      </p:sp>
      <p:sp>
        <p:nvSpPr>
          <p:cNvPr id="2" name="Footer Placeholder 1">
            <a:extLst>
              <a:ext uri="{FF2B5EF4-FFF2-40B4-BE49-F238E27FC236}">
                <a16:creationId xmlns:a16="http://schemas.microsoft.com/office/drawing/2014/main" id="{CA1CDD31-7D61-4F36-81D9-94FB1D91C0A8}"/>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a:extLst>
              <a:ext uri="{FF2B5EF4-FFF2-40B4-BE49-F238E27FC236}">
                <a16:creationId xmlns:a16="http://schemas.microsoft.com/office/drawing/2014/main" id="{206B350F-EB99-4B10-AE9B-4921806B46A0}"/>
              </a:ext>
            </a:extLst>
          </p:cNvPr>
          <p:cNvSpPr>
            <a:spLocks noGrp="1"/>
          </p:cNvSpPr>
          <p:nvPr>
            <p:ph type="title"/>
          </p:nvPr>
        </p:nvSpPr>
        <p:spPr>
          <a:xfrm>
            <a:off x="457200" y="274638"/>
            <a:ext cx="8229600" cy="563562"/>
          </a:xfrm>
        </p:spPr>
        <p:txBody>
          <a:bodyPr/>
          <a:lstStyle/>
          <a:p>
            <a:pPr eaLnBrk="1" hangingPunct="1"/>
            <a:r>
              <a:rPr lang="en-US" altLang="en-US">
                <a:solidFill>
                  <a:srgbClr val="FF0000"/>
                </a:solidFill>
                <a:latin typeface="High Tower Text" panose="02040502050506030303" pitchFamily="18" charset="0"/>
              </a:rPr>
              <a:t>Primary health care</a:t>
            </a:r>
            <a:endParaRPr lang="en-US" altLang="en-US">
              <a:latin typeface="High Tower Text" panose="02040502050506030303" pitchFamily="18" charset="0"/>
            </a:endParaRPr>
          </a:p>
        </p:txBody>
      </p:sp>
      <p:sp>
        <p:nvSpPr>
          <p:cNvPr id="4099" name="Content Placeholder 2">
            <a:extLst>
              <a:ext uri="{FF2B5EF4-FFF2-40B4-BE49-F238E27FC236}">
                <a16:creationId xmlns:a16="http://schemas.microsoft.com/office/drawing/2014/main" id="{4CA0B96E-F614-455A-9D1A-93682719B190}"/>
              </a:ext>
            </a:extLst>
          </p:cNvPr>
          <p:cNvSpPr>
            <a:spLocks noGrp="1"/>
          </p:cNvSpPr>
          <p:nvPr>
            <p:ph idx="1"/>
          </p:nvPr>
        </p:nvSpPr>
        <p:spPr>
          <a:xfrm>
            <a:off x="285750" y="838200"/>
            <a:ext cx="8229600" cy="4906963"/>
          </a:xfrm>
        </p:spPr>
        <p:txBody>
          <a:bodyPr>
            <a:normAutofit fontScale="92500"/>
          </a:bodyPr>
          <a:lstStyle/>
          <a:p>
            <a:pPr eaLnBrk="1" hangingPunct="1">
              <a:lnSpc>
                <a:spcPct val="150000"/>
              </a:lnSpc>
              <a:buFont typeface="Arial" panose="020B0604020202020204" pitchFamily="34" charset="0"/>
              <a:buNone/>
              <a:defRPr/>
            </a:pPr>
            <a:r>
              <a:rPr lang="en-US" altLang="en-US" sz="2800" dirty="0">
                <a:solidFill>
                  <a:srgbClr val="C00000"/>
                </a:solidFill>
                <a:latin typeface="High Tower Text" panose="02040502050506030303" pitchFamily="18" charset="0"/>
              </a:rPr>
              <a:t>Definition</a:t>
            </a:r>
            <a:r>
              <a:rPr lang="en-US" altLang="en-US" sz="2800" dirty="0">
                <a:latin typeface="High Tower Text" panose="02040502050506030303" pitchFamily="18" charset="0"/>
              </a:rPr>
              <a:t> :– PHC is </a:t>
            </a:r>
            <a:r>
              <a:rPr lang="en-US" altLang="en-US" sz="2800" dirty="0">
                <a:solidFill>
                  <a:srgbClr val="C00000"/>
                </a:solidFill>
                <a:latin typeface="High Tower Text" panose="02040502050506030303" pitchFamily="18" charset="0"/>
              </a:rPr>
              <a:t>essential health </a:t>
            </a:r>
            <a:r>
              <a:rPr lang="en-US" altLang="en-US" sz="2800" dirty="0">
                <a:latin typeface="High Tower Text" panose="02040502050506030303" pitchFamily="18" charset="0"/>
              </a:rPr>
              <a:t>care based on </a:t>
            </a:r>
            <a:r>
              <a:rPr lang="en-US" altLang="en-US" sz="2800" dirty="0">
                <a:solidFill>
                  <a:srgbClr val="7030A0"/>
                </a:solidFill>
                <a:latin typeface="High Tower Text" panose="02040502050506030303" pitchFamily="18" charset="0"/>
              </a:rPr>
              <a:t>practical</a:t>
            </a:r>
            <a:r>
              <a:rPr lang="en-US" altLang="en-US" sz="2800" dirty="0">
                <a:latin typeface="High Tower Text" panose="02040502050506030303" pitchFamily="18" charset="0"/>
              </a:rPr>
              <a:t>, scientifically sound, and </a:t>
            </a:r>
            <a:r>
              <a:rPr lang="en-US" altLang="en-US" sz="2800" dirty="0">
                <a:solidFill>
                  <a:srgbClr val="7030A0"/>
                </a:solidFill>
                <a:latin typeface="High Tower Text" panose="02040502050506030303" pitchFamily="18" charset="0"/>
              </a:rPr>
              <a:t>socially acceptable methods and technology </a:t>
            </a:r>
            <a:r>
              <a:rPr lang="en-US" altLang="en-US" sz="2800" dirty="0">
                <a:latin typeface="High Tower Text" panose="02040502050506030303" pitchFamily="18" charset="0"/>
              </a:rPr>
              <a:t>made </a:t>
            </a:r>
            <a:r>
              <a:rPr lang="en-US" altLang="en-US" sz="2800" dirty="0">
                <a:solidFill>
                  <a:srgbClr val="7030A0"/>
                </a:solidFill>
                <a:latin typeface="High Tower Text" panose="02040502050506030303" pitchFamily="18" charset="0"/>
              </a:rPr>
              <a:t>universally accessible </a:t>
            </a:r>
            <a:r>
              <a:rPr lang="en-US" altLang="en-US" sz="2800" dirty="0">
                <a:latin typeface="High Tower Text" panose="02040502050506030303" pitchFamily="18" charset="0"/>
              </a:rPr>
              <a:t>to individuals and families in the community through their </a:t>
            </a:r>
            <a:r>
              <a:rPr lang="en-US" altLang="en-US" sz="2800" dirty="0">
                <a:solidFill>
                  <a:srgbClr val="7030A0"/>
                </a:solidFill>
                <a:latin typeface="High Tower Text" panose="02040502050506030303" pitchFamily="18" charset="0"/>
              </a:rPr>
              <a:t>full participation </a:t>
            </a:r>
            <a:r>
              <a:rPr lang="en-US" altLang="en-US" sz="2800" dirty="0">
                <a:latin typeface="High Tower Text" panose="02040502050506030303" pitchFamily="18" charset="0"/>
              </a:rPr>
              <a:t>and at a cost that the community and country can </a:t>
            </a:r>
            <a:r>
              <a:rPr lang="en-US" altLang="en-US" sz="2800" dirty="0">
                <a:solidFill>
                  <a:srgbClr val="7030A0"/>
                </a:solidFill>
                <a:latin typeface="High Tower Text" panose="02040502050506030303" pitchFamily="18" charset="0"/>
              </a:rPr>
              <a:t>afford</a:t>
            </a:r>
            <a:r>
              <a:rPr lang="en-US" altLang="en-US" sz="2800" dirty="0">
                <a:latin typeface="High Tower Text" panose="02040502050506030303" pitchFamily="18" charset="0"/>
              </a:rPr>
              <a:t> to maintain at every stage of their development in the spirit of </a:t>
            </a:r>
            <a:r>
              <a:rPr lang="en-US" altLang="en-US" sz="2800" dirty="0">
                <a:solidFill>
                  <a:srgbClr val="7030A0"/>
                </a:solidFill>
                <a:latin typeface="High Tower Text" panose="02040502050506030303" pitchFamily="18" charset="0"/>
              </a:rPr>
              <a:t>self reliance </a:t>
            </a:r>
            <a:r>
              <a:rPr lang="en-US" altLang="en-US" sz="2800" dirty="0">
                <a:latin typeface="High Tower Text" panose="02040502050506030303" pitchFamily="18" charset="0"/>
              </a:rPr>
              <a:t>and self determination.’ </a:t>
            </a:r>
            <a:r>
              <a:rPr lang="en-US" altLang="en-US" sz="2800" dirty="0">
                <a:solidFill>
                  <a:srgbClr val="FF0000"/>
                </a:solidFill>
                <a:latin typeface="Times New Roman" panose="02020603050405020304" pitchFamily="18" charset="0"/>
                <a:cs typeface="Times New Roman" panose="02020603050405020304" pitchFamily="18" charset="0"/>
              </a:rPr>
              <a:t>(WHO, 1978)</a:t>
            </a:r>
          </a:p>
        </p:txBody>
      </p:sp>
      <p:sp>
        <p:nvSpPr>
          <p:cNvPr id="80900" name="Slide Number Placeholder 3">
            <a:extLst>
              <a:ext uri="{FF2B5EF4-FFF2-40B4-BE49-F238E27FC236}">
                <a16:creationId xmlns:a16="http://schemas.microsoft.com/office/drawing/2014/main" id="{4B1984F1-850E-4119-9999-783773213D1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C62B9E97-E9F0-4792-8FAD-4BEA146EF19D}" type="slidenum">
              <a:rPr lang="en-GB" altLang="en-US">
                <a:solidFill>
                  <a:srgbClr val="898989"/>
                </a:solidFill>
              </a:rPr>
              <a:pPr/>
              <a:t>75</a:t>
            </a:fld>
            <a:endParaRPr lang="en-GB" altLang="en-US">
              <a:solidFill>
                <a:srgbClr val="898989"/>
              </a:solidFill>
            </a:endParaRPr>
          </a:p>
        </p:txBody>
      </p:sp>
      <p:sp>
        <p:nvSpPr>
          <p:cNvPr id="2" name="Footer Placeholder 1">
            <a:extLst>
              <a:ext uri="{FF2B5EF4-FFF2-40B4-BE49-F238E27FC236}">
                <a16:creationId xmlns:a16="http://schemas.microsoft.com/office/drawing/2014/main" id="{55771A41-86CA-410B-B8B3-4CF5A6C658A6}"/>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a:extLst>
              <a:ext uri="{FF2B5EF4-FFF2-40B4-BE49-F238E27FC236}">
                <a16:creationId xmlns:a16="http://schemas.microsoft.com/office/drawing/2014/main" id="{C07A8799-5B28-46F5-938A-BB58BE94E18A}"/>
              </a:ext>
            </a:extLst>
          </p:cNvPr>
          <p:cNvSpPr>
            <a:spLocks noGrp="1" noChangeArrowheads="1"/>
          </p:cNvSpPr>
          <p:nvPr>
            <p:ph type="title"/>
          </p:nvPr>
        </p:nvSpPr>
        <p:spPr>
          <a:xfrm>
            <a:off x="457200" y="274638"/>
            <a:ext cx="4343400" cy="715962"/>
          </a:xfrm>
        </p:spPr>
        <p:txBody>
          <a:bodyPr/>
          <a:lstStyle/>
          <a:p>
            <a:pPr eaLnBrk="1" hangingPunct="1"/>
            <a:r>
              <a:rPr lang="en-US" altLang="en-US" sz="3200" b="1">
                <a:solidFill>
                  <a:srgbClr val="C00000"/>
                </a:solidFill>
                <a:latin typeface="High Tower Text" panose="02040502050506030303" pitchFamily="18" charset="0"/>
              </a:rPr>
              <a:t>PHC  Definition…</a:t>
            </a:r>
          </a:p>
        </p:txBody>
      </p:sp>
      <p:sp>
        <p:nvSpPr>
          <p:cNvPr id="5123" name="Rectangle 3">
            <a:extLst>
              <a:ext uri="{FF2B5EF4-FFF2-40B4-BE49-F238E27FC236}">
                <a16:creationId xmlns:a16="http://schemas.microsoft.com/office/drawing/2014/main" id="{09E152BE-8A3A-4B03-A655-6C346C02AB65}"/>
              </a:ext>
            </a:extLst>
          </p:cNvPr>
          <p:cNvSpPr>
            <a:spLocks noGrp="1" noChangeArrowheads="1"/>
          </p:cNvSpPr>
          <p:nvPr>
            <p:ph idx="1"/>
          </p:nvPr>
        </p:nvSpPr>
        <p:spPr>
          <a:xfrm>
            <a:off x="296863" y="979488"/>
            <a:ext cx="8542337" cy="5497512"/>
          </a:xfrm>
        </p:spPr>
        <p:txBody>
          <a:bodyPr>
            <a:normAutofit fontScale="92500"/>
          </a:bodyPr>
          <a:lstStyle/>
          <a:p>
            <a:pPr algn="just" eaLnBrk="1" hangingPunct="1">
              <a:lnSpc>
                <a:spcPct val="110000"/>
              </a:lnSpc>
              <a:spcBef>
                <a:spcPts val="2400"/>
              </a:spcBef>
              <a:buFontTx/>
              <a:buNone/>
              <a:defRPr/>
            </a:pPr>
            <a:r>
              <a:rPr lang="en-US" sz="2400" dirty="0">
                <a:latin typeface="Times New Roman" panose="02020603050405020304" pitchFamily="18" charset="0"/>
                <a:cs typeface="Times New Roman" panose="02020603050405020304" pitchFamily="18" charset="0"/>
              </a:rPr>
              <a:t>Terms in the definition:</a:t>
            </a:r>
          </a:p>
          <a:p>
            <a:pPr algn="just">
              <a:lnSpc>
                <a:spcPct val="110000"/>
              </a:lnSpc>
              <a:spcBef>
                <a:spcPts val="2400"/>
              </a:spcBef>
              <a:defRPr/>
            </a:pPr>
            <a:r>
              <a:rPr lang="en-US" sz="2400" i="1" dirty="0">
                <a:solidFill>
                  <a:srgbClr val="FF0000"/>
                </a:solidFill>
                <a:latin typeface="Times New Roman" panose="02020603050405020304" pitchFamily="18" charset="0"/>
                <a:cs typeface="Times New Roman" panose="02020603050405020304" pitchFamily="18" charset="0"/>
              </a:rPr>
              <a:t>Essential health care: </a:t>
            </a:r>
            <a:r>
              <a:rPr lang="en-US" sz="2400" dirty="0">
                <a:latin typeface="Times New Roman" panose="02020603050405020304" pitchFamily="18" charset="0"/>
                <a:cs typeface="Times New Roman" panose="02020603050405020304" pitchFamily="18" charset="0"/>
              </a:rPr>
              <a:t>Health care provided through PHC is </a:t>
            </a:r>
            <a:r>
              <a:rPr lang="en-US" sz="2400" dirty="0">
                <a:solidFill>
                  <a:srgbClr val="7030A0"/>
                </a:solidFill>
                <a:latin typeface="Times New Roman" panose="02020603050405020304" pitchFamily="18" charset="0"/>
                <a:cs typeface="Times New Roman" panose="02020603050405020304" pitchFamily="18" charset="0"/>
              </a:rPr>
              <a:t>basic</a:t>
            </a:r>
            <a:r>
              <a:rPr lang="en-US" sz="2400" dirty="0">
                <a:latin typeface="Times New Roman" panose="02020603050405020304" pitchFamily="18" charset="0"/>
                <a:cs typeface="Times New Roman" panose="02020603050405020304" pitchFamily="18" charset="0"/>
              </a:rPr>
              <a:t>, indispensable </a:t>
            </a:r>
            <a:r>
              <a:rPr lang="en-US" sz="2400" dirty="0">
                <a:solidFill>
                  <a:srgbClr val="7030A0"/>
                </a:solidFill>
                <a:latin typeface="Times New Roman" panose="02020603050405020304" pitchFamily="18" charset="0"/>
                <a:cs typeface="Times New Roman" panose="02020603050405020304" pitchFamily="18" charset="0"/>
              </a:rPr>
              <a:t>and vital.</a:t>
            </a:r>
            <a:endParaRPr lang="en-US" sz="2400" i="1" dirty="0">
              <a:solidFill>
                <a:srgbClr val="7030A0"/>
              </a:solidFill>
              <a:latin typeface="Times New Roman" panose="02020603050405020304" pitchFamily="18" charset="0"/>
              <a:cs typeface="Times New Roman" panose="02020603050405020304" pitchFamily="18" charset="0"/>
            </a:endParaRPr>
          </a:p>
          <a:p>
            <a:pPr algn="just">
              <a:lnSpc>
                <a:spcPct val="110000"/>
              </a:lnSpc>
              <a:spcBef>
                <a:spcPts val="2400"/>
              </a:spcBef>
              <a:defRPr/>
            </a:pPr>
            <a:r>
              <a:rPr lang="en-US" sz="2400" i="1" dirty="0">
                <a:solidFill>
                  <a:srgbClr val="FF0000"/>
                </a:solidFill>
                <a:latin typeface="Times New Roman" panose="02020603050405020304" pitchFamily="18" charset="0"/>
                <a:cs typeface="Times New Roman" panose="02020603050405020304" pitchFamily="18" charset="0"/>
              </a:rPr>
              <a:t>Scientifically sound</a:t>
            </a:r>
            <a:r>
              <a:rPr lang="en-US" sz="2400" dirty="0">
                <a:latin typeface="Times New Roman" panose="02020603050405020304" pitchFamily="18" charset="0"/>
                <a:cs typeface="Times New Roman" panose="02020603050405020304" pitchFamily="18" charset="0"/>
              </a:rPr>
              <a:t>: The strategy we use in implementing PHC should be scientifically </a:t>
            </a:r>
            <a:r>
              <a:rPr lang="en-US" sz="2400" dirty="0">
                <a:solidFill>
                  <a:srgbClr val="7030A0"/>
                </a:solidFill>
                <a:latin typeface="Times New Roman" panose="02020603050405020304" pitchFamily="18" charset="0"/>
                <a:cs typeface="Times New Roman" panose="02020603050405020304" pitchFamily="18" charset="0"/>
              </a:rPr>
              <a:t>explainable and understood.</a:t>
            </a:r>
          </a:p>
          <a:p>
            <a:pPr algn="just" eaLnBrk="1" hangingPunct="1">
              <a:lnSpc>
                <a:spcPct val="110000"/>
              </a:lnSpc>
              <a:spcBef>
                <a:spcPts val="2400"/>
              </a:spcBef>
              <a:defRPr/>
            </a:pPr>
            <a:r>
              <a:rPr lang="en-US" sz="2400" i="1" dirty="0">
                <a:solidFill>
                  <a:srgbClr val="FF0000"/>
                </a:solidFill>
                <a:latin typeface="Times New Roman" panose="02020603050405020304" pitchFamily="18" charset="0"/>
                <a:cs typeface="Times New Roman" panose="02020603050405020304" pitchFamily="18" charset="0"/>
              </a:rPr>
              <a:t>Socially acceptable methods and technology</a:t>
            </a:r>
            <a:r>
              <a:rPr lang="en-US" sz="2400" dirty="0">
                <a:latin typeface="Times New Roman" panose="02020603050405020304" pitchFamily="18" charset="0"/>
                <a:cs typeface="Times New Roman" panose="02020603050405020304" pitchFamily="18" charset="0"/>
              </a:rPr>
              <a:t>: should be accepted by the local community and to consider the local value, culture and belief.</a:t>
            </a:r>
          </a:p>
          <a:p>
            <a:pPr algn="just" eaLnBrk="1" hangingPunct="1">
              <a:lnSpc>
                <a:spcPct val="110000"/>
              </a:lnSpc>
              <a:spcBef>
                <a:spcPts val="2400"/>
              </a:spcBef>
              <a:defRPr/>
            </a:pPr>
            <a:r>
              <a:rPr lang="en-US" sz="2400" i="1" dirty="0">
                <a:solidFill>
                  <a:srgbClr val="FF0000"/>
                </a:solidFill>
                <a:latin typeface="Times New Roman" panose="02020603050405020304" pitchFamily="18" charset="0"/>
                <a:cs typeface="Times New Roman" panose="02020603050405020304" pitchFamily="18" charset="0"/>
              </a:rPr>
              <a:t>Universally accessible</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The PHC approach is to bring health care as </a:t>
            </a:r>
            <a:r>
              <a:rPr lang="en-US" sz="2400" dirty="0">
                <a:solidFill>
                  <a:srgbClr val="7030A0"/>
                </a:solidFill>
                <a:latin typeface="Times New Roman" panose="02020603050405020304" pitchFamily="18" charset="0"/>
                <a:cs typeface="Times New Roman" panose="02020603050405020304" pitchFamily="18" charset="0"/>
              </a:rPr>
              <a:t>close as </a:t>
            </a:r>
            <a:r>
              <a:rPr lang="en-US" sz="2400" dirty="0">
                <a:latin typeface="Times New Roman" panose="02020603050405020304" pitchFamily="18" charset="0"/>
                <a:cs typeface="Times New Roman" panose="02020603050405020304" pitchFamily="18" charset="0"/>
              </a:rPr>
              <a:t>possible to where people </a:t>
            </a:r>
            <a:r>
              <a:rPr lang="en-US" sz="2400" dirty="0">
                <a:solidFill>
                  <a:srgbClr val="7030A0"/>
                </a:solidFill>
                <a:latin typeface="Times New Roman" panose="02020603050405020304" pitchFamily="18" charset="0"/>
                <a:cs typeface="Times New Roman" panose="02020603050405020304" pitchFamily="18" charset="0"/>
              </a:rPr>
              <a:t>live and work </a:t>
            </a:r>
            <a:r>
              <a:rPr lang="en-US" sz="2400" dirty="0">
                <a:latin typeface="Times New Roman" panose="02020603050405020304" pitchFamily="18" charset="0"/>
                <a:cs typeface="Times New Roman" panose="02020603050405020304" pitchFamily="18" charset="0"/>
              </a:rPr>
              <a:t>in order to guarantee universal accessibility to the individuals, family and community.       </a:t>
            </a:r>
          </a:p>
        </p:txBody>
      </p:sp>
      <p:sp>
        <p:nvSpPr>
          <p:cNvPr id="81924" name="Slide Number Placeholder 2">
            <a:extLst>
              <a:ext uri="{FF2B5EF4-FFF2-40B4-BE49-F238E27FC236}">
                <a16:creationId xmlns:a16="http://schemas.microsoft.com/office/drawing/2014/main" id="{7831C26A-064F-4527-8FA4-255EB26DA8B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36305060-4FC4-43D4-93EF-772642BE99ED}" type="slidenum">
              <a:rPr lang="en-GB" altLang="en-US">
                <a:solidFill>
                  <a:srgbClr val="898989"/>
                </a:solidFill>
              </a:rPr>
              <a:pPr/>
              <a:t>76</a:t>
            </a:fld>
            <a:endParaRPr lang="en-GB" altLang="en-US">
              <a:solidFill>
                <a:srgbClr val="898989"/>
              </a:solidFill>
            </a:endParaRPr>
          </a:p>
        </p:txBody>
      </p:sp>
      <p:sp>
        <p:nvSpPr>
          <p:cNvPr id="2" name="Footer Placeholder 1">
            <a:extLst>
              <a:ext uri="{FF2B5EF4-FFF2-40B4-BE49-F238E27FC236}">
                <a16:creationId xmlns:a16="http://schemas.microsoft.com/office/drawing/2014/main" id="{3C856026-FCFD-477B-8D15-A804A8C53398}"/>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a:extLst>
              <a:ext uri="{FF2B5EF4-FFF2-40B4-BE49-F238E27FC236}">
                <a16:creationId xmlns:a16="http://schemas.microsoft.com/office/drawing/2014/main" id="{69B275C8-F6D7-40ED-B109-B975F06AFC90}"/>
              </a:ext>
            </a:extLst>
          </p:cNvPr>
          <p:cNvSpPr>
            <a:spLocks noGrp="1" noChangeArrowheads="1"/>
          </p:cNvSpPr>
          <p:nvPr>
            <p:ph type="title"/>
          </p:nvPr>
        </p:nvSpPr>
        <p:spPr>
          <a:xfrm>
            <a:off x="457200" y="274638"/>
            <a:ext cx="5257800" cy="1143000"/>
          </a:xfrm>
        </p:spPr>
        <p:txBody>
          <a:bodyPr/>
          <a:lstStyle/>
          <a:p>
            <a:pPr eaLnBrk="1" hangingPunct="1"/>
            <a:r>
              <a:rPr lang="en-US" altLang="en-US" sz="4000" b="1">
                <a:solidFill>
                  <a:srgbClr val="C00000"/>
                </a:solidFill>
              </a:rPr>
              <a:t>PHC  Definition…</a:t>
            </a:r>
          </a:p>
        </p:txBody>
      </p:sp>
      <p:sp>
        <p:nvSpPr>
          <p:cNvPr id="82947" name="Rectangle 3">
            <a:extLst>
              <a:ext uri="{FF2B5EF4-FFF2-40B4-BE49-F238E27FC236}">
                <a16:creationId xmlns:a16="http://schemas.microsoft.com/office/drawing/2014/main" id="{7C73E1F4-7428-44E9-9E1B-87DD3A9C5E03}"/>
              </a:ext>
            </a:extLst>
          </p:cNvPr>
          <p:cNvSpPr>
            <a:spLocks noGrp="1" noChangeArrowheads="1"/>
          </p:cNvSpPr>
          <p:nvPr>
            <p:ph idx="1"/>
          </p:nvPr>
        </p:nvSpPr>
        <p:spPr>
          <a:xfrm>
            <a:off x="381000" y="1447800"/>
            <a:ext cx="8553450" cy="4800600"/>
          </a:xfrm>
        </p:spPr>
        <p:txBody>
          <a:bodyPr/>
          <a:lstStyle/>
          <a:p>
            <a:pPr algn="just" eaLnBrk="1" hangingPunct="1">
              <a:spcBef>
                <a:spcPts val="2400"/>
              </a:spcBef>
            </a:pPr>
            <a:r>
              <a:rPr lang="en-US" altLang="en-US" sz="2400" i="1">
                <a:solidFill>
                  <a:srgbClr val="FF0000"/>
                </a:solidFill>
                <a:latin typeface="Times New Roman" panose="02020603050405020304" pitchFamily="18" charset="0"/>
                <a:cs typeface="Times New Roman" panose="02020603050405020304" pitchFamily="18" charset="0"/>
              </a:rPr>
              <a:t>Community involvement</a:t>
            </a:r>
            <a:r>
              <a:rPr lang="en-US" altLang="en-US" sz="2400">
                <a:solidFill>
                  <a:srgbClr val="FF0000"/>
                </a:solidFill>
                <a:latin typeface="Times New Roman" panose="02020603050405020304" pitchFamily="18" charset="0"/>
                <a:cs typeface="Times New Roman" panose="02020603050405020304" pitchFamily="18" charset="0"/>
              </a:rPr>
              <a:t>: </a:t>
            </a:r>
            <a:r>
              <a:rPr lang="en-US" altLang="en-US" sz="2400">
                <a:latin typeface="Times New Roman" panose="02020603050405020304" pitchFamily="18" charset="0"/>
                <a:cs typeface="Times New Roman" panose="02020603050405020304" pitchFamily="18" charset="0"/>
              </a:rPr>
              <a:t>Community can achieve better health status through their </a:t>
            </a:r>
            <a:r>
              <a:rPr lang="en-US" altLang="en-US" sz="2400">
                <a:solidFill>
                  <a:srgbClr val="7030A0"/>
                </a:solidFill>
                <a:latin typeface="Times New Roman" panose="02020603050405020304" pitchFamily="18" charset="0"/>
                <a:cs typeface="Times New Roman" panose="02020603050405020304" pitchFamily="18" charset="0"/>
              </a:rPr>
              <a:t>own efforts</a:t>
            </a:r>
            <a:r>
              <a:rPr lang="en-US" altLang="en-US" sz="2400">
                <a:latin typeface="Times New Roman" panose="02020603050405020304" pitchFamily="18" charset="0"/>
                <a:cs typeface="Times New Roman" panose="02020603050405020304" pitchFamily="18" charset="0"/>
              </a:rPr>
              <a:t> and the health workers role is to help them </a:t>
            </a:r>
            <a:r>
              <a:rPr lang="en-US" altLang="en-US" sz="2400">
                <a:solidFill>
                  <a:srgbClr val="7030A0"/>
                </a:solidFill>
                <a:latin typeface="Times New Roman" panose="02020603050405020304" pitchFamily="18" charset="0"/>
                <a:cs typeface="Times New Roman" panose="02020603050405020304" pitchFamily="18" charset="0"/>
              </a:rPr>
              <a:t>identify their problems </a:t>
            </a:r>
            <a:r>
              <a:rPr lang="en-US" altLang="en-US" sz="2400">
                <a:latin typeface="Times New Roman" panose="02020603050405020304" pitchFamily="18" charset="0"/>
                <a:cs typeface="Times New Roman" panose="02020603050405020304" pitchFamily="18" charset="0"/>
              </a:rPr>
              <a:t>and to point out methods for </a:t>
            </a:r>
            <a:r>
              <a:rPr lang="en-US" altLang="en-US" sz="2400">
                <a:solidFill>
                  <a:srgbClr val="7030A0"/>
                </a:solidFill>
                <a:latin typeface="Times New Roman" panose="02020603050405020304" pitchFamily="18" charset="0"/>
                <a:cs typeface="Times New Roman" panose="02020603050405020304" pitchFamily="18" charset="0"/>
              </a:rPr>
              <a:t>dealing</a:t>
            </a:r>
            <a:r>
              <a:rPr lang="en-US" altLang="en-US" sz="2400">
                <a:latin typeface="Times New Roman" panose="02020603050405020304" pitchFamily="18" charset="0"/>
                <a:cs typeface="Times New Roman" panose="02020603050405020304" pitchFamily="18" charset="0"/>
              </a:rPr>
              <a:t> with the </a:t>
            </a:r>
            <a:r>
              <a:rPr lang="en-US" altLang="en-US" sz="2400">
                <a:solidFill>
                  <a:srgbClr val="7030A0"/>
                </a:solidFill>
                <a:latin typeface="Times New Roman" panose="02020603050405020304" pitchFamily="18" charset="0"/>
                <a:cs typeface="Times New Roman" panose="02020603050405020304" pitchFamily="18" charset="0"/>
              </a:rPr>
              <a:t>problems.</a:t>
            </a:r>
          </a:p>
          <a:p>
            <a:pPr algn="just" eaLnBrk="1" hangingPunct="1">
              <a:spcBef>
                <a:spcPts val="2400"/>
              </a:spcBef>
            </a:pPr>
            <a:r>
              <a:rPr lang="en-US" altLang="en-US" sz="2400" i="1">
                <a:solidFill>
                  <a:srgbClr val="FF0000"/>
                </a:solidFill>
                <a:latin typeface="Times New Roman" panose="02020603050405020304" pitchFamily="18" charset="0"/>
                <a:cs typeface="Times New Roman" panose="02020603050405020304" pitchFamily="18" charset="0"/>
              </a:rPr>
              <a:t>Self-reliance and Self-determination</a:t>
            </a:r>
            <a:r>
              <a:rPr lang="en-US" altLang="en-US" sz="2400">
                <a:solidFill>
                  <a:srgbClr val="FF0000"/>
                </a:solidFill>
                <a:latin typeface="Times New Roman" panose="02020603050405020304" pitchFamily="18" charset="0"/>
                <a:cs typeface="Times New Roman" panose="02020603050405020304" pitchFamily="18" charset="0"/>
              </a:rPr>
              <a:t>: </a:t>
            </a:r>
            <a:r>
              <a:rPr lang="en-US" altLang="en-US" sz="2400">
                <a:latin typeface="Times New Roman" panose="02020603050405020304" pitchFamily="18" charset="0"/>
                <a:cs typeface="Times New Roman" panose="02020603050405020304" pitchFamily="18" charset="0"/>
              </a:rPr>
              <a:t>able to support yourself, being independent understanding your own needs and trying to minimize problems. Knowing when and for what purpose to turn to others for support and cooperation.  </a:t>
            </a:r>
          </a:p>
        </p:txBody>
      </p:sp>
      <p:sp>
        <p:nvSpPr>
          <p:cNvPr id="82948" name="Slide Number Placeholder 2">
            <a:extLst>
              <a:ext uri="{FF2B5EF4-FFF2-40B4-BE49-F238E27FC236}">
                <a16:creationId xmlns:a16="http://schemas.microsoft.com/office/drawing/2014/main" id="{1A8CB9BF-5D27-4BF7-9F93-37963D55860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6384CC91-6EC6-40CB-A4CD-7583BE155C15}" type="slidenum">
              <a:rPr lang="en-GB" altLang="en-US">
                <a:solidFill>
                  <a:srgbClr val="898989"/>
                </a:solidFill>
              </a:rPr>
              <a:pPr/>
              <a:t>77</a:t>
            </a:fld>
            <a:endParaRPr lang="en-GB" altLang="en-US">
              <a:solidFill>
                <a:srgbClr val="898989"/>
              </a:solidFill>
            </a:endParaRPr>
          </a:p>
        </p:txBody>
      </p:sp>
      <p:sp>
        <p:nvSpPr>
          <p:cNvPr id="2" name="Footer Placeholder 1">
            <a:extLst>
              <a:ext uri="{FF2B5EF4-FFF2-40B4-BE49-F238E27FC236}">
                <a16:creationId xmlns:a16="http://schemas.microsoft.com/office/drawing/2014/main" id="{A909FCF6-CE0A-427A-94A3-90AA29A2C87A}"/>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a:extLst>
              <a:ext uri="{FF2B5EF4-FFF2-40B4-BE49-F238E27FC236}">
                <a16:creationId xmlns:a16="http://schemas.microsoft.com/office/drawing/2014/main" id="{68540A0A-7816-4A32-8251-6949B37C8AD8}"/>
              </a:ext>
            </a:extLst>
          </p:cNvPr>
          <p:cNvSpPr>
            <a:spLocks noGrp="1" noChangeArrowheads="1"/>
          </p:cNvSpPr>
          <p:nvPr>
            <p:ph type="title"/>
          </p:nvPr>
        </p:nvSpPr>
        <p:spPr>
          <a:xfrm>
            <a:off x="514350" y="646113"/>
            <a:ext cx="5734050" cy="725487"/>
          </a:xfrm>
        </p:spPr>
        <p:txBody>
          <a:bodyPr/>
          <a:lstStyle/>
          <a:p>
            <a:pPr eaLnBrk="1" hangingPunct="1"/>
            <a:r>
              <a:rPr lang="en-US" altLang="en-US" sz="3000" b="1">
                <a:solidFill>
                  <a:srgbClr val="C00000"/>
                </a:solidFill>
                <a:latin typeface="High Tower Text" panose="02040502050506030303" pitchFamily="18" charset="0"/>
              </a:rPr>
              <a:t>Principles of primary health care</a:t>
            </a:r>
          </a:p>
        </p:txBody>
      </p:sp>
      <p:sp>
        <p:nvSpPr>
          <p:cNvPr id="28676" name="Rectangle 3">
            <a:extLst>
              <a:ext uri="{FF2B5EF4-FFF2-40B4-BE49-F238E27FC236}">
                <a16:creationId xmlns:a16="http://schemas.microsoft.com/office/drawing/2014/main" id="{759CD4F9-4FA7-4A68-9C89-6E50D6059153}"/>
              </a:ext>
            </a:extLst>
          </p:cNvPr>
          <p:cNvSpPr>
            <a:spLocks noGrp="1" noChangeArrowheads="1"/>
          </p:cNvSpPr>
          <p:nvPr>
            <p:ph idx="1"/>
          </p:nvPr>
        </p:nvSpPr>
        <p:spPr>
          <a:xfrm>
            <a:off x="628650" y="1447800"/>
            <a:ext cx="7886700" cy="4351338"/>
          </a:xfrm>
        </p:spPr>
        <p:txBody>
          <a:bodyPr>
            <a:normAutofit lnSpcReduction="10000"/>
          </a:bodyPr>
          <a:lstStyle/>
          <a:p>
            <a:pPr eaLnBrk="1" hangingPunct="1">
              <a:lnSpc>
                <a:spcPct val="150000"/>
              </a:lnSpc>
              <a:defRPr/>
            </a:pPr>
            <a:r>
              <a:rPr lang="en-US" sz="2800" dirty="0">
                <a:latin typeface="High Tower Text" panose="02040502050506030303" pitchFamily="18" charset="0"/>
              </a:rPr>
              <a:t>Equity</a:t>
            </a:r>
          </a:p>
          <a:p>
            <a:pPr eaLnBrk="1" hangingPunct="1">
              <a:lnSpc>
                <a:spcPct val="150000"/>
              </a:lnSpc>
              <a:defRPr/>
            </a:pPr>
            <a:r>
              <a:rPr lang="en-US" sz="2800" dirty="0" err="1">
                <a:latin typeface="High Tower Text" panose="02040502050506030303" pitchFamily="18" charset="0"/>
              </a:rPr>
              <a:t>Intersectoral</a:t>
            </a:r>
            <a:r>
              <a:rPr lang="en-US" sz="2800" dirty="0">
                <a:latin typeface="High Tower Text" panose="02040502050506030303" pitchFamily="18" charset="0"/>
              </a:rPr>
              <a:t> collaboration</a:t>
            </a:r>
          </a:p>
          <a:p>
            <a:pPr eaLnBrk="1" hangingPunct="1">
              <a:lnSpc>
                <a:spcPct val="150000"/>
              </a:lnSpc>
              <a:defRPr/>
            </a:pPr>
            <a:r>
              <a:rPr lang="en-US" sz="2800" dirty="0">
                <a:latin typeface="High Tower Text" panose="02040502050506030303" pitchFamily="18" charset="0"/>
              </a:rPr>
              <a:t>Community involvement</a:t>
            </a:r>
          </a:p>
          <a:p>
            <a:pPr eaLnBrk="1" hangingPunct="1">
              <a:lnSpc>
                <a:spcPct val="150000"/>
              </a:lnSpc>
              <a:defRPr/>
            </a:pPr>
            <a:r>
              <a:rPr lang="en-US" sz="2800" dirty="0">
                <a:latin typeface="High Tower Text" panose="02040502050506030303" pitchFamily="18" charset="0"/>
              </a:rPr>
              <a:t>Appropriate technology</a:t>
            </a:r>
          </a:p>
          <a:p>
            <a:pPr eaLnBrk="1" hangingPunct="1">
              <a:lnSpc>
                <a:spcPct val="150000"/>
              </a:lnSpc>
              <a:defRPr/>
            </a:pPr>
            <a:r>
              <a:rPr lang="en-US" sz="2800" dirty="0">
                <a:latin typeface="High Tower Text" panose="02040502050506030303" pitchFamily="18" charset="0"/>
              </a:rPr>
              <a:t>Emphasis to promotion and prevention</a:t>
            </a:r>
          </a:p>
          <a:p>
            <a:pPr eaLnBrk="1" hangingPunct="1">
              <a:lnSpc>
                <a:spcPct val="150000"/>
              </a:lnSpc>
              <a:defRPr/>
            </a:pPr>
            <a:r>
              <a:rPr lang="en-US" sz="2800" dirty="0">
                <a:latin typeface="High Tower Text" panose="02040502050506030303" pitchFamily="18" charset="0"/>
              </a:rPr>
              <a:t>Decentralization</a:t>
            </a:r>
          </a:p>
        </p:txBody>
      </p:sp>
      <p:sp>
        <p:nvSpPr>
          <p:cNvPr id="83972" name="Slide Number Placeholder 5">
            <a:extLst>
              <a:ext uri="{FF2B5EF4-FFF2-40B4-BE49-F238E27FC236}">
                <a16:creationId xmlns:a16="http://schemas.microsoft.com/office/drawing/2014/main" id="{7776191D-1AD7-4032-A86A-634500CC3B5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E35E0E7D-E31B-4735-9960-82F9DEABC6A8}" type="slidenum">
              <a:rPr lang="en-US" altLang="en-US">
                <a:solidFill>
                  <a:srgbClr val="898989"/>
                </a:solidFill>
              </a:rPr>
              <a:pPr/>
              <a:t>78</a:t>
            </a:fld>
            <a:endParaRPr lang="en-US" altLang="en-US">
              <a:solidFill>
                <a:srgbClr val="898989"/>
              </a:solidFill>
            </a:endParaRPr>
          </a:p>
        </p:txBody>
      </p:sp>
      <p:sp>
        <p:nvSpPr>
          <p:cNvPr id="2" name="Footer Placeholder 1">
            <a:extLst>
              <a:ext uri="{FF2B5EF4-FFF2-40B4-BE49-F238E27FC236}">
                <a16:creationId xmlns:a16="http://schemas.microsoft.com/office/drawing/2014/main" id="{17C3D9CF-0F1C-4111-A12F-300D0A238D13}"/>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a:extLst>
              <a:ext uri="{FF2B5EF4-FFF2-40B4-BE49-F238E27FC236}">
                <a16:creationId xmlns:a16="http://schemas.microsoft.com/office/drawing/2014/main" id="{1CC1A931-A95B-42F6-A364-E8E1E9C6006B}"/>
              </a:ext>
            </a:extLst>
          </p:cNvPr>
          <p:cNvSpPr>
            <a:spLocks noGrp="1" noChangeArrowheads="1"/>
          </p:cNvSpPr>
          <p:nvPr>
            <p:ph type="title"/>
          </p:nvPr>
        </p:nvSpPr>
        <p:spPr/>
        <p:txBody>
          <a:bodyPr/>
          <a:lstStyle/>
          <a:p>
            <a:pPr eaLnBrk="1" hangingPunct="1"/>
            <a:r>
              <a:rPr lang="en-US" altLang="en-US" b="1">
                <a:solidFill>
                  <a:srgbClr val="C00000"/>
                </a:solidFill>
                <a:latin typeface="High Tower Text" panose="02040502050506030303" pitchFamily="18" charset="0"/>
              </a:rPr>
              <a:t>I. Equity</a:t>
            </a:r>
          </a:p>
        </p:txBody>
      </p:sp>
      <p:sp>
        <p:nvSpPr>
          <p:cNvPr id="84995" name="Rectangle 3">
            <a:extLst>
              <a:ext uri="{FF2B5EF4-FFF2-40B4-BE49-F238E27FC236}">
                <a16:creationId xmlns:a16="http://schemas.microsoft.com/office/drawing/2014/main" id="{E0BA782C-A954-405C-A3B6-9C5726904BCD}"/>
              </a:ext>
            </a:extLst>
          </p:cNvPr>
          <p:cNvSpPr>
            <a:spLocks noGrp="1" noChangeArrowheads="1"/>
          </p:cNvSpPr>
          <p:nvPr>
            <p:ph idx="1"/>
          </p:nvPr>
        </p:nvSpPr>
        <p:spPr>
          <a:xfrm>
            <a:off x="381000" y="1825625"/>
            <a:ext cx="8382000" cy="4351338"/>
          </a:xfrm>
        </p:spPr>
        <p:txBody>
          <a:bodyPr/>
          <a:lstStyle/>
          <a:p>
            <a:pPr eaLnBrk="1" hangingPunct="1">
              <a:lnSpc>
                <a:spcPct val="150000"/>
              </a:lnSpc>
            </a:pPr>
            <a:r>
              <a:rPr lang="en-US" altLang="en-US" sz="2400">
                <a:latin typeface="High Tower Text" panose="02040502050506030303" pitchFamily="18" charset="0"/>
              </a:rPr>
              <a:t>Providing equal health care </a:t>
            </a:r>
            <a:r>
              <a:rPr lang="en-US" altLang="en-US" sz="2400">
                <a:solidFill>
                  <a:srgbClr val="0000FF"/>
                </a:solidFill>
                <a:latin typeface="High Tower Text" panose="02040502050506030303" pitchFamily="18" charset="0"/>
              </a:rPr>
              <a:t>to all groups </a:t>
            </a:r>
            <a:r>
              <a:rPr lang="en-US" altLang="en-US" sz="2400">
                <a:latin typeface="High Tower Text" panose="02040502050506030303" pitchFamily="18" charset="0"/>
              </a:rPr>
              <a:t>of people </a:t>
            </a:r>
            <a:r>
              <a:rPr lang="en-US" altLang="en-US" sz="2400">
                <a:solidFill>
                  <a:srgbClr val="0000FF"/>
                </a:solidFill>
                <a:latin typeface="High Tower Text" panose="02040502050506030303" pitchFamily="18" charset="0"/>
              </a:rPr>
              <a:t>according to their needs.</a:t>
            </a:r>
          </a:p>
          <a:p>
            <a:pPr eaLnBrk="1" hangingPunct="1">
              <a:lnSpc>
                <a:spcPct val="150000"/>
              </a:lnSpc>
            </a:pPr>
            <a:r>
              <a:rPr lang="en-US" altLang="en-US" sz="2400">
                <a:latin typeface="High Tower Text" panose="02040502050506030303" pitchFamily="18" charset="0"/>
              </a:rPr>
              <a:t>giving highest priority to those with greatest health needs </a:t>
            </a:r>
          </a:p>
          <a:p>
            <a:pPr eaLnBrk="1" hangingPunct="1">
              <a:lnSpc>
                <a:spcPct val="150000"/>
              </a:lnSpc>
            </a:pPr>
            <a:r>
              <a:rPr lang="en-US" altLang="en-US" sz="2400">
                <a:latin typeface="High Tower Text" panose="02040502050506030303" pitchFamily="18" charset="0"/>
              </a:rPr>
              <a:t>Services should be physically, socially, and financially accessible to everyone </a:t>
            </a:r>
          </a:p>
          <a:p>
            <a:pPr eaLnBrk="1" hangingPunct="1">
              <a:lnSpc>
                <a:spcPct val="150000"/>
              </a:lnSpc>
            </a:pPr>
            <a:endParaRPr lang="en-US" altLang="en-US" sz="2400">
              <a:latin typeface="High Tower Text" panose="02040502050506030303" pitchFamily="18" charset="0"/>
            </a:endParaRPr>
          </a:p>
          <a:p>
            <a:pPr eaLnBrk="1" hangingPunct="1"/>
            <a:endParaRPr lang="en-US" altLang="en-US">
              <a:latin typeface="High Tower Text" panose="02040502050506030303" pitchFamily="18" charset="0"/>
            </a:endParaRPr>
          </a:p>
        </p:txBody>
      </p:sp>
      <p:sp>
        <p:nvSpPr>
          <p:cNvPr id="84996" name="Slide Number Placeholder 5">
            <a:extLst>
              <a:ext uri="{FF2B5EF4-FFF2-40B4-BE49-F238E27FC236}">
                <a16:creationId xmlns:a16="http://schemas.microsoft.com/office/drawing/2014/main" id="{E310751A-9CCC-4F9E-ACB7-4301B0C5385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5A63E16A-F727-4C09-AFA3-D37D2E67F607}" type="slidenum">
              <a:rPr lang="en-US" altLang="en-US">
                <a:solidFill>
                  <a:srgbClr val="898989"/>
                </a:solidFill>
              </a:rPr>
              <a:pPr/>
              <a:t>79</a:t>
            </a:fld>
            <a:endParaRPr lang="en-US" altLang="en-US">
              <a:solidFill>
                <a:srgbClr val="898989"/>
              </a:solidFill>
            </a:endParaRPr>
          </a:p>
        </p:txBody>
      </p:sp>
      <p:sp>
        <p:nvSpPr>
          <p:cNvPr id="2" name="Footer Placeholder 1">
            <a:extLst>
              <a:ext uri="{FF2B5EF4-FFF2-40B4-BE49-F238E27FC236}">
                <a16:creationId xmlns:a16="http://schemas.microsoft.com/office/drawing/2014/main" id="{B1D0C641-6825-4CFC-AAD8-59DEE24FBD5F}"/>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C997779F-E3E5-43D2-A402-470BA5F7D314}"/>
              </a:ext>
            </a:extLst>
          </p:cNvPr>
          <p:cNvSpPr>
            <a:spLocks noGrp="1"/>
          </p:cNvSpPr>
          <p:nvPr>
            <p:ph type="ctrTitle"/>
          </p:nvPr>
        </p:nvSpPr>
        <p:spPr>
          <a:xfrm>
            <a:off x="152400" y="457200"/>
            <a:ext cx="8839200" cy="609600"/>
          </a:xfrm>
        </p:spPr>
        <p:txBody>
          <a:bodyPr/>
          <a:lstStyle/>
          <a:p>
            <a:r>
              <a:rPr lang="en-US" altLang="en-US" sz="2000" b="1">
                <a:solidFill>
                  <a:srgbClr val="FF0000"/>
                </a:solidFill>
                <a:latin typeface="Bookman Old Style" panose="02050604050505020204" pitchFamily="18" charset="0"/>
              </a:rPr>
              <a:t>How is the Ethiopian healthcare  delivery system organized?</a:t>
            </a:r>
          </a:p>
        </p:txBody>
      </p:sp>
      <p:sp>
        <p:nvSpPr>
          <p:cNvPr id="3" name="Subtitle 2">
            <a:extLst>
              <a:ext uri="{FF2B5EF4-FFF2-40B4-BE49-F238E27FC236}">
                <a16:creationId xmlns:a16="http://schemas.microsoft.com/office/drawing/2014/main" id="{44A8F929-0E71-41B8-88CC-29F3A78138F0}"/>
              </a:ext>
            </a:extLst>
          </p:cNvPr>
          <p:cNvSpPr>
            <a:spLocks noGrp="1"/>
          </p:cNvSpPr>
          <p:nvPr>
            <p:ph type="subTitle" idx="1"/>
          </p:nvPr>
        </p:nvSpPr>
        <p:spPr>
          <a:xfrm>
            <a:off x="381000" y="1295400"/>
            <a:ext cx="8153400" cy="4495800"/>
          </a:xfrm>
        </p:spPr>
        <p:txBody>
          <a:bodyPr>
            <a:noAutofit/>
          </a:bodyPr>
          <a:lstStyle/>
          <a:p>
            <a:pPr marL="457200" indent="-457200" algn="just">
              <a:lnSpc>
                <a:spcPct val="150000"/>
              </a:lnSpc>
              <a:spcBef>
                <a:spcPts val="2400"/>
              </a:spcBef>
              <a:buFont typeface="Wingdings" panose="05000000000000000000" pitchFamily="2" charset="2"/>
              <a:buChar char="§"/>
              <a:defRPr/>
            </a:pPr>
            <a:r>
              <a:rPr lang="en-US" sz="2400" b="1" dirty="0">
                <a:latin typeface="Perpetua" panose="02020502060401020303" pitchFamily="18" charset="0"/>
              </a:rPr>
              <a:t> </a:t>
            </a:r>
            <a:r>
              <a:rPr lang="en-US" sz="2400" dirty="0">
                <a:solidFill>
                  <a:schemeClr val="tx1"/>
                </a:solidFill>
                <a:latin typeface="Perpetua" panose="02020502060401020303" pitchFamily="18" charset="0"/>
              </a:rPr>
              <a:t>The health service system in Ethiopia is </a:t>
            </a:r>
            <a:r>
              <a:rPr lang="en-US" sz="2400" b="1" i="1" dirty="0">
                <a:solidFill>
                  <a:srgbClr val="FF0000"/>
                </a:solidFill>
                <a:latin typeface="Perpetua" panose="02020502060401020303" pitchFamily="18" charset="0"/>
              </a:rPr>
              <a:t>federally decentralized</a:t>
            </a:r>
            <a:r>
              <a:rPr lang="en-US" sz="2400" b="1" i="1" dirty="0">
                <a:latin typeface="Perpetua" panose="02020502060401020303" pitchFamily="18" charset="0"/>
              </a:rPr>
              <a:t> </a:t>
            </a:r>
            <a:r>
              <a:rPr lang="en-US" sz="2400" dirty="0">
                <a:solidFill>
                  <a:schemeClr val="tx1"/>
                </a:solidFill>
                <a:latin typeface="Perpetua" panose="02020502060401020303" pitchFamily="18" charset="0"/>
              </a:rPr>
              <a:t>among the nine regions and two city administrations.</a:t>
            </a:r>
          </a:p>
          <a:p>
            <a:pPr marL="457200" indent="-457200" algn="just">
              <a:lnSpc>
                <a:spcPct val="150000"/>
              </a:lnSpc>
              <a:spcBef>
                <a:spcPts val="2400"/>
              </a:spcBef>
              <a:buFont typeface="Wingdings" panose="05000000000000000000" pitchFamily="2" charset="2"/>
              <a:buChar char="§"/>
              <a:defRPr/>
            </a:pPr>
            <a:r>
              <a:rPr lang="en-US" sz="2400" dirty="0">
                <a:solidFill>
                  <a:schemeClr val="tx1"/>
                </a:solidFill>
                <a:latin typeface="Perpetua" panose="02020502060401020303" pitchFamily="18" charset="0"/>
              </a:rPr>
              <a:t>Offices at different levels of the health sector in Ethiopia, from the Federal Ministry of Health (FMOH) to Regional Health Bureaus and </a:t>
            </a:r>
            <a:r>
              <a:rPr lang="en-US" sz="2400" dirty="0" err="1">
                <a:solidFill>
                  <a:schemeClr val="tx1"/>
                </a:solidFill>
                <a:latin typeface="Perpetua" panose="02020502060401020303" pitchFamily="18" charset="0"/>
              </a:rPr>
              <a:t>Woreda</a:t>
            </a:r>
            <a:r>
              <a:rPr lang="en-US" sz="2400" dirty="0">
                <a:solidFill>
                  <a:schemeClr val="tx1"/>
                </a:solidFill>
                <a:latin typeface="Perpetua" panose="02020502060401020303" pitchFamily="18" charset="0"/>
              </a:rPr>
              <a:t> health offices, share</a:t>
            </a:r>
            <a:r>
              <a:rPr lang="en-US" sz="2400" dirty="0">
                <a:latin typeface="Perpetua" panose="02020502060401020303" pitchFamily="18" charset="0"/>
              </a:rPr>
              <a:t> </a:t>
            </a:r>
            <a:r>
              <a:rPr lang="en-US" sz="2400" dirty="0">
                <a:solidFill>
                  <a:srgbClr val="FF0000"/>
                </a:solidFill>
                <a:latin typeface="Perpetua" panose="02020502060401020303" pitchFamily="18" charset="0"/>
              </a:rPr>
              <a:t>decision-making processes, powers, and duties.</a:t>
            </a:r>
          </a:p>
        </p:txBody>
      </p:sp>
      <p:sp>
        <p:nvSpPr>
          <p:cNvPr id="12292" name="Slide Number Placeholder 3">
            <a:extLst>
              <a:ext uri="{FF2B5EF4-FFF2-40B4-BE49-F238E27FC236}">
                <a16:creationId xmlns:a16="http://schemas.microsoft.com/office/drawing/2014/main" id="{066155F2-C233-49B4-8486-B86C17EFFD2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F9F98DBF-9E24-4C81-A007-10D0507FDBB5}" type="slidenum">
              <a:rPr lang="en-GB" altLang="en-US">
                <a:solidFill>
                  <a:srgbClr val="898989"/>
                </a:solidFill>
              </a:rPr>
              <a:pPr/>
              <a:t>8</a:t>
            </a:fld>
            <a:endParaRPr lang="en-GB" altLang="en-US">
              <a:solidFill>
                <a:srgbClr val="898989"/>
              </a:solidFill>
            </a:endParaRPr>
          </a:p>
        </p:txBody>
      </p:sp>
      <p:sp>
        <p:nvSpPr>
          <p:cNvPr id="2" name="Footer Placeholder 1">
            <a:extLst>
              <a:ext uri="{FF2B5EF4-FFF2-40B4-BE49-F238E27FC236}">
                <a16:creationId xmlns:a16="http://schemas.microsoft.com/office/drawing/2014/main" id="{36A72D14-3AEC-48C3-813F-8F577847A72B}"/>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a:extLst>
              <a:ext uri="{FF2B5EF4-FFF2-40B4-BE49-F238E27FC236}">
                <a16:creationId xmlns:a16="http://schemas.microsoft.com/office/drawing/2014/main" id="{3D3148F4-8BF4-4CED-9B78-3E1C0ECD3DFE}"/>
              </a:ext>
            </a:extLst>
          </p:cNvPr>
          <p:cNvSpPr>
            <a:spLocks noGrp="1" noChangeArrowheads="1"/>
          </p:cNvSpPr>
          <p:nvPr>
            <p:ph type="title"/>
          </p:nvPr>
        </p:nvSpPr>
        <p:spPr>
          <a:xfrm>
            <a:off x="628650" y="365125"/>
            <a:ext cx="6076950" cy="1006475"/>
          </a:xfrm>
        </p:spPr>
        <p:txBody>
          <a:bodyPr/>
          <a:lstStyle/>
          <a:p>
            <a:pPr eaLnBrk="1" hangingPunct="1"/>
            <a:r>
              <a:rPr lang="en-US" altLang="en-US">
                <a:solidFill>
                  <a:srgbClr val="C00000"/>
                </a:solidFill>
                <a:latin typeface="High Tower Text" panose="02040502050506030303" pitchFamily="18" charset="0"/>
              </a:rPr>
              <a:t>II. Intersectoral collaboration</a:t>
            </a:r>
          </a:p>
        </p:txBody>
      </p:sp>
      <p:sp>
        <p:nvSpPr>
          <p:cNvPr id="86019" name="Rectangle 3">
            <a:extLst>
              <a:ext uri="{FF2B5EF4-FFF2-40B4-BE49-F238E27FC236}">
                <a16:creationId xmlns:a16="http://schemas.microsoft.com/office/drawing/2014/main" id="{DBCD0B42-5EDF-4248-8A23-353B5A80A59E}"/>
              </a:ext>
            </a:extLst>
          </p:cNvPr>
          <p:cNvSpPr>
            <a:spLocks noGrp="1" noChangeArrowheads="1"/>
          </p:cNvSpPr>
          <p:nvPr>
            <p:ph idx="1"/>
          </p:nvPr>
        </p:nvSpPr>
        <p:spPr>
          <a:xfrm>
            <a:off x="457200" y="1336675"/>
            <a:ext cx="8382000" cy="4351338"/>
          </a:xfrm>
        </p:spPr>
        <p:txBody>
          <a:bodyPr/>
          <a:lstStyle/>
          <a:p>
            <a:pPr eaLnBrk="1" hangingPunct="1">
              <a:lnSpc>
                <a:spcPct val="150000"/>
              </a:lnSpc>
            </a:pPr>
            <a:r>
              <a:rPr lang="en-US" altLang="en-US" sz="2400">
                <a:latin typeface="High Tower Text" panose="02040502050506030303" pitchFamily="18" charset="0"/>
              </a:rPr>
              <a:t>It means a </a:t>
            </a:r>
            <a:r>
              <a:rPr lang="en-US" altLang="en-US" sz="2400">
                <a:solidFill>
                  <a:srgbClr val="7030A0"/>
                </a:solidFill>
                <a:latin typeface="High Tower Text" panose="02040502050506030303" pitchFamily="18" charset="0"/>
              </a:rPr>
              <a:t>joint concern and responsibility </a:t>
            </a:r>
            <a:r>
              <a:rPr lang="en-US" altLang="en-US" sz="2400">
                <a:latin typeface="High Tower Text" panose="02040502050506030303" pitchFamily="18" charset="0"/>
              </a:rPr>
              <a:t>of different sectors</a:t>
            </a:r>
          </a:p>
          <a:p>
            <a:pPr eaLnBrk="1" hangingPunct="1">
              <a:lnSpc>
                <a:spcPct val="150000"/>
              </a:lnSpc>
            </a:pPr>
            <a:r>
              <a:rPr lang="en-US" altLang="en-US" sz="2400">
                <a:latin typeface="High Tower Text" panose="02040502050506030303" pitchFamily="18" charset="0"/>
              </a:rPr>
              <a:t>Which sector must be collaborated?</a:t>
            </a:r>
          </a:p>
          <a:p>
            <a:pPr eaLnBrk="1" hangingPunct="1">
              <a:lnSpc>
                <a:spcPct val="150000"/>
              </a:lnSpc>
              <a:buFont typeface="Wingdings" panose="05000000000000000000" pitchFamily="2" charset="2"/>
              <a:buChar char="v"/>
            </a:pPr>
            <a:r>
              <a:rPr lang="en-US" altLang="en-US" sz="2400" b="1">
                <a:latin typeface="High Tower Text" panose="02040502050506030303" pitchFamily="18" charset="0"/>
              </a:rPr>
              <a:t>Important to:-</a:t>
            </a:r>
          </a:p>
          <a:p>
            <a:pPr eaLnBrk="1" hangingPunct="1">
              <a:lnSpc>
                <a:spcPct val="150000"/>
              </a:lnSpc>
              <a:buClr>
                <a:schemeClr val="tx1"/>
              </a:buClr>
              <a:buFont typeface="Wingdings" panose="05000000000000000000" pitchFamily="2" charset="2"/>
              <a:buChar char="Ø"/>
            </a:pPr>
            <a:r>
              <a:rPr lang="en-US" altLang="en-US" sz="2400">
                <a:latin typeface="High Tower Text" panose="02040502050506030303" pitchFamily="18" charset="0"/>
              </a:rPr>
              <a:t> Save resources (effective use of resources)</a:t>
            </a:r>
          </a:p>
          <a:p>
            <a:pPr eaLnBrk="1" hangingPunct="1">
              <a:lnSpc>
                <a:spcPct val="150000"/>
              </a:lnSpc>
              <a:buClr>
                <a:schemeClr val="tx1"/>
              </a:buClr>
              <a:buFont typeface="Wingdings" panose="05000000000000000000" pitchFamily="2" charset="2"/>
              <a:buChar char="Ø"/>
            </a:pPr>
            <a:r>
              <a:rPr lang="en-US" altLang="en-US" sz="2400">
                <a:latin typeface="High Tower Text" panose="02040502050506030303" pitchFamily="18" charset="0"/>
              </a:rPr>
              <a:t> Identify community needs together</a:t>
            </a:r>
          </a:p>
          <a:p>
            <a:pPr eaLnBrk="1" hangingPunct="1">
              <a:lnSpc>
                <a:spcPct val="150000"/>
              </a:lnSpc>
            </a:pPr>
            <a:endParaRPr lang="en-US" altLang="en-US" sz="2400">
              <a:latin typeface="High Tower Text" panose="02040502050506030303" pitchFamily="18" charset="0"/>
            </a:endParaRPr>
          </a:p>
          <a:p>
            <a:pPr eaLnBrk="1" hangingPunct="1">
              <a:buFont typeface="Wingdings" panose="05000000000000000000" pitchFamily="2" charset="2"/>
              <a:buNone/>
            </a:pPr>
            <a:endParaRPr lang="en-US" altLang="en-US">
              <a:latin typeface="High Tower Text" panose="02040502050506030303" pitchFamily="18" charset="0"/>
            </a:endParaRPr>
          </a:p>
        </p:txBody>
      </p:sp>
      <p:sp>
        <p:nvSpPr>
          <p:cNvPr id="86020" name="Slide Number Placeholder 5">
            <a:extLst>
              <a:ext uri="{FF2B5EF4-FFF2-40B4-BE49-F238E27FC236}">
                <a16:creationId xmlns:a16="http://schemas.microsoft.com/office/drawing/2014/main" id="{0E1B45B9-6C4C-4B83-AF25-DC89A0AADE5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71125051-EBCA-4EA9-A0CD-C96A31081BC9}" type="slidenum">
              <a:rPr lang="en-US" altLang="en-US">
                <a:solidFill>
                  <a:srgbClr val="898989"/>
                </a:solidFill>
              </a:rPr>
              <a:pPr/>
              <a:t>80</a:t>
            </a:fld>
            <a:endParaRPr lang="en-US" altLang="en-US">
              <a:solidFill>
                <a:srgbClr val="898989"/>
              </a:solidFill>
            </a:endParaRPr>
          </a:p>
        </p:txBody>
      </p:sp>
      <p:sp>
        <p:nvSpPr>
          <p:cNvPr id="2" name="Footer Placeholder 1">
            <a:extLst>
              <a:ext uri="{FF2B5EF4-FFF2-40B4-BE49-F238E27FC236}">
                <a16:creationId xmlns:a16="http://schemas.microsoft.com/office/drawing/2014/main" id="{A3788D9B-B372-44B2-9202-DD812D7CF4F8}"/>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a:extLst>
              <a:ext uri="{FF2B5EF4-FFF2-40B4-BE49-F238E27FC236}">
                <a16:creationId xmlns:a16="http://schemas.microsoft.com/office/drawing/2014/main" id="{D530D1A6-AD73-4D4C-9606-3126366932AC}"/>
              </a:ext>
            </a:extLst>
          </p:cNvPr>
          <p:cNvSpPr>
            <a:spLocks noGrp="1" noChangeArrowheads="1"/>
          </p:cNvSpPr>
          <p:nvPr>
            <p:ph type="title"/>
          </p:nvPr>
        </p:nvSpPr>
        <p:spPr>
          <a:xfrm>
            <a:off x="628650" y="365125"/>
            <a:ext cx="5829300" cy="777875"/>
          </a:xfrm>
        </p:spPr>
        <p:txBody>
          <a:bodyPr/>
          <a:lstStyle/>
          <a:p>
            <a:pPr eaLnBrk="1" hangingPunct="1"/>
            <a:r>
              <a:rPr lang="en-US" altLang="en-US" sz="3200" b="1">
                <a:solidFill>
                  <a:srgbClr val="C00000"/>
                </a:solidFill>
                <a:latin typeface="High Tower Text" panose="02040502050506030303" pitchFamily="18" charset="0"/>
              </a:rPr>
              <a:t>III. Community involvement</a:t>
            </a:r>
            <a:r>
              <a:rPr lang="en-US" altLang="en-US" sz="3200">
                <a:solidFill>
                  <a:srgbClr val="C00000"/>
                </a:solidFill>
                <a:latin typeface="High Tower Text" panose="02040502050506030303" pitchFamily="18" charset="0"/>
              </a:rPr>
              <a:t> </a:t>
            </a:r>
          </a:p>
        </p:txBody>
      </p:sp>
      <p:sp>
        <p:nvSpPr>
          <p:cNvPr id="87043" name="Rectangle 3">
            <a:extLst>
              <a:ext uri="{FF2B5EF4-FFF2-40B4-BE49-F238E27FC236}">
                <a16:creationId xmlns:a16="http://schemas.microsoft.com/office/drawing/2014/main" id="{5BA2B579-C279-4480-8D4E-DCBE26C202A9}"/>
              </a:ext>
            </a:extLst>
          </p:cNvPr>
          <p:cNvSpPr>
            <a:spLocks noGrp="1" noChangeArrowheads="1"/>
          </p:cNvSpPr>
          <p:nvPr>
            <p:ph idx="1"/>
          </p:nvPr>
        </p:nvSpPr>
        <p:spPr>
          <a:xfrm>
            <a:off x="304800" y="1447800"/>
            <a:ext cx="8458200" cy="4800600"/>
          </a:xfrm>
        </p:spPr>
        <p:txBody>
          <a:bodyPr/>
          <a:lstStyle/>
          <a:p>
            <a:pPr marL="0" indent="0" eaLnBrk="1" hangingPunct="1">
              <a:lnSpc>
                <a:spcPct val="150000"/>
              </a:lnSpc>
              <a:buFont typeface="Arial" panose="020B0604020202020204" pitchFamily="34" charset="0"/>
              <a:buNone/>
            </a:pPr>
            <a:r>
              <a:rPr lang="en-US" altLang="en-US" sz="2400">
                <a:latin typeface="High Tower Text" panose="02040502050506030303" pitchFamily="18" charset="0"/>
              </a:rPr>
              <a:t>The communities should be actively involved in:</a:t>
            </a:r>
          </a:p>
          <a:p>
            <a:pPr marL="669925" lvl="1" indent="-325438" eaLnBrk="1" hangingPunct="1">
              <a:lnSpc>
                <a:spcPct val="150000"/>
              </a:lnSpc>
              <a:buClr>
                <a:schemeClr val="tx1"/>
              </a:buClr>
              <a:buFont typeface="Wingdings" panose="05000000000000000000" pitchFamily="2" charset="2"/>
              <a:buChar char="Ø"/>
            </a:pPr>
            <a:r>
              <a:rPr lang="en-US" altLang="en-US" sz="2400">
                <a:latin typeface="High Tower Text" panose="02040502050506030303" pitchFamily="18" charset="0"/>
              </a:rPr>
              <a:t>The </a:t>
            </a:r>
            <a:r>
              <a:rPr lang="en-US" altLang="en-US" sz="2400">
                <a:solidFill>
                  <a:srgbClr val="7030A0"/>
                </a:solidFill>
                <a:latin typeface="High Tower Text" panose="02040502050506030303" pitchFamily="18" charset="0"/>
              </a:rPr>
              <a:t>assessment </a:t>
            </a:r>
            <a:r>
              <a:rPr lang="en-US" altLang="en-US" sz="2400">
                <a:latin typeface="High Tower Text" panose="02040502050506030303" pitchFamily="18" charset="0"/>
              </a:rPr>
              <a:t>of the situation</a:t>
            </a:r>
          </a:p>
          <a:p>
            <a:pPr marL="669925" lvl="1" indent="-325438" eaLnBrk="1" hangingPunct="1">
              <a:lnSpc>
                <a:spcPct val="150000"/>
              </a:lnSpc>
              <a:buClr>
                <a:schemeClr val="tx1"/>
              </a:buClr>
              <a:buFont typeface="Wingdings" panose="05000000000000000000" pitchFamily="2" charset="2"/>
              <a:buChar char="Ø"/>
            </a:pPr>
            <a:r>
              <a:rPr lang="en-US" altLang="en-US" sz="2400">
                <a:latin typeface="High Tower Text" panose="02040502050506030303" pitchFamily="18" charset="0"/>
              </a:rPr>
              <a:t>Definition/</a:t>
            </a:r>
            <a:r>
              <a:rPr lang="en-US" altLang="en-US" sz="2400">
                <a:solidFill>
                  <a:srgbClr val="7030A0"/>
                </a:solidFill>
                <a:latin typeface="High Tower Text" panose="02040502050506030303" pitchFamily="18" charset="0"/>
              </a:rPr>
              <a:t>identification of the problems</a:t>
            </a:r>
          </a:p>
          <a:p>
            <a:pPr marL="669925" lvl="1" indent="-325438" eaLnBrk="1" hangingPunct="1">
              <a:lnSpc>
                <a:spcPct val="150000"/>
              </a:lnSpc>
              <a:buClr>
                <a:schemeClr val="tx1"/>
              </a:buClr>
              <a:buFont typeface="Wingdings" panose="05000000000000000000" pitchFamily="2" charset="2"/>
              <a:buChar char="Ø"/>
            </a:pPr>
            <a:r>
              <a:rPr lang="en-US" altLang="en-US" sz="2400">
                <a:latin typeface="High Tower Text" panose="02040502050506030303" pitchFamily="18" charset="0"/>
              </a:rPr>
              <a:t>Setting </a:t>
            </a:r>
            <a:r>
              <a:rPr lang="en-US" altLang="en-US" sz="2400">
                <a:solidFill>
                  <a:srgbClr val="7030A0"/>
                </a:solidFill>
                <a:latin typeface="High Tower Text" panose="02040502050506030303" pitchFamily="18" charset="0"/>
              </a:rPr>
              <a:t>of priorities</a:t>
            </a:r>
          </a:p>
          <a:p>
            <a:pPr marL="669925" lvl="1" indent="-325438" eaLnBrk="1" hangingPunct="1">
              <a:lnSpc>
                <a:spcPct val="150000"/>
              </a:lnSpc>
              <a:buClr>
                <a:schemeClr val="tx1"/>
              </a:buClr>
              <a:buFont typeface="Wingdings" panose="05000000000000000000" pitchFamily="2" charset="2"/>
              <a:buChar char="Ø"/>
            </a:pPr>
            <a:r>
              <a:rPr lang="en-US" altLang="en-US" sz="2400">
                <a:solidFill>
                  <a:srgbClr val="7030A0"/>
                </a:solidFill>
                <a:latin typeface="High Tower Text" panose="02040502050506030303" pitchFamily="18" charset="0"/>
              </a:rPr>
              <a:t>Planning, implementation</a:t>
            </a:r>
            <a:r>
              <a:rPr lang="en-US" altLang="en-US" sz="2400">
                <a:latin typeface="High Tower Text" panose="02040502050506030303" pitchFamily="18" charset="0"/>
              </a:rPr>
              <a:t>, monitoring and evaluation and management of development programs</a:t>
            </a:r>
          </a:p>
        </p:txBody>
      </p:sp>
      <p:sp>
        <p:nvSpPr>
          <p:cNvPr id="87044" name="Slide Number Placeholder 5">
            <a:extLst>
              <a:ext uri="{FF2B5EF4-FFF2-40B4-BE49-F238E27FC236}">
                <a16:creationId xmlns:a16="http://schemas.microsoft.com/office/drawing/2014/main" id="{83E65F90-7EF7-49E8-BEA5-FE09C8BC0A9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28875848-DCEA-429F-8127-2B473F014E92}" type="slidenum">
              <a:rPr lang="en-US" altLang="en-US">
                <a:solidFill>
                  <a:srgbClr val="898989"/>
                </a:solidFill>
              </a:rPr>
              <a:pPr/>
              <a:t>81</a:t>
            </a:fld>
            <a:endParaRPr lang="en-US" altLang="en-US">
              <a:solidFill>
                <a:srgbClr val="898989"/>
              </a:solidFill>
            </a:endParaRPr>
          </a:p>
        </p:txBody>
      </p:sp>
      <p:sp>
        <p:nvSpPr>
          <p:cNvPr id="2" name="Footer Placeholder 1">
            <a:extLst>
              <a:ext uri="{FF2B5EF4-FFF2-40B4-BE49-F238E27FC236}">
                <a16:creationId xmlns:a16="http://schemas.microsoft.com/office/drawing/2014/main" id="{5A455362-4549-44B3-81BF-A5D656477534}"/>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a:extLst>
              <a:ext uri="{FF2B5EF4-FFF2-40B4-BE49-F238E27FC236}">
                <a16:creationId xmlns:a16="http://schemas.microsoft.com/office/drawing/2014/main" id="{822965F5-294B-4B97-BEC1-5B1BAA5C658E}"/>
              </a:ext>
            </a:extLst>
          </p:cNvPr>
          <p:cNvSpPr>
            <a:spLocks noGrp="1" noChangeArrowheads="1"/>
          </p:cNvSpPr>
          <p:nvPr>
            <p:ph type="title"/>
          </p:nvPr>
        </p:nvSpPr>
        <p:spPr>
          <a:xfrm>
            <a:off x="628650" y="365125"/>
            <a:ext cx="5314950" cy="777875"/>
          </a:xfrm>
        </p:spPr>
        <p:txBody>
          <a:bodyPr/>
          <a:lstStyle/>
          <a:p>
            <a:pPr eaLnBrk="1" hangingPunct="1"/>
            <a:r>
              <a:rPr lang="en-US" altLang="en-US" sz="3200" b="1">
                <a:solidFill>
                  <a:srgbClr val="C00000"/>
                </a:solidFill>
                <a:latin typeface="High Tower Text" panose="02040502050506030303" pitchFamily="18" charset="0"/>
              </a:rPr>
              <a:t>IV. Appropriate Technology</a:t>
            </a:r>
            <a:r>
              <a:rPr lang="en-US" altLang="en-US" sz="3200">
                <a:solidFill>
                  <a:srgbClr val="C00000"/>
                </a:solidFill>
                <a:latin typeface="High Tower Text" panose="02040502050506030303" pitchFamily="18" charset="0"/>
              </a:rPr>
              <a:t> </a:t>
            </a:r>
          </a:p>
        </p:txBody>
      </p:sp>
      <p:sp>
        <p:nvSpPr>
          <p:cNvPr id="88067" name="Rectangle 3">
            <a:extLst>
              <a:ext uri="{FF2B5EF4-FFF2-40B4-BE49-F238E27FC236}">
                <a16:creationId xmlns:a16="http://schemas.microsoft.com/office/drawing/2014/main" id="{9836EA82-2A5C-47F5-BDF2-CCC3E34A2E70}"/>
              </a:ext>
            </a:extLst>
          </p:cNvPr>
          <p:cNvSpPr>
            <a:spLocks noGrp="1" noChangeArrowheads="1"/>
          </p:cNvSpPr>
          <p:nvPr>
            <p:ph idx="1"/>
          </p:nvPr>
        </p:nvSpPr>
        <p:spPr>
          <a:xfrm>
            <a:off x="457200" y="1173163"/>
            <a:ext cx="7886700" cy="4351337"/>
          </a:xfrm>
        </p:spPr>
        <p:txBody>
          <a:bodyPr/>
          <a:lstStyle/>
          <a:p>
            <a:pPr eaLnBrk="1" hangingPunct="1">
              <a:lnSpc>
                <a:spcPct val="150000"/>
              </a:lnSpc>
            </a:pPr>
            <a:r>
              <a:rPr lang="en-US" altLang="en-US" sz="2400">
                <a:latin typeface="High Tower Text" panose="02040502050506030303" pitchFamily="18" charset="0"/>
              </a:rPr>
              <a:t>Methods- procedures - techniques, equipments  used are; </a:t>
            </a:r>
          </a:p>
          <a:p>
            <a:pPr eaLnBrk="1" hangingPunct="1">
              <a:lnSpc>
                <a:spcPct val="150000"/>
              </a:lnSpc>
              <a:buClr>
                <a:schemeClr val="tx1"/>
              </a:buClr>
              <a:buFont typeface="Wingdings" panose="05000000000000000000" pitchFamily="2" charset="2"/>
              <a:buChar char="Ø"/>
            </a:pPr>
            <a:r>
              <a:rPr lang="en-US" altLang="en-US" sz="2400">
                <a:latin typeface="High Tower Text" panose="02040502050506030303" pitchFamily="18" charset="0"/>
              </a:rPr>
              <a:t>Scientifically valid</a:t>
            </a:r>
          </a:p>
          <a:p>
            <a:pPr eaLnBrk="1" hangingPunct="1">
              <a:lnSpc>
                <a:spcPct val="150000"/>
              </a:lnSpc>
              <a:buClr>
                <a:schemeClr val="tx1"/>
              </a:buClr>
              <a:buFont typeface="Wingdings" panose="05000000000000000000" pitchFamily="2" charset="2"/>
              <a:buChar char="Ø"/>
            </a:pPr>
            <a:r>
              <a:rPr lang="en-US" altLang="en-US" sz="2400">
                <a:latin typeface="High Tower Text" panose="02040502050506030303" pitchFamily="18" charset="0"/>
              </a:rPr>
              <a:t>Adapted to/based on local needs </a:t>
            </a:r>
          </a:p>
          <a:p>
            <a:pPr eaLnBrk="1" hangingPunct="1">
              <a:lnSpc>
                <a:spcPct val="150000"/>
              </a:lnSpc>
              <a:buClr>
                <a:schemeClr val="tx1"/>
              </a:buClr>
              <a:buFont typeface="Wingdings" panose="05000000000000000000" pitchFamily="2" charset="2"/>
              <a:buChar char="Ø"/>
            </a:pPr>
            <a:r>
              <a:rPr lang="en-US" altLang="en-US" sz="2400">
                <a:latin typeface="High Tower Text" panose="02040502050506030303" pitchFamily="18" charset="0"/>
              </a:rPr>
              <a:t>Acceptable by the professionals </a:t>
            </a:r>
          </a:p>
          <a:p>
            <a:pPr eaLnBrk="1" hangingPunct="1">
              <a:lnSpc>
                <a:spcPct val="150000"/>
              </a:lnSpc>
              <a:buClr>
                <a:schemeClr val="tx1"/>
              </a:buClr>
              <a:buFont typeface="Wingdings" panose="05000000000000000000" pitchFamily="2" charset="2"/>
              <a:buChar char="Ø"/>
            </a:pPr>
            <a:r>
              <a:rPr lang="en-US" altLang="en-US" sz="2400">
                <a:latin typeface="High Tower Text" panose="02040502050506030303" pitchFamily="18" charset="0"/>
              </a:rPr>
              <a:t>Acceptable by the community </a:t>
            </a:r>
          </a:p>
        </p:txBody>
      </p:sp>
      <p:sp>
        <p:nvSpPr>
          <p:cNvPr id="88068" name="Slide Number Placeholder 5">
            <a:extLst>
              <a:ext uri="{FF2B5EF4-FFF2-40B4-BE49-F238E27FC236}">
                <a16:creationId xmlns:a16="http://schemas.microsoft.com/office/drawing/2014/main" id="{136E6FA6-BFBF-4761-AC96-F60AD18EFA9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48C3C266-70D1-495F-97EA-8C8B3B233937}" type="slidenum">
              <a:rPr lang="en-US" altLang="en-US">
                <a:solidFill>
                  <a:srgbClr val="898989"/>
                </a:solidFill>
              </a:rPr>
              <a:pPr/>
              <a:t>82</a:t>
            </a:fld>
            <a:endParaRPr lang="en-US" altLang="en-US">
              <a:solidFill>
                <a:srgbClr val="898989"/>
              </a:solidFill>
            </a:endParaRPr>
          </a:p>
        </p:txBody>
      </p:sp>
      <p:sp>
        <p:nvSpPr>
          <p:cNvPr id="2" name="Footer Placeholder 1">
            <a:extLst>
              <a:ext uri="{FF2B5EF4-FFF2-40B4-BE49-F238E27FC236}">
                <a16:creationId xmlns:a16="http://schemas.microsoft.com/office/drawing/2014/main" id="{6875AFAA-40E3-4635-B749-05133461B95F}"/>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a:extLst>
              <a:ext uri="{FF2B5EF4-FFF2-40B4-BE49-F238E27FC236}">
                <a16:creationId xmlns:a16="http://schemas.microsoft.com/office/drawing/2014/main" id="{D819A6AB-93C1-4791-9C05-BF59C7FDDE25}"/>
              </a:ext>
            </a:extLst>
          </p:cNvPr>
          <p:cNvSpPr>
            <a:spLocks noGrp="1" noChangeArrowheads="1"/>
          </p:cNvSpPr>
          <p:nvPr>
            <p:ph type="title"/>
          </p:nvPr>
        </p:nvSpPr>
        <p:spPr>
          <a:xfrm>
            <a:off x="457200" y="457200"/>
            <a:ext cx="5657850" cy="762000"/>
          </a:xfrm>
        </p:spPr>
        <p:txBody>
          <a:bodyPr/>
          <a:lstStyle/>
          <a:p>
            <a:pPr eaLnBrk="1" hangingPunct="1"/>
            <a:r>
              <a:rPr lang="en-US" altLang="en-US" sz="3200" b="1">
                <a:solidFill>
                  <a:srgbClr val="C00000"/>
                </a:solidFill>
                <a:latin typeface="High Tower Text" panose="02040502050506030303" pitchFamily="18" charset="0"/>
              </a:rPr>
              <a:t>   Criteria of Appropriateness</a:t>
            </a:r>
          </a:p>
        </p:txBody>
      </p:sp>
      <p:sp>
        <p:nvSpPr>
          <p:cNvPr id="89091" name="Rectangle 3">
            <a:extLst>
              <a:ext uri="{FF2B5EF4-FFF2-40B4-BE49-F238E27FC236}">
                <a16:creationId xmlns:a16="http://schemas.microsoft.com/office/drawing/2014/main" id="{C9237FE8-CB5C-47B5-A46E-83EE525726EB}"/>
              </a:ext>
            </a:extLst>
          </p:cNvPr>
          <p:cNvSpPr>
            <a:spLocks noGrp="1" noChangeArrowheads="1"/>
          </p:cNvSpPr>
          <p:nvPr>
            <p:ph idx="1"/>
          </p:nvPr>
        </p:nvSpPr>
        <p:spPr>
          <a:xfrm>
            <a:off x="228600" y="1447800"/>
            <a:ext cx="8610600" cy="4800600"/>
          </a:xfrm>
        </p:spPr>
        <p:txBody>
          <a:bodyPr/>
          <a:lstStyle/>
          <a:p>
            <a:pPr>
              <a:lnSpc>
                <a:spcPct val="150000"/>
              </a:lnSpc>
            </a:pPr>
            <a:r>
              <a:rPr lang="en-US" altLang="en-US" sz="2000" b="1">
                <a:solidFill>
                  <a:srgbClr val="0000FF"/>
                </a:solidFill>
                <a:latin typeface="High Tower Text" panose="02040502050506030303" pitchFamily="18" charset="0"/>
              </a:rPr>
              <a:t>Effective:-</a:t>
            </a:r>
            <a:r>
              <a:rPr lang="en-US" altLang="en-US" sz="2000">
                <a:latin typeface="High Tower Text" panose="02040502050506030303" pitchFamily="18" charset="0"/>
              </a:rPr>
              <a:t>must work and fulfill its purpose </a:t>
            </a:r>
          </a:p>
          <a:p>
            <a:pPr eaLnBrk="1" hangingPunct="1">
              <a:lnSpc>
                <a:spcPct val="150000"/>
              </a:lnSpc>
            </a:pPr>
            <a:r>
              <a:rPr lang="en-US" altLang="en-US" sz="2000" b="1">
                <a:solidFill>
                  <a:srgbClr val="0000FF"/>
                </a:solidFill>
                <a:latin typeface="High Tower Text" panose="02040502050506030303" pitchFamily="18" charset="0"/>
              </a:rPr>
              <a:t>Culturally acceptable and valuable:- </a:t>
            </a:r>
            <a:r>
              <a:rPr lang="en-US" altLang="en-US" sz="2000">
                <a:latin typeface="High Tower Text" panose="02040502050506030303" pitchFamily="18" charset="0"/>
              </a:rPr>
              <a:t>must fit into the hands, minds and lives of its users </a:t>
            </a:r>
          </a:p>
          <a:p>
            <a:pPr eaLnBrk="1" hangingPunct="1">
              <a:lnSpc>
                <a:spcPct val="150000"/>
              </a:lnSpc>
            </a:pPr>
            <a:r>
              <a:rPr lang="en-US" altLang="en-US" sz="2000" b="1">
                <a:solidFill>
                  <a:srgbClr val="0000FF"/>
                </a:solidFill>
                <a:latin typeface="High Tower Text" panose="02040502050506030303" pitchFamily="18" charset="0"/>
              </a:rPr>
              <a:t>Affordable:-</a:t>
            </a:r>
            <a:r>
              <a:rPr lang="en-US" altLang="en-US" sz="2000">
                <a:latin typeface="High Tower Text" panose="02040502050506030303" pitchFamily="18" charset="0"/>
              </a:rPr>
              <a:t>affordable cost by the major/ whole community</a:t>
            </a:r>
          </a:p>
          <a:p>
            <a:pPr eaLnBrk="1" hangingPunct="1">
              <a:lnSpc>
                <a:spcPct val="150000"/>
              </a:lnSpc>
            </a:pPr>
            <a:r>
              <a:rPr lang="en-US" altLang="en-US" sz="2000" b="1">
                <a:solidFill>
                  <a:srgbClr val="0000FF"/>
                </a:solidFill>
                <a:latin typeface="High Tower Text" panose="02040502050506030303" pitchFamily="18" charset="0"/>
              </a:rPr>
              <a:t>Environmentally accountable:- </a:t>
            </a:r>
            <a:r>
              <a:rPr lang="en-US" altLang="en-US" sz="2000">
                <a:latin typeface="High Tower Text" panose="02040502050506030303" pitchFamily="18" charset="0"/>
              </a:rPr>
              <a:t>should be environmentally harmless </a:t>
            </a:r>
          </a:p>
          <a:p>
            <a:pPr eaLnBrk="1" hangingPunct="1">
              <a:lnSpc>
                <a:spcPct val="150000"/>
              </a:lnSpc>
            </a:pPr>
            <a:r>
              <a:rPr lang="en-US" altLang="en-US" sz="2000" b="1">
                <a:solidFill>
                  <a:srgbClr val="0000FF"/>
                </a:solidFill>
                <a:latin typeface="High Tower Text" panose="02040502050506030303" pitchFamily="18" charset="0"/>
              </a:rPr>
              <a:t>Measurable:-</a:t>
            </a:r>
            <a:r>
              <a:rPr lang="en-US" altLang="en-US" sz="2000">
                <a:latin typeface="High Tower Text" panose="02040502050506030303" pitchFamily="18" charset="0"/>
              </a:rPr>
              <a:t>needs proper and continuing evaluation if it is to be widely recommended.</a:t>
            </a:r>
          </a:p>
          <a:p>
            <a:pPr eaLnBrk="1" hangingPunct="1">
              <a:lnSpc>
                <a:spcPct val="150000"/>
              </a:lnSpc>
            </a:pPr>
            <a:endParaRPr lang="en-US" altLang="en-US" sz="2400">
              <a:latin typeface="High Tower Text" panose="02040502050506030303" pitchFamily="18" charset="0"/>
            </a:endParaRPr>
          </a:p>
        </p:txBody>
      </p:sp>
      <p:sp>
        <p:nvSpPr>
          <p:cNvPr id="89092" name="Slide Number Placeholder 5">
            <a:extLst>
              <a:ext uri="{FF2B5EF4-FFF2-40B4-BE49-F238E27FC236}">
                <a16:creationId xmlns:a16="http://schemas.microsoft.com/office/drawing/2014/main" id="{CDB5A161-C4AA-4362-98DA-FFCA98A6B88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05B09B1C-FD37-4105-9928-883EEB2E11E5}" type="slidenum">
              <a:rPr lang="en-US" altLang="en-US">
                <a:solidFill>
                  <a:srgbClr val="898989"/>
                </a:solidFill>
              </a:rPr>
              <a:pPr/>
              <a:t>83</a:t>
            </a:fld>
            <a:endParaRPr lang="en-US" altLang="en-US">
              <a:solidFill>
                <a:srgbClr val="898989"/>
              </a:solidFill>
            </a:endParaRPr>
          </a:p>
        </p:txBody>
      </p:sp>
      <p:sp>
        <p:nvSpPr>
          <p:cNvPr id="2" name="Footer Placeholder 1">
            <a:extLst>
              <a:ext uri="{FF2B5EF4-FFF2-40B4-BE49-F238E27FC236}">
                <a16:creationId xmlns:a16="http://schemas.microsoft.com/office/drawing/2014/main" id="{C976DBAC-5EAB-42E4-8F89-CB6AE0AF05CF}"/>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F1371766-CA81-42EE-9023-12481000BD99}"/>
              </a:ext>
            </a:extLst>
          </p:cNvPr>
          <p:cNvSpPr>
            <a:spLocks noGrp="1" noChangeArrowheads="1"/>
          </p:cNvSpPr>
          <p:nvPr>
            <p:ph type="title"/>
          </p:nvPr>
        </p:nvSpPr>
        <p:spPr>
          <a:xfrm>
            <a:off x="228600" y="381000"/>
            <a:ext cx="8763000" cy="609600"/>
          </a:xfrm>
        </p:spPr>
        <p:txBody>
          <a:bodyPr/>
          <a:lstStyle/>
          <a:p>
            <a:pPr eaLnBrk="1" hangingPunct="1"/>
            <a:r>
              <a:rPr lang="en-US" altLang="en-US" sz="2800" b="1">
                <a:solidFill>
                  <a:srgbClr val="C00000"/>
                </a:solidFill>
                <a:latin typeface="High Tower Text" panose="02040502050506030303" pitchFamily="18" charset="0"/>
              </a:rPr>
              <a:t>V. Emphasis on health promotion and prevention</a:t>
            </a:r>
            <a:r>
              <a:rPr lang="en-US" altLang="en-US" sz="2800">
                <a:solidFill>
                  <a:srgbClr val="C00000"/>
                </a:solidFill>
                <a:latin typeface="High Tower Text" panose="02040502050506030303" pitchFamily="18" charset="0"/>
              </a:rPr>
              <a:t> </a:t>
            </a:r>
          </a:p>
        </p:txBody>
      </p:sp>
      <p:sp>
        <p:nvSpPr>
          <p:cNvPr id="90115" name="Rectangle 3">
            <a:extLst>
              <a:ext uri="{FF2B5EF4-FFF2-40B4-BE49-F238E27FC236}">
                <a16:creationId xmlns:a16="http://schemas.microsoft.com/office/drawing/2014/main" id="{6424B028-915E-402C-A187-88ABAF78C6D2}"/>
              </a:ext>
            </a:extLst>
          </p:cNvPr>
          <p:cNvSpPr>
            <a:spLocks noGrp="1" noChangeArrowheads="1"/>
          </p:cNvSpPr>
          <p:nvPr>
            <p:ph idx="1"/>
          </p:nvPr>
        </p:nvSpPr>
        <p:spPr>
          <a:xfrm>
            <a:off x="228600" y="1027113"/>
            <a:ext cx="8915400" cy="4648200"/>
          </a:xfrm>
        </p:spPr>
        <p:txBody>
          <a:bodyPr/>
          <a:lstStyle/>
          <a:p>
            <a:pPr eaLnBrk="1" hangingPunct="1">
              <a:lnSpc>
                <a:spcPct val="150000"/>
              </a:lnSpc>
            </a:pPr>
            <a:r>
              <a:rPr lang="en-US" altLang="en-US" sz="2300" b="1">
                <a:solidFill>
                  <a:srgbClr val="C00000"/>
                </a:solidFill>
                <a:latin typeface="High Tower Text" panose="02040502050506030303" pitchFamily="18" charset="0"/>
              </a:rPr>
              <a:t>Promotive: </a:t>
            </a:r>
            <a:r>
              <a:rPr lang="en-US" altLang="en-US" sz="2300">
                <a:latin typeface="High Tower Text" panose="02040502050506030303" pitchFamily="18" charset="0"/>
              </a:rPr>
              <a:t>addresses basic causes of ill health at the level of society.</a:t>
            </a:r>
          </a:p>
          <a:p>
            <a:pPr eaLnBrk="1" hangingPunct="1">
              <a:lnSpc>
                <a:spcPct val="150000"/>
              </a:lnSpc>
            </a:pPr>
            <a:r>
              <a:rPr lang="en-US" altLang="en-US" sz="2300" b="1">
                <a:solidFill>
                  <a:srgbClr val="C00000"/>
                </a:solidFill>
                <a:latin typeface="High Tower Text" panose="02040502050506030303" pitchFamily="18" charset="0"/>
              </a:rPr>
              <a:t>Preventive: </a:t>
            </a:r>
            <a:r>
              <a:rPr lang="en-US" altLang="en-US" sz="2300">
                <a:solidFill>
                  <a:srgbClr val="C00000"/>
                </a:solidFill>
                <a:latin typeface="High Tower Text" panose="02040502050506030303" pitchFamily="18" charset="0"/>
              </a:rPr>
              <a:t> </a:t>
            </a:r>
            <a:r>
              <a:rPr lang="en-US" altLang="en-US" sz="2300">
                <a:latin typeface="High Tower Text" panose="02040502050506030303" pitchFamily="18" charset="0"/>
              </a:rPr>
              <a:t>reduces the incidence of disease by addressing the immediate and underlying causes (risks) at the individual level. </a:t>
            </a:r>
          </a:p>
          <a:p>
            <a:pPr eaLnBrk="1" hangingPunct="1">
              <a:lnSpc>
                <a:spcPct val="150000"/>
              </a:lnSpc>
            </a:pPr>
            <a:r>
              <a:rPr lang="en-US" altLang="en-US" sz="2300" b="1">
                <a:solidFill>
                  <a:srgbClr val="C00000"/>
                </a:solidFill>
                <a:latin typeface="High Tower Text" panose="02040502050506030303" pitchFamily="18" charset="0"/>
              </a:rPr>
              <a:t>Curative: </a:t>
            </a:r>
            <a:r>
              <a:rPr lang="en-US" altLang="en-US" sz="2300">
                <a:latin typeface="High Tower Text" panose="02040502050506030303" pitchFamily="18" charset="0"/>
              </a:rPr>
              <a:t>reduces the prevalence of disease by stopping the progression of disease among the sick.</a:t>
            </a:r>
          </a:p>
          <a:p>
            <a:pPr eaLnBrk="1" hangingPunct="1">
              <a:lnSpc>
                <a:spcPct val="150000"/>
              </a:lnSpc>
            </a:pPr>
            <a:r>
              <a:rPr lang="en-US" altLang="en-US" sz="2300" b="1">
                <a:solidFill>
                  <a:srgbClr val="C00000"/>
                </a:solidFill>
                <a:latin typeface="High Tower Text" panose="02040502050506030303" pitchFamily="18" charset="0"/>
              </a:rPr>
              <a:t>Rehabilitative:  </a:t>
            </a:r>
            <a:r>
              <a:rPr lang="en-US" altLang="en-US" sz="2300">
                <a:latin typeface="High Tower Text" panose="02040502050506030303" pitchFamily="18" charset="0"/>
              </a:rPr>
              <a:t>reduces the long-term effects or complications of a health problem.</a:t>
            </a:r>
          </a:p>
        </p:txBody>
      </p:sp>
      <p:sp>
        <p:nvSpPr>
          <p:cNvPr id="90116" name="Slide Number Placeholder 5">
            <a:extLst>
              <a:ext uri="{FF2B5EF4-FFF2-40B4-BE49-F238E27FC236}">
                <a16:creationId xmlns:a16="http://schemas.microsoft.com/office/drawing/2014/main" id="{B87C098E-F746-4059-B1D6-D8B5963A892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1584C4E7-6E2B-46C1-A1EB-CE0752B15A85}" type="slidenum">
              <a:rPr lang="en-US" altLang="en-US">
                <a:solidFill>
                  <a:srgbClr val="898989"/>
                </a:solidFill>
              </a:rPr>
              <a:pPr/>
              <a:t>84</a:t>
            </a:fld>
            <a:endParaRPr lang="en-US" altLang="en-US">
              <a:solidFill>
                <a:srgbClr val="898989"/>
              </a:solidFill>
            </a:endParaRPr>
          </a:p>
        </p:txBody>
      </p:sp>
      <p:sp>
        <p:nvSpPr>
          <p:cNvPr id="2" name="Footer Placeholder 1">
            <a:extLst>
              <a:ext uri="{FF2B5EF4-FFF2-40B4-BE49-F238E27FC236}">
                <a16:creationId xmlns:a16="http://schemas.microsoft.com/office/drawing/2014/main" id="{AD138BCA-7D1E-4326-B0C1-45614C27130A}"/>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a:extLst>
              <a:ext uri="{FF2B5EF4-FFF2-40B4-BE49-F238E27FC236}">
                <a16:creationId xmlns:a16="http://schemas.microsoft.com/office/drawing/2014/main" id="{CF8D1D8E-561A-47BF-84DC-C4ABB1CD9C03}"/>
              </a:ext>
            </a:extLst>
          </p:cNvPr>
          <p:cNvSpPr>
            <a:spLocks noGrp="1" noChangeArrowheads="1"/>
          </p:cNvSpPr>
          <p:nvPr>
            <p:ph type="title"/>
          </p:nvPr>
        </p:nvSpPr>
        <p:spPr>
          <a:xfrm>
            <a:off x="457200" y="381000"/>
            <a:ext cx="4648200" cy="685800"/>
          </a:xfrm>
        </p:spPr>
        <p:txBody>
          <a:bodyPr/>
          <a:lstStyle/>
          <a:p>
            <a:pPr eaLnBrk="1" hangingPunct="1"/>
            <a:r>
              <a:rPr lang="en-US" altLang="en-US" sz="3400" b="1">
                <a:solidFill>
                  <a:srgbClr val="C00000"/>
                </a:solidFill>
                <a:latin typeface="High Tower Text" panose="02040502050506030303" pitchFamily="18" charset="0"/>
              </a:rPr>
              <a:t>VI. Decentralization </a:t>
            </a:r>
            <a:r>
              <a:rPr lang="en-US" altLang="en-US" sz="3400">
                <a:solidFill>
                  <a:srgbClr val="C00000"/>
                </a:solidFill>
                <a:latin typeface="High Tower Text" panose="02040502050506030303" pitchFamily="18" charset="0"/>
              </a:rPr>
              <a:t> </a:t>
            </a:r>
          </a:p>
        </p:txBody>
      </p:sp>
      <p:sp>
        <p:nvSpPr>
          <p:cNvPr id="91139" name="Rectangle 3">
            <a:extLst>
              <a:ext uri="{FF2B5EF4-FFF2-40B4-BE49-F238E27FC236}">
                <a16:creationId xmlns:a16="http://schemas.microsoft.com/office/drawing/2014/main" id="{795D7489-ECF7-4A39-895B-5A34E8D570C6}"/>
              </a:ext>
            </a:extLst>
          </p:cNvPr>
          <p:cNvSpPr>
            <a:spLocks noGrp="1" noChangeArrowheads="1"/>
          </p:cNvSpPr>
          <p:nvPr>
            <p:ph idx="1"/>
          </p:nvPr>
        </p:nvSpPr>
        <p:spPr>
          <a:xfrm>
            <a:off x="252413" y="1219200"/>
            <a:ext cx="8510587" cy="4800600"/>
          </a:xfrm>
        </p:spPr>
        <p:txBody>
          <a:bodyPr/>
          <a:lstStyle/>
          <a:p>
            <a:pPr eaLnBrk="1" hangingPunct="1">
              <a:lnSpc>
                <a:spcPct val="150000"/>
              </a:lnSpc>
            </a:pPr>
            <a:r>
              <a:rPr lang="en-US" altLang="en-US" sz="2800">
                <a:latin typeface="High Tower Text" panose="02040502050506030303" pitchFamily="18" charset="0"/>
              </a:rPr>
              <a:t>Bringing decision making away from the national or central level and closer to the communities served &amp; to field level providers of services.</a:t>
            </a:r>
          </a:p>
          <a:p>
            <a:pPr marL="342900" lvl="4" indent="-342900" eaLnBrk="1" hangingPunct="1">
              <a:lnSpc>
                <a:spcPct val="150000"/>
              </a:lnSpc>
              <a:buFont typeface="Wingdings" panose="05000000000000000000" pitchFamily="2" charset="2"/>
              <a:buChar char="q"/>
            </a:pPr>
            <a:r>
              <a:rPr lang="en-US" altLang="en-US" sz="2800">
                <a:latin typeface="High Tower Text" panose="02040502050506030303" pitchFamily="18" charset="0"/>
              </a:rPr>
              <a:t> It reflects Community  participation </a:t>
            </a:r>
          </a:p>
          <a:p>
            <a:pPr eaLnBrk="1" hangingPunct="1">
              <a:lnSpc>
                <a:spcPct val="150000"/>
              </a:lnSpc>
              <a:buFont typeface="Wingdings" panose="05000000000000000000" pitchFamily="2" charset="2"/>
              <a:buNone/>
            </a:pPr>
            <a:endParaRPr lang="en-US" altLang="en-US" sz="2800">
              <a:latin typeface="High Tower Text" panose="02040502050506030303" pitchFamily="18" charset="0"/>
            </a:endParaRPr>
          </a:p>
        </p:txBody>
      </p:sp>
      <p:sp>
        <p:nvSpPr>
          <p:cNvPr id="91140" name="Slide Number Placeholder 5">
            <a:extLst>
              <a:ext uri="{FF2B5EF4-FFF2-40B4-BE49-F238E27FC236}">
                <a16:creationId xmlns:a16="http://schemas.microsoft.com/office/drawing/2014/main" id="{CAE7281D-6814-4674-AE80-91D3DB55D71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00FD3537-42AC-4956-94C1-274A6FBC52F2}" type="slidenum">
              <a:rPr lang="en-US" altLang="en-US">
                <a:solidFill>
                  <a:srgbClr val="898989"/>
                </a:solidFill>
              </a:rPr>
              <a:pPr/>
              <a:t>85</a:t>
            </a:fld>
            <a:endParaRPr lang="en-US" altLang="en-US">
              <a:solidFill>
                <a:srgbClr val="898989"/>
              </a:solidFill>
            </a:endParaRPr>
          </a:p>
        </p:txBody>
      </p:sp>
      <p:sp>
        <p:nvSpPr>
          <p:cNvPr id="2" name="Footer Placeholder 1">
            <a:extLst>
              <a:ext uri="{FF2B5EF4-FFF2-40B4-BE49-F238E27FC236}">
                <a16:creationId xmlns:a16="http://schemas.microsoft.com/office/drawing/2014/main" id="{04A93A29-2AA3-48A5-9993-845409D12DB3}"/>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Content Placeholder 4">
            <a:extLst>
              <a:ext uri="{FF2B5EF4-FFF2-40B4-BE49-F238E27FC236}">
                <a16:creationId xmlns:a16="http://schemas.microsoft.com/office/drawing/2014/main" id="{D1AEB2D8-895C-4DDD-AC59-BB27BAFA86D9}"/>
              </a:ext>
            </a:extLst>
          </p:cNvPr>
          <p:cNvSpPr>
            <a:spLocks noGrp="1"/>
          </p:cNvSpPr>
          <p:nvPr>
            <p:ph idx="1"/>
          </p:nvPr>
        </p:nvSpPr>
        <p:spPr>
          <a:xfrm>
            <a:off x="152400" y="533400"/>
            <a:ext cx="6858000" cy="3200400"/>
          </a:xfrm>
        </p:spPr>
        <p:txBody>
          <a:bodyPr/>
          <a:lstStyle/>
          <a:p>
            <a:pPr>
              <a:buFont typeface="Arial" panose="020B0604020202020204" pitchFamily="34" charset="0"/>
              <a:buNone/>
            </a:pPr>
            <a:endParaRPr lang="en-US" altLang="en-US" sz="3300" b="1">
              <a:solidFill>
                <a:srgbClr val="C00000"/>
              </a:solidFill>
              <a:latin typeface="High Tower Text" panose="02040502050506030303" pitchFamily="18" charset="0"/>
            </a:endParaRPr>
          </a:p>
          <a:p>
            <a:pPr>
              <a:buFont typeface="Arial" panose="020B0604020202020204" pitchFamily="34" charset="0"/>
              <a:buNone/>
            </a:pPr>
            <a:endParaRPr lang="en-US" altLang="en-US" sz="3300" b="1">
              <a:solidFill>
                <a:srgbClr val="C00000"/>
              </a:solidFill>
              <a:latin typeface="High Tower Text" panose="02040502050506030303" pitchFamily="18" charset="0"/>
            </a:endParaRPr>
          </a:p>
          <a:p>
            <a:pPr>
              <a:buFont typeface="Arial" panose="020B0604020202020204" pitchFamily="34" charset="0"/>
              <a:buNone/>
            </a:pPr>
            <a:endParaRPr lang="en-US" altLang="en-US" sz="3300" b="1">
              <a:solidFill>
                <a:srgbClr val="C00000"/>
              </a:solidFill>
              <a:latin typeface="High Tower Text" panose="02040502050506030303" pitchFamily="18" charset="0"/>
            </a:endParaRPr>
          </a:p>
          <a:p>
            <a:pPr>
              <a:buFont typeface="Arial" panose="020B0604020202020204" pitchFamily="34" charset="0"/>
              <a:buNone/>
            </a:pPr>
            <a:r>
              <a:rPr lang="en-US" altLang="en-US" sz="3300" b="1">
                <a:solidFill>
                  <a:srgbClr val="C00000"/>
                </a:solidFill>
                <a:latin typeface="High Tower Text" panose="02040502050506030303" pitchFamily="18" charset="0"/>
              </a:rPr>
              <a:t>                 PHC COMPONENTS</a:t>
            </a:r>
            <a:endParaRPr lang="en-US" altLang="en-US" sz="3300">
              <a:solidFill>
                <a:srgbClr val="C00000"/>
              </a:solidFill>
              <a:latin typeface="High Tower Text" panose="02040502050506030303" pitchFamily="18" charset="0"/>
            </a:endParaRPr>
          </a:p>
        </p:txBody>
      </p:sp>
      <p:sp>
        <p:nvSpPr>
          <p:cNvPr id="92163" name="Slide Number Placeholder 3">
            <a:extLst>
              <a:ext uri="{FF2B5EF4-FFF2-40B4-BE49-F238E27FC236}">
                <a16:creationId xmlns:a16="http://schemas.microsoft.com/office/drawing/2014/main" id="{AB066A5D-A31A-47E8-A682-DE12EEED03A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1F36317B-10BE-4F7C-9EE8-F16022292044}" type="slidenum">
              <a:rPr lang="en-GB" altLang="en-US">
                <a:solidFill>
                  <a:srgbClr val="898989"/>
                </a:solidFill>
              </a:rPr>
              <a:pPr/>
              <a:t>86</a:t>
            </a:fld>
            <a:endParaRPr lang="en-GB" altLang="en-US">
              <a:solidFill>
                <a:srgbClr val="898989"/>
              </a:solidFill>
            </a:endParaRPr>
          </a:p>
        </p:txBody>
      </p:sp>
      <p:sp>
        <p:nvSpPr>
          <p:cNvPr id="2" name="Footer Placeholder 1">
            <a:extLst>
              <a:ext uri="{FF2B5EF4-FFF2-40B4-BE49-F238E27FC236}">
                <a16:creationId xmlns:a16="http://schemas.microsoft.com/office/drawing/2014/main" id="{790CA689-6D8E-4B7A-AB73-9729378D9D3F}"/>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itle 1">
            <a:extLst>
              <a:ext uri="{FF2B5EF4-FFF2-40B4-BE49-F238E27FC236}">
                <a16:creationId xmlns:a16="http://schemas.microsoft.com/office/drawing/2014/main" id="{3128756B-A50D-4C05-9F1E-21063787196A}"/>
              </a:ext>
            </a:extLst>
          </p:cNvPr>
          <p:cNvSpPr>
            <a:spLocks noGrp="1"/>
          </p:cNvSpPr>
          <p:nvPr>
            <p:ph type="title"/>
          </p:nvPr>
        </p:nvSpPr>
        <p:spPr>
          <a:xfrm>
            <a:off x="457200" y="0"/>
            <a:ext cx="8229600" cy="762000"/>
          </a:xfrm>
        </p:spPr>
        <p:txBody>
          <a:bodyPr/>
          <a:lstStyle/>
          <a:p>
            <a:r>
              <a:rPr lang="en-US" altLang="en-US" sz="2800" b="1">
                <a:solidFill>
                  <a:srgbClr val="C00000"/>
                </a:solidFill>
                <a:latin typeface="High Tower Text" panose="02040502050506030303" pitchFamily="18" charset="0"/>
              </a:rPr>
              <a:t>PHC COMPONENTS…</a:t>
            </a:r>
            <a:endParaRPr lang="en-US" altLang="en-US" sz="2800">
              <a:solidFill>
                <a:srgbClr val="C00000"/>
              </a:solidFill>
              <a:latin typeface="High Tower Text" panose="02040502050506030303" pitchFamily="18" charset="0"/>
            </a:endParaRPr>
          </a:p>
        </p:txBody>
      </p:sp>
      <p:sp>
        <p:nvSpPr>
          <p:cNvPr id="3" name="Content Placeholder 2">
            <a:extLst>
              <a:ext uri="{FF2B5EF4-FFF2-40B4-BE49-F238E27FC236}">
                <a16:creationId xmlns:a16="http://schemas.microsoft.com/office/drawing/2014/main" id="{F2BC9713-B49F-4EC5-AB94-BB78E8D46727}"/>
              </a:ext>
            </a:extLst>
          </p:cNvPr>
          <p:cNvSpPr>
            <a:spLocks noGrp="1"/>
          </p:cNvSpPr>
          <p:nvPr>
            <p:ph idx="1"/>
          </p:nvPr>
        </p:nvSpPr>
        <p:spPr>
          <a:xfrm>
            <a:off x="457200" y="685800"/>
            <a:ext cx="8458200" cy="6248400"/>
          </a:xfrm>
        </p:spPr>
        <p:txBody>
          <a:bodyPr>
            <a:noAutofit/>
          </a:bodyPr>
          <a:lstStyle/>
          <a:p>
            <a:pPr marL="609600" indent="-609600" algn="just">
              <a:spcBef>
                <a:spcPts val="1200"/>
              </a:spcBef>
              <a:buFont typeface="Arial" panose="020B0604020202020204" pitchFamily="34" charset="0"/>
              <a:buNone/>
              <a:defRPr/>
            </a:pPr>
            <a:r>
              <a:rPr lang="en-US" sz="2400" u="sng" dirty="0">
                <a:solidFill>
                  <a:srgbClr val="FF0000"/>
                </a:solidFill>
                <a:latin typeface="Times New Roman" panose="02020603050405020304" pitchFamily="18" charset="0"/>
                <a:cs typeface="Times New Roman" panose="02020603050405020304" pitchFamily="18" charset="0"/>
              </a:rPr>
              <a:t>8 essential elements:</a:t>
            </a:r>
          </a:p>
          <a:p>
            <a:pPr marL="609600" indent="-609600" algn="just">
              <a:spcBef>
                <a:spcPts val="1200"/>
              </a:spcBef>
              <a:buFontTx/>
              <a:buAutoNum type="arabicPeriod"/>
              <a:defRPr/>
            </a:pPr>
            <a:r>
              <a:rPr lang="en-US" sz="2400" dirty="0">
                <a:solidFill>
                  <a:srgbClr val="0000FF"/>
                </a:solidFill>
                <a:latin typeface="Times New Roman" panose="02020603050405020304" pitchFamily="18" charset="0"/>
                <a:cs typeface="Times New Roman" panose="02020603050405020304" pitchFamily="18" charset="0"/>
              </a:rPr>
              <a:t>Health Education </a:t>
            </a:r>
            <a:r>
              <a:rPr lang="en-US" sz="2400" dirty="0">
                <a:latin typeface="Times New Roman" panose="02020603050405020304" pitchFamily="18" charset="0"/>
                <a:cs typeface="Times New Roman" panose="02020603050405020304" pitchFamily="18" charset="0"/>
              </a:rPr>
              <a:t>concerning prevailing health problems and the methods of preventing and controlling them</a:t>
            </a:r>
          </a:p>
          <a:p>
            <a:pPr marL="609600" indent="-609600" algn="just">
              <a:spcBef>
                <a:spcPts val="1200"/>
              </a:spcBef>
              <a:buFontTx/>
              <a:buAutoNum type="arabicPeriod"/>
              <a:defRPr/>
            </a:pPr>
            <a:r>
              <a:rPr lang="en-US" sz="2400" dirty="0">
                <a:latin typeface="Times New Roman" panose="02020603050405020304" pitchFamily="18" charset="0"/>
                <a:cs typeface="Times New Roman" panose="02020603050405020304" pitchFamily="18" charset="0"/>
              </a:rPr>
              <a:t>Provision of </a:t>
            </a:r>
            <a:r>
              <a:rPr lang="en-US" sz="2400" dirty="0">
                <a:solidFill>
                  <a:srgbClr val="0000FF"/>
                </a:solidFill>
                <a:latin typeface="Times New Roman" panose="02020603050405020304" pitchFamily="18" charset="0"/>
                <a:cs typeface="Times New Roman" panose="02020603050405020304" pitchFamily="18" charset="0"/>
              </a:rPr>
              <a:t>Essential Drugs</a:t>
            </a:r>
          </a:p>
          <a:p>
            <a:pPr marL="609600" indent="-609600" algn="just">
              <a:spcBef>
                <a:spcPts val="1200"/>
              </a:spcBef>
              <a:buFontTx/>
              <a:buAutoNum type="arabicPeriod"/>
              <a:defRPr/>
            </a:pPr>
            <a:r>
              <a:rPr lang="en-US" sz="2400" dirty="0">
                <a:solidFill>
                  <a:srgbClr val="0000FF"/>
                </a:solidFill>
                <a:latin typeface="Times New Roman" panose="02020603050405020304" pitchFamily="18" charset="0"/>
                <a:cs typeface="Times New Roman" panose="02020603050405020304" pitchFamily="18" charset="0"/>
              </a:rPr>
              <a:t>Immunization</a:t>
            </a:r>
            <a:r>
              <a:rPr lang="en-US" sz="2400" dirty="0">
                <a:latin typeface="Times New Roman" panose="02020603050405020304" pitchFamily="18" charset="0"/>
                <a:cs typeface="Times New Roman" panose="02020603050405020304" pitchFamily="18" charset="0"/>
              </a:rPr>
              <a:t> against the major infectious diseases</a:t>
            </a:r>
          </a:p>
          <a:p>
            <a:pPr marL="609600" indent="-609600" algn="just">
              <a:spcBef>
                <a:spcPts val="1200"/>
              </a:spcBef>
              <a:buFontTx/>
              <a:buAutoNum type="arabicPeriod"/>
              <a:defRPr/>
            </a:pPr>
            <a:r>
              <a:rPr lang="en-US" sz="2400" dirty="0">
                <a:solidFill>
                  <a:srgbClr val="0000FF"/>
                </a:solidFill>
                <a:latin typeface="Times New Roman" panose="02020603050405020304" pitchFamily="18" charset="0"/>
                <a:cs typeface="Times New Roman" panose="02020603050405020304" pitchFamily="18" charset="0"/>
              </a:rPr>
              <a:t>MCH/FP</a:t>
            </a:r>
            <a:r>
              <a:rPr lang="en-US" sz="2400" dirty="0">
                <a:latin typeface="Times New Roman" panose="02020603050405020304" pitchFamily="18" charset="0"/>
                <a:cs typeface="Times New Roman" panose="02020603050405020304" pitchFamily="18" charset="0"/>
              </a:rPr>
              <a:t> </a:t>
            </a:r>
          </a:p>
          <a:p>
            <a:pPr marL="609600" indent="-609600" algn="just">
              <a:spcBef>
                <a:spcPts val="1200"/>
              </a:spcBef>
              <a:buFontTx/>
              <a:buAutoNum type="arabicPeriod"/>
              <a:defRPr/>
            </a:pPr>
            <a:r>
              <a:rPr lang="en-US" sz="2400" dirty="0">
                <a:latin typeface="Times New Roman" panose="02020603050405020304" pitchFamily="18" charset="0"/>
                <a:cs typeface="Times New Roman" panose="02020603050405020304" pitchFamily="18" charset="0"/>
              </a:rPr>
              <a:t>Appropriate </a:t>
            </a:r>
            <a:r>
              <a:rPr lang="en-US" sz="2400" dirty="0">
                <a:solidFill>
                  <a:srgbClr val="0000FF"/>
                </a:solidFill>
                <a:latin typeface="Times New Roman" panose="02020603050405020304" pitchFamily="18" charset="0"/>
                <a:cs typeface="Times New Roman" panose="02020603050405020304" pitchFamily="18" charset="0"/>
              </a:rPr>
              <a:t>Treatment of common diseases </a:t>
            </a:r>
            <a:r>
              <a:rPr lang="en-US" sz="2400" dirty="0">
                <a:latin typeface="Times New Roman" panose="02020603050405020304" pitchFamily="18" charset="0"/>
                <a:cs typeface="Times New Roman" panose="02020603050405020304" pitchFamily="18" charset="0"/>
              </a:rPr>
              <a:t>&amp; injuries</a:t>
            </a:r>
          </a:p>
          <a:p>
            <a:pPr marL="609600" indent="-609600" algn="just">
              <a:spcBef>
                <a:spcPts val="1200"/>
              </a:spcBef>
              <a:buFontTx/>
              <a:buAutoNum type="arabicPeriod"/>
              <a:defRPr/>
            </a:pPr>
            <a:r>
              <a:rPr lang="en-US" sz="2400" dirty="0">
                <a:latin typeface="Times New Roman" panose="02020603050405020304" pitchFamily="18" charset="0"/>
                <a:cs typeface="Times New Roman" panose="02020603050405020304" pitchFamily="18" charset="0"/>
              </a:rPr>
              <a:t>Adequate supply of </a:t>
            </a:r>
            <a:r>
              <a:rPr lang="en-US" sz="2400" dirty="0">
                <a:solidFill>
                  <a:srgbClr val="0000FF"/>
                </a:solidFill>
                <a:latin typeface="Times New Roman" panose="02020603050405020304" pitchFamily="18" charset="0"/>
                <a:cs typeface="Times New Roman" panose="02020603050405020304" pitchFamily="18" charset="0"/>
              </a:rPr>
              <a:t>safe water &amp; basic sanitations</a:t>
            </a:r>
          </a:p>
          <a:p>
            <a:pPr marL="609600" indent="-609600" algn="just">
              <a:spcBef>
                <a:spcPts val="1200"/>
              </a:spcBef>
              <a:buFontTx/>
              <a:buAutoNum type="arabicPeriod"/>
              <a:defRPr/>
            </a:pPr>
            <a:r>
              <a:rPr lang="en-US" sz="2400" dirty="0">
                <a:latin typeface="Times New Roman" panose="02020603050405020304" pitchFamily="18" charset="0"/>
                <a:cs typeface="Times New Roman" panose="02020603050405020304" pitchFamily="18" charset="0"/>
              </a:rPr>
              <a:t>Communicable diseases control</a:t>
            </a:r>
          </a:p>
          <a:p>
            <a:pPr marL="609600" indent="-609600" algn="just">
              <a:spcBef>
                <a:spcPts val="1200"/>
              </a:spcBef>
              <a:buFontTx/>
              <a:buAutoNum type="arabicPeriod"/>
              <a:defRPr/>
            </a:pPr>
            <a:r>
              <a:rPr lang="en-US" sz="2400" dirty="0">
                <a:latin typeface="Times New Roman" panose="02020603050405020304" pitchFamily="18" charset="0"/>
                <a:cs typeface="Times New Roman" panose="02020603050405020304" pitchFamily="18" charset="0"/>
              </a:rPr>
              <a:t>Promotion of </a:t>
            </a:r>
            <a:r>
              <a:rPr lang="en-US" sz="2400" dirty="0">
                <a:solidFill>
                  <a:srgbClr val="0000FF"/>
                </a:solidFill>
                <a:latin typeface="Times New Roman" panose="02020603050405020304" pitchFamily="18" charset="0"/>
                <a:cs typeface="Times New Roman" panose="02020603050405020304" pitchFamily="18" charset="0"/>
              </a:rPr>
              <a:t>Food supply and proper nutrition </a:t>
            </a:r>
          </a:p>
          <a:p>
            <a:pPr marL="0" indent="0" algn="just">
              <a:spcBef>
                <a:spcPts val="1200"/>
              </a:spcBef>
              <a:buFont typeface="Arial" panose="020B0604020202020204" pitchFamily="34" charset="0"/>
              <a:buNone/>
              <a:defRPr/>
            </a:pPr>
            <a:r>
              <a:rPr lang="en-US" sz="2400" dirty="0">
                <a:latin typeface="Times New Roman" panose="02020603050405020304" pitchFamily="18" charset="0"/>
                <a:cs typeface="Times New Roman" panose="02020603050405020304" pitchFamily="18" charset="0"/>
              </a:rPr>
              <a:t>                        Source: WHO, 1978.</a:t>
            </a:r>
          </a:p>
          <a:p>
            <a:pPr marL="609600" indent="-609600" algn="just">
              <a:spcBef>
                <a:spcPts val="1200"/>
              </a:spcBef>
              <a:buFontTx/>
              <a:buAutoNum type="arabicPeriod"/>
              <a:defRPr/>
            </a:pPr>
            <a:endParaRPr lang="en-US" sz="2400" dirty="0">
              <a:solidFill>
                <a:srgbClr val="0000FF"/>
              </a:solidFill>
              <a:latin typeface="Times New Roman" panose="02020603050405020304" pitchFamily="18" charset="0"/>
              <a:cs typeface="Times New Roman" panose="02020603050405020304" pitchFamily="18" charset="0"/>
            </a:endParaRPr>
          </a:p>
          <a:p>
            <a:pPr>
              <a:spcBef>
                <a:spcPts val="1200"/>
              </a:spcBef>
              <a:defRPr/>
            </a:pPr>
            <a:endParaRPr lang="en-US" sz="2400" dirty="0">
              <a:latin typeface="Times New Roman" panose="02020603050405020304" pitchFamily="18" charset="0"/>
              <a:cs typeface="Times New Roman" panose="02020603050405020304" pitchFamily="18" charset="0"/>
            </a:endParaRPr>
          </a:p>
        </p:txBody>
      </p:sp>
      <p:sp>
        <p:nvSpPr>
          <p:cNvPr id="93188" name="Content Placeholder 2">
            <a:extLst>
              <a:ext uri="{FF2B5EF4-FFF2-40B4-BE49-F238E27FC236}">
                <a16:creationId xmlns:a16="http://schemas.microsoft.com/office/drawing/2014/main" id="{53730612-0558-4260-96BC-1B67A3FE9F44}"/>
              </a:ext>
            </a:extLst>
          </p:cNvPr>
          <p:cNvSpPr txBox="1">
            <a:spLocks/>
          </p:cNvSpPr>
          <p:nvPr/>
        </p:nvSpPr>
        <p:spPr bwMode="auto">
          <a:xfrm>
            <a:off x="628650" y="5380038"/>
            <a:ext cx="805815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71450" indent="-171450" defTabSz="685800">
              <a:defRPr>
                <a:solidFill>
                  <a:schemeClr val="tx1"/>
                </a:solidFill>
                <a:latin typeface="Tahoma" panose="020B0604030504040204" pitchFamily="34" charset="0"/>
                <a:cs typeface="Arial" panose="020B0604020202020204" pitchFamily="34" charset="0"/>
              </a:defRPr>
            </a:lvl1pPr>
            <a:lvl2pPr marL="742950" indent="-285750" defTabSz="685800">
              <a:defRPr>
                <a:solidFill>
                  <a:schemeClr val="tx1"/>
                </a:solidFill>
                <a:latin typeface="Tahoma" panose="020B0604030504040204" pitchFamily="34" charset="0"/>
                <a:cs typeface="Arial" panose="020B0604020202020204" pitchFamily="34" charset="0"/>
              </a:defRPr>
            </a:lvl2pPr>
            <a:lvl3pPr marL="1143000" indent="-228600" defTabSz="685800">
              <a:defRPr>
                <a:solidFill>
                  <a:schemeClr val="tx1"/>
                </a:solidFill>
                <a:latin typeface="Tahoma" panose="020B0604030504040204" pitchFamily="34" charset="0"/>
                <a:cs typeface="Arial" panose="020B0604020202020204" pitchFamily="34" charset="0"/>
              </a:defRPr>
            </a:lvl3pPr>
            <a:lvl4pPr marL="1600200" indent="-228600" defTabSz="685800">
              <a:defRPr>
                <a:solidFill>
                  <a:schemeClr val="tx1"/>
                </a:solidFill>
                <a:latin typeface="Tahoma" panose="020B0604030504040204" pitchFamily="34" charset="0"/>
                <a:cs typeface="Arial" panose="020B0604020202020204" pitchFamily="34" charset="0"/>
              </a:defRPr>
            </a:lvl4pPr>
            <a:lvl5pPr marL="2057400" indent="-228600" defTabSz="685800">
              <a:defRPr>
                <a:solidFill>
                  <a:schemeClr val="tx1"/>
                </a:solidFill>
                <a:latin typeface="Tahoma" panose="020B0604030504040204" pitchFamily="34" charset="0"/>
                <a:cs typeface="Arial" panose="020B0604020202020204" pitchFamily="34" charset="0"/>
              </a:defRPr>
            </a:lvl5pPr>
            <a:lvl6pPr marL="2514600" indent="-228600" defTabSz="6858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defTabSz="6858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defTabSz="6858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defTabSz="6858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lnSpc>
                <a:spcPct val="90000"/>
              </a:lnSpc>
              <a:spcBef>
                <a:spcPts val="750"/>
              </a:spcBef>
              <a:buFont typeface="Arial" panose="020B0604020202020204" pitchFamily="34" charset="0"/>
              <a:buChar char="•"/>
            </a:pPr>
            <a:endParaRPr lang="en-US" altLang="en-US" sz="3200">
              <a:solidFill>
                <a:srgbClr val="000000"/>
              </a:solidFill>
              <a:latin typeface="Calibri" panose="020F0502020204030204" pitchFamily="34" charset="0"/>
            </a:endParaRPr>
          </a:p>
        </p:txBody>
      </p:sp>
      <p:sp>
        <p:nvSpPr>
          <p:cNvPr id="93189" name="Slide Number Placeholder 4">
            <a:extLst>
              <a:ext uri="{FF2B5EF4-FFF2-40B4-BE49-F238E27FC236}">
                <a16:creationId xmlns:a16="http://schemas.microsoft.com/office/drawing/2014/main" id="{196D5E8D-CCEE-4952-8C7D-A50C9DE3DF8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7315CF16-40C1-4794-A502-F50E43BF972A}" type="slidenum">
              <a:rPr lang="en-GB" altLang="en-US">
                <a:solidFill>
                  <a:srgbClr val="898989"/>
                </a:solidFill>
              </a:rPr>
              <a:pPr/>
              <a:t>87</a:t>
            </a:fld>
            <a:endParaRPr lang="en-GB" altLang="en-US">
              <a:solidFill>
                <a:srgbClr val="898989"/>
              </a:solidFill>
            </a:endParaRPr>
          </a:p>
        </p:txBody>
      </p:sp>
      <p:sp>
        <p:nvSpPr>
          <p:cNvPr id="2" name="Footer Placeholder 1">
            <a:extLst>
              <a:ext uri="{FF2B5EF4-FFF2-40B4-BE49-F238E27FC236}">
                <a16:creationId xmlns:a16="http://schemas.microsoft.com/office/drawing/2014/main" id="{127516B1-2F12-4AD9-821D-194F81430C40}"/>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itle 1">
            <a:extLst>
              <a:ext uri="{FF2B5EF4-FFF2-40B4-BE49-F238E27FC236}">
                <a16:creationId xmlns:a16="http://schemas.microsoft.com/office/drawing/2014/main" id="{6BA9786B-4A06-4B1D-952D-73BDF8B25FF2}"/>
              </a:ext>
            </a:extLst>
          </p:cNvPr>
          <p:cNvSpPr>
            <a:spLocks noGrp="1"/>
          </p:cNvSpPr>
          <p:nvPr>
            <p:ph type="title"/>
          </p:nvPr>
        </p:nvSpPr>
        <p:spPr>
          <a:xfrm>
            <a:off x="628650" y="365125"/>
            <a:ext cx="7886700" cy="777875"/>
          </a:xfrm>
        </p:spPr>
        <p:txBody>
          <a:bodyPr/>
          <a:lstStyle/>
          <a:p>
            <a:r>
              <a:rPr lang="en-US" altLang="en-US" sz="2800" b="1">
                <a:solidFill>
                  <a:srgbClr val="C00000"/>
                </a:solidFill>
                <a:latin typeface="High Tower Text" panose="02040502050506030303" pitchFamily="18" charset="0"/>
              </a:rPr>
              <a:t>PHC COMPONENTS</a:t>
            </a:r>
            <a:r>
              <a:rPr lang="en-US" altLang="en-US" sz="3200" b="1">
                <a:solidFill>
                  <a:srgbClr val="C00000"/>
                </a:solidFill>
                <a:latin typeface="High Tower Text" panose="02040502050506030303" pitchFamily="18" charset="0"/>
              </a:rPr>
              <a:t>…</a:t>
            </a:r>
            <a:endParaRPr lang="en-US" altLang="en-US" sz="3200">
              <a:solidFill>
                <a:srgbClr val="C00000"/>
              </a:solidFill>
              <a:latin typeface="High Tower Text" panose="02040502050506030303" pitchFamily="18" charset="0"/>
            </a:endParaRPr>
          </a:p>
        </p:txBody>
      </p:sp>
      <p:sp>
        <p:nvSpPr>
          <p:cNvPr id="3" name="Content Placeholder 2">
            <a:extLst>
              <a:ext uri="{FF2B5EF4-FFF2-40B4-BE49-F238E27FC236}">
                <a16:creationId xmlns:a16="http://schemas.microsoft.com/office/drawing/2014/main" id="{75260B7C-052B-4A92-A02D-3F968D6D7A56}"/>
              </a:ext>
            </a:extLst>
          </p:cNvPr>
          <p:cNvSpPr>
            <a:spLocks noGrp="1"/>
          </p:cNvSpPr>
          <p:nvPr>
            <p:ph idx="1"/>
          </p:nvPr>
        </p:nvSpPr>
        <p:spPr>
          <a:xfrm>
            <a:off x="304800" y="1273175"/>
            <a:ext cx="8382000" cy="4746625"/>
          </a:xfrm>
        </p:spPr>
        <p:txBody>
          <a:bodyPr>
            <a:normAutofit lnSpcReduction="10000"/>
          </a:bodyPr>
          <a:lstStyle/>
          <a:p>
            <a:pPr algn="just">
              <a:lnSpc>
                <a:spcPct val="150000"/>
              </a:lnSpc>
              <a:buFont typeface="Wingdings" panose="05000000000000000000" pitchFamily="2" charset="2"/>
              <a:buChar char="ü"/>
              <a:defRPr/>
            </a:pPr>
            <a:r>
              <a:rPr lang="en-US" sz="2400" dirty="0">
                <a:solidFill>
                  <a:srgbClr val="0000FF"/>
                </a:solidFill>
                <a:latin typeface="Times New Roman" panose="02020603050405020304" pitchFamily="18" charset="0"/>
                <a:cs typeface="Times New Roman" panose="02020603050405020304" pitchFamily="18" charset="0"/>
              </a:rPr>
              <a:t> additional elements </a:t>
            </a:r>
            <a:r>
              <a:rPr lang="en-US" sz="2400" dirty="0">
                <a:latin typeface="Times New Roman" panose="02020603050405020304" pitchFamily="18" charset="0"/>
                <a:cs typeface="Times New Roman" panose="02020603050405020304" pitchFamily="18" charset="0"/>
              </a:rPr>
              <a:t>incorporated in the </a:t>
            </a:r>
            <a:r>
              <a:rPr lang="en-US" sz="2400" dirty="0">
                <a:solidFill>
                  <a:srgbClr val="0000FF"/>
                </a:solidFill>
                <a:latin typeface="Times New Roman" panose="02020603050405020304" pitchFamily="18" charset="0"/>
                <a:cs typeface="Times New Roman" panose="02020603050405020304" pitchFamily="18" charset="0"/>
              </a:rPr>
              <a:t>Ethiopian context;</a:t>
            </a:r>
          </a:p>
          <a:p>
            <a:pPr marL="609600" indent="-609600" algn="just">
              <a:lnSpc>
                <a:spcPct val="150000"/>
              </a:lnSpc>
              <a:buFontTx/>
              <a:buAutoNum type="arabicPeriod"/>
              <a:defRPr/>
            </a:pPr>
            <a:r>
              <a:rPr lang="en-US" sz="2400" dirty="0">
                <a:latin typeface="Times New Roman" panose="02020603050405020304" pitchFamily="18" charset="0"/>
                <a:cs typeface="Times New Roman" panose="02020603050405020304" pitchFamily="18" charset="0"/>
              </a:rPr>
              <a:t>Oral health</a:t>
            </a:r>
          </a:p>
          <a:p>
            <a:pPr marL="609600" indent="-609600" algn="just">
              <a:lnSpc>
                <a:spcPct val="150000"/>
              </a:lnSpc>
              <a:buFontTx/>
              <a:buAutoNum type="arabicPeriod"/>
              <a:defRPr/>
            </a:pPr>
            <a:r>
              <a:rPr lang="en-US" sz="2400" dirty="0">
                <a:latin typeface="Times New Roman" panose="02020603050405020304" pitchFamily="18" charset="0"/>
                <a:cs typeface="Times New Roman" panose="02020603050405020304" pitchFamily="18" charset="0"/>
              </a:rPr>
              <a:t>Mental health</a:t>
            </a:r>
          </a:p>
          <a:p>
            <a:pPr marL="609600" indent="-609600" algn="just">
              <a:lnSpc>
                <a:spcPct val="150000"/>
              </a:lnSpc>
              <a:buFontTx/>
              <a:buAutoNum type="arabicPeriod"/>
              <a:defRPr/>
            </a:pPr>
            <a:r>
              <a:rPr lang="en-US" sz="2400" dirty="0">
                <a:latin typeface="Times New Roman" panose="02020603050405020304" pitchFamily="18" charset="0"/>
                <a:cs typeface="Times New Roman" panose="02020603050405020304" pitchFamily="18" charset="0"/>
              </a:rPr>
              <a:t>The use of Traditional Medicine</a:t>
            </a:r>
          </a:p>
          <a:p>
            <a:pPr marL="609600" indent="-609600" algn="just">
              <a:lnSpc>
                <a:spcPct val="150000"/>
              </a:lnSpc>
              <a:buFontTx/>
              <a:buAutoNum type="arabicPeriod"/>
              <a:defRPr/>
            </a:pPr>
            <a:r>
              <a:rPr lang="en-US" sz="2400" dirty="0">
                <a:latin typeface="Times New Roman" panose="02020603050405020304" pitchFamily="18" charset="0"/>
                <a:cs typeface="Times New Roman" panose="02020603050405020304" pitchFamily="18" charset="0"/>
              </a:rPr>
              <a:t>Occupational health</a:t>
            </a:r>
          </a:p>
          <a:p>
            <a:pPr marL="609600" indent="-609600" algn="just">
              <a:lnSpc>
                <a:spcPct val="150000"/>
              </a:lnSpc>
              <a:buFontTx/>
              <a:buAutoNum type="arabicPeriod"/>
              <a:defRPr/>
            </a:pPr>
            <a:r>
              <a:rPr lang="en-US" sz="2400" dirty="0">
                <a:latin typeface="Times New Roman" panose="02020603050405020304" pitchFamily="18" charset="0"/>
                <a:cs typeface="Times New Roman" panose="02020603050405020304" pitchFamily="18" charset="0"/>
              </a:rPr>
              <a:t>HIV/AIDS</a:t>
            </a:r>
          </a:p>
          <a:p>
            <a:pPr marL="609600" indent="-609600" algn="just">
              <a:lnSpc>
                <a:spcPct val="150000"/>
              </a:lnSpc>
              <a:buFontTx/>
              <a:buAutoNum type="arabicPeriod"/>
              <a:defRPr/>
            </a:pPr>
            <a:r>
              <a:rPr lang="en-US" sz="2400" dirty="0">
                <a:latin typeface="Times New Roman" panose="02020603050405020304" pitchFamily="18" charset="0"/>
                <a:cs typeface="Times New Roman" panose="02020603050405020304" pitchFamily="18" charset="0"/>
              </a:rPr>
              <a:t>URTI </a:t>
            </a:r>
          </a:p>
          <a:p>
            <a:pPr marL="609600" indent="-609600" algn="just">
              <a:lnSpc>
                <a:spcPct val="150000"/>
              </a:lnSpc>
              <a:buFontTx/>
              <a:buAutoNum type="arabicPeriod"/>
              <a:defRPr/>
            </a:pPr>
            <a:r>
              <a:rPr lang="en-US" sz="2400" dirty="0">
                <a:latin typeface="Times New Roman" panose="02020603050405020304" pitchFamily="18" charset="0"/>
                <a:cs typeface="Times New Roman" panose="02020603050405020304" pitchFamily="18" charset="0"/>
              </a:rPr>
              <a:t>AYRH</a:t>
            </a:r>
          </a:p>
          <a:p>
            <a:pPr>
              <a:lnSpc>
                <a:spcPct val="150000"/>
              </a:lnSpc>
              <a:defRPr/>
            </a:pPr>
            <a:endParaRPr lang="en-US" sz="2400" dirty="0">
              <a:latin typeface="Times New Roman" panose="02020603050405020304" pitchFamily="18" charset="0"/>
              <a:cs typeface="Times New Roman" panose="02020603050405020304" pitchFamily="18" charset="0"/>
            </a:endParaRPr>
          </a:p>
        </p:txBody>
      </p:sp>
      <p:sp>
        <p:nvSpPr>
          <p:cNvPr id="94212" name="Slide Number Placeholder 4">
            <a:extLst>
              <a:ext uri="{FF2B5EF4-FFF2-40B4-BE49-F238E27FC236}">
                <a16:creationId xmlns:a16="http://schemas.microsoft.com/office/drawing/2014/main" id="{8A846EE7-7A2D-4656-9323-4E5806B5C8E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B8152D10-4DE6-4803-9B87-362B1FA51E5A}" type="slidenum">
              <a:rPr lang="en-GB" altLang="en-US">
                <a:solidFill>
                  <a:srgbClr val="898989"/>
                </a:solidFill>
              </a:rPr>
              <a:pPr/>
              <a:t>88</a:t>
            </a:fld>
            <a:endParaRPr lang="en-GB" altLang="en-US">
              <a:solidFill>
                <a:srgbClr val="898989"/>
              </a:solidFill>
            </a:endParaRPr>
          </a:p>
        </p:txBody>
      </p:sp>
      <p:sp>
        <p:nvSpPr>
          <p:cNvPr id="2" name="Footer Placeholder 1">
            <a:extLst>
              <a:ext uri="{FF2B5EF4-FFF2-40B4-BE49-F238E27FC236}">
                <a16:creationId xmlns:a16="http://schemas.microsoft.com/office/drawing/2014/main" id="{F6B215DB-BC5D-46A7-AC92-04031F59B351}"/>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a:extLst>
              <a:ext uri="{FF2B5EF4-FFF2-40B4-BE49-F238E27FC236}">
                <a16:creationId xmlns:a16="http://schemas.microsoft.com/office/drawing/2014/main" id="{783F8155-789A-4646-AFF7-540FE66D02D6}"/>
              </a:ext>
            </a:extLst>
          </p:cNvPr>
          <p:cNvSpPr>
            <a:spLocks noGrp="1" noChangeArrowheads="1"/>
          </p:cNvSpPr>
          <p:nvPr>
            <p:ph type="title"/>
          </p:nvPr>
        </p:nvSpPr>
        <p:spPr>
          <a:xfrm>
            <a:off x="301625" y="365125"/>
            <a:ext cx="8213725" cy="685800"/>
          </a:xfrm>
        </p:spPr>
        <p:txBody>
          <a:bodyPr/>
          <a:lstStyle/>
          <a:p>
            <a:pPr eaLnBrk="1" hangingPunct="1"/>
            <a:r>
              <a:rPr lang="en-US" altLang="en-US" sz="2400" b="1">
                <a:solidFill>
                  <a:srgbClr val="C00000"/>
                </a:solidFill>
                <a:latin typeface="Times New Roman" panose="02020603050405020304" pitchFamily="18" charset="0"/>
                <a:cs typeface="Times New Roman" panose="02020603050405020304" pitchFamily="18" charset="0"/>
              </a:rPr>
              <a:t>Major problems in the implementation of PHC in Ethiopia</a:t>
            </a:r>
          </a:p>
        </p:txBody>
      </p:sp>
      <p:sp>
        <p:nvSpPr>
          <p:cNvPr id="95235" name="Rectangle 3">
            <a:extLst>
              <a:ext uri="{FF2B5EF4-FFF2-40B4-BE49-F238E27FC236}">
                <a16:creationId xmlns:a16="http://schemas.microsoft.com/office/drawing/2014/main" id="{8688BA9F-A9CD-458F-A28B-487E96A4610D}"/>
              </a:ext>
            </a:extLst>
          </p:cNvPr>
          <p:cNvSpPr>
            <a:spLocks noGrp="1" noChangeArrowheads="1"/>
          </p:cNvSpPr>
          <p:nvPr>
            <p:ph idx="1"/>
          </p:nvPr>
        </p:nvSpPr>
        <p:spPr>
          <a:xfrm>
            <a:off x="315913" y="1050925"/>
            <a:ext cx="8675687" cy="5029200"/>
          </a:xfrm>
        </p:spPr>
        <p:txBody>
          <a:bodyPr/>
          <a:lstStyle/>
          <a:p>
            <a:pPr eaLnBrk="1" hangingPunct="1">
              <a:lnSpc>
                <a:spcPct val="150000"/>
              </a:lnSpc>
            </a:pPr>
            <a:r>
              <a:rPr lang="en-US" altLang="en-US" sz="2200">
                <a:latin typeface="Times New Roman" panose="02020603050405020304" pitchFamily="18" charset="0"/>
                <a:cs typeface="Times New Roman" panose="02020603050405020304" pitchFamily="18" charset="0"/>
              </a:rPr>
              <a:t>Absence of </a:t>
            </a:r>
            <a:r>
              <a:rPr lang="en-US" altLang="en-US" sz="2200">
                <a:solidFill>
                  <a:srgbClr val="7030A0"/>
                </a:solidFill>
                <a:latin typeface="Times New Roman" panose="02020603050405020304" pitchFamily="18" charset="0"/>
                <a:cs typeface="Times New Roman" panose="02020603050405020304" pitchFamily="18" charset="0"/>
              </a:rPr>
              <a:t>infrastructure</a:t>
            </a:r>
            <a:r>
              <a:rPr lang="en-US" altLang="en-US" sz="2200">
                <a:latin typeface="Times New Roman" panose="02020603050405020304" pitchFamily="18" charset="0"/>
                <a:cs typeface="Times New Roman" panose="02020603050405020304" pitchFamily="18" charset="0"/>
              </a:rPr>
              <a:t> at the district level </a:t>
            </a:r>
          </a:p>
          <a:p>
            <a:pPr eaLnBrk="1" hangingPunct="1">
              <a:lnSpc>
                <a:spcPct val="150000"/>
              </a:lnSpc>
            </a:pPr>
            <a:r>
              <a:rPr lang="en-US" altLang="en-US" sz="2200">
                <a:latin typeface="Times New Roman" panose="02020603050405020304" pitchFamily="18" charset="0"/>
                <a:cs typeface="Times New Roman" panose="02020603050405020304" pitchFamily="18" charset="0"/>
              </a:rPr>
              <a:t>Difficulty in achieving inter-sectoral collaboration </a:t>
            </a:r>
          </a:p>
          <a:p>
            <a:pPr eaLnBrk="1" hangingPunct="1">
              <a:lnSpc>
                <a:spcPct val="150000"/>
              </a:lnSpc>
            </a:pPr>
            <a:r>
              <a:rPr lang="en-US" altLang="en-US" sz="2200">
                <a:latin typeface="Times New Roman" panose="02020603050405020304" pitchFamily="18" charset="0"/>
                <a:cs typeface="Times New Roman" panose="02020603050405020304" pitchFamily="18" charset="0"/>
              </a:rPr>
              <a:t>Inadequate health service coverage and </a:t>
            </a:r>
            <a:r>
              <a:rPr lang="en-US" altLang="en-US" sz="2200">
                <a:solidFill>
                  <a:srgbClr val="7030A0"/>
                </a:solidFill>
                <a:latin typeface="Times New Roman" panose="02020603050405020304" pitchFamily="18" charset="0"/>
                <a:cs typeface="Times New Roman" panose="02020603050405020304" pitchFamily="18" charset="0"/>
              </a:rPr>
              <a:t>mal-distribution</a:t>
            </a:r>
            <a:r>
              <a:rPr lang="en-US" altLang="en-US" sz="2200">
                <a:latin typeface="Times New Roman" panose="02020603050405020304" pitchFamily="18" charset="0"/>
                <a:cs typeface="Times New Roman" panose="02020603050405020304" pitchFamily="18" charset="0"/>
              </a:rPr>
              <a:t> </a:t>
            </a:r>
          </a:p>
          <a:p>
            <a:pPr eaLnBrk="1" hangingPunct="1">
              <a:lnSpc>
                <a:spcPct val="150000"/>
              </a:lnSpc>
            </a:pPr>
            <a:r>
              <a:rPr lang="en-US" altLang="en-US" sz="2200">
                <a:latin typeface="Times New Roman" panose="02020603050405020304" pitchFamily="18" charset="0"/>
                <a:cs typeface="Times New Roman" panose="02020603050405020304" pitchFamily="18" charset="0"/>
              </a:rPr>
              <a:t>Inadequate </a:t>
            </a:r>
            <a:r>
              <a:rPr lang="en-US" altLang="en-US" sz="2200">
                <a:solidFill>
                  <a:srgbClr val="7030A0"/>
                </a:solidFill>
                <a:latin typeface="Times New Roman" panose="02020603050405020304" pitchFamily="18" charset="0"/>
                <a:cs typeface="Times New Roman" panose="02020603050405020304" pitchFamily="18" charset="0"/>
              </a:rPr>
              <a:t>resource allocation </a:t>
            </a:r>
          </a:p>
          <a:p>
            <a:pPr eaLnBrk="1" hangingPunct="1">
              <a:lnSpc>
                <a:spcPct val="150000"/>
              </a:lnSpc>
            </a:pPr>
            <a:r>
              <a:rPr lang="en-US" altLang="en-US" sz="2200">
                <a:latin typeface="Times New Roman" panose="02020603050405020304" pitchFamily="18" charset="0"/>
                <a:cs typeface="Times New Roman" panose="02020603050405020304" pitchFamily="18" charset="0"/>
              </a:rPr>
              <a:t>Absence of </a:t>
            </a:r>
            <a:r>
              <a:rPr lang="en-US" altLang="en-US" sz="2200">
                <a:solidFill>
                  <a:srgbClr val="7030A0"/>
                </a:solidFill>
                <a:latin typeface="Times New Roman" panose="02020603050405020304" pitchFamily="18" charset="0"/>
                <a:cs typeface="Times New Roman" panose="02020603050405020304" pitchFamily="18" charset="0"/>
              </a:rPr>
              <a:t>clear guidelines </a:t>
            </a:r>
            <a:r>
              <a:rPr lang="en-US" altLang="en-US" sz="2200">
                <a:latin typeface="Times New Roman" panose="02020603050405020304" pitchFamily="18" charset="0"/>
                <a:cs typeface="Times New Roman" panose="02020603050405020304" pitchFamily="18" charset="0"/>
              </a:rPr>
              <a:t>or directives on how to implement PHC </a:t>
            </a:r>
          </a:p>
          <a:p>
            <a:pPr eaLnBrk="1" hangingPunct="1">
              <a:lnSpc>
                <a:spcPct val="150000"/>
              </a:lnSpc>
            </a:pPr>
            <a:r>
              <a:rPr lang="en-US" altLang="en-US" sz="2200">
                <a:latin typeface="Times New Roman" panose="02020603050405020304" pitchFamily="18" charset="0"/>
                <a:cs typeface="Times New Roman" panose="02020603050405020304" pitchFamily="18" charset="0"/>
              </a:rPr>
              <a:t>Presence of </a:t>
            </a:r>
            <a:r>
              <a:rPr lang="en-US" altLang="en-US" sz="2200">
                <a:solidFill>
                  <a:srgbClr val="7030A0"/>
                </a:solidFill>
                <a:latin typeface="Times New Roman" panose="02020603050405020304" pitchFamily="18" charset="0"/>
                <a:cs typeface="Times New Roman" panose="02020603050405020304" pitchFamily="18" charset="0"/>
              </a:rPr>
              <a:t>harmful traditional </a:t>
            </a:r>
            <a:r>
              <a:rPr lang="en-US" altLang="en-US" sz="2200">
                <a:latin typeface="Times New Roman" panose="02020603050405020304" pitchFamily="18" charset="0"/>
                <a:cs typeface="Times New Roman" panose="02020603050405020304" pitchFamily="18" charset="0"/>
              </a:rPr>
              <a:t>practices </a:t>
            </a:r>
          </a:p>
          <a:p>
            <a:pPr eaLnBrk="1" hangingPunct="1">
              <a:lnSpc>
                <a:spcPct val="150000"/>
              </a:lnSpc>
            </a:pPr>
            <a:r>
              <a:rPr lang="en-US" altLang="en-US" sz="2200">
                <a:latin typeface="Times New Roman" panose="02020603050405020304" pitchFamily="18" charset="0"/>
                <a:cs typeface="Times New Roman" panose="02020603050405020304" pitchFamily="18" charset="0"/>
              </a:rPr>
              <a:t>Absence of sound legal rules to support environmental health activities</a:t>
            </a:r>
          </a:p>
          <a:p>
            <a:pPr eaLnBrk="1" hangingPunct="1">
              <a:lnSpc>
                <a:spcPct val="150000"/>
              </a:lnSpc>
            </a:pPr>
            <a:r>
              <a:rPr lang="en-US" altLang="en-US" sz="2200">
                <a:latin typeface="Times New Roman" panose="02020603050405020304" pitchFamily="18" charset="0"/>
                <a:cs typeface="Times New Roman" panose="02020603050405020304" pitchFamily="18" charset="0"/>
              </a:rPr>
              <a:t>Weak community involvement in health </a:t>
            </a:r>
          </a:p>
        </p:txBody>
      </p:sp>
      <p:sp>
        <p:nvSpPr>
          <p:cNvPr id="95236" name="Slide Number Placeholder 5">
            <a:extLst>
              <a:ext uri="{FF2B5EF4-FFF2-40B4-BE49-F238E27FC236}">
                <a16:creationId xmlns:a16="http://schemas.microsoft.com/office/drawing/2014/main" id="{DE558D08-6C5B-4604-87C5-BF9CC9748F7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D673F789-0D44-4C92-985A-93B3A79B3187}" type="slidenum">
              <a:rPr lang="en-US" altLang="en-US">
                <a:solidFill>
                  <a:srgbClr val="898989"/>
                </a:solidFill>
              </a:rPr>
              <a:pPr/>
              <a:t>89</a:t>
            </a:fld>
            <a:endParaRPr lang="en-US" altLang="en-US">
              <a:solidFill>
                <a:srgbClr val="898989"/>
              </a:solidFill>
            </a:endParaRPr>
          </a:p>
        </p:txBody>
      </p:sp>
      <p:sp>
        <p:nvSpPr>
          <p:cNvPr id="2" name="Footer Placeholder 1">
            <a:extLst>
              <a:ext uri="{FF2B5EF4-FFF2-40B4-BE49-F238E27FC236}">
                <a16:creationId xmlns:a16="http://schemas.microsoft.com/office/drawing/2014/main" id="{709DE486-6813-498F-91F7-DB3AFD69D2C9}"/>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DF95D68F-8E5F-4F48-BACD-C8981C82A756}"/>
              </a:ext>
            </a:extLst>
          </p:cNvPr>
          <p:cNvSpPr>
            <a:spLocks noGrp="1"/>
          </p:cNvSpPr>
          <p:nvPr>
            <p:ph type="title"/>
          </p:nvPr>
        </p:nvSpPr>
        <p:spPr>
          <a:xfrm>
            <a:off x="628650" y="365125"/>
            <a:ext cx="7886700" cy="549275"/>
          </a:xfrm>
        </p:spPr>
        <p:txBody>
          <a:bodyPr/>
          <a:lstStyle/>
          <a:p>
            <a:r>
              <a:rPr lang="en-US" altLang="en-US" sz="2800" b="1">
                <a:solidFill>
                  <a:srgbClr val="FF0000"/>
                </a:solidFill>
                <a:latin typeface="Bookman Old Style" panose="02050604050505020204" pitchFamily="18" charset="0"/>
              </a:rPr>
              <a:t>Ethiopian healthcare system…</a:t>
            </a:r>
            <a:endParaRPr lang="en-US" altLang="en-US" sz="2800" b="1">
              <a:solidFill>
                <a:srgbClr val="FF0000"/>
              </a:solidFill>
            </a:endParaRPr>
          </a:p>
        </p:txBody>
      </p:sp>
      <p:sp>
        <p:nvSpPr>
          <p:cNvPr id="13315" name="Content Placeholder 2">
            <a:extLst>
              <a:ext uri="{FF2B5EF4-FFF2-40B4-BE49-F238E27FC236}">
                <a16:creationId xmlns:a16="http://schemas.microsoft.com/office/drawing/2014/main" id="{9C79BC1E-CF19-4261-BA72-BF26022876C9}"/>
              </a:ext>
            </a:extLst>
          </p:cNvPr>
          <p:cNvSpPr>
            <a:spLocks noGrp="1"/>
          </p:cNvSpPr>
          <p:nvPr>
            <p:ph idx="1"/>
          </p:nvPr>
        </p:nvSpPr>
        <p:spPr>
          <a:xfrm>
            <a:off x="533400" y="1143000"/>
            <a:ext cx="7981950" cy="5033963"/>
          </a:xfrm>
        </p:spPr>
        <p:txBody>
          <a:bodyPr/>
          <a:lstStyle/>
          <a:p>
            <a:pPr algn="just"/>
            <a:r>
              <a:rPr lang="en-US" altLang="en-US" sz="2400">
                <a:latin typeface="Perpetua" panose="02020502060401020303" pitchFamily="18" charset="0"/>
              </a:rPr>
              <a:t>The FMOH and the RHBs focus more on </a:t>
            </a:r>
            <a:r>
              <a:rPr lang="en-US" altLang="en-US" sz="2400" b="1" i="1">
                <a:solidFill>
                  <a:srgbClr val="FF0000"/>
                </a:solidFill>
                <a:latin typeface="Perpetua" panose="02020502060401020303" pitchFamily="18" charset="0"/>
              </a:rPr>
              <a:t>policy matters </a:t>
            </a:r>
            <a:r>
              <a:rPr lang="en-US" altLang="en-US" sz="2400">
                <a:solidFill>
                  <a:srgbClr val="FF0000"/>
                </a:solidFill>
                <a:latin typeface="Perpetua" panose="02020502060401020303" pitchFamily="18" charset="0"/>
              </a:rPr>
              <a:t>and</a:t>
            </a:r>
            <a:r>
              <a:rPr lang="en-US" altLang="en-US" sz="2400" b="1" i="1">
                <a:solidFill>
                  <a:srgbClr val="FF0000"/>
                </a:solidFill>
                <a:latin typeface="Perpetua" panose="02020502060401020303" pitchFamily="18" charset="0"/>
              </a:rPr>
              <a:t> technical support</a:t>
            </a:r>
          </a:p>
          <a:p>
            <a:pPr lvl="2" algn="just"/>
            <a:endParaRPr lang="en-US" altLang="en-US">
              <a:latin typeface="Perpetua" panose="02020502060401020303" pitchFamily="18" charset="0"/>
            </a:endParaRPr>
          </a:p>
          <a:p>
            <a:pPr lvl="2" algn="just"/>
            <a:r>
              <a:rPr lang="en-US" altLang="en-US">
                <a:latin typeface="Perpetua" panose="02020502060401020303" pitchFamily="18" charset="0"/>
              </a:rPr>
              <a:t>also responsible for </a:t>
            </a:r>
            <a:r>
              <a:rPr lang="en-US" altLang="en-US" b="1" i="1">
                <a:solidFill>
                  <a:srgbClr val="FF0000"/>
                </a:solidFill>
                <a:latin typeface="Perpetua" panose="02020502060401020303" pitchFamily="18" charset="0"/>
              </a:rPr>
              <a:t>owning</a:t>
            </a:r>
            <a:r>
              <a:rPr lang="en-US" altLang="en-US" b="1" i="1">
                <a:latin typeface="Perpetua" panose="02020502060401020303" pitchFamily="18" charset="0"/>
              </a:rPr>
              <a:t>, </a:t>
            </a:r>
            <a:r>
              <a:rPr lang="en-US" altLang="en-US" b="1" i="1">
                <a:solidFill>
                  <a:srgbClr val="FF0000"/>
                </a:solidFill>
                <a:latin typeface="Perpetua" panose="02020502060401020303" pitchFamily="18" charset="0"/>
              </a:rPr>
              <a:t>financing</a:t>
            </a:r>
            <a:r>
              <a:rPr lang="en-US" altLang="en-US" b="1" i="1">
                <a:latin typeface="Perpetua" panose="02020502060401020303" pitchFamily="18" charset="0"/>
              </a:rPr>
              <a:t> </a:t>
            </a:r>
            <a:r>
              <a:rPr lang="en-US" altLang="en-US">
                <a:latin typeface="Perpetua" panose="02020502060401020303" pitchFamily="18" charset="0"/>
              </a:rPr>
              <a:t>and</a:t>
            </a:r>
            <a:r>
              <a:rPr lang="en-US" altLang="en-US" b="1" i="1">
                <a:latin typeface="Perpetua" panose="02020502060401020303" pitchFamily="18" charset="0"/>
              </a:rPr>
              <a:t> </a:t>
            </a:r>
            <a:r>
              <a:rPr lang="en-US" altLang="en-US" b="1" i="1">
                <a:solidFill>
                  <a:srgbClr val="FF0000"/>
                </a:solidFill>
                <a:latin typeface="Perpetua" panose="02020502060401020303" pitchFamily="18" charset="0"/>
              </a:rPr>
              <a:t>supervising</a:t>
            </a:r>
            <a:r>
              <a:rPr lang="en-US" altLang="en-US" b="1" i="1">
                <a:latin typeface="Perpetua" panose="02020502060401020303" pitchFamily="18" charset="0"/>
              </a:rPr>
              <a:t> </a:t>
            </a:r>
            <a:r>
              <a:rPr lang="en-US" altLang="en-US">
                <a:latin typeface="Perpetua" panose="02020502060401020303" pitchFamily="18" charset="0"/>
              </a:rPr>
              <a:t>the service delivery of regional hospitals.</a:t>
            </a:r>
            <a:r>
              <a:rPr lang="en-US" altLang="en-US" b="1" i="1">
                <a:solidFill>
                  <a:srgbClr val="FF0000"/>
                </a:solidFill>
                <a:latin typeface="Perpetua" panose="02020502060401020303" pitchFamily="18" charset="0"/>
              </a:rPr>
              <a:t> </a:t>
            </a:r>
          </a:p>
          <a:p>
            <a:pPr algn="just">
              <a:buFont typeface="Arial" panose="020B0604020202020204" pitchFamily="34" charset="0"/>
              <a:buNone/>
            </a:pPr>
            <a:endParaRPr lang="en-US" altLang="en-US" sz="2400">
              <a:latin typeface="Perpetua" panose="02020502060401020303" pitchFamily="18" charset="0"/>
            </a:endParaRPr>
          </a:p>
          <a:p>
            <a:pPr algn="just"/>
            <a:r>
              <a:rPr lang="en-US" altLang="en-US" sz="2400">
                <a:latin typeface="Perpetua" panose="02020502060401020303" pitchFamily="18" charset="0"/>
              </a:rPr>
              <a:t>Woreda health offices focus on </a:t>
            </a:r>
            <a:r>
              <a:rPr lang="en-US" altLang="en-US" sz="2400" b="1" i="1">
                <a:solidFill>
                  <a:srgbClr val="FF0000"/>
                </a:solidFill>
                <a:latin typeface="Perpetua" panose="02020502060401020303" pitchFamily="18" charset="0"/>
              </a:rPr>
              <a:t>managing</a:t>
            </a:r>
            <a:r>
              <a:rPr lang="en-US" altLang="en-US" sz="2400" b="1" i="1">
                <a:latin typeface="Perpetua" panose="02020502060401020303" pitchFamily="18" charset="0"/>
              </a:rPr>
              <a:t> </a:t>
            </a:r>
            <a:r>
              <a:rPr lang="en-US" altLang="en-US" sz="2400">
                <a:latin typeface="Perpetua" panose="02020502060401020303" pitchFamily="18" charset="0"/>
              </a:rPr>
              <a:t>and</a:t>
            </a:r>
            <a:r>
              <a:rPr lang="en-US" altLang="en-US" sz="2400" b="1" i="1">
                <a:latin typeface="Perpetua" panose="02020502060401020303" pitchFamily="18" charset="0"/>
              </a:rPr>
              <a:t> </a:t>
            </a:r>
            <a:r>
              <a:rPr lang="en-US" altLang="en-US" sz="2400" b="1" i="1">
                <a:solidFill>
                  <a:srgbClr val="FF0000"/>
                </a:solidFill>
                <a:latin typeface="Perpetua" panose="02020502060401020303" pitchFamily="18" charset="0"/>
              </a:rPr>
              <a:t>coordinating</a:t>
            </a:r>
            <a:r>
              <a:rPr lang="en-US" altLang="en-US" sz="2400">
                <a:latin typeface="Perpetua" panose="02020502060401020303" pitchFamily="18" charset="0"/>
              </a:rPr>
              <a:t> the operation of a district health system that includes a primary hospital, health centers, and health posts under the Woreda’s jurisdiction. </a:t>
            </a:r>
          </a:p>
        </p:txBody>
      </p:sp>
      <p:sp>
        <p:nvSpPr>
          <p:cNvPr id="13316" name="Slide Number Placeholder 2">
            <a:extLst>
              <a:ext uri="{FF2B5EF4-FFF2-40B4-BE49-F238E27FC236}">
                <a16:creationId xmlns:a16="http://schemas.microsoft.com/office/drawing/2014/main" id="{94E2F96A-CCA1-404E-B644-1DF0B3469B4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F00F4375-2C32-41DC-BCBB-F4BEB66A4058}" type="slidenum">
              <a:rPr lang="en-GB" altLang="en-US">
                <a:solidFill>
                  <a:srgbClr val="898989"/>
                </a:solidFill>
              </a:rPr>
              <a:pPr/>
              <a:t>9</a:t>
            </a:fld>
            <a:endParaRPr lang="en-GB" altLang="en-US">
              <a:solidFill>
                <a:srgbClr val="898989"/>
              </a:solidFill>
            </a:endParaRPr>
          </a:p>
        </p:txBody>
      </p:sp>
      <p:sp>
        <p:nvSpPr>
          <p:cNvPr id="2" name="Footer Placeholder 1">
            <a:extLst>
              <a:ext uri="{FF2B5EF4-FFF2-40B4-BE49-F238E27FC236}">
                <a16:creationId xmlns:a16="http://schemas.microsoft.com/office/drawing/2014/main" id="{BD34822A-A7A2-4884-86C8-9A952C5158C5}"/>
              </a:ext>
            </a:extLst>
          </p:cNvPr>
          <p:cNvSpPr>
            <a:spLocks noGrp="1"/>
          </p:cNvSpPr>
          <p:nvPr>
            <p:ph type="ftr" sz="quarter" idx="11"/>
          </p:nvPr>
        </p:nvSpPr>
        <p:spPr/>
        <p:txBody>
          <a:bodyPr/>
          <a:lstStyle/>
          <a:p>
            <a:pPr>
              <a:defRPr/>
            </a:pPr>
            <a:r>
              <a:rPr lang="en-GB" altLang="en-US"/>
              <a:t>Nigusu W.</a:t>
            </a:r>
          </a:p>
        </p:txBody>
      </p:sp>
    </p:spTree>
  </p:cSld>
  <p:clrMapOvr>
    <a:masterClrMapping/>
  </p:clrMapOvr>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EF52185-983B-4866-A76D-B5B02D5EDFC4}"/>
              </a:ext>
            </a:extLst>
          </p:cNvPr>
          <p:cNvSpPr>
            <a:spLocks noGrp="1"/>
          </p:cNvSpPr>
          <p:nvPr>
            <p:ph idx="1"/>
          </p:nvPr>
        </p:nvSpPr>
        <p:spPr>
          <a:xfrm>
            <a:off x="457200" y="457200"/>
            <a:ext cx="8229600" cy="5668963"/>
          </a:xfrm>
        </p:spPr>
        <p:txBody>
          <a:bodyPr>
            <a:normAutofit fontScale="47500" lnSpcReduction="20000"/>
          </a:bodyPr>
          <a:lstStyle/>
          <a:p>
            <a:pPr>
              <a:buFont typeface="Arial" charset="0"/>
              <a:buNone/>
              <a:defRPr/>
            </a:pPr>
            <a:endParaRPr lang="en-US" dirty="0">
              <a:latin typeface="Times New Roman" pitchFamily="18" charset="0"/>
              <a:cs typeface="Times New Roman" pitchFamily="18" charset="0"/>
            </a:endParaRPr>
          </a:p>
          <a:p>
            <a:pPr>
              <a:buFont typeface="Arial" charset="0"/>
              <a:buNone/>
              <a:defRPr/>
            </a:pPr>
            <a:endParaRPr lang="en-US" dirty="0">
              <a:latin typeface="Times New Roman" pitchFamily="18" charset="0"/>
              <a:cs typeface="Times New Roman" pitchFamily="18" charset="0"/>
            </a:endParaRPr>
          </a:p>
          <a:p>
            <a:pPr>
              <a:buFont typeface="Arial" charset="0"/>
              <a:buNone/>
              <a:defRPr/>
            </a:pPr>
            <a:endParaRPr lang="en-US" dirty="0">
              <a:latin typeface="Times New Roman" pitchFamily="18" charset="0"/>
              <a:cs typeface="Times New Roman" pitchFamily="18" charset="0"/>
            </a:endParaRPr>
          </a:p>
          <a:p>
            <a:pPr>
              <a:buFont typeface="Arial" charset="0"/>
              <a:buNone/>
              <a:defRPr/>
            </a:pPr>
            <a:r>
              <a:rPr lang="en-US" dirty="0">
                <a:latin typeface="Times New Roman" pitchFamily="18" charset="0"/>
                <a:cs typeface="Times New Roman" pitchFamily="18" charset="0"/>
              </a:rPr>
              <a:t>       </a:t>
            </a:r>
          </a:p>
          <a:p>
            <a:pPr>
              <a:buFont typeface="Arial" charset="0"/>
              <a:buNone/>
              <a:defRPr/>
            </a:pPr>
            <a:endParaRPr lang="en-US" dirty="0">
              <a:latin typeface="Times New Roman" pitchFamily="18" charset="0"/>
              <a:cs typeface="Times New Roman" pitchFamily="18" charset="0"/>
            </a:endParaRPr>
          </a:p>
          <a:p>
            <a:pPr>
              <a:buFont typeface="Arial" charset="0"/>
              <a:buNone/>
              <a:defRPr/>
            </a:pPr>
            <a:endParaRPr lang="en-US" dirty="0">
              <a:latin typeface="Times New Roman" pitchFamily="18" charset="0"/>
              <a:cs typeface="Times New Roman" pitchFamily="18" charset="0"/>
            </a:endParaRPr>
          </a:p>
          <a:p>
            <a:pPr>
              <a:buFont typeface="Arial" charset="0"/>
              <a:buNone/>
              <a:defRPr/>
            </a:pPr>
            <a:endParaRPr lang="en-US" dirty="0">
              <a:latin typeface="Times New Roman" pitchFamily="18" charset="0"/>
              <a:cs typeface="Times New Roman" pitchFamily="18" charset="0"/>
            </a:endParaRPr>
          </a:p>
          <a:p>
            <a:pPr>
              <a:buFont typeface="Arial" charset="0"/>
              <a:buNone/>
              <a:defRPr/>
            </a:pPr>
            <a:endParaRPr lang="en-US" dirty="0">
              <a:latin typeface="Times New Roman" pitchFamily="18" charset="0"/>
              <a:cs typeface="Times New Roman" pitchFamily="18" charset="0"/>
            </a:endParaRPr>
          </a:p>
          <a:p>
            <a:pPr>
              <a:buFont typeface="Arial" charset="0"/>
              <a:buNone/>
              <a:defRPr/>
            </a:pPr>
            <a:endParaRPr lang="en-US" dirty="0">
              <a:latin typeface="Times New Roman" pitchFamily="18" charset="0"/>
              <a:cs typeface="Times New Roman" pitchFamily="18" charset="0"/>
            </a:endParaRPr>
          </a:p>
          <a:p>
            <a:pPr>
              <a:buFont typeface="Arial" charset="0"/>
              <a:buNone/>
              <a:defRPr/>
            </a:pPr>
            <a:endParaRPr lang="en-US" dirty="0">
              <a:latin typeface="Times New Roman" pitchFamily="18" charset="0"/>
              <a:cs typeface="Times New Roman" pitchFamily="18" charset="0"/>
            </a:endParaRPr>
          </a:p>
          <a:p>
            <a:pPr>
              <a:buFont typeface="Arial" charset="0"/>
              <a:buNone/>
              <a:defRPr/>
            </a:pPr>
            <a:endParaRPr lang="en-US" dirty="0">
              <a:latin typeface="Times New Roman" pitchFamily="18" charset="0"/>
              <a:cs typeface="Times New Roman" pitchFamily="18" charset="0"/>
            </a:endParaRPr>
          </a:p>
          <a:p>
            <a:pPr>
              <a:buFont typeface="Arial" charset="0"/>
              <a:buNone/>
              <a:defRPr/>
            </a:pPr>
            <a:endParaRPr lang="en-US" dirty="0">
              <a:latin typeface="Times New Roman" pitchFamily="18" charset="0"/>
              <a:cs typeface="Times New Roman" pitchFamily="18" charset="0"/>
            </a:endParaRPr>
          </a:p>
          <a:p>
            <a:pPr>
              <a:buFont typeface="Arial" charset="0"/>
              <a:buNone/>
              <a:defRPr/>
            </a:pPr>
            <a:endParaRPr lang="en-US" dirty="0">
              <a:latin typeface="Times New Roman" pitchFamily="18" charset="0"/>
              <a:cs typeface="Times New Roman" pitchFamily="18" charset="0"/>
            </a:endParaRPr>
          </a:p>
          <a:p>
            <a:pPr>
              <a:buFont typeface="Arial" charset="0"/>
              <a:buNone/>
              <a:defRPr/>
            </a:pPr>
            <a:endParaRPr lang="en-US" dirty="0">
              <a:latin typeface="Times New Roman" pitchFamily="18" charset="0"/>
              <a:cs typeface="Times New Roman" pitchFamily="18" charset="0"/>
            </a:endParaRPr>
          </a:p>
          <a:p>
            <a:pPr>
              <a:buFont typeface="Arial" charset="0"/>
              <a:buNone/>
              <a:defRPr/>
            </a:pPr>
            <a:endParaRPr lang="en-US" dirty="0">
              <a:latin typeface="Times New Roman" pitchFamily="18" charset="0"/>
              <a:cs typeface="Times New Roman" pitchFamily="18" charset="0"/>
            </a:endParaRPr>
          </a:p>
          <a:p>
            <a:pPr>
              <a:buFont typeface="Arial" charset="0"/>
              <a:buNone/>
              <a:defRPr/>
            </a:pPr>
            <a:endParaRPr lang="en-US" dirty="0">
              <a:latin typeface="Times New Roman" pitchFamily="18" charset="0"/>
              <a:cs typeface="Times New Roman" pitchFamily="18" charset="0"/>
            </a:endParaRPr>
          </a:p>
          <a:p>
            <a:pPr>
              <a:buFont typeface="Arial" charset="0"/>
              <a:buNone/>
              <a:defRPr/>
            </a:pPr>
            <a:r>
              <a:rPr lang="en-US" dirty="0">
                <a:latin typeface="Times New Roman" pitchFamily="18" charset="0"/>
                <a:cs typeface="Times New Roman" pitchFamily="18" charset="0"/>
              </a:rPr>
              <a:t>                                                       </a:t>
            </a:r>
            <a:r>
              <a:rPr lang="en-US" sz="7200" b="1" dirty="0">
                <a:latin typeface="Times New Roman" pitchFamily="18" charset="0"/>
                <a:cs typeface="Times New Roman" pitchFamily="18" charset="0"/>
              </a:rPr>
              <a:t>Thank you!</a:t>
            </a:r>
          </a:p>
          <a:p>
            <a:pPr>
              <a:buFont typeface="Arial" charset="0"/>
              <a:buNone/>
              <a:defRPr/>
            </a:pPr>
            <a:endParaRPr lang="en-US" sz="7200" b="1" dirty="0">
              <a:latin typeface="Times New Roman" pitchFamily="18" charset="0"/>
              <a:cs typeface="Times New Roman" pitchFamily="18" charset="0"/>
            </a:endParaRPr>
          </a:p>
          <a:p>
            <a:pPr>
              <a:buFont typeface="Arial" charset="0"/>
              <a:buNone/>
              <a:defRPr/>
            </a:pPr>
            <a:r>
              <a:rPr lang="en-US" sz="7200" b="1" dirty="0">
                <a:latin typeface="Times New Roman" pitchFamily="18" charset="0"/>
                <a:cs typeface="Times New Roman" pitchFamily="18" charset="0"/>
              </a:rPr>
              <a:t>      </a:t>
            </a:r>
            <a:endParaRPr lang="en-US" b="1" dirty="0">
              <a:latin typeface="Times New Roman" pitchFamily="18" charset="0"/>
              <a:cs typeface="Times New Roman" pitchFamily="18" charset="0"/>
            </a:endParaRPr>
          </a:p>
        </p:txBody>
      </p:sp>
      <p:sp>
        <p:nvSpPr>
          <p:cNvPr id="7" name="Footer Placeholder 6">
            <a:extLst>
              <a:ext uri="{FF2B5EF4-FFF2-40B4-BE49-F238E27FC236}">
                <a16:creationId xmlns:a16="http://schemas.microsoft.com/office/drawing/2014/main" id="{0F796EAD-955C-4CAC-9902-1C114F884219}"/>
              </a:ext>
            </a:extLst>
          </p:cNvPr>
          <p:cNvSpPr>
            <a:spLocks noGrp="1"/>
          </p:cNvSpPr>
          <p:nvPr>
            <p:ph type="ftr" sz="quarter" idx="11"/>
          </p:nvPr>
        </p:nvSpPr>
        <p:spPr/>
        <p:txBody>
          <a:bodyPr/>
          <a:lstStyle/>
          <a:p>
            <a:pPr>
              <a:defRPr/>
            </a:pPr>
            <a:r>
              <a:rPr lang="en-US"/>
              <a:t>Nigusu W.</a:t>
            </a:r>
          </a:p>
        </p:txBody>
      </p:sp>
      <p:sp>
        <p:nvSpPr>
          <p:cNvPr id="96260" name="Slide Number Placeholder 5">
            <a:extLst>
              <a:ext uri="{FF2B5EF4-FFF2-40B4-BE49-F238E27FC236}">
                <a16:creationId xmlns:a16="http://schemas.microsoft.com/office/drawing/2014/main" id="{20667413-C789-4540-8752-30F3B91EC0F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90BBAA39-8E08-4BA5-AE63-2E7F5CD13C22}" type="slidenum">
              <a:rPr lang="en-US" altLang="en-US">
                <a:solidFill>
                  <a:srgbClr val="898989"/>
                </a:solidFill>
              </a:rPr>
              <a:pPr/>
              <a:t>90</a:t>
            </a:fld>
            <a:endParaRPr lang="en-US" altLang="en-US">
              <a:solidFill>
                <a:srgbClr val="898989"/>
              </a:solidFill>
            </a:endParaRPr>
          </a:p>
        </p:txBody>
      </p:sp>
      <p:pic>
        <p:nvPicPr>
          <p:cNvPr id="96261" name="Picture 3" descr="My best.gif">
            <a:extLst>
              <a:ext uri="{FF2B5EF4-FFF2-40B4-BE49-F238E27FC236}">
                <a16:creationId xmlns:a16="http://schemas.microsoft.com/office/drawing/2014/main" id="{F122105B-C4DC-4CE8-A2BC-A4EB0C9146D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33400" y="571500"/>
            <a:ext cx="7696200" cy="468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wheel spokes="8"/>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6563</TotalTime>
  <Words>5285</Words>
  <Application>Microsoft Office PowerPoint</Application>
  <PresentationFormat>On-screen Show (4:3)</PresentationFormat>
  <Paragraphs>725</Paragraphs>
  <Slides>90</Slides>
  <Notes>14</Notes>
  <HiddenSlides>9</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90</vt:i4>
      </vt:variant>
    </vt:vector>
  </HeadingPairs>
  <TitlesOfParts>
    <vt:vector size="104" baseType="lpstr">
      <vt:lpstr>Tahoma</vt:lpstr>
      <vt:lpstr>Arial</vt:lpstr>
      <vt:lpstr>Calibri</vt:lpstr>
      <vt:lpstr>High Tower Text</vt:lpstr>
      <vt:lpstr>Times New Roman</vt:lpstr>
      <vt:lpstr>Perpetua</vt:lpstr>
      <vt:lpstr>Wingdings</vt:lpstr>
      <vt:lpstr>Book Antiqua</vt:lpstr>
      <vt:lpstr>Wingdings 2</vt:lpstr>
      <vt:lpstr>Bookman Old Style</vt:lpstr>
      <vt:lpstr>Constantia</vt:lpstr>
      <vt:lpstr>Ebrima</vt:lpstr>
      <vt:lpstr>Office Theme</vt:lpstr>
      <vt:lpstr>1_Office Theme</vt:lpstr>
      <vt:lpstr>PowerPoint Presentation</vt:lpstr>
      <vt:lpstr>Health System &amp; Health Policy in Ethiopia</vt:lpstr>
      <vt:lpstr>Activity (5 minutes) </vt:lpstr>
      <vt:lpstr>Health System</vt:lpstr>
      <vt:lpstr>Health System…</vt:lpstr>
      <vt:lpstr>Health System…</vt:lpstr>
      <vt:lpstr>Health System</vt:lpstr>
      <vt:lpstr>How is the Ethiopian healthcare  delivery system organized?</vt:lpstr>
      <vt:lpstr>Ethiopian healthcare system…</vt:lpstr>
      <vt:lpstr>Ethiopian healthcare system…</vt:lpstr>
      <vt:lpstr>How is the Ethiopian healthcare system financed?</vt:lpstr>
      <vt:lpstr>Ethiopian healthcare system…</vt:lpstr>
      <vt:lpstr> Building Blocks of Health System</vt:lpstr>
      <vt:lpstr> Building Blocks of H/System…</vt:lpstr>
      <vt:lpstr> Building Blocks of H/System…</vt:lpstr>
      <vt:lpstr> Building Blocks of H/System…</vt:lpstr>
      <vt:lpstr>Health System Building Blocks, The WHO framework</vt:lpstr>
      <vt:lpstr>PowerPoint Presentation</vt:lpstr>
      <vt:lpstr>  six tier system Primary health care period (1974 – 1991)  </vt:lpstr>
      <vt:lpstr> Basic characteristics  of six tier system  </vt:lpstr>
      <vt:lpstr>Four tier system  Sector Wide Approach Period (1991-1998) </vt:lpstr>
      <vt:lpstr>The three tier healthcare delivery system of Ethiopia (since 2010)</vt:lpstr>
      <vt:lpstr>Three tier/ current  system…</vt:lpstr>
      <vt:lpstr>Three tier/ current  system…</vt:lpstr>
      <vt:lpstr>Three tier/ current  system…</vt:lpstr>
      <vt:lpstr> Current Health Problems in  Ethiopia  </vt:lpstr>
      <vt:lpstr> Common healthcare Delivery gaps in Ethiopia </vt:lpstr>
      <vt:lpstr>BASIC CONCEPTS OF POLICY</vt:lpstr>
      <vt:lpstr> POLICY   </vt:lpstr>
      <vt:lpstr>Health Policy</vt:lpstr>
      <vt:lpstr>Health Policy of Ethiopia</vt:lpstr>
      <vt:lpstr>Health Policy of Ethiopia…</vt:lpstr>
      <vt:lpstr>Health Policy of Ethiopia…</vt:lpstr>
      <vt:lpstr>Ethiopian Health Policy Core Principles…</vt:lpstr>
      <vt:lpstr>Ethiopian Health Policy Core Principles…</vt:lpstr>
      <vt:lpstr>Health Policy: Priorities </vt:lpstr>
      <vt:lpstr>HEALTH POLICY: Priorities cont…</vt:lpstr>
      <vt:lpstr>Health Policy: Strategies</vt:lpstr>
      <vt:lpstr>Health Policy: Strategies…</vt:lpstr>
      <vt:lpstr>PowerPoint Presentation</vt:lpstr>
      <vt:lpstr>The Health Sector Development Program (HSDP)             (1996-2015 GC) </vt:lpstr>
      <vt:lpstr>HSDP…</vt:lpstr>
      <vt:lpstr>Phases of HSDP</vt:lpstr>
      <vt:lpstr>   </vt:lpstr>
      <vt:lpstr>PowerPoint Presentation</vt:lpstr>
      <vt:lpstr>     </vt:lpstr>
      <vt:lpstr> HSDP IV (2010 –2014) </vt:lpstr>
      <vt:lpstr>PowerPoint Presentation</vt:lpstr>
      <vt:lpstr> Health Sector Transformation plan (HSTP) in Ethiopia  </vt:lpstr>
      <vt:lpstr>(HSTP) in Ethiopia…..</vt:lpstr>
      <vt:lpstr>(HSTP) in Ethiopia…..</vt:lpstr>
      <vt:lpstr>Strategic Themes of HSTP </vt:lpstr>
      <vt:lpstr>(HSTP) in Ethiopia….</vt:lpstr>
      <vt:lpstr>PowerPoint Presentation</vt:lpstr>
      <vt:lpstr>Strategic Theme 2: Excellence in quality improvement and assurance</vt:lpstr>
      <vt:lpstr>PowerPoint Presentation</vt:lpstr>
      <vt:lpstr>Strategic Theme 3: Excellence in leadership and governance</vt:lpstr>
      <vt:lpstr>Strategic Theme 4: Excellence in health system capacity</vt:lpstr>
      <vt:lpstr>Strategic Theme 4: Excellence in health system capacity…</vt:lpstr>
      <vt:lpstr>Health sector transformation agendas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Objectives</vt:lpstr>
      <vt:lpstr>PHC Historical Development</vt:lpstr>
      <vt:lpstr>PHC Historical Development…</vt:lpstr>
      <vt:lpstr>PHC Historical Development…</vt:lpstr>
      <vt:lpstr>PHC Historical Development…</vt:lpstr>
      <vt:lpstr>PHC Historical Development…</vt:lpstr>
      <vt:lpstr>PHC Historical Development…</vt:lpstr>
      <vt:lpstr>Primary health care</vt:lpstr>
      <vt:lpstr>PHC  Definition…</vt:lpstr>
      <vt:lpstr>PHC  Definition…</vt:lpstr>
      <vt:lpstr>Principles of primary health care</vt:lpstr>
      <vt:lpstr>I. Equity</vt:lpstr>
      <vt:lpstr>II. Intersectoral collaboration</vt:lpstr>
      <vt:lpstr>III. Community involvement </vt:lpstr>
      <vt:lpstr>IV. Appropriate Technology </vt:lpstr>
      <vt:lpstr>   Criteria of Appropriateness</vt:lpstr>
      <vt:lpstr>V. Emphasis on health promotion and prevention </vt:lpstr>
      <vt:lpstr>VI. Decentralization  </vt:lpstr>
      <vt:lpstr>PowerPoint Presentation</vt:lpstr>
      <vt:lpstr>PHC COMPONENTS…</vt:lpstr>
      <vt:lpstr>PHC COMPONENTS…</vt:lpstr>
      <vt:lpstr>Major problems in the implementation of PHC in Ethiopia</vt:lpstr>
      <vt:lpstr>PowerPoint Presentation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Mihretu</cp:lastModifiedBy>
  <cp:revision>443</cp:revision>
  <dcterms:created xsi:type="dcterms:W3CDTF">2005-01-14T10:55:39Z</dcterms:created>
  <dcterms:modified xsi:type="dcterms:W3CDTF">2020-04-27T05:52:36Z</dcterms:modified>
</cp:coreProperties>
</file>