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1" r:id="rId1"/>
  </p:sldMasterIdLst>
  <p:notesMasterIdLst>
    <p:notesMasterId r:id="rId118"/>
  </p:notesMasterIdLst>
  <p:handoutMasterIdLst>
    <p:handoutMasterId r:id="rId119"/>
  </p:handoutMasterIdLst>
  <p:sldIdLst>
    <p:sldId id="611" r:id="rId2"/>
    <p:sldId id="518" r:id="rId3"/>
    <p:sldId id="538" r:id="rId4"/>
    <p:sldId id="376" r:id="rId5"/>
    <p:sldId id="334" r:id="rId6"/>
    <p:sldId id="335" r:id="rId7"/>
    <p:sldId id="382" r:id="rId8"/>
    <p:sldId id="625" r:id="rId9"/>
    <p:sldId id="339" r:id="rId10"/>
    <p:sldId id="361" r:id="rId11"/>
    <p:sldId id="340" r:id="rId12"/>
    <p:sldId id="626" r:id="rId13"/>
    <p:sldId id="627" r:id="rId14"/>
    <p:sldId id="343" r:id="rId15"/>
    <p:sldId id="344" r:id="rId16"/>
    <p:sldId id="366" r:id="rId17"/>
    <p:sldId id="365" r:id="rId18"/>
    <p:sldId id="369" r:id="rId19"/>
    <p:sldId id="345" r:id="rId20"/>
    <p:sldId id="367" r:id="rId21"/>
    <p:sldId id="502" r:id="rId22"/>
    <p:sldId id="503" r:id="rId23"/>
    <p:sldId id="494" r:id="rId24"/>
    <p:sldId id="495" r:id="rId25"/>
    <p:sldId id="346" r:id="rId26"/>
    <p:sldId id="347" r:id="rId27"/>
    <p:sldId id="649" r:id="rId28"/>
    <p:sldId id="650" r:id="rId29"/>
    <p:sldId id="714" r:id="rId30"/>
    <p:sldId id="651" r:id="rId31"/>
    <p:sldId id="652" r:id="rId32"/>
    <p:sldId id="653" r:id="rId33"/>
    <p:sldId id="654" r:id="rId34"/>
    <p:sldId id="655" r:id="rId35"/>
    <p:sldId id="656" r:id="rId36"/>
    <p:sldId id="696" r:id="rId37"/>
    <p:sldId id="657" r:id="rId38"/>
    <p:sldId id="658" r:id="rId39"/>
    <p:sldId id="659" r:id="rId40"/>
    <p:sldId id="660" r:id="rId41"/>
    <p:sldId id="661" r:id="rId42"/>
    <p:sldId id="664" r:id="rId43"/>
    <p:sldId id="665" r:id="rId44"/>
    <p:sldId id="666" r:id="rId45"/>
    <p:sldId id="667" r:id="rId46"/>
    <p:sldId id="668" r:id="rId47"/>
    <p:sldId id="669" r:id="rId48"/>
    <p:sldId id="670" r:id="rId49"/>
    <p:sldId id="671" r:id="rId50"/>
    <p:sldId id="672" r:id="rId51"/>
    <p:sldId id="673" r:id="rId52"/>
    <p:sldId id="674" r:id="rId53"/>
    <p:sldId id="675" r:id="rId54"/>
    <p:sldId id="676" r:id="rId55"/>
    <p:sldId id="677" r:id="rId56"/>
    <p:sldId id="678" r:id="rId57"/>
    <p:sldId id="679" r:id="rId58"/>
    <p:sldId id="680" r:id="rId59"/>
    <p:sldId id="681" r:id="rId60"/>
    <p:sldId id="682" r:id="rId61"/>
    <p:sldId id="683" r:id="rId62"/>
    <p:sldId id="684" r:id="rId63"/>
    <p:sldId id="685" r:id="rId64"/>
    <p:sldId id="686" r:id="rId65"/>
    <p:sldId id="687" r:id="rId66"/>
    <p:sldId id="688" r:id="rId67"/>
    <p:sldId id="689" r:id="rId68"/>
    <p:sldId id="690" r:id="rId69"/>
    <p:sldId id="691" r:id="rId70"/>
    <p:sldId id="692" r:id="rId71"/>
    <p:sldId id="693" r:id="rId72"/>
    <p:sldId id="694" r:id="rId73"/>
    <p:sldId id="700" r:id="rId74"/>
    <p:sldId id="701" r:id="rId75"/>
    <p:sldId id="702" r:id="rId76"/>
    <p:sldId id="703" r:id="rId77"/>
    <p:sldId id="704" r:id="rId78"/>
    <p:sldId id="705" r:id="rId79"/>
    <p:sldId id="706" r:id="rId80"/>
    <p:sldId id="707" r:id="rId81"/>
    <p:sldId id="708" r:id="rId82"/>
    <p:sldId id="720" r:id="rId83"/>
    <p:sldId id="721" r:id="rId84"/>
    <p:sldId id="722" r:id="rId85"/>
    <p:sldId id="723" r:id="rId86"/>
    <p:sldId id="724" r:id="rId87"/>
    <p:sldId id="725" r:id="rId88"/>
    <p:sldId id="726" r:id="rId89"/>
    <p:sldId id="727" r:id="rId90"/>
    <p:sldId id="728" r:id="rId91"/>
    <p:sldId id="729" r:id="rId92"/>
    <p:sldId id="730" r:id="rId93"/>
    <p:sldId id="731" r:id="rId94"/>
    <p:sldId id="732" r:id="rId95"/>
    <p:sldId id="743" r:id="rId96"/>
    <p:sldId id="744" r:id="rId97"/>
    <p:sldId id="745" r:id="rId98"/>
    <p:sldId id="746" r:id="rId99"/>
    <p:sldId id="747" r:id="rId100"/>
    <p:sldId id="748" r:id="rId101"/>
    <p:sldId id="749" r:id="rId102"/>
    <p:sldId id="750" r:id="rId103"/>
    <p:sldId id="751" r:id="rId104"/>
    <p:sldId id="752" r:id="rId105"/>
    <p:sldId id="753" r:id="rId106"/>
    <p:sldId id="754" r:id="rId107"/>
    <p:sldId id="755" r:id="rId108"/>
    <p:sldId id="756" r:id="rId109"/>
    <p:sldId id="761" r:id="rId110"/>
    <p:sldId id="762" r:id="rId111"/>
    <p:sldId id="735" r:id="rId112"/>
    <p:sldId id="736" r:id="rId113"/>
    <p:sldId id="737" r:id="rId114"/>
    <p:sldId id="738" r:id="rId115"/>
    <p:sldId id="739" r:id="rId116"/>
    <p:sldId id="716" r:id="rId11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1339"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handoutMaster" Target="handoutMasters/handoutMaster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42143A-2BD1-4AE9-8A48-7E5FE6D1A4F0}"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9665C9EC-5693-411A-8FB3-D8B282B44895}">
      <dgm:prSet phldrT="[Text]" custT="1"/>
      <dgm:spPr/>
      <dgm:t>
        <a:bodyPr/>
        <a:lstStyle/>
        <a:p>
          <a:r>
            <a:rPr lang="en-US" sz="2400" dirty="0">
              <a:latin typeface="Times New Roman" pitchFamily="-12" charset="0"/>
              <a:cs typeface="Times New Roman" pitchFamily="-12" charset="0"/>
            </a:rPr>
            <a:t>1. Budget preparation</a:t>
          </a:r>
          <a:endParaRPr lang="en-US" sz="2400" dirty="0"/>
        </a:p>
      </dgm:t>
    </dgm:pt>
    <dgm:pt modelId="{7079D458-41EC-41FA-AA26-009CA37EB545}" type="parTrans" cxnId="{CB7B0D56-E748-461F-BC24-389BACBB3013}">
      <dgm:prSet/>
      <dgm:spPr/>
      <dgm:t>
        <a:bodyPr/>
        <a:lstStyle/>
        <a:p>
          <a:endParaRPr lang="en-US"/>
        </a:p>
      </dgm:t>
    </dgm:pt>
    <dgm:pt modelId="{0A603194-92E1-4C40-96A2-9E6DB9B40890}" type="sibTrans" cxnId="{CB7B0D56-E748-461F-BC24-389BACBB3013}">
      <dgm:prSet/>
      <dgm:spPr/>
      <dgm:t>
        <a:bodyPr/>
        <a:lstStyle/>
        <a:p>
          <a:endParaRPr lang="en-US"/>
        </a:p>
      </dgm:t>
    </dgm:pt>
    <dgm:pt modelId="{AB967877-4D26-4B49-985A-8CED2791D371}">
      <dgm:prSet phldrT="[Text]" custT="1"/>
      <dgm:spPr/>
      <dgm:t>
        <a:bodyPr/>
        <a:lstStyle/>
        <a:p>
          <a:r>
            <a:rPr lang="en-US" sz="2400" dirty="0">
              <a:latin typeface="Times New Roman" pitchFamily="-12" charset="0"/>
              <a:cs typeface="Times New Roman" pitchFamily="-12" charset="0"/>
            </a:rPr>
            <a:t>2. Budget compiling &amp; approval</a:t>
          </a:r>
          <a:endParaRPr lang="en-US" sz="2400" dirty="0"/>
        </a:p>
      </dgm:t>
    </dgm:pt>
    <dgm:pt modelId="{BAD0722A-3DD7-4B02-A02E-40797BD84C1C}" type="parTrans" cxnId="{0C3935D8-55A3-4351-BCEA-523344879ACD}">
      <dgm:prSet/>
      <dgm:spPr/>
      <dgm:t>
        <a:bodyPr/>
        <a:lstStyle/>
        <a:p>
          <a:endParaRPr lang="en-US"/>
        </a:p>
      </dgm:t>
    </dgm:pt>
    <dgm:pt modelId="{768ABFE4-5292-4612-BA19-1A4E74D75C9B}" type="sibTrans" cxnId="{0C3935D8-55A3-4351-BCEA-523344879ACD}">
      <dgm:prSet/>
      <dgm:spPr/>
      <dgm:t>
        <a:bodyPr/>
        <a:lstStyle/>
        <a:p>
          <a:endParaRPr lang="en-US"/>
        </a:p>
      </dgm:t>
    </dgm:pt>
    <dgm:pt modelId="{35AA6CEC-314E-405D-A9C4-A8ECF1D5DD1F}">
      <dgm:prSet phldrT="[Text]" custT="1"/>
      <dgm:spPr/>
      <dgm:t>
        <a:bodyPr/>
        <a:lstStyle/>
        <a:p>
          <a:r>
            <a:rPr lang="en-US" sz="1800" dirty="0">
              <a:latin typeface="Times New Roman" pitchFamily="-12" charset="0"/>
              <a:cs typeface="Times New Roman" pitchFamily="-12" charset="0"/>
            </a:rPr>
            <a:t>3. Budget execution</a:t>
          </a:r>
        </a:p>
        <a:p>
          <a:r>
            <a:rPr lang="en-US" sz="1800" dirty="0">
              <a:latin typeface="Times New Roman" pitchFamily="-12" charset="0"/>
              <a:cs typeface="Times New Roman" pitchFamily="-12" charset="0"/>
            </a:rPr>
            <a:t>(implementing)</a:t>
          </a:r>
          <a:endParaRPr lang="en-US" sz="1800" dirty="0"/>
        </a:p>
      </dgm:t>
    </dgm:pt>
    <dgm:pt modelId="{5AFBB7E2-77CC-4386-A8F2-E34FB612802A}" type="parTrans" cxnId="{64AA3302-3764-4A4C-A948-AE579803B34B}">
      <dgm:prSet/>
      <dgm:spPr/>
      <dgm:t>
        <a:bodyPr/>
        <a:lstStyle/>
        <a:p>
          <a:endParaRPr lang="en-US"/>
        </a:p>
      </dgm:t>
    </dgm:pt>
    <dgm:pt modelId="{3AAE2D84-2A50-4BCD-B342-C5B9D3E95B3B}" type="sibTrans" cxnId="{64AA3302-3764-4A4C-A948-AE579803B34B}">
      <dgm:prSet/>
      <dgm:spPr/>
      <dgm:t>
        <a:bodyPr/>
        <a:lstStyle/>
        <a:p>
          <a:endParaRPr lang="en-US"/>
        </a:p>
      </dgm:t>
    </dgm:pt>
    <dgm:pt modelId="{B7781AF3-E1B0-47DC-8A2F-6D3EF888F953}">
      <dgm:prSet phldrT="[Text]" custT="1"/>
      <dgm:spPr/>
      <dgm:t>
        <a:bodyPr/>
        <a:lstStyle/>
        <a:p>
          <a:r>
            <a:rPr lang="en-US" sz="2000" dirty="0">
              <a:latin typeface="Times New Roman" pitchFamily="-12" charset="0"/>
              <a:cs typeface="Times New Roman" pitchFamily="-12" charset="0"/>
            </a:rPr>
            <a:t>4. Budget audit</a:t>
          </a:r>
        </a:p>
        <a:p>
          <a:r>
            <a:rPr lang="en-US" sz="2000" dirty="0">
              <a:latin typeface="Times New Roman" pitchFamily="-12" charset="0"/>
              <a:cs typeface="Times New Roman" pitchFamily="-12" charset="0"/>
            </a:rPr>
            <a:t>(evaluation)</a:t>
          </a:r>
          <a:endParaRPr lang="en-US" sz="2000" dirty="0"/>
        </a:p>
      </dgm:t>
    </dgm:pt>
    <dgm:pt modelId="{E7CCF20B-E6EA-4A2E-9105-55A34482D57F}" type="parTrans" cxnId="{63A2BF11-C2A8-436A-B1CA-B73662E7CC83}">
      <dgm:prSet/>
      <dgm:spPr/>
      <dgm:t>
        <a:bodyPr/>
        <a:lstStyle/>
        <a:p>
          <a:endParaRPr lang="en-US"/>
        </a:p>
      </dgm:t>
    </dgm:pt>
    <dgm:pt modelId="{C9A7F150-0065-46A2-B39C-D413A5F73390}" type="sibTrans" cxnId="{63A2BF11-C2A8-436A-B1CA-B73662E7CC83}">
      <dgm:prSet/>
      <dgm:spPr/>
      <dgm:t>
        <a:bodyPr/>
        <a:lstStyle/>
        <a:p>
          <a:endParaRPr lang="en-US"/>
        </a:p>
      </dgm:t>
    </dgm:pt>
    <dgm:pt modelId="{892707EA-1331-4715-AE1F-5C50E9B36701}" type="pres">
      <dgm:prSet presAssocID="{0842143A-2BD1-4AE9-8A48-7E5FE6D1A4F0}" presName="cycle" presStyleCnt="0">
        <dgm:presLayoutVars>
          <dgm:dir/>
          <dgm:resizeHandles val="exact"/>
        </dgm:presLayoutVars>
      </dgm:prSet>
      <dgm:spPr/>
    </dgm:pt>
    <dgm:pt modelId="{82C096C6-F17C-4DFA-B6DB-111E7F1785CB}" type="pres">
      <dgm:prSet presAssocID="{9665C9EC-5693-411A-8FB3-D8B282B44895}" presName="node" presStyleLbl="node1" presStyleIdx="0" presStyleCnt="4" custScaleX="124336" custScaleY="117136">
        <dgm:presLayoutVars>
          <dgm:bulletEnabled val="1"/>
        </dgm:presLayoutVars>
      </dgm:prSet>
      <dgm:spPr/>
    </dgm:pt>
    <dgm:pt modelId="{F56EA32D-3902-4416-ADAB-ED4E0D819559}" type="pres">
      <dgm:prSet presAssocID="{9665C9EC-5693-411A-8FB3-D8B282B44895}" presName="spNode" presStyleCnt="0"/>
      <dgm:spPr/>
    </dgm:pt>
    <dgm:pt modelId="{FDBC507B-FAA9-4306-ADFF-C5A6F4A4959A}" type="pres">
      <dgm:prSet presAssocID="{0A603194-92E1-4C40-96A2-9E6DB9B40890}" presName="sibTrans" presStyleLbl="sibTrans1D1" presStyleIdx="0" presStyleCnt="4"/>
      <dgm:spPr/>
    </dgm:pt>
    <dgm:pt modelId="{23EF2390-BF06-4320-B3ED-760E00348FDB}" type="pres">
      <dgm:prSet presAssocID="{AB967877-4D26-4B49-985A-8CED2791D371}" presName="node" presStyleLbl="node1" presStyleIdx="1" presStyleCnt="4" custScaleX="117003" custScaleY="120159">
        <dgm:presLayoutVars>
          <dgm:bulletEnabled val="1"/>
        </dgm:presLayoutVars>
      </dgm:prSet>
      <dgm:spPr/>
    </dgm:pt>
    <dgm:pt modelId="{C2BA0F34-663A-4441-858F-0D1001D87B0D}" type="pres">
      <dgm:prSet presAssocID="{AB967877-4D26-4B49-985A-8CED2791D371}" presName="spNode" presStyleCnt="0"/>
      <dgm:spPr/>
    </dgm:pt>
    <dgm:pt modelId="{8A6A30AD-19A1-4A5A-BD65-C86DC48586C9}" type="pres">
      <dgm:prSet presAssocID="{768ABFE4-5292-4612-BA19-1A4E74D75C9B}" presName="sibTrans" presStyleLbl="sibTrans1D1" presStyleIdx="1" presStyleCnt="4"/>
      <dgm:spPr/>
    </dgm:pt>
    <dgm:pt modelId="{102CEF31-08AE-49D0-8E15-1B0E1950926E}" type="pres">
      <dgm:prSet presAssocID="{35AA6CEC-314E-405D-A9C4-A8ECF1D5DD1F}" presName="node" presStyleLbl="node1" presStyleIdx="2" presStyleCnt="4" custScaleX="131916">
        <dgm:presLayoutVars>
          <dgm:bulletEnabled val="1"/>
        </dgm:presLayoutVars>
      </dgm:prSet>
      <dgm:spPr/>
    </dgm:pt>
    <dgm:pt modelId="{DBE92B99-24A2-4E69-A829-C812F3FCA63B}" type="pres">
      <dgm:prSet presAssocID="{35AA6CEC-314E-405D-A9C4-A8ECF1D5DD1F}" presName="spNode" presStyleCnt="0"/>
      <dgm:spPr/>
    </dgm:pt>
    <dgm:pt modelId="{E0DBB73F-2D9A-4C24-A2A3-A0550FDD87F9}" type="pres">
      <dgm:prSet presAssocID="{3AAE2D84-2A50-4BCD-B342-C5B9D3E95B3B}" presName="sibTrans" presStyleLbl="sibTrans1D1" presStyleIdx="2" presStyleCnt="4"/>
      <dgm:spPr/>
    </dgm:pt>
    <dgm:pt modelId="{A5629507-6E0C-4610-A541-26DB7ED3CA24}" type="pres">
      <dgm:prSet presAssocID="{B7781AF3-E1B0-47DC-8A2F-6D3EF888F953}" presName="node" presStyleLbl="node1" presStyleIdx="3" presStyleCnt="4" custScaleX="115160" custScaleY="134846" custRadScaleRad="116715" custRadScaleInc="2844">
        <dgm:presLayoutVars>
          <dgm:bulletEnabled val="1"/>
        </dgm:presLayoutVars>
      </dgm:prSet>
      <dgm:spPr/>
    </dgm:pt>
    <dgm:pt modelId="{FD140922-2219-4DA6-AC99-4300952E06C5}" type="pres">
      <dgm:prSet presAssocID="{B7781AF3-E1B0-47DC-8A2F-6D3EF888F953}" presName="spNode" presStyleCnt="0"/>
      <dgm:spPr/>
    </dgm:pt>
    <dgm:pt modelId="{448C5338-1CCC-49FF-8591-18786941C82A}" type="pres">
      <dgm:prSet presAssocID="{C9A7F150-0065-46A2-B39C-D413A5F73390}" presName="sibTrans" presStyleLbl="sibTrans1D1" presStyleIdx="3" presStyleCnt="4"/>
      <dgm:spPr/>
    </dgm:pt>
  </dgm:ptLst>
  <dgm:cxnLst>
    <dgm:cxn modelId="{64AA3302-3764-4A4C-A948-AE579803B34B}" srcId="{0842143A-2BD1-4AE9-8A48-7E5FE6D1A4F0}" destId="{35AA6CEC-314E-405D-A9C4-A8ECF1D5DD1F}" srcOrd="2" destOrd="0" parTransId="{5AFBB7E2-77CC-4386-A8F2-E34FB612802A}" sibTransId="{3AAE2D84-2A50-4BCD-B342-C5B9D3E95B3B}"/>
    <dgm:cxn modelId="{5E119409-379B-47AE-AEA2-90D8A83D2BDD}" type="presOf" srcId="{0A603194-92E1-4C40-96A2-9E6DB9B40890}" destId="{FDBC507B-FAA9-4306-ADFF-C5A6F4A4959A}" srcOrd="0" destOrd="0" presId="urn:microsoft.com/office/officeart/2005/8/layout/cycle5"/>
    <dgm:cxn modelId="{63A2BF11-C2A8-436A-B1CA-B73662E7CC83}" srcId="{0842143A-2BD1-4AE9-8A48-7E5FE6D1A4F0}" destId="{B7781AF3-E1B0-47DC-8A2F-6D3EF888F953}" srcOrd="3" destOrd="0" parTransId="{E7CCF20B-E6EA-4A2E-9105-55A34482D57F}" sibTransId="{C9A7F150-0065-46A2-B39C-D413A5F73390}"/>
    <dgm:cxn modelId="{4A81603E-E51C-435D-A4D4-73C2C3117B54}" type="presOf" srcId="{9665C9EC-5693-411A-8FB3-D8B282B44895}" destId="{82C096C6-F17C-4DFA-B6DB-111E7F1785CB}" srcOrd="0" destOrd="0" presId="urn:microsoft.com/office/officeart/2005/8/layout/cycle5"/>
    <dgm:cxn modelId="{CB7B0D56-E748-461F-BC24-389BACBB3013}" srcId="{0842143A-2BD1-4AE9-8A48-7E5FE6D1A4F0}" destId="{9665C9EC-5693-411A-8FB3-D8B282B44895}" srcOrd="0" destOrd="0" parTransId="{7079D458-41EC-41FA-AA26-009CA37EB545}" sibTransId="{0A603194-92E1-4C40-96A2-9E6DB9B40890}"/>
    <dgm:cxn modelId="{08F1AF7A-207C-4411-9F52-5A5D94E525F7}" type="presOf" srcId="{35AA6CEC-314E-405D-A9C4-A8ECF1D5DD1F}" destId="{102CEF31-08AE-49D0-8E15-1B0E1950926E}" srcOrd="0" destOrd="0" presId="urn:microsoft.com/office/officeart/2005/8/layout/cycle5"/>
    <dgm:cxn modelId="{1C26FA88-262C-40EB-A864-5C76F18F6D7C}" type="presOf" srcId="{768ABFE4-5292-4612-BA19-1A4E74D75C9B}" destId="{8A6A30AD-19A1-4A5A-BD65-C86DC48586C9}" srcOrd="0" destOrd="0" presId="urn:microsoft.com/office/officeart/2005/8/layout/cycle5"/>
    <dgm:cxn modelId="{B3ECE793-DE92-4F95-A9C9-9AB8E069E0F9}" type="presOf" srcId="{B7781AF3-E1B0-47DC-8A2F-6D3EF888F953}" destId="{A5629507-6E0C-4610-A541-26DB7ED3CA24}" srcOrd="0" destOrd="0" presId="urn:microsoft.com/office/officeart/2005/8/layout/cycle5"/>
    <dgm:cxn modelId="{6C5898C7-D658-4137-9CD4-C11A562FABAB}" type="presOf" srcId="{3AAE2D84-2A50-4BCD-B342-C5B9D3E95B3B}" destId="{E0DBB73F-2D9A-4C24-A2A3-A0550FDD87F9}" srcOrd="0" destOrd="0" presId="urn:microsoft.com/office/officeart/2005/8/layout/cycle5"/>
    <dgm:cxn modelId="{1A450BCC-6A2E-4050-BDDA-6F823EC75A8E}" type="presOf" srcId="{0842143A-2BD1-4AE9-8A48-7E5FE6D1A4F0}" destId="{892707EA-1331-4715-AE1F-5C50E9B36701}" srcOrd="0" destOrd="0" presId="urn:microsoft.com/office/officeart/2005/8/layout/cycle5"/>
    <dgm:cxn modelId="{0C3935D8-55A3-4351-BCEA-523344879ACD}" srcId="{0842143A-2BD1-4AE9-8A48-7E5FE6D1A4F0}" destId="{AB967877-4D26-4B49-985A-8CED2791D371}" srcOrd="1" destOrd="0" parTransId="{BAD0722A-3DD7-4B02-A02E-40797BD84C1C}" sibTransId="{768ABFE4-5292-4612-BA19-1A4E74D75C9B}"/>
    <dgm:cxn modelId="{FE15C9E3-3481-46B7-9376-2E2E3A6222E0}" type="presOf" srcId="{C9A7F150-0065-46A2-B39C-D413A5F73390}" destId="{448C5338-1CCC-49FF-8591-18786941C82A}" srcOrd="0" destOrd="0" presId="urn:microsoft.com/office/officeart/2005/8/layout/cycle5"/>
    <dgm:cxn modelId="{89AA0EF1-6286-491E-BF9A-60F33E0E22A1}" type="presOf" srcId="{AB967877-4D26-4B49-985A-8CED2791D371}" destId="{23EF2390-BF06-4320-B3ED-760E00348FDB}" srcOrd="0" destOrd="0" presId="urn:microsoft.com/office/officeart/2005/8/layout/cycle5"/>
    <dgm:cxn modelId="{4678AFF8-491C-42C5-AB08-36CE6150DE97}" type="presParOf" srcId="{892707EA-1331-4715-AE1F-5C50E9B36701}" destId="{82C096C6-F17C-4DFA-B6DB-111E7F1785CB}" srcOrd="0" destOrd="0" presId="urn:microsoft.com/office/officeart/2005/8/layout/cycle5"/>
    <dgm:cxn modelId="{61BA47A4-8DFB-4EC9-8978-A0E5F9D6E293}" type="presParOf" srcId="{892707EA-1331-4715-AE1F-5C50E9B36701}" destId="{F56EA32D-3902-4416-ADAB-ED4E0D819559}" srcOrd="1" destOrd="0" presId="urn:microsoft.com/office/officeart/2005/8/layout/cycle5"/>
    <dgm:cxn modelId="{75E1D539-3437-43C3-90B2-E2BBAC9B6390}" type="presParOf" srcId="{892707EA-1331-4715-AE1F-5C50E9B36701}" destId="{FDBC507B-FAA9-4306-ADFF-C5A6F4A4959A}" srcOrd="2" destOrd="0" presId="urn:microsoft.com/office/officeart/2005/8/layout/cycle5"/>
    <dgm:cxn modelId="{8AE48787-FBF6-4F86-85A3-488896A44037}" type="presParOf" srcId="{892707EA-1331-4715-AE1F-5C50E9B36701}" destId="{23EF2390-BF06-4320-B3ED-760E00348FDB}" srcOrd="3" destOrd="0" presId="urn:microsoft.com/office/officeart/2005/8/layout/cycle5"/>
    <dgm:cxn modelId="{537BE888-0240-4227-9B91-E82B958B1BF5}" type="presParOf" srcId="{892707EA-1331-4715-AE1F-5C50E9B36701}" destId="{C2BA0F34-663A-4441-858F-0D1001D87B0D}" srcOrd="4" destOrd="0" presId="urn:microsoft.com/office/officeart/2005/8/layout/cycle5"/>
    <dgm:cxn modelId="{1C1973CD-EC7B-4F39-ABA3-FF72AE09E925}" type="presParOf" srcId="{892707EA-1331-4715-AE1F-5C50E9B36701}" destId="{8A6A30AD-19A1-4A5A-BD65-C86DC48586C9}" srcOrd="5" destOrd="0" presId="urn:microsoft.com/office/officeart/2005/8/layout/cycle5"/>
    <dgm:cxn modelId="{778C3C7C-270D-4C9C-9B56-8282052F1AEA}" type="presParOf" srcId="{892707EA-1331-4715-AE1F-5C50E9B36701}" destId="{102CEF31-08AE-49D0-8E15-1B0E1950926E}" srcOrd="6" destOrd="0" presId="urn:microsoft.com/office/officeart/2005/8/layout/cycle5"/>
    <dgm:cxn modelId="{713F3598-D554-4356-9917-5E78CDC42E1F}" type="presParOf" srcId="{892707EA-1331-4715-AE1F-5C50E9B36701}" destId="{DBE92B99-24A2-4E69-A829-C812F3FCA63B}" srcOrd="7" destOrd="0" presId="urn:microsoft.com/office/officeart/2005/8/layout/cycle5"/>
    <dgm:cxn modelId="{134AF81E-769F-4021-8914-30CF991A978C}" type="presParOf" srcId="{892707EA-1331-4715-AE1F-5C50E9B36701}" destId="{E0DBB73F-2D9A-4C24-A2A3-A0550FDD87F9}" srcOrd="8" destOrd="0" presId="urn:microsoft.com/office/officeart/2005/8/layout/cycle5"/>
    <dgm:cxn modelId="{5EDAADA5-60F7-4683-B4E8-D562961DC480}" type="presParOf" srcId="{892707EA-1331-4715-AE1F-5C50E9B36701}" destId="{A5629507-6E0C-4610-A541-26DB7ED3CA24}" srcOrd="9" destOrd="0" presId="urn:microsoft.com/office/officeart/2005/8/layout/cycle5"/>
    <dgm:cxn modelId="{01CAFC01-B5B1-4C18-B96C-E95317B85627}" type="presParOf" srcId="{892707EA-1331-4715-AE1F-5C50E9B36701}" destId="{FD140922-2219-4DA6-AC99-4300952E06C5}" srcOrd="10" destOrd="0" presId="urn:microsoft.com/office/officeart/2005/8/layout/cycle5"/>
    <dgm:cxn modelId="{1A8AF5BD-252D-4E94-B394-C725C6A1AF6F}" type="presParOf" srcId="{892707EA-1331-4715-AE1F-5C50E9B36701}" destId="{448C5338-1CCC-49FF-8591-18786941C82A}"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30661E-D416-7541-8676-5649C9E36036}" type="doc">
      <dgm:prSet loTypeId="urn:microsoft.com/office/officeart/2005/8/layout/matrix1" loCatId="" qsTypeId="urn:microsoft.com/office/officeart/2005/8/quickstyle/simple4" qsCatId="simple" csTypeId="urn:microsoft.com/office/officeart/2005/8/colors/accent1_2" csCatId="accent1" phldr="1"/>
      <dgm:spPr/>
      <dgm:t>
        <a:bodyPr/>
        <a:lstStyle/>
        <a:p>
          <a:endParaRPr lang="en-US"/>
        </a:p>
      </dgm:t>
    </dgm:pt>
    <dgm:pt modelId="{B8268ABC-948D-CB48-922F-6B009497468D}">
      <dgm:prSet phldrT="[Text]"/>
      <dgm:spPr>
        <a:solidFill>
          <a:schemeClr val="bg1"/>
        </a:solidFill>
      </dgm:spPr>
      <dgm:t>
        <a:bodyPr/>
        <a:lstStyle/>
        <a:p>
          <a:r>
            <a:rPr lang="en-US" b="1" dirty="0"/>
            <a:t>Managing Your Time Effectively</a:t>
          </a:r>
        </a:p>
      </dgm:t>
    </dgm:pt>
    <dgm:pt modelId="{F60B4EF5-C14E-8040-81D4-B9A375419F02}" type="parTrans" cxnId="{E4BAC394-17E8-3E49-A134-8E90E5A3064B}">
      <dgm:prSet/>
      <dgm:spPr/>
      <dgm:t>
        <a:bodyPr/>
        <a:lstStyle/>
        <a:p>
          <a:endParaRPr lang="en-US"/>
        </a:p>
      </dgm:t>
    </dgm:pt>
    <dgm:pt modelId="{EABA2CC6-8379-CC4A-9286-94DDF0A0225D}" type="sibTrans" cxnId="{E4BAC394-17E8-3E49-A134-8E90E5A3064B}">
      <dgm:prSet/>
      <dgm:spPr/>
      <dgm:t>
        <a:bodyPr/>
        <a:lstStyle/>
        <a:p>
          <a:endParaRPr lang="en-US"/>
        </a:p>
      </dgm:t>
    </dgm:pt>
    <dgm:pt modelId="{33FC658B-1FAE-AA46-9BD8-D43034862C3C}">
      <dgm:prSet phldrT="[Text]" custT="1"/>
      <dgm:spPr>
        <a:solidFill>
          <a:schemeClr val="accent6">
            <a:lumMod val="40000"/>
            <a:lumOff val="60000"/>
          </a:schemeClr>
        </a:solidFill>
      </dgm:spPr>
      <dgm:t>
        <a:bodyPr/>
        <a:lstStyle/>
        <a:p>
          <a:r>
            <a:rPr lang="en-US" sz="2400" b="1" dirty="0">
              <a:solidFill>
                <a:schemeClr val="tx1"/>
              </a:solidFill>
            </a:rPr>
            <a:t>Quadrant of Necessity</a:t>
          </a:r>
        </a:p>
        <a:p>
          <a:r>
            <a:rPr lang="en-US" sz="1800" b="1" dirty="0">
              <a:solidFill>
                <a:srgbClr val="0000FF"/>
              </a:solidFill>
            </a:rPr>
            <a:t>Important, Urgent</a:t>
          </a:r>
        </a:p>
      </dgm:t>
    </dgm:pt>
    <dgm:pt modelId="{0CCAB83D-AEB7-7F48-A2EF-87B0B47846B5}" type="parTrans" cxnId="{BB8D242A-AC59-2645-9DE1-C853AE21D222}">
      <dgm:prSet/>
      <dgm:spPr/>
      <dgm:t>
        <a:bodyPr/>
        <a:lstStyle/>
        <a:p>
          <a:endParaRPr lang="en-US"/>
        </a:p>
      </dgm:t>
    </dgm:pt>
    <dgm:pt modelId="{CE2BBD13-46EC-5F48-A20E-232FB179102D}" type="sibTrans" cxnId="{BB8D242A-AC59-2645-9DE1-C853AE21D222}">
      <dgm:prSet/>
      <dgm:spPr/>
      <dgm:t>
        <a:bodyPr/>
        <a:lstStyle/>
        <a:p>
          <a:endParaRPr lang="en-US"/>
        </a:p>
      </dgm:t>
    </dgm:pt>
    <dgm:pt modelId="{466411D2-F45E-8145-A9FA-17067BFC4A2A}">
      <dgm:prSet phldrT="[Text]" custT="1"/>
      <dgm:spPr>
        <a:solidFill>
          <a:schemeClr val="accent3">
            <a:lumMod val="60000"/>
            <a:lumOff val="40000"/>
          </a:schemeClr>
        </a:solidFill>
      </dgm:spPr>
      <dgm:t>
        <a:bodyPr/>
        <a:lstStyle/>
        <a:p>
          <a:r>
            <a:rPr lang="en-US" sz="2400" b="1" dirty="0">
              <a:solidFill>
                <a:srgbClr val="000000"/>
              </a:solidFill>
            </a:rPr>
            <a:t>Quadrant of Quality &amp; Personal Leadership</a:t>
          </a:r>
        </a:p>
        <a:p>
          <a:r>
            <a:rPr lang="en-US" sz="1800" b="1" dirty="0">
              <a:solidFill>
                <a:srgbClr val="0000FF"/>
              </a:solidFill>
            </a:rPr>
            <a:t>Important, Not Urgent</a:t>
          </a:r>
        </a:p>
      </dgm:t>
    </dgm:pt>
    <dgm:pt modelId="{BA772DF9-35E7-1F42-8F9C-D3AC9D995A85}" type="parTrans" cxnId="{541E0C04-F324-D94C-B074-EA761CAF996B}">
      <dgm:prSet/>
      <dgm:spPr/>
      <dgm:t>
        <a:bodyPr/>
        <a:lstStyle/>
        <a:p>
          <a:endParaRPr lang="en-US"/>
        </a:p>
      </dgm:t>
    </dgm:pt>
    <dgm:pt modelId="{F9DF9892-2DD6-A24E-AA2A-22B9650B1525}" type="sibTrans" cxnId="{541E0C04-F324-D94C-B074-EA761CAF996B}">
      <dgm:prSet/>
      <dgm:spPr/>
      <dgm:t>
        <a:bodyPr/>
        <a:lstStyle/>
        <a:p>
          <a:endParaRPr lang="en-US"/>
        </a:p>
      </dgm:t>
    </dgm:pt>
    <dgm:pt modelId="{D8AC01DE-4E55-0344-9DF4-BE5C72D6F12E}">
      <dgm:prSet phldrT="[Text]" custT="1"/>
      <dgm:spPr/>
      <dgm:t>
        <a:bodyPr/>
        <a:lstStyle/>
        <a:p>
          <a:r>
            <a:rPr lang="en-US" sz="2400" b="1" dirty="0">
              <a:solidFill>
                <a:srgbClr val="000000"/>
              </a:solidFill>
            </a:rPr>
            <a:t>Quadrant of Deception</a:t>
          </a:r>
        </a:p>
        <a:p>
          <a:r>
            <a:rPr lang="en-US" sz="1800" dirty="0">
              <a:solidFill>
                <a:schemeClr val="bg2"/>
              </a:solidFill>
            </a:rPr>
            <a:t>Not Important, Urgent</a:t>
          </a:r>
        </a:p>
      </dgm:t>
    </dgm:pt>
    <dgm:pt modelId="{1031D7CC-896E-1A4E-9AC9-1F573DFBBE57}" type="parTrans" cxnId="{E750DCC0-1A34-494B-8372-B90986F8A89B}">
      <dgm:prSet/>
      <dgm:spPr/>
      <dgm:t>
        <a:bodyPr/>
        <a:lstStyle/>
        <a:p>
          <a:endParaRPr lang="en-US"/>
        </a:p>
      </dgm:t>
    </dgm:pt>
    <dgm:pt modelId="{52D27A4E-A5C2-AA4D-B4A1-A63C50D66CC6}" type="sibTrans" cxnId="{E750DCC0-1A34-494B-8372-B90986F8A89B}">
      <dgm:prSet/>
      <dgm:spPr/>
      <dgm:t>
        <a:bodyPr/>
        <a:lstStyle/>
        <a:p>
          <a:endParaRPr lang="en-US"/>
        </a:p>
      </dgm:t>
    </dgm:pt>
    <dgm:pt modelId="{A2B26DEB-544F-B944-AE52-500CD6FBFDBE}">
      <dgm:prSet phldrT="[Text]" custT="1"/>
      <dgm:spPr>
        <a:solidFill>
          <a:schemeClr val="accent4">
            <a:lumMod val="60000"/>
            <a:lumOff val="40000"/>
          </a:schemeClr>
        </a:solidFill>
      </dgm:spPr>
      <dgm:t>
        <a:bodyPr/>
        <a:lstStyle/>
        <a:p>
          <a:r>
            <a:rPr lang="en-US" sz="2400" b="1" dirty="0">
              <a:solidFill>
                <a:srgbClr val="000000"/>
              </a:solidFill>
            </a:rPr>
            <a:t>Quadrant of Waste</a:t>
          </a:r>
        </a:p>
        <a:p>
          <a:r>
            <a:rPr lang="en-US" sz="1800" b="1" dirty="0">
              <a:solidFill>
                <a:srgbClr val="FF0000"/>
              </a:solidFill>
            </a:rPr>
            <a:t>Not Important, Not Urgent</a:t>
          </a:r>
        </a:p>
      </dgm:t>
    </dgm:pt>
    <dgm:pt modelId="{7646D8BD-BFFC-2D48-8766-D01E5AE2FC20}" type="parTrans" cxnId="{8F08C5BE-088D-9040-93DE-C9F820A39B2B}">
      <dgm:prSet/>
      <dgm:spPr/>
      <dgm:t>
        <a:bodyPr/>
        <a:lstStyle/>
        <a:p>
          <a:endParaRPr lang="en-US"/>
        </a:p>
      </dgm:t>
    </dgm:pt>
    <dgm:pt modelId="{9390E8AD-367C-634B-818D-57D1D8D944AF}" type="sibTrans" cxnId="{8F08C5BE-088D-9040-93DE-C9F820A39B2B}">
      <dgm:prSet/>
      <dgm:spPr/>
      <dgm:t>
        <a:bodyPr/>
        <a:lstStyle/>
        <a:p>
          <a:endParaRPr lang="en-US"/>
        </a:p>
      </dgm:t>
    </dgm:pt>
    <dgm:pt modelId="{E503EF7C-8AC8-D548-AB7A-0B03619FDC1F}" type="pres">
      <dgm:prSet presAssocID="{D430661E-D416-7541-8676-5649C9E36036}" presName="diagram" presStyleCnt="0">
        <dgm:presLayoutVars>
          <dgm:chMax val="1"/>
          <dgm:dir/>
          <dgm:animLvl val="ctr"/>
          <dgm:resizeHandles val="exact"/>
        </dgm:presLayoutVars>
      </dgm:prSet>
      <dgm:spPr/>
    </dgm:pt>
    <dgm:pt modelId="{61B8F045-0344-8245-86BA-65B972608350}" type="pres">
      <dgm:prSet presAssocID="{D430661E-D416-7541-8676-5649C9E36036}" presName="matrix" presStyleCnt="0"/>
      <dgm:spPr/>
    </dgm:pt>
    <dgm:pt modelId="{5D7348C8-49B9-9248-8071-5780464FFAD7}" type="pres">
      <dgm:prSet presAssocID="{D430661E-D416-7541-8676-5649C9E36036}" presName="tile1" presStyleLbl="node1" presStyleIdx="0" presStyleCnt="4"/>
      <dgm:spPr/>
    </dgm:pt>
    <dgm:pt modelId="{924698ED-D2AB-AF44-A7B2-BC95BE73591E}" type="pres">
      <dgm:prSet presAssocID="{D430661E-D416-7541-8676-5649C9E36036}" presName="tile1text" presStyleLbl="node1" presStyleIdx="0" presStyleCnt="4">
        <dgm:presLayoutVars>
          <dgm:chMax val="0"/>
          <dgm:chPref val="0"/>
          <dgm:bulletEnabled val="1"/>
        </dgm:presLayoutVars>
      </dgm:prSet>
      <dgm:spPr/>
    </dgm:pt>
    <dgm:pt modelId="{C7CB250E-2F77-C94C-840D-D416A5389E27}" type="pres">
      <dgm:prSet presAssocID="{D430661E-D416-7541-8676-5649C9E36036}" presName="tile2" presStyleLbl="node1" presStyleIdx="1" presStyleCnt="4"/>
      <dgm:spPr/>
    </dgm:pt>
    <dgm:pt modelId="{FFB3CEE5-4DD8-0A45-A722-384A58FC307D}" type="pres">
      <dgm:prSet presAssocID="{D430661E-D416-7541-8676-5649C9E36036}" presName="tile2text" presStyleLbl="node1" presStyleIdx="1" presStyleCnt="4">
        <dgm:presLayoutVars>
          <dgm:chMax val="0"/>
          <dgm:chPref val="0"/>
          <dgm:bulletEnabled val="1"/>
        </dgm:presLayoutVars>
      </dgm:prSet>
      <dgm:spPr/>
    </dgm:pt>
    <dgm:pt modelId="{F2AB3BF5-70B4-6C40-9343-E1EEE029A420}" type="pres">
      <dgm:prSet presAssocID="{D430661E-D416-7541-8676-5649C9E36036}" presName="tile3" presStyleLbl="node1" presStyleIdx="2" presStyleCnt="4"/>
      <dgm:spPr/>
    </dgm:pt>
    <dgm:pt modelId="{31124641-8425-B94F-9AFB-1F5E9921A232}" type="pres">
      <dgm:prSet presAssocID="{D430661E-D416-7541-8676-5649C9E36036}" presName="tile3text" presStyleLbl="node1" presStyleIdx="2" presStyleCnt="4">
        <dgm:presLayoutVars>
          <dgm:chMax val="0"/>
          <dgm:chPref val="0"/>
          <dgm:bulletEnabled val="1"/>
        </dgm:presLayoutVars>
      </dgm:prSet>
      <dgm:spPr/>
    </dgm:pt>
    <dgm:pt modelId="{F5E8BB6D-FDC9-BF4D-8BAB-578AA6927420}" type="pres">
      <dgm:prSet presAssocID="{D430661E-D416-7541-8676-5649C9E36036}" presName="tile4" presStyleLbl="node1" presStyleIdx="3" presStyleCnt="4"/>
      <dgm:spPr/>
    </dgm:pt>
    <dgm:pt modelId="{67B91007-E5C2-6644-A4E5-2212082444B7}" type="pres">
      <dgm:prSet presAssocID="{D430661E-D416-7541-8676-5649C9E36036}" presName="tile4text" presStyleLbl="node1" presStyleIdx="3" presStyleCnt="4">
        <dgm:presLayoutVars>
          <dgm:chMax val="0"/>
          <dgm:chPref val="0"/>
          <dgm:bulletEnabled val="1"/>
        </dgm:presLayoutVars>
      </dgm:prSet>
      <dgm:spPr/>
    </dgm:pt>
    <dgm:pt modelId="{DCC49F30-7086-914F-BCAC-5587C1AB0659}" type="pres">
      <dgm:prSet presAssocID="{D430661E-D416-7541-8676-5649C9E36036}" presName="centerTile" presStyleLbl="fgShp" presStyleIdx="0" presStyleCnt="1" custScaleX="116667" custScaleY="105000">
        <dgm:presLayoutVars>
          <dgm:chMax val="0"/>
          <dgm:chPref val="0"/>
        </dgm:presLayoutVars>
      </dgm:prSet>
      <dgm:spPr/>
    </dgm:pt>
  </dgm:ptLst>
  <dgm:cxnLst>
    <dgm:cxn modelId="{541E0C04-F324-D94C-B074-EA761CAF996B}" srcId="{B8268ABC-948D-CB48-922F-6B009497468D}" destId="{466411D2-F45E-8145-A9FA-17067BFC4A2A}" srcOrd="1" destOrd="0" parTransId="{BA772DF9-35E7-1F42-8F9C-D3AC9D995A85}" sibTransId="{F9DF9892-2DD6-A24E-AA2A-22B9650B1525}"/>
    <dgm:cxn modelId="{BB8D242A-AC59-2645-9DE1-C853AE21D222}" srcId="{B8268ABC-948D-CB48-922F-6B009497468D}" destId="{33FC658B-1FAE-AA46-9BD8-D43034862C3C}" srcOrd="0" destOrd="0" parTransId="{0CCAB83D-AEB7-7F48-A2EF-87B0B47846B5}" sibTransId="{CE2BBD13-46EC-5F48-A20E-232FB179102D}"/>
    <dgm:cxn modelId="{EAE4B92C-BE0A-4A08-8C41-5FD0662CABA9}" type="presOf" srcId="{D430661E-D416-7541-8676-5649C9E36036}" destId="{E503EF7C-8AC8-D548-AB7A-0B03619FDC1F}" srcOrd="0" destOrd="0" presId="urn:microsoft.com/office/officeart/2005/8/layout/matrix1"/>
    <dgm:cxn modelId="{74019D49-FDE1-4505-B99F-2E8AA940E935}" type="presOf" srcId="{466411D2-F45E-8145-A9FA-17067BFC4A2A}" destId="{FFB3CEE5-4DD8-0A45-A722-384A58FC307D}" srcOrd="1" destOrd="0" presId="urn:microsoft.com/office/officeart/2005/8/layout/matrix1"/>
    <dgm:cxn modelId="{77599F72-F33F-42AF-8963-149A1DAE9554}" type="presOf" srcId="{A2B26DEB-544F-B944-AE52-500CD6FBFDBE}" destId="{F5E8BB6D-FDC9-BF4D-8BAB-578AA6927420}" srcOrd="0" destOrd="0" presId="urn:microsoft.com/office/officeart/2005/8/layout/matrix1"/>
    <dgm:cxn modelId="{7472838A-082A-438A-AF02-3AA72E4816E0}" type="presOf" srcId="{33FC658B-1FAE-AA46-9BD8-D43034862C3C}" destId="{5D7348C8-49B9-9248-8071-5780464FFAD7}" srcOrd="0" destOrd="0" presId="urn:microsoft.com/office/officeart/2005/8/layout/matrix1"/>
    <dgm:cxn modelId="{E4BAC394-17E8-3E49-A134-8E90E5A3064B}" srcId="{D430661E-D416-7541-8676-5649C9E36036}" destId="{B8268ABC-948D-CB48-922F-6B009497468D}" srcOrd="0" destOrd="0" parTransId="{F60B4EF5-C14E-8040-81D4-B9A375419F02}" sibTransId="{EABA2CC6-8379-CC4A-9286-94DDF0A0225D}"/>
    <dgm:cxn modelId="{AA4DCE97-7990-43E8-8858-96602287766C}" type="presOf" srcId="{33FC658B-1FAE-AA46-9BD8-D43034862C3C}" destId="{924698ED-D2AB-AF44-A7B2-BC95BE73591E}" srcOrd="1" destOrd="0" presId="urn:microsoft.com/office/officeart/2005/8/layout/matrix1"/>
    <dgm:cxn modelId="{8F08C5BE-088D-9040-93DE-C9F820A39B2B}" srcId="{B8268ABC-948D-CB48-922F-6B009497468D}" destId="{A2B26DEB-544F-B944-AE52-500CD6FBFDBE}" srcOrd="3" destOrd="0" parTransId="{7646D8BD-BFFC-2D48-8766-D01E5AE2FC20}" sibTransId="{9390E8AD-367C-634B-818D-57D1D8D944AF}"/>
    <dgm:cxn modelId="{E750DCC0-1A34-494B-8372-B90986F8A89B}" srcId="{B8268ABC-948D-CB48-922F-6B009497468D}" destId="{D8AC01DE-4E55-0344-9DF4-BE5C72D6F12E}" srcOrd="2" destOrd="0" parTransId="{1031D7CC-896E-1A4E-9AC9-1F573DFBBE57}" sibTransId="{52D27A4E-A5C2-AA4D-B4A1-A63C50D66CC6}"/>
    <dgm:cxn modelId="{EA453EC4-92E7-4F60-843F-8057A2615EA9}" type="presOf" srcId="{A2B26DEB-544F-B944-AE52-500CD6FBFDBE}" destId="{67B91007-E5C2-6644-A4E5-2212082444B7}" srcOrd="1" destOrd="0" presId="urn:microsoft.com/office/officeart/2005/8/layout/matrix1"/>
    <dgm:cxn modelId="{F60B48D5-5DBC-46FE-9811-402F6B7F4E90}" type="presOf" srcId="{D8AC01DE-4E55-0344-9DF4-BE5C72D6F12E}" destId="{F2AB3BF5-70B4-6C40-9343-E1EEE029A420}" srcOrd="0" destOrd="0" presId="urn:microsoft.com/office/officeart/2005/8/layout/matrix1"/>
    <dgm:cxn modelId="{654FEAD6-2981-46BA-AF73-EF9765DAA21B}" type="presOf" srcId="{466411D2-F45E-8145-A9FA-17067BFC4A2A}" destId="{C7CB250E-2F77-C94C-840D-D416A5389E27}" srcOrd="0" destOrd="0" presId="urn:microsoft.com/office/officeart/2005/8/layout/matrix1"/>
    <dgm:cxn modelId="{EB7639E5-7B63-4812-A6DC-1F2C47EB9AF2}" type="presOf" srcId="{B8268ABC-948D-CB48-922F-6B009497468D}" destId="{DCC49F30-7086-914F-BCAC-5587C1AB0659}" srcOrd="0" destOrd="0" presId="urn:microsoft.com/office/officeart/2005/8/layout/matrix1"/>
    <dgm:cxn modelId="{6FAC05EA-0785-4ACA-9D5B-A27DA5B809F3}" type="presOf" srcId="{D8AC01DE-4E55-0344-9DF4-BE5C72D6F12E}" destId="{31124641-8425-B94F-9AFB-1F5E9921A232}" srcOrd="1" destOrd="0" presId="urn:microsoft.com/office/officeart/2005/8/layout/matrix1"/>
    <dgm:cxn modelId="{F0445808-3377-43B4-9D2E-0363BA4164C5}" type="presParOf" srcId="{E503EF7C-8AC8-D548-AB7A-0B03619FDC1F}" destId="{61B8F045-0344-8245-86BA-65B972608350}" srcOrd="0" destOrd="0" presId="urn:microsoft.com/office/officeart/2005/8/layout/matrix1"/>
    <dgm:cxn modelId="{540578FF-331D-48C1-A1AC-8F00C7E09D49}" type="presParOf" srcId="{61B8F045-0344-8245-86BA-65B972608350}" destId="{5D7348C8-49B9-9248-8071-5780464FFAD7}" srcOrd="0" destOrd="0" presId="urn:microsoft.com/office/officeart/2005/8/layout/matrix1"/>
    <dgm:cxn modelId="{64F3CA7E-326D-445D-BDAC-34F813E24675}" type="presParOf" srcId="{61B8F045-0344-8245-86BA-65B972608350}" destId="{924698ED-D2AB-AF44-A7B2-BC95BE73591E}" srcOrd="1" destOrd="0" presId="urn:microsoft.com/office/officeart/2005/8/layout/matrix1"/>
    <dgm:cxn modelId="{E98833DE-6D18-49FD-8662-507B471B912F}" type="presParOf" srcId="{61B8F045-0344-8245-86BA-65B972608350}" destId="{C7CB250E-2F77-C94C-840D-D416A5389E27}" srcOrd="2" destOrd="0" presId="urn:microsoft.com/office/officeart/2005/8/layout/matrix1"/>
    <dgm:cxn modelId="{86CD5605-8C91-4682-BAB7-0AC73F9291D5}" type="presParOf" srcId="{61B8F045-0344-8245-86BA-65B972608350}" destId="{FFB3CEE5-4DD8-0A45-A722-384A58FC307D}" srcOrd="3" destOrd="0" presId="urn:microsoft.com/office/officeart/2005/8/layout/matrix1"/>
    <dgm:cxn modelId="{24D7D3BB-60AE-4AD7-9697-AE3A06FF0D3B}" type="presParOf" srcId="{61B8F045-0344-8245-86BA-65B972608350}" destId="{F2AB3BF5-70B4-6C40-9343-E1EEE029A420}" srcOrd="4" destOrd="0" presId="urn:microsoft.com/office/officeart/2005/8/layout/matrix1"/>
    <dgm:cxn modelId="{98ADACAA-F552-4724-8348-2FBC827F7589}" type="presParOf" srcId="{61B8F045-0344-8245-86BA-65B972608350}" destId="{31124641-8425-B94F-9AFB-1F5E9921A232}" srcOrd="5" destOrd="0" presId="urn:microsoft.com/office/officeart/2005/8/layout/matrix1"/>
    <dgm:cxn modelId="{54A434D9-C396-4FB4-8731-10855A517BA5}" type="presParOf" srcId="{61B8F045-0344-8245-86BA-65B972608350}" destId="{F5E8BB6D-FDC9-BF4D-8BAB-578AA6927420}" srcOrd="6" destOrd="0" presId="urn:microsoft.com/office/officeart/2005/8/layout/matrix1"/>
    <dgm:cxn modelId="{FAF680D3-13C8-4480-895D-4B3716D6697D}" type="presParOf" srcId="{61B8F045-0344-8245-86BA-65B972608350}" destId="{67B91007-E5C2-6644-A4E5-2212082444B7}" srcOrd="7" destOrd="0" presId="urn:microsoft.com/office/officeart/2005/8/layout/matrix1"/>
    <dgm:cxn modelId="{5C8D3A63-7795-46C0-9B54-6940243CDED8}" type="presParOf" srcId="{E503EF7C-8AC8-D548-AB7A-0B03619FDC1F}" destId="{DCC49F30-7086-914F-BCAC-5587C1AB0659}"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C096C6-F17C-4DFA-B6DB-111E7F1785CB}">
      <dsp:nvSpPr>
        <dsp:cNvPr id="0" name=""/>
        <dsp:cNvSpPr/>
      </dsp:nvSpPr>
      <dsp:spPr>
        <a:xfrm>
          <a:off x="3101849" y="-43413"/>
          <a:ext cx="2010997" cy="12314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pitchFamily="-12" charset="0"/>
              <a:cs typeface="Times New Roman" pitchFamily="-12" charset="0"/>
            </a:rPr>
            <a:t>1. Budget preparation</a:t>
          </a:r>
          <a:endParaRPr lang="en-US" sz="2400" kern="1200" dirty="0"/>
        </a:p>
      </dsp:txBody>
      <dsp:txXfrm>
        <a:off x="3161964" y="16702"/>
        <a:ext cx="1890767" cy="1111224"/>
      </dsp:txXfrm>
    </dsp:sp>
    <dsp:sp modelId="{FDBC507B-FAA9-4306-ADFF-C5A6F4A4959A}">
      <dsp:nvSpPr>
        <dsp:cNvPr id="0" name=""/>
        <dsp:cNvSpPr/>
      </dsp:nvSpPr>
      <dsp:spPr>
        <a:xfrm>
          <a:off x="2371642" y="572314"/>
          <a:ext cx="3471410" cy="3471410"/>
        </a:xfrm>
        <a:custGeom>
          <a:avLst/>
          <a:gdLst/>
          <a:ahLst/>
          <a:cxnLst/>
          <a:rect l="0" t="0" r="0" b="0"/>
          <a:pathLst>
            <a:path>
              <a:moveTo>
                <a:pt x="2896224" y="445019"/>
              </a:moveTo>
              <a:arcTo wR="1735705" hR="1735705" stAng="18717616" swAng="120847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3EF2390-BF06-4320-B3ED-760E00348FDB}">
      <dsp:nvSpPr>
        <dsp:cNvPr id="0" name=""/>
        <dsp:cNvSpPr/>
      </dsp:nvSpPr>
      <dsp:spPr>
        <a:xfrm>
          <a:off x="4896855" y="1676401"/>
          <a:ext cx="1892394" cy="12632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pitchFamily="-12" charset="0"/>
              <a:cs typeface="Times New Roman" pitchFamily="-12" charset="0"/>
            </a:rPr>
            <a:t>2. Budget compiling &amp; approval</a:t>
          </a:r>
          <a:endParaRPr lang="en-US" sz="2400" kern="1200" dirty="0"/>
        </a:p>
      </dsp:txBody>
      <dsp:txXfrm>
        <a:off x="4958521" y="1738067"/>
        <a:ext cx="1769062" cy="1139903"/>
      </dsp:txXfrm>
    </dsp:sp>
    <dsp:sp modelId="{8A6A30AD-19A1-4A5A-BD65-C86DC48586C9}">
      <dsp:nvSpPr>
        <dsp:cNvPr id="0" name=""/>
        <dsp:cNvSpPr/>
      </dsp:nvSpPr>
      <dsp:spPr>
        <a:xfrm>
          <a:off x="2371642" y="572314"/>
          <a:ext cx="3471410" cy="3471410"/>
        </a:xfrm>
        <a:custGeom>
          <a:avLst/>
          <a:gdLst/>
          <a:ahLst/>
          <a:cxnLst/>
          <a:rect l="0" t="0" r="0" b="0"/>
          <a:pathLst>
            <a:path>
              <a:moveTo>
                <a:pt x="3276503" y="2534838"/>
              </a:moveTo>
              <a:arcTo wR="1735705" hR="1735705" stAng="1644808" swAng="111531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02CEF31-08AE-49D0-8E15-1B0E1950926E}">
      <dsp:nvSpPr>
        <dsp:cNvPr id="0" name=""/>
        <dsp:cNvSpPr/>
      </dsp:nvSpPr>
      <dsp:spPr>
        <a:xfrm>
          <a:off x="3040550" y="3518072"/>
          <a:ext cx="2133595" cy="10513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imes New Roman" pitchFamily="-12" charset="0"/>
              <a:cs typeface="Times New Roman" pitchFamily="-12" charset="0"/>
            </a:rPr>
            <a:t>3. Budget execution</a:t>
          </a:r>
        </a:p>
        <a:p>
          <a:pPr marL="0" lvl="0" indent="0" algn="ctr" defTabSz="800100">
            <a:lnSpc>
              <a:spcPct val="90000"/>
            </a:lnSpc>
            <a:spcBef>
              <a:spcPct val="0"/>
            </a:spcBef>
            <a:spcAft>
              <a:spcPct val="35000"/>
            </a:spcAft>
            <a:buNone/>
          </a:pPr>
          <a:r>
            <a:rPr lang="en-US" sz="1800" kern="1200" dirty="0">
              <a:latin typeface="Times New Roman" pitchFamily="-12" charset="0"/>
              <a:cs typeface="Times New Roman" pitchFamily="-12" charset="0"/>
            </a:rPr>
            <a:t>(implementing)</a:t>
          </a:r>
          <a:endParaRPr lang="en-US" sz="1800" kern="1200" dirty="0"/>
        </a:p>
      </dsp:txBody>
      <dsp:txXfrm>
        <a:off x="3091870" y="3569392"/>
        <a:ext cx="2030955" cy="948663"/>
      </dsp:txXfrm>
    </dsp:sp>
    <dsp:sp modelId="{E0DBB73F-2D9A-4C24-A2A3-A0550FDD87F9}">
      <dsp:nvSpPr>
        <dsp:cNvPr id="0" name=""/>
        <dsp:cNvSpPr/>
      </dsp:nvSpPr>
      <dsp:spPr>
        <a:xfrm>
          <a:off x="1928970" y="321868"/>
          <a:ext cx="3471410" cy="3471410"/>
        </a:xfrm>
        <a:custGeom>
          <a:avLst/>
          <a:gdLst/>
          <a:ahLst/>
          <a:cxnLst/>
          <a:rect l="0" t="0" r="0" b="0"/>
          <a:pathLst>
            <a:path>
              <a:moveTo>
                <a:pt x="913803" y="3264479"/>
              </a:moveTo>
              <a:arcTo wR="1735705" hR="1735705" stAng="7095806" swAng="133105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5629507-6E0C-4610-A541-26DB7ED3CA24}">
      <dsp:nvSpPr>
        <dsp:cNvPr id="0" name=""/>
        <dsp:cNvSpPr/>
      </dsp:nvSpPr>
      <dsp:spPr>
        <a:xfrm>
          <a:off x="1150451" y="1569033"/>
          <a:ext cx="1862585" cy="1417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imes New Roman" pitchFamily="-12" charset="0"/>
              <a:cs typeface="Times New Roman" pitchFamily="-12" charset="0"/>
            </a:rPr>
            <a:t>4. Budget audit</a:t>
          </a:r>
        </a:p>
        <a:p>
          <a:pPr marL="0" lvl="0" indent="0" algn="ctr" defTabSz="889000">
            <a:lnSpc>
              <a:spcPct val="90000"/>
            </a:lnSpc>
            <a:spcBef>
              <a:spcPct val="0"/>
            </a:spcBef>
            <a:spcAft>
              <a:spcPct val="35000"/>
            </a:spcAft>
            <a:buNone/>
          </a:pPr>
          <a:r>
            <a:rPr lang="en-US" sz="2000" kern="1200" dirty="0">
              <a:latin typeface="Times New Roman" pitchFamily="-12" charset="0"/>
              <a:cs typeface="Times New Roman" pitchFamily="-12" charset="0"/>
            </a:rPr>
            <a:t>(evaluation)</a:t>
          </a:r>
          <a:endParaRPr lang="en-US" sz="2000" kern="1200" dirty="0"/>
        </a:p>
      </dsp:txBody>
      <dsp:txXfrm>
        <a:off x="1219654" y="1638236"/>
        <a:ext cx="1724179" cy="1279234"/>
      </dsp:txXfrm>
    </dsp:sp>
    <dsp:sp modelId="{448C5338-1CCC-49FF-8591-18786941C82A}">
      <dsp:nvSpPr>
        <dsp:cNvPr id="0" name=""/>
        <dsp:cNvSpPr/>
      </dsp:nvSpPr>
      <dsp:spPr>
        <a:xfrm>
          <a:off x="1926916" y="800141"/>
          <a:ext cx="3471410" cy="3471410"/>
        </a:xfrm>
        <a:custGeom>
          <a:avLst/>
          <a:gdLst/>
          <a:ahLst/>
          <a:cxnLst/>
          <a:rect l="0" t="0" r="0" b="0"/>
          <a:pathLst>
            <a:path>
              <a:moveTo>
                <a:pt x="429310" y="592898"/>
              </a:moveTo>
              <a:arcTo wR="1735705" hR="1735705" stAng="13270725" swAng="135856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7348C8-49B9-9248-8071-5780464FFAD7}">
      <dsp:nvSpPr>
        <dsp:cNvPr id="0" name=""/>
        <dsp:cNvSpPr/>
      </dsp:nvSpPr>
      <dsp:spPr>
        <a:xfrm rot="16200000">
          <a:off x="586739" y="-586739"/>
          <a:ext cx="2098040" cy="3271519"/>
        </a:xfrm>
        <a:prstGeom prst="round1Rect">
          <a:avLst/>
        </a:prstGeom>
        <a:solidFill>
          <a:schemeClr val="accent6">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Quadrant of Necessity</a:t>
          </a:r>
        </a:p>
        <a:p>
          <a:pPr marL="0" lvl="0" indent="0" algn="ctr" defTabSz="1066800">
            <a:lnSpc>
              <a:spcPct val="90000"/>
            </a:lnSpc>
            <a:spcBef>
              <a:spcPct val="0"/>
            </a:spcBef>
            <a:spcAft>
              <a:spcPct val="35000"/>
            </a:spcAft>
            <a:buNone/>
          </a:pPr>
          <a:r>
            <a:rPr lang="en-US" sz="1800" b="1" kern="1200" dirty="0">
              <a:solidFill>
                <a:srgbClr val="0000FF"/>
              </a:solidFill>
            </a:rPr>
            <a:t>Important, Urgent</a:t>
          </a:r>
        </a:p>
      </dsp:txBody>
      <dsp:txXfrm rot="5400000">
        <a:off x="0" y="0"/>
        <a:ext cx="3271519" cy="1573530"/>
      </dsp:txXfrm>
    </dsp:sp>
    <dsp:sp modelId="{C7CB250E-2F77-C94C-840D-D416A5389E27}">
      <dsp:nvSpPr>
        <dsp:cNvPr id="0" name=""/>
        <dsp:cNvSpPr/>
      </dsp:nvSpPr>
      <dsp:spPr>
        <a:xfrm>
          <a:off x="3271519" y="0"/>
          <a:ext cx="3271519" cy="2098040"/>
        </a:xfrm>
        <a:prstGeom prst="round1Rect">
          <a:avLst/>
        </a:prstGeom>
        <a:solidFill>
          <a:schemeClr val="accent3">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0000"/>
              </a:solidFill>
            </a:rPr>
            <a:t>Quadrant of Quality &amp; Personal Leadership</a:t>
          </a:r>
        </a:p>
        <a:p>
          <a:pPr marL="0" lvl="0" indent="0" algn="ctr" defTabSz="1066800">
            <a:lnSpc>
              <a:spcPct val="90000"/>
            </a:lnSpc>
            <a:spcBef>
              <a:spcPct val="0"/>
            </a:spcBef>
            <a:spcAft>
              <a:spcPct val="35000"/>
            </a:spcAft>
            <a:buNone/>
          </a:pPr>
          <a:r>
            <a:rPr lang="en-US" sz="1800" b="1" kern="1200" dirty="0">
              <a:solidFill>
                <a:srgbClr val="0000FF"/>
              </a:solidFill>
            </a:rPr>
            <a:t>Important, Not Urgent</a:t>
          </a:r>
        </a:p>
      </dsp:txBody>
      <dsp:txXfrm>
        <a:off x="3271519" y="0"/>
        <a:ext cx="3271519" cy="1573530"/>
      </dsp:txXfrm>
    </dsp:sp>
    <dsp:sp modelId="{F2AB3BF5-70B4-6C40-9343-E1EEE029A420}">
      <dsp:nvSpPr>
        <dsp:cNvPr id="0" name=""/>
        <dsp:cNvSpPr/>
      </dsp:nvSpPr>
      <dsp:spPr>
        <a:xfrm rot="10800000">
          <a:off x="0" y="2098040"/>
          <a:ext cx="3271519" cy="2098040"/>
        </a:xfrm>
        <a:prstGeom prst="round1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0000"/>
              </a:solidFill>
            </a:rPr>
            <a:t>Quadrant of Deception</a:t>
          </a:r>
        </a:p>
        <a:p>
          <a:pPr marL="0" lvl="0" indent="0" algn="ctr" defTabSz="1066800">
            <a:lnSpc>
              <a:spcPct val="90000"/>
            </a:lnSpc>
            <a:spcBef>
              <a:spcPct val="0"/>
            </a:spcBef>
            <a:spcAft>
              <a:spcPct val="35000"/>
            </a:spcAft>
            <a:buNone/>
          </a:pPr>
          <a:r>
            <a:rPr lang="en-US" sz="1800" kern="1200" dirty="0">
              <a:solidFill>
                <a:schemeClr val="bg2"/>
              </a:solidFill>
            </a:rPr>
            <a:t>Not Important, Urgent</a:t>
          </a:r>
        </a:p>
      </dsp:txBody>
      <dsp:txXfrm rot="10800000">
        <a:off x="0" y="2622549"/>
        <a:ext cx="3271519" cy="1573530"/>
      </dsp:txXfrm>
    </dsp:sp>
    <dsp:sp modelId="{F5E8BB6D-FDC9-BF4D-8BAB-578AA6927420}">
      <dsp:nvSpPr>
        <dsp:cNvPr id="0" name=""/>
        <dsp:cNvSpPr/>
      </dsp:nvSpPr>
      <dsp:spPr>
        <a:xfrm rot="5400000">
          <a:off x="3858260" y="1511300"/>
          <a:ext cx="2098040" cy="3271519"/>
        </a:xfrm>
        <a:prstGeom prst="round1Rect">
          <a:avLst/>
        </a:prstGeom>
        <a:solidFill>
          <a:schemeClr val="accent4">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0000"/>
              </a:solidFill>
            </a:rPr>
            <a:t>Quadrant of Waste</a:t>
          </a:r>
        </a:p>
        <a:p>
          <a:pPr marL="0" lvl="0" indent="0" algn="ctr" defTabSz="1066800">
            <a:lnSpc>
              <a:spcPct val="90000"/>
            </a:lnSpc>
            <a:spcBef>
              <a:spcPct val="0"/>
            </a:spcBef>
            <a:spcAft>
              <a:spcPct val="35000"/>
            </a:spcAft>
            <a:buNone/>
          </a:pPr>
          <a:r>
            <a:rPr lang="en-US" sz="1800" b="1" kern="1200" dirty="0">
              <a:solidFill>
                <a:srgbClr val="FF0000"/>
              </a:solidFill>
            </a:rPr>
            <a:t>Not Important, Not Urgent</a:t>
          </a:r>
        </a:p>
      </dsp:txBody>
      <dsp:txXfrm rot="-5400000">
        <a:off x="3271521" y="2622548"/>
        <a:ext cx="3271519" cy="1573530"/>
      </dsp:txXfrm>
    </dsp:sp>
    <dsp:sp modelId="{DCC49F30-7086-914F-BCAC-5587C1AB0659}">
      <dsp:nvSpPr>
        <dsp:cNvPr id="0" name=""/>
        <dsp:cNvSpPr/>
      </dsp:nvSpPr>
      <dsp:spPr>
        <a:xfrm>
          <a:off x="2126484" y="1547304"/>
          <a:ext cx="2290070" cy="1101471"/>
        </a:xfrm>
        <a:prstGeom prst="roundRect">
          <a:avLst/>
        </a:prstGeom>
        <a:solidFill>
          <a:schemeClr val="bg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Managing Your Time Effectively</a:t>
          </a:r>
        </a:p>
      </dsp:txBody>
      <dsp:txXfrm>
        <a:off x="2180253" y="1601073"/>
        <a:ext cx="2182532" cy="993933"/>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9ABC28A1-1C50-4614-AD1D-77D6C6B0585C}" type="datetimeFigureOut">
              <a:rPr lang="en-US" smtClean="0"/>
              <a:pPr/>
              <a:t>4/27/2020</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CAA38AC1-04DA-441D-A8FB-6B964A3FEB39}" type="slidenum">
              <a:rPr lang="en-US" smtClean="0"/>
              <a:pPr/>
              <a:t>‹#›</a:t>
            </a:fld>
            <a:endParaRPr lang="en-US" dirty="0"/>
          </a:p>
        </p:txBody>
      </p:sp>
    </p:spTree>
    <p:extLst>
      <p:ext uri="{BB962C8B-B14F-4D97-AF65-F5344CB8AC3E}">
        <p14:creationId xmlns:p14="http://schemas.microsoft.com/office/powerpoint/2010/main" val="32737271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27A8BE58-EAA1-4B83-BFB0-D6885F95B4B9}" type="datetimeFigureOut">
              <a:rPr lang="en-US" smtClean="0"/>
              <a:pPr/>
              <a:t>4/27/2020</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007BC838-10F8-4DD4-B235-81A72D990DAA}" type="slidenum">
              <a:rPr lang="en-US" smtClean="0"/>
              <a:pPr/>
              <a:t>‹#›</a:t>
            </a:fld>
            <a:endParaRPr lang="en-US" dirty="0"/>
          </a:p>
        </p:txBody>
      </p:sp>
    </p:spTree>
    <p:extLst>
      <p:ext uri="{BB962C8B-B14F-4D97-AF65-F5344CB8AC3E}">
        <p14:creationId xmlns:p14="http://schemas.microsoft.com/office/powerpoint/2010/main" val="770358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7BC838-10F8-4DD4-B235-81A72D990DAA}" type="slidenum">
              <a:rPr lang="en-US" smtClean="0"/>
              <a:pPr/>
              <a:t>8</a:t>
            </a:fld>
            <a:endParaRPr lang="en-US" dirty="0"/>
          </a:p>
        </p:txBody>
      </p:sp>
    </p:spTree>
    <p:extLst>
      <p:ext uri="{BB962C8B-B14F-4D97-AF65-F5344CB8AC3E}">
        <p14:creationId xmlns:p14="http://schemas.microsoft.com/office/powerpoint/2010/main" val="1631947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E6AA1E5-F078-46B3-9FB2-7B8E85B5A092}" type="slidenum">
              <a:rPr lang="en-US" altLang="en-US"/>
              <a:pPr eaLnBrk="1" hangingPunct="1"/>
              <a:t>64</a:t>
            </a:fld>
            <a:endParaRPr lang="en-US" altLang="en-US"/>
          </a:p>
        </p:txBody>
      </p:sp>
    </p:spTree>
    <p:extLst>
      <p:ext uri="{BB962C8B-B14F-4D97-AF65-F5344CB8AC3E}">
        <p14:creationId xmlns:p14="http://schemas.microsoft.com/office/powerpoint/2010/main" val="256234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C340B0-4A93-46B5-8871-3F3036E83DDE}" type="slidenum">
              <a:rPr lang="en-US" smtClean="0"/>
              <a:pPr/>
              <a:t>65</a:t>
            </a:fld>
            <a:endParaRPr lang="en-US"/>
          </a:p>
        </p:txBody>
      </p:sp>
    </p:spTree>
    <p:extLst>
      <p:ext uri="{BB962C8B-B14F-4D97-AF65-F5344CB8AC3E}">
        <p14:creationId xmlns:p14="http://schemas.microsoft.com/office/powerpoint/2010/main" val="1505589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r>
              <a:rPr lang="en-US" b="1" dirty="0">
                <a:latin typeface="Times" charset="0"/>
                <a:ea typeface="ＭＳ Ｐゴシック" pitchFamily="34" charset="-128"/>
              </a:rPr>
              <a:t>EXPLAIN</a:t>
            </a:r>
            <a:r>
              <a:rPr lang="en-US" dirty="0">
                <a:latin typeface="Times" charset="0"/>
                <a:ea typeface="ＭＳ Ｐゴシック" pitchFamily="34" charset="-128"/>
              </a:rPr>
              <a:t> the table on the slide with this information:</a:t>
            </a:r>
          </a:p>
          <a:p>
            <a:endParaRPr lang="en-US" dirty="0">
              <a:latin typeface="Times" charset="0"/>
              <a:ea typeface="ＭＳ Ｐゴシック" pitchFamily="34" charset="-128"/>
            </a:endParaRPr>
          </a:p>
          <a:p>
            <a:r>
              <a:rPr lang="en-US" dirty="0">
                <a:latin typeface="Times" charset="0"/>
                <a:ea typeface="ＭＳ Ｐゴシック" pitchFamily="34" charset="-128"/>
              </a:rPr>
              <a:t>Here is another way of looking at the quadrants: </a:t>
            </a:r>
          </a:p>
          <a:p>
            <a:endParaRPr lang="en-US" dirty="0">
              <a:latin typeface="Times" charset="0"/>
              <a:ea typeface="ＭＳ Ｐゴシック" pitchFamily="34" charset="-128"/>
            </a:endParaRPr>
          </a:p>
          <a:p>
            <a:pPr>
              <a:buFontTx/>
              <a:buChar char="•"/>
            </a:pPr>
            <a:r>
              <a:rPr lang="en-US" dirty="0">
                <a:latin typeface="Times" charset="0"/>
                <a:ea typeface="ＭＳ Ｐゴシック" pitchFamily="34" charset="-128"/>
              </a:rPr>
              <a:t>Quadrant 1 is also considered </a:t>
            </a:r>
            <a:r>
              <a:rPr lang="ja-JP" altLang="en-US" dirty="0">
                <a:latin typeface="Times" charset="0"/>
                <a:ea typeface="ＭＳ Ｐゴシック" pitchFamily="34" charset="-128"/>
              </a:rPr>
              <a:t>“</a:t>
            </a:r>
            <a:r>
              <a:rPr lang="en-US" altLang="ja-JP" dirty="0">
                <a:latin typeface="Times" charset="0"/>
                <a:ea typeface="ＭＳ Ｐゴシック" pitchFamily="34" charset="-128"/>
              </a:rPr>
              <a:t>Quadrant of Necessity</a:t>
            </a:r>
            <a:r>
              <a:rPr lang="ja-JP" altLang="en-US" dirty="0">
                <a:latin typeface="Times" charset="0"/>
                <a:ea typeface="ＭＳ Ｐゴシック" pitchFamily="34" charset="-128"/>
              </a:rPr>
              <a:t>”</a:t>
            </a:r>
            <a:r>
              <a:rPr lang="en-US" altLang="ja-JP" dirty="0">
                <a:latin typeface="Times" charset="0"/>
                <a:ea typeface="ＭＳ Ｐゴシック" pitchFamily="34" charset="-128"/>
              </a:rPr>
              <a:t> – you have to manage the best you can when you are focused on activities in this area.</a:t>
            </a:r>
          </a:p>
          <a:p>
            <a:pPr>
              <a:buFontTx/>
              <a:buChar char="•"/>
            </a:pPr>
            <a:r>
              <a:rPr lang="en-US" dirty="0">
                <a:latin typeface="Times" charset="0"/>
                <a:ea typeface="ＭＳ Ｐゴシック" pitchFamily="34" charset="-128"/>
              </a:rPr>
              <a:t>Quadrant 2 is considered </a:t>
            </a:r>
            <a:r>
              <a:rPr lang="ja-JP" altLang="en-US" dirty="0">
                <a:latin typeface="Times" charset="0"/>
                <a:ea typeface="ＭＳ Ｐゴシック" pitchFamily="34" charset="-128"/>
              </a:rPr>
              <a:t>“</a:t>
            </a:r>
            <a:r>
              <a:rPr lang="en-US" altLang="ja-JP" dirty="0">
                <a:latin typeface="Times" charset="0"/>
                <a:ea typeface="ＭＳ Ｐゴシック" pitchFamily="34" charset="-128"/>
              </a:rPr>
              <a:t>Quadrant of Quality and Personal Leadership</a:t>
            </a:r>
            <a:r>
              <a:rPr lang="ja-JP" altLang="en-US" dirty="0">
                <a:latin typeface="Times" charset="0"/>
                <a:ea typeface="ＭＳ Ｐゴシック" pitchFamily="34" charset="-128"/>
              </a:rPr>
              <a:t>”</a:t>
            </a:r>
            <a:r>
              <a:rPr lang="en-US" altLang="ja-JP" dirty="0">
                <a:latin typeface="Times" charset="0"/>
                <a:ea typeface="ＭＳ Ｐゴシック" pitchFamily="34" charset="-128"/>
              </a:rPr>
              <a:t> – you will want to focus here. And if you do, you will achieve your goals faster.</a:t>
            </a:r>
          </a:p>
          <a:p>
            <a:pPr>
              <a:buFontTx/>
              <a:buChar char="•"/>
            </a:pPr>
            <a:r>
              <a:rPr lang="en-US" dirty="0">
                <a:latin typeface="Times" charset="0"/>
                <a:ea typeface="ＭＳ Ｐゴシック" pitchFamily="34" charset="-128"/>
              </a:rPr>
              <a:t>Quadrant 3 is also considered </a:t>
            </a:r>
            <a:r>
              <a:rPr lang="ja-JP" altLang="en-US" dirty="0">
                <a:latin typeface="Times" charset="0"/>
                <a:ea typeface="ＭＳ Ｐゴシック" pitchFamily="34" charset="-128"/>
              </a:rPr>
              <a:t>“</a:t>
            </a:r>
            <a:r>
              <a:rPr lang="en-US" altLang="ja-JP" dirty="0">
                <a:latin typeface="Times" charset="0"/>
                <a:ea typeface="ＭＳ Ｐゴシック" pitchFamily="34" charset="-128"/>
              </a:rPr>
              <a:t>Quadrant of Deception</a:t>
            </a:r>
            <a:r>
              <a:rPr lang="ja-JP" altLang="en-US" dirty="0">
                <a:latin typeface="Times" charset="0"/>
                <a:ea typeface="ＭＳ Ｐゴシック" pitchFamily="34" charset="-128"/>
              </a:rPr>
              <a:t>”</a:t>
            </a:r>
            <a:r>
              <a:rPr lang="en-US" altLang="ja-JP" dirty="0">
                <a:latin typeface="Times" charset="0"/>
                <a:ea typeface="ＭＳ Ｐゴシック" pitchFamily="34" charset="-128"/>
              </a:rPr>
              <a:t> – you want to be careful here – these activities may appear urgent, however, when in relation to your goals, they are not important.</a:t>
            </a:r>
          </a:p>
          <a:p>
            <a:pPr>
              <a:buFontTx/>
              <a:buChar char="•"/>
            </a:pPr>
            <a:r>
              <a:rPr lang="en-US" dirty="0">
                <a:latin typeface="Times" charset="0"/>
                <a:ea typeface="ＭＳ Ｐゴシック" pitchFamily="34" charset="-128"/>
              </a:rPr>
              <a:t>Quadrant 4 is the </a:t>
            </a:r>
            <a:r>
              <a:rPr lang="ja-JP" altLang="en-US" dirty="0">
                <a:latin typeface="Times" charset="0"/>
                <a:ea typeface="ＭＳ Ｐゴシック" pitchFamily="34" charset="-128"/>
              </a:rPr>
              <a:t>“</a:t>
            </a:r>
            <a:r>
              <a:rPr lang="en-US" altLang="ja-JP" dirty="0">
                <a:latin typeface="Times" charset="0"/>
                <a:ea typeface="ＭＳ Ｐゴシック" pitchFamily="34" charset="-128"/>
              </a:rPr>
              <a:t>Quadrant of Waste</a:t>
            </a:r>
            <a:r>
              <a:rPr lang="ja-JP" altLang="en-US" dirty="0">
                <a:latin typeface="Times" charset="0"/>
                <a:ea typeface="ＭＳ Ｐゴシック" pitchFamily="34" charset="-128"/>
              </a:rPr>
              <a:t>”</a:t>
            </a:r>
            <a:r>
              <a:rPr lang="en-US" altLang="ja-JP" dirty="0">
                <a:latin typeface="Times" charset="0"/>
                <a:ea typeface="ＭＳ Ｐゴシック" pitchFamily="34" charset="-128"/>
              </a:rPr>
              <a:t> – you will want to avoid these activities as much as possible.  The more time you spend here, the fewer goals you achieve.</a:t>
            </a:r>
          </a:p>
          <a:p>
            <a:endParaRPr lang="en-US" dirty="0">
              <a:latin typeface="Times" charset="0"/>
              <a:ea typeface="ＭＳ Ｐゴシック" pitchFamily="34" charset="-128"/>
            </a:endParaRPr>
          </a:p>
          <a:p>
            <a:r>
              <a:rPr lang="en-US" b="1" dirty="0">
                <a:latin typeface="Times" charset="0"/>
                <a:ea typeface="ＭＳ Ｐゴシック" pitchFamily="34" charset="-128"/>
              </a:rPr>
              <a:t>ASK</a:t>
            </a:r>
            <a:r>
              <a:rPr lang="en-US" dirty="0">
                <a:latin typeface="Times" charset="0"/>
                <a:ea typeface="ＭＳ Ｐゴシック" pitchFamily="34" charset="-128"/>
              </a:rPr>
              <a:t> participants to look at the black arrow at the top of the slide.  The Quadrant of Quality &amp; Personal Leadership directly impacts how easy or hard it is to manage the Quadrant of Necessity.</a:t>
            </a:r>
          </a:p>
          <a:p>
            <a:endParaRPr lang="en-US" dirty="0">
              <a:latin typeface="Times" charset="0"/>
              <a:ea typeface="ＭＳ Ｐゴシック" pitchFamily="34" charset="-128"/>
            </a:endParaRPr>
          </a:p>
          <a:p>
            <a:pPr>
              <a:buFontTx/>
              <a:buChar char="•"/>
            </a:pPr>
            <a:r>
              <a:rPr lang="en-US" dirty="0">
                <a:latin typeface="Times" charset="0"/>
                <a:ea typeface="ＭＳ Ｐゴシック" pitchFamily="34" charset="-128"/>
              </a:rPr>
              <a:t>Your focus should be on Quadrant 2 to achieve goals faster and be a leader. This can apply to leaders at any level of an organization and in other aspects of life. By focusing your efforts in this quadrant, you can impact your ability to manage urgent activities that come as best you can.</a:t>
            </a:r>
          </a:p>
          <a:p>
            <a:endParaRPr lang="en-US" dirty="0">
              <a:latin typeface="Times" charset="0"/>
              <a:ea typeface="ＭＳ Ｐゴシック" pitchFamily="34" charset="-128"/>
            </a:endParaRPr>
          </a:p>
          <a:p>
            <a:pPr>
              <a:buFontTx/>
              <a:buChar char="•"/>
            </a:pPr>
            <a:r>
              <a:rPr lang="en-US" dirty="0">
                <a:latin typeface="Times" charset="0"/>
                <a:ea typeface="ＭＳ Ｐゴシック" pitchFamily="34" charset="-128"/>
              </a:rPr>
              <a:t>Be careful in the third quadrant, the area of deception, these tasks appear urgent but have no relation to your goals!</a:t>
            </a:r>
          </a:p>
          <a:p>
            <a:endParaRPr lang="en-US" dirty="0">
              <a:latin typeface="Times" charset="0"/>
              <a:ea typeface="ＭＳ Ｐゴシック" pitchFamily="34" charset="-128"/>
            </a:endParaRPr>
          </a:p>
          <a:p>
            <a:pPr>
              <a:buFontTx/>
              <a:buChar char="•"/>
            </a:pPr>
            <a:r>
              <a:rPr lang="en-US" dirty="0">
                <a:latin typeface="Times" charset="0"/>
                <a:ea typeface="ＭＳ Ｐゴシック" pitchFamily="34" charset="-128"/>
              </a:rPr>
              <a:t>Quadrant 3 is best to avoid as much as possible.</a:t>
            </a:r>
          </a:p>
          <a:p>
            <a:endParaRPr lang="en-US" dirty="0">
              <a:latin typeface="Times" charset="0"/>
              <a:ea typeface="ＭＳ Ｐゴシック" pitchFamily="34" charset="-128"/>
            </a:endParaRPr>
          </a:p>
          <a:p>
            <a:endParaRPr lang="en-US" dirty="0">
              <a:latin typeface="Times" charset="0"/>
              <a:ea typeface="ＭＳ Ｐゴシック" pitchFamily="34" charset="-128"/>
            </a:endParaRPr>
          </a:p>
          <a:p>
            <a:endParaRPr lang="en-US" dirty="0">
              <a:latin typeface="Times" charset="0"/>
              <a:ea typeface="ＭＳ Ｐゴシック" pitchFamily="34" charset="-128"/>
            </a:endParaRPr>
          </a:p>
        </p:txBody>
      </p:sp>
      <p:sp>
        <p:nvSpPr>
          <p:cNvPr id="23556" name="Slide Number Placeholder 3"/>
          <p:cNvSpPr>
            <a:spLocks noGrp="1"/>
          </p:cNvSpPr>
          <p:nvPr>
            <p:ph type="sldNum" sz="quarter" idx="5"/>
          </p:nvPr>
        </p:nvSpPr>
        <p:spPr bwMode="auto">
          <a:noFill/>
          <a:ln>
            <a:miter lim="800000"/>
            <a:headEnd/>
            <a:tailEnd/>
          </a:ln>
        </p:spPr>
        <p:txBody>
          <a:bodyPr/>
          <a:lstStyle/>
          <a:p>
            <a:fld id="{F08BC5AB-3B7A-4132-95BB-8B79742DACE9}" type="slidenum">
              <a:rPr lang="en-US" smtClean="0"/>
              <a:pPr/>
              <a:t>66</a:t>
            </a:fld>
            <a:endParaRPr lang="en-US"/>
          </a:p>
        </p:txBody>
      </p:sp>
    </p:spTree>
    <p:extLst>
      <p:ext uri="{BB962C8B-B14F-4D97-AF65-F5344CB8AC3E}">
        <p14:creationId xmlns:p14="http://schemas.microsoft.com/office/powerpoint/2010/main" val="1283663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7BC838-10F8-4DD4-B235-81A72D990DAA}" type="slidenum">
              <a:rPr lang="en-US" smtClean="0"/>
              <a:pPr/>
              <a:t>72</a:t>
            </a:fld>
            <a:endParaRPr lang="en-US" dirty="0"/>
          </a:p>
        </p:txBody>
      </p:sp>
    </p:spTree>
    <p:extLst>
      <p:ext uri="{BB962C8B-B14F-4D97-AF65-F5344CB8AC3E}">
        <p14:creationId xmlns:p14="http://schemas.microsoft.com/office/powerpoint/2010/main" val="2168731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noFill/>
          <a:ln>
            <a:solidFill>
              <a:srgbClr val="000000"/>
            </a:solidFill>
            <a:miter lim="800000"/>
            <a:headEnd/>
            <a:tailEnd/>
          </a:ln>
        </p:spPr>
      </p:sp>
      <p:sp>
        <p:nvSpPr>
          <p:cNvPr id="109571"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09F47E1-02D6-4F27-90AD-58C457F71CBC}" type="slidenum">
              <a:rPr lang="en-US"/>
              <a:pPr/>
              <a:t>116</a:t>
            </a:fld>
            <a:endParaRPr lang="en-US"/>
          </a:p>
        </p:txBody>
      </p:sp>
      <p:sp>
        <p:nvSpPr>
          <p:cNvPr id="946178"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a:fld id="{84BD9F4B-CC77-4AAB-9C58-20A2615CAFDF}" type="slidenum">
              <a:rPr lang="en-US" sz="1200">
                <a:cs typeface="Arial" charset="0"/>
              </a:rPr>
              <a:pPr algn="r"/>
              <a:t>116</a:t>
            </a:fld>
            <a:endParaRPr lang="en-US" sz="1200">
              <a:cs typeface="Arial" charset="0"/>
            </a:endParaRPr>
          </a:p>
        </p:txBody>
      </p:sp>
      <p:sp>
        <p:nvSpPr>
          <p:cNvPr id="946179" name="Rectangle 2"/>
          <p:cNvSpPr>
            <a:spLocks noGrp="1" noRot="1" noChangeAspect="1" noChangeArrowheads="1" noTextEdit="1"/>
          </p:cNvSpPr>
          <p:nvPr>
            <p:ph type="sldImg"/>
          </p:nvPr>
        </p:nvSpPr>
        <p:spPr>
          <a:ln/>
        </p:spPr>
      </p:sp>
      <p:sp>
        <p:nvSpPr>
          <p:cNvPr id="946180"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7BC838-10F8-4DD4-B235-81A72D990DAA}" type="slidenum">
              <a:rPr lang="en-US" smtClean="0"/>
              <a:pPr/>
              <a:t>15</a:t>
            </a:fld>
            <a:endParaRPr lang="en-US" dirty="0"/>
          </a:p>
        </p:txBody>
      </p:sp>
    </p:spTree>
    <p:extLst>
      <p:ext uri="{BB962C8B-B14F-4D97-AF65-F5344CB8AC3E}">
        <p14:creationId xmlns:p14="http://schemas.microsoft.com/office/powerpoint/2010/main" val="3554895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b="1" dirty="0"/>
              <a:t> Ineffective Application of Standards-</a:t>
            </a:r>
            <a:r>
              <a:rPr lang="en-US" dirty="0"/>
              <a:t>Over rating often results when supervisors do not have a good grasp of the standards being applied.</a:t>
            </a:r>
          </a:p>
          <a:p>
            <a:r>
              <a:rPr lang="en-US" b="1" dirty="0"/>
              <a:t> Fear of Hurt Feelings-</a:t>
            </a:r>
            <a:r>
              <a:rPr lang="en-US" dirty="0"/>
              <a:t>-Some supervisors would rather give everyone a high rating rather than risk “hurting someone’s feelings” by pointing out performance deficiencies.</a:t>
            </a:r>
          </a:p>
          <a:p>
            <a:endParaRPr lang="en-US" dirty="0"/>
          </a:p>
        </p:txBody>
      </p:sp>
      <p:sp>
        <p:nvSpPr>
          <p:cNvPr id="4" name="Slide Number Placeholder 3"/>
          <p:cNvSpPr>
            <a:spLocks noGrp="1"/>
          </p:cNvSpPr>
          <p:nvPr>
            <p:ph type="sldNum" sz="quarter" idx="10"/>
          </p:nvPr>
        </p:nvSpPr>
        <p:spPr/>
        <p:txBody>
          <a:bodyPr/>
          <a:lstStyle/>
          <a:p>
            <a:fld id="{007BC838-10F8-4DD4-B235-81A72D990DAA}" type="slidenum">
              <a:rPr lang="en-US" smtClean="0"/>
              <a:pPr/>
              <a:t>23</a:t>
            </a:fld>
            <a:endParaRPr lang="en-US" dirty="0"/>
          </a:p>
        </p:txBody>
      </p:sp>
    </p:spTree>
    <p:extLst>
      <p:ext uri="{BB962C8B-B14F-4D97-AF65-F5344CB8AC3E}">
        <p14:creationId xmlns:p14="http://schemas.microsoft.com/office/powerpoint/2010/main" val="82941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7BC838-10F8-4DD4-B235-81A72D990DAA}" type="slidenum">
              <a:rPr lang="en-US" smtClean="0"/>
              <a:pPr/>
              <a:t>25</a:t>
            </a:fld>
            <a:endParaRPr lang="en-US" dirty="0"/>
          </a:p>
        </p:txBody>
      </p:sp>
    </p:spTree>
    <p:extLst>
      <p:ext uri="{BB962C8B-B14F-4D97-AF65-F5344CB8AC3E}">
        <p14:creationId xmlns:p14="http://schemas.microsoft.com/office/powerpoint/2010/main" val="2394974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7F295F3-005C-49D0-AB7B-91316817BB1B}" type="slidenum">
              <a:rPr lang="en-US" altLang="en-US"/>
              <a:pPr eaLnBrk="1" hangingPunct="1"/>
              <a:t>57</a:t>
            </a:fld>
            <a:endParaRPr lang="en-US" altLang="en-US"/>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Times New Roman" panose="02020603050405020304" pitchFamily="18" charset="0"/>
            </a:endParaRPr>
          </a:p>
        </p:txBody>
      </p:sp>
    </p:spTree>
    <p:extLst>
      <p:ext uri="{BB962C8B-B14F-4D97-AF65-F5344CB8AC3E}">
        <p14:creationId xmlns:p14="http://schemas.microsoft.com/office/powerpoint/2010/main" val="1215726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EDE0D50-E4E0-497F-813A-E3D038545B22}" type="slidenum">
              <a:rPr lang="en-US" altLang="en-US"/>
              <a:pPr eaLnBrk="1" hangingPunct="1"/>
              <a:t>58</a:t>
            </a:fld>
            <a:endParaRPr lang="en-US" altLang="en-US"/>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Times New Roman" panose="02020603050405020304" pitchFamily="18" charset="0"/>
            </a:endParaRPr>
          </a:p>
        </p:txBody>
      </p:sp>
    </p:spTree>
    <p:extLst>
      <p:ext uri="{BB962C8B-B14F-4D97-AF65-F5344CB8AC3E}">
        <p14:creationId xmlns:p14="http://schemas.microsoft.com/office/powerpoint/2010/main" val="4229474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6616E66-3785-4879-9158-39A69D6460E1}" type="slidenum">
              <a:rPr lang="en-US" altLang="en-US"/>
              <a:pPr eaLnBrk="1" hangingPunct="1"/>
              <a:t>59</a:t>
            </a:fld>
            <a:endParaRPr lang="en-US" altLang="en-US"/>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Times New Roman" panose="02020603050405020304" pitchFamily="18" charset="0"/>
            </a:endParaRPr>
          </a:p>
        </p:txBody>
      </p:sp>
    </p:spTree>
    <p:extLst>
      <p:ext uri="{BB962C8B-B14F-4D97-AF65-F5344CB8AC3E}">
        <p14:creationId xmlns:p14="http://schemas.microsoft.com/office/powerpoint/2010/main" val="99090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720C08A-E625-4589-A624-B06BF86D1E50}" type="slidenum">
              <a:rPr lang="en-US" altLang="en-US"/>
              <a:pPr eaLnBrk="1" hangingPunct="1"/>
              <a:t>62</a:t>
            </a:fld>
            <a:endParaRPr lang="en-US" altLang="en-US"/>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Times New Roman" panose="02020603050405020304" pitchFamily="18" charset="0"/>
            </a:endParaRPr>
          </a:p>
        </p:txBody>
      </p:sp>
    </p:spTree>
    <p:extLst>
      <p:ext uri="{BB962C8B-B14F-4D97-AF65-F5344CB8AC3E}">
        <p14:creationId xmlns:p14="http://schemas.microsoft.com/office/powerpoint/2010/main" val="775643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60ECE55-AA7B-47BD-BC96-AA1251257B77}" type="slidenum">
              <a:rPr lang="en-US" altLang="en-US"/>
              <a:pPr eaLnBrk="1" hangingPunct="1"/>
              <a:t>63</a:t>
            </a:fld>
            <a:endParaRPr lang="en-US" altLang="en-US"/>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Times New Roman" panose="02020603050405020304" pitchFamily="18" charset="0"/>
            </a:endParaRPr>
          </a:p>
        </p:txBody>
      </p:sp>
    </p:spTree>
    <p:extLst>
      <p:ext uri="{BB962C8B-B14F-4D97-AF65-F5344CB8AC3E}">
        <p14:creationId xmlns:p14="http://schemas.microsoft.com/office/powerpoint/2010/main" val="1011273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E7039EF6-B18B-49C8-9024-038AEC93309D}" type="datetime1">
              <a:rPr lang="en-US" smtClean="0"/>
              <a:t>4/27/2020</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413C4739-0980-4DE7-94F2-4BBA89F04B61}" type="slidenum">
              <a:rPr lang="en-US" smtClean="0"/>
              <a:pPr/>
              <a:t>‹#›</a:t>
            </a:fld>
            <a:endParaRPr lang="en-US" dirty="0"/>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395630D6-10A8-4D9F-8E73-34942A4598E8}" type="datetime1">
              <a:rPr lang="en-US" smtClean="0"/>
              <a:t>4/27/2020</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1602985-AFDD-46A4-94E2-1197110CA2C5}" type="slidenum">
              <a:rPr lang="fi-FI" smtClean="0"/>
              <a:pPr>
                <a:defRPr/>
              </a:pPr>
              <a:t>‹#›</a:t>
            </a:fld>
            <a:endParaRPr lang="fi-FI"/>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29CD086-0FF3-401A-B817-DB6BA0CA6566}" type="datetime1">
              <a:rPr lang="en-US" smtClean="0"/>
              <a:t>4/27/2020</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F0BE601-2898-42B6-9084-133D441D382E}" type="slidenum">
              <a:rPr lang="fi-FI" smtClean="0"/>
              <a:pPr>
                <a:defRPr/>
              </a:pPr>
              <a:t>‹#›</a:t>
            </a:fld>
            <a:endParaRPr lang="fi-FI"/>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295400"/>
          </a:xfrm>
        </p:spPr>
        <p:txBody>
          <a:bodyPr/>
          <a:lstStyle/>
          <a:p>
            <a:r>
              <a:rPr lang="en-US"/>
              <a:t>Click to edit Master title style</a:t>
            </a:r>
          </a:p>
        </p:txBody>
      </p:sp>
      <p:sp>
        <p:nvSpPr>
          <p:cNvPr id="3" name="Text Placeholder 2"/>
          <p:cNvSpPr>
            <a:spLocks noGrp="1"/>
          </p:cNvSpPr>
          <p:nvPr>
            <p:ph type="body" sz="half" idx="1"/>
          </p:nvPr>
        </p:nvSpPr>
        <p:spPr>
          <a:xfrm>
            <a:off x="1676400" y="1981200"/>
            <a:ext cx="3429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81200"/>
            <a:ext cx="3429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BA72D5B-0624-476C-B496-53C5D464F1DF}" type="datetime1">
              <a:rPr lang="en-US" smtClean="0"/>
              <a:t>4/27/2020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6D41405-8616-4992-86FB-A7454BD7F754}" type="slidenum">
              <a:rPr lang="en-US" altLang="en-US"/>
              <a:pPr/>
              <a:t>‹#›</a:t>
            </a:fld>
            <a:endParaRPr lang="en-US" altLang="en-US"/>
          </a:p>
        </p:txBody>
      </p:sp>
    </p:spTree>
    <p:extLst>
      <p:ext uri="{BB962C8B-B14F-4D97-AF65-F5344CB8AC3E}">
        <p14:creationId xmlns:p14="http://schemas.microsoft.com/office/powerpoint/2010/main" val="20341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3DEC0118-5E7F-47BB-A275-79CDAD162308}" type="datetime1">
              <a:rPr lang="en-US" smtClean="0"/>
              <a:t>4/27/2020</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912C910-B6CA-42D6-947A-C54E6B967BB7}" type="slidenum">
              <a:rPr lang="fi-FI" smtClean="0"/>
              <a:pPr>
                <a:defRPr/>
              </a:pPr>
              <a:t>‹#›</a:t>
            </a:fld>
            <a:endParaRPr lang="fi-FI"/>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1F1B040D-33F7-40F8-9F56-2EC3E1B1772C}" type="datetime1">
              <a:rPr lang="en-US" smtClean="0"/>
              <a:t>4/27/2020</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6295C15-271A-4B1D-9E91-A701CF546FA5}" type="slidenum">
              <a:rPr lang="fi-FI" smtClean="0"/>
              <a:pPr>
                <a:defRPr/>
              </a:pPr>
              <a:t>‹#›</a:t>
            </a:fld>
            <a:endParaRPr lang="fi-FI"/>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BD59255A-4559-41F8-B1B9-B117CC3363CE}" type="datetime1">
              <a:rPr lang="en-US" smtClean="0"/>
              <a:t>4/27/2020</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FBDEC4B1-795D-4C00-8A8F-1EBA1D73B1DA}" type="slidenum">
              <a:rPr lang="fi-FI" smtClean="0"/>
              <a:pPr>
                <a:defRPr/>
              </a:pPr>
              <a:t>‹#›</a:t>
            </a:fld>
            <a:endParaRPr lang="fi-FI"/>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E74A20B5-E9CF-4881-A3A9-82FC3CF2720C}" type="datetime1">
              <a:rPr lang="en-US" smtClean="0"/>
              <a:t>4/27/2020</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6B09D4C0-86EC-4AD6-88C1-D4DC4225D2F6}" type="slidenum">
              <a:rPr lang="fi-FI" smtClean="0"/>
              <a:pPr>
                <a:defRPr/>
              </a:pPr>
              <a:t>‹#›</a:t>
            </a:fld>
            <a:endParaRPr lang="fi-FI"/>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236B1E0B-7527-4C15-8627-5F3635A274DD}" type="datetime1">
              <a:rPr lang="en-US" smtClean="0"/>
              <a:t>4/27/2020</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8592F4C8-18E8-43EB-8102-96C7C4C5E745}" type="slidenum">
              <a:rPr lang="fi-FI" smtClean="0"/>
              <a:pPr>
                <a:defRPr/>
              </a:pPr>
              <a:t>‹#›</a:t>
            </a:fld>
            <a:endParaRPr lang="fi-FI"/>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36A3D5F-6D2B-4FD8-B25B-B00A7D33EF83}" type="datetime1">
              <a:rPr lang="en-US" smtClean="0"/>
              <a:t>4/27/2020</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DD44DF94-B742-4A1A-86D7-7197C221CBB9}" type="slidenum">
              <a:rPr lang="fi-FI" smtClean="0"/>
              <a:pPr>
                <a:defRPr/>
              </a:pPr>
              <a:t>‹#›</a:t>
            </a:fld>
            <a:endParaRPr lang="fi-FI"/>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511DF916-0CA9-4B33-AC63-77A6FD3EA1EB}" type="datetime1">
              <a:rPr lang="en-US" smtClean="0"/>
              <a:t>4/27/2020</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AEE6A4B-DB1D-434D-AD9D-4DFCF9927CF2}" type="slidenum">
              <a:rPr lang="fi-FI" smtClean="0"/>
              <a:pPr>
                <a:defRPr/>
              </a:pPr>
              <a:t>‹#›</a:t>
            </a:fld>
            <a:endParaRPr lang="fi-FI"/>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BEE479DB-1F5C-4720-9E14-FC34CB4176DB}" type="datetime1">
              <a:rPr lang="en-US" smtClean="0"/>
              <a:t>4/27/2020</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B760466A-3C6D-4659-9201-E72A5678E0A5}" type="slidenum">
              <a:rPr lang="fi-FI" smtClean="0"/>
              <a:pPr>
                <a:defRPr/>
              </a:pPr>
              <a:t>‹#›</a:t>
            </a:fld>
            <a:endParaRPr lang="fi-FI"/>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A8977A3-BEE6-4B42-874E-AEA20510BAA7}" type="datetime1">
              <a:rPr lang="en-US" smtClean="0"/>
              <a:t>4/27/2020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DF11A39-74DB-4BB9-B679-4C43C7316E3D}" type="slidenum">
              <a:rPr lang="fi-FI" smtClean="0"/>
              <a:pPr>
                <a:defRPr/>
              </a:pPr>
              <a:t>‹#›</a:t>
            </a:fld>
            <a:endParaRPr lang="fi-FI"/>
          </a:p>
        </p:txBody>
      </p:sp>
    </p:spTree>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Lst>
  <p:transition>
    <p:random/>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6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wmf"/><Relationship Id="rId4" Type="http://schemas.openxmlformats.org/officeDocument/2006/relationships/image" Target="../media/image21.wmf"/></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sz="quarter"/>
          </p:nvPr>
        </p:nvSpPr>
        <p:spPr>
          <a:xfrm>
            <a:off x="0" y="533400"/>
            <a:ext cx="8991600" cy="914400"/>
          </a:xfrm>
        </p:spPr>
        <p:txBody>
          <a:bodyPr>
            <a:normAutofit/>
          </a:bodyPr>
          <a:lstStyle/>
          <a:p>
            <a:pPr eaLnBrk="1" hangingPunct="1"/>
            <a:r>
              <a:rPr lang="en-US" altLang="en-US" dirty="0"/>
              <a:t> </a:t>
            </a:r>
          </a:p>
        </p:txBody>
      </p:sp>
      <p:sp>
        <p:nvSpPr>
          <p:cNvPr id="2" name="Subtitle 1"/>
          <p:cNvSpPr>
            <a:spLocks noGrp="1"/>
          </p:cNvSpPr>
          <p:nvPr>
            <p:ph type="subTitle" idx="1"/>
          </p:nvPr>
        </p:nvSpPr>
        <p:spPr>
          <a:xfrm>
            <a:off x="685800" y="1447800"/>
            <a:ext cx="7772400" cy="4800600"/>
          </a:xfrm>
        </p:spPr>
        <p:txBody>
          <a:bodyPr>
            <a:normAutofit/>
          </a:bodyPr>
          <a:lstStyle/>
          <a:p>
            <a:pPr>
              <a:lnSpc>
                <a:spcPct val="150000"/>
              </a:lnSpc>
            </a:pPr>
            <a:r>
              <a:rPr lang="en-GB" sz="4000" b="1" dirty="0">
                <a:solidFill>
                  <a:srgbClr val="0000FF"/>
                </a:solidFill>
                <a:latin typeface="High Tower Text" panose="02040502050506030303" pitchFamily="18" charset="0"/>
                <a:cs typeface="Times New Roman" pitchFamily="18" charset="0"/>
              </a:rPr>
              <a:t> Unit Seven:</a:t>
            </a:r>
          </a:p>
          <a:p>
            <a:pPr>
              <a:lnSpc>
                <a:spcPct val="150000"/>
              </a:lnSpc>
            </a:pPr>
            <a:r>
              <a:rPr lang="en-US" altLang="en-US" sz="4000" dirty="0">
                <a:solidFill>
                  <a:srgbClr val="0000FF"/>
                </a:solidFill>
                <a:latin typeface="High Tower Text" panose="02040502050506030303" pitchFamily="18" charset="0"/>
              </a:rPr>
              <a:t>Managing Resources for Health</a:t>
            </a:r>
            <a:br>
              <a:rPr lang="en-GB" sz="2400" b="1" dirty="0">
                <a:latin typeface="High Tower Text" panose="02040502050506030303" pitchFamily="18" charset="0"/>
                <a:cs typeface="Times New Roman" pitchFamily="18" charset="0"/>
              </a:rPr>
            </a:br>
            <a:endParaRPr lang="en-GB" sz="2400" b="1" dirty="0">
              <a:latin typeface="High Tower Text" panose="02040502050506030303" pitchFamily="18" charset="0"/>
              <a:cs typeface="Times New Roman" pitchFamily="18" charset="0"/>
            </a:endParaRPr>
          </a:p>
          <a:p>
            <a:pPr>
              <a:lnSpc>
                <a:spcPct val="150000"/>
              </a:lnSpc>
            </a:pPr>
            <a:endParaRPr lang="en-US" dirty="0">
              <a:latin typeface="High Tower Text" panose="02040502050506030303" pitchFamily="18" charset="0"/>
            </a:endParaRPr>
          </a:p>
        </p:txBody>
      </p:sp>
      <p:sp>
        <p:nvSpPr>
          <p:cNvPr id="4" name="Slide Number Placeholder 3"/>
          <p:cNvSpPr>
            <a:spLocks noGrp="1"/>
          </p:cNvSpPr>
          <p:nvPr>
            <p:ph type="sldNum" sz="quarter" idx="12"/>
          </p:nvPr>
        </p:nvSpPr>
        <p:spPr/>
        <p:txBody>
          <a:bodyPr/>
          <a:lstStyle/>
          <a:p>
            <a:fld id="{413C4739-0980-4DE7-94F2-4BBA89F04B61}" type="slidenum">
              <a:rPr lang="en-US" smtClean="0"/>
              <a:pPr/>
              <a:t>1</a:t>
            </a:fld>
            <a:endParaRPr lang="en-US" dirty="0"/>
          </a:p>
        </p:txBody>
      </p:sp>
    </p:spTree>
    <p:extLst>
      <p:ext uri="{BB962C8B-B14F-4D97-AF65-F5344CB8AC3E}">
        <p14:creationId xmlns:p14="http://schemas.microsoft.com/office/powerpoint/2010/main" val="929249132"/>
      </p:ext>
    </p:extLst>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br>
              <a:rPr lang="en-GB" b="1" i="1" dirty="0">
                <a:solidFill>
                  <a:srgbClr val="FF0000"/>
                </a:solidFill>
                <a:latin typeface="Arial" pitchFamily="34" charset="0"/>
                <a:cs typeface="Arial" pitchFamily="34" charset="0"/>
              </a:rPr>
            </a:br>
            <a:r>
              <a:rPr lang="en-GB" b="1" i="1" dirty="0">
                <a:solidFill>
                  <a:srgbClr val="FF0000"/>
                </a:solidFill>
                <a:latin typeface="Arial" pitchFamily="34" charset="0"/>
                <a:cs typeface="Arial" pitchFamily="34" charset="0"/>
              </a:rPr>
              <a:t>Legal considerations</a:t>
            </a:r>
            <a:br>
              <a:rPr lang="en-US" dirty="0">
                <a:solidFill>
                  <a:srgbClr val="FF0000"/>
                </a:solidFill>
                <a:latin typeface="Arial" pitchFamily="34" charset="0"/>
                <a:cs typeface="Arial" pitchFamily="34" charset="0"/>
              </a:rPr>
            </a:br>
            <a:endParaRPr lang="en-US" dirty="0">
              <a:latin typeface="Arial" pitchFamily="34" charset="0"/>
              <a:cs typeface="Arial" pitchFamily="34" charset="0"/>
            </a:endParaRPr>
          </a:p>
        </p:txBody>
      </p:sp>
      <p:sp>
        <p:nvSpPr>
          <p:cNvPr id="3" name="Content Placeholder 2"/>
          <p:cNvSpPr>
            <a:spLocks noGrp="1"/>
          </p:cNvSpPr>
          <p:nvPr>
            <p:ph idx="1"/>
          </p:nvPr>
        </p:nvSpPr>
        <p:spPr>
          <a:xfrm>
            <a:off x="266700" y="1235075"/>
            <a:ext cx="8610600" cy="5486400"/>
          </a:xfrm>
        </p:spPr>
        <p:txBody>
          <a:bodyPr>
            <a:normAutofit fontScale="77500" lnSpcReduction="20000"/>
          </a:bodyPr>
          <a:lstStyle/>
          <a:p>
            <a:pPr marL="514350" indent="-514350">
              <a:lnSpc>
                <a:spcPct val="160000"/>
              </a:lnSpc>
              <a:buAutoNum type="arabicPeriod"/>
            </a:pPr>
            <a:r>
              <a:rPr lang="en-GB" dirty="0">
                <a:solidFill>
                  <a:srgbClr val="0033CC"/>
                </a:solidFill>
                <a:latin typeface="Arial" pitchFamily="34" charset="0"/>
                <a:cs typeface="Arial" pitchFamily="34" charset="0"/>
              </a:rPr>
              <a:t>Prohibiting discrimination </a:t>
            </a:r>
            <a:r>
              <a:rPr lang="en-GB" dirty="0">
                <a:latin typeface="Arial" pitchFamily="34" charset="0"/>
                <a:cs typeface="Arial" pitchFamily="34" charset="0"/>
              </a:rPr>
              <a:t>by: Race, Sex, Age, Colour, National origin </a:t>
            </a:r>
          </a:p>
          <a:p>
            <a:pPr marL="514350" indent="-514350">
              <a:lnSpc>
                <a:spcPct val="160000"/>
              </a:lnSpc>
              <a:buAutoNum type="arabicPeriod"/>
            </a:pPr>
            <a:r>
              <a:rPr lang="en-US" dirty="0">
                <a:solidFill>
                  <a:srgbClr val="0033CC"/>
                </a:solidFill>
                <a:latin typeface="Arial" pitchFamily="34" charset="0"/>
                <a:cs typeface="Arial" pitchFamily="34" charset="0"/>
              </a:rPr>
              <a:t>Equal</a:t>
            </a:r>
            <a:r>
              <a:rPr lang="en-US" dirty="0">
                <a:latin typeface="Arial" pitchFamily="34" charset="0"/>
                <a:cs typeface="Arial" pitchFamily="34" charset="0"/>
              </a:rPr>
              <a:t> employment opportunity, which   should  apply to both public and private sectors.</a:t>
            </a:r>
          </a:p>
          <a:p>
            <a:pPr marL="514350" indent="-514350">
              <a:lnSpc>
                <a:spcPct val="160000"/>
              </a:lnSpc>
              <a:buNone/>
            </a:pPr>
            <a:r>
              <a:rPr lang="en-US" dirty="0">
                <a:latin typeface="Arial" pitchFamily="34" charset="0"/>
                <a:cs typeface="Arial" pitchFamily="34" charset="0"/>
              </a:rPr>
              <a:t>3. </a:t>
            </a:r>
            <a:r>
              <a:rPr lang="en-US" dirty="0">
                <a:solidFill>
                  <a:srgbClr val="0033CC"/>
                </a:solidFill>
                <a:latin typeface="Arial" pitchFamily="34" charset="0"/>
                <a:cs typeface="Arial" pitchFamily="34" charset="0"/>
              </a:rPr>
              <a:t>Affirmative action </a:t>
            </a:r>
            <a:r>
              <a:rPr lang="en-US" dirty="0">
                <a:latin typeface="Arial" pitchFamily="34" charset="0"/>
                <a:cs typeface="Arial" pitchFamily="34" charset="0"/>
              </a:rPr>
              <a:t>for like job for women, disable persons</a:t>
            </a:r>
          </a:p>
          <a:p>
            <a:pPr marL="514350" indent="-514350">
              <a:lnSpc>
                <a:spcPct val="160000"/>
              </a:lnSpc>
              <a:buNone/>
            </a:pPr>
            <a:r>
              <a:rPr lang="en-US" dirty="0">
                <a:latin typeface="Arial" pitchFamily="34" charset="0"/>
                <a:cs typeface="Arial" pitchFamily="34" charset="0"/>
              </a:rPr>
              <a:t>4. Comparable worth /equivalent/: Different jobs that require comparable skills and knowledge deserve comparable pay </a:t>
            </a:r>
            <a:r>
              <a:rPr lang="en-US" dirty="0">
                <a:solidFill>
                  <a:srgbClr val="0033CC"/>
                </a:solidFill>
                <a:latin typeface="Arial" pitchFamily="34" charset="0"/>
                <a:cs typeface="Arial" pitchFamily="34" charset="0"/>
              </a:rPr>
              <a:t>( like pay for like job)</a:t>
            </a:r>
          </a:p>
        </p:txBody>
      </p:sp>
      <p:sp>
        <p:nvSpPr>
          <p:cNvPr id="5" name="Slide Number Placeholder 4"/>
          <p:cNvSpPr>
            <a:spLocks noGrp="1"/>
          </p:cNvSpPr>
          <p:nvPr>
            <p:ph type="sldNum" sz="quarter" idx="12"/>
          </p:nvPr>
        </p:nvSpPr>
        <p:spPr/>
        <p:txBody>
          <a:bodyPr/>
          <a:lstStyle/>
          <a:p>
            <a:pPr>
              <a:defRPr/>
            </a:pPr>
            <a:fld id="{4912C910-B6CA-42D6-947A-C54E6B967BB7}" type="slidenum">
              <a:rPr lang="fi-FI" smtClean="0"/>
              <a:pPr>
                <a:defRPr/>
              </a:pPr>
              <a:t>10</a:t>
            </a:fld>
            <a:endParaRPr lang="fi-FI"/>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74638"/>
            <a:ext cx="8229600" cy="563562"/>
          </a:xfrm>
        </p:spPr>
        <p:txBody>
          <a:bodyPr>
            <a:normAutofit fontScale="90000"/>
          </a:bodyPr>
          <a:lstStyle/>
          <a:p>
            <a:pPr algn="l"/>
            <a:r>
              <a:rPr lang="en-US" dirty="0" err="1"/>
              <a:t>Cont</a:t>
            </a:r>
            <a:r>
              <a:rPr lang="en-US" dirty="0"/>
              <a:t>… </a:t>
            </a:r>
          </a:p>
        </p:txBody>
      </p:sp>
      <p:sp>
        <p:nvSpPr>
          <p:cNvPr id="9219" name="Content Placeholder 2"/>
          <p:cNvSpPr>
            <a:spLocks noGrp="1"/>
          </p:cNvSpPr>
          <p:nvPr>
            <p:ph idx="1"/>
          </p:nvPr>
        </p:nvSpPr>
        <p:spPr>
          <a:xfrm>
            <a:off x="304800" y="1066800"/>
            <a:ext cx="8610600" cy="5562600"/>
          </a:xfrm>
        </p:spPr>
        <p:txBody>
          <a:bodyPr>
            <a:noAutofit/>
          </a:bodyPr>
          <a:lstStyle/>
          <a:p>
            <a:pPr algn="just"/>
            <a:r>
              <a:rPr lang="en-US" sz="2800" b="1" u="sng" dirty="0"/>
              <a:t>Technological change </a:t>
            </a:r>
            <a:r>
              <a:rPr lang="en-US" sz="2800" dirty="0"/>
              <a:t>occurs when organizations change their approach and methods of how the work is done or change the equipment they use to perform work. </a:t>
            </a:r>
          </a:p>
          <a:p>
            <a:pPr algn="just"/>
            <a:r>
              <a:rPr lang="en-US" sz="2800" dirty="0"/>
              <a:t>That means technological changes usually involve computerization of work, introducing new relevant methods or equipment. Changing technology is a very important focus of managers, in order to increase efficiency and effectiveness and human resource managers (HRMs) have to embrace technological changes. For example, computerization is necessary for establishing a strong human resource management information system.</a:t>
            </a:r>
          </a:p>
        </p:txBody>
      </p:sp>
    </p:spTree>
    <p:extLst>
      <p:ext uri="{BB962C8B-B14F-4D97-AF65-F5344CB8AC3E}">
        <p14:creationId xmlns:p14="http://schemas.microsoft.com/office/powerpoint/2010/main" val="2943524879"/>
      </p:ext>
    </p:extLst>
  </p:cSld>
  <p:clrMapOvr>
    <a:masterClrMapping/>
  </p:clrMapOvr>
  <p:transition>
    <p:random/>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28600" y="76200"/>
            <a:ext cx="8686800" cy="838200"/>
          </a:xfrm>
        </p:spPr>
        <p:txBody>
          <a:bodyPr/>
          <a:lstStyle/>
          <a:p>
            <a:pPr algn="l"/>
            <a:r>
              <a:rPr lang="en-US" dirty="0" err="1"/>
              <a:t>Cont</a:t>
            </a:r>
            <a:r>
              <a:rPr lang="en-US" dirty="0"/>
              <a:t>…d</a:t>
            </a:r>
          </a:p>
        </p:txBody>
      </p:sp>
      <p:sp>
        <p:nvSpPr>
          <p:cNvPr id="10243" name="Content Placeholder 2"/>
          <p:cNvSpPr>
            <a:spLocks noGrp="1"/>
          </p:cNvSpPr>
          <p:nvPr>
            <p:ph idx="1"/>
          </p:nvPr>
        </p:nvSpPr>
        <p:spPr>
          <a:xfrm>
            <a:off x="381000" y="1066800"/>
            <a:ext cx="8534400" cy="5638800"/>
          </a:xfrm>
        </p:spPr>
        <p:txBody>
          <a:bodyPr>
            <a:normAutofit/>
          </a:bodyPr>
          <a:lstStyle/>
          <a:p>
            <a:pPr algn="just"/>
            <a:r>
              <a:rPr lang="en-US" sz="2800" b="1" u="sng" dirty="0"/>
              <a:t>Changing people</a:t>
            </a:r>
            <a:r>
              <a:rPr lang="en-US" sz="2800" dirty="0"/>
              <a:t> refers to changes in the attitudes, expectations, perceptions, and behavior of individuals or groups. Organizational development (OD) is the term used to describe change methods that focus on people and the nature and quality of interpersonal work relationships.</a:t>
            </a:r>
          </a:p>
          <a:p>
            <a:pPr algn="just"/>
            <a:r>
              <a:rPr lang="en-US" sz="2800" dirty="0"/>
              <a:t>Managers use different OD techniques while engaging in strategic change including team building, survey feedback and intergroup development. The degree of acceptance by employees is an indicator of how well these techniques worked in getting people to change.</a:t>
            </a:r>
          </a:p>
        </p:txBody>
      </p:sp>
    </p:spTree>
    <p:extLst>
      <p:ext uri="{BB962C8B-B14F-4D97-AF65-F5344CB8AC3E}">
        <p14:creationId xmlns:p14="http://schemas.microsoft.com/office/powerpoint/2010/main" val="588907111"/>
      </p:ext>
    </p:extLst>
  </p:cSld>
  <p:clrMapOvr>
    <a:masterClrMapping/>
  </p:clrMapOvr>
  <p:transition>
    <p:random/>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33400" y="304800"/>
            <a:ext cx="8382000" cy="838200"/>
          </a:xfrm>
        </p:spPr>
        <p:txBody>
          <a:bodyPr/>
          <a:lstStyle/>
          <a:p>
            <a:pPr algn="l"/>
            <a:r>
              <a:rPr lang="en-US" sz="2800" b="1" dirty="0"/>
              <a:t>3. Organizational Environment and Change</a:t>
            </a:r>
          </a:p>
        </p:txBody>
      </p:sp>
      <p:sp>
        <p:nvSpPr>
          <p:cNvPr id="11267" name="Content Placeholder 2"/>
          <p:cNvSpPr>
            <a:spLocks noGrp="1"/>
          </p:cNvSpPr>
          <p:nvPr>
            <p:ph idx="1"/>
          </p:nvPr>
        </p:nvSpPr>
        <p:spPr>
          <a:xfrm>
            <a:off x="304800" y="1143000"/>
            <a:ext cx="8686800" cy="5562600"/>
          </a:xfrm>
        </p:spPr>
        <p:txBody>
          <a:bodyPr>
            <a:normAutofit/>
          </a:bodyPr>
          <a:lstStyle/>
          <a:p>
            <a:pPr algn="just"/>
            <a:r>
              <a:rPr lang="en-US" sz="2800" dirty="0"/>
              <a:t>Change is not a one off activity. It is a process. When initiating change, you must have a clear picture about the type of change you want to occur and the environment in which your organization is operating. The concern of change management is not on individual activities alone, but relates to the organization as a whole.</a:t>
            </a:r>
          </a:p>
          <a:p>
            <a:pPr algn="just"/>
            <a:r>
              <a:rPr lang="en-US" sz="2800" dirty="0"/>
              <a:t>One of the common methods managers use widely in change processes is the PEST analysis. A PEST analysis gives you a picture of your operating environment and allows you to positively relate the factors to your change process to produce a realistic change plan.</a:t>
            </a:r>
          </a:p>
        </p:txBody>
      </p:sp>
    </p:spTree>
    <p:extLst>
      <p:ext uri="{BB962C8B-B14F-4D97-AF65-F5344CB8AC3E}">
        <p14:creationId xmlns:p14="http://schemas.microsoft.com/office/powerpoint/2010/main" val="3888106244"/>
      </p:ext>
    </p:extLst>
  </p:cSld>
  <p:clrMapOvr>
    <a:masterClrMapping/>
  </p:clrMapOvr>
  <p:transition>
    <p:random/>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5800" y="381000"/>
            <a:ext cx="8229600" cy="609600"/>
          </a:xfrm>
        </p:spPr>
        <p:txBody>
          <a:bodyPr>
            <a:normAutofit fontScale="90000"/>
          </a:bodyPr>
          <a:lstStyle/>
          <a:p>
            <a:pPr algn="l"/>
            <a:r>
              <a:rPr lang="en-US" dirty="0"/>
              <a:t>Political Factors </a:t>
            </a:r>
          </a:p>
        </p:txBody>
      </p:sp>
      <p:sp>
        <p:nvSpPr>
          <p:cNvPr id="12291" name="Content Placeholder 4"/>
          <p:cNvSpPr>
            <a:spLocks noGrp="1"/>
          </p:cNvSpPr>
          <p:nvPr>
            <p:ph idx="1"/>
          </p:nvPr>
        </p:nvSpPr>
        <p:spPr>
          <a:xfrm>
            <a:off x="762000" y="1219200"/>
            <a:ext cx="8153400" cy="5410200"/>
          </a:xfrm>
        </p:spPr>
        <p:txBody>
          <a:bodyPr/>
          <a:lstStyle/>
          <a:p>
            <a:r>
              <a:rPr lang="en-US" sz="2400" dirty="0"/>
              <a:t>Government type and stability</a:t>
            </a:r>
          </a:p>
          <a:p>
            <a:r>
              <a:rPr lang="en-US" sz="2400" dirty="0"/>
              <a:t>Health policy</a:t>
            </a:r>
          </a:p>
          <a:p>
            <a:r>
              <a:rPr lang="en-US" sz="2400" dirty="0"/>
              <a:t>Levels of bureaucracy</a:t>
            </a:r>
          </a:p>
          <a:p>
            <a:r>
              <a:rPr lang="en-US" sz="2400" dirty="0"/>
              <a:t>Regulation trends</a:t>
            </a:r>
          </a:p>
          <a:p>
            <a:r>
              <a:rPr lang="en-US" sz="2400" dirty="0"/>
              <a:t>Social and employment</a:t>
            </a:r>
          </a:p>
          <a:p>
            <a:r>
              <a:rPr lang="en-US" sz="2400" dirty="0"/>
              <a:t>legislation</a:t>
            </a:r>
          </a:p>
          <a:p>
            <a:r>
              <a:rPr lang="en-US" sz="2400" dirty="0"/>
              <a:t>Tax policy</a:t>
            </a:r>
          </a:p>
          <a:p>
            <a:r>
              <a:rPr lang="en-US" sz="2400" dirty="0"/>
              <a:t>Environmental policy</a:t>
            </a:r>
          </a:p>
        </p:txBody>
      </p:sp>
    </p:spTree>
    <p:extLst>
      <p:ext uri="{BB962C8B-B14F-4D97-AF65-F5344CB8AC3E}">
        <p14:creationId xmlns:p14="http://schemas.microsoft.com/office/powerpoint/2010/main" val="242932837"/>
      </p:ext>
    </p:extLst>
  </p:cSld>
  <p:clrMapOvr>
    <a:masterClrMapping/>
  </p:clrMapOvr>
  <p:transition>
    <p:random/>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228600"/>
            <a:ext cx="8229600" cy="914400"/>
          </a:xfrm>
        </p:spPr>
        <p:txBody>
          <a:bodyPr/>
          <a:lstStyle/>
          <a:p>
            <a:pPr algn="l"/>
            <a:r>
              <a:rPr lang="en-US" dirty="0"/>
              <a:t>Economic Factor</a:t>
            </a:r>
          </a:p>
        </p:txBody>
      </p:sp>
      <p:sp>
        <p:nvSpPr>
          <p:cNvPr id="13315" name="Content Placeholder 2"/>
          <p:cNvSpPr>
            <a:spLocks noGrp="1"/>
          </p:cNvSpPr>
          <p:nvPr>
            <p:ph idx="1"/>
          </p:nvPr>
        </p:nvSpPr>
        <p:spPr>
          <a:xfrm>
            <a:off x="533400" y="1143000"/>
            <a:ext cx="8382000" cy="5486400"/>
          </a:xfrm>
        </p:spPr>
        <p:txBody>
          <a:bodyPr/>
          <a:lstStyle/>
          <a:p>
            <a:r>
              <a:rPr lang="en-US" sz="2400" dirty="0"/>
              <a:t>State of economic growth, inflation</a:t>
            </a:r>
          </a:p>
          <a:p>
            <a:r>
              <a:rPr lang="en-US" sz="2400" dirty="0"/>
              <a:t> Unemployment</a:t>
            </a:r>
          </a:p>
          <a:p>
            <a:r>
              <a:rPr lang="en-US" sz="2400" dirty="0"/>
              <a:t> Labor supply</a:t>
            </a:r>
          </a:p>
          <a:p>
            <a:r>
              <a:rPr lang="en-US" sz="2400" dirty="0"/>
              <a:t> Labor costs.</a:t>
            </a:r>
          </a:p>
          <a:p>
            <a:r>
              <a:rPr lang="en-US" sz="2400" dirty="0"/>
              <a:t>Levels of income and income</a:t>
            </a:r>
          </a:p>
          <a:p>
            <a:r>
              <a:rPr lang="en-US" sz="2400" dirty="0"/>
              <a:t>distribution</a:t>
            </a:r>
          </a:p>
          <a:p>
            <a:r>
              <a:rPr lang="en-US" sz="2400" dirty="0"/>
              <a:t>Impact of globalization</a:t>
            </a:r>
          </a:p>
          <a:p>
            <a:r>
              <a:rPr lang="en-US" sz="2400" dirty="0"/>
              <a:t>Impact of technological change on the economy</a:t>
            </a:r>
          </a:p>
          <a:p>
            <a:r>
              <a:rPr lang="en-US" sz="2400" dirty="0"/>
              <a:t>Likely changes in the economic environment</a:t>
            </a:r>
          </a:p>
        </p:txBody>
      </p:sp>
    </p:spTree>
    <p:extLst>
      <p:ext uri="{BB962C8B-B14F-4D97-AF65-F5344CB8AC3E}">
        <p14:creationId xmlns:p14="http://schemas.microsoft.com/office/powerpoint/2010/main" val="2316468174"/>
      </p:ext>
    </p:extLst>
  </p:cSld>
  <p:clrMapOvr>
    <a:masterClrMapping/>
  </p:clrMapOvr>
  <p:transition>
    <p:random/>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381000"/>
            <a:ext cx="8229600" cy="762000"/>
          </a:xfrm>
        </p:spPr>
        <p:txBody>
          <a:bodyPr/>
          <a:lstStyle/>
          <a:p>
            <a:pPr algn="l"/>
            <a:r>
              <a:rPr lang="en-US" dirty="0"/>
              <a:t>Social Factor</a:t>
            </a:r>
          </a:p>
        </p:txBody>
      </p:sp>
      <p:sp>
        <p:nvSpPr>
          <p:cNvPr id="14339" name="Content Placeholder 2"/>
          <p:cNvSpPr>
            <a:spLocks noGrp="1"/>
          </p:cNvSpPr>
          <p:nvPr>
            <p:ph idx="1"/>
          </p:nvPr>
        </p:nvSpPr>
        <p:spPr>
          <a:xfrm>
            <a:off x="609600" y="1219200"/>
            <a:ext cx="8382000" cy="5486400"/>
          </a:xfrm>
        </p:spPr>
        <p:txBody>
          <a:bodyPr/>
          <a:lstStyle/>
          <a:p>
            <a:pPr algn="just"/>
            <a:r>
              <a:rPr lang="en-US" sz="3200" dirty="0"/>
              <a:t>Population growth rate and age profile</a:t>
            </a:r>
          </a:p>
          <a:p>
            <a:pPr algn="just"/>
            <a:r>
              <a:rPr lang="en-US" sz="3200" dirty="0"/>
              <a:t>Population health, education and social mobility</a:t>
            </a:r>
          </a:p>
          <a:p>
            <a:pPr algn="just"/>
            <a:r>
              <a:rPr lang="en-US" sz="3200" dirty="0"/>
              <a:t>Population employment patterns</a:t>
            </a:r>
          </a:p>
          <a:p>
            <a:pPr algn="just"/>
            <a:r>
              <a:rPr lang="en-US" sz="3200" dirty="0"/>
              <a:t>Social attitudes and social taboos</a:t>
            </a:r>
          </a:p>
          <a:p>
            <a:pPr algn="just"/>
            <a:r>
              <a:rPr lang="en-US" sz="3200" dirty="0"/>
              <a:t>Lifestyle choices and attitudes to these</a:t>
            </a:r>
          </a:p>
          <a:p>
            <a:pPr algn="just"/>
            <a:r>
              <a:rPr lang="en-US" sz="3200" dirty="0"/>
              <a:t>Socio-cultural changes</a:t>
            </a:r>
          </a:p>
        </p:txBody>
      </p:sp>
    </p:spTree>
    <p:extLst>
      <p:ext uri="{BB962C8B-B14F-4D97-AF65-F5344CB8AC3E}">
        <p14:creationId xmlns:p14="http://schemas.microsoft.com/office/powerpoint/2010/main" val="219560406"/>
      </p:ext>
    </p:extLst>
  </p:cSld>
  <p:clrMapOvr>
    <a:masterClrMapping/>
  </p:clrMapOvr>
  <p:transition>
    <p:random/>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3400" y="457200"/>
            <a:ext cx="8382000" cy="1143000"/>
          </a:xfrm>
        </p:spPr>
        <p:txBody>
          <a:bodyPr/>
          <a:lstStyle/>
          <a:p>
            <a:pPr algn="l"/>
            <a:r>
              <a:rPr lang="en-US" dirty="0"/>
              <a:t>Technological Factor</a:t>
            </a:r>
          </a:p>
        </p:txBody>
      </p:sp>
      <p:sp>
        <p:nvSpPr>
          <p:cNvPr id="15363" name="Content Placeholder 2"/>
          <p:cNvSpPr>
            <a:spLocks noGrp="1"/>
          </p:cNvSpPr>
          <p:nvPr>
            <p:ph idx="1"/>
          </p:nvPr>
        </p:nvSpPr>
        <p:spPr>
          <a:xfrm>
            <a:off x="685800" y="1905000"/>
            <a:ext cx="8229600" cy="4800600"/>
          </a:xfrm>
        </p:spPr>
        <p:txBody>
          <a:bodyPr/>
          <a:lstStyle/>
          <a:p>
            <a:pPr algn="just"/>
            <a:r>
              <a:rPr lang="en-US" sz="3200" dirty="0"/>
              <a:t>Impact of emerging technologies</a:t>
            </a:r>
          </a:p>
          <a:p>
            <a:pPr algn="just"/>
            <a:r>
              <a:rPr lang="en-US" sz="3200" dirty="0"/>
              <a:t>Impact of internet</a:t>
            </a:r>
          </a:p>
          <a:p>
            <a:pPr algn="just"/>
            <a:r>
              <a:rPr lang="en-US" sz="3200" dirty="0"/>
              <a:t>Research and development activity</a:t>
            </a:r>
          </a:p>
          <a:p>
            <a:pPr algn="just"/>
            <a:r>
              <a:rPr lang="en-US" sz="3200" dirty="0"/>
              <a:t>Impact of technology transfer</a:t>
            </a:r>
          </a:p>
        </p:txBody>
      </p:sp>
    </p:spTree>
    <p:extLst>
      <p:ext uri="{BB962C8B-B14F-4D97-AF65-F5344CB8AC3E}">
        <p14:creationId xmlns:p14="http://schemas.microsoft.com/office/powerpoint/2010/main" val="3825158863"/>
      </p:ext>
    </p:extLst>
  </p:cSld>
  <p:clrMapOvr>
    <a:masterClrMapping/>
  </p:clrMapOvr>
  <p:transition>
    <p:random/>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09600" y="304800"/>
            <a:ext cx="8229600" cy="990600"/>
          </a:xfrm>
        </p:spPr>
        <p:txBody>
          <a:bodyPr>
            <a:normAutofit/>
          </a:bodyPr>
          <a:lstStyle/>
          <a:p>
            <a:pPr algn="l"/>
            <a:r>
              <a:rPr lang="en-US" sz="4000" dirty="0"/>
              <a:t>4. Change Management Process</a:t>
            </a:r>
          </a:p>
        </p:txBody>
      </p:sp>
      <p:sp>
        <p:nvSpPr>
          <p:cNvPr id="24579" name="Content Placeholder 2"/>
          <p:cNvSpPr>
            <a:spLocks noGrp="1"/>
          </p:cNvSpPr>
          <p:nvPr>
            <p:ph idx="1"/>
          </p:nvPr>
        </p:nvSpPr>
        <p:spPr>
          <a:xfrm>
            <a:off x="228600" y="1219200"/>
            <a:ext cx="8686800" cy="5486400"/>
          </a:xfrm>
        </p:spPr>
        <p:txBody>
          <a:bodyPr>
            <a:noAutofit/>
          </a:bodyPr>
          <a:lstStyle/>
          <a:p>
            <a:pPr algn="just">
              <a:defRPr/>
            </a:pPr>
            <a:r>
              <a:rPr lang="en-US" sz="2400" dirty="0"/>
              <a:t>An important skill for managers is to be able to change poorly functioning areas of their organization. Even if employees know that change is necessary, they may resist it, and for others change can be taken as disruptive. Thus, the change process has to be managed effectively in order for individuals to be fully engaged in the process. The manager needs to help them adjust to do their work in new ways.</a:t>
            </a:r>
          </a:p>
          <a:p>
            <a:pPr algn="just">
              <a:defRPr/>
            </a:pPr>
            <a:r>
              <a:rPr lang="en-US" sz="2400" dirty="0"/>
              <a:t>In all organizations an effective change management process has to be based on addressing the following basic issues:</a:t>
            </a:r>
          </a:p>
          <a:p>
            <a:pPr lvl="1" algn="just">
              <a:defRPr/>
            </a:pPr>
            <a:r>
              <a:rPr lang="en-US" sz="2400" dirty="0"/>
              <a:t>Where are we now?</a:t>
            </a:r>
          </a:p>
          <a:p>
            <a:pPr lvl="1" algn="just">
              <a:defRPr/>
            </a:pPr>
            <a:r>
              <a:rPr lang="en-US" sz="2400" dirty="0"/>
              <a:t>Where do we want to be?</a:t>
            </a:r>
          </a:p>
          <a:p>
            <a:pPr lvl="1" algn="just">
              <a:defRPr/>
            </a:pPr>
            <a:r>
              <a:rPr lang="en-US" sz="2400" dirty="0"/>
              <a:t>How are we going to get there?</a:t>
            </a:r>
          </a:p>
        </p:txBody>
      </p:sp>
    </p:spTree>
    <p:extLst>
      <p:ext uri="{BB962C8B-B14F-4D97-AF65-F5344CB8AC3E}">
        <p14:creationId xmlns:p14="http://schemas.microsoft.com/office/powerpoint/2010/main" val="2669782775"/>
      </p:ext>
    </p:extLst>
  </p:cSld>
  <p:clrMapOvr>
    <a:masterClrMapping/>
  </p:clrMapOvr>
  <p:transition>
    <p:random/>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81000" y="304800"/>
            <a:ext cx="8534400" cy="838200"/>
          </a:xfrm>
        </p:spPr>
        <p:txBody>
          <a:bodyPr/>
          <a:lstStyle/>
          <a:p>
            <a:pPr algn="l"/>
            <a:r>
              <a:rPr lang="en-US" sz="2800" dirty="0"/>
              <a:t>Steps of an Effective Change Management</a:t>
            </a:r>
          </a:p>
        </p:txBody>
      </p:sp>
      <p:sp>
        <p:nvSpPr>
          <p:cNvPr id="25603" name="Content Placeholder 2"/>
          <p:cNvSpPr>
            <a:spLocks noGrp="1"/>
          </p:cNvSpPr>
          <p:nvPr>
            <p:ph idx="1"/>
          </p:nvPr>
        </p:nvSpPr>
        <p:spPr>
          <a:xfrm>
            <a:off x="609600" y="1295400"/>
            <a:ext cx="8382000" cy="5334000"/>
          </a:xfrm>
        </p:spPr>
        <p:txBody>
          <a:bodyPr>
            <a:normAutofit fontScale="92500"/>
          </a:bodyPr>
          <a:lstStyle/>
          <a:p>
            <a:pPr>
              <a:defRPr/>
            </a:pPr>
            <a:r>
              <a:rPr lang="en-US" sz="2400" dirty="0"/>
              <a:t>An effective change management process has to follow these six steps regardless of its size or impact:</a:t>
            </a:r>
          </a:p>
          <a:p>
            <a:pPr lvl="1">
              <a:defRPr/>
            </a:pPr>
            <a:r>
              <a:rPr lang="en-US" dirty="0">
                <a:ea typeface="+mn-ea"/>
                <a:cs typeface="+mn-cs"/>
              </a:rPr>
              <a:t>1. establish a clear direction – a compelling case and a sense of urgency</a:t>
            </a:r>
          </a:p>
          <a:p>
            <a:pPr lvl="1">
              <a:defRPr/>
            </a:pPr>
            <a:r>
              <a:rPr lang="en-US" dirty="0">
                <a:ea typeface="+mn-ea"/>
                <a:cs typeface="+mn-cs"/>
              </a:rPr>
              <a:t>2. clear ownership and leadership of the change process</a:t>
            </a:r>
          </a:p>
          <a:p>
            <a:pPr lvl="1">
              <a:defRPr/>
            </a:pPr>
            <a:r>
              <a:rPr lang="en-US" dirty="0">
                <a:ea typeface="+mn-ea"/>
                <a:cs typeface="+mn-cs"/>
              </a:rPr>
              <a:t>3. communicate the case for change early and often</a:t>
            </a:r>
          </a:p>
          <a:p>
            <a:pPr lvl="1" algn="just">
              <a:defRPr/>
            </a:pPr>
            <a:r>
              <a:rPr lang="en-US" dirty="0"/>
              <a:t>4. create and maintain a workable change plan</a:t>
            </a:r>
          </a:p>
          <a:p>
            <a:pPr lvl="1" algn="just">
              <a:defRPr/>
            </a:pPr>
            <a:r>
              <a:rPr lang="en-US" dirty="0"/>
              <a:t>5. empower broad-based action – maintain and measure progress</a:t>
            </a:r>
          </a:p>
          <a:p>
            <a:pPr lvl="1" algn="just">
              <a:defRPr/>
            </a:pPr>
            <a:r>
              <a:rPr lang="en-US" dirty="0"/>
              <a:t>6. anchor new approaches to achieve organizational goals.</a:t>
            </a:r>
          </a:p>
          <a:p>
            <a:pPr lvl="1">
              <a:defRPr/>
            </a:pPr>
            <a:endParaRPr lang="en-US" dirty="0"/>
          </a:p>
        </p:txBody>
      </p:sp>
    </p:spTree>
    <p:extLst>
      <p:ext uri="{BB962C8B-B14F-4D97-AF65-F5344CB8AC3E}">
        <p14:creationId xmlns:p14="http://schemas.microsoft.com/office/powerpoint/2010/main" val="212247450"/>
      </p:ext>
    </p:extLst>
  </p:cSld>
  <p:clrMapOvr>
    <a:masterClrMapping/>
  </p:clrMapOvr>
  <p:transition>
    <p:random/>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09600" y="381000"/>
            <a:ext cx="8305800" cy="838200"/>
          </a:xfrm>
        </p:spPr>
        <p:txBody>
          <a:bodyPr>
            <a:normAutofit/>
          </a:bodyPr>
          <a:lstStyle/>
          <a:p>
            <a:pPr algn="l"/>
            <a:r>
              <a:rPr lang="en-US" sz="3600" dirty="0"/>
              <a:t>  5. Resistance to Change</a:t>
            </a:r>
          </a:p>
        </p:txBody>
      </p:sp>
      <p:sp>
        <p:nvSpPr>
          <p:cNvPr id="3" name="Content Placeholder 2"/>
          <p:cNvSpPr>
            <a:spLocks noGrp="1"/>
          </p:cNvSpPr>
          <p:nvPr>
            <p:ph idx="1"/>
          </p:nvPr>
        </p:nvSpPr>
        <p:spPr>
          <a:xfrm>
            <a:off x="304800" y="1447800"/>
            <a:ext cx="8610600" cy="5257800"/>
          </a:xfrm>
        </p:spPr>
        <p:txBody>
          <a:bodyPr>
            <a:normAutofit/>
          </a:bodyPr>
          <a:lstStyle/>
          <a:p>
            <a:pPr algn="just">
              <a:defRPr/>
            </a:pPr>
            <a:r>
              <a:rPr lang="en-US" dirty="0"/>
              <a:t>Some of the most common reasons employees resist change include:</a:t>
            </a:r>
          </a:p>
          <a:p>
            <a:pPr lvl="1" algn="just">
              <a:defRPr/>
            </a:pPr>
            <a:r>
              <a:rPr lang="en-US" dirty="0">
                <a:ea typeface="+mn-ea"/>
                <a:cs typeface="+mn-cs"/>
              </a:rPr>
              <a:t>suspicions that the change will mean that established routines, methods of working or conditions of employment that they are comfortable with will be affected adversely</a:t>
            </a:r>
          </a:p>
          <a:p>
            <a:pPr lvl="1" algn="just">
              <a:defRPr/>
            </a:pPr>
            <a:r>
              <a:rPr lang="en-US" dirty="0">
                <a:ea typeface="+mn-ea"/>
                <a:cs typeface="+mn-cs"/>
              </a:rPr>
              <a:t>economic fears such as loss of financial benefits and fear of the possibility of upcoming threats to job security</a:t>
            </a:r>
          </a:p>
          <a:p>
            <a:pPr lvl="1" algn="just">
              <a:defRPr/>
            </a:pPr>
            <a:r>
              <a:rPr lang="en-US" dirty="0">
                <a:ea typeface="+mn-ea"/>
                <a:cs typeface="+mn-cs"/>
              </a:rPr>
              <a:t>inconvenience, change could make the workplace environment unpleasant and difficult</a:t>
            </a:r>
            <a:endParaRPr lang="en-US" dirty="0"/>
          </a:p>
        </p:txBody>
      </p:sp>
    </p:spTree>
    <p:extLst>
      <p:ext uri="{BB962C8B-B14F-4D97-AF65-F5344CB8AC3E}">
        <p14:creationId xmlns:p14="http://schemas.microsoft.com/office/powerpoint/2010/main" val="3738908938"/>
      </p:ext>
    </p:ext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324088" cy="685800"/>
          </a:xfrm>
        </p:spPr>
        <p:txBody>
          <a:bodyPr>
            <a:normAutofit fontScale="90000"/>
          </a:bodyPr>
          <a:lstStyle/>
          <a:p>
            <a:pPr algn="l"/>
            <a:br>
              <a:rPr lang="en-US" sz="4400" b="1" dirty="0">
                <a:latin typeface="Arial" pitchFamily="34" charset="0"/>
                <a:cs typeface="Arial" pitchFamily="34" charset="0"/>
              </a:rPr>
            </a:br>
            <a:r>
              <a:rPr lang="en-US" sz="4400" b="1" dirty="0">
                <a:latin typeface="Arial" pitchFamily="34" charset="0"/>
                <a:cs typeface="Arial" pitchFamily="34" charset="0"/>
              </a:rPr>
              <a:t>           3. Selection </a:t>
            </a:r>
            <a:br>
              <a:rPr lang="en-US" sz="4400" dirty="0">
                <a:latin typeface="Arial" pitchFamily="34" charset="0"/>
                <a:cs typeface="Arial" pitchFamily="34" charset="0"/>
              </a:rPr>
            </a:br>
            <a:endParaRPr lang="en-US" dirty="0">
              <a:latin typeface="Arial" pitchFamily="34" charset="0"/>
              <a:cs typeface="Arial" pitchFamily="34" charset="0"/>
            </a:endParaRPr>
          </a:p>
        </p:txBody>
      </p:sp>
      <p:sp>
        <p:nvSpPr>
          <p:cNvPr id="3" name="Content Placeholder 2"/>
          <p:cNvSpPr>
            <a:spLocks noGrp="1"/>
          </p:cNvSpPr>
          <p:nvPr>
            <p:ph idx="1"/>
          </p:nvPr>
        </p:nvSpPr>
        <p:spPr>
          <a:xfrm>
            <a:off x="228600" y="1066800"/>
            <a:ext cx="8705088" cy="5715000"/>
          </a:xfrm>
        </p:spPr>
        <p:txBody>
          <a:bodyPr>
            <a:normAutofit/>
          </a:bodyPr>
          <a:lstStyle/>
          <a:p>
            <a:pPr>
              <a:lnSpc>
                <a:spcPct val="150000"/>
              </a:lnSpc>
              <a:spcBef>
                <a:spcPts val="1800"/>
              </a:spcBef>
            </a:pPr>
            <a:r>
              <a:rPr lang="en-US" sz="2400" dirty="0">
                <a:latin typeface="Arial" pitchFamily="34" charset="0"/>
                <a:cs typeface="Arial" pitchFamily="34" charset="0"/>
              </a:rPr>
              <a:t>It is the process of </a:t>
            </a:r>
            <a:r>
              <a:rPr lang="en-US" sz="2400" dirty="0">
                <a:solidFill>
                  <a:srgbClr val="FF0000"/>
                </a:solidFill>
                <a:latin typeface="Arial" pitchFamily="34" charset="0"/>
                <a:cs typeface="Arial" pitchFamily="34" charset="0"/>
              </a:rPr>
              <a:t>choosing individuals </a:t>
            </a:r>
            <a:r>
              <a:rPr lang="en-US" sz="2400" dirty="0">
                <a:latin typeface="Arial" pitchFamily="34" charset="0"/>
                <a:cs typeface="Arial" pitchFamily="34" charset="0"/>
              </a:rPr>
              <a:t>who can </a:t>
            </a:r>
            <a:r>
              <a:rPr lang="en-US" sz="2400" dirty="0">
                <a:solidFill>
                  <a:srgbClr val="FF0000"/>
                </a:solidFill>
                <a:latin typeface="Arial" pitchFamily="34" charset="0"/>
                <a:cs typeface="Arial" pitchFamily="34" charset="0"/>
              </a:rPr>
              <a:t>successfully perform</a:t>
            </a:r>
            <a:r>
              <a:rPr lang="en-US" sz="2400" dirty="0">
                <a:latin typeface="Arial" pitchFamily="34" charset="0"/>
                <a:cs typeface="Arial" pitchFamily="34" charset="0"/>
              </a:rPr>
              <a:t> a job from available candidates</a:t>
            </a:r>
          </a:p>
          <a:p>
            <a:pPr>
              <a:lnSpc>
                <a:spcPct val="150000"/>
              </a:lnSpc>
              <a:spcBef>
                <a:spcPts val="1800"/>
              </a:spcBef>
            </a:pPr>
            <a:r>
              <a:rPr lang="en-US" sz="2400" dirty="0">
                <a:latin typeface="Arial" pitchFamily="34" charset="0"/>
                <a:cs typeface="Arial" pitchFamily="34" charset="0"/>
              </a:rPr>
              <a:t>It is a crucial process in management and requires constant attention, interest and concern of management.</a:t>
            </a:r>
          </a:p>
          <a:p>
            <a:pPr>
              <a:lnSpc>
                <a:spcPct val="150000"/>
              </a:lnSpc>
              <a:spcBef>
                <a:spcPts val="1800"/>
              </a:spcBef>
            </a:pPr>
            <a:r>
              <a:rPr lang="en-US" sz="2400" dirty="0">
                <a:latin typeface="Arial" pitchFamily="34" charset="0"/>
                <a:cs typeface="Arial" pitchFamily="34" charset="0"/>
              </a:rPr>
              <a:t>The three sources of information used in selection are </a:t>
            </a:r>
            <a:r>
              <a:rPr lang="en-US" sz="2400" b="1" dirty="0">
                <a:latin typeface="Arial" pitchFamily="34" charset="0"/>
                <a:cs typeface="Arial" pitchFamily="34" charset="0"/>
              </a:rPr>
              <a:t>application forms, pre-employment interviews and testing </a:t>
            </a:r>
          </a:p>
        </p:txBody>
      </p:sp>
      <p:sp>
        <p:nvSpPr>
          <p:cNvPr id="5" name="Slide Number Placeholder 4"/>
          <p:cNvSpPr>
            <a:spLocks noGrp="1"/>
          </p:cNvSpPr>
          <p:nvPr>
            <p:ph type="sldNum" sz="quarter" idx="12"/>
          </p:nvPr>
        </p:nvSpPr>
        <p:spPr/>
        <p:txBody>
          <a:bodyPr/>
          <a:lstStyle/>
          <a:p>
            <a:pPr>
              <a:defRPr/>
            </a:pPr>
            <a:fld id="{4912C910-B6CA-42D6-947A-C54E6B967BB7}" type="slidenum">
              <a:rPr lang="fi-FI" smtClean="0"/>
              <a:pPr>
                <a:defRPr/>
              </a:pPr>
              <a:t>11</a:t>
            </a:fld>
            <a:endParaRPr lang="fi-FI"/>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74638"/>
            <a:ext cx="8229600" cy="792162"/>
          </a:xfrm>
        </p:spPr>
        <p:txBody>
          <a:bodyPr/>
          <a:lstStyle/>
          <a:p>
            <a:pPr algn="l"/>
            <a:r>
              <a:rPr lang="en-US" dirty="0" err="1"/>
              <a:t>Cont</a:t>
            </a:r>
            <a:r>
              <a:rPr lang="en-US" dirty="0"/>
              <a:t>…</a:t>
            </a:r>
          </a:p>
        </p:txBody>
      </p:sp>
      <p:sp>
        <p:nvSpPr>
          <p:cNvPr id="3" name="Content Placeholder 2"/>
          <p:cNvSpPr>
            <a:spLocks noGrp="1"/>
          </p:cNvSpPr>
          <p:nvPr>
            <p:ph idx="1"/>
          </p:nvPr>
        </p:nvSpPr>
        <p:spPr>
          <a:xfrm>
            <a:off x="304800" y="1219200"/>
            <a:ext cx="8610600" cy="5486400"/>
          </a:xfrm>
        </p:spPr>
        <p:txBody>
          <a:bodyPr>
            <a:normAutofit/>
          </a:bodyPr>
          <a:lstStyle/>
          <a:p>
            <a:pPr lvl="1" algn="just">
              <a:defRPr/>
            </a:pPr>
            <a:r>
              <a:rPr lang="en-US" dirty="0">
                <a:ea typeface="+mn-ea"/>
                <a:cs typeface="+mn-cs"/>
              </a:rPr>
              <a:t>uncertainty about the impact of the change can feel threatening</a:t>
            </a:r>
          </a:p>
          <a:p>
            <a:pPr lvl="1" algn="just">
              <a:defRPr/>
            </a:pPr>
            <a:r>
              <a:rPr lang="en-US" dirty="0">
                <a:ea typeface="+mn-ea"/>
                <a:cs typeface="+mn-cs"/>
              </a:rPr>
              <a:t>concerns that change may cause loss of personal status or benefits such as a separate office</a:t>
            </a:r>
          </a:p>
          <a:p>
            <a:pPr lvl="1" algn="just">
              <a:defRPr/>
            </a:pPr>
            <a:r>
              <a:rPr lang="en-US" dirty="0">
                <a:ea typeface="+mn-ea"/>
                <a:cs typeface="+mn-cs"/>
              </a:rPr>
              <a:t>concerns that change will disrupt established social relationships and standards of the group</a:t>
            </a:r>
          </a:p>
          <a:p>
            <a:pPr lvl="1" algn="just">
              <a:defRPr/>
            </a:pPr>
            <a:r>
              <a:rPr lang="en-US" dirty="0">
                <a:ea typeface="+mn-ea"/>
                <a:cs typeface="+mn-cs"/>
              </a:rPr>
              <a:t>change is perceived as reducing the status of individuals if it means their skill is being displaced</a:t>
            </a:r>
          </a:p>
          <a:p>
            <a:pPr lvl="1" algn="just">
              <a:defRPr/>
            </a:pPr>
            <a:r>
              <a:rPr lang="en-US" dirty="0">
                <a:ea typeface="+mn-ea"/>
                <a:cs typeface="+mn-cs"/>
              </a:rPr>
              <a:t>fear of coping with new tasks or worry about the potential to learn the skill required for the tasks can undermine confidence.</a:t>
            </a:r>
            <a:endParaRPr lang="en-US" dirty="0"/>
          </a:p>
        </p:txBody>
      </p:sp>
    </p:spTree>
    <p:extLst>
      <p:ext uri="{BB962C8B-B14F-4D97-AF65-F5344CB8AC3E}">
        <p14:creationId xmlns:p14="http://schemas.microsoft.com/office/powerpoint/2010/main" val="452743566"/>
      </p:ext>
    </p:extLst>
  </p:cSld>
  <p:clrMapOvr>
    <a:masterClrMapping/>
  </p:clrMapOvr>
  <p:transition>
    <p:random/>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7.7 Space management </a:t>
            </a:r>
            <a:br>
              <a:rPr lang="en-US" dirty="0"/>
            </a:br>
            <a:endParaRPr lang="en-US" dirty="0"/>
          </a:p>
        </p:txBody>
      </p:sp>
      <p:sp>
        <p:nvSpPr>
          <p:cNvPr id="3" name="Content Placeholder 2"/>
          <p:cNvSpPr>
            <a:spLocks noGrp="1"/>
          </p:cNvSpPr>
          <p:nvPr>
            <p:ph idx="1"/>
          </p:nvPr>
        </p:nvSpPr>
        <p:spPr>
          <a:xfrm>
            <a:off x="457200" y="1143000"/>
            <a:ext cx="8229600" cy="4983163"/>
          </a:xfrm>
        </p:spPr>
        <p:txBody>
          <a:bodyPr>
            <a:normAutofit/>
          </a:bodyPr>
          <a:lstStyle/>
          <a:p>
            <a:pPr algn="just"/>
            <a:r>
              <a:rPr lang="en-US" dirty="0"/>
              <a:t>Managing space efficiently improves both productivity and safety. </a:t>
            </a:r>
          </a:p>
          <a:p>
            <a:pPr algn="just"/>
            <a:r>
              <a:rPr lang="en-US" dirty="0"/>
              <a:t>Moreover there is considerable evidence that thoughtful design of an environment that is both a workplace and a temporary home for patients has psychological and social benefits that contribute to reducing stress and enabling healing to take place. </a:t>
            </a:r>
            <a:br>
              <a:rPr lang="en-US" dirty="0"/>
            </a:br>
            <a:endParaRPr lang="en-US" dirty="0"/>
          </a:p>
        </p:txBody>
      </p:sp>
      <p:sp>
        <p:nvSpPr>
          <p:cNvPr id="4" name="Slide Number Placeholder 3"/>
          <p:cNvSpPr>
            <a:spLocks noGrp="1"/>
          </p:cNvSpPr>
          <p:nvPr>
            <p:ph type="sldNum" sz="quarter" idx="12"/>
          </p:nvPr>
        </p:nvSpPr>
        <p:spPr/>
        <p:txBody>
          <a:bodyPr/>
          <a:lstStyle/>
          <a:p>
            <a:pPr>
              <a:defRPr/>
            </a:pPr>
            <a:fld id="{4912C910-B6CA-42D6-947A-C54E6B967BB7}" type="slidenum">
              <a:rPr lang="fi-FI" smtClean="0"/>
              <a:pPr>
                <a:defRPr/>
              </a:pPr>
              <a:t>111</a:t>
            </a:fld>
            <a:endParaRPr lang="fi-FI"/>
          </a:p>
        </p:txBody>
      </p:sp>
    </p:spTree>
    <p:extLst>
      <p:ext uri="{BB962C8B-B14F-4D97-AF65-F5344CB8AC3E}">
        <p14:creationId xmlns:p14="http://schemas.microsoft.com/office/powerpoint/2010/main" val="338722211"/>
      </p:ext>
    </p:extLst>
  </p:cSld>
  <p:clrMapOvr>
    <a:masterClrMapping/>
  </p:clrMapOvr>
  <p:transition>
    <p:random/>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Activity </a:t>
            </a:r>
          </a:p>
        </p:txBody>
      </p:sp>
      <p:sp>
        <p:nvSpPr>
          <p:cNvPr id="3" name="Content Placeholder 2"/>
          <p:cNvSpPr>
            <a:spLocks noGrp="1"/>
          </p:cNvSpPr>
          <p:nvPr>
            <p:ph idx="1"/>
          </p:nvPr>
        </p:nvSpPr>
        <p:spPr/>
        <p:txBody>
          <a:bodyPr/>
          <a:lstStyle/>
          <a:p>
            <a:r>
              <a:rPr lang="en-US" dirty="0"/>
              <a:t>Take ten minutes to look around your office or workspace and note down where your use of space could be improved.</a:t>
            </a:r>
          </a:p>
          <a:p>
            <a:endParaRPr lang="en-US" dirty="0"/>
          </a:p>
        </p:txBody>
      </p:sp>
      <p:sp>
        <p:nvSpPr>
          <p:cNvPr id="4" name="Slide Number Placeholder 3"/>
          <p:cNvSpPr>
            <a:spLocks noGrp="1"/>
          </p:cNvSpPr>
          <p:nvPr>
            <p:ph type="sldNum" sz="quarter" idx="12"/>
          </p:nvPr>
        </p:nvSpPr>
        <p:spPr/>
        <p:txBody>
          <a:bodyPr/>
          <a:lstStyle/>
          <a:p>
            <a:pPr>
              <a:defRPr/>
            </a:pPr>
            <a:fld id="{4912C910-B6CA-42D6-947A-C54E6B967BB7}" type="slidenum">
              <a:rPr lang="fi-FI" smtClean="0"/>
              <a:pPr>
                <a:defRPr/>
              </a:pPr>
              <a:t>112</a:t>
            </a:fld>
            <a:endParaRPr lang="fi-FI"/>
          </a:p>
        </p:txBody>
      </p:sp>
    </p:spTree>
    <p:extLst>
      <p:ext uri="{BB962C8B-B14F-4D97-AF65-F5344CB8AC3E}">
        <p14:creationId xmlns:p14="http://schemas.microsoft.com/office/powerpoint/2010/main" val="898624105"/>
      </p:ext>
    </p:extLst>
  </p:cSld>
  <p:clrMapOvr>
    <a:masterClrMapping/>
  </p:clrMapOvr>
  <p:transition>
    <p:random/>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Office Management</a:t>
            </a:r>
          </a:p>
        </p:txBody>
      </p:sp>
      <p:sp>
        <p:nvSpPr>
          <p:cNvPr id="3" name="Content Placeholder 2"/>
          <p:cNvSpPr>
            <a:spLocks noGrp="1"/>
          </p:cNvSpPr>
          <p:nvPr>
            <p:ph idx="1"/>
          </p:nvPr>
        </p:nvSpPr>
        <p:spPr>
          <a:xfrm>
            <a:off x="457200" y="1219200"/>
            <a:ext cx="8229600" cy="5257800"/>
          </a:xfrm>
        </p:spPr>
        <p:txBody>
          <a:bodyPr>
            <a:normAutofit fontScale="92500"/>
          </a:bodyPr>
          <a:lstStyle/>
          <a:p>
            <a:pPr algn="just">
              <a:defRPr/>
            </a:pPr>
            <a:r>
              <a:rPr lang="en-US" dirty="0"/>
              <a:t>For good office management, you need to be sure that all the things in the office are arranged for maximum efficiency and maximum safety. </a:t>
            </a:r>
          </a:p>
          <a:p>
            <a:pPr lvl="1" algn="just">
              <a:defRPr/>
            </a:pPr>
            <a:r>
              <a:rPr lang="en-US" dirty="0"/>
              <a:t>Is it possible to maintain privacy when it is needed? Can confidential materials be securely stored? </a:t>
            </a:r>
          </a:p>
          <a:p>
            <a:pPr lvl="1" algn="just">
              <a:defRPr/>
            </a:pPr>
            <a:r>
              <a:rPr lang="en-US" dirty="0"/>
              <a:t>Are there enough electric sockets for the equipment and can the electricity supply support these safely?</a:t>
            </a:r>
          </a:p>
          <a:p>
            <a:pPr lvl="1" algn="just">
              <a:defRPr/>
            </a:pPr>
            <a:r>
              <a:rPr lang="en-US" dirty="0"/>
              <a:t> Is there sufficient ventilation and light? </a:t>
            </a:r>
          </a:p>
          <a:p>
            <a:pPr lvl="1" algn="just">
              <a:defRPr/>
            </a:pPr>
            <a:r>
              <a:rPr lang="en-US" dirty="0"/>
              <a:t>How feasible is access for someone on crutches or in a wheelchair?</a:t>
            </a:r>
          </a:p>
          <a:p>
            <a:endParaRPr lang="en-US" dirty="0"/>
          </a:p>
        </p:txBody>
      </p:sp>
      <p:sp>
        <p:nvSpPr>
          <p:cNvPr id="4" name="Slide Number Placeholder 3"/>
          <p:cNvSpPr>
            <a:spLocks noGrp="1"/>
          </p:cNvSpPr>
          <p:nvPr>
            <p:ph type="sldNum" sz="quarter" idx="12"/>
          </p:nvPr>
        </p:nvSpPr>
        <p:spPr/>
        <p:txBody>
          <a:bodyPr/>
          <a:lstStyle/>
          <a:p>
            <a:pPr>
              <a:defRPr/>
            </a:pPr>
            <a:fld id="{4912C910-B6CA-42D6-947A-C54E6B967BB7}" type="slidenum">
              <a:rPr lang="fi-FI" smtClean="0"/>
              <a:pPr>
                <a:defRPr/>
              </a:pPr>
              <a:t>113</a:t>
            </a:fld>
            <a:endParaRPr lang="fi-FI"/>
          </a:p>
        </p:txBody>
      </p:sp>
    </p:spTree>
    <p:extLst>
      <p:ext uri="{BB962C8B-B14F-4D97-AF65-F5344CB8AC3E}">
        <p14:creationId xmlns:p14="http://schemas.microsoft.com/office/powerpoint/2010/main" val="2882198062"/>
      </p:ext>
    </p:extLst>
  </p:cSld>
  <p:clrMapOvr>
    <a:masterClrMapping/>
  </p:clrMapOvr>
  <p:transition>
    <p:random/>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Care Setting</a:t>
            </a:r>
          </a:p>
        </p:txBody>
      </p:sp>
      <p:sp>
        <p:nvSpPr>
          <p:cNvPr id="3" name="Content Placeholder 2"/>
          <p:cNvSpPr>
            <a:spLocks noGrp="1"/>
          </p:cNvSpPr>
          <p:nvPr>
            <p:ph idx="1"/>
          </p:nvPr>
        </p:nvSpPr>
        <p:spPr>
          <a:xfrm>
            <a:off x="457200" y="1447800"/>
            <a:ext cx="8229600" cy="4678363"/>
          </a:xfrm>
        </p:spPr>
        <p:txBody>
          <a:bodyPr>
            <a:normAutofit/>
          </a:bodyPr>
          <a:lstStyle/>
          <a:p>
            <a:pPr>
              <a:defRPr/>
            </a:pPr>
            <a:r>
              <a:rPr lang="en-US" dirty="0"/>
              <a:t>Where care settings work well they are said to be </a:t>
            </a:r>
            <a:r>
              <a:rPr lang="en-US" i="1" dirty="0"/>
              <a:t>enabling. </a:t>
            </a:r>
          </a:p>
          <a:p>
            <a:pPr lvl="1">
              <a:defRPr/>
            </a:pPr>
            <a:r>
              <a:rPr lang="en-US" i="1" dirty="0"/>
              <a:t>An enabling environment is one </a:t>
            </a:r>
            <a:r>
              <a:rPr lang="en-US" dirty="0"/>
              <a:t>that facilitates key aspects of everyday living, allowing people to make choices. </a:t>
            </a:r>
          </a:p>
          <a:p>
            <a:pPr lvl="1">
              <a:defRPr/>
            </a:pPr>
            <a:r>
              <a:rPr lang="en-US" dirty="0"/>
              <a:t>A </a:t>
            </a:r>
            <a:r>
              <a:rPr lang="en-US" i="1" dirty="0"/>
              <a:t>disabling </a:t>
            </a:r>
            <a:r>
              <a:rPr lang="en-US" dirty="0"/>
              <a:t>environment, on the other hand, is one that prevents people from controlling their situation.</a:t>
            </a:r>
          </a:p>
          <a:p>
            <a:pPr algn="just">
              <a:defRPr/>
            </a:pPr>
            <a:r>
              <a:rPr lang="en-US" sz="2400" dirty="0"/>
              <a:t>Care setting will be evaluated based on Physical, Social and Psychological Environment</a:t>
            </a:r>
          </a:p>
          <a:p>
            <a:endParaRPr lang="en-US" dirty="0"/>
          </a:p>
        </p:txBody>
      </p:sp>
      <p:sp>
        <p:nvSpPr>
          <p:cNvPr id="4" name="Slide Number Placeholder 3"/>
          <p:cNvSpPr>
            <a:spLocks noGrp="1"/>
          </p:cNvSpPr>
          <p:nvPr>
            <p:ph type="sldNum" sz="quarter" idx="12"/>
          </p:nvPr>
        </p:nvSpPr>
        <p:spPr/>
        <p:txBody>
          <a:bodyPr/>
          <a:lstStyle/>
          <a:p>
            <a:pPr>
              <a:defRPr/>
            </a:pPr>
            <a:fld id="{4912C910-B6CA-42D6-947A-C54E6B967BB7}" type="slidenum">
              <a:rPr lang="fi-FI" smtClean="0"/>
              <a:pPr>
                <a:defRPr/>
              </a:pPr>
              <a:t>114</a:t>
            </a:fld>
            <a:endParaRPr lang="fi-FI"/>
          </a:p>
        </p:txBody>
      </p:sp>
    </p:spTree>
    <p:extLst>
      <p:ext uri="{BB962C8B-B14F-4D97-AF65-F5344CB8AC3E}">
        <p14:creationId xmlns:p14="http://schemas.microsoft.com/office/powerpoint/2010/main" val="3932970501"/>
      </p:ext>
    </p:extLst>
  </p:cSld>
  <p:clrMapOvr>
    <a:masterClrMapping/>
  </p:clrMapOvr>
  <p:transition>
    <p:random/>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pPr algn="l"/>
            <a:r>
              <a:rPr lang="en-US" dirty="0"/>
              <a:t>Work flows</a:t>
            </a:r>
          </a:p>
        </p:txBody>
      </p:sp>
      <p:sp>
        <p:nvSpPr>
          <p:cNvPr id="3" name="Content Placeholder 2"/>
          <p:cNvSpPr>
            <a:spLocks noGrp="1"/>
          </p:cNvSpPr>
          <p:nvPr>
            <p:ph idx="1"/>
          </p:nvPr>
        </p:nvSpPr>
        <p:spPr>
          <a:xfrm>
            <a:off x="457200" y="1219200"/>
            <a:ext cx="8229600" cy="4906963"/>
          </a:xfrm>
        </p:spPr>
        <p:txBody>
          <a:bodyPr>
            <a:normAutofit fontScale="92500" lnSpcReduction="20000"/>
          </a:bodyPr>
          <a:lstStyle/>
          <a:p>
            <a:pPr algn="just"/>
            <a:r>
              <a:rPr lang="en-US" dirty="0"/>
              <a:t>Workflow is an </a:t>
            </a:r>
            <a:r>
              <a:rPr lang="en-US" i="1" dirty="0"/>
              <a:t>arrangement in which a series of work functions are co-ordinated in space </a:t>
            </a:r>
            <a:r>
              <a:rPr lang="en-US" dirty="0"/>
              <a:t>and time so that delays are minimal. </a:t>
            </a:r>
          </a:p>
          <a:p>
            <a:pPr algn="just"/>
            <a:r>
              <a:rPr lang="en-US" dirty="0"/>
              <a:t>The sitting of wards and laboratory facilities can facilitate this. </a:t>
            </a:r>
          </a:p>
          <a:p>
            <a:pPr algn="just"/>
            <a:r>
              <a:rPr lang="en-US" dirty="0"/>
              <a:t>Advances in technology means expensive equipment must be shared and their use managed. </a:t>
            </a:r>
          </a:p>
          <a:p>
            <a:pPr algn="just"/>
            <a:r>
              <a:rPr lang="en-US" dirty="0"/>
              <a:t>This also affects the spaces in which they are used.</a:t>
            </a:r>
          </a:p>
          <a:p>
            <a:r>
              <a:rPr lang="en-US" dirty="0"/>
              <a:t>patients are often accompanied by family when they come to hospitals</a:t>
            </a:r>
          </a:p>
          <a:p>
            <a:endParaRPr lang="en-US" dirty="0"/>
          </a:p>
        </p:txBody>
      </p:sp>
      <p:sp>
        <p:nvSpPr>
          <p:cNvPr id="4" name="Slide Number Placeholder 3"/>
          <p:cNvSpPr>
            <a:spLocks noGrp="1"/>
          </p:cNvSpPr>
          <p:nvPr>
            <p:ph type="sldNum" sz="quarter" idx="12"/>
          </p:nvPr>
        </p:nvSpPr>
        <p:spPr/>
        <p:txBody>
          <a:bodyPr/>
          <a:lstStyle/>
          <a:p>
            <a:pPr>
              <a:defRPr/>
            </a:pPr>
            <a:fld id="{4912C910-B6CA-42D6-947A-C54E6B967BB7}" type="slidenum">
              <a:rPr lang="fi-FI" smtClean="0"/>
              <a:pPr>
                <a:defRPr/>
              </a:pPr>
              <a:t>115</a:t>
            </a:fld>
            <a:endParaRPr lang="fi-FI"/>
          </a:p>
        </p:txBody>
      </p:sp>
    </p:spTree>
    <p:extLst>
      <p:ext uri="{BB962C8B-B14F-4D97-AF65-F5344CB8AC3E}">
        <p14:creationId xmlns:p14="http://schemas.microsoft.com/office/powerpoint/2010/main" val="2153215821"/>
      </p:ext>
    </p:extLst>
  </p:cSld>
  <p:clrMapOvr>
    <a:masterClrMapping/>
  </p:clrMapOvr>
  <p:transition>
    <p:random/>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154" name="Rectangle 2"/>
          <p:cNvSpPr>
            <a:spLocks noGrp="1" noChangeArrowheads="1"/>
          </p:cNvSpPr>
          <p:nvPr>
            <p:ph type="title" idx="4294967295"/>
          </p:nvPr>
        </p:nvSpPr>
        <p:spPr>
          <a:xfrm>
            <a:off x="533400" y="476672"/>
            <a:ext cx="8150225" cy="648072"/>
          </a:xfrm>
        </p:spPr>
        <p:txBody>
          <a:bodyPr>
            <a:noAutofit/>
          </a:bodyPr>
          <a:lstStyle/>
          <a:p>
            <a:r>
              <a:rPr lang="en-US" sz="5400" b="1" dirty="0">
                <a:solidFill>
                  <a:srgbClr val="0033CC"/>
                </a:solidFill>
                <a:latin typeface="Times New Roman" pitchFamily="18" charset="0"/>
                <a:cs typeface="Times New Roman" pitchFamily="18" charset="0"/>
              </a:rPr>
              <a:t>Thank you very much!</a:t>
            </a:r>
          </a:p>
        </p:txBody>
      </p:sp>
      <p:sp>
        <p:nvSpPr>
          <p:cNvPr id="945155" name="Rectangle 3"/>
          <p:cNvSpPr>
            <a:spLocks noGrp="1" noChangeArrowheads="1"/>
          </p:cNvSpPr>
          <p:nvPr>
            <p:ph type="body" idx="4294967295"/>
          </p:nvPr>
        </p:nvSpPr>
        <p:spPr>
          <a:xfrm>
            <a:off x="609600" y="1484784"/>
            <a:ext cx="8229600" cy="4992216"/>
          </a:xfrm>
        </p:spPr>
        <p:txBody>
          <a:bodyPr>
            <a:normAutofit/>
          </a:bodyPr>
          <a:lstStyle/>
          <a:p>
            <a:pPr lvl="1">
              <a:buNone/>
            </a:pPr>
            <a:r>
              <a:rPr lang="en-US" sz="2400" dirty="0">
                <a:latin typeface="Times New Roman" pitchFamily="18" charset="0"/>
                <a:cs typeface="Times New Roman" pitchFamily="18" charset="0"/>
              </a:rPr>
              <a:t>.</a:t>
            </a:r>
          </a:p>
        </p:txBody>
      </p:sp>
      <p:pic>
        <p:nvPicPr>
          <p:cNvPr id="4" name="Picture 2" descr="http://i.dailymail.co.uk/i/pix/2014/10/12/1413134857241_wps_2_Las_Encinas_Hospital.jpg"/>
          <p:cNvPicPr>
            <a:picLocks noChangeAspect="1" noChangeArrowheads="1"/>
          </p:cNvPicPr>
          <p:nvPr/>
        </p:nvPicPr>
        <p:blipFill>
          <a:blip r:embed="rId3"/>
          <a:srcRect/>
          <a:stretch>
            <a:fillRect/>
          </a:stretch>
        </p:blipFill>
        <p:spPr bwMode="auto">
          <a:xfrm>
            <a:off x="228600" y="1295400"/>
            <a:ext cx="8686800" cy="5410200"/>
          </a:xfrm>
          <a:prstGeom prst="rect">
            <a:avLst/>
          </a:prstGeom>
          <a:noFill/>
        </p:spPr>
      </p:pic>
    </p:spTree>
    <p:extLst>
      <p:ext uri="{BB962C8B-B14F-4D97-AF65-F5344CB8AC3E}">
        <p14:creationId xmlns:p14="http://schemas.microsoft.com/office/powerpoint/2010/main" val="2327901970"/>
      </p:ext>
    </p:ext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b="1" dirty="0"/>
              <a:t>4. Introduction (Socialization) and Orientation</a:t>
            </a:r>
            <a:br>
              <a:rPr lang="en-US" dirty="0"/>
            </a:br>
            <a:r>
              <a:rPr lang="en-US" dirty="0"/>
              <a:t> </a:t>
            </a:r>
          </a:p>
        </p:txBody>
      </p:sp>
      <p:sp>
        <p:nvSpPr>
          <p:cNvPr id="3" name="Content Placeholder 2"/>
          <p:cNvSpPr>
            <a:spLocks noGrp="1"/>
          </p:cNvSpPr>
          <p:nvPr>
            <p:ph idx="1"/>
          </p:nvPr>
        </p:nvSpPr>
        <p:spPr/>
        <p:txBody>
          <a:bodyPr>
            <a:normAutofit/>
          </a:bodyPr>
          <a:lstStyle/>
          <a:p>
            <a:pPr>
              <a:spcBef>
                <a:spcPts val="2400"/>
              </a:spcBef>
            </a:pPr>
            <a:r>
              <a:rPr lang="en-US" sz="2600" dirty="0">
                <a:latin typeface="Times New Roman" panose="02020603050405020304" pitchFamily="18" charset="0"/>
                <a:cs typeface="Times New Roman" panose="02020603050405020304" pitchFamily="18" charset="0"/>
              </a:rPr>
              <a:t>When the candidate is selected and offered a job, </a:t>
            </a:r>
            <a:r>
              <a:rPr lang="en-US" sz="2600" dirty="0">
                <a:solidFill>
                  <a:srgbClr val="FF0000"/>
                </a:solidFill>
                <a:latin typeface="Times New Roman" panose="02020603050405020304" pitchFamily="18" charset="0"/>
                <a:cs typeface="Times New Roman" panose="02020603050405020304" pitchFamily="18" charset="0"/>
              </a:rPr>
              <a:t>it is necessary to introduce the new employee to the  rules and polices, </a:t>
            </a:r>
            <a:r>
              <a:rPr lang="en-US" sz="2600" dirty="0" err="1">
                <a:solidFill>
                  <a:srgbClr val="FF0000"/>
                </a:solidFill>
                <a:latin typeface="Times New Roman" panose="02020603050405020304" pitchFamily="18" charset="0"/>
                <a:cs typeface="Times New Roman" panose="02020603050405020304" pitchFamily="18" charset="0"/>
              </a:rPr>
              <a:t>etc</a:t>
            </a:r>
            <a:r>
              <a:rPr lang="en-US" sz="2600" dirty="0">
                <a:solidFill>
                  <a:srgbClr val="FF0000"/>
                </a:solidFill>
                <a:latin typeface="Times New Roman" panose="02020603050405020304" pitchFamily="18" charset="0"/>
                <a:cs typeface="Times New Roman" panose="02020603050405020304" pitchFamily="18" charset="0"/>
              </a:rPr>
              <a:t>  of the organization</a:t>
            </a:r>
            <a:r>
              <a:rPr lang="en-US" sz="2600" dirty="0">
                <a:latin typeface="Times New Roman" panose="02020603050405020304" pitchFamily="18" charset="0"/>
                <a:cs typeface="Times New Roman" panose="02020603050405020304" pitchFamily="18" charset="0"/>
              </a:rPr>
              <a:t>. </a:t>
            </a:r>
          </a:p>
          <a:p>
            <a:pPr>
              <a:spcBef>
                <a:spcPts val="2400"/>
              </a:spcBef>
            </a:pPr>
            <a:r>
              <a:rPr lang="en-US" sz="2600" dirty="0">
                <a:latin typeface="Times New Roman" panose="02020603050405020304" pitchFamily="18" charset="0"/>
                <a:cs typeface="Times New Roman" panose="02020603050405020304" pitchFamily="18" charset="0"/>
              </a:rPr>
              <a:t>Thus, before the employee begins his/her work, he/she should be assimilated /full understand/ to job and organizational environment.</a:t>
            </a:r>
            <a:endParaRPr lang="en-US" altLang="en-US" sz="2600" dirty="0">
              <a:latin typeface="Times New Roman" panose="02020603050405020304" pitchFamily="18" charset="0"/>
              <a:cs typeface="Times New Roman" panose="02020603050405020304" pitchFamily="18" charset="0"/>
            </a:endParaRPr>
          </a:p>
          <a:p>
            <a:pPr algn="just">
              <a:spcBef>
                <a:spcPts val="2400"/>
              </a:spcBef>
              <a:buFont typeface="Wingdings" panose="05000000000000000000" pitchFamily="2" charset="2"/>
              <a:buChar char="§"/>
            </a:pPr>
            <a:r>
              <a:rPr lang="en-US" altLang="en-US" sz="2600" dirty="0">
                <a:latin typeface="Times New Roman" panose="02020603050405020304" pitchFamily="18" charset="0"/>
                <a:cs typeface="Times New Roman" panose="02020603050405020304" pitchFamily="18" charset="0"/>
              </a:rPr>
              <a:t>Introduce employee </a:t>
            </a:r>
            <a:r>
              <a:rPr lang="en-US" altLang="en-US" sz="2600" dirty="0">
                <a:solidFill>
                  <a:srgbClr val="0070C0"/>
                </a:solidFill>
                <a:latin typeface="Times New Roman" panose="02020603050405020304" pitchFamily="18" charset="0"/>
                <a:cs typeface="Times New Roman" panose="02020603050405020304" pitchFamily="18" charset="0"/>
              </a:rPr>
              <a:t>peers, superiors &amp; subordinates.</a:t>
            </a:r>
            <a:endParaRPr lang="en-US" altLang="en-US" sz="2600" dirty="0">
              <a:latin typeface="Times New Roman" panose="02020603050405020304" pitchFamily="18" charset="0"/>
              <a:cs typeface="Times New Roman" panose="02020603050405020304" pitchFamily="18" charset="0"/>
            </a:endParaRPr>
          </a:p>
          <a:p>
            <a:pPr algn="just">
              <a:spcBef>
                <a:spcPts val="2400"/>
              </a:spcBef>
            </a:pPr>
            <a:r>
              <a:rPr lang="en-US" altLang="en-US" sz="2600" dirty="0">
                <a:solidFill>
                  <a:srgbClr val="0070C0"/>
                </a:solidFill>
                <a:latin typeface="Times New Roman" panose="02020603050405020304" pitchFamily="18" charset="0"/>
                <a:cs typeface="Times New Roman" panose="02020603050405020304" pitchFamily="18" charset="0"/>
              </a:rPr>
              <a:t>Orienting </a:t>
            </a:r>
            <a:r>
              <a:rPr lang="en-US" altLang="en-US" sz="2600" dirty="0">
                <a:latin typeface="Times New Roman" panose="02020603050405020304" pitchFamily="18" charset="0"/>
                <a:cs typeface="Times New Roman" panose="02020603050405020304" pitchFamily="18" charset="0"/>
              </a:rPr>
              <a:t>him/her to the new working environment</a:t>
            </a:r>
            <a:r>
              <a:rPr lang="en-US" altLang="en-US" sz="2600" b="1" dirty="0">
                <a:latin typeface="Times New Roman" panose="02020603050405020304" pitchFamily="18" charset="0"/>
                <a:cs typeface="Times New Roman" panose="02020603050405020304" pitchFamily="18" charset="0"/>
              </a:rPr>
              <a:t>. </a:t>
            </a:r>
          </a:p>
          <a:p>
            <a:pPr>
              <a:spcBef>
                <a:spcPts val="2400"/>
              </a:spcBef>
            </a:pPr>
            <a:endParaRPr lang="en-US" sz="2600" dirty="0">
              <a:latin typeface="Times New Roman" panose="02020603050405020304" pitchFamily="18" charset="0"/>
              <a:cs typeface="Times New Roman" panose="02020603050405020304" pitchFamily="18" charset="0"/>
            </a:endParaRPr>
          </a:p>
          <a:p>
            <a:pPr>
              <a:spcBef>
                <a:spcPts val="2400"/>
              </a:spcBef>
            </a:pPr>
            <a:endParaRPr lang="en-US" sz="2600" i="1" dirty="0">
              <a:latin typeface="Times New Roman" panose="02020603050405020304" pitchFamily="18" charset="0"/>
              <a:cs typeface="Times New Roman" panose="02020603050405020304" pitchFamily="18" charset="0"/>
            </a:endParaRPr>
          </a:p>
          <a:p>
            <a:pPr>
              <a:spcBef>
                <a:spcPts val="2400"/>
              </a:spcBef>
            </a:pPr>
            <a:endParaRPr lang="en-US" sz="26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a:defRPr/>
            </a:pPr>
            <a:fld id="{4912C910-B6CA-42D6-947A-C54E6B967BB7}" type="slidenum">
              <a:rPr lang="fi-FI" smtClean="0"/>
              <a:pPr>
                <a:defRPr/>
              </a:pPr>
              <a:t>12</a:t>
            </a:fld>
            <a:endParaRPr lang="fi-FI"/>
          </a:p>
        </p:txBody>
      </p:sp>
    </p:spTree>
    <p:extLst>
      <p:ext uri="{BB962C8B-B14F-4D97-AF65-F5344CB8AC3E}">
        <p14:creationId xmlns:p14="http://schemas.microsoft.com/office/powerpoint/2010/main" val="2303153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562600" cy="639762"/>
          </a:xfrm>
        </p:spPr>
        <p:txBody>
          <a:bodyPr>
            <a:noAutofit/>
          </a:bodyPr>
          <a:lstStyle/>
          <a:p>
            <a:r>
              <a:rPr lang="en-US" sz="3200" b="1" dirty="0">
                <a:latin typeface="+mn-lt"/>
                <a:cs typeface="Arial" pitchFamily="34" charset="0"/>
              </a:rPr>
              <a:t>Socialization…</a:t>
            </a:r>
          </a:p>
        </p:txBody>
      </p:sp>
      <p:sp>
        <p:nvSpPr>
          <p:cNvPr id="3" name="Content Placeholder 2"/>
          <p:cNvSpPr>
            <a:spLocks noGrp="1"/>
          </p:cNvSpPr>
          <p:nvPr>
            <p:ph idx="1"/>
          </p:nvPr>
        </p:nvSpPr>
        <p:spPr>
          <a:xfrm>
            <a:off x="762000" y="1188820"/>
            <a:ext cx="8001000" cy="4906963"/>
          </a:xfrm>
        </p:spPr>
        <p:txBody>
          <a:bodyPr>
            <a:normAutofit/>
          </a:bodyPr>
          <a:lstStyle/>
          <a:p>
            <a:pPr>
              <a:lnSpc>
                <a:spcPct val="150000"/>
              </a:lnSpc>
              <a:buNone/>
            </a:pPr>
            <a:r>
              <a:rPr lang="en-US" sz="2400" b="1" dirty="0">
                <a:solidFill>
                  <a:srgbClr val="FF0000"/>
                </a:solidFill>
                <a:latin typeface="Times New Roman" panose="02020603050405020304" pitchFamily="18" charset="0"/>
                <a:cs typeface="Times New Roman" panose="02020603050405020304" pitchFamily="18" charset="0"/>
              </a:rPr>
              <a:t>Employee’s  concerns:</a:t>
            </a:r>
          </a:p>
          <a:p>
            <a:pPr lvl="1">
              <a:lnSpc>
                <a:spcPct val="150000"/>
              </a:lnSpc>
              <a:buNone/>
            </a:pPr>
            <a:r>
              <a:rPr lang="en-US" sz="2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Anxious (new environment)</a:t>
            </a:r>
          </a:p>
          <a:p>
            <a:pPr lvl="1">
              <a:lnSpc>
                <a:spcPct val="150000"/>
              </a:lnSpc>
              <a:buNone/>
            </a:pPr>
            <a:r>
              <a:rPr lang="en-US" sz="2400" dirty="0">
                <a:latin typeface="Times New Roman" panose="02020603050405020304" pitchFamily="18" charset="0"/>
                <a:cs typeface="Times New Roman" panose="02020603050405020304" pitchFamily="18" charset="0"/>
              </a:rPr>
              <a:t>• Perception of the tasks and performance</a:t>
            </a:r>
          </a:p>
          <a:p>
            <a:pPr lvl="1">
              <a:lnSpc>
                <a:spcPct val="150000"/>
              </a:lnSpc>
              <a:buNone/>
            </a:pPr>
            <a:r>
              <a:rPr lang="en-US" sz="2400" dirty="0">
                <a:latin typeface="Times New Roman" panose="02020603050405020304" pitchFamily="18" charset="0"/>
                <a:cs typeface="Times New Roman" panose="02020603050405020304" pitchFamily="18" charset="0"/>
              </a:rPr>
              <a:t>• Experience in relation to job &amp; organization </a:t>
            </a:r>
          </a:p>
          <a:p>
            <a:pPr lvl="1">
              <a:lnSpc>
                <a:spcPct val="150000"/>
              </a:lnSpc>
              <a:buNone/>
            </a:pPr>
            <a:r>
              <a:rPr lang="en-US" sz="2400" dirty="0">
                <a:latin typeface="Times New Roman" panose="02020603050405020304" pitchFamily="18" charset="0"/>
                <a:cs typeface="Times New Roman" panose="02020603050405020304" pitchFamily="18" charset="0"/>
              </a:rPr>
              <a:t>• How to go along with other employee</a:t>
            </a:r>
          </a:p>
          <a:p>
            <a:pPr lvl="1">
              <a:lnSpc>
                <a:spcPct val="150000"/>
              </a:lnSpc>
              <a:buNone/>
            </a:pPr>
            <a:r>
              <a:rPr lang="en-US" sz="2400" dirty="0">
                <a:latin typeface="Times New Roman" panose="02020603050405020304" pitchFamily="18" charset="0"/>
                <a:cs typeface="Times New Roman" panose="02020603050405020304" pitchFamily="18" charset="0"/>
              </a:rPr>
              <a:t>• Personal and family problems</a:t>
            </a:r>
          </a:p>
        </p:txBody>
      </p:sp>
      <p:sp>
        <p:nvSpPr>
          <p:cNvPr id="5" name="Slide Number Placeholder 4"/>
          <p:cNvSpPr>
            <a:spLocks noGrp="1"/>
          </p:cNvSpPr>
          <p:nvPr>
            <p:ph type="sldNum" sz="quarter" idx="12"/>
          </p:nvPr>
        </p:nvSpPr>
        <p:spPr/>
        <p:txBody>
          <a:bodyPr/>
          <a:lstStyle/>
          <a:p>
            <a:pPr>
              <a:defRPr/>
            </a:pPr>
            <a:fld id="{4912C910-B6CA-42D6-947A-C54E6B967BB7}" type="slidenum">
              <a:rPr lang="fi-FI" smtClean="0"/>
              <a:pPr>
                <a:defRPr/>
              </a:pPr>
              <a:t>13</a:t>
            </a:fld>
            <a:endParaRPr lang="fi-FI"/>
          </a:p>
        </p:txBody>
      </p:sp>
    </p:spTree>
    <p:extLst>
      <p:ext uri="{BB962C8B-B14F-4D97-AF65-F5344CB8AC3E}">
        <p14:creationId xmlns:p14="http://schemas.microsoft.com/office/powerpoint/2010/main" val="2859024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400288" cy="914400"/>
          </a:xfrm>
        </p:spPr>
        <p:txBody>
          <a:bodyPr>
            <a:normAutofit fontScale="90000"/>
          </a:bodyPr>
          <a:lstStyle/>
          <a:p>
            <a:pPr algn="l"/>
            <a:br>
              <a:rPr lang="en-US" sz="4400" b="1" dirty="0"/>
            </a:br>
            <a:r>
              <a:rPr lang="en-US" sz="4000" b="1" dirty="0">
                <a:latin typeface="+mn-lt"/>
              </a:rPr>
              <a:t>5. Training and development</a:t>
            </a:r>
            <a:br>
              <a:rPr lang="en-US" sz="4400" dirty="0"/>
            </a:br>
            <a:endParaRPr lang="en-US" dirty="0"/>
          </a:p>
        </p:txBody>
      </p:sp>
      <p:sp>
        <p:nvSpPr>
          <p:cNvPr id="3" name="Content Placeholder 2"/>
          <p:cNvSpPr>
            <a:spLocks noGrp="1"/>
          </p:cNvSpPr>
          <p:nvPr>
            <p:ph idx="1"/>
          </p:nvPr>
        </p:nvSpPr>
        <p:spPr>
          <a:xfrm>
            <a:off x="105156" y="990600"/>
            <a:ext cx="8933688" cy="4953000"/>
          </a:xfrm>
        </p:spPr>
        <p:txBody>
          <a:bodyPr>
            <a:normAutofit/>
          </a:bodyPr>
          <a:lstStyle/>
          <a:p>
            <a:pPr lvl="1">
              <a:spcBef>
                <a:spcPts val="2400"/>
              </a:spcBef>
              <a:buFont typeface="Wingdings" pitchFamily="2" charset="2"/>
              <a:buChar char="Ø"/>
            </a:pPr>
            <a:r>
              <a:rPr lang="en-US" sz="2600" dirty="0">
                <a:solidFill>
                  <a:srgbClr val="0033CC"/>
                </a:solidFill>
                <a:latin typeface="Times New Roman" panose="02020603050405020304" pitchFamily="18" charset="0"/>
                <a:cs typeface="Times New Roman" panose="02020603050405020304" pitchFamily="18" charset="0"/>
              </a:rPr>
              <a:t>Training</a:t>
            </a:r>
            <a:r>
              <a:rPr lang="en-US" sz="2600" dirty="0">
                <a:latin typeface="Times New Roman" panose="02020603050405020304" pitchFamily="18" charset="0"/>
                <a:cs typeface="Times New Roman" panose="02020603050405020304" pitchFamily="18" charset="0"/>
              </a:rPr>
              <a:t> begins at the first day, which is designed to improve the person’s </a:t>
            </a:r>
            <a:r>
              <a:rPr lang="en-US" sz="2600" dirty="0">
                <a:solidFill>
                  <a:srgbClr val="FF0000"/>
                </a:solidFill>
                <a:latin typeface="Times New Roman" panose="02020603050405020304" pitchFamily="18" charset="0"/>
                <a:cs typeface="Times New Roman" panose="02020603050405020304" pitchFamily="18" charset="0"/>
              </a:rPr>
              <a:t>skills and knowledge </a:t>
            </a:r>
            <a:r>
              <a:rPr lang="en-US" sz="2600" dirty="0">
                <a:latin typeface="Times New Roman" panose="02020603050405020304" pitchFamily="18" charset="0"/>
                <a:cs typeface="Times New Roman" panose="02020603050405020304" pitchFamily="18" charset="0"/>
              </a:rPr>
              <a:t>to do the </a:t>
            </a:r>
            <a:r>
              <a:rPr lang="en-US" sz="2600" dirty="0">
                <a:solidFill>
                  <a:srgbClr val="FF0000"/>
                </a:solidFill>
                <a:latin typeface="Times New Roman" panose="02020603050405020304" pitchFamily="18" charset="0"/>
                <a:cs typeface="Times New Roman" panose="02020603050405020304" pitchFamily="18" charset="0"/>
              </a:rPr>
              <a:t>current job </a:t>
            </a:r>
            <a:r>
              <a:rPr lang="en-US" sz="2600" dirty="0">
                <a:latin typeface="Times New Roman" panose="02020603050405020304" pitchFamily="18" charset="0"/>
                <a:cs typeface="Times New Roman" panose="02020603050405020304" pitchFamily="18" charset="0"/>
              </a:rPr>
              <a:t>at high level. </a:t>
            </a:r>
          </a:p>
          <a:p>
            <a:pPr lvl="1">
              <a:spcBef>
                <a:spcPts val="2400"/>
              </a:spcBef>
              <a:buFont typeface="Wingdings" pitchFamily="2" charset="2"/>
              <a:buChar char="Ø"/>
            </a:pPr>
            <a:r>
              <a:rPr lang="en-US" sz="2600" dirty="0">
                <a:latin typeface="Times New Roman" panose="02020603050405020304" pitchFamily="18" charset="0"/>
                <a:cs typeface="Times New Roman" panose="02020603050405020304" pitchFamily="18" charset="0"/>
              </a:rPr>
              <a:t>Designed to provide learners with the knowledge and skills needed for their present jobs – </a:t>
            </a:r>
            <a:r>
              <a:rPr lang="en-US" sz="2600" i="1" dirty="0">
                <a:solidFill>
                  <a:srgbClr val="0033CC"/>
                </a:solidFill>
                <a:latin typeface="Times New Roman" panose="02020603050405020304" pitchFamily="18" charset="0"/>
                <a:cs typeface="Times New Roman" panose="02020603050405020304" pitchFamily="18" charset="0"/>
              </a:rPr>
              <a:t>formal and informal</a:t>
            </a:r>
            <a:r>
              <a:rPr lang="en-US" sz="2600" dirty="0">
                <a:solidFill>
                  <a:srgbClr val="0033CC"/>
                </a:solidFill>
                <a:latin typeface="Times New Roman" panose="02020603050405020304" pitchFamily="18" charset="0"/>
                <a:cs typeface="Times New Roman" panose="02020603050405020304" pitchFamily="18" charset="0"/>
              </a:rPr>
              <a:t>.</a:t>
            </a:r>
          </a:p>
          <a:p>
            <a:pPr lvl="1">
              <a:spcBef>
                <a:spcPts val="2400"/>
              </a:spcBef>
              <a:buFont typeface="Wingdings" pitchFamily="2" charset="2"/>
              <a:buChar char="Ø"/>
            </a:pPr>
            <a:r>
              <a:rPr lang="en-US" sz="2600" dirty="0">
                <a:solidFill>
                  <a:srgbClr val="0033CC"/>
                </a:solidFill>
                <a:latin typeface="Times New Roman" panose="02020603050405020304" pitchFamily="18" charset="0"/>
                <a:cs typeface="Times New Roman" panose="02020603050405020304" pitchFamily="18" charset="0"/>
              </a:rPr>
              <a:t> Development </a:t>
            </a:r>
            <a:r>
              <a:rPr lang="en-US" sz="2600" dirty="0">
                <a:latin typeface="Times New Roman" panose="02020603050405020304" pitchFamily="18" charset="0"/>
                <a:cs typeface="Times New Roman" panose="02020603050405020304" pitchFamily="18" charset="0"/>
              </a:rPr>
              <a:t>refers to the organizations efforts to help employee’s acquire </a:t>
            </a:r>
            <a:r>
              <a:rPr lang="en-US" sz="2600" b="1" dirty="0">
                <a:latin typeface="Times New Roman" panose="02020603050405020304" pitchFamily="18" charset="0"/>
                <a:cs typeface="Times New Roman" panose="02020603050405020304" pitchFamily="18" charset="0"/>
              </a:rPr>
              <a:t>knowledge, skills and behavior </a:t>
            </a:r>
            <a:r>
              <a:rPr lang="en-US" sz="2600" dirty="0">
                <a:latin typeface="Times New Roman" panose="02020603050405020304" pitchFamily="18" charset="0"/>
                <a:cs typeface="Times New Roman" panose="02020603050405020304" pitchFamily="18" charset="0"/>
              </a:rPr>
              <a:t>that improve their ability to meet changes in job requirements and customer needs. Involves learning that goes beyond today's job – </a:t>
            </a:r>
            <a:r>
              <a:rPr lang="en-US" sz="2600" b="1" dirty="0">
                <a:latin typeface="Times New Roman" panose="02020603050405020304" pitchFamily="18" charset="0"/>
                <a:cs typeface="Times New Roman" panose="02020603050405020304" pitchFamily="18" charset="0"/>
              </a:rPr>
              <a:t>more long-term focus.</a:t>
            </a:r>
          </a:p>
        </p:txBody>
      </p:sp>
      <p:sp>
        <p:nvSpPr>
          <p:cNvPr id="5" name="Slide Number Placeholder 4"/>
          <p:cNvSpPr>
            <a:spLocks noGrp="1"/>
          </p:cNvSpPr>
          <p:nvPr>
            <p:ph type="sldNum" sz="quarter" idx="12"/>
          </p:nvPr>
        </p:nvSpPr>
        <p:spPr/>
        <p:txBody>
          <a:bodyPr/>
          <a:lstStyle/>
          <a:p>
            <a:pPr>
              <a:defRPr/>
            </a:pPr>
            <a:fld id="{4912C910-B6CA-42D6-947A-C54E6B967BB7}" type="slidenum">
              <a:rPr lang="fi-FI" smtClean="0"/>
              <a:pPr>
                <a:defRPr/>
              </a:pPr>
              <a:t>14</a:t>
            </a:fld>
            <a:endParaRPr lang="fi-FI"/>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6019800" cy="715962"/>
          </a:xfrm>
        </p:spPr>
        <p:txBody>
          <a:bodyPr>
            <a:normAutofit/>
          </a:bodyPr>
          <a:lstStyle/>
          <a:p>
            <a:r>
              <a:rPr lang="en-US" sz="2800" b="1" dirty="0">
                <a:solidFill>
                  <a:srgbClr val="FF0000"/>
                </a:solidFill>
              </a:rPr>
              <a:t>Training and Development</a:t>
            </a:r>
            <a:r>
              <a:rPr lang="en-US" sz="2800" dirty="0">
                <a:solidFill>
                  <a:srgbClr val="FF0000"/>
                </a:solidFill>
              </a:rPr>
              <a:t>…</a:t>
            </a:r>
          </a:p>
        </p:txBody>
      </p:sp>
      <p:sp>
        <p:nvSpPr>
          <p:cNvPr id="3" name="Content Placeholder 2"/>
          <p:cNvSpPr>
            <a:spLocks noGrp="1"/>
          </p:cNvSpPr>
          <p:nvPr>
            <p:ph idx="1"/>
          </p:nvPr>
        </p:nvSpPr>
        <p:spPr>
          <a:xfrm>
            <a:off x="193964" y="838200"/>
            <a:ext cx="8705088" cy="5181600"/>
          </a:xfrm>
        </p:spPr>
        <p:txBody>
          <a:bodyPr>
            <a:noAutofit/>
          </a:bodyPr>
          <a:lstStyle/>
          <a:p>
            <a:pPr>
              <a:spcBef>
                <a:spcPts val="1800"/>
              </a:spcBef>
              <a:buNone/>
            </a:pPr>
            <a:r>
              <a:rPr lang="en-US" sz="2400" b="1" dirty="0">
                <a:solidFill>
                  <a:srgbClr val="0033CC"/>
                </a:solidFill>
              </a:rPr>
              <a:t>Approaches to training </a:t>
            </a:r>
          </a:p>
          <a:p>
            <a:pPr>
              <a:spcBef>
                <a:spcPts val="1800"/>
              </a:spcBef>
              <a:buNone/>
            </a:pPr>
            <a:r>
              <a:rPr lang="en-US" sz="2400" b="1" dirty="0">
                <a:solidFill>
                  <a:srgbClr val="0033CC"/>
                </a:solidFill>
              </a:rPr>
              <a:t>On-the-job training</a:t>
            </a:r>
            <a:endParaRPr lang="en-US" sz="2400" dirty="0"/>
          </a:p>
          <a:p>
            <a:pPr marL="495300" indent="-495300">
              <a:spcBef>
                <a:spcPts val="1800"/>
              </a:spcBef>
              <a:buFont typeface="Wingdings" pitchFamily="2" charset="2"/>
              <a:buChar char="v"/>
            </a:pPr>
            <a:r>
              <a:rPr lang="en-US" sz="2400" b="1" dirty="0">
                <a:cs typeface="Times New Roman" pitchFamily="18" charset="0"/>
              </a:rPr>
              <a:t>Job rotation</a:t>
            </a:r>
            <a:r>
              <a:rPr lang="en-US" sz="2400" dirty="0">
                <a:cs typeface="Times New Roman" pitchFamily="18" charset="0"/>
              </a:rPr>
              <a:t>: Employees move from one job to another to broaden experience.</a:t>
            </a:r>
          </a:p>
          <a:p>
            <a:pPr marL="495300" indent="-495300">
              <a:spcBef>
                <a:spcPts val="1800"/>
              </a:spcBef>
              <a:buFont typeface="Wingdings" pitchFamily="2" charset="2"/>
              <a:buChar char="ü"/>
            </a:pPr>
            <a:r>
              <a:rPr lang="en-US" sz="2400" dirty="0">
                <a:cs typeface="Times New Roman" pitchFamily="18" charset="0"/>
              </a:rPr>
              <a:t> Helps new employees understand variety of jobs</a:t>
            </a:r>
          </a:p>
          <a:p>
            <a:pPr algn="just">
              <a:lnSpc>
                <a:spcPct val="170000"/>
              </a:lnSpc>
              <a:spcBef>
                <a:spcPts val="1800"/>
              </a:spcBef>
              <a:buFont typeface="Wingdings" pitchFamily="2" charset="2"/>
              <a:buChar char="v"/>
            </a:pPr>
            <a:r>
              <a:rPr lang="en-US" sz="2400" b="1" dirty="0">
                <a:cs typeface="Times New Roman" pitchFamily="18" charset="0"/>
              </a:rPr>
              <a:t>Internship</a:t>
            </a:r>
            <a:r>
              <a:rPr lang="en-US" sz="2400" dirty="0">
                <a:cs typeface="Times New Roman" pitchFamily="18" charset="0"/>
              </a:rPr>
              <a:t>: Combined </a:t>
            </a:r>
            <a:r>
              <a:rPr lang="en-US" sz="2400" dirty="0">
                <a:solidFill>
                  <a:srgbClr val="0033CC"/>
                </a:solidFill>
                <a:cs typeface="Times New Roman" pitchFamily="18" charset="0"/>
              </a:rPr>
              <a:t>classroom teaching</a:t>
            </a:r>
            <a:r>
              <a:rPr lang="en-US" sz="2400" dirty="0">
                <a:cs typeface="Times New Roman" pitchFamily="18" charset="0"/>
              </a:rPr>
              <a:t>, that offer students the opportunity  to gain </a:t>
            </a:r>
            <a:r>
              <a:rPr lang="en-US" sz="2400" dirty="0">
                <a:solidFill>
                  <a:srgbClr val="0033CC"/>
                </a:solidFill>
                <a:cs typeface="Times New Roman" pitchFamily="18" charset="0"/>
              </a:rPr>
              <a:t>real-life experience </a:t>
            </a:r>
            <a:r>
              <a:rPr lang="en-US" sz="2400" dirty="0">
                <a:cs typeface="Times New Roman" pitchFamily="18" charset="0"/>
              </a:rPr>
              <a:t>while  allowing them to find out how they will perform in work organizations.</a:t>
            </a:r>
            <a:endParaRPr lang="en-US" sz="2400" dirty="0"/>
          </a:p>
          <a:p>
            <a:pPr>
              <a:lnSpc>
                <a:spcPct val="170000"/>
              </a:lnSpc>
              <a:spcBef>
                <a:spcPts val="1800"/>
              </a:spcBef>
              <a:buFont typeface="Wingdings" pitchFamily="2" charset="2"/>
              <a:buChar char="v"/>
            </a:pPr>
            <a:r>
              <a:rPr lang="en-US" sz="2400" b="1" dirty="0"/>
              <a:t>Apprenticeship</a:t>
            </a:r>
            <a:r>
              <a:rPr lang="en-US" sz="2400" dirty="0"/>
              <a:t>: training under guidance of skilled </a:t>
            </a:r>
            <a:r>
              <a:rPr lang="en-US" sz="2400" dirty="0">
                <a:solidFill>
                  <a:srgbClr val="0033CC"/>
                </a:solidFill>
              </a:rPr>
              <a:t>co-worker</a:t>
            </a:r>
          </a:p>
          <a:p>
            <a:pPr>
              <a:lnSpc>
                <a:spcPct val="170000"/>
              </a:lnSpc>
              <a:spcBef>
                <a:spcPts val="1800"/>
              </a:spcBef>
              <a:buNone/>
            </a:pPr>
            <a:r>
              <a:rPr lang="en-US" sz="2400" dirty="0"/>
              <a:t> </a:t>
            </a:r>
            <a:endParaRPr lang="en-US" sz="2400" b="1" dirty="0"/>
          </a:p>
          <a:p>
            <a:pPr>
              <a:spcBef>
                <a:spcPts val="1800"/>
              </a:spcBef>
            </a:pPr>
            <a:endParaRPr lang="en-US" sz="2400" dirty="0"/>
          </a:p>
        </p:txBody>
      </p:sp>
      <p:sp>
        <p:nvSpPr>
          <p:cNvPr id="5" name="Slide Number Placeholder 4"/>
          <p:cNvSpPr>
            <a:spLocks noGrp="1"/>
          </p:cNvSpPr>
          <p:nvPr>
            <p:ph type="sldNum" sz="quarter" idx="12"/>
          </p:nvPr>
        </p:nvSpPr>
        <p:spPr/>
        <p:txBody>
          <a:bodyPr/>
          <a:lstStyle/>
          <a:p>
            <a:pPr>
              <a:defRPr/>
            </a:pPr>
            <a:fld id="{4912C910-B6CA-42D6-947A-C54E6B967BB7}" type="slidenum">
              <a:rPr lang="fi-FI" smtClean="0"/>
              <a:pPr>
                <a:defRPr/>
              </a:pPr>
              <a:t>15</a:t>
            </a:fld>
            <a:endParaRPr lang="fi-FI"/>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a:solidFill>
                  <a:srgbClr val="FF0000"/>
                </a:solidFill>
              </a:rPr>
              <a:t>Training and Development</a:t>
            </a:r>
            <a:r>
              <a:rPr lang="en-US" dirty="0">
                <a:solidFill>
                  <a:srgbClr val="FF0000"/>
                </a:solidFill>
              </a:rPr>
              <a:t>…</a:t>
            </a:r>
            <a:endParaRPr lang="en-US" dirty="0"/>
          </a:p>
        </p:txBody>
      </p:sp>
      <p:sp>
        <p:nvSpPr>
          <p:cNvPr id="3" name="Content Placeholder 2"/>
          <p:cNvSpPr>
            <a:spLocks noGrp="1"/>
          </p:cNvSpPr>
          <p:nvPr>
            <p:ph idx="1"/>
          </p:nvPr>
        </p:nvSpPr>
        <p:spPr>
          <a:xfrm>
            <a:off x="152400" y="1143000"/>
            <a:ext cx="8534400" cy="4983163"/>
          </a:xfrm>
        </p:spPr>
        <p:txBody>
          <a:bodyPr>
            <a:normAutofit/>
          </a:bodyPr>
          <a:lstStyle/>
          <a:p>
            <a:pPr>
              <a:lnSpc>
                <a:spcPct val="170000"/>
              </a:lnSpc>
              <a:spcBef>
                <a:spcPts val="2400"/>
              </a:spcBef>
              <a:buNone/>
            </a:pPr>
            <a:r>
              <a:rPr lang="en-US" sz="2400" b="1" dirty="0">
                <a:solidFill>
                  <a:srgbClr val="0033CC"/>
                </a:solidFill>
                <a:latin typeface="Times New Roman" panose="02020603050405020304" pitchFamily="18" charset="0"/>
                <a:cs typeface="Times New Roman" panose="02020603050405020304" pitchFamily="18" charset="0"/>
              </a:rPr>
              <a:t>Off- the-job training</a:t>
            </a:r>
            <a:endParaRPr lang="en-US" sz="2400" dirty="0">
              <a:solidFill>
                <a:srgbClr val="0033CC"/>
              </a:solidFill>
              <a:latin typeface="Times New Roman" panose="02020603050405020304" pitchFamily="18" charset="0"/>
              <a:cs typeface="Times New Roman" panose="02020603050405020304" pitchFamily="18" charset="0"/>
            </a:endParaRPr>
          </a:p>
          <a:p>
            <a:pPr>
              <a:lnSpc>
                <a:spcPct val="170000"/>
              </a:lnSpc>
              <a:spcBef>
                <a:spcPts val="2400"/>
              </a:spcBef>
            </a:pPr>
            <a:r>
              <a:rPr lang="en-US" sz="2400" b="1" dirty="0">
                <a:latin typeface="Times New Roman" panose="02020603050405020304" pitchFamily="18" charset="0"/>
                <a:cs typeface="Times New Roman" panose="02020603050405020304" pitchFamily="18" charset="0"/>
              </a:rPr>
              <a:t>Vestibule training</a:t>
            </a:r>
            <a:r>
              <a:rPr lang="en-US" sz="2400" dirty="0">
                <a:latin typeface="Times New Roman" panose="02020603050405020304" pitchFamily="18" charset="0"/>
                <a:cs typeface="Times New Roman" panose="02020603050405020304" pitchFamily="18" charset="0"/>
              </a:rPr>
              <a:t>: training on realistic job setting or equipment.</a:t>
            </a:r>
          </a:p>
          <a:p>
            <a:pPr>
              <a:lnSpc>
                <a:spcPct val="170000"/>
              </a:lnSpc>
              <a:spcBef>
                <a:spcPts val="2400"/>
              </a:spcBef>
            </a:pPr>
            <a:r>
              <a:rPr lang="en-US" sz="2400" b="1" dirty="0">
                <a:latin typeface="Times New Roman" panose="02020603050405020304" pitchFamily="18" charset="0"/>
                <a:cs typeface="Times New Roman" panose="02020603050405020304" pitchFamily="18" charset="0"/>
              </a:rPr>
              <a:t>Behaviorally experienced training</a:t>
            </a:r>
            <a:r>
              <a:rPr lang="en-US" sz="2400" dirty="0">
                <a:latin typeface="Times New Roman" panose="02020603050405020304" pitchFamily="18" charset="0"/>
                <a:cs typeface="Times New Roman" panose="02020603050405020304" pitchFamily="18" charset="0"/>
              </a:rPr>
              <a:t>: simulation exercises, cases, games, role-playing (done outside the organization).</a:t>
            </a:r>
          </a:p>
          <a:p>
            <a:pPr>
              <a:spcBef>
                <a:spcPts val="2400"/>
              </a:spcBef>
            </a:pPr>
            <a:endParaRPr lang="en-US" sz="24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a:defRPr/>
            </a:pPr>
            <a:fld id="{4912C910-B6CA-42D6-947A-C54E6B967BB7}" type="slidenum">
              <a:rPr lang="fi-FI" smtClean="0"/>
              <a:pPr>
                <a:defRPr/>
              </a:pPr>
              <a:t>16</a:t>
            </a:fld>
            <a:endParaRPr lang="fi-FI"/>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a:solidFill>
                  <a:srgbClr val="0033CC"/>
                </a:solidFill>
              </a:rPr>
              <a:t>Training and Development</a:t>
            </a:r>
          </a:p>
        </p:txBody>
      </p:sp>
      <p:sp>
        <p:nvSpPr>
          <p:cNvPr id="3" name="Content Placeholder 2"/>
          <p:cNvSpPr>
            <a:spLocks noGrp="1"/>
          </p:cNvSpPr>
          <p:nvPr>
            <p:ph idx="1"/>
          </p:nvPr>
        </p:nvSpPr>
        <p:spPr>
          <a:xfrm>
            <a:off x="609600" y="1219200"/>
            <a:ext cx="8229600" cy="5334000"/>
          </a:xfrm>
        </p:spPr>
        <p:txBody>
          <a:bodyPr>
            <a:normAutofit/>
          </a:bodyPr>
          <a:lstStyle/>
          <a:p>
            <a:pPr algn="just">
              <a:spcBef>
                <a:spcPts val="2400"/>
              </a:spcBef>
              <a:buNone/>
            </a:pPr>
            <a:r>
              <a:rPr lang="en-US" sz="2400" b="1" dirty="0">
                <a:latin typeface="Times New Roman" panose="02020603050405020304" pitchFamily="18" charset="0"/>
                <a:cs typeface="Times New Roman" panose="02020603050405020304" pitchFamily="18" charset="0"/>
              </a:rPr>
              <a:t>Procedures to determine training needs of individuals:</a:t>
            </a:r>
          </a:p>
          <a:p>
            <a:pPr>
              <a:spcBef>
                <a:spcPts val="2400"/>
              </a:spcBef>
              <a:buNone/>
            </a:pPr>
            <a:r>
              <a:rPr lang="en-US" sz="2800" dirty="0">
                <a:latin typeface="Times New Roman" panose="02020603050405020304" pitchFamily="18" charset="0"/>
                <a:cs typeface="Times New Roman" panose="02020603050405020304" pitchFamily="18" charset="0"/>
              </a:rPr>
              <a:t>1. Performance appraisal</a:t>
            </a:r>
          </a:p>
          <a:p>
            <a:pPr>
              <a:spcBef>
                <a:spcPts val="2400"/>
              </a:spcBef>
              <a:buNone/>
            </a:pPr>
            <a:r>
              <a:rPr lang="en-US" sz="2800" dirty="0">
                <a:latin typeface="Times New Roman" panose="02020603050405020304" pitchFamily="18" charset="0"/>
                <a:cs typeface="Times New Roman" panose="02020603050405020304" pitchFamily="18" charset="0"/>
              </a:rPr>
              <a:t>2. Analysis of job requirements</a:t>
            </a:r>
          </a:p>
          <a:p>
            <a:pPr>
              <a:spcBef>
                <a:spcPts val="2400"/>
              </a:spcBef>
              <a:buNone/>
            </a:pPr>
            <a:r>
              <a:rPr lang="en-US" sz="2800" dirty="0">
                <a:latin typeface="Times New Roman" panose="02020603050405020304" pitchFamily="18" charset="0"/>
                <a:cs typeface="Times New Roman" panose="02020603050405020304" pitchFamily="18" charset="0"/>
              </a:rPr>
              <a:t>3. Organizational analysis</a:t>
            </a:r>
          </a:p>
          <a:p>
            <a:pPr>
              <a:spcBef>
                <a:spcPts val="2400"/>
              </a:spcBef>
              <a:buNone/>
            </a:pPr>
            <a:r>
              <a:rPr lang="en-US" sz="2800" dirty="0">
                <a:latin typeface="Times New Roman" panose="02020603050405020304" pitchFamily="18" charset="0"/>
                <a:cs typeface="Times New Roman" panose="02020603050405020304" pitchFamily="18" charset="0"/>
              </a:rPr>
              <a:t>4. Employee survey</a:t>
            </a:r>
          </a:p>
        </p:txBody>
      </p:sp>
      <p:sp>
        <p:nvSpPr>
          <p:cNvPr id="5" name="Slide Number Placeholder 4"/>
          <p:cNvSpPr>
            <a:spLocks noGrp="1"/>
          </p:cNvSpPr>
          <p:nvPr>
            <p:ph type="sldNum" sz="quarter" idx="12"/>
          </p:nvPr>
        </p:nvSpPr>
        <p:spPr/>
        <p:txBody>
          <a:bodyPr/>
          <a:lstStyle/>
          <a:p>
            <a:pPr>
              <a:defRPr/>
            </a:pPr>
            <a:fld id="{4912C910-B6CA-42D6-947A-C54E6B967BB7}" type="slidenum">
              <a:rPr lang="fi-FI" smtClean="0"/>
              <a:pPr>
                <a:defRPr/>
              </a:pPr>
              <a:t>17</a:t>
            </a:fld>
            <a:endParaRPr lang="fi-FI"/>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br>
              <a:rPr lang="en-US" dirty="0"/>
            </a:br>
            <a:r>
              <a:rPr lang="en-US" dirty="0">
                <a:solidFill>
                  <a:srgbClr val="0033CC"/>
                </a:solidFill>
              </a:rPr>
              <a:t>6.</a:t>
            </a:r>
            <a:r>
              <a:rPr lang="en-US" b="1" dirty="0">
                <a:solidFill>
                  <a:srgbClr val="0033CC"/>
                </a:solidFill>
              </a:rPr>
              <a:t> Performance Appraisal</a:t>
            </a:r>
            <a:br>
              <a:rPr lang="en-US" b="1" dirty="0">
                <a:solidFill>
                  <a:srgbClr val="0033CC"/>
                </a:solidFill>
              </a:rPr>
            </a:br>
            <a:r>
              <a:rPr lang="en-US" dirty="0">
                <a:solidFill>
                  <a:srgbClr val="0033CC"/>
                </a:solidFill>
              </a:rPr>
              <a:t> </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762000" y="1447800"/>
            <a:ext cx="7696200" cy="50292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4912C910-B6CA-42D6-947A-C54E6B967BB7}" type="slidenum">
              <a:rPr lang="fi-FI" smtClean="0"/>
              <a:pPr>
                <a:defRPr/>
              </a:pPr>
              <a:t>18</a:t>
            </a:fld>
            <a:endParaRPr lang="fi-FI"/>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400288" cy="563562"/>
          </a:xfrm>
        </p:spPr>
        <p:txBody>
          <a:bodyPr>
            <a:normAutofit fontScale="90000"/>
          </a:bodyPr>
          <a:lstStyle/>
          <a:p>
            <a:br>
              <a:rPr lang="en-US" sz="4400" b="1" dirty="0"/>
            </a:br>
            <a:r>
              <a:rPr lang="en-US" sz="4400" b="1" dirty="0">
                <a:solidFill>
                  <a:srgbClr val="FFFF00"/>
                </a:solidFill>
              </a:rPr>
              <a:t> </a:t>
            </a:r>
            <a:r>
              <a:rPr lang="en-US" sz="4400" b="1" dirty="0"/>
              <a:t>Performance Appraisal</a:t>
            </a:r>
            <a:br>
              <a:rPr lang="en-US" sz="4400" b="1" dirty="0"/>
            </a:br>
            <a:endParaRPr lang="en-US" dirty="0"/>
          </a:p>
        </p:txBody>
      </p:sp>
      <p:sp>
        <p:nvSpPr>
          <p:cNvPr id="3" name="Content Placeholder 2"/>
          <p:cNvSpPr>
            <a:spLocks noGrp="1"/>
          </p:cNvSpPr>
          <p:nvPr>
            <p:ph idx="1"/>
          </p:nvPr>
        </p:nvSpPr>
        <p:spPr>
          <a:xfrm>
            <a:off x="304800" y="990600"/>
            <a:ext cx="8628888" cy="5638800"/>
          </a:xfrm>
        </p:spPr>
        <p:txBody>
          <a:bodyPr>
            <a:normAutofit/>
          </a:bodyPr>
          <a:lstStyle/>
          <a:p>
            <a:pPr algn="just">
              <a:spcBef>
                <a:spcPts val="3000"/>
              </a:spcBef>
              <a:buFont typeface="Wingdings" pitchFamily="2" charset="2"/>
              <a:buChar char="Ø"/>
            </a:pPr>
            <a:r>
              <a:rPr lang="en-US" altLang="zh-TW" sz="2400" dirty="0">
                <a:latin typeface="Times New Roman" panose="02020603050405020304" pitchFamily="18" charset="0"/>
                <a:ea typeface="新細明體" pitchFamily="18" charset="-120"/>
                <a:cs typeface="Times New Roman" panose="02020603050405020304" pitchFamily="18" charset="0"/>
              </a:rPr>
              <a:t>The </a:t>
            </a:r>
            <a:r>
              <a:rPr lang="en-US" altLang="zh-TW" sz="2400" u="sng" dirty="0">
                <a:solidFill>
                  <a:schemeClr val="hlink"/>
                </a:solidFill>
                <a:latin typeface="Times New Roman" panose="02020603050405020304" pitchFamily="18" charset="0"/>
                <a:ea typeface="新細明體" pitchFamily="18" charset="-120"/>
                <a:cs typeface="Times New Roman" panose="02020603050405020304" pitchFamily="18" charset="0"/>
              </a:rPr>
              <a:t>process</a:t>
            </a:r>
            <a:r>
              <a:rPr lang="en-US" altLang="zh-TW" sz="2400" dirty="0">
                <a:latin typeface="Times New Roman" panose="02020603050405020304" pitchFamily="18" charset="0"/>
                <a:ea typeface="新細明體" pitchFamily="18" charset="-120"/>
                <a:cs typeface="Times New Roman" panose="02020603050405020304" pitchFamily="18" charset="0"/>
              </a:rPr>
              <a:t> by which an employee’s </a:t>
            </a:r>
            <a:r>
              <a:rPr lang="en-US" altLang="zh-TW" sz="2400" u="sng" dirty="0">
                <a:solidFill>
                  <a:schemeClr val="hlink"/>
                </a:solidFill>
                <a:latin typeface="Times New Roman" panose="02020603050405020304" pitchFamily="18" charset="0"/>
                <a:ea typeface="新細明體" pitchFamily="18" charset="-120"/>
                <a:cs typeface="Times New Roman" panose="02020603050405020304" pitchFamily="18" charset="0"/>
              </a:rPr>
              <a:t>contribution</a:t>
            </a:r>
            <a:r>
              <a:rPr lang="en-US" altLang="zh-TW" sz="2400" dirty="0">
                <a:latin typeface="Times New Roman" panose="02020603050405020304" pitchFamily="18" charset="0"/>
                <a:ea typeface="新細明體" pitchFamily="18" charset="-120"/>
                <a:cs typeface="Times New Roman" panose="02020603050405020304" pitchFamily="18" charset="0"/>
              </a:rPr>
              <a:t> to the </a:t>
            </a:r>
            <a:r>
              <a:rPr lang="en-US" altLang="zh-TW" sz="2400" u="sng" dirty="0">
                <a:solidFill>
                  <a:schemeClr val="hlink"/>
                </a:solidFill>
                <a:latin typeface="Times New Roman" panose="02020603050405020304" pitchFamily="18" charset="0"/>
                <a:ea typeface="新細明體" pitchFamily="18" charset="-120"/>
                <a:cs typeface="Times New Roman" panose="02020603050405020304" pitchFamily="18" charset="0"/>
              </a:rPr>
              <a:t>organization</a:t>
            </a:r>
            <a:r>
              <a:rPr lang="en-US" altLang="zh-TW" sz="2400" dirty="0">
                <a:latin typeface="Times New Roman" panose="02020603050405020304" pitchFamily="18" charset="0"/>
                <a:ea typeface="新細明體" pitchFamily="18" charset="-120"/>
                <a:cs typeface="Times New Roman" panose="02020603050405020304" pitchFamily="18" charset="0"/>
              </a:rPr>
              <a:t> during a specified </a:t>
            </a:r>
            <a:r>
              <a:rPr lang="en-US" altLang="zh-TW" sz="2400" u="sng" dirty="0">
                <a:solidFill>
                  <a:schemeClr val="hlink"/>
                </a:solidFill>
                <a:latin typeface="Times New Roman" panose="02020603050405020304" pitchFamily="18" charset="0"/>
                <a:ea typeface="新細明體" pitchFamily="18" charset="-120"/>
                <a:cs typeface="Times New Roman" panose="02020603050405020304" pitchFamily="18" charset="0"/>
              </a:rPr>
              <a:t>period</a:t>
            </a:r>
            <a:r>
              <a:rPr lang="en-US" altLang="zh-TW" sz="2400" dirty="0">
                <a:latin typeface="Times New Roman" panose="02020603050405020304" pitchFamily="18" charset="0"/>
                <a:ea typeface="新細明體" pitchFamily="18" charset="-120"/>
                <a:cs typeface="Times New Roman" panose="02020603050405020304" pitchFamily="18" charset="0"/>
              </a:rPr>
              <a:t> of time is </a:t>
            </a:r>
            <a:r>
              <a:rPr lang="en-US" altLang="zh-TW" sz="2400" u="sng" dirty="0">
                <a:solidFill>
                  <a:schemeClr val="hlink"/>
                </a:solidFill>
                <a:latin typeface="Times New Roman" panose="02020603050405020304" pitchFamily="18" charset="0"/>
                <a:ea typeface="新細明體" pitchFamily="18" charset="-120"/>
                <a:cs typeface="Times New Roman" panose="02020603050405020304" pitchFamily="18" charset="0"/>
              </a:rPr>
              <a:t>assessed</a:t>
            </a:r>
            <a:r>
              <a:rPr lang="en-US" altLang="zh-TW" sz="2400" dirty="0">
                <a:latin typeface="Times New Roman" panose="02020603050405020304" pitchFamily="18" charset="0"/>
                <a:ea typeface="新細明體" pitchFamily="18" charset="-120"/>
                <a:cs typeface="Times New Roman" panose="02020603050405020304" pitchFamily="18" charset="0"/>
              </a:rPr>
              <a:t>.</a:t>
            </a:r>
          </a:p>
          <a:p>
            <a:pPr algn="just">
              <a:spcBef>
                <a:spcPts val="3000"/>
              </a:spcBef>
              <a:buFont typeface="Wingdings" pitchFamily="2" charset="2"/>
              <a:buChar char="Ø"/>
            </a:pPr>
            <a:r>
              <a:rPr lang="en-US" sz="2400" dirty="0">
                <a:latin typeface="Times New Roman" panose="02020603050405020304" pitchFamily="18" charset="0"/>
                <a:cs typeface="Times New Roman" panose="02020603050405020304" pitchFamily="18" charset="0"/>
              </a:rPr>
              <a:t>It is the process through which a manager measures employees’ </a:t>
            </a:r>
            <a:r>
              <a:rPr lang="en-US" sz="2400" dirty="0">
                <a:solidFill>
                  <a:srgbClr val="0033CC"/>
                </a:solidFill>
                <a:latin typeface="Times New Roman" panose="02020603050405020304" pitchFamily="18" charset="0"/>
                <a:cs typeface="Times New Roman" panose="02020603050405020304" pitchFamily="18" charset="0"/>
              </a:rPr>
              <a:t>activities and output against organizations objectives.</a:t>
            </a:r>
          </a:p>
          <a:p>
            <a:pPr algn="just">
              <a:spcBef>
                <a:spcPts val="3000"/>
              </a:spcBef>
              <a:buFont typeface="Wingdings" pitchFamily="2" charset="2"/>
              <a:buChar char="Ø"/>
            </a:pPr>
            <a:r>
              <a:rPr lang="en-US" sz="2400" dirty="0">
                <a:latin typeface="Times New Roman" panose="02020603050405020304" pitchFamily="18" charset="0"/>
                <a:cs typeface="Times New Roman" panose="02020603050405020304" pitchFamily="18" charset="0"/>
              </a:rPr>
              <a:t>It involves measuring actual performance of an employee and providing information about his/her </a:t>
            </a:r>
            <a:r>
              <a:rPr lang="en-US" sz="2400" dirty="0">
                <a:solidFill>
                  <a:srgbClr val="0033CC"/>
                </a:solidFill>
                <a:latin typeface="Times New Roman" panose="02020603050405020304" pitchFamily="18" charset="0"/>
                <a:cs typeface="Times New Roman" panose="02020603050405020304" pitchFamily="18" charset="0"/>
              </a:rPr>
              <a:t>strengths and weakness.</a:t>
            </a:r>
          </a:p>
          <a:p>
            <a:pPr algn="just">
              <a:spcBef>
                <a:spcPts val="3000"/>
              </a:spcBef>
              <a:buFont typeface="Wingdings" pitchFamily="2" charset="2"/>
              <a:buChar char="Ø"/>
            </a:pPr>
            <a:r>
              <a:rPr lang="en-US" sz="2400" dirty="0">
                <a:latin typeface="Times New Roman" panose="02020603050405020304" pitchFamily="18" charset="0"/>
                <a:cs typeface="Times New Roman" panose="02020603050405020304" pitchFamily="18" charset="0"/>
              </a:rPr>
              <a:t>It is systematic, periodic review and analysis of employees’ performance. </a:t>
            </a:r>
          </a:p>
          <a:p>
            <a:pPr>
              <a:lnSpc>
                <a:spcPct val="150000"/>
              </a:lnSpc>
              <a:spcBef>
                <a:spcPts val="3000"/>
              </a:spcBef>
              <a:buNone/>
            </a:pPr>
            <a:endParaRPr lang="en-US" sz="2800" dirty="0">
              <a:latin typeface="Times New Roman" panose="02020603050405020304" pitchFamily="18" charset="0"/>
              <a:cs typeface="Times New Roman" panose="02020603050405020304" pitchFamily="18" charset="0"/>
            </a:endParaRPr>
          </a:p>
          <a:p>
            <a:pPr>
              <a:lnSpc>
                <a:spcPct val="150000"/>
              </a:lnSpc>
              <a:spcBef>
                <a:spcPts val="3000"/>
              </a:spcBef>
              <a:buFont typeface="Wingdings" pitchFamily="2" charset="2"/>
              <a:buChar char="Ø"/>
            </a:pPr>
            <a:endParaRPr lang="en-US" sz="28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a:defRPr/>
            </a:pPr>
            <a:fld id="{4912C910-B6CA-42D6-947A-C54E6B967BB7}" type="slidenum">
              <a:rPr lang="fi-FI" smtClean="0"/>
              <a:pPr>
                <a:defRPr/>
              </a:pPr>
              <a:t>19</a:t>
            </a:fld>
            <a:endParaRPr lang="fi-FI"/>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7315200" cy="4068763"/>
          </a:xfrm>
        </p:spPr>
        <p:txBody>
          <a:bodyPr/>
          <a:lstStyle/>
          <a:p>
            <a:pPr marL="0" indent="0">
              <a:buNone/>
            </a:pPr>
            <a:r>
              <a:rPr lang="en-US" b="1" dirty="0">
                <a:solidFill>
                  <a:srgbClr val="0000FF"/>
                </a:solidFill>
                <a:latin typeface="Times New Roman" panose="02020603050405020304" pitchFamily="18" charset="0"/>
                <a:cs typeface="Times New Roman" panose="02020603050405020304" pitchFamily="18" charset="0"/>
              </a:rPr>
              <a:t>     7.1.</a:t>
            </a:r>
            <a:r>
              <a:rPr lang="en-US" b="1" dirty="0">
                <a:solidFill>
                  <a:srgbClr val="0000FF"/>
                </a:solidFill>
                <a:latin typeface="Arial" pitchFamily="34" charset="0"/>
                <a:cs typeface="Arial" pitchFamily="34" charset="0"/>
              </a:rPr>
              <a:t>  </a:t>
            </a:r>
            <a:r>
              <a:rPr lang="en-US" b="1" dirty="0">
                <a:solidFill>
                  <a:srgbClr val="0000FF"/>
                </a:solidFill>
                <a:latin typeface="High Tower Text" panose="02040502050506030303" pitchFamily="18" charset="0"/>
                <a:cs typeface="Arial" pitchFamily="34" charset="0"/>
              </a:rPr>
              <a:t>Human Resource Management</a:t>
            </a:r>
            <a:endParaRPr lang="en-GB" b="1" dirty="0">
              <a:solidFill>
                <a:srgbClr val="0000FF"/>
              </a:solidFill>
              <a:latin typeface="High Tower Text" panose="02040502050506030303" pitchFamily="18" charset="0"/>
              <a:cs typeface="Times New Roman" pitchFamily="18" charset="0"/>
            </a:endParaRPr>
          </a:p>
          <a:p>
            <a:pPr algn="ctr">
              <a:lnSpc>
                <a:spcPct val="80000"/>
              </a:lnSpc>
              <a:buFontTx/>
              <a:buNone/>
            </a:pPr>
            <a:endParaRPr lang="en-GB" b="1" dirty="0">
              <a:latin typeface="Times New Roman" pitchFamily="18" charset="0"/>
              <a:cs typeface="Times New Roman" pitchFamily="18" charset="0"/>
            </a:endParaRPr>
          </a:p>
          <a:p>
            <a:pPr marL="0" indent="0">
              <a:buNone/>
            </a:pPr>
            <a:r>
              <a:rPr lang="en-US" dirty="0"/>
              <a:t> </a:t>
            </a:r>
          </a:p>
        </p:txBody>
      </p:sp>
      <p:sp>
        <p:nvSpPr>
          <p:cNvPr id="2" name="Slide Number Placeholder 1"/>
          <p:cNvSpPr>
            <a:spLocks noGrp="1"/>
          </p:cNvSpPr>
          <p:nvPr>
            <p:ph type="sldNum" sz="quarter" idx="12"/>
          </p:nvPr>
        </p:nvSpPr>
        <p:spPr/>
        <p:txBody>
          <a:bodyPr/>
          <a:lstStyle/>
          <a:p>
            <a:pPr>
              <a:defRPr/>
            </a:pPr>
            <a:fld id="{4912C910-B6CA-42D6-947A-C54E6B967BB7}" type="slidenum">
              <a:rPr lang="fi-FI" smtClean="0"/>
              <a:pPr>
                <a:defRPr/>
              </a:pPr>
              <a:t>2</a:t>
            </a:fld>
            <a:endParaRPr lang="fi-FI"/>
          </a:p>
        </p:txBody>
      </p:sp>
    </p:spTree>
    <p:extLst>
      <p:ext uri="{BB962C8B-B14F-4D97-AF65-F5344CB8AC3E}">
        <p14:creationId xmlns:p14="http://schemas.microsoft.com/office/powerpoint/2010/main" val="2315285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05600" cy="792162"/>
          </a:xfrm>
        </p:spPr>
        <p:txBody>
          <a:bodyPr>
            <a:noAutofit/>
          </a:bodyPr>
          <a:lstStyle/>
          <a:p>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Performance Appraisal…</a:t>
            </a:r>
            <a:br>
              <a:rPr lang="en-US" sz="3200" b="1"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84909" y="1052945"/>
            <a:ext cx="8229600" cy="4525963"/>
          </a:xfrm>
        </p:spPr>
        <p:txBody>
          <a:bodyPr>
            <a:normAutofit/>
          </a:bodyPr>
          <a:lstStyle/>
          <a:p>
            <a:pPr>
              <a:lnSpc>
                <a:spcPct val="150000"/>
              </a:lnSpc>
              <a:buNone/>
            </a:pPr>
            <a:r>
              <a:rPr lang="en-US" sz="2800" b="1" dirty="0">
                <a:solidFill>
                  <a:schemeClr val="hlink"/>
                </a:solidFill>
                <a:latin typeface="Times New Roman" panose="02020603050405020304" pitchFamily="18" charset="0"/>
                <a:cs typeface="Times New Roman" panose="02020603050405020304" pitchFamily="18" charset="0"/>
              </a:rPr>
              <a:t>Purpose</a:t>
            </a:r>
            <a:r>
              <a:rPr lang="en-US" sz="2800" dirty="0">
                <a:solidFill>
                  <a:schemeClr val="hlink"/>
                </a:solidFill>
                <a:latin typeface="Times New Roman" panose="02020603050405020304" pitchFamily="18" charset="0"/>
                <a:cs typeface="Times New Roman" panose="02020603050405020304" pitchFamily="18" charset="0"/>
              </a:rPr>
              <a:t>: </a:t>
            </a:r>
          </a:p>
          <a:p>
            <a:pPr>
              <a:lnSpc>
                <a:spcPct val="150000"/>
              </a:lnSpc>
            </a:pPr>
            <a:r>
              <a:rPr lang="en-US" sz="2800" dirty="0">
                <a:latin typeface="Times New Roman" panose="02020603050405020304" pitchFamily="18" charset="0"/>
                <a:cs typeface="Times New Roman" panose="02020603050405020304" pitchFamily="18" charset="0"/>
              </a:rPr>
              <a:t>To give feedback, </a:t>
            </a:r>
          </a:p>
          <a:p>
            <a:pPr>
              <a:lnSpc>
                <a:spcPct val="150000"/>
              </a:lnSpc>
            </a:pPr>
            <a:r>
              <a:rPr lang="en-US" sz="2800" dirty="0">
                <a:latin typeface="Times New Roman" panose="02020603050405020304" pitchFamily="18" charset="0"/>
                <a:cs typeface="Times New Roman" panose="02020603050405020304" pitchFamily="18" charset="0"/>
              </a:rPr>
              <a:t>To recognize outstanding performance,</a:t>
            </a:r>
          </a:p>
          <a:p>
            <a:pPr>
              <a:lnSpc>
                <a:spcPct val="150000"/>
              </a:lnSpc>
            </a:pPr>
            <a:r>
              <a:rPr lang="en-US" sz="2800" dirty="0">
                <a:latin typeface="Times New Roman" panose="02020603050405020304" pitchFamily="18" charset="0"/>
                <a:cs typeface="Times New Roman" panose="02020603050405020304" pitchFamily="18" charset="0"/>
              </a:rPr>
              <a:t>To locate the need for additional training </a:t>
            </a:r>
          </a:p>
          <a:p>
            <a:pPr>
              <a:lnSpc>
                <a:spcPct val="150000"/>
              </a:lnSpc>
            </a:pPr>
            <a:r>
              <a:rPr lang="en-US" sz="2800" dirty="0">
                <a:latin typeface="Times New Roman" panose="02020603050405020304" pitchFamily="18" charset="0"/>
                <a:cs typeface="Times New Roman" panose="02020603050405020304" pitchFamily="18" charset="0"/>
              </a:rPr>
              <a:t>To identify candidates for promotion</a:t>
            </a:r>
          </a:p>
        </p:txBody>
      </p:sp>
      <p:sp>
        <p:nvSpPr>
          <p:cNvPr id="5" name="Slide Number Placeholder 4"/>
          <p:cNvSpPr>
            <a:spLocks noGrp="1"/>
          </p:cNvSpPr>
          <p:nvPr>
            <p:ph type="sldNum" sz="quarter" idx="12"/>
          </p:nvPr>
        </p:nvSpPr>
        <p:spPr/>
        <p:txBody>
          <a:bodyPr/>
          <a:lstStyle/>
          <a:p>
            <a:pPr>
              <a:defRPr/>
            </a:pPr>
            <a:fld id="{4912C910-B6CA-42D6-947A-C54E6B967BB7}" type="slidenum">
              <a:rPr lang="fi-FI" smtClean="0"/>
              <a:pPr>
                <a:defRPr/>
              </a:pPr>
              <a:t>20</a:t>
            </a:fld>
            <a:endParaRPr lang="fi-FI"/>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dirty="0"/>
              <a:t>Performance appraisal …</a:t>
            </a:r>
          </a:p>
        </p:txBody>
      </p:sp>
      <p:sp>
        <p:nvSpPr>
          <p:cNvPr id="3" name="Content Placeholder 2"/>
          <p:cNvSpPr>
            <a:spLocks noGrp="1"/>
          </p:cNvSpPr>
          <p:nvPr>
            <p:ph idx="1"/>
          </p:nvPr>
        </p:nvSpPr>
        <p:spPr/>
        <p:txBody>
          <a:bodyPr>
            <a:normAutofit lnSpcReduction="10000"/>
          </a:bodyPr>
          <a:lstStyle/>
          <a:p>
            <a:pPr lvl="0">
              <a:spcBef>
                <a:spcPts val="1800"/>
              </a:spcBef>
              <a:buNone/>
            </a:pPr>
            <a:r>
              <a:rPr lang="en-GB" sz="2800" b="1" i="1" dirty="0">
                <a:latin typeface="Times New Roman" panose="02020603050405020304" pitchFamily="18" charset="0"/>
                <a:cs typeface="Times New Roman" panose="02020603050405020304" pitchFamily="18" charset="0"/>
              </a:rPr>
              <a:t>Types</a:t>
            </a:r>
            <a:r>
              <a:rPr lang="en-GB" sz="2800" dirty="0">
                <a:latin typeface="Times New Roman" panose="02020603050405020304" pitchFamily="18" charset="0"/>
                <a:cs typeface="Times New Roman" panose="02020603050405020304" pitchFamily="18" charset="0"/>
              </a:rPr>
              <a:t>: informal appraisal and formal systematic appraisal</a:t>
            </a:r>
            <a:endParaRPr lang="en-US" sz="2800" dirty="0">
              <a:latin typeface="Times New Roman" panose="02020603050405020304" pitchFamily="18" charset="0"/>
              <a:cs typeface="Times New Roman" panose="02020603050405020304" pitchFamily="18" charset="0"/>
            </a:endParaRPr>
          </a:p>
          <a:p>
            <a:pPr>
              <a:spcBef>
                <a:spcPts val="1800"/>
              </a:spcBef>
            </a:pPr>
            <a:r>
              <a:rPr lang="en-US" sz="2800" dirty="0">
                <a:solidFill>
                  <a:srgbClr val="0033CC"/>
                </a:solidFill>
                <a:latin typeface="Times New Roman" panose="02020603050405020304" pitchFamily="18" charset="0"/>
                <a:cs typeface="Times New Roman" panose="02020603050405020304" pitchFamily="18" charset="0"/>
              </a:rPr>
              <a:t>Formal appraisals</a:t>
            </a:r>
          </a:p>
          <a:p>
            <a:pPr lvl="1">
              <a:spcBef>
                <a:spcPts val="1800"/>
              </a:spcBef>
            </a:pPr>
            <a:r>
              <a:rPr lang="en-US" sz="2400" dirty="0">
                <a:latin typeface="Times New Roman" panose="02020603050405020304" pitchFamily="18" charset="0"/>
                <a:cs typeface="Times New Roman" panose="02020603050405020304" pitchFamily="18" charset="0"/>
              </a:rPr>
              <a:t>An appraisal conducted at a set time during the year and based on performance dimensions that were specified in advance</a:t>
            </a:r>
            <a:r>
              <a:rPr lang="en-GB" sz="2400" dirty="0">
                <a:latin typeface="Times New Roman" panose="02020603050405020304" pitchFamily="18" charset="0"/>
                <a:cs typeface="Times New Roman" panose="02020603050405020304" pitchFamily="18" charset="0"/>
              </a:rPr>
              <a:t>(usually semi-annually or annually)</a:t>
            </a:r>
            <a:endParaRPr lang="en-US" sz="2400" dirty="0">
              <a:latin typeface="Times New Roman" panose="02020603050405020304" pitchFamily="18" charset="0"/>
              <a:cs typeface="Times New Roman" panose="02020603050405020304" pitchFamily="18" charset="0"/>
            </a:endParaRPr>
          </a:p>
          <a:p>
            <a:pPr>
              <a:spcBef>
                <a:spcPts val="1800"/>
              </a:spcBef>
            </a:pPr>
            <a:r>
              <a:rPr lang="en-US" sz="2800" dirty="0">
                <a:solidFill>
                  <a:srgbClr val="0033CC"/>
                </a:solidFill>
                <a:latin typeface="Times New Roman" panose="02020603050405020304" pitchFamily="18" charset="0"/>
                <a:cs typeface="Times New Roman" panose="02020603050405020304" pitchFamily="18" charset="0"/>
              </a:rPr>
              <a:t>Informal appraisals</a:t>
            </a:r>
          </a:p>
          <a:p>
            <a:pPr lvl="1">
              <a:spcBef>
                <a:spcPts val="1800"/>
              </a:spcBef>
            </a:pPr>
            <a:r>
              <a:rPr lang="en-US" sz="2400" dirty="0">
                <a:latin typeface="Times New Roman" panose="02020603050405020304" pitchFamily="18" charset="0"/>
                <a:cs typeface="Times New Roman" panose="02020603050405020304" pitchFamily="18" charset="0"/>
              </a:rPr>
              <a:t>An unscheduled appraisal of ongoing progress and areas for improvement</a:t>
            </a:r>
          </a:p>
          <a:p>
            <a:pPr>
              <a:spcBef>
                <a:spcPts val="1800"/>
              </a:spcBef>
            </a:pPr>
            <a:endParaRPr lang="en-US" sz="28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a:defRPr/>
            </a:pPr>
            <a:fld id="{4912C910-B6CA-42D6-947A-C54E6B967BB7}" type="slidenum">
              <a:rPr lang="fi-FI" smtClean="0"/>
              <a:pPr>
                <a:defRPr/>
              </a:pPr>
              <a:t>21</a:t>
            </a:fld>
            <a:endParaRPr lang="fi-FI"/>
          </a:p>
        </p:txBody>
      </p:sp>
    </p:spTree>
    <p:extLst>
      <p:ext uri="{BB962C8B-B14F-4D97-AF65-F5344CB8AC3E}">
        <p14:creationId xmlns:p14="http://schemas.microsoft.com/office/powerpoint/2010/main" val="76273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00800" cy="792162"/>
          </a:xfrm>
        </p:spPr>
        <p:txBody>
          <a:bodyPr>
            <a:normAutofit/>
          </a:bodyPr>
          <a:lstStyle/>
          <a:p>
            <a:r>
              <a:rPr lang="en-US" sz="3600" b="1" dirty="0">
                <a:solidFill>
                  <a:srgbClr val="0033CC"/>
                </a:solidFill>
                <a:latin typeface="Times New Roman" pitchFamily="18" charset="0"/>
                <a:cs typeface="Times New Roman" pitchFamily="18" charset="0"/>
              </a:rPr>
              <a:t>Who Appraises Performance?</a:t>
            </a:r>
            <a:endParaRPr lang="en-US" sz="3600" dirty="0"/>
          </a:p>
        </p:txBody>
      </p:sp>
      <p:sp>
        <p:nvSpPr>
          <p:cNvPr id="3" name="Content Placeholder 2"/>
          <p:cNvSpPr>
            <a:spLocks noGrp="1"/>
          </p:cNvSpPr>
          <p:nvPr>
            <p:ph idx="1"/>
          </p:nvPr>
        </p:nvSpPr>
        <p:spPr>
          <a:xfrm>
            <a:off x="457200" y="1219200"/>
            <a:ext cx="8229600" cy="4525963"/>
          </a:xfrm>
        </p:spPr>
        <p:txBody>
          <a:bodyPr>
            <a:normAutofit/>
          </a:bodyPr>
          <a:lstStyle/>
          <a:p>
            <a:pPr>
              <a:lnSpc>
                <a:spcPct val="80000"/>
              </a:lnSpc>
              <a:spcBef>
                <a:spcPts val="2400"/>
              </a:spcBef>
            </a:pPr>
            <a:r>
              <a:rPr lang="en-US" sz="2800" b="1" dirty="0">
                <a:latin typeface="Times New Roman" panose="02020603050405020304" pitchFamily="18" charset="0"/>
                <a:cs typeface="Times New Roman" panose="02020603050405020304" pitchFamily="18" charset="0"/>
              </a:rPr>
              <a:t>Self</a:t>
            </a:r>
          </a:p>
          <a:p>
            <a:pPr lvl="1" algn="just">
              <a:lnSpc>
                <a:spcPct val="80000"/>
              </a:lnSpc>
              <a:spcBef>
                <a:spcPts val="2400"/>
              </a:spcBef>
            </a:pPr>
            <a:r>
              <a:rPr lang="en-US" sz="2400" dirty="0">
                <a:latin typeface="Times New Roman" panose="02020603050405020304" pitchFamily="18" charset="0"/>
                <a:cs typeface="Times New Roman" panose="02020603050405020304" pitchFamily="18" charset="0"/>
              </a:rPr>
              <a:t>Self appraisals can supplement manager view.</a:t>
            </a:r>
          </a:p>
          <a:p>
            <a:pPr algn="just">
              <a:lnSpc>
                <a:spcPct val="80000"/>
              </a:lnSpc>
              <a:spcBef>
                <a:spcPts val="2400"/>
              </a:spcBef>
            </a:pPr>
            <a:r>
              <a:rPr lang="en-US" sz="2800" b="1" dirty="0">
                <a:latin typeface="Times New Roman" panose="02020603050405020304" pitchFamily="18" charset="0"/>
                <a:cs typeface="Times New Roman" panose="02020603050405020304" pitchFamily="18" charset="0"/>
              </a:rPr>
              <a:t>Peer appraisal</a:t>
            </a:r>
          </a:p>
          <a:p>
            <a:pPr lvl="1" algn="just">
              <a:lnSpc>
                <a:spcPct val="80000"/>
              </a:lnSpc>
              <a:spcBef>
                <a:spcPts val="2400"/>
              </a:spcBef>
            </a:pPr>
            <a:r>
              <a:rPr lang="en-US" sz="2400" dirty="0">
                <a:latin typeface="Times New Roman" panose="02020603050405020304" pitchFamily="18" charset="0"/>
                <a:cs typeface="Times New Roman" panose="02020603050405020304" pitchFamily="18" charset="0"/>
              </a:rPr>
              <a:t>Coworkers provide appraisal; common in team settings.</a:t>
            </a:r>
          </a:p>
          <a:p>
            <a:pPr algn="just">
              <a:lnSpc>
                <a:spcPct val="80000"/>
              </a:lnSpc>
              <a:spcBef>
                <a:spcPts val="2400"/>
              </a:spcBef>
            </a:pPr>
            <a:r>
              <a:rPr lang="en-US" sz="2800" b="1" dirty="0">
                <a:latin typeface="Times New Roman" panose="02020603050405020304" pitchFamily="18" charset="0"/>
                <a:cs typeface="Times New Roman" panose="02020603050405020304" pitchFamily="18" charset="0"/>
              </a:rPr>
              <a:t>360 Degree</a:t>
            </a:r>
          </a:p>
          <a:p>
            <a:pPr lvl="1" algn="just">
              <a:spcBef>
                <a:spcPts val="2400"/>
              </a:spcBef>
            </a:pPr>
            <a:r>
              <a:rPr lang="en-US" sz="2400" dirty="0">
                <a:latin typeface="Times New Roman" panose="02020603050405020304" pitchFamily="18" charset="0"/>
                <a:cs typeface="Times New Roman" panose="02020603050405020304" pitchFamily="18" charset="0"/>
              </a:rPr>
              <a:t>A performance appraisal by </a:t>
            </a:r>
            <a:r>
              <a:rPr lang="en-US" sz="2400" dirty="0">
                <a:solidFill>
                  <a:srgbClr val="0000FF"/>
                </a:solidFill>
                <a:latin typeface="Times New Roman" panose="02020603050405020304" pitchFamily="18" charset="0"/>
                <a:cs typeface="Times New Roman" panose="02020603050405020304" pitchFamily="18" charset="0"/>
              </a:rPr>
              <a:t>peers, subordinates, superiors, and clients</a:t>
            </a:r>
            <a:r>
              <a:rPr lang="en-US" sz="2400" dirty="0">
                <a:latin typeface="Times New Roman" panose="02020603050405020304" pitchFamily="18" charset="0"/>
                <a:cs typeface="Times New Roman" panose="02020603050405020304" pitchFamily="18" charset="0"/>
              </a:rPr>
              <a:t> who are in a position to evaluate a manager’s performance</a:t>
            </a:r>
          </a:p>
          <a:p>
            <a:pPr>
              <a:spcBef>
                <a:spcPts val="2400"/>
              </a:spcBef>
            </a:pPr>
            <a:endParaRPr lang="en-US" sz="28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a:defRPr/>
            </a:pPr>
            <a:fld id="{4912C910-B6CA-42D6-947A-C54E6B967BB7}" type="slidenum">
              <a:rPr lang="fi-FI" smtClean="0"/>
              <a:pPr>
                <a:defRPr/>
              </a:pPr>
              <a:t>22</a:t>
            </a:fld>
            <a:endParaRPr lang="fi-FI"/>
          </a:p>
        </p:txBody>
      </p:sp>
    </p:spTree>
    <p:extLst>
      <p:ext uri="{BB962C8B-B14F-4D97-AF65-F5344CB8AC3E}">
        <p14:creationId xmlns:p14="http://schemas.microsoft.com/office/powerpoint/2010/main" val="29645274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457200" y="0"/>
            <a:ext cx="8229600" cy="609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j-ea"/>
                <a:cs typeface="Times New Roman" panose="02020603050405020304" pitchFamily="18" charset="0"/>
              </a:rPr>
              <a:t>Why Performance Appraisal Fails?</a:t>
            </a:r>
            <a:endParaRPr kumimoji="0" lang="en-US" altLang="zh-TW" sz="3200" b="0" i="0" u="none" strike="noStrike" kern="1200" cap="none" spc="0" normalizeH="0" baseline="0" noProof="0" dirty="0">
              <a:ln>
                <a:noFill/>
              </a:ln>
              <a:solidFill>
                <a:schemeClr val="tx1"/>
              </a:solidFill>
              <a:effectLst/>
              <a:uLnTx/>
              <a:uFillTx/>
              <a:latin typeface="Times New Roman" panose="02020603050405020304" pitchFamily="18" charset="0"/>
              <a:ea typeface="新細明體" pitchFamily="18" charset="-120"/>
              <a:cs typeface="Times New Roman" panose="02020603050405020304" pitchFamily="18" charset="0"/>
            </a:endParaRPr>
          </a:p>
        </p:txBody>
      </p:sp>
      <p:grpSp>
        <p:nvGrpSpPr>
          <p:cNvPr id="7" name="Group 29"/>
          <p:cNvGrpSpPr>
            <a:grpSpLocks/>
          </p:cNvGrpSpPr>
          <p:nvPr/>
        </p:nvGrpSpPr>
        <p:grpSpPr bwMode="auto">
          <a:xfrm>
            <a:off x="1523243" y="837396"/>
            <a:ext cx="6553780" cy="6020604"/>
            <a:chOff x="1013" y="626"/>
            <a:chExt cx="4207" cy="3694"/>
          </a:xfrm>
        </p:grpSpPr>
        <p:sp>
          <p:nvSpPr>
            <p:cNvPr id="9" name="Oval 8"/>
            <p:cNvSpPr>
              <a:spLocks noChangeArrowheads="1"/>
            </p:cNvSpPr>
            <p:nvPr/>
          </p:nvSpPr>
          <p:spPr bwMode="auto">
            <a:xfrm>
              <a:off x="1307" y="673"/>
              <a:ext cx="1076" cy="748"/>
            </a:xfrm>
            <a:prstGeom prst="ellipse">
              <a:avLst/>
            </a:prstGeom>
            <a:gradFill rotWithShape="1">
              <a:gsLst>
                <a:gs pos="0">
                  <a:srgbClr val="FFCCCC">
                    <a:gamma/>
                    <a:tint val="0"/>
                    <a:invGamma/>
                  </a:srgbClr>
                </a:gs>
                <a:gs pos="100000">
                  <a:srgbClr val="FFCCCC"/>
                </a:gs>
              </a:gsLst>
              <a:path path="shape">
                <a:fillToRect l="50000" t="50000" r="50000" b="50000"/>
              </a:path>
            </a:gradFill>
            <a:ln w="9525">
              <a:solidFill>
                <a:schemeClr val="tx1"/>
              </a:solidFill>
              <a:round/>
              <a:headEnd/>
              <a:tailEnd/>
            </a:ln>
            <a:effectLst/>
          </p:spPr>
          <p:txBody>
            <a:bodyPr anchor="ctr"/>
            <a:lstStyle/>
            <a:p>
              <a:pPr algn="ctr"/>
              <a:r>
                <a:rPr lang="en-US" altLang="zh-TW" b="1" dirty="0">
                  <a:latin typeface="Arial Narrow" pitchFamily="34" charset="0"/>
                  <a:ea typeface="新細明體" pitchFamily="18" charset="-120"/>
                </a:rPr>
                <a:t>Insufficient  Rewards</a:t>
              </a:r>
            </a:p>
          </p:txBody>
        </p:sp>
        <p:sp>
          <p:nvSpPr>
            <p:cNvPr id="10" name="Oval 9"/>
            <p:cNvSpPr>
              <a:spLocks noChangeArrowheads="1"/>
            </p:cNvSpPr>
            <p:nvPr/>
          </p:nvSpPr>
          <p:spPr bwMode="auto">
            <a:xfrm>
              <a:off x="4320" y="1842"/>
              <a:ext cx="900" cy="701"/>
            </a:xfrm>
            <a:prstGeom prst="ellipse">
              <a:avLst/>
            </a:prstGeom>
            <a:gradFill rotWithShape="1">
              <a:gsLst>
                <a:gs pos="0">
                  <a:srgbClr val="FFCCCC">
                    <a:gamma/>
                    <a:tint val="0"/>
                    <a:invGamma/>
                  </a:srgbClr>
                </a:gs>
                <a:gs pos="100000">
                  <a:srgbClr val="FFCCCC"/>
                </a:gs>
              </a:gsLst>
              <a:path path="shape">
                <a:fillToRect l="50000" t="50000" r="50000" b="50000"/>
              </a:path>
            </a:gradFill>
            <a:ln w="9525">
              <a:solidFill>
                <a:schemeClr val="tx1"/>
              </a:solidFill>
              <a:round/>
              <a:headEnd/>
              <a:tailEnd/>
            </a:ln>
            <a:effectLst/>
          </p:spPr>
          <p:txBody>
            <a:bodyPr anchor="ctr"/>
            <a:lstStyle/>
            <a:p>
              <a:pPr algn="ctr"/>
              <a:r>
                <a:rPr lang="en-US" altLang="zh-TW" b="1" dirty="0">
                  <a:latin typeface="Arial Narrow" pitchFamily="34" charset="0"/>
                  <a:ea typeface="新細明體" pitchFamily="18" charset="-120"/>
                </a:rPr>
                <a:t>Manager not prepared</a:t>
              </a:r>
            </a:p>
          </p:txBody>
        </p:sp>
        <p:sp>
          <p:nvSpPr>
            <p:cNvPr id="11" name="Oval 10"/>
            <p:cNvSpPr>
              <a:spLocks noChangeArrowheads="1"/>
            </p:cNvSpPr>
            <p:nvPr/>
          </p:nvSpPr>
          <p:spPr bwMode="auto">
            <a:xfrm>
              <a:off x="1013" y="2871"/>
              <a:ext cx="1051" cy="608"/>
            </a:xfrm>
            <a:prstGeom prst="ellipse">
              <a:avLst/>
            </a:prstGeom>
            <a:gradFill rotWithShape="1">
              <a:gsLst>
                <a:gs pos="0">
                  <a:srgbClr val="FFCCCC">
                    <a:gamma/>
                    <a:tint val="0"/>
                    <a:invGamma/>
                  </a:srgbClr>
                </a:gs>
                <a:gs pos="100000">
                  <a:srgbClr val="FFCCCC"/>
                </a:gs>
              </a:gsLst>
              <a:path path="shape">
                <a:fillToRect l="50000" t="50000" r="50000" b="50000"/>
              </a:path>
            </a:gradFill>
            <a:ln w="9525">
              <a:solidFill>
                <a:schemeClr val="tx1"/>
              </a:solidFill>
              <a:round/>
              <a:headEnd/>
              <a:tailEnd/>
            </a:ln>
            <a:effectLst/>
          </p:spPr>
          <p:txBody>
            <a:bodyPr anchor="ctr"/>
            <a:lstStyle/>
            <a:p>
              <a:pPr algn="ctr"/>
              <a:r>
                <a:rPr lang="en-US" altLang="zh-TW" b="1">
                  <a:latin typeface="Arial Narrow" pitchFamily="34" charset="0"/>
                  <a:ea typeface="新細明體" pitchFamily="18" charset="-120"/>
                </a:rPr>
                <a:t>No on-going feedback</a:t>
              </a:r>
            </a:p>
          </p:txBody>
        </p:sp>
        <p:sp>
          <p:nvSpPr>
            <p:cNvPr id="12" name="Oval 11"/>
            <p:cNvSpPr>
              <a:spLocks noChangeArrowheads="1"/>
            </p:cNvSpPr>
            <p:nvPr/>
          </p:nvSpPr>
          <p:spPr bwMode="auto">
            <a:xfrm>
              <a:off x="1017" y="1937"/>
              <a:ext cx="855" cy="700"/>
            </a:xfrm>
            <a:prstGeom prst="ellipse">
              <a:avLst/>
            </a:prstGeom>
            <a:gradFill rotWithShape="1">
              <a:gsLst>
                <a:gs pos="0">
                  <a:srgbClr val="FFCCCC">
                    <a:gamma/>
                    <a:tint val="0"/>
                    <a:invGamma/>
                  </a:srgbClr>
                </a:gs>
                <a:gs pos="100000">
                  <a:srgbClr val="FFCCCC"/>
                </a:gs>
              </a:gsLst>
              <a:path path="shape">
                <a:fillToRect l="50000" t="50000" r="50000" b="50000"/>
              </a:path>
            </a:gradFill>
            <a:ln w="9525">
              <a:solidFill>
                <a:schemeClr val="tx1"/>
              </a:solidFill>
              <a:round/>
              <a:headEnd/>
              <a:tailEnd/>
            </a:ln>
            <a:effectLst/>
          </p:spPr>
          <p:txBody>
            <a:bodyPr anchor="ctr"/>
            <a:lstStyle/>
            <a:p>
              <a:pPr algn="ctr"/>
              <a:r>
                <a:rPr lang="en-US" altLang="zh-TW" b="1" dirty="0">
                  <a:latin typeface="Arial Narrow" pitchFamily="34" charset="0"/>
                  <a:ea typeface="新細明體" pitchFamily="18" charset="-120"/>
                </a:rPr>
                <a:t>Mgr not honest or</a:t>
              </a:r>
            </a:p>
            <a:p>
              <a:pPr algn="ctr"/>
              <a:r>
                <a:rPr lang="en-US" altLang="zh-TW" b="1" dirty="0">
                  <a:latin typeface="Arial Narrow" pitchFamily="34" charset="0"/>
                  <a:ea typeface="新細明體" pitchFamily="18" charset="-120"/>
                </a:rPr>
                <a:t>sincere</a:t>
              </a:r>
            </a:p>
          </p:txBody>
        </p:sp>
        <p:sp>
          <p:nvSpPr>
            <p:cNvPr id="13" name="Oval 12"/>
            <p:cNvSpPr>
              <a:spLocks noChangeArrowheads="1"/>
            </p:cNvSpPr>
            <p:nvPr/>
          </p:nvSpPr>
          <p:spPr bwMode="auto">
            <a:xfrm>
              <a:off x="1728" y="3504"/>
              <a:ext cx="900" cy="816"/>
            </a:xfrm>
            <a:prstGeom prst="ellipse">
              <a:avLst/>
            </a:prstGeom>
            <a:gradFill rotWithShape="1">
              <a:gsLst>
                <a:gs pos="0">
                  <a:srgbClr val="FFCCCC">
                    <a:gamma/>
                    <a:tint val="0"/>
                    <a:invGamma/>
                  </a:srgbClr>
                </a:gs>
                <a:gs pos="100000">
                  <a:srgbClr val="FFCCCC"/>
                </a:gs>
              </a:gsLst>
              <a:path path="shape">
                <a:fillToRect l="50000" t="50000" r="50000" b="50000"/>
              </a:path>
            </a:gradFill>
            <a:ln w="9525">
              <a:solidFill>
                <a:schemeClr val="tx1"/>
              </a:solidFill>
              <a:round/>
              <a:headEnd/>
              <a:tailEnd/>
            </a:ln>
            <a:effectLst/>
          </p:spPr>
          <p:txBody>
            <a:bodyPr anchor="ctr"/>
            <a:lstStyle/>
            <a:p>
              <a:pPr algn="ctr"/>
              <a:r>
                <a:rPr lang="en-US" altLang="zh-TW" b="1" dirty="0">
                  <a:latin typeface="Arial Narrow" pitchFamily="34" charset="0"/>
                  <a:ea typeface="新細明體" pitchFamily="18" charset="-120"/>
                </a:rPr>
                <a:t>Ineffective discussion</a:t>
              </a:r>
            </a:p>
          </p:txBody>
        </p:sp>
        <p:sp>
          <p:nvSpPr>
            <p:cNvPr id="14" name="Oval 13"/>
            <p:cNvSpPr>
              <a:spLocks noChangeArrowheads="1"/>
            </p:cNvSpPr>
            <p:nvPr/>
          </p:nvSpPr>
          <p:spPr bwMode="auto">
            <a:xfrm>
              <a:off x="4144" y="626"/>
              <a:ext cx="978" cy="795"/>
            </a:xfrm>
            <a:prstGeom prst="ellipse">
              <a:avLst/>
            </a:prstGeom>
            <a:gradFill rotWithShape="1">
              <a:gsLst>
                <a:gs pos="0">
                  <a:srgbClr val="FFCCCC">
                    <a:gamma/>
                    <a:tint val="0"/>
                    <a:invGamma/>
                  </a:srgbClr>
                </a:gs>
                <a:gs pos="100000">
                  <a:srgbClr val="FFCCCC"/>
                </a:gs>
              </a:gsLst>
              <a:path path="shape">
                <a:fillToRect l="50000" t="50000" r="50000" b="50000"/>
              </a:path>
            </a:gradFill>
            <a:ln w="9525">
              <a:solidFill>
                <a:schemeClr val="tx1"/>
              </a:solidFill>
              <a:round/>
              <a:headEnd/>
              <a:tailEnd/>
            </a:ln>
            <a:effectLst/>
          </p:spPr>
          <p:txBody>
            <a:bodyPr anchor="ctr"/>
            <a:lstStyle/>
            <a:p>
              <a:pPr algn="ctr"/>
              <a:r>
                <a:rPr lang="en-US" altLang="zh-TW" b="1" dirty="0">
                  <a:latin typeface="Arial Narrow" pitchFamily="34" charset="0"/>
                  <a:ea typeface="新細明體" pitchFamily="18" charset="-120"/>
                </a:rPr>
                <a:t>Lack appraisal skills</a:t>
              </a:r>
            </a:p>
          </p:txBody>
        </p:sp>
        <p:sp>
          <p:nvSpPr>
            <p:cNvPr id="15" name="Oval 14"/>
            <p:cNvSpPr>
              <a:spLocks noChangeArrowheads="1"/>
            </p:cNvSpPr>
            <p:nvPr/>
          </p:nvSpPr>
          <p:spPr bwMode="auto">
            <a:xfrm>
              <a:off x="2921" y="3509"/>
              <a:ext cx="783" cy="624"/>
            </a:xfrm>
            <a:prstGeom prst="ellipse">
              <a:avLst/>
            </a:prstGeom>
            <a:gradFill rotWithShape="1">
              <a:gsLst>
                <a:gs pos="0">
                  <a:srgbClr val="FFCCCC">
                    <a:gamma/>
                    <a:tint val="0"/>
                    <a:invGamma/>
                  </a:srgbClr>
                </a:gs>
                <a:gs pos="100000">
                  <a:srgbClr val="FFCCCC"/>
                </a:gs>
              </a:gsLst>
              <a:path path="shape">
                <a:fillToRect l="50000" t="50000" r="50000" b="50000"/>
              </a:path>
            </a:gradFill>
            <a:ln w="9525">
              <a:solidFill>
                <a:schemeClr val="tx1"/>
              </a:solidFill>
              <a:round/>
              <a:headEnd/>
              <a:tailEnd/>
            </a:ln>
            <a:effectLst/>
          </p:spPr>
          <p:txBody>
            <a:bodyPr anchor="ctr"/>
            <a:lstStyle/>
            <a:p>
              <a:pPr algn="ctr"/>
              <a:r>
                <a:rPr lang="en-US" altLang="zh-TW" b="1" dirty="0">
                  <a:latin typeface="Arial Narrow" pitchFamily="34" charset="0"/>
                  <a:ea typeface="新細明體" pitchFamily="18" charset="-120"/>
                </a:rPr>
                <a:t>Mgr Lacks Information</a:t>
              </a:r>
            </a:p>
          </p:txBody>
        </p:sp>
        <p:pic>
          <p:nvPicPr>
            <p:cNvPr id="17" name="Picture 17" descr="PE01508_[1]"/>
            <p:cNvPicPr>
              <a:picLocks noChangeAspect="1" noChangeArrowheads="1"/>
            </p:cNvPicPr>
            <p:nvPr/>
          </p:nvPicPr>
          <p:blipFill>
            <a:blip r:embed="rId3" cstate="print"/>
            <a:srcRect/>
            <a:stretch>
              <a:fillRect/>
            </a:stretch>
          </p:blipFill>
          <p:spPr bwMode="auto">
            <a:xfrm>
              <a:off x="2208" y="1776"/>
              <a:ext cx="1728" cy="1488"/>
            </a:xfrm>
            <a:prstGeom prst="rect">
              <a:avLst/>
            </a:prstGeom>
            <a:noFill/>
            <a:ln/>
            <a:effectLst/>
          </p:spPr>
        </p:pic>
        <p:sp>
          <p:nvSpPr>
            <p:cNvPr id="18" name="Line 19"/>
            <p:cNvSpPr>
              <a:spLocks noChangeShapeType="1"/>
            </p:cNvSpPr>
            <p:nvPr/>
          </p:nvSpPr>
          <p:spPr bwMode="auto">
            <a:xfrm flipH="1">
              <a:off x="2530" y="3216"/>
              <a:ext cx="254" cy="356"/>
            </a:xfrm>
            <a:prstGeom prst="line">
              <a:avLst/>
            </a:prstGeom>
            <a:noFill/>
            <a:ln w="57150">
              <a:solidFill>
                <a:schemeClr val="accent2"/>
              </a:solidFill>
              <a:round/>
              <a:headEnd/>
              <a:tailEnd type="triangle" w="med" len="med"/>
            </a:ln>
            <a:effectLst/>
          </p:spPr>
          <p:txBody>
            <a:bodyPr/>
            <a:lstStyle/>
            <a:p>
              <a:endParaRPr lang="en-US"/>
            </a:p>
          </p:txBody>
        </p:sp>
        <p:sp>
          <p:nvSpPr>
            <p:cNvPr id="19" name="Line 21"/>
            <p:cNvSpPr>
              <a:spLocks noChangeShapeType="1"/>
            </p:cNvSpPr>
            <p:nvPr/>
          </p:nvSpPr>
          <p:spPr bwMode="auto">
            <a:xfrm flipH="1">
              <a:off x="1872" y="2291"/>
              <a:ext cx="756" cy="13"/>
            </a:xfrm>
            <a:prstGeom prst="line">
              <a:avLst/>
            </a:prstGeom>
            <a:noFill/>
            <a:ln w="57150">
              <a:solidFill>
                <a:schemeClr val="accent2"/>
              </a:solidFill>
              <a:round/>
              <a:headEnd/>
              <a:tailEnd type="triangle" w="med" len="med"/>
            </a:ln>
            <a:effectLst/>
          </p:spPr>
          <p:txBody>
            <a:bodyPr/>
            <a:lstStyle/>
            <a:p>
              <a:endParaRPr lang="en-US"/>
            </a:p>
          </p:txBody>
        </p:sp>
        <p:sp>
          <p:nvSpPr>
            <p:cNvPr id="20" name="Line 22"/>
            <p:cNvSpPr>
              <a:spLocks noChangeShapeType="1"/>
            </p:cNvSpPr>
            <p:nvPr/>
          </p:nvSpPr>
          <p:spPr bwMode="auto">
            <a:xfrm flipH="1">
              <a:off x="3662" y="1217"/>
              <a:ext cx="548" cy="688"/>
            </a:xfrm>
            <a:prstGeom prst="line">
              <a:avLst/>
            </a:prstGeom>
            <a:noFill/>
            <a:ln w="57150">
              <a:solidFill>
                <a:schemeClr val="accent2"/>
              </a:solidFill>
              <a:round/>
              <a:headEnd type="triangle" w="med" len="med"/>
              <a:tailEnd/>
            </a:ln>
            <a:effectLst/>
          </p:spPr>
          <p:txBody>
            <a:bodyPr/>
            <a:lstStyle/>
            <a:p>
              <a:endParaRPr lang="en-US"/>
            </a:p>
          </p:txBody>
        </p:sp>
        <p:sp>
          <p:nvSpPr>
            <p:cNvPr id="21" name="Line 23"/>
            <p:cNvSpPr>
              <a:spLocks noChangeShapeType="1"/>
            </p:cNvSpPr>
            <p:nvPr/>
          </p:nvSpPr>
          <p:spPr bwMode="auto">
            <a:xfrm flipH="1">
              <a:off x="2041" y="2784"/>
              <a:ext cx="263" cy="227"/>
            </a:xfrm>
            <a:prstGeom prst="line">
              <a:avLst/>
            </a:prstGeom>
            <a:noFill/>
            <a:ln w="57150">
              <a:solidFill>
                <a:schemeClr val="accent2"/>
              </a:solidFill>
              <a:round/>
              <a:headEnd/>
              <a:tailEnd type="triangle" w="med" len="med"/>
            </a:ln>
            <a:effectLst/>
          </p:spPr>
          <p:txBody>
            <a:bodyPr/>
            <a:lstStyle/>
            <a:p>
              <a:endParaRPr lang="en-US"/>
            </a:p>
          </p:txBody>
        </p:sp>
        <p:sp>
          <p:nvSpPr>
            <p:cNvPr id="22" name="Line 24"/>
            <p:cNvSpPr>
              <a:spLocks noChangeShapeType="1"/>
            </p:cNvSpPr>
            <p:nvPr/>
          </p:nvSpPr>
          <p:spPr bwMode="auto">
            <a:xfrm>
              <a:off x="3753" y="2263"/>
              <a:ext cx="538" cy="28"/>
            </a:xfrm>
            <a:prstGeom prst="line">
              <a:avLst/>
            </a:prstGeom>
            <a:noFill/>
            <a:ln w="57150">
              <a:solidFill>
                <a:schemeClr val="accent2"/>
              </a:solidFill>
              <a:round/>
              <a:headEnd/>
              <a:tailEnd type="triangle" w="med" len="med"/>
            </a:ln>
            <a:effectLst/>
          </p:spPr>
          <p:txBody>
            <a:bodyPr/>
            <a:lstStyle/>
            <a:p>
              <a:endParaRPr lang="en-US"/>
            </a:p>
          </p:txBody>
        </p:sp>
        <p:sp>
          <p:nvSpPr>
            <p:cNvPr id="25" name="Line 27"/>
            <p:cNvSpPr>
              <a:spLocks noChangeShapeType="1"/>
            </p:cNvSpPr>
            <p:nvPr/>
          </p:nvSpPr>
          <p:spPr bwMode="auto">
            <a:xfrm>
              <a:off x="3414" y="3255"/>
              <a:ext cx="96" cy="288"/>
            </a:xfrm>
            <a:prstGeom prst="line">
              <a:avLst/>
            </a:prstGeom>
            <a:noFill/>
            <a:ln w="57150">
              <a:solidFill>
                <a:schemeClr val="accent2"/>
              </a:solidFill>
              <a:round/>
              <a:headEnd/>
              <a:tailEnd type="triangle" w="med" len="med"/>
            </a:ln>
            <a:effectLst/>
          </p:spPr>
          <p:txBody>
            <a:bodyPr/>
            <a:lstStyle/>
            <a:p>
              <a:endParaRPr lang="en-US"/>
            </a:p>
          </p:txBody>
        </p:sp>
      </p:grpSp>
      <p:sp>
        <p:nvSpPr>
          <p:cNvPr id="27" name="Line 28"/>
          <p:cNvSpPr>
            <a:spLocks noChangeShapeType="1"/>
          </p:cNvSpPr>
          <p:nvPr/>
        </p:nvSpPr>
        <p:spPr bwMode="auto">
          <a:xfrm>
            <a:off x="5715000" y="4495800"/>
            <a:ext cx="602479" cy="517144"/>
          </a:xfrm>
          <a:prstGeom prst="line">
            <a:avLst/>
          </a:prstGeom>
          <a:noFill/>
          <a:ln w="57150">
            <a:solidFill>
              <a:schemeClr val="accent2"/>
            </a:solidFill>
            <a:round/>
            <a:headEnd/>
            <a:tailEnd type="triangle" w="med" len="med"/>
          </a:ln>
          <a:effectLst/>
        </p:spPr>
        <p:txBody>
          <a:bodyPr/>
          <a:lstStyle/>
          <a:p>
            <a:endParaRPr lang="en-US"/>
          </a:p>
        </p:txBody>
      </p:sp>
      <p:sp>
        <p:nvSpPr>
          <p:cNvPr id="31" name="Oval 30"/>
          <p:cNvSpPr>
            <a:spLocks noChangeArrowheads="1"/>
          </p:cNvSpPr>
          <p:nvPr/>
        </p:nvSpPr>
        <p:spPr bwMode="auto">
          <a:xfrm>
            <a:off x="6248400" y="4572000"/>
            <a:ext cx="1600200" cy="1371600"/>
          </a:xfrm>
          <a:prstGeom prst="ellipse">
            <a:avLst/>
          </a:prstGeom>
          <a:gradFill rotWithShape="1">
            <a:gsLst>
              <a:gs pos="0">
                <a:srgbClr val="FFCCCC">
                  <a:gamma/>
                  <a:tint val="0"/>
                  <a:invGamma/>
                </a:srgbClr>
              </a:gs>
              <a:gs pos="100000">
                <a:srgbClr val="FFCCCC"/>
              </a:gs>
            </a:gsLst>
            <a:path path="shape">
              <a:fillToRect l="50000" t="50000" r="50000" b="50000"/>
            </a:path>
          </a:gradFill>
          <a:ln w="9525">
            <a:solidFill>
              <a:schemeClr val="tx1"/>
            </a:solidFill>
            <a:round/>
            <a:headEnd/>
            <a:tailEnd/>
          </a:ln>
          <a:effectLst/>
        </p:spPr>
        <p:txBody>
          <a:bodyPr anchor="ctr"/>
          <a:lstStyle/>
          <a:p>
            <a:pPr algn="ctr"/>
            <a:r>
              <a:rPr lang="en-US" b="1" dirty="0"/>
              <a:t>Fear of Hurt Feelings</a:t>
            </a:r>
            <a:endParaRPr lang="en-US" altLang="zh-TW" b="1" dirty="0">
              <a:latin typeface="Arial Narrow" pitchFamily="34" charset="0"/>
              <a:ea typeface="新細明體" pitchFamily="18" charset="-120"/>
            </a:endParaRPr>
          </a:p>
        </p:txBody>
      </p:sp>
      <p:sp>
        <p:nvSpPr>
          <p:cNvPr id="32" name="Line 22"/>
          <p:cNvSpPr>
            <a:spLocks noChangeShapeType="1"/>
          </p:cNvSpPr>
          <p:nvPr/>
        </p:nvSpPr>
        <p:spPr bwMode="auto">
          <a:xfrm>
            <a:off x="4889442" y="2064660"/>
            <a:ext cx="215957" cy="797412"/>
          </a:xfrm>
          <a:prstGeom prst="line">
            <a:avLst/>
          </a:prstGeom>
          <a:noFill/>
          <a:ln w="57150">
            <a:solidFill>
              <a:schemeClr val="accent2"/>
            </a:solidFill>
            <a:round/>
            <a:headEnd type="triangle" w="med" len="med"/>
            <a:tailEnd/>
          </a:ln>
          <a:effectLst/>
        </p:spPr>
        <p:txBody>
          <a:bodyPr/>
          <a:lstStyle/>
          <a:p>
            <a:endParaRPr lang="en-US"/>
          </a:p>
        </p:txBody>
      </p:sp>
      <p:sp>
        <p:nvSpPr>
          <p:cNvPr id="53" name="Oval 52"/>
          <p:cNvSpPr>
            <a:spLocks noChangeArrowheads="1"/>
          </p:cNvSpPr>
          <p:nvPr/>
        </p:nvSpPr>
        <p:spPr bwMode="auto">
          <a:xfrm>
            <a:off x="4267200" y="609600"/>
            <a:ext cx="1524000" cy="1447801"/>
          </a:xfrm>
          <a:prstGeom prst="ellipse">
            <a:avLst/>
          </a:prstGeom>
          <a:gradFill rotWithShape="1">
            <a:gsLst>
              <a:gs pos="0">
                <a:srgbClr val="FFCCCC">
                  <a:gamma/>
                  <a:tint val="0"/>
                  <a:invGamma/>
                </a:srgbClr>
              </a:gs>
              <a:gs pos="100000">
                <a:srgbClr val="FFCCCC"/>
              </a:gs>
            </a:gsLst>
            <a:path path="shape">
              <a:fillToRect l="50000" t="50000" r="50000" b="50000"/>
            </a:path>
          </a:gradFill>
          <a:ln w="9525">
            <a:solidFill>
              <a:schemeClr val="tx1"/>
            </a:solidFill>
            <a:round/>
            <a:headEnd/>
            <a:tailEnd/>
          </a:ln>
          <a:effectLst/>
        </p:spPr>
        <p:txBody>
          <a:bodyPr anchor="ctr"/>
          <a:lstStyle/>
          <a:p>
            <a:pPr algn="ctr"/>
            <a:r>
              <a:rPr lang="en-US" sz="1400" b="1" dirty="0"/>
              <a:t>Ineffective Application                of Standards</a:t>
            </a:r>
            <a:endParaRPr lang="en-US" altLang="zh-TW" sz="1400" b="1" dirty="0">
              <a:latin typeface="Arial Narrow" pitchFamily="34" charset="0"/>
              <a:ea typeface="新細明體" pitchFamily="18" charset="-120"/>
            </a:endParaRPr>
          </a:p>
        </p:txBody>
      </p:sp>
      <p:sp>
        <p:nvSpPr>
          <p:cNvPr id="29" name="Line 25"/>
          <p:cNvSpPr>
            <a:spLocks noChangeShapeType="1"/>
          </p:cNvSpPr>
          <p:nvPr/>
        </p:nvSpPr>
        <p:spPr bwMode="auto">
          <a:xfrm>
            <a:off x="3213221" y="2064660"/>
            <a:ext cx="673246" cy="722757"/>
          </a:xfrm>
          <a:prstGeom prst="line">
            <a:avLst/>
          </a:prstGeom>
          <a:noFill/>
          <a:ln w="57150">
            <a:solidFill>
              <a:schemeClr val="accent2"/>
            </a:solidFill>
            <a:round/>
            <a:headEnd type="triangle" w="med" len="med"/>
            <a:tailEnd/>
          </a:ln>
          <a:effectLst/>
        </p:spPr>
        <p:txBody>
          <a:bodyPr/>
          <a:lstStyle/>
          <a:p>
            <a:endParaRPr lang="en-US"/>
          </a:p>
        </p:txBody>
      </p:sp>
      <p:sp>
        <p:nvSpPr>
          <p:cNvPr id="3" name="Slide Number Placeholder 2"/>
          <p:cNvSpPr>
            <a:spLocks noGrp="1"/>
          </p:cNvSpPr>
          <p:nvPr>
            <p:ph type="sldNum" sz="quarter" idx="12"/>
          </p:nvPr>
        </p:nvSpPr>
        <p:spPr/>
        <p:txBody>
          <a:bodyPr/>
          <a:lstStyle/>
          <a:p>
            <a:pPr>
              <a:defRPr/>
            </a:pPr>
            <a:fld id="{4912C910-B6CA-42D6-947A-C54E6B967BB7}" type="slidenum">
              <a:rPr lang="fi-FI" smtClean="0"/>
              <a:pPr>
                <a:defRPr/>
              </a:pPr>
              <a:t>23</a:t>
            </a:fld>
            <a:endParaRPr lang="fi-FI"/>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53200" cy="1143000"/>
          </a:xfrm>
        </p:spPr>
        <p:txBody>
          <a:bodyPr>
            <a:normAutofit/>
          </a:bodyPr>
          <a:lstStyle/>
          <a:p>
            <a:r>
              <a:rPr lang="en-US" sz="3600" dirty="0">
                <a:solidFill>
                  <a:srgbClr val="0033CC"/>
                </a:solidFill>
                <a:latin typeface="Times New Roman" panose="02020603050405020304" pitchFamily="18" charset="0"/>
                <a:cs typeface="Times New Roman" panose="02020603050405020304" pitchFamily="18" charset="0"/>
              </a:rPr>
              <a:t>Poorly Implemented PM Systems</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5800" y="1403897"/>
            <a:ext cx="6553200" cy="4525963"/>
          </a:xfrm>
        </p:spPr>
        <p:txBody>
          <a:bodyPr>
            <a:noAutofit/>
          </a:bodyPr>
          <a:lstStyle/>
          <a:p>
            <a:pPr>
              <a:lnSpc>
                <a:spcPct val="150000"/>
              </a:lnSpc>
            </a:pPr>
            <a:r>
              <a:rPr lang="en-US" sz="2300" dirty="0">
                <a:latin typeface="Times New Roman" panose="02020603050405020304" pitchFamily="18" charset="0"/>
                <a:cs typeface="Times New Roman" panose="02020603050405020304" pitchFamily="18" charset="0"/>
              </a:rPr>
              <a:t>False and misleading information</a:t>
            </a:r>
          </a:p>
          <a:p>
            <a:pPr>
              <a:lnSpc>
                <a:spcPct val="150000"/>
              </a:lnSpc>
            </a:pPr>
            <a:r>
              <a:rPr lang="en-US" sz="2300" dirty="0">
                <a:latin typeface="Times New Roman" panose="02020603050405020304" pitchFamily="18" charset="0"/>
                <a:cs typeface="Times New Roman" panose="02020603050405020304" pitchFamily="18" charset="0"/>
              </a:rPr>
              <a:t>Increased turnover</a:t>
            </a:r>
          </a:p>
          <a:p>
            <a:pPr>
              <a:lnSpc>
                <a:spcPct val="150000"/>
              </a:lnSpc>
            </a:pPr>
            <a:r>
              <a:rPr lang="en-US" sz="2300" dirty="0">
                <a:latin typeface="Times New Roman" panose="02020603050405020304" pitchFamily="18" charset="0"/>
                <a:cs typeface="Times New Roman" panose="02020603050405020304" pitchFamily="18" charset="0"/>
              </a:rPr>
              <a:t>Wasted time and money</a:t>
            </a:r>
          </a:p>
          <a:p>
            <a:pPr>
              <a:lnSpc>
                <a:spcPct val="150000"/>
              </a:lnSpc>
            </a:pPr>
            <a:r>
              <a:rPr lang="en-US" sz="2300" dirty="0">
                <a:latin typeface="Times New Roman" panose="02020603050405020304" pitchFamily="18" charset="0"/>
                <a:cs typeface="Times New Roman" panose="02020603050405020304" pitchFamily="18" charset="0"/>
              </a:rPr>
              <a:t>Damaged relationships</a:t>
            </a:r>
          </a:p>
          <a:p>
            <a:pPr>
              <a:lnSpc>
                <a:spcPct val="150000"/>
              </a:lnSpc>
            </a:pPr>
            <a:r>
              <a:rPr lang="en-US" sz="2300" dirty="0">
                <a:latin typeface="Times New Roman" panose="02020603050405020304" pitchFamily="18" charset="0"/>
                <a:cs typeface="Times New Roman" panose="02020603050405020304" pitchFamily="18" charset="0"/>
              </a:rPr>
              <a:t>Decreased motivation</a:t>
            </a:r>
          </a:p>
          <a:p>
            <a:pPr>
              <a:lnSpc>
                <a:spcPct val="150000"/>
              </a:lnSpc>
            </a:pPr>
            <a:r>
              <a:rPr lang="en-US" sz="2300" dirty="0">
                <a:latin typeface="Times New Roman" panose="02020603050405020304" pitchFamily="18" charset="0"/>
                <a:cs typeface="Times New Roman" panose="02020603050405020304" pitchFamily="18" charset="0"/>
              </a:rPr>
              <a:t>Job dissatisfaction</a:t>
            </a:r>
          </a:p>
          <a:p>
            <a:pPr>
              <a:lnSpc>
                <a:spcPct val="150000"/>
              </a:lnSpc>
            </a:pPr>
            <a:r>
              <a:rPr lang="en-US" sz="2300" dirty="0">
                <a:latin typeface="Times New Roman" panose="02020603050405020304" pitchFamily="18" charset="0"/>
                <a:cs typeface="Times New Roman" panose="02020603050405020304" pitchFamily="18" charset="0"/>
              </a:rPr>
              <a:t>Risk of litigation</a:t>
            </a:r>
          </a:p>
          <a:p>
            <a:pPr>
              <a:lnSpc>
                <a:spcPct val="150000"/>
              </a:lnSpc>
            </a:pPr>
            <a:r>
              <a:rPr lang="en-US" sz="2300" dirty="0">
                <a:latin typeface="Times New Roman" panose="02020603050405020304" pitchFamily="18" charset="0"/>
                <a:cs typeface="Times New Roman" panose="02020603050405020304" pitchFamily="18" charset="0"/>
              </a:rPr>
              <a:t>Unfair standards</a:t>
            </a:r>
          </a:p>
          <a:p>
            <a:pPr>
              <a:lnSpc>
                <a:spcPct val="150000"/>
              </a:lnSpc>
              <a:buNone/>
            </a:pPr>
            <a:endParaRPr lang="en-US" sz="2300" dirty="0">
              <a:latin typeface="Times New Roman" panose="02020603050405020304" pitchFamily="18" charset="0"/>
              <a:cs typeface="Times New Roman" panose="02020603050405020304" pitchFamily="18" charset="0"/>
            </a:endParaRPr>
          </a:p>
          <a:p>
            <a:pPr>
              <a:lnSpc>
                <a:spcPct val="150000"/>
              </a:lnSpc>
              <a:buNone/>
            </a:pPr>
            <a:endParaRPr lang="en-US" sz="23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a:defRPr/>
            </a:pPr>
            <a:fld id="{4912C910-B6CA-42D6-947A-C54E6B967BB7}" type="slidenum">
              <a:rPr lang="fi-FI" smtClean="0"/>
              <a:pPr>
                <a:defRPr/>
              </a:pPr>
              <a:t>24</a:t>
            </a:fld>
            <a:endParaRPr lang="fi-FI"/>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28888" cy="565149"/>
          </a:xfrm>
        </p:spPr>
        <p:txBody>
          <a:bodyPr>
            <a:noAutofit/>
          </a:bodyPr>
          <a:lstStyle/>
          <a:p>
            <a:pPr algn="ctr"/>
            <a:br>
              <a:rPr lang="en-US" sz="3600" b="1" dirty="0">
                <a:latin typeface="High Tower Text" panose="02040502050506030303" pitchFamily="18" charset="0"/>
              </a:rPr>
            </a:br>
            <a:r>
              <a:rPr lang="en-US" sz="2800" b="1" dirty="0">
                <a:latin typeface="High Tower Text" panose="02040502050506030303" pitchFamily="18" charset="0"/>
              </a:rPr>
              <a:t>7. Promotion, Transfer, Demotion and Separation</a:t>
            </a:r>
            <a:br>
              <a:rPr lang="en-US" sz="3600" dirty="0">
                <a:latin typeface="High Tower Text" panose="02040502050506030303" pitchFamily="18" charset="0"/>
              </a:rPr>
            </a:br>
            <a:endParaRPr lang="en-US" sz="3600" dirty="0">
              <a:latin typeface="High Tower Text" panose="02040502050506030303" pitchFamily="18" charset="0"/>
            </a:endParaRPr>
          </a:p>
        </p:txBody>
      </p:sp>
      <p:sp>
        <p:nvSpPr>
          <p:cNvPr id="3" name="Content Placeholder 2"/>
          <p:cNvSpPr>
            <a:spLocks noGrp="1"/>
          </p:cNvSpPr>
          <p:nvPr>
            <p:ph idx="1"/>
          </p:nvPr>
        </p:nvSpPr>
        <p:spPr>
          <a:xfrm>
            <a:off x="257556" y="976312"/>
            <a:ext cx="8628888" cy="5562600"/>
          </a:xfrm>
        </p:spPr>
        <p:txBody>
          <a:bodyPr>
            <a:normAutofit/>
          </a:bodyPr>
          <a:lstStyle/>
          <a:p>
            <a:pPr>
              <a:lnSpc>
                <a:spcPct val="90000"/>
              </a:lnSpc>
              <a:buNone/>
            </a:pPr>
            <a:r>
              <a:rPr lang="en-US" sz="2600" b="1" dirty="0">
                <a:solidFill>
                  <a:srgbClr val="0033CC"/>
                </a:solidFill>
                <a:latin typeface="High Tower Text" panose="02040502050506030303" pitchFamily="18" charset="0"/>
                <a:cs typeface="Times New Roman" panose="02020603050405020304" pitchFamily="18" charset="0"/>
              </a:rPr>
              <a:t>Promotion</a:t>
            </a:r>
          </a:p>
          <a:p>
            <a:pPr>
              <a:lnSpc>
                <a:spcPct val="90000"/>
              </a:lnSpc>
            </a:pPr>
            <a:r>
              <a:rPr lang="en-US" sz="2600" dirty="0">
                <a:latin typeface="High Tower Text" panose="02040502050506030303" pitchFamily="18" charset="0"/>
                <a:cs typeface="Times New Roman" panose="02020603050405020304" pitchFamily="18" charset="0"/>
              </a:rPr>
              <a:t>Moving to a higher position and responsibility </a:t>
            </a:r>
          </a:p>
          <a:p>
            <a:pPr>
              <a:lnSpc>
                <a:spcPct val="90000"/>
              </a:lnSpc>
            </a:pPr>
            <a:r>
              <a:rPr lang="en-US" sz="2600" dirty="0">
                <a:latin typeface="High Tower Text" panose="02040502050506030303" pitchFamily="18" charset="0"/>
                <a:cs typeface="Times New Roman" panose="02020603050405020304" pitchFamily="18" charset="0"/>
              </a:rPr>
              <a:t> Recognize outstanding performance </a:t>
            </a:r>
          </a:p>
          <a:p>
            <a:pPr>
              <a:buNone/>
            </a:pPr>
            <a:r>
              <a:rPr lang="en-US" sz="2600" b="1" dirty="0">
                <a:solidFill>
                  <a:srgbClr val="0033CC"/>
                </a:solidFill>
                <a:latin typeface="High Tower Text" panose="02040502050506030303" pitchFamily="18" charset="0"/>
                <a:cs typeface="Times New Roman" panose="02020603050405020304" pitchFamily="18" charset="0"/>
              </a:rPr>
              <a:t>Transfer</a:t>
            </a:r>
          </a:p>
          <a:p>
            <a:pPr>
              <a:buNone/>
            </a:pPr>
            <a:r>
              <a:rPr lang="en-US" sz="2600" dirty="0">
                <a:latin typeface="High Tower Text" panose="02040502050506030303" pitchFamily="18" charset="0"/>
                <a:cs typeface="Times New Roman" panose="02020603050405020304" pitchFamily="18" charset="0"/>
              </a:rPr>
              <a:t>Shift to other positions without change in status or pay.</a:t>
            </a:r>
          </a:p>
          <a:p>
            <a:r>
              <a:rPr lang="en-US" sz="2600" dirty="0">
                <a:latin typeface="High Tower Text" panose="02040502050506030303" pitchFamily="18" charset="0"/>
                <a:cs typeface="Times New Roman" panose="02020603050405020304" pitchFamily="18" charset="0"/>
              </a:rPr>
              <a:t>For experience</a:t>
            </a:r>
          </a:p>
          <a:p>
            <a:r>
              <a:rPr lang="en-US" sz="2600" dirty="0">
                <a:latin typeface="High Tower Text" panose="02040502050506030303" pitchFamily="18" charset="0"/>
                <a:cs typeface="Times New Roman" panose="02020603050405020304" pitchFamily="18" charset="0"/>
              </a:rPr>
              <a:t>To fill gap</a:t>
            </a:r>
          </a:p>
          <a:p>
            <a:r>
              <a:rPr lang="en-US" sz="2600" dirty="0">
                <a:latin typeface="High Tower Text" panose="02040502050506030303" pitchFamily="18" charset="0"/>
                <a:cs typeface="Times New Roman" panose="02020603050405020304" pitchFamily="18" charset="0"/>
              </a:rPr>
              <a:t>To keep promotion ladders open</a:t>
            </a:r>
          </a:p>
          <a:p>
            <a:r>
              <a:rPr lang="en-US" sz="2600" dirty="0">
                <a:latin typeface="High Tower Text" panose="02040502050506030303" pitchFamily="18" charset="0"/>
                <a:cs typeface="Times New Roman" panose="02020603050405020304" pitchFamily="18" charset="0"/>
              </a:rPr>
              <a:t>To keep individuals interest in the job sometimes, for those with inadequate performance</a:t>
            </a:r>
          </a:p>
          <a:p>
            <a:pPr>
              <a:buNone/>
            </a:pPr>
            <a:endParaRPr lang="en-US" sz="2600" dirty="0">
              <a:latin typeface="Times New Roman" panose="02020603050405020304" pitchFamily="18" charset="0"/>
              <a:cs typeface="Times New Roman" panose="02020603050405020304" pitchFamily="18" charset="0"/>
            </a:endParaRPr>
          </a:p>
          <a:p>
            <a:pPr>
              <a:lnSpc>
                <a:spcPct val="90000"/>
              </a:lnSpc>
            </a:pPr>
            <a:endParaRPr lang="en-US" sz="2600" dirty="0">
              <a:latin typeface="Times New Roman" panose="02020603050405020304" pitchFamily="18" charset="0"/>
              <a:cs typeface="Times New Roman" panose="02020603050405020304" pitchFamily="18" charset="0"/>
            </a:endParaRPr>
          </a:p>
          <a:p>
            <a:pPr>
              <a:lnSpc>
                <a:spcPct val="90000"/>
              </a:lnSpc>
              <a:buNone/>
            </a:pPr>
            <a:endParaRPr lang="en-US" sz="26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a:defRPr/>
            </a:pPr>
            <a:fld id="{4912C910-B6CA-42D6-947A-C54E6B967BB7}" type="slidenum">
              <a:rPr lang="fi-FI" smtClean="0"/>
              <a:pPr>
                <a:defRPr/>
              </a:pPr>
              <a:t>25</a:t>
            </a:fld>
            <a:endParaRPr lang="fi-FI"/>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010400" cy="533400"/>
          </a:xfrm>
        </p:spPr>
        <p:txBody>
          <a:bodyPr>
            <a:normAutofit/>
          </a:bodyPr>
          <a:lstStyle/>
          <a:p>
            <a:r>
              <a:rPr lang="en-US" sz="2800" b="1" dirty="0">
                <a:solidFill>
                  <a:srgbClr val="0033CC"/>
                </a:solidFill>
                <a:latin typeface="High Tower Text" panose="02040502050506030303" pitchFamily="18" charset="0"/>
                <a:cs typeface="Times New Roman" panose="02020603050405020304" pitchFamily="18" charset="0"/>
              </a:rPr>
              <a:t>Discipline, Demotion and Separation </a:t>
            </a:r>
            <a:endParaRPr lang="en-US" sz="2800" dirty="0">
              <a:solidFill>
                <a:srgbClr val="0033CC"/>
              </a:solidFill>
              <a:latin typeface="High Tower Text" panose="02040502050506030303" pitchFamily="18" charset="0"/>
              <a:cs typeface="Times New Roman" panose="02020603050405020304" pitchFamily="18" charset="0"/>
            </a:endParaRPr>
          </a:p>
        </p:txBody>
      </p:sp>
      <p:sp>
        <p:nvSpPr>
          <p:cNvPr id="3" name="Content Placeholder 2"/>
          <p:cNvSpPr>
            <a:spLocks noGrp="1"/>
          </p:cNvSpPr>
          <p:nvPr>
            <p:ph idx="1"/>
          </p:nvPr>
        </p:nvSpPr>
        <p:spPr>
          <a:xfrm>
            <a:off x="257556" y="863023"/>
            <a:ext cx="8628888" cy="5486400"/>
          </a:xfrm>
        </p:spPr>
        <p:txBody>
          <a:bodyPr>
            <a:noAutofit/>
          </a:bodyPr>
          <a:lstStyle/>
          <a:p>
            <a:pPr>
              <a:buNone/>
            </a:pPr>
            <a:r>
              <a:rPr lang="en-US" sz="2600" dirty="0">
                <a:latin typeface="High Tower Text" panose="02040502050506030303" pitchFamily="18" charset="0"/>
                <a:cs typeface="Times New Roman" panose="02020603050405020304" pitchFamily="18" charset="0"/>
              </a:rPr>
              <a:t>When the organization’s policy is violated.</a:t>
            </a:r>
          </a:p>
          <a:p>
            <a:pPr>
              <a:buNone/>
            </a:pPr>
            <a:r>
              <a:rPr lang="en-US" sz="2600" b="1" dirty="0">
                <a:latin typeface="High Tower Text" panose="02040502050506030303" pitchFamily="18" charset="0"/>
                <a:cs typeface="Times New Roman" panose="02020603050405020304" pitchFamily="18" charset="0"/>
              </a:rPr>
              <a:t>Steps:</a:t>
            </a:r>
          </a:p>
          <a:p>
            <a:r>
              <a:rPr lang="en-US" sz="2600" dirty="0">
                <a:latin typeface="High Tower Text" panose="02040502050506030303" pitchFamily="18" charset="0"/>
                <a:cs typeface="Times New Roman" panose="02020603050405020304" pitchFamily="18" charset="0"/>
              </a:rPr>
              <a:t>Warning</a:t>
            </a:r>
          </a:p>
          <a:p>
            <a:r>
              <a:rPr lang="en-US" sz="2600" dirty="0">
                <a:latin typeface="High Tower Text" panose="02040502050506030303" pitchFamily="18" charset="0"/>
                <a:cs typeface="Times New Roman" panose="02020603050405020304" pitchFamily="18" charset="0"/>
              </a:rPr>
              <a:t>Admonishment-Counseling/Advising</a:t>
            </a:r>
          </a:p>
          <a:p>
            <a:r>
              <a:rPr lang="en-US" sz="2600" dirty="0">
                <a:latin typeface="High Tower Text" panose="02040502050506030303" pitchFamily="18" charset="0"/>
                <a:cs typeface="Times New Roman" panose="02020603050405020304" pitchFamily="18" charset="0"/>
              </a:rPr>
              <a:t>Probation Testing</a:t>
            </a:r>
          </a:p>
          <a:p>
            <a:r>
              <a:rPr lang="en-US" sz="2600" dirty="0">
                <a:latin typeface="High Tower Text" panose="02040502050506030303" pitchFamily="18" charset="0"/>
                <a:cs typeface="Times New Roman" panose="02020603050405020304" pitchFamily="18" charset="0"/>
              </a:rPr>
              <a:t>Suspension </a:t>
            </a:r>
          </a:p>
          <a:p>
            <a:r>
              <a:rPr lang="en-US" sz="2600" dirty="0">
                <a:latin typeface="High Tower Text" panose="02040502050506030303" pitchFamily="18" charset="0"/>
                <a:cs typeface="Times New Roman" panose="02020603050405020304" pitchFamily="18" charset="0"/>
              </a:rPr>
              <a:t>Disciplinary transfer </a:t>
            </a:r>
          </a:p>
          <a:p>
            <a:r>
              <a:rPr lang="en-US" sz="2600" dirty="0">
                <a:latin typeface="High Tower Text" panose="02040502050506030303" pitchFamily="18" charset="0"/>
                <a:cs typeface="Times New Roman" panose="02020603050405020304" pitchFamily="18" charset="0"/>
              </a:rPr>
              <a:t>Demotion </a:t>
            </a:r>
          </a:p>
          <a:p>
            <a:r>
              <a:rPr lang="en-US" sz="2600" dirty="0">
                <a:latin typeface="High Tower Text" panose="02040502050506030303" pitchFamily="18" charset="0"/>
                <a:cs typeface="Times New Roman" panose="02020603050405020304" pitchFamily="18" charset="0"/>
              </a:rPr>
              <a:t>Discharge/separation </a:t>
            </a:r>
          </a:p>
          <a:p>
            <a:pPr marL="0" indent="0">
              <a:buNone/>
            </a:pPr>
            <a:r>
              <a:rPr lang="en-GB" sz="2600" i="1" dirty="0">
                <a:latin typeface="High Tower Text" panose="02040502050506030303" pitchFamily="18" charset="0"/>
                <a:cs typeface="Times New Roman" panose="02020603050405020304" pitchFamily="18" charset="0"/>
              </a:rPr>
              <a:t>“</a:t>
            </a:r>
            <a:r>
              <a:rPr lang="en-GB" sz="2600" b="1" i="1" dirty="0">
                <a:solidFill>
                  <a:srgbClr val="FF0000"/>
                </a:solidFill>
                <a:latin typeface="High Tower Text" panose="02040502050506030303" pitchFamily="18" charset="0"/>
                <a:cs typeface="Times New Roman" panose="02020603050405020304" pitchFamily="18" charset="0"/>
              </a:rPr>
              <a:t>For poor performance, separation is better than letting the employee stay on the job”. </a:t>
            </a:r>
            <a:endParaRPr lang="en-US" sz="2600" b="1" i="1" dirty="0">
              <a:solidFill>
                <a:srgbClr val="FF0000"/>
              </a:solidFill>
              <a:latin typeface="High Tower Text" panose="02040502050506030303" pitchFamily="18" charset="0"/>
              <a:cs typeface="Times New Roman" panose="02020603050405020304" pitchFamily="18" charset="0"/>
            </a:endParaRPr>
          </a:p>
          <a:p>
            <a:pPr>
              <a:buNone/>
            </a:pPr>
            <a:endParaRPr lang="en-US" sz="2600" dirty="0">
              <a:latin typeface="High Tower Text" panose="02040502050506030303"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a:defRPr/>
            </a:pPr>
            <a:fld id="{4912C910-B6CA-42D6-947A-C54E6B967BB7}" type="slidenum">
              <a:rPr lang="fi-FI" smtClean="0"/>
              <a:pPr>
                <a:defRPr/>
              </a:pPr>
              <a:t>26</a:t>
            </a:fld>
            <a:endParaRPr lang="fi-FI"/>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667000"/>
            <a:ext cx="8382000" cy="1447800"/>
          </a:xfrm>
        </p:spPr>
        <p:txBody>
          <a:bodyPr>
            <a:noAutofit/>
          </a:bodyPr>
          <a:lstStyle/>
          <a:p>
            <a:pPr>
              <a:buNone/>
            </a:pPr>
            <a:r>
              <a:rPr lang="en-US" sz="3600" b="1" dirty="0">
                <a:solidFill>
                  <a:srgbClr val="C00000"/>
                </a:solidFill>
                <a:latin typeface="Times New Roman" panose="02020603050405020304" pitchFamily="18" charset="0"/>
                <a:cs typeface="Times New Roman" panose="02020603050405020304" pitchFamily="18" charset="0"/>
              </a:rPr>
              <a:t>    7.2. MANAGEMENT OF FINANCE</a:t>
            </a:r>
            <a:br>
              <a:rPr lang="en-US" sz="3600" b="1" dirty="0">
                <a:solidFill>
                  <a:srgbClr val="C00000"/>
                </a:solidFill>
                <a:latin typeface="Times New Roman" panose="02020603050405020304" pitchFamily="18" charset="0"/>
                <a:cs typeface="Times New Roman" panose="02020603050405020304" pitchFamily="18" charset="0"/>
              </a:rPr>
            </a:br>
            <a:endParaRPr lang="en-US" sz="3600" b="1" dirty="0">
              <a:solidFill>
                <a:srgbClr val="C00000"/>
              </a:solidFill>
              <a:latin typeface="Times New Roman" panose="02020603050405020304" pitchFamily="18" charset="0"/>
              <a:cs typeface="Times New Roman" panose="02020603050405020304" pitchFamily="18" charset="0"/>
            </a:endParaRPr>
          </a:p>
          <a:p>
            <a:pPr>
              <a:buNone/>
            </a:pPr>
            <a:endParaRPr lang="en-US" sz="4000" b="1" dirty="0">
              <a:solidFill>
                <a:srgbClr val="C00000"/>
              </a:solidFill>
              <a:cs typeface="Arial" charset="0"/>
            </a:endParaRPr>
          </a:p>
          <a:p>
            <a:pPr>
              <a:buNone/>
            </a:pPr>
            <a:endParaRPr lang="en-US" sz="4000" b="1" dirty="0">
              <a:solidFill>
                <a:srgbClr val="C00000"/>
              </a:solidFill>
              <a:cs typeface="Arial" charset="0"/>
            </a:endParaRPr>
          </a:p>
          <a:p>
            <a:pPr>
              <a:buNone/>
            </a:pPr>
            <a:r>
              <a:rPr lang="en-US" sz="4000" b="1" dirty="0">
                <a:solidFill>
                  <a:srgbClr val="C00000"/>
                </a:solidFill>
                <a:latin typeface="Book Antiqua" pitchFamily="18" charset="0"/>
              </a:rPr>
              <a:t>          </a:t>
            </a:r>
            <a:endParaRPr lang="en-US" sz="4000" dirty="0"/>
          </a:p>
          <a:p>
            <a:endParaRPr lang="en-US" sz="4000" dirty="0"/>
          </a:p>
        </p:txBody>
      </p:sp>
      <p:sp>
        <p:nvSpPr>
          <p:cNvPr id="2" name="Slide Number Placeholder 1"/>
          <p:cNvSpPr>
            <a:spLocks noGrp="1"/>
          </p:cNvSpPr>
          <p:nvPr>
            <p:ph type="sldNum" sz="quarter" idx="12"/>
          </p:nvPr>
        </p:nvSpPr>
        <p:spPr/>
        <p:txBody>
          <a:bodyPr/>
          <a:lstStyle/>
          <a:p>
            <a:pPr>
              <a:defRPr/>
            </a:pPr>
            <a:fld id="{4912C910-B6CA-42D6-947A-C54E6B967BB7}" type="slidenum">
              <a:rPr lang="fi-FI" smtClean="0"/>
              <a:pPr>
                <a:defRPr/>
              </a:pPr>
              <a:t>27</a:t>
            </a:fld>
            <a:endParaRPr lang="fi-FI"/>
          </a:p>
        </p:txBody>
      </p:sp>
    </p:spTree>
    <p:extLst>
      <p:ext uri="{BB962C8B-B14F-4D97-AF65-F5344CB8AC3E}">
        <p14:creationId xmlns:p14="http://schemas.microsoft.com/office/powerpoint/2010/main" val="4278018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 </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altLang="en-US" dirty="0">
                <a:latin typeface="Times New Roman" panose="02020603050405020304" pitchFamily="18" charset="0"/>
                <a:cs typeface="Times New Roman" panose="02020603050405020304" pitchFamily="18" charset="0"/>
              </a:rPr>
              <a:t>Define Finance, Budget and Budgeting.</a:t>
            </a:r>
          </a:p>
          <a:p>
            <a:pPr>
              <a:buFont typeface="Wingdings" panose="05000000000000000000" pitchFamily="2" charset="2"/>
              <a:buChar char="§"/>
            </a:pPr>
            <a:r>
              <a:rPr lang="en-US" altLang="en-US" dirty="0">
                <a:latin typeface="Times New Roman" panose="02020603050405020304" pitchFamily="18" charset="0"/>
                <a:cs typeface="Times New Roman" panose="02020603050405020304" pitchFamily="18" charset="0"/>
              </a:rPr>
              <a:t>Describe the different types of budgeting</a:t>
            </a:r>
          </a:p>
          <a:p>
            <a:pPr>
              <a:buFont typeface="Wingdings" panose="05000000000000000000" pitchFamily="2" charset="2"/>
              <a:buChar char="§"/>
            </a:pPr>
            <a:r>
              <a:rPr lang="en-US" altLang="en-US" dirty="0">
                <a:latin typeface="Times New Roman" panose="02020603050405020304" pitchFamily="18" charset="0"/>
                <a:cs typeface="Times New Roman" panose="02020603050405020304" pitchFamily="18" charset="0"/>
              </a:rPr>
              <a:t>Mention the different models and codes of line item budgeting</a:t>
            </a:r>
          </a:p>
          <a:p>
            <a:pPr>
              <a:lnSpc>
                <a:spcPct val="150000"/>
              </a:lnSpc>
            </a:pPr>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pPr>
              <a:defRPr/>
            </a:pPr>
            <a:fld id="{4912C910-B6CA-42D6-947A-C54E6B967BB7}" type="slidenum">
              <a:rPr lang="fi-FI" smtClean="0"/>
              <a:pPr>
                <a:defRPr/>
              </a:pPr>
              <a:t>28</a:t>
            </a:fld>
            <a:endParaRPr lang="fi-FI"/>
          </a:p>
        </p:txBody>
      </p:sp>
    </p:spTree>
    <p:extLst>
      <p:ext uri="{BB962C8B-B14F-4D97-AF65-F5344CB8AC3E}">
        <p14:creationId xmlns:p14="http://schemas.microsoft.com/office/powerpoint/2010/main" val="1971900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0770" name="Picture 2"/>
          <p:cNvPicPr>
            <a:picLocks noGrp="1" noChangeAspect="1" noChangeArrowheads="1"/>
          </p:cNvPicPr>
          <p:nvPr>
            <p:ph idx="1"/>
          </p:nvPr>
        </p:nvPicPr>
        <p:blipFill>
          <a:blip r:embed="rId2"/>
          <a:srcRect/>
          <a:stretch>
            <a:fillRect/>
          </a:stretch>
        </p:blipFill>
        <p:spPr bwMode="auto">
          <a:xfrm>
            <a:off x="533400" y="279401"/>
            <a:ext cx="8001000" cy="6288617"/>
          </a:xfrm>
          <a:prstGeom prst="rect">
            <a:avLst/>
          </a:prstGeom>
          <a:noFill/>
          <a:ln w="9525">
            <a:noFill/>
            <a:miter lim="800000"/>
            <a:headEnd/>
            <a:tailEnd/>
          </a:ln>
        </p:spPr>
      </p:pic>
    </p:spTree>
    <p:extLst>
      <p:ext uri="{BB962C8B-B14F-4D97-AF65-F5344CB8AC3E}">
        <p14:creationId xmlns:p14="http://schemas.microsoft.com/office/powerpoint/2010/main" val="950643300"/>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0000FF"/>
                </a:solidFill>
                <a:latin typeface="High Tower Text" panose="02040502050506030303" pitchFamily="18" charset="0"/>
                <a:cs typeface="Arial" pitchFamily="34" charset="0"/>
              </a:rPr>
              <a:t>Human Resource Management</a:t>
            </a:r>
            <a:endParaRPr lang="en-US" sz="3200" dirty="0">
              <a:latin typeface="High Tower Text" panose="02040502050506030303" pitchFamily="18" charset="0"/>
            </a:endParaRPr>
          </a:p>
        </p:txBody>
      </p:sp>
      <p:sp>
        <p:nvSpPr>
          <p:cNvPr id="3" name="Content Placeholder 2"/>
          <p:cNvSpPr>
            <a:spLocks noGrp="1"/>
          </p:cNvSpPr>
          <p:nvPr>
            <p:ph idx="1"/>
          </p:nvPr>
        </p:nvSpPr>
        <p:spPr>
          <a:xfrm>
            <a:off x="457200" y="1371600"/>
            <a:ext cx="8229600" cy="4754563"/>
          </a:xfrm>
        </p:spPr>
        <p:txBody>
          <a:bodyPr>
            <a:normAutofit/>
          </a:bodyPr>
          <a:lstStyle/>
          <a:p>
            <a:pPr marL="0" indent="0">
              <a:lnSpc>
                <a:spcPct val="150000"/>
              </a:lnSpc>
              <a:buNone/>
            </a:pPr>
            <a:r>
              <a:rPr lang="en-US" sz="2800" b="1" dirty="0">
                <a:solidFill>
                  <a:schemeClr val="tx1">
                    <a:lumMod val="85000"/>
                    <a:lumOff val="15000"/>
                  </a:schemeClr>
                </a:solidFill>
                <a:latin typeface="High Tower Text" panose="02040502050506030303" pitchFamily="18" charset="0"/>
                <a:cs typeface="Arial" pitchFamily="34" charset="0"/>
              </a:rPr>
              <a:t>           Session objectives</a:t>
            </a:r>
            <a:endParaRPr lang="en-US" sz="2800" dirty="0">
              <a:solidFill>
                <a:schemeClr val="tx1">
                  <a:lumMod val="85000"/>
                  <a:lumOff val="15000"/>
                </a:schemeClr>
              </a:solidFill>
              <a:latin typeface="High Tower Text" panose="02040502050506030303" pitchFamily="18" charset="0"/>
              <a:cs typeface="Arial" pitchFamily="34" charset="0"/>
            </a:endParaRPr>
          </a:p>
          <a:p>
            <a:pPr>
              <a:lnSpc>
                <a:spcPct val="150000"/>
              </a:lnSpc>
              <a:buFont typeface="Wingdings" panose="05000000000000000000" pitchFamily="2" charset="2"/>
              <a:buChar char="Ø"/>
            </a:pPr>
            <a:r>
              <a:rPr lang="en-US" sz="2800" dirty="0">
                <a:solidFill>
                  <a:schemeClr val="tx1">
                    <a:lumMod val="85000"/>
                    <a:lumOff val="15000"/>
                  </a:schemeClr>
                </a:solidFill>
                <a:latin typeface="High Tower Text" panose="02040502050506030303" pitchFamily="18" charset="0"/>
                <a:cs typeface="Arial" pitchFamily="34" charset="0"/>
              </a:rPr>
              <a:t>Define human resource management</a:t>
            </a:r>
          </a:p>
          <a:p>
            <a:pPr>
              <a:lnSpc>
                <a:spcPct val="150000"/>
              </a:lnSpc>
              <a:buFont typeface="Wingdings" panose="05000000000000000000" pitchFamily="2" charset="2"/>
              <a:buChar char="Ø"/>
            </a:pPr>
            <a:r>
              <a:rPr lang="en-US" sz="2800" dirty="0">
                <a:solidFill>
                  <a:schemeClr val="tx1">
                    <a:lumMod val="85000"/>
                    <a:lumOff val="15000"/>
                  </a:schemeClr>
                </a:solidFill>
                <a:latin typeface="High Tower Text" panose="02040502050506030303" pitchFamily="18" charset="0"/>
                <a:cs typeface="Arial" pitchFamily="34" charset="0"/>
              </a:rPr>
              <a:t>Identify components of HRM  activities/functions</a:t>
            </a:r>
          </a:p>
          <a:p>
            <a:pPr>
              <a:lnSpc>
                <a:spcPct val="150000"/>
              </a:lnSpc>
              <a:buFont typeface="Wingdings" panose="05000000000000000000" pitchFamily="2" charset="2"/>
              <a:buChar char="Ø"/>
            </a:pPr>
            <a:r>
              <a:rPr lang="en-US" sz="2800" dirty="0">
                <a:solidFill>
                  <a:schemeClr val="tx1">
                    <a:lumMod val="85000"/>
                    <a:lumOff val="15000"/>
                  </a:schemeClr>
                </a:solidFill>
                <a:latin typeface="High Tower Text" panose="02040502050506030303" pitchFamily="18" charset="0"/>
                <a:cs typeface="Arial" pitchFamily="34" charset="0"/>
              </a:rPr>
              <a:t> Describe different stages of disciplinary actions</a:t>
            </a:r>
          </a:p>
          <a:p>
            <a:pPr>
              <a:lnSpc>
                <a:spcPct val="150000"/>
              </a:lnSpc>
              <a:buFont typeface="Wingdings" panose="05000000000000000000" pitchFamily="2" charset="2"/>
              <a:buChar char="Ø"/>
            </a:pPr>
            <a:r>
              <a:rPr lang="en-US" sz="2800" dirty="0">
                <a:solidFill>
                  <a:schemeClr val="tx1">
                    <a:lumMod val="85000"/>
                    <a:lumOff val="15000"/>
                  </a:schemeClr>
                </a:solidFill>
                <a:latin typeface="High Tower Text" panose="02040502050506030303" pitchFamily="18" charset="0"/>
                <a:cs typeface="Arial" pitchFamily="34" charset="0"/>
              </a:rPr>
              <a:t>Discuss on performance appraisal types</a:t>
            </a:r>
            <a:br>
              <a:rPr lang="en-US" sz="2800" dirty="0">
                <a:solidFill>
                  <a:schemeClr val="tx1">
                    <a:lumMod val="85000"/>
                    <a:lumOff val="15000"/>
                  </a:schemeClr>
                </a:solidFill>
                <a:latin typeface="High Tower Text" panose="02040502050506030303" pitchFamily="18" charset="0"/>
                <a:cs typeface="Arial" pitchFamily="34" charset="0"/>
              </a:rPr>
            </a:br>
            <a:endParaRPr lang="en-US" sz="2800" dirty="0">
              <a:latin typeface="High Tower Text" panose="02040502050506030303" pitchFamily="18" charset="0"/>
            </a:endParaRPr>
          </a:p>
        </p:txBody>
      </p:sp>
      <p:sp>
        <p:nvSpPr>
          <p:cNvPr id="5" name="Slide Number Placeholder 4"/>
          <p:cNvSpPr>
            <a:spLocks noGrp="1"/>
          </p:cNvSpPr>
          <p:nvPr>
            <p:ph type="sldNum" sz="quarter" idx="12"/>
          </p:nvPr>
        </p:nvSpPr>
        <p:spPr/>
        <p:txBody>
          <a:bodyPr/>
          <a:lstStyle/>
          <a:p>
            <a:pPr>
              <a:defRPr/>
            </a:pPr>
            <a:fld id="{4912C910-B6CA-42D6-947A-C54E6B967BB7}" type="slidenum">
              <a:rPr lang="fi-FI" smtClean="0"/>
              <a:pPr>
                <a:defRPr/>
              </a:pPr>
              <a:t>3</a:t>
            </a:fld>
            <a:endParaRPr lang="fi-FI"/>
          </a:p>
        </p:txBody>
      </p:sp>
    </p:spTree>
    <p:extLst>
      <p:ext uri="{BB962C8B-B14F-4D97-AF65-F5344CB8AC3E}">
        <p14:creationId xmlns:p14="http://schemas.microsoft.com/office/powerpoint/2010/main" val="2544851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7239000" cy="944562"/>
          </a:xfrm>
        </p:spPr>
        <p:txBody>
          <a:bodyPr/>
          <a:lstStyle/>
          <a:p>
            <a:pPr eaLnBrk="1" hangingPunct="1"/>
            <a:r>
              <a:rPr lang="en-US" altLang="en-US" sz="3600" b="1" dirty="0">
                <a:solidFill>
                  <a:schemeClr val="tx1"/>
                </a:solidFill>
                <a:latin typeface="High Tower Text" panose="02040502050506030303" pitchFamily="18" charset="0"/>
                <a:cs typeface="Times New Roman" panose="02020603050405020304" pitchFamily="18" charset="0"/>
              </a:rPr>
              <a:t>Financial  Management</a:t>
            </a:r>
          </a:p>
        </p:txBody>
      </p:sp>
      <p:sp>
        <p:nvSpPr>
          <p:cNvPr id="4099" name="Rectangle 3"/>
          <p:cNvSpPr>
            <a:spLocks noGrp="1" noChangeArrowheads="1"/>
          </p:cNvSpPr>
          <p:nvPr>
            <p:ph type="body" idx="1"/>
          </p:nvPr>
        </p:nvSpPr>
        <p:spPr>
          <a:xfrm>
            <a:off x="304800" y="1371600"/>
            <a:ext cx="8382000" cy="5029200"/>
          </a:xfrm>
        </p:spPr>
        <p:txBody>
          <a:bodyPr>
            <a:normAutofit/>
          </a:bodyPr>
          <a:lstStyle/>
          <a:p>
            <a:pPr>
              <a:spcBef>
                <a:spcPts val="1800"/>
              </a:spcBef>
              <a:buFont typeface="Wingdings" panose="05000000000000000000" pitchFamily="2" charset="2"/>
              <a:buChar char="§"/>
            </a:pPr>
            <a:r>
              <a:rPr lang="en-US" altLang="en-US" sz="2800" dirty="0">
                <a:latin typeface="High Tower Text" panose="02040502050506030303" pitchFamily="18" charset="0"/>
                <a:cs typeface="Times New Roman" panose="02020603050405020304" pitchFamily="18" charset="0"/>
              </a:rPr>
              <a:t>one of the useful  resources for running Health Sector Organizations is finance.</a:t>
            </a:r>
          </a:p>
          <a:p>
            <a:pPr>
              <a:spcBef>
                <a:spcPts val="1800"/>
              </a:spcBef>
              <a:buFont typeface="Wingdings" panose="05000000000000000000" pitchFamily="2" charset="2"/>
              <a:buChar char="§"/>
            </a:pPr>
            <a:r>
              <a:rPr lang="en-US" altLang="en-US" sz="2800" dirty="0">
                <a:latin typeface="High Tower Text" panose="02040502050506030303" pitchFamily="18" charset="0"/>
                <a:cs typeface="Times New Roman" panose="02020603050405020304" pitchFamily="18" charset="0"/>
              </a:rPr>
              <a:t>It needs to be handled and managed properly. </a:t>
            </a:r>
          </a:p>
          <a:p>
            <a:pPr eaLnBrk="1" hangingPunct="1">
              <a:lnSpc>
                <a:spcPct val="90000"/>
              </a:lnSpc>
              <a:spcBef>
                <a:spcPts val="1800"/>
              </a:spcBef>
              <a:buFontTx/>
              <a:buNone/>
            </a:pPr>
            <a:endParaRPr lang="en-US" altLang="en-US" sz="2800" dirty="0">
              <a:latin typeface="High Tower Text" panose="02040502050506030303"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4912C910-B6CA-42D6-947A-C54E6B967BB7}" type="slidenum">
              <a:rPr lang="fi-FI" smtClean="0"/>
              <a:pPr>
                <a:defRPr/>
              </a:pPr>
              <a:t>30</a:t>
            </a:fld>
            <a:endParaRPr lang="fi-FI"/>
          </a:p>
        </p:txBody>
      </p:sp>
    </p:spTree>
    <p:extLst>
      <p:ext uri="{BB962C8B-B14F-4D97-AF65-F5344CB8AC3E}">
        <p14:creationId xmlns:p14="http://schemas.microsoft.com/office/powerpoint/2010/main" val="2026644111"/>
      </p:ext>
    </p:extLst>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74638"/>
            <a:ext cx="8229600" cy="868362"/>
          </a:xfrm>
        </p:spPr>
        <p:txBody>
          <a:bodyPr>
            <a:normAutofit/>
          </a:bodyPr>
          <a:lstStyle/>
          <a:p>
            <a:r>
              <a:rPr lang="en-US" altLang="en-US" sz="3200" b="1">
                <a:solidFill>
                  <a:srgbClr val="FF0000"/>
                </a:solidFill>
                <a:latin typeface="High Tower Text" panose="02040502050506030303" pitchFamily="18" charset="0"/>
              </a:rPr>
              <a:t>Why FM is Important?</a:t>
            </a:r>
          </a:p>
        </p:txBody>
      </p:sp>
      <p:sp>
        <p:nvSpPr>
          <p:cNvPr id="3" name="Content Placeholder 2"/>
          <p:cNvSpPr>
            <a:spLocks noGrp="1"/>
          </p:cNvSpPr>
          <p:nvPr>
            <p:ph idx="1"/>
          </p:nvPr>
        </p:nvSpPr>
        <p:spPr>
          <a:xfrm>
            <a:off x="457200" y="1219200"/>
            <a:ext cx="8229600" cy="4906963"/>
          </a:xfrm>
        </p:spPr>
        <p:txBody>
          <a:bodyPr>
            <a:normAutofit/>
          </a:bodyPr>
          <a:lstStyle/>
          <a:p>
            <a:pPr algn="just">
              <a:lnSpc>
                <a:spcPct val="90000"/>
              </a:lnSpc>
            </a:pPr>
            <a:r>
              <a:rPr lang="en-US" sz="2800" dirty="0">
                <a:latin typeface="High Tower Text" panose="02040502050506030303" pitchFamily="18" charset="0"/>
                <a:cs typeface="Times New Roman" pitchFamily="-12" charset="0"/>
              </a:rPr>
              <a:t>Could not implement our plans with out finance.</a:t>
            </a:r>
          </a:p>
          <a:p>
            <a:pPr>
              <a:lnSpc>
                <a:spcPct val="150000"/>
              </a:lnSpc>
            </a:pPr>
            <a:r>
              <a:rPr lang="en-US" altLang="en-US" sz="2800" dirty="0">
                <a:latin typeface="High Tower Text" panose="02040502050506030303" pitchFamily="18" charset="0"/>
              </a:rPr>
              <a:t>To be more </a:t>
            </a:r>
            <a:r>
              <a:rPr lang="en-US" altLang="en-US" sz="2800" b="1" dirty="0">
                <a:latin typeface="High Tower Text" panose="02040502050506030303" pitchFamily="18" charset="0"/>
              </a:rPr>
              <a:t>accountable</a:t>
            </a:r>
            <a:r>
              <a:rPr lang="en-US" altLang="en-US" sz="2800" dirty="0">
                <a:latin typeface="High Tower Text" panose="02040502050506030303" pitchFamily="18" charset="0"/>
              </a:rPr>
              <a:t> to donors</a:t>
            </a:r>
          </a:p>
          <a:p>
            <a:pPr>
              <a:lnSpc>
                <a:spcPct val="150000"/>
              </a:lnSpc>
            </a:pPr>
            <a:r>
              <a:rPr lang="en-US" altLang="en-US" sz="2800" dirty="0">
                <a:latin typeface="High Tower Text" panose="02040502050506030303" pitchFamily="18" charset="0"/>
              </a:rPr>
              <a:t>Gain the respect and confidence of funding agencies, partners, beneficiaries</a:t>
            </a:r>
          </a:p>
          <a:p>
            <a:pPr>
              <a:lnSpc>
                <a:spcPct val="150000"/>
              </a:lnSpc>
            </a:pPr>
            <a:r>
              <a:rPr lang="en-US" altLang="en-US" sz="2800" dirty="0">
                <a:latin typeface="High Tower Text" panose="02040502050506030303" pitchFamily="18" charset="0"/>
              </a:rPr>
              <a:t>Give the HSO a competitive advantage for increasingly scarce resources</a:t>
            </a:r>
          </a:p>
          <a:p>
            <a:pPr>
              <a:lnSpc>
                <a:spcPct val="150000"/>
              </a:lnSpc>
            </a:pPr>
            <a:r>
              <a:rPr lang="en-US" altLang="en-US" sz="2800" dirty="0">
                <a:latin typeface="High Tower Text" panose="02040502050506030303" pitchFamily="18" charset="0"/>
              </a:rPr>
              <a:t>For financial sustainability</a:t>
            </a:r>
          </a:p>
        </p:txBody>
      </p:sp>
      <p:sp>
        <p:nvSpPr>
          <p:cNvPr id="4" name="Slide Number Placeholder 3"/>
          <p:cNvSpPr>
            <a:spLocks noGrp="1"/>
          </p:cNvSpPr>
          <p:nvPr>
            <p:ph type="sldNum" sz="quarter" idx="12"/>
          </p:nvPr>
        </p:nvSpPr>
        <p:spPr/>
        <p:txBody>
          <a:bodyPr/>
          <a:lstStyle/>
          <a:p>
            <a:pPr>
              <a:defRPr/>
            </a:pPr>
            <a:fld id="{4912C910-B6CA-42D6-947A-C54E6B967BB7}" type="slidenum">
              <a:rPr lang="fi-FI" smtClean="0"/>
              <a:pPr>
                <a:defRPr/>
              </a:pPr>
              <a:t>31</a:t>
            </a:fld>
            <a:endParaRPr lang="fi-FI"/>
          </a:p>
        </p:txBody>
      </p:sp>
    </p:spTree>
    <p:extLst>
      <p:ext uri="{BB962C8B-B14F-4D97-AF65-F5344CB8AC3E}">
        <p14:creationId xmlns:p14="http://schemas.microsoft.com/office/powerpoint/2010/main" val="40604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a:bodyPr>
          <a:lstStyle/>
          <a:p>
            <a:r>
              <a:rPr lang="en-US" altLang="en-US" sz="3600" dirty="0">
                <a:latin typeface="High Tower Text" panose="02040502050506030303" pitchFamily="18" charset="0"/>
              </a:rPr>
              <a:t>Financial Management…</a:t>
            </a:r>
          </a:p>
        </p:txBody>
      </p:sp>
      <p:sp>
        <p:nvSpPr>
          <p:cNvPr id="10243" name="Content Placeholder 2"/>
          <p:cNvSpPr>
            <a:spLocks noGrp="1"/>
          </p:cNvSpPr>
          <p:nvPr>
            <p:ph idx="1"/>
          </p:nvPr>
        </p:nvSpPr>
        <p:spPr>
          <a:xfrm>
            <a:off x="228600" y="1410711"/>
            <a:ext cx="8458200" cy="4525963"/>
          </a:xfrm>
        </p:spPr>
        <p:txBody>
          <a:bodyPr>
            <a:normAutofit/>
          </a:bodyPr>
          <a:lstStyle/>
          <a:p>
            <a:pPr marL="0" indent="0">
              <a:lnSpc>
                <a:spcPct val="150000"/>
              </a:lnSpc>
              <a:buNone/>
            </a:pPr>
            <a:r>
              <a:rPr lang="en-US" altLang="en-US" sz="2800" b="1" dirty="0">
                <a:latin typeface="High Tower Text" panose="02040502050506030303" pitchFamily="18" charset="0"/>
              </a:rPr>
              <a:t>Who Is Responsible For Financial Management?</a:t>
            </a:r>
          </a:p>
          <a:p>
            <a:pPr algn="just">
              <a:lnSpc>
                <a:spcPct val="90000"/>
              </a:lnSpc>
            </a:pPr>
            <a:r>
              <a:rPr lang="en-US" sz="2800" dirty="0">
                <a:latin typeface="High Tower Text" panose="02040502050506030303" pitchFamily="18" charset="0"/>
                <a:cs typeface="Times New Roman" pitchFamily="18" charset="0"/>
              </a:rPr>
              <a:t>Managers are more responsible to use it more effectively and efficiently.</a:t>
            </a:r>
          </a:p>
          <a:p>
            <a:pPr algn="just">
              <a:lnSpc>
                <a:spcPct val="90000"/>
              </a:lnSpc>
              <a:buFontTx/>
              <a:buChar char="-"/>
            </a:pPr>
            <a:endParaRPr lang="en-US" sz="2800" dirty="0">
              <a:latin typeface="High Tower Text" panose="02040502050506030303" pitchFamily="18" charset="0"/>
              <a:cs typeface="Times New Roman" pitchFamily="18" charset="0"/>
            </a:endParaRPr>
          </a:p>
          <a:p>
            <a:pPr algn="just">
              <a:lnSpc>
                <a:spcPct val="90000"/>
              </a:lnSpc>
            </a:pPr>
            <a:r>
              <a:rPr lang="en-US" sz="2800" dirty="0">
                <a:latin typeface="High Tower Text" panose="02040502050506030303" pitchFamily="18" charset="0"/>
                <a:cs typeface="Times New Roman" pitchFamily="18" charset="0"/>
              </a:rPr>
              <a:t>Given in the form of budget.</a:t>
            </a:r>
            <a:endParaRPr lang="en-US" sz="2800" dirty="0">
              <a:latin typeface="High Tower Text" panose="02040502050506030303" pitchFamily="18" charset="0"/>
            </a:endParaRPr>
          </a:p>
          <a:p>
            <a:pPr marL="0" indent="0">
              <a:lnSpc>
                <a:spcPct val="150000"/>
              </a:lnSpc>
              <a:buNone/>
            </a:pPr>
            <a:endParaRPr lang="en-US" altLang="en-US" sz="2800" dirty="0">
              <a:latin typeface="High Tower Text" panose="02040502050506030303" pitchFamily="18" charset="0"/>
            </a:endParaRPr>
          </a:p>
        </p:txBody>
      </p:sp>
      <p:sp>
        <p:nvSpPr>
          <p:cNvPr id="3" name="Slide Number Placeholder 2"/>
          <p:cNvSpPr>
            <a:spLocks noGrp="1"/>
          </p:cNvSpPr>
          <p:nvPr>
            <p:ph type="sldNum" sz="quarter" idx="12"/>
          </p:nvPr>
        </p:nvSpPr>
        <p:spPr/>
        <p:txBody>
          <a:bodyPr/>
          <a:lstStyle/>
          <a:p>
            <a:pPr>
              <a:defRPr/>
            </a:pPr>
            <a:fld id="{4912C910-B6CA-42D6-947A-C54E6B967BB7}" type="slidenum">
              <a:rPr lang="fi-FI" smtClean="0"/>
              <a:pPr>
                <a:defRPr/>
              </a:pPr>
              <a:t>32</a:t>
            </a:fld>
            <a:endParaRPr lang="fi-FI"/>
          </a:p>
        </p:txBody>
      </p:sp>
    </p:spTree>
    <p:extLst>
      <p:ext uri="{BB962C8B-B14F-4D97-AF65-F5344CB8AC3E}">
        <p14:creationId xmlns:p14="http://schemas.microsoft.com/office/powerpoint/2010/main" val="937420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 calcmode="lin" valueType="num">
                                      <p:cBhvr additive="base">
                                        <p:cTn id="7"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3">
                                            <p:txEl>
                                              <p:pRg st="3" end="3"/>
                                            </p:txEl>
                                          </p:spTgt>
                                        </p:tgtEl>
                                        <p:attrNameLst>
                                          <p:attrName>style.visibility</p:attrName>
                                        </p:attrNameLst>
                                      </p:cBhvr>
                                      <p:to>
                                        <p:strVal val="visible"/>
                                      </p:to>
                                    </p:set>
                                    <p:anim calcmode="lin" valueType="num">
                                      <p:cBhvr additive="base">
                                        <p:cTn id="13"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5867400" cy="563562"/>
          </a:xfrm>
        </p:spPr>
        <p:txBody>
          <a:bodyPr>
            <a:noAutofit/>
          </a:bodyPr>
          <a:lstStyle/>
          <a:p>
            <a:r>
              <a:rPr lang="en-US" sz="3600" b="1" dirty="0">
                <a:latin typeface="High Tower Text" panose="02040502050506030303" pitchFamily="18" charset="0"/>
                <a:cs typeface="Times New Roman" pitchFamily="18" charset="0"/>
              </a:rPr>
              <a:t>Budget</a:t>
            </a:r>
            <a:endParaRPr lang="en-US" sz="3600" dirty="0">
              <a:latin typeface="High Tower Text" panose="02040502050506030303" pitchFamily="18" charset="0"/>
            </a:endParaRPr>
          </a:p>
        </p:txBody>
      </p:sp>
      <p:sp>
        <p:nvSpPr>
          <p:cNvPr id="3" name="Content Placeholder 2"/>
          <p:cNvSpPr>
            <a:spLocks noGrp="1"/>
          </p:cNvSpPr>
          <p:nvPr>
            <p:ph idx="1"/>
          </p:nvPr>
        </p:nvSpPr>
        <p:spPr>
          <a:xfrm>
            <a:off x="457200" y="1219200"/>
            <a:ext cx="8229600" cy="4906963"/>
          </a:xfrm>
        </p:spPr>
        <p:txBody>
          <a:bodyPr>
            <a:normAutofit fontScale="92500" lnSpcReduction="10000"/>
          </a:bodyPr>
          <a:lstStyle/>
          <a:p>
            <a:pPr algn="just">
              <a:buFont typeface="Wingdings" panose="05000000000000000000" pitchFamily="2" charset="2"/>
              <a:buChar char="§"/>
            </a:pPr>
            <a:r>
              <a:rPr lang="en-US" dirty="0">
                <a:latin typeface="High Tower Text" panose="02040502050506030303" pitchFamily="18" charset="0"/>
                <a:cs typeface="Times New Roman" pitchFamily="18" charset="0"/>
              </a:rPr>
              <a:t>An estimate of income and expenditure for a specified period of time. </a:t>
            </a:r>
          </a:p>
          <a:p>
            <a:pPr marL="0" indent="0" algn="just">
              <a:buNone/>
            </a:pPr>
            <a:endParaRPr lang="en-US" sz="1500" dirty="0">
              <a:latin typeface="High Tower Text" panose="02040502050506030303" pitchFamily="18" charset="0"/>
              <a:cs typeface="Times New Roman" pitchFamily="18" charset="0"/>
            </a:endParaRPr>
          </a:p>
          <a:p>
            <a:pPr algn="just"/>
            <a:r>
              <a:rPr lang="en-US" dirty="0">
                <a:solidFill>
                  <a:srgbClr val="FF0000"/>
                </a:solidFill>
                <a:latin typeface="High Tower Text" panose="02040502050506030303" pitchFamily="18" charset="0"/>
                <a:cs typeface="Times New Roman" pitchFamily="18" charset="0"/>
              </a:rPr>
              <a:t>Budget</a:t>
            </a:r>
            <a:r>
              <a:rPr lang="en-US" dirty="0">
                <a:latin typeface="High Tower Text" panose="02040502050506030303" pitchFamily="18" charset="0"/>
                <a:cs typeface="Times New Roman" pitchFamily="18" charset="0"/>
              </a:rPr>
              <a:t> is </a:t>
            </a:r>
            <a:r>
              <a:rPr lang="en-US" dirty="0">
                <a:solidFill>
                  <a:srgbClr val="0000FF"/>
                </a:solidFill>
                <a:latin typeface="High Tower Text" panose="02040502050506030303" pitchFamily="18" charset="0"/>
                <a:cs typeface="Times New Roman" pitchFamily="18" charset="0"/>
              </a:rPr>
              <a:t>a plan </a:t>
            </a:r>
            <a:r>
              <a:rPr lang="en-US" dirty="0">
                <a:latin typeface="High Tower Text" panose="02040502050506030303" pitchFamily="18" charset="0"/>
                <a:cs typeface="Times New Roman" pitchFamily="18" charset="0"/>
              </a:rPr>
              <a:t>for the allocation of resources and </a:t>
            </a:r>
            <a:r>
              <a:rPr lang="en-US" dirty="0">
                <a:solidFill>
                  <a:srgbClr val="0000FF"/>
                </a:solidFill>
                <a:latin typeface="High Tower Text" panose="02040502050506030303" pitchFamily="18" charset="0"/>
                <a:cs typeface="Times New Roman" pitchFamily="18" charset="0"/>
              </a:rPr>
              <a:t>a control </a:t>
            </a:r>
            <a:r>
              <a:rPr lang="en-US" dirty="0">
                <a:latin typeface="High Tower Text" panose="02040502050506030303" pitchFamily="18" charset="0"/>
                <a:cs typeface="Times New Roman" pitchFamily="18" charset="0"/>
              </a:rPr>
              <a:t>for ensuring that the results comply with the plans.</a:t>
            </a:r>
          </a:p>
          <a:p>
            <a:pPr algn="just">
              <a:buNone/>
            </a:pPr>
            <a:endParaRPr lang="en-US" sz="1500" dirty="0">
              <a:latin typeface="High Tower Text" panose="02040502050506030303" pitchFamily="18" charset="0"/>
              <a:cs typeface="Times New Roman" pitchFamily="18" charset="0"/>
            </a:endParaRPr>
          </a:p>
          <a:p>
            <a:pPr algn="just">
              <a:buFont typeface="Wingdings" pitchFamily="2" charset="2"/>
              <a:buChar char="ü"/>
            </a:pPr>
            <a:r>
              <a:rPr lang="en-US" dirty="0">
                <a:latin typeface="High Tower Text" panose="02040502050506030303" pitchFamily="18" charset="0"/>
                <a:cs typeface="Times New Roman" pitchFamily="18" charset="0"/>
              </a:rPr>
              <a:t>The results are expressed in quantitative terms. </a:t>
            </a:r>
          </a:p>
          <a:p>
            <a:pPr algn="just">
              <a:buFont typeface="Wingdings" pitchFamily="2" charset="2"/>
              <a:buChar char="ü"/>
            </a:pPr>
            <a:r>
              <a:rPr lang="en-US" dirty="0">
                <a:solidFill>
                  <a:srgbClr val="FF0000"/>
                </a:solidFill>
                <a:latin typeface="High Tower Text" panose="02040502050506030303" pitchFamily="18" charset="0"/>
                <a:cs typeface="Times New Roman" pitchFamily="18" charset="0"/>
              </a:rPr>
              <a:t>Budgeting</a:t>
            </a:r>
            <a:r>
              <a:rPr lang="en-US" dirty="0">
                <a:latin typeface="High Tower Text" panose="02040502050506030303" pitchFamily="18" charset="0"/>
                <a:cs typeface="Times New Roman" pitchFamily="18" charset="0"/>
              </a:rPr>
              <a:t> – is the process of planning and controlling future operations by comparing actual results with planned expectations.</a:t>
            </a:r>
          </a:p>
          <a:p>
            <a:endParaRPr lang="en-US" dirty="0">
              <a:latin typeface="High Tower Text" panose="02040502050506030303" pitchFamily="18" charset="0"/>
            </a:endParaRPr>
          </a:p>
        </p:txBody>
      </p:sp>
      <p:sp>
        <p:nvSpPr>
          <p:cNvPr id="5" name="Slide Number Placeholder 4"/>
          <p:cNvSpPr>
            <a:spLocks noGrp="1"/>
          </p:cNvSpPr>
          <p:nvPr>
            <p:ph type="sldNum" sz="quarter" idx="12"/>
          </p:nvPr>
        </p:nvSpPr>
        <p:spPr/>
        <p:txBody>
          <a:bodyPr/>
          <a:lstStyle/>
          <a:p>
            <a:pPr>
              <a:defRPr/>
            </a:pPr>
            <a:fld id="{4912C910-B6CA-42D6-947A-C54E6B967BB7}" type="slidenum">
              <a:rPr lang="fi-FI" smtClean="0"/>
              <a:pPr>
                <a:defRPr/>
              </a:pPr>
              <a:t>33</a:t>
            </a:fld>
            <a:endParaRPr lang="fi-FI"/>
          </a:p>
        </p:txBody>
      </p:sp>
    </p:spTree>
    <p:extLst>
      <p:ext uri="{BB962C8B-B14F-4D97-AF65-F5344CB8AC3E}">
        <p14:creationId xmlns:p14="http://schemas.microsoft.com/office/powerpoint/2010/main" val="1048899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04800" y="274638"/>
            <a:ext cx="8382000" cy="639762"/>
          </a:xfrm>
        </p:spPr>
        <p:txBody>
          <a:bodyPr>
            <a:normAutofit fontScale="90000"/>
          </a:bodyPr>
          <a:lstStyle/>
          <a:p>
            <a:pPr eaLnBrk="1" hangingPunct="1"/>
            <a:r>
              <a:rPr lang="en-US" altLang="en-US" sz="4000" b="1">
                <a:solidFill>
                  <a:srgbClr val="FF0000"/>
                </a:solidFill>
                <a:latin typeface="Book Antiqua" panose="02040602050305030304" pitchFamily="18" charset="0"/>
              </a:rPr>
              <a:t>Types of Budget</a:t>
            </a:r>
            <a:endParaRPr lang="en-US" altLang="en-US" sz="4000" b="1">
              <a:latin typeface="Book Antiqua" panose="02040602050305030304" pitchFamily="18" charset="0"/>
            </a:endParaRPr>
          </a:p>
        </p:txBody>
      </p:sp>
      <p:sp>
        <p:nvSpPr>
          <p:cNvPr id="14339" name="Rectangle 3"/>
          <p:cNvSpPr>
            <a:spLocks noGrp="1" noChangeArrowheads="1"/>
          </p:cNvSpPr>
          <p:nvPr>
            <p:ph type="body" idx="1"/>
          </p:nvPr>
        </p:nvSpPr>
        <p:spPr>
          <a:xfrm>
            <a:off x="304800" y="629155"/>
            <a:ext cx="8610600" cy="5486400"/>
          </a:xfrm>
        </p:spPr>
        <p:txBody>
          <a:bodyPr>
            <a:noAutofit/>
          </a:bodyPr>
          <a:lstStyle/>
          <a:p>
            <a:pPr algn="just" eaLnBrk="1" hangingPunct="1">
              <a:lnSpc>
                <a:spcPct val="80000"/>
              </a:lnSpc>
              <a:spcBef>
                <a:spcPts val="1800"/>
              </a:spcBef>
              <a:buFontTx/>
              <a:buNone/>
            </a:pPr>
            <a:endParaRPr lang="en-US" altLang="en-US" sz="2800" dirty="0">
              <a:latin typeface="Perpetua" panose="02020502060401020303" pitchFamily="18" charset="0"/>
            </a:endParaRPr>
          </a:p>
          <a:p>
            <a:pPr algn="just" eaLnBrk="1" hangingPunct="1">
              <a:lnSpc>
                <a:spcPct val="110000"/>
              </a:lnSpc>
              <a:spcBef>
                <a:spcPts val="1800"/>
              </a:spcBef>
              <a:buFontTx/>
              <a:buNone/>
            </a:pPr>
            <a:r>
              <a:rPr lang="en-US" altLang="en-US" sz="2800" b="1" dirty="0">
                <a:latin typeface="Perpetua" panose="02020502060401020303" pitchFamily="18" charset="0"/>
              </a:rPr>
              <a:t>1. </a:t>
            </a:r>
            <a:r>
              <a:rPr lang="en-US" altLang="en-US" sz="2800" b="1" dirty="0">
                <a:solidFill>
                  <a:srgbClr val="0000FF"/>
                </a:solidFill>
                <a:latin typeface="Perpetua" panose="02020502060401020303" pitchFamily="18" charset="0"/>
                <a:cs typeface="Arial" panose="020B0604020202020204" pitchFamily="34" charset="0"/>
              </a:rPr>
              <a:t>Revenue Budget</a:t>
            </a:r>
            <a:r>
              <a:rPr lang="en-US" altLang="en-US" sz="2800" b="1" dirty="0">
                <a:latin typeface="Perpetua" panose="02020502060401020303" pitchFamily="18" charset="0"/>
                <a:cs typeface="Arial" panose="020B0604020202020204" pitchFamily="34" charset="0"/>
              </a:rPr>
              <a:t>: </a:t>
            </a:r>
            <a:r>
              <a:rPr lang="en-US" altLang="en-US" sz="2700" dirty="0">
                <a:latin typeface="Perpetua" panose="02020502060401020303" pitchFamily="18" charset="0"/>
                <a:cs typeface="Arial" panose="020B0604020202020204" pitchFamily="34" charset="0"/>
              </a:rPr>
              <a:t>It is the organization’s statements of expected revenues  for the coming year. e.g. taxes, surpluses, etc.</a:t>
            </a:r>
          </a:p>
          <a:p>
            <a:pPr algn="just" eaLnBrk="1" hangingPunct="1">
              <a:spcBef>
                <a:spcPts val="1800"/>
              </a:spcBef>
              <a:buFontTx/>
              <a:buNone/>
            </a:pPr>
            <a:r>
              <a:rPr lang="en-US" altLang="en-US" sz="2800" b="1" dirty="0">
                <a:latin typeface="Perpetua" panose="02020502060401020303" pitchFamily="18" charset="0"/>
                <a:cs typeface="Arial" panose="020B0604020202020204" pitchFamily="34" charset="0"/>
              </a:rPr>
              <a:t>2. </a:t>
            </a:r>
            <a:r>
              <a:rPr lang="en-US" altLang="en-US" sz="2800" b="1" dirty="0">
                <a:solidFill>
                  <a:srgbClr val="0000FF"/>
                </a:solidFill>
                <a:latin typeface="Perpetua" panose="02020502060401020303" pitchFamily="18" charset="0"/>
                <a:cs typeface="Arial" panose="020B0604020202020204" pitchFamily="34" charset="0"/>
              </a:rPr>
              <a:t>Expenditure Budget</a:t>
            </a:r>
          </a:p>
          <a:p>
            <a:pPr marL="1028700" lvl="1" indent="-514350">
              <a:spcBef>
                <a:spcPts val="1800"/>
              </a:spcBef>
              <a:buFont typeface="Arial" pitchFamily="34" charset="0"/>
              <a:buAutoNum type="alphaUcPeriod"/>
            </a:pPr>
            <a:r>
              <a:rPr lang="en-US" altLang="en-US" b="1" dirty="0">
                <a:solidFill>
                  <a:srgbClr val="FF0000"/>
                </a:solidFill>
                <a:latin typeface="Perpetua" panose="02020502060401020303" pitchFamily="18" charset="0"/>
                <a:cs typeface="Times New Roman" panose="02020603050405020304" pitchFamily="18" charset="0"/>
              </a:rPr>
              <a:t>Recurrent</a:t>
            </a:r>
            <a:r>
              <a:rPr lang="en-US" altLang="en-US" b="1" dirty="0">
                <a:latin typeface="Perpetua" panose="02020502060401020303" pitchFamily="18" charset="0"/>
                <a:cs typeface="Times New Roman" panose="02020603050405020304" pitchFamily="18" charset="0"/>
              </a:rPr>
              <a:t> expenditures: </a:t>
            </a:r>
            <a:r>
              <a:rPr lang="en-US" altLang="en-US" dirty="0">
                <a:latin typeface="Perpetua" panose="02020502060401020303" pitchFamily="18" charset="0"/>
                <a:cs typeface="Times New Roman" panose="02020603050405020304" pitchFamily="18" charset="0"/>
              </a:rPr>
              <a:t>activities that are </a:t>
            </a:r>
            <a:r>
              <a:rPr lang="en-US" altLang="en-US" dirty="0">
                <a:solidFill>
                  <a:srgbClr val="FF0000"/>
                </a:solidFill>
                <a:latin typeface="Perpetua" panose="02020502060401020303" pitchFamily="18" charset="0"/>
                <a:cs typeface="Times New Roman" panose="02020603050405020304" pitchFamily="18" charset="0"/>
              </a:rPr>
              <a:t>recurring and continuous </a:t>
            </a:r>
            <a:r>
              <a:rPr lang="en-US" altLang="en-US" dirty="0">
                <a:latin typeface="Perpetua" panose="02020502060401020303" pitchFamily="18" charset="0"/>
                <a:cs typeface="Times New Roman" panose="02020603050405020304" pitchFamily="18" charset="0"/>
              </a:rPr>
              <a:t>in nature </a:t>
            </a:r>
            <a:r>
              <a:rPr lang="en-US" dirty="0">
                <a:latin typeface="Perpetua" panose="02020502060401020303" pitchFamily="18" charset="0"/>
                <a:cs typeface="Times New Roman" pitchFamily="18" charset="0"/>
              </a:rPr>
              <a:t>(like </a:t>
            </a:r>
            <a:r>
              <a:rPr lang="en-US" dirty="0">
                <a:solidFill>
                  <a:srgbClr val="FF0000"/>
                </a:solidFill>
                <a:latin typeface="Perpetua" panose="02020502060401020303" pitchFamily="18" charset="0"/>
                <a:cs typeface="Times New Roman" pitchFamily="18" charset="0"/>
              </a:rPr>
              <a:t>salaries</a:t>
            </a:r>
            <a:r>
              <a:rPr lang="en-US" dirty="0">
                <a:latin typeface="Perpetua" panose="02020502060401020303" pitchFamily="18" charset="0"/>
                <a:cs typeface="Times New Roman" pitchFamily="18" charset="0"/>
              </a:rPr>
              <a:t> of civil servants)</a:t>
            </a:r>
          </a:p>
          <a:p>
            <a:pPr marL="1028700" lvl="1" indent="-514350">
              <a:spcBef>
                <a:spcPts val="1800"/>
              </a:spcBef>
              <a:buFont typeface="Arial" pitchFamily="34" charset="0"/>
              <a:buAutoNum type="alphaUcPeriod"/>
            </a:pPr>
            <a:r>
              <a:rPr lang="en-US" altLang="en-US" b="1" dirty="0">
                <a:solidFill>
                  <a:srgbClr val="FF0000"/>
                </a:solidFill>
                <a:latin typeface="Perpetua" panose="02020502060401020303" pitchFamily="18" charset="0"/>
                <a:cs typeface="Times New Roman" panose="02020603050405020304" pitchFamily="18" charset="0"/>
              </a:rPr>
              <a:t>Capital</a:t>
            </a:r>
            <a:r>
              <a:rPr lang="en-US" altLang="en-US" b="1" dirty="0">
                <a:latin typeface="Perpetua" panose="02020502060401020303" pitchFamily="18" charset="0"/>
                <a:cs typeface="Times New Roman" panose="02020603050405020304" pitchFamily="18" charset="0"/>
              </a:rPr>
              <a:t> expenditures: </a:t>
            </a:r>
            <a:r>
              <a:rPr lang="en-US" altLang="en-US" dirty="0">
                <a:solidFill>
                  <a:srgbClr val="FF0000"/>
                </a:solidFill>
                <a:latin typeface="Perpetua" panose="02020502060401020303" pitchFamily="18" charset="0"/>
                <a:cs typeface="Times New Roman" panose="02020603050405020304" pitchFamily="18" charset="0"/>
              </a:rPr>
              <a:t>Short-term activities </a:t>
            </a:r>
            <a:r>
              <a:rPr lang="en-US" altLang="en-US" dirty="0">
                <a:latin typeface="Perpetua" panose="02020502060401020303" pitchFamily="18" charset="0"/>
                <a:cs typeface="Times New Roman" panose="02020603050405020304" pitchFamily="18" charset="0"/>
              </a:rPr>
              <a:t>that are project in nature are included in capital budget (e.g. </a:t>
            </a:r>
            <a:r>
              <a:rPr lang="en-US" dirty="0">
                <a:solidFill>
                  <a:srgbClr val="0070C0"/>
                </a:solidFill>
                <a:latin typeface="Perpetua" panose="02020502060401020303" pitchFamily="18" charset="0"/>
                <a:cs typeface="Times New Roman" pitchFamily="18" charset="0"/>
              </a:rPr>
              <a:t>construction of roads, buildings or other infrastructures)</a:t>
            </a:r>
            <a:endParaRPr lang="en-US" altLang="en-US" dirty="0">
              <a:solidFill>
                <a:srgbClr val="0070C0"/>
              </a:solidFill>
              <a:latin typeface="Perpetua" panose="02020502060401020303" pitchFamily="18" charset="0"/>
              <a:cs typeface="Times New Roman" panose="02020603050405020304" pitchFamily="18" charset="0"/>
            </a:endParaRPr>
          </a:p>
          <a:p>
            <a:pPr marL="1428750" lvl="2" indent="-514350">
              <a:spcBef>
                <a:spcPts val="1800"/>
              </a:spcBef>
              <a:buAutoNum type="alphaUcPeriod"/>
            </a:pPr>
            <a:endParaRPr lang="en-US" altLang="en-US" sz="2800" dirty="0">
              <a:latin typeface="Perpetua" panose="02020502060401020303" pitchFamily="18" charset="0"/>
              <a:cs typeface="Times New Roman" panose="02020603050405020304" pitchFamily="18" charset="0"/>
            </a:endParaRPr>
          </a:p>
          <a:p>
            <a:pPr marL="0" indent="0">
              <a:spcBef>
                <a:spcPts val="1800"/>
              </a:spcBef>
              <a:buNone/>
            </a:pPr>
            <a:r>
              <a:rPr lang="en-US" altLang="en-US" sz="2800" dirty="0">
                <a:latin typeface="Perpetua" panose="02020502060401020303" pitchFamily="18" charset="0"/>
                <a:cs typeface="Times New Roman" panose="02020603050405020304" pitchFamily="18" charset="0"/>
              </a:rPr>
              <a:t>   </a:t>
            </a:r>
            <a:endParaRPr lang="en-US" altLang="en-US" sz="2800" dirty="0">
              <a:latin typeface="Perpetua" panose="02020502060401020303" pitchFamily="18" charset="0"/>
              <a:cs typeface="Arial" panose="020B0604020202020204" pitchFamily="34" charset="0"/>
            </a:endParaRPr>
          </a:p>
          <a:p>
            <a:pPr algn="just" eaLnBrk="1" hangingPunct="1">
              <a:lnSpc>
                <a:spcPct val="80000"/>
              </a:lnSpc>
              <a:spcBef>
                <a:spcPts val="1800"/>
              </a:spcBef>
              <a:buFontTx/>
              <a:buNone/>
            </a:pPr>
            <a:endParaRPr lang="en-US" altLang="en-US" sz="2800" b="1" dirty="0">
              <a:latin typeface="Perpetua" panose="02020502060401020303" pitchFamily="18" charset="0"/>
            </a:endParaRPr>
          </a:p>
        </p:txBody>
      </p:sp>
      <p:sp>
        <p:nvSpPr>
          <p:cNvPr id="3" name="Slide Number Placeholder 2"/>
          <p:cNvSpPr>
            <a:spLocks noGrp="1"/>
          </p:cNvSpPr>
          <p:nvPr>
            <p:ph type="sldNum" sz="quarter" idx="12"/>
          </p:nvPr>
        </p:nvSpPr>
        <p:spPr/>
        <p:txBody>
          <a:bodyPr/>
          <a:lstStyle/>
          <a:p>
            <a:pPr>
              <a:defRPr/>
            </a:pPr>
            <a:fld id="{4912C910-B6CA-42D6-947A-C54E6B967BB7}" type="slidenum">
              <a:rPr lang="fi-FI" smtClean="0"/>
              <a:pPr>
                <a:defRPr/>
              </a:pPr>
              <a:t>34</a:t>
            </a:fld>
            <a:endParaRPr lang="fi-FI"/>
          </a:p>
        </p:txBody>
      </p:sp>
    </p:spTree>
    <p:extLst>
      <p:ext uri="{BB962C8B-B14F-4D97-AF65-F5344CB8AC3E}">
        <p14:creationId xmlns:p14="http://schemas.microsoft.com/office/powerpoint/2010/main" val="162134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81000" y="0"/>
            <a:ext cx="8229600" cy="639762"/>
          </a:xfrm>
        </p:spPr>
        <p:txBody>
          <a:bodyPr>
            <a:noAutofit/>
          </a:bodyPr>
          <a:lstStyle/>
          <a:p>
            <a:pPr algn="l"/>
            <a:r>
              <a:rPr lang="en-US" altLang="en-US" sz="3200" b="1" dirty="0">
                <a:latin typeface="Book Antiqua" panose="02040602050305030304" pitchFamily="18" charset="0"/>
              </a:rPr>
              <a:t>BUDGET </a:t>
            </a:r>
            <a:r>
              <a:rPr lang="en-US" altLang="en-US" sz="3200" b="1" dirty="0" err="1">
                <a:latin typeface="Book Antiqua" panose="02040602050305030304" pitchFamily="18" charset="0"/>
              </a:rPr>
              <a:t>Cont</a:t>
            </a:r>
            <a:r>
              <a:rPr lang="en-US" altLang="en-US" sz="3200" b="1" dirty="0">
                <a:latin typeface="Book Antiqua" panose="02040602050305030304" pitchFamily="18" charset="0"/>
              </a:rPr>
              <a:t>…</a:t>
            </a:r>
            <a:endParaRPr lang="en-US" altLang="en-US" sz="3200" dirty="0"/>
          </a:p>
        </p:txBody>
      </p:sp>
      <p:sp>
        <p:nvSpPr>
          <p:cNvPr id="10243" name="Content Placeholder 2"/>
          <p:cNvSpPr>
            <a:spLocks noGrp="1"/>
          </p:cNvSpPr>
          <p:nvPr>
            <p:ph idx="1"/>
          </p:nvPr>
        </p:nvSpPr>
        <p:spPr>
          <a:xfrm>
            <a:off x="304800" y="762000"/>
            <a:ext cx="8534400" cy="5715000"/>
          </a:xfrm>
        </p:spPr>
        <p:txBody>
          <a:bodyPr>
            <a:normAutofit fontScale="70000" lnSpcReduction="20000"/>
          </a:bodyPr>
          <a:lstStyle/>
          <a:p>
            <a:pPr marL="0" indent="0" eaLnBrk="1" hangingPunct="1">
              <a:lnSpc>
                <a:spcPct val="80000"/>
              </a:lnSpc>
              <a:buNone/>
            </a:pPr>
            <a:r>
              <a:rPr lang="en-US" altLang="en-US" sz="3400" b="1" dirty="0">
                <a:solidFill>
                  <a:srgbClr val="FF0000"/>
                </a:solidFill>
                <a:latin typeface="Book Antiqua" panose="02040602050305030304" pitchFamily="18" charset="0"/>
              </a:rPr>
              <a:t>            Other types</a:t>
            </a:r>
          </a:p>
          <a:p>
            <a:pPr algn="just" eaLnBrk="1" hangingPunct="1">
              <a:lnSpc>
                <a:spcPct val="150000"/>
              </a:lnSpc>
              <a:buFontTx/>
              <a:buNone/>
            </a:pPr>
            <a:r>
              <a:rPr lang="en-US" altLang="en-US" b="1" dirty="0">
                <a:latin typeface="Book Antiqua" panose="02040602050305030304" pitchFamily="18" charset="0"/>
              </a:rPr>
              <a:t>	1. </a:t>
            </a:r>
            <a:r>
              <a:rPr lang="en-US" altLang="en-US" b="1" dirty="0">
                <a:solidFill>
                  <a:srgbClr val="0000FF"/>
                </a:solidFill>
                <a:latin typeface="Book Antiqua" panose="02040602050305030304" pitchFamily="18" charset="0"/>
              </a:rPr>
              <a:t>Line-Item Budgeting: </a:t>
            </a:r>
          </a:p>
          <a:p>
            <a:pPr algn="just" eaLnBrk="1" hangingPunct="1">
              <a:lnSpc>
                <a:spcPct val="150000"/>
              </a:lnSpc>
            </a:pPr>
            <a:r>
              <a:rPr lang="en-US" altLang="en-US" b="1" dirty="0">
                <a:latin typeface="Book Antiqua" panose="02040602050305030304" pitchFamily="18" charset="0"/>
              </a:rPr>
              <a:t>Fixed amount of money is allocated to a given item &amp; expenditure.</a:t>
            </a:r>
          </a:p>
          <a:p>
            <a:pPr algn="just">
              <a:buFont typeface="Wingdings" panose="05000000000000000000" pitchFamily="2" charset="2"/>
              <a:buChar char="§"/>
            </a:pPr>
            <a:r>
              <a:rPr lang="en-US" altLang="en-US" dirty="0">
                <a:latin typeface="Times New Roman" panose="02020603050405020304" pitchFamily="18" charset="0"/>
                <a:cs typeface="Times New Roman" panose="02020603050405020304" pitchFamily="18" charset="0"/>
              </a:rPr>
              <a:t>Has a number of advantages: First, it </a:t>
            </a:r>
            <a:r>
              <a:rPr lang="en-US" altLang="en-US" dirty="0">
                <a:solidFill>
                  <a:srgbClr val="FF0000"/>
                </a:solidFill>
                <a:latin typeface="Times New Roman" panose="02020603050405020304" pitchFamily="18" charset="0"/>
                <a:cs typeface="Times New Roman" panose="02020603050405020304" pitchFamily="18" charset="0"/>
              </a:rPr>
              <a:t>promotes control </a:t>
            </a:r>
            <a:r>
              <a:rPr lang="en-US" altLang="en-US" dirty="0">
                <a:latin typeface="Times New Roman" panose="02020603050405020304" pitchFamily="18" charset="0"/>
                <a:cs typeface="Times New Roman" panose="02020603050405020304" pitchFamily="18" charset="0"/>
              </a:rPr>
              <a:t>since the budget is detailed down to particulate expenditure items.</a:t>
            </a:r>
          </a:p>
          <a:p>
            <a:pPr algn="just"/>
            <a:endParaRPr lang="en-US" altLang="en-US" sz="1200" dirty="0">
              <a:latin typeface="Times New Roman" panose="02020603050405020304" pitchFamily="18" charset="0"/>
              <a:cs typeface="Times New Roman" panose="02020603050405020304" pitchFamily="18" charset="0"/>
            </a:endParaRPr>
          </a:p>
          <a:p>
            <a:pPr algn="just"/>
            <a:r>
              <a:rPr lang="en-US" altLang="en-US" dirty="0">
                <a:latin typeface="Times New Roman" panose="02020603050405020304" pitchFamily="18" charset="0"/>
                <a:cs typeface="Times New Roman" panose="02020603050405020304" pitchFamily="18" charset="0"/>
              </a:rPr>
              <a:t>The use of the budget of one line item for another may </a:t>
            </a:r>
            <a:r>
              <a:rPr lang="en-US" altLang="en-US" dirty="0">
                <a:solidFill>
                  <a:srgbClr val="FF0000"/>
                </a:solidFill>
                <a:latin typeface="Times New Roman" panose="02020603050405020304" pitchFamily="18" charset="0"/>
                <a:cs typeface="Times New Roman" panose="02020603050405020304" pitchFamily="18" charset="0"/>
              </a:rPr>
              <a:t>require</a:t>
            </a:r>
            <a:r>
              <a:rPr lang="en-US" altLang="en-US" dirty="0">
                <a:latin typeface="Times New Roman" panose="02020603050405020304" pitchFamily="18" charset="0"/>
                <a:cs typeface="Times New Roman" panose="02020603050405020304" pitchFamily="18" charset="0"/>
              </a:rPr>
              <a:t> the </a:t>
            </a:r>
            <a:r>
              <a:rPr lang="en-US" altLang="en-US" dirty="0">
                <a:solidFill>
                  <a:srgbClr val="FF0000"/>
                </a:solidFill>
                <a:latin typeface="Times New Roman" panose="02020603050405020304" pitchFamily="18" charset="0"/>
                <a:cs typeface="Times New Roman" panose="02020603050405020304" pitchFamily="18" charset="0"/>
              </a:rPr>
              <a:t>verification</a:t>
            </a:r>
            <a:r>
              <a:rPr lang="en-US" altLang="en-US" dirty="0">
                <a:latin typeface="Times New Roman" panose="02020603050405020304" pitchFamily="18" charset="0"/>
                <a:cs typeface="Times New Roman" panose="02020603050405020304" pitchFamily="18" charset="0"/>
              </a:rPr>
              <a:t> of both the finance and health office.</a:t>
            </a:r>
            <a:endParaRPr lang="en-US" altLang="en-US" b="1" dirty="0">
              <a:latin typeface="Book Antiqua" panose="02040602050305030304" pitchFamily="18" charset="0"/>
            </a:endParaRPr>
          </a:p>
          <a:p>
            <a:pPr algn="just" eaLnBrk="1" hangingPunct="1">
              <a:lnSpc>
                <a:spcPct val="150000"/>
              </a:lnSpc>
              <a:buFontTx/>
              <a:buNone/>
            </a:pPr>
            <a:r>
              <a:rPr lang="en-US" altLang="en-US" b="1" dirty="0">
                <a:latin typeface="Book Antiqua" panose="02040602050305030304" pitchFamily="18" charset="0"/>
              </a:rPr>
              <a:t>	2. </a:t>
            </a:r>
            <a:r>
              <a:rPr lang="en-US" altLang="en-US" b="1" dirty="0">
                <a:solidFill>
                  <a:srgbClr val="0000FF"/>
                </a:solidFill>
                <a:latin typeface="Book Antiqua" panose="02040602050305030304" pitchFamily="18" charset="0"/>
              </a:rPr>
              <a:t>Program Budgeting</a:t>
            </a:r>
            <a:r>
              <a:rPr lang="en-US" altLang="en-US" b="1" dirty="0">
                <a:latin typeface="Book Antiqua" panose="02040602050305030304" pitchFamily="18" charset="0"/>
              </a:rPr>
              <a:t>.</a:t>
            </a:r>
          </a:p>
          <a:p>
            <a:pPr algn="just" eaLnBrk="1" hangingPunct="1">
              <a:lnSpc>
                <a:spcPct val="150000"/>
              </a:lnSpc>
            </a:pPr>
            <a:r>
              <a:rPr lang="en-US" altLang="en-US" b="1" dirty="0">
                <a:latin typeface="Book Antiqua" panose="02040602050305030304" pitchFamily="18" charset="0"/>
              </a:rPr>
              <a:t>Budget is allocated for the program/project rather than for specific items.</a:t>
            </a:r>
          </a:p>
          <a:p>
            <a:pPr algn="just">
              <a:lnSpc>
                <a:spcPct val="150000"/>
              </a:lnSpc>
            </a:pPr>
            <a:r>
              <a:rPr lang="en-US" altLang="en-US" dirty="0">
                <a:latin typeface="Times New Roman" panose="02020603050405020304" pitchFamily="18" charset="0"/>
                <a:cs typeface="Times New Roman" panose="02020603050405020304" pitchFamily="18" charset="0"/>
              </a:rPr>
              <a:t>used by large organizations</a:t>
            </a:r>
          </a:p>
          <a:p>
            <a:r>
              <a:rPr lang="en-US" altLang="en-US" dirty="0">
                <a:latin typeface="Times New Roman" panose="02020603050405020304" pitchFamily="18" charset="0"/>
                <a:cs typeface="Times New Roman" panose="02020603050405020304" pitchFamily="18" charset="0"/>
              </a:rPr>
              <a:t>flexible decisions</a:t>
            </a:r>
          </a:p>
          <a:p>
            <a:r>
              <a:rPr lang="en-US" altLang="en-US" dirty="0">
                <a:latin typeface="Times New Roman" panose="02020603050405020304" pitchFamily="18" charset="0"/>
                <a:cs typeface="Times New Roman" panose="02020603050405020304" pitchFamily="18" charset="0"/>
              </a:rPr>
              <a:t> usually obtained from </a:t>
            </a:r>
            <a:r>
              <a:rPr lang="en-US" altLang="en-US" dirty="0">
                <a:solidFill>
                  <a:srgbClr val="FF0000"/>
                </a:solidFill>
                <a:latin typeface="Times New Roman" panose="02020603050405020304" pitchFamily="18" charset="0"/>
                <a:cs typeface="Times New Roman" panose="02020603050405020304" pitchFamily="18" charset="0"/>
              </a:rPr>
              <a:t>aids</a:t>
            </a:r>
            <a:r>
              <a:rPr lang="en-US" altLang="en-US" dirty="0">
                <a:latin typeface="Times New Roman" panose="02020603050405020304" pitchFamily="18" charset="0"/>
                <a:cs typeface="Times New Roman" panose="02020603050405020304" pitchFamily="18" charset="0"/>
              </a:rPr>
              <a:t> and </a:t>
            </a:r>
            <a:r>
              <a:rPr lang="en-US" altLang="en-US" dirty="0">
                <a:solidFill>
                  <a:srgbClr val="FF0000"/>
                </a:solidFill>
                <a:latin typeface="Times New Roman" panose="02020603050405020304" pitchFamily="18" charset="0"/>
                <a:cs typeface="Times New Roman" panose="02020603050405020304" pitchFamily="18" charset="0"/>
              </a:rPr>
              <a:t>funds</a:t>
            </a:r>
          </a:p>
          <a:p>
            <a:pPr algn="just" eaLnBrk="1" hangingPunct="1">
              <a:lnSpc>
                <a:spcPct val="150000"/>
              </a:lnSpc>
            </a:pPr>
            <a:endParaRPr lang="en-US" altLang="en-US" b="1" dirty="0">
              <a:latin typeface="Book Antiqua" panose="02040602050305030304" pitchFamily="18" charset="0"/>
            </a:endParaRPr>
          </a:p>
          <a:p>
            <a:endParaRPr lang="en-US" altLang="en-US" dirty="0"/>
          </a:p>
        </p:txBody>
      </p:sp>
      <p:sp>
        <p:nvSpPr>
          <p:cNvPr id="3" name="Slide Number Placeholder 2"/>
          <p:cNvSpPr>
            <a:spLocks noGrp="1"/>
          </p:cNvSpPr>
          <p:nvPr>
            <p:ph type="sldNum" sz="quarter" idx="12"/>
          </p:nvPr>
        </p:nvSpPr>
        <p:spPr/>
        <p:txBody>
          <a:bodyPr/>
          <a:lstStyle/>
          <a:p>
            <a:pPr>
              <a:defRPr/>
            </a:pPr>
            <a:fld id="{4912C910-B6CA-42D6-947A-C54E6B967BB7}" type="slidenum">
              <a:rPr lang="fi-FI" smtClean="0"/>
              <a:pPr>
                <a:defRPr/>
              </a:pPr>
              <a:t>35</a:t>
            </a:fld>
            <a:endParaRPr lang="fi-FI"/>
          </a:p>
        </p:txBody>
      </p:sp>
    </p:spTree>
    <p:extLst>
      <p:ext uri="{BB962C8B-B14F-4D97-AF65-F5344CB8AC3E}">
        <p14:creationId xmlns:p14="http://schemas.microsoft.com/office/powerpoint/2010/main" val="624174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715962"/>
          </a:xfrm>
        </p:spPr>
        <p:txBody>
          <a:bodyPr/>
          <a:lstStyle/>
          <a:p>
            <a:pPr marL="463550" indent="-463550" algn="l" eaLnBrk="1" hangingPunct="1">
              <a:lnSpc>
                <a:spcPct val="90000"/>
              </a:lnSpc>
            </a:pPr>
            <a:r>
              <a:rPr lang="en-GB" altLang="en-US" sz="3200" b="1" dirty="0">
                <a:solidFill>
                  <a:srgbClr val="FF0000"/>
                </a:solidFill>
                <a:latin typeface="Book Antiqua" panose="02040602050305030304" pitchFamily="18" charset="0"/>
              </a:rPr>
              <a:t>Line-item budgeting in Ethiopia</a:t>
            </a:r>
          </a:p>
        </p:txBody>
      </p:sp>
      <p:sp>
        <p:nvSpPr>
          <p:cNvPr id="22531" name="Rectangle 3"/>
          <p:cNvSpPr>
            <a:spLocks noGrp="1" noChangeArrowheads="1"/>
          </p:cNvSpPr>
          <p:nvPr>
            <p:ph type="body" idx="1"/>
          </p:nvPr>
        </p:nvSpPr>
        <p:spPr>
          <a:xfrm>
            <a:off x="304800" y="1143000"/>
            <a:ext cx="8382000" cy="5562600"/>
          </a:xfrm>
        </p:spPr>
        <p:txBody>
          <a:bodyPr>
            <a:normAutofit/>
          </a:bodyPr>
          <a:lstStyle/>
          <a:p>
            <a:pPr marL="463550" indent="-463550" algn="just" eaLnBrk="1" hangingPunct="1">
              <a:lnSpc>
                <a:spcPct val="90000"/>
              </a:lnSpc>
              <a:buFontTx/>
              <a:buBlip>
                <a:blip r:embed="rId2"/>
              </a:buBlip>
            </a:pPr>
            <a:r>
              <a:rPr lang="en-GB" altLang="en-US" dirty="0">
                <a:latin typeface="Perpetua" panose="02020502060401020303" pitchFamily="18" charset="0"/>
              </a:rPr>
              <a:t>The Ethiopian government prepares its revenue and expenditure budgets using Line item budgeting. </a:t>
            </a:r>
          </a:p>
          <a:p>
            <a:pPr marL="0" indent="0" algn="just" eaLnBrk="1" hangingPunct="1">
              <a:lnSpc>
                <a:spcPct val="90000"/>
              </a:lnSpc>
              <a:buNone/>
            </a:pPr>
            <a:endParaRPr lang="en-GB" altLang="en-US" sz="1400" dirty="0">
              <a:latin typeface="Perpetua" panose="02020502060401020303" pitchFamily="18" charset="0"/>
            </a:endParaRPr>
          </a:p>
          <a:p>
            <a:pPr marL="463550" indent="-463550" algn="just" eaLnBrk="1" hangingPunct="1">
              <a:lnSpc>
                <a:spcPct val="90000"/>
              </a:lnSpc>
              <a:buFontTx/>
              <a:buBlip>
                <a:blip r:embed="rId2"/>
              </a:buBlip>
            </a:pPr>
            <a:r>
              <a:rPr lang="en-GB" altLang="en-US" i="1" dirty="0">
                <a:solidFill>
                  <a:srgbClr val="0000FF"/>
                </a:solidFill>
                <a:latin typeface="Perpetua" panose="02020502060401020303" pitchFamily="18" charset="0"/>
              </a:rPr>
              <a:t>In line-item budgeting a fixed amount of money is allocated to a given item.</a:t>
            </a:r>
            <a:r>
              <a:rPr lang="en-GB" altLang="en-US" dirty="0">
                <a:solidFill>
                  <a:srgbClr val="0000FF"/>
                </a:solidFill>
                <a:latin typeface="Perpetua" panose="02020502060401020303" pitchFamily="18" charset="0"/>
              </a:rPr>
              <a:t> </a:t>
            </a:r>
          </a:p>
          <a:p>
            <a:pPr marL="0" indent="0" algn="just" eaLnBrk="1" hangingPunct="1">
              <a:lnSpc>
                <a:spcPct val="90000"/>
              </a:lnSpc>
              <a:buNone/>
            </a:pPr>
            <a:endParaRPr lang="en-GB" altLang="en-US" sz="1200" dirty="0">
              <a:solidFill>
                <a:srgbClr val="0000FF"/>
              </a:solidFill>
              <a:latin typeface="Perpetua" panose="02020502060401020303" pitchFamily="18" charset="0"/>
            </a:endParaRPr>
          </a:p>
          <a:p>
            <a:pPr marL="463550" indent="-463550" algn="just" eaLnBrk="1" hangingPunct="1">
              <a:lnSpc>
                <a:spcPct val="90000"/>
              </a:lnSpc>
              <a:buFontTx/>
              <a:buBlip>
                <a:blip r:embed="rId2"/>
              </a:buBlip>
            </a:pPr>
            <a:r>
              <a:rPr lang="en-GB" altLang="en-US" dirty="0">
                <a:latin typeface="Perpetua" panose="02020502060401020303" pitchFamily="18" charset="0"/>
              </a:rPr>
              <a:t>Expenditures </a:t>
            </a:r>
            <a:r>
              <a:rPr lang="en-GB" altLang="en-US" dirty="0">
                <a:solidFill>
                  <a:srgbClr val="00B050"/>
                </a:solidFill>
                <a:latin typeface="Perpetua" panose="02020502060401020303" pitchFamily="18" charset="0"/>
              </a:rPr>
              <a:t>above the allocation</a:t>
            </a:r>
            <a:r>
              <a:rPr lang="en-GB" altLang="en-US" dirty="0">
                <a:latin typeface="Perpetua" panose="02020502060401020303" pitchFamily="18" charset="0"/>
              </a:rPr>
              <a:t> or </a:t>
            </a:r>
            <a:r>
              <a:rPr lang="en-GB" altLang="en-US" dirty="0">
                <a:solidFill>
                  <a:srgbClr val="00B050"/>
                </a:solidFill>
                <a:latin typeface="Perpetua" panose="02020502060401020303" pitchFamily="18" charset="0"/>
              </a:rPr>
              <a:t>transfer of allocation</a:t>
            </a:r>
            <a:r>
              <a:rPr lang="en-GB" altLang="en-US" dirty="0">
                <a:latin typeface="Perpetua" panose="02020502060401020303" pitchFamily="18" charset="0"/>
              </a:rPr>
              <a:t>, whole or in part, from item to another is impossible without prior request and authorization from government. </a:t>
            </a:r>
          </a:p>
          <a:p>
            <a:pPr marL="463550" indent="-463550" algn="just" eaLnBrk="1" hangingPunct="1">
              <a:lnSpc>
                <a:spcPct val="90000"/>
              </a:lnSpc>
              <a:buFontTx/>
              <a:buNone/>
            </a:pPr>
            <a:endParaRPr lang="en-US" altLang="en-US" dirty="0">
              <a:latin typeface="Perpetua" panose="02020502060401020303" pitchFamily="18" charset="0"/>
            </a:endParaRPr>
          </a:p>
          <a:p>
            <a:pPr marL="463550" indent="-463550" eaLnBrk="1" hangingPunct="1">
              <a:lnSpc>
                <a:spcPct val="90000"/>
              </a:lnSpc>
              <a:buFontTx/>
              <a:buNone/>
            </a:pPr>
            <a:endParaRPr lang="en-US" altLang="en-US" dirty="0">
              <a:latin typeface="Perpetua" panose="02020502060401020303" pitchFamily="18" charset="0"/>
            </a:endParaRPr>
          </a:p>
        </p:txBody>
      </p:sp>
      <p:sp>
        <p:nvSpPr>
          <p:cNvPr id="3" name="Slide Number Placeholder 2"/>
          <p:cNvSpPr>
            <a:spLocks noGrp="1"/>
          </p:cNvSpPr>
          <p:nvPr>
            <p:ph type="sldNum" sz="quarter" idx="12"/>
          </p:nvPr>
        </p:nvSpPr>
        <p:spPr/>
        <p:txBody>
          <a:bodyPr/>
          <a:lstStyle/>
          <a:p>
            <a:pPr>
              <a:defRPr/>
            </a:pPr>
            <a:fld id="{4912C910-B6CA-42D6-947A-C54E6B967BB7}" type="slidenum">
              <a:rPr lang="fi-FI" smtClean="0"/>
              <a:pPr>
                <a:defRPr/>
              </a:pPr>
              <a:t>36</a:t>
            </a:fld>
            <a:endParaRPr lang="fi-FI"/>
          </a:p>
        </p:txBody>
      </p:sp>
    </p:spTree>
    <p:extLst>
      <p:ext uri="{BB962C8B-B14F-4D97-AF65-F5344CB8AC3E}">
        <p14:creationId xmlns:p14="http://schemas.microsoft.com/office/powerpoint/2010/main" val="1642502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4638"/>
            <a:ext cx="8229600" cy="563562"/>
          </a:xfrm>
        </p:spPr>
        <p:txBody>
          <a:bodyPr>
            <a:normAutofit fontScale="90000"/>
          </a:bodyPr>
          <a:lstStyle/>
          <a:p>
            <a:r>
              <a:rPr lang="en-US" altLang="en-US" sz="3600" b="1" dirty="0">
                <a:latin typeface="High Tower Text" panose="02040502050506030303" pitchFamily="18" charset="0"/>
              </a:rPr>
              <a:t>Budgeting Techniques</a:t>
            </a:r>
          </a:p>
        </p:txBody>
      </p:sp>
      <p:sp>
        <p:nvSpPr>
          <p:cNvPr id="16387" name="Content Placeholder 2"/>
          <p:cNvSpPr>
            <a:spLocks noGrp="1"/>
          </p:cNvSpPr>
          <p:nvPr>
            <p:ph idx="1"/>
          </p:nvPr>
        </p:nvSpPr>
        <p:spPr>
          <a:xfrm>
            <a:off x="457200" y="990600"/>
            <a:ext cx="8229600" cy="5410200"/>
          </a:xfrm>
        </p:spPr>
        <p:txBody>
          <a:bodyPr>
            <a:normAutofit fontScale="92500"/>
          </a:bodyPr>
          <a:lstStyle/>
          <a:p>
            <a:pPr>
              <a:buFontTx/>
              <a:buNone/>
            </a:pPr>
            <a:r>
              <a:rPr lang="en-US" altLang="en-US"/>
              <a:t>1. </a:t>
            </a:r>
            <a:r>
              <a:rPr lang="en-US" altLang="en-US" b="1"/>
              <a:t>Incremental budgeting</a:t>
            </a:r>
          </a:p>
          <a:p>
            <a:pPr>
              <a:lnSpc>
                <a:spcPct val="150000"/>
              </a:lnSpc>
            </a:pPr>
            <a:r>
              <a:rPr lang="en-US" altLang="en-US"/>
              <a:t>This approach </a:t>
            </a:r>
            <a:r>
              <a:rPr lang="en-US" altLang="en-US">
                <a:solidFill>
                  <a:srgbClr val="0000FF"/>
                </a:solidFill>
              </a:rPr>
              <a:t>bases</a:t>
            </a:r>
            <a:r>
              <a:rPr lang="en-US" altLang="en-US"/>
              <a:t> </a:t>
            </a:r>
            <a:r>
              <a:rPr lang="en-US" altLang="en-US">
                <a:solidFill>
                  <a:srgbClr val="0000FF"/>
                </a:solidFill>
              </a:rPr>
              <a:t>any year’s budget on the previous year’s actual</a:t>
            </a:r>
            <a:r>
              <a:rPr lang="en-US" altLang="en-US"/>
              <a:t>, or budgeted, figures with an allowance for inflation and known changes in activity levels</a:t>
            </a:r>
          </a:p>
          <a:p>
            <a:pPr>
              <a:lnSpc>
                <a:spcPct val="150000"/>
              </a:lnSpc>
            </a:pPr>
            <a:r>
              <a:rPr lang="en-US" altLang="en-US"/>
              <a:t>Most useful for organisations where activity and resource levels </a:t>
            </a:r>
            <a:r>
              <a:rPr lang="en-US" altLang="en-US">
                <a:solidFill>
                  <a:srgbClr val="0000FF"/>
                </a:solidFill>
              </a:rPr>
              <a:t>change little from year to year</a:t>
            </a:r>
          </a:p>
        </p:txBody>
      </p:sp>
      <p:sp>
        <p:nvSpPr>
          <p:cNvPr id="3" name="Slide Number Placeholder 2"/>
          <p:cNvSpPr>
            <a:spLocks noGrp="1"/>
          </p:cNvSpPr>
          <p:nvPr>
            <p:ph type="sldNum" sz="quarter" idx="12"/>
          </p:nvPr>
        </p:nvSpPr>
        <p:spPr/>
        <p:txBody>
          <a:bodyPr/>
          <a:lstStyle/>
          <a:p>
            <a:pPr>
              <a:defRPr/>
            </a:pPr>
            <a:fld id="{4912C910-B6CA-42D6-947A-C54E6B967BB7}" type="slidenum">
              <a:rPr lang="fi-FI" smtClean="0"/>
              <a:pPr>
                <a:defRPr/>
              </a:pPr>
              <a:t>37</a:t>
            </a:fld>
            <a:endParaRPr lang="fi-FI"/>
          </a:p>
        </p:txBody>
      </p:sp>
    </p:spTree>
    <p:extLst>
      <p:ext uri="{BB962C8B-B14F-4D97-AF65-F5344CB8AC3E}">
        <p14:creationId xmlns:p14="http://schemas.microsoft.com/office/powerpoint/2010/main" val="970162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8229600" cy="715962"/>
          </a:xfrm>
        </p:spPr>
        <p:txBody>
          <a:bodyPr>
            <a:normAutofit fontScale="90000"/>
          </a:bodyPr>
          <a:lstStyle/>
          <a:p>
            <a:r>
              <a:rPr lang="en-US" altLang="en-US" b="1"/>
              <a:t>Budgeting Techniques</a:t>
            </a:r>
            <a:endParaRPr lang="en-US" altLang="en-US"/>
          </a:p>
        </p:txBody>
      </p:sp>
      <p:sp>
        <p:nvSpPr>
          <p:cNvPr id="17411" name="Content Placeholder 2"/>
          <p:cNvSpPr>
            <a:spLocks noGrp="1"/>
          </p:cNvSpPr>
          <p:nvPr>
            <p:ph idx="1"/>
          </p:nvPr>
        </p:nvSpPr>
        <p:spPr>
          <a:xfrm>
            <a:off x="457200" y="1219200"/>
            <a:ext cx="8229600" cy="5257800"/>
          </a:xfrm>
        </p:spPr>
        <p:txBody>
          <a:bodyPr>
            <a:normAutofit lnSpcReduction="10000"/>
          </a:bodyPr>
          <a:lstStyle/>
          <a:p>
            <a:pPr>
              <a:lnSpc>
                <a:spcPct val="150000"/>
              </a:lnSpc>
              <a:buFontTx/>
              <a:buNone/>
            </a:pPr>
            <a:r>
              <a:rPr lang="en-US" altLang="en-US" b="1" dirty="0"/>
              <a:t>2. Zero-based budgeting</a:t>
            </a:r>
          </a:p>
          <a:p>
            <a:pPr>
              <a:lnSpc>
                <a:spcPct val="150000"/>
              </a:lnSpc>
            </a:pPr>
            <a:r>
              <a:rPr lang="en-US" altLang="en-US" dirty="0"/>
              <a:t>Start with a </a:t>
            </a:r>
            <a:r>
              <a:rPr lang="en-US" altLang="en-US" dirty="0">
                <a:solidFill>
                  <a:srgbClr val="FF0000"/>
                </a:solidFill>
              </a:rPr>
              <a:t>clean sheet </a:t>
            </a:r>
            <a:r>
              <a:rPr lang="en-US" altLang="en-US" dirty="0"/>
              <a:t>– a zero base.</a:t>
            </a:r>
          </a:p>
          <a:p>
            <a:pPr>
              <a:lnSpc>
                <a:spcPct val="150000"/>
              </a:lnSpc>
            </a:pPr>
            <a:r>
              <a:rPr lang="en-US" altLang="en-US" dirty="0"/>
              <a:t>Zero-base budgeting (ZBB) ignores previous experience and starts with </a:t>
            </a:r>
            <a:r>
              <a:rPr lang="en-US" altLang="en-US" dirty="0">
                <a:solidFill>
                  <a:srgbClr val="FF0000"/>
                </a:solidFill>
              </a:rPr>
              <a:t>next year’s targets and activities</a:t>
            </a:r>
          </a:p>
          <a:p>
            <a:pPr>
              <a:lnSpc>
                <a:spcPct val="150000"/>
              </a:lnSpc>
            </a:pPr>
            <a:r>
              <a:rPr lang="en-US" altLang="en-US" dirty="0"/>
              <a:t>May suit organizations going through a period of </a:t>
            </a:r>
            <a:r>
              <a:rPr lang="en-US" altLang="en-US" dirty="0">
                <a:solidFill>
                  <a:srgbClr val="0000FF"/>
                </a:solidFill>
              </a:rPr>
              <a:t>rapid change</a:t>
            </a:r>
            <a:endParaRPr lang="en-US" altLang="en-US" b="1" dirty="0">
              <a:solidFill>
                <a:srgbClr val="0000FF"/>
              </a:solidFill>
            </a:endParaRPr>
          </a:p>
        </p:txBody>
      </p:sp>
      <p:sp>
        <p:nvSpPr>
          <p:cNvPr id="3" name="Slide Number Placeholder 2"/>
          <p:cNvSpPr>
            <a:spLocks noGrp="1"/>
          </p:cNvSpPr>
          <p:nvPr>
            <p:ph type="sldNum" sz="quarter" idx="12"/>
          </p:nvPr>
        </p:nvSpPr>
        <p:spPr/>
        <p:txBody>
          <a:bodyPr/>
          <a:lstStyle/>
          <a:p>
            <a:pPr>
              <a:defRPr/>
            </a:pPr>
            <a:fld id="{4912C910-B6CA-42D6-947A-C54E6B967BB7}" type="slidenum">
              <a:rPr lang="fi-FI" smtClean="0"/>
              <a:pPr>
                <a:defRPr/>
              </a:pPr>
              <a:t>38</a:t>
            </a:fld>
            <a:endParaRPr lang="fi-FI"/>
          </a:p>
        </p:txBody>
      </p:sp>
    </p:spTree>
    <p:extLst>
      <p:ext uri="{BB962C8B-B14F-4D97-AF65-F5344CB8AC3E}">
        <p14:creationId xmlns:p14="http://schemas.microsoft.com/office/powerpoint/2010/main" val="52877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92162"/>
          </a:xfrm>
        </p:spPr>
        <p:txBody>
          <a:bodyPr>
            <a:normAutofit/>
          </a:bodyPr>
          <a:lstStyle/>
          <a:p>
            <a:pPr eaLnBrk="1" hangingPunct="1"/>
            <a:r>
              <a:rPr lang="en-US" altLang="en-US" sz="3200" b="1" dirty="0">
                <a:latin typeface="Perpetua" panose="02020502060401020303" pitchFamily="18" charset="0"/>
              </a:rPr>
              <a:t>BUDGET…</a:t>
            </a:r>
          </a:p>
        </p:txBody>
      </p:sp>
      <p:sp>
        <p:nvSpPr>
          <p:cNvPr id="18435" name="Rectangle 3"/>
          <p:cNvSpPr>
            <a:spLocks noGrp="1" noChangeArrowheads="1"/>
          </p:cNvSpPr>
          <p:nvPr>
            <p:ph type="body" idx="1"/>
          </p:nvPr>
        </p:nvSpPr>
        <p:spPr>
          <a:xfrm>
            <a:off x="457200" y="1143000"/>
            <a:ext cx="8229600" cy="5257800"/>
          </a:xfrm>
        </p:spPr>
        <p:txBody>
          <a:bodyPr/>
          <a:lstStyle/>
          <a:p>
            <a:pPr algn="just" eaLnBrk="1" hangingPunct="1">
              <a:lnSpc>
                <a:spcPct val="90000"/>
              </a:lnSpc>
            </a:pPr>
            <a:r>
              <a:rPr lang="en-US" altLang="en-US" sz="2800" b="1" dirty="0">
                <a:solidFill>
                  <a:srgbClr val="FF0000"/>
                </a:solidFill>
              </a:rPr>
              <a:t>Budget Cycle</a:t>
            </a:r>
          </a:p>
          <a:p>
            <a:pPr algn="just" eaLnBrk="1" hangingPunct="1">
              <a:lnSpc>
                <a:spcPct val="90000"/>
              </a:lnSpc>
              <a:buFontTx/>
              <a:buNone/>
            </a:pPr>
            <a:r>
              <a:rPr lang="en-US" altLang="en-US" sz="2800" b="1" dirty="0"/>
              <a:t>	</a:t>
            </a:r>
            <a:r>
              <a:rPr lang="en-US" altLang="en-US" sz="2800" b="1" dirty="0">
                <a:solidFill>
                  <a:srgbClr val="0000FF"/>
                </a:solidFill>
              </a:rPr>
              <a:t>- </a:t>
            </a:r>
            <a:r>
              <a:rPr lang="en-US" altLang="en-US" sz="2800" dirty="0">
                <a:solidFill>
                  <a:srgbClr val="0000FF"/>
                </a:solidFill>
              </a:rPr>
              <a:t>Budget preparation</a:t>
            </a:r>
          </a:p>
          <a:p>
            <a:pPr algn="just" eaLnBrk="1" hangingPunct="1">
              <a:lnSpc>
                <a:spcPct val="90000"/>
              </a:lnSpc>
              <a:buFontTx/>
              <a:buNone/>
            </a:pPr>
            <a:r>
              <a:rPr lang="en-US" altLang="en-US" sz="2800" dirty="0">
                <a:solidFill>
                  <a:srgbClr val="0000FF"/>
                </a:solidFill>
              </a:rPr>
              <a:t>	- Budget compiling and approval</a:t>
            </a:r>
          </a:p>
          <a:p>
            <a:pPr algn="just" eaLnBrk="1" hangingPunct="1">
              <a:lnSpc>
                <a:spcPct val="90000"/>
              </a:lnSpc>
              <a:buFontTx/>
              <a:buNone/>
            </a:pPr>
            <a:r>
              <a:rPr lang="en-US" altLang="en-US" sz="2800" dirty="0">
                <a:solidFill>
                  <a:srgbClr val="0000FF"/>
                </a:solidFill>
              </a:rPr>
              <a:t>	- Budget execution</a:t>
            </a:r>
          </a:p>
          <a:p>
            <a:pPr algn="just" eaLnBrk="1" hangingPunct="1">
              <a:lnSpc>
                <a:spcPct val="90000"/>
              </a:lnSpc>
              <a:buFontTx/>
              <a:buNone/>
            </a:pPr>
            <a:r>
              <a:rPr lang="en-US" altLang="en-US" sz="2800" dirty="0">
                <a:solidFill>
                  <a:srgbClr val="0000FF"/>
                </a:solidFill>
              </a:rPr>
              <a:t>	- Budget audit</a:t>
            </a:r>
          </a:p>
          <a:p>
            <a:pPr algn="just" eaLnBrk="1" hangingPunct="1">
              <a:lnSpc>
                <a:spcPct val="90000"/>
              </a:lnSpc>
              <a:buFontTx/>
              <a:buNone/>
            </a:pPr>
            <a:endParaRPr lang="en-US" altLang="en-US" sz="2800" b="1" dirty="0"/>
          </a:p>
          <a:p>
            <a:pPr algn="just" eaLnBrk="1" hangingPunct="1">
              <a:lnSpc>
                <a:spcPct val="90000"/>
              </a:lnSpc>
              <a:buFontTx/>
              <a:buNone/>
            </a:pPr>
            <a:r>
              <a:rPr lang="en-US" altLang="en-US" sz="2800" b="1" dirty="0">
                <a:solidFill>
                  <a:srgbClr val="FF0000"/>
                </a:solidFill>
              </a:rPr>
              <a:t>Fiscal Year</a:t>
            </a:r>
            <a:r>
              <a:rPr lang="en-US" altLang="en-US" sz="2800" b="1" dirty="0"/>
              <a:t>: </a:t>
            </a:r>
            <a:r>
              <a:rPr lang="en-US" altLang="en-US" sz="2800" dirty="0"/>
              <a:t>A specified 12-month period during which operational and financial performance is measured.</a:t>
            </a:r>
          </a:p>
          <a:p>
            <a:pPr algn="just" eaLnBrk="1" hangingPunct="1">
              <a:lnSpc>
                <a:spcPct val="90000"/>
              </a:lnSpc>
              <a:buFont typeface="Wingdings" panose="05000000000000000000" pitchFamily="2" charset="2"/>
              <a:buChar char="ü"/>
            </a:pPr>
            <a:r>
              <a:rPr lang="en-US" altLang="en-US" sz="2800" dirty="0"/>
              <a:t>Budget allocated has to be used within this time. </a:t>
            </a:r>
          </a:p>
        </p:txBody>
      </p:sp>
      <p:sp>
        <p:nvSpPr>
          <p:cNvPr id="3" name="Slide Number Placeholder 2"/>
          <p:cNvSpPr>
            <a:spLocks noGrp="1"/>
          </p:cNvSpPr>
          <p:nvPr>
            <p:ph type="sldNum" sz="quarter" idx="12"/>
          </p:nvPr>
        </p:nvSpPr>
        <p:spPr/>
        <p:txBody>
          <a:bodyPr/>
          <a:lstStyle/>
          <a:p>
            <a:pPr>
              <a:defRPr/>
            </a:pPr>
            <a:fld id="{4912C910-B6CA-42D6-947A-C54E6B967BB7}" type="slidenum">
              <a:rPr lang="fi-FI" smtClean="0"/>
              <a:pPr>
                <a:defRPr/>
              </a:pPr>
              <a:t>39</a:t>
            </a:fld>
            <a:endParaRPr lang="fi-FI"/>
          </a:p>
        </p:txBody>
      </p:sp>
    </p:spTree>
    <p:extLst>
      <p:ext uri="{BB962C8B-B14F-4D97-AF65-F5344CB8AC3E}">
        <p14:creationId xmlns:p14="http://schemas.microsoft.com/office/powerpoint/2010/main" val="3371138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b="1" dirty="0">
                <a:latin typeface="High Tower Text" panose="02040502050506030303" pitchFamily="18" charset="0"/>
                <a:cs typeface="Arial" pitchFamily="34" charset="0"/>
              </a:rPr>
              <a:t>Human Resource Management</a:t>
            </a:r>
          </a:p>
        </p:txBody>
      </p:sp>
      <p:sp>
        <p:nvSpPr>
          <p:cNvPr id="3" name="Content Placeholder 2"/>
          <p:cNvSpPr>
            <a:spLocks noGrp="1"/>
          </p:cNvSpPr>
          <p:nvPr>
            <p:ph idx="1"/>
          </p:nvPr>
        </p:nvSpPr>
        <p:spPr>
          <a:xfrm>
            <a:off x="228600" y="990600"/>
            <a:ext cx="8686800" cy="5486400"/>
          </a:xfrm>
        </p:spPr>
        <p:txBody>
          <a:bodyPr>
            <a:noAutofit/>
          </a:bodyPr>
          <a:lstStyle/>
          <a:p>
            <a:pPr algn="just">
              <a:lnSpc>
                <a:spcPct val="150000"/>
              </a:lnSpc>
              <a:spcBef>
                <a:spcPts val="2400"/>
              </a:spcBef>
            </a:pPr>
            <a:r>
              <a:rPr lang="en-AU" sz="2600" dirty="0">
                <a:latin typeface="High Tower Text" panose="02040502050506030303" pitchFamily="18" charset="0"/>
                <a:cs typeface="Times" panose="02020603050405020304" pitchFamily="18" charset="0"/>
              </a:rPr>
              <a:t>The process of </a:t>
            </a:r>
            <a:r>
              <a:rPr lang="en-AU" sz="2600" dirty="0">
                <a:solidFill>
                  <a:srgbClr val="FF0000"/>
                </a:solidFill>
                <a:latin typeface="High Tower Text" panose="02040502050506030303" pitchFamily="18" charset="0"/>
                <a:cs typeface="Times" panose="02020603050405020304" pitchFamily="18" charset="0"/>
              </a:rPr>
              <a:t>attracting</a:t>
            </a:r>
            <a:r>
              <a:rPr lang="en-AU" sz="2600" dirty="0">
                <a:latin typeface="High Tower Text" panose="02040502050506030303" pitchFamily="18" charset="0"/>
                <a:cs typeface="Times" panose="02020603050405020304" pitchFamily="18" charset="0"/>
              </a:rPr>
              <a:t>, </a:t>
            </a:r>
            <a:r>
              <a:rPr lang="en-AU" sz="2600" dirty="0">
                <a:solidFill>
                  <a:srgbClr val="FF0000"/>
                </a:solidFill>
                <a:latin typeface="High Tower Text" panose="02040502050506030303" pitchFamily="18" charset="0"/>
                <a:cs typeface="Times" panose="02020603050405020304" pitchFamily="18" charset="0"/>
              </a:rPr>
              <a:t>developing</a:t>
            </a:r>
            <a:r>
              <a:rPr lang="en-AU" sz="2600" dirty="0">
                <a:latin typeface="High Tower Text" panose="02040502050506030303" pitchFamily="18" charset="0"/>
                <a:cs typeface="Times" panose="02020603050405020304" pitchFamily="18" charset="0"/>
              </a:rPr>
              <a:t> and </a:t>
            </a:r>
            <a:r>
              <a:rPr lang="en-AU" sz="2600" dirty="0">
                <a:solidFill>
                  <a:srgbClr val="FF0000"/>
                </a:solidFill>
                <a:latin typeface="High Tower Text" panose="02040502050506030303" pitchFamily="18" charset="0"/>
                <a:cs typeface="Times" panose="02020603050405020304" pitchFamily="18" charset="0"/>
              </a:rPr>
              <a:t>maintaining</a:t>
            </a:r>
            <a:r>
              <a:rPr lang="en-AU" sz="2600" dirty="0">
                <a:latin typeface="High Tower Text" panose="02040502050506030303" pitchFamily="18" charset="0"/>
                <a:cs typeface="Times" panose="02020603050405020304" pitchFamily="18" charset="0"/>
              </a:rPr>
              <a:t> a talented and energetic workforce to support organisational mission, objectives and strategies.</a:t>
            </a:r>
          </a:p>
          <a:p>
            <a:pPr>
              <a:lnSpc>
                <a:spcPct val="150000"/>
              </a:lnSpc>
              <a:spcBef>
                <a:spcPts val="2400"/>
              </a:spcBef>
            </a:pPr>
            <a:r>
              <a:rPr lang="en-US" sz="2600" dirty="0">
                <a:latin typeface="High Tower Text" panose="02040502050506030303" pitchFamily="18" charset="0"/>
                <a:cs typeface="Times" panose="02020603050405020304" pitchFamily="18" charset="0"/>
              </a:rPr>
              <a:t>HRM is </a:t>
            </a:r>
            <a:r>
              <a:rPr lang="en-US" altLang="en-US" sz="2600" dirty="0">
                <a:latin typeface="High Tower Text" panose="02040502050506030303" pitchFamily="18" charset="0"/>
                <a:cs typeface="Times" panose="02020603050405020304" pitchFamily="18" charset="0"/>
              </a:rPr>
              <a:t>supplying organizations with the </a:t>
            </a:r>
            <a:r>
              <a:rPr lang="en-US" altLang="en-US" sz="2600" i="1" dirty="0">
                <a:solidFill>
                  <a:srgbClr val="0070C0"/>
                </a:solidFill>
                <a:latin typeface="High Tower Text" panose="02040502050506030303" pitchFamily="18" charset="0"/>
                <a:cs typeface="Times" panose="02020603050405020304" pitchFamily="18" charset="0"/>
              </a:rPr>
              <a:t>right people</a:t>
            </a:r>
            <a:r>
              <a:rPr lang="en-US" altLang="en-US" sz="2600" dirty="0">
                <a:solidFill>
                  <a:srgbClr val="0070C0"/>
                </a:solidFill>
                <a:latin typeface="High Tower Text" panose="02040502050506030303" pitchFamily="18" charset="0"/>
                <a:cs typeface="Times" panose="02020603050405020304" pitchFamily="18" charset="0"/>
              </a:rPr>
              <a:t> </a:t>
            </a:r>
            <a:r>
              <a:rPr lang="en-US" altLang="en-US" sz="2600" dirty="0">
                <a:latin typeface="High Tower Text" panose="02040502050506030303" pitchFamily="18" charset="0"/>
                <a:cs typeface="Times" panose="02020603050405020304" pitchFamily="18" charset="0"/>
              </a:rPr>
              <a:t>in the </a:t>
            </a:r>
            <a:r>
              <a:rPr lang="en-US" altLang="en-US" sz="2600" i="1" dirty="0">
                <a:solidFill>
                  <a:srgbClr val="0070C0"/>
                </a:solidFill>
                <a:latin typeface="High Tower Text" panose="02040502050506030303" pitchFamily="18" charset="0"/>
                <a:cs typeface="Times" panose="02020603050405020304" pitchFamily="18" charset="0"/>
              </a:rPr>
              <a:t>right position</a:t>
            </a:r>
            <a:r>
              <a:rPr lang="en-US" altLang="en-US" sz="2600" dirty="0">
                <a:latin typeface="High Tower Text" panose="02040502050506030303" pitchFamily="18" charset="0"/>
                <a:cs typeface="Times" panose="02020603050405020304" pitchFamily="18" charset="0"/>
              </a:rPr>
              <a:t>, when they are needed.</a:t>
            </a:r>
            <a:endParaRPr lang="en-US" sz="2600" dirty="0">
              <a:latin typeface="High Tower Text" panose="02040502050506030303" pitchFamily="18" charset="0"/>
              <a:cs typeface="Times" panose="02020603050405020304" pitchFamily="18" charset="0"/>
            </a:endParaRPr>
          </a:p>
          <a:p>
            <a:pPr>
              <a:lnSpc>
                <a:spcPct val="150000"/>
              </a:lnSpc>
              <a:spcBef>
                <a:spcPts val="2400"/>
              </a:spcBef>
            </a:pPr>
            <a:r>
              <a:rPr lang="en-US" sz="2600" dirty="0">
                <a:latin typeface="High Tower Text" panose="02040502050506030303" pitchFamily="18" charset="0"/>
                <a:cs typeface="Times" panose="02020603050405020304" pitchFamily="18" charset="0"/>
              </a:rPr>
              <a:t>HRM is the integrated use of procedures, policies and practices to </a:t>
            </a:r>
            <a:r>
              <a:rPr lang="en-US" sz="2600" dirty="0">
                <a:solidFill>
                  <a:srgbClr val="0000FF"/>
                </a:solidFill>
                <a:latin typeface="High Tower Text" panose="02040502050506030303" pitchFamily="18" charset="0"/>
                <a:cs typeface="Times" panose="02020603050405020304" pitchFamily="18" charset="0"/>
              </a:rPr>
              <a:t>recruit, maintain and develop</a:t>
            </a:r>
            <a:r>
              <a:rPr lang="en-US" sz="2600" dirty="0">
                <a:latin typeface="High Tower Text" panose="02040502050506030303" pitchFamily="18" charset="0"/>
                <a:cs typeface="Times" panose="02020603050405020304" pitchFamily="18" charset="0"/>
              </a:rPr>
              <a:t> employees to meet the desired goals of the organization.</a:t>
            </a:r>
          </a:p>
        </p:txBody>
      </p:sp>
      <p:sp>
        <p:nvSpPr>
          <p:cNvPr id="5" name="Slide Number Placeholder 4"/>
          <p:cNvSpPr>
            <a:spLocks noGrp="1"/>
          </p:cNvSpPr>
          <p:nvPr>
            <p:ph type="sldNum" sz="quarter" idx="12"/>
          </p:nvPr>
        </p:nvSpPr>
        <p:spPr/>
        <p:txBody>
          <a:bodyPr/>
          <a:lstStyle/>
          <a:p>
            <a:pPr>
              <a:defRPr/>
            </a:pPr>
            <a:fld id="{4912C910-B6CA-42D6-947A-C54E6B967BB7}" type="slidenum">
              <a:rPr lang="fi-FI" smtClean="0"/>
              <a:pPr>
                <a:defRPr/>
              </a:pPr>
              <a:t>4</a:t>
            </a:fld>
            <a:endParaRPr lang="fi-FI"/>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Budget Cycle: </a:t>
            </a:r>
            <a:br>
              <a:rPr lang="en-US"/>
            </a:b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pPr>
              <a:defRPr/>
            </a:pPr>
            <a:fld id="{4912C910-B6CA-42D6-947A-C54E6B967BB7}" type="slidenum">
              <a:rPr lang="fi-FI" smtClean="0"/>
              <a:pPr>
                <a:defRPr/>
              </a:pPr>
              <a:t>40</a:t>
            </a:fld>
            <a:endParaRPr lang="fi-FI"/>
          </a:p>
        </p:txBody>
      </p:sp>
    </p:spTree>
    <p:extLst>
      <p:ext uri="{BB962C8B-B14F-4D97-AF65-F5344CB8AC3E}">
        <p14:creationId xmlns:p14="http://schemas.microsoft.com/office/powerpoint/2010/main" val="1397994130"/>
      </p:ext>
    </p:extLst>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4724400" cy="258762"/>
          </a:xfrm>
        </p:spPr>
        <p:txBody>
          <a:bodyPr>
            <a:normAutofit fontScale="90000"/>
          </a:bodyPr>
          <a:lstStyle/>
          <a:p>
            <a:br>
              <a:rPr lang="en-US" altLang="en-US" sz="3600" dirty="0">
                <a:solidFill>
                  <a:schemeClr val="tx1"/>
                </a:solidFill>
              </a:rPr>
            </a:br>
            <a:r>
              <a:rPr lang="en-US" altLang="en-US" sz="3600" b="1" dirty="0">
                <a:solidFill>
                  <a:srgbClr val="0000FF"/>
                </a:solidFill>
              </a:rPr>
              <a:t>AUDIT</a:t>
            </a:r>
            <a:endParaRPr lang="en-US" altLang="en-US" sz="3600" b="1" dirty="0"/>
          </a:p>
        </p:txBody>
      </p:sp>
      <p:sp>
        <p:nvSpPr>
          <p:cNvPr id="3" name="Content Placeholder 2"/>
          <p:cNvSpPr>
            <a:spLocks noGrp="1"/>
          </p:cNvSpPr>
          <p:nvPr>
            <p:ph idx="1"/>
          </p:nvPr>
        </p:nvSpPr>
        <p:spPr>
          <a:xfrm>
            <a:off x="457200" y="1219200"/>
            <a:ext cx="8305800" cy="5137150"/>
          </a:xfrm>
        </p:spPr>
        <p:txBody>
          <a:bodyPr>
            <a:normAutofit fontScale="92500" lnSpcReduction="20000"/>
          </a:bodyPr>
          <a:lstStyle/>
          <a:p>
            <a:pPr algn="just">
              <a:lnSpc>
                <a:spcPct val="120000"/>
              </a:lnSpc>
              <a:spcBef>
                <a:spcPts val="1800"/>
              </a:spcBef>
              <a:buFontTx/>
              <a:buNone/>
            </a:pPr>
            <a:r>
              <a:rPr lang="en-US" altLang="en-US" sz="2800" b="1" dirty="0">
                <a:latin typeface="Times" panose="02020603050405020304" pitchFamily="18" charset="0"/>
                <a:cs typeface="Times" panose="02020603050405020304" pitchFamily="18" charset="0"/>
              </a:rPr>
              <a:t>WHAT IS AN </a:t>
            </a:r>
            <a:r>
              <a:rPr lang="en-US" altLang="en-US" sz="2800" b="1" dirty="0">
                <a:solidFill>
                  <a:srgbClr val="0000FF"/>
                </a:solidFill>
                <a:latin typeface="Times" panose="02020603050405020304" pitchFamily="18" charset="0"/>
                <a:cs typeface="Times" panose="02020603050405020304" pitchFamily="18" charset="0"/>
              </a:rPr>
              <a:t>AUDIT</a:t>
            </a:r>
            <a:r>
              <a:rPr lang="en-US" altLang="en-US" sz="2800" b="1" dirty="0">
                <a:latin typeface="Times" panose="02020603050405020304" pitchFamily="18" charset="0"/>
                <a:cs typeface="Times" panose="02020603050405020304" pitchFamily="18" charset="0"/>
              </a:rPr>
              <a:t>?</a:t>
            </a:r>
          </a:p>
          <a:p>
            <a:pPr algn="just">
              <a:lnSpc>
                <a:spcPct val="120000"/>
              </a:lnSpc>
              <a:spcBef>
                <a:spcPts val="1800"/>
              </a:spcBef>
              <a:buFont typeface="Wingdings" panose="05000000000000000000" pitchFamily="2" charset="2"/>
              <a:buChar char="ü"/>
            </a:pPr>
            <a:r>
              <a:rPr lang="en-US" altLang="en-US" sz="2800" dirty="0">
                <a:latin typeface="Times" panose="02020603050405020304" pitchFamily="18" charset="0"/>
                <a:cs typeface="Times" panose="02020603050405020304" pitchFamily="18" charset="0"/>
              </a:rPr>
              <a:t>An </a:t>
            </a:r>
            <a:r>
              <a:rPr lang="en-US" altLang="en-US" sz="2800" dirty="0">
                <a:solidFill>
                  <a:srgbClr val="0000FF"/>
                </a:solidFill>
                <a:latin typeface="Times" panose="02020603050405020304" pitchFamily="18" charset="0"/>
                <a:cs typeface="Times" panose="02020603050405020304" pitchFamily="18" charset="0"/>
              </a:rPr>
              <a:t>independent</a:t>
            </a:r>
            <a:r>
              <a:rPr lang="en-US" altLang="en-US" sz="2800" dirty="0">
                <a:latin typeface="Times" panose="02020603050405020304" pitchFamily="18" charset="0"/>
                <a:cs typeface="Times" panose="02020603050405020304" pitchFamily="18" charset="0"/>
              </a:rPr>
              <a:t> examination of records, procedures and activities of an organization resulting in a report on the findings.</a:t>
            </a:r>
          </a:p>
          <a:p>
            <a:pPr>
              <a:lnSpc>
                <a:spcPct val="120000"/>
              </a:lnSpc>
              <a:spcBef>
                <a:spcPts val="1800"/>
              </a:spcBef>
              <a:buFontTx/>
              <a:buNone/>
            </a:pPr>
            <a:r>
              <a:rPr lang="en-US" altLang="en-US" sz="2800" b="1" dirty="0">
                <a:latin typeface="Times" panose="02020603050405020304" pitchFamily="18" charset="0"/>
                <a:cs typeface="Times" panose="02020603050405020304" pitchFamily="18" charset="0"/>
              </a:rPr>
              <a:t>Why do we need audit?</a:t>
            </a:r>
          </a:p>
          <a:p>
            <a:pPr>
              <a:lnSpc>
                <a:spcPct val="120000"/>
              </a:lnSpc>
              <a:spcBef>
                <a:spcPts val="1800"/>
              </a:spcBef>
            </a:pPr>
            <a:r>
              <a:rPr lang="en-US" altLang="en-US" sz="2800" dirty="0">
                <a:latin typeface="Times" panose="02020603050405020304" pitchFamily="18" charset="0"/>
                <a:cs typeface="Times" panose="02020603050405020304" pitchFamily="18" charset="0"/>
              </a:rPr>
              <a:t>Accountability</a:t>
            </a:r>
          </a:p>
          <a:p>
            <a:pPr>
              <a:lnSpc>
                <a:spcPct val="120000"/>
              </a:lnSpc>
              <a:spcBef>
                <a:spcPts val="1800"/>
              </a:spcBef>
            </a:pPr>
            <a:r>
              <a:rPr lang="en-US" altLang="en-US" sz="2800" dirty="0">
                <a:latin typeface="Times" panose="02020603050405020304" pitchFamily="18" charset="0"/>
                <a:cs typeface="Times" panose="02020603050405020304" pitchFamily="18" charset="0"/>
              </a:rPr>
              <a:t>Credibility</a:t>
            </a:r>
          </a:p>
          <a:p>
            <a:pPr>
              <a:lnSpc>
                <a:spcPct val="120000"/>
              </a:lnSpc>
              <a:spcBef>
                <a:spcPts val="1800"/>
              </a:spcBef>
            </a:pPr>
            <a:r>
              <a:rPr lang="en-US" altLang="en-US" sz="2800" dirty="0">
                <a:latin typeface="Times" panose="02020603050405020304" pitchFamily="18" charset="0"/>
                <a:cs typeface="Times" panose="02020603050405020304" pitchFamily="18" charset="0"/>
              </a:rPr>
              <a:t>Transparency</a:t>
            </a:r>
          </a:p>
          <a:p>
            <a:pPr>
              <a:lnSpc>
                <a:spcPct val="120000"/>
              </a:lnSpc>
              <a:spcBef>
                <a:spcPts val="1800"/>
              </a:spcBef>
            </a:pPr>
            <a:r>
              <a:rPr lang="en-US" altLang="en-US" sz="2800" dirty="0">
                <a:latin typeface="Times" panose="02020603050405020304" pitchFamily="18" charset="0"/>
                <a:cs typeface="Times" panose="02020603050405020304" pitchFamily="18" charset="0"/>
              </a:rPr>
              <a:t>Legal requirement.</a:t>
            </a:r>
          </a:p>
        </p:txBody>
      </p:sp>
      <p:sp>
        <p:nvSpPr>
          <p:cNvPr id="4" name="Slide Number Placeholder 3"/>
          <p:cNvSpPr>
            <a:spLocks noGrp="1"/>
          </p:cNvSpPr>
          <p:nvPr>
            <p:ph type="sldNum" sz="quarter" idx="12"/>
          </p:nvPr>
        </p:nvSpPr>
        <p:spPr/>
        <p:txBody>
          <a:bodyPr/>
          <a:lstStyle/>
          <a:p>
            <a:pPr>
              <a:defRPr/>
            </a:pPr>
            <a:fld id="{4912C910-B6CA-42D6-947A-C54E6B967BB7}" type="slidenum">
              <a:rPr lang="fi-FI" smtClean="0"/>
              <a:pPr>
                <a:defRPr/>
              </a:pPr>
              <a:t>41</a:t>
            </a:fld>
            <a:endParaRPr lang="fi-FI"/>
          </a:p>
        </p:txBody>
      </p:sp>
    </p:spTree>
    <p:extLst>
      <p:ext uri="{BB962C8B-B14F-4D97-AF65-F5344CB8AC3E}">
        <p14:creationId xmlns:p14="http://schemas.microsoft.com/office/powerpoint/2010/main" val="3087349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944562"/>
          </a:xfrm>
        </p:spPr>
        <p:txBody>
          <a:bodyPr/>
          <a:lstStyle/>
          <a:p>
            <a:pPr eaLnBrk="1" hangingPunct="1"/>
            <a:r>
              <a:rPr lang="en-US" altLang="en-US" sz="4000" b="1">
                <a:solidFill>
                  <a:srgbClr val="0033CC"/>
                </a:solidFill>
                <a:latin typeface="Book Antiqua" panose="02040602050305030304" pitchFamily="18" charset="0"/>
              </a:rPr>
              <a:t>Coding the line item budget</a:t>
            </a:r>
          </a:p>
        </p:txBody>
      </p:sp>
      <p:sp>
        <p:nvSpPr>
          <p:cNvPr id="23555" name="Rectangle 3"/>
          <p:cNvSpPr>
            <a:spLocks noGrp="1" noChangeArrowheads="1"/>
          </p:cNvSpPr>
          <p:nvPr>
            <p:ph type="body" idx="1"/>
          </p:nvPr>
        </p:nvSpPr>
        <p:spPr>
          <a:xfrm>
            <a:off x="304800" y="1295400"/>
            <a:ext cx="8534400" cy="5181600"/>
          </a:xfrm>
        </p:spPr>
        <p:txBody>
          <a:bodyPr/>
          <a:lstStyle/>
          <a:p>
            <a:pPr algn="just" eaLnBrk="1" hangingPunct="1">
              <a:lnSpc>
                <a:spcPct val="90000"/>
              </a:lnSpc>
              <a:buFontTx/>
              <a:buNone/>
            </a:pPr>
            <a:r>
              <a:rPr lang="en-GB" altLang="en-US" b="1" dirty="0">
                <a:solidFill>
                  <a:srgbClr val="FF0000"/>
                </a:solidFill>
                <a:cs typeface="Arial" panose="020B0604020202020204" pitchFamily="34" charset="0"/>
              </a:rPr>
              <a:t>There are three major line of item Coding</a:t>
            </a:r>
          </a:p>
          <a:p>
            <a:pPr algn="just" eaLnBrk="1" hangingPunct="1">
              <a:lnSpc>
                <a:spcPct val="90000"/>
              </a:lnSpc>
            </a:pPr>
            <a:r>
              <a:rPr lang="en-GB" altLang="en-US" b="1" dirty="0">
                <a:solidFill>
                  <a:srgbClr val="0000FF"/>
                </a:solidFill>
                <a:cs typeface="Arial" panose="020B0604020202020204" pitchFamily="34" charset="0"/>
              </a:rPr>
              <a:t>1000</a:t>
            </a:r>
            <a:r>
              <a:rPr lang="en-GB" altLang="en-US" b="1" dirty="0">
                <a:cs typeface="Arial" panose="020B0604020202020204" pitchFamily="34" charset="0"/>
              </a:rPr>
              <a:t>: Revenue items</a:t>
            </a:r>
          </a:p>
          <a:p>
            <a:pPr algn="just" eaLnBrk="1" hangingPunct="1">
              <a:lnSpc>
                <a:spcPct val="90000"/>
              </a:lnSpc>
            </a:pPr>
            <a:r>
              <a:rPr lang="en-GB" altLang="en-US" b="1" dirty="0">
                <a:solidFill>
                  <a:srgbClr val="0000FF"/>
                </a:solidFill>
                <a:cs typeface="Arial" panose="020B0604020202020204" pitchFamily="34" charset="0"/>
              </a:rPr>
              <a:t>6000</a:t>
            </a:r>
            <a:r>
              <a:rPr lang="en-GB" altLang="en-US" b="1" dirty="0">
                <a:cs typeface="Arial" panose="020B0604020202020204" pitchFamily="34" charset="0"/>
              </a:rPr>
              <a:t>: Items for recurrent budget: </a:t>
            </a:r>
          </a:p>
          <a:p>
            <a:pPr algn="just" eaLnBrk="1" hangingPunct="1">
              <a:lnSpc>
                <a:spcPct val="90000"/>
              </a:lnSpc>
              <a:buFontTx/>
              <a:buNone/>
            </a:pPr>
            <a:r>
              <a:rPr lang="en-US" altLang="en-US" b="1" dirty="0">
                <a:cs typeface="Arial" panose="020B0604020202020204" pitchFamily="34" charset="0"/>
              </a:rPr>
              <a:t>	e.g. 6101, 6102, 6201, 6202, 6301</a:t>
            </a:r>
            <a:endParaRPr lang="en-GB" altLang="en-US" b="1" dirty="0">
              <a:cs typeface="Arial" panose="020B0604020202020204" pitchFamily="34" charset="0"/>
            </a:endParaRPr>
          </a:p>
          <a:p>
            <a:pPr algn="just" eaLnBrk="1" hangingPunct="1">
              <a:lnSpc>
                <a:spcPct val="90000"/>
              </a:lnSpc>
            </a:pPr>
            <a:r>
              <a:rPr lang="en-GB" altLang="en-US" b="1" dirty="0">
                <a:solidFill>
                  <a:srgbClr val="0000FF"/>
                </a:solidFill>
                <a:cs typeface="Arial" panose="020B0604020202020204" pitchFamily="34" charset="0"/>
              </a:rPr>
              <a:t>8000:</a:t>
            </a:r>
            <a:r>
              <a:rPr lang="en-GB" altLang="en-US" b="1" dirty="0">
                <a:cs typeface="Arial" panose="020B0604020202020204" pitchFamily="34" charset="0"/>
              </a:rPr>
              <a:t>  Item for capital budget</a:t>
            </a:r>
            <a:endParaRPr lang="en-US" altLang="en-US" sz="2400" b="1" dirty="0">
              <a:cs typeface="Arial" panose="020B0604020202020204" pitchFamily="34" charset="0"/>
            </a:endParaRPr>
          </a:p>
          <a:p>
            <a:pPr algn="just" eaLnBrk="1" hangingPunct="1">
              <a:lnSpc>
                <a:spcPct val="90000"/>
              </a:lnSpc>
            </a:pPr>
            <a:endParaRPr lang="en-US" altLang="en-US" b="1" dirty="0">
              <a:cs typeface="Arial" panose="020B0604020202020204" pitchFamily="34" charset="0"/>
            </a:endParaRPr>
          </a:p>
          <a:p>
            <a:pPr algn="just" eaLnBrk="1" hangingPunct="1">
              <a:lnSpc>
                <a:spcPct val="90000"/>
              </a:lnSpc>
              <a:buFontTx/>
              <a:buNone/>
            </a:pPr>
            <a:endParaRPr lang="en-US" altLang="en-US" b="1" dirty="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4912C910-B6CA-42D6-947A-C54E6B967BB7}" type="slidenum">
              <a:rPr lang="fi-FI" smtClean="0"/>
              <a:pPr>
                <a:defRPr/>
              </a:pPr>
              <a:t>42</a:t>
            </a:fld>
            <a:endParaRPr lang="fi-FI"/>
          </a:p>
        </p:txBody>
      </p:sp>
    </p:spTree>
    <p:extLst>
      <p:ext uri="{BB962C8B-B14F-4D97-AF65-F5344CB8AC3E}">
        <p14:creationId xmlns:p14="http://schemas.microsoft.com/office/powerpoint/2010/main" val="245368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715962"/>
          </a:xfrm>
        </p:spPr>
        <p:txBody>
          <a:bodyPr/>
          <a:lstStyle/>
          <a:p>
            <a:pPr eaLnBrk="1" hangingPunct="1">
              <a:lnSpc>
                <a:spcPct val="80000"/>
              </a:lnSpc>
            </a:pPr>
            <a:r>
              <a:rPr lang="en-GB" altLang="en-US" sz="4000" b="1">
                <a:latin typeface="Book Antiqua" panose="02040602050305030304" pitchFamily="18" charset="0"/>
              </a:rPr>
              <a:t>Line Item Budgeting</a:t>
            </a:r>
          </a:p>
        </p:txBody>
      </p:sp>
      <p:sp>
        <p:nvSpPr>
          <p:cNvPr id="11267" name="Rectangle 3"/>
          <p:cNvSpPr>
            <a:spLocks noGrp="1" noChangeArrowheads="1"/>
          </p:cNvSpPr>
          <p:nvPr>
            <p:ph type="body" idx="1"/>
          </p:nvPr>
        </p:nvSpPr>
        <p:spPr>
          <a:xfrm>
            <a:off x="228600" y="1219200"/>
            <a:ext cx="8458200" cy="5486400"/>
          </a:xfrm>
        </p:spPr>
        <p:txBody>
          <a:bodyPr/>
          <a:lstStyle/>
          <a:p>
            <a:pPr algn="just" eaLnBrk="1" hangingPunct="1">
              <a:lnSpc>
                <a:spcPct val="80000"/>
              </a:lnSpc>
              <a:buFontTx/>
              <a:buNone/>
              <a:defRPr/>
            </a:pPr>
            <a:r>
              <a:rPr lang="en-GB" sz="2400" b="1" dirty="0">
                <a:latin typeface="+mj-lt"/>
              </a:rPr>
              <a:t>Once approved-money can not be transferred from one category of item to another</a:t>
            </a:r>
          </a:p>
          <a:p>
            <a:pPr algn="just" eaLnBrk="1" hangingPunct="1">
              <a:lnSpc>
                <a:spcPct val="80000"/>
              </a:lnSpc>
              <a:buFontTx/>
              <a:buNone/>
              <a:defRPr/>
            </a:pPr>
            <a:r>
              <a:rPr lang="en-GB" sz="2400" b="1" dirty="0">
                <a:solidFill>
                  <a:srgbClr val="FF0000"/>
                </a:solidFill>
                <a:latin typeface="+mj-lt"/>
              </a:rPr>
              <a:t>61:</a:t>
            </a:r>
            <a:r>
              <a:rPr lang="en-GB" sz="2400" b="1" dirty="0">
                <a:latin typeface="+mj-lt"/>
              </a:rPr>
              <a:t>	Item for salaries</a:t>
            </a:r>
          </a:p>
          <a:p>
            <a:pPr algn="just" eaLnBrk="1" hangingPunct="1">
              <a:lnSpc>
                <a:spcPct val="80000"/>
              </a:lnSpc>
              <a:buFontTx/>
              <a:buNone/>
              <a:defRPr/>
            </a:pPr>
            <a:r>
              <a:rPr lang="en-GB" sz="2400" b="1" dirty="0">
                <a:solidFill>
                  <a:srgbClr val="FF0000"/>
                </a:solidFill>
                <a:latin typeface="+mj-lt"/>
              </a:rPr>
              <a:t>6101:</a:t>
            </a:r>
            <a:r>
              <a:rPr lang="en-GB" sz="2400" b="1" dirty="0">
                <a:latin typeface="+mj-lt"/>
              </a:rPr>
              <a:t> Salary for civil servants</a:t>
            </a:r>
          </a:p>
          <a:p>
            <a:pPr algn="just" eaLnBrk="1" hangingPunct="1">
              <a:lnSpc>
                <a:spcPct val="80000"/>
              </a:lnSpc>
              <a:buFontTx/>
              <a:buNone/>
              <a:defRPr/>
            </a:pPr>
            <a:r>
              <a:rPr lang="en-GB" sz="2400" b="1" dirty="0">
                <a:solidFill>
                  <a:srgbClr val="FF0000"/>
                </a:solidFill>
                <a:latin typeface="+mj-lt"/>
              </a:rPr>
              <a:t>62:</a:t>
            </a:r>
            <a:r>
              <a:rPr lang="en-GB" sz="2400" b="1" dirty="0">
                <a:latin typeface="+mj-lt"/>
              </a:rPr>
              <a:t> Line item for diff, services (Budget)</a:t>
            </a:r>
          </a:p>
          <a:p>
            <a:pPr algn="just" eaLnBrk="1" hangingPunct="1">
              <a:lnSpc>
                <a:spcPct val="80000"/>
              </a:lnSpc>
              <a:buFontTx/>
              <a:buNone/>
              <a:defRPr/>
            </a:pPr>
            <a:r>
              <a:rPr lang="en-GB" sz="2400" b="1" dirty="0">
                <a:solidFill>
                  <a:srgbClr val="FF0000"/>
                </a:solidFill>
                <a:latin typeface="+mj-lt"/>
              </a:rPr>
              <a:t>6201</a:t>
            </a:r>
            <a:r>
              <a:rPr lang="en-GB" sz="2400" b="1" dirty="0">
                <a:latin typeface="+mj-lt"/>
              </a:rPr>
              <a:t>: Item for postage, water, telephone and electric bill</a:t>
            </a:r>
          </a:p>
          <a:p>
            <a:pPr algn="just" eaLnBrk="1" hangingPunct="1">
              <a:lnSpc>
                <a:spcPct val="80000"/>
              </a:lnSpc>
              <a:buFontTx/>
              <a:buNone/>
              <a:defRPr/>
            </a:pPr>
            <a:r>
              <a:rPr lang="en-GB" sz="2400" b="1" dirty="0">
                <a:solidFill>
                  <a:srgbClr val="FF0000"/>
                </a:solidFill>
                <a:latin typeface="+mj-lt"/>
              </a:rPr>
              <a:t>6202:</a:t>
            </a:r>
            <a:r>
              <a:rPr lang="en-GB" sz="2400" b="1" dirty="0">
                <a:latin typeface="+mj-lt"/>
              </a:rPr>
              <a:t> Transport and per diem</a:t>
            </a:r>
          </a:p>
          <a:p>
            <a:pPr algn="just" eaLnBrk="1" hangingPunct="1">
              <a:lnSpc>
                <a:spcPct val="80000"/>
              </a:lnSpc>
              <a:buFontTx/>
              <a:buNone/>
              <a:defRPr/>
            </a:pPr>
            <a:r>
              <a:rPr lang="en-GB" sz="2400" b="1" dirty="0">
                <a:solidFill>
                  <a:srgbClr val="FF0000"/>
                </a:solidFill>
                <a:latin typeface="+mj-lt"/>
              </a:rPr>
              <a:t>6203:</a:t>
            </a:r>
            <a:r>
              <a:rPr lang="en-GB" sz="2400" b="1" dirty="0">
                <a:latin typeface="+mj-lt"/>
              </a:rPr>
              <a:t> Information advertisement and publication </a:t>
            </a:r>
          </a:p>
          <a:p>
            <a:pPr algn="just" eaLnBrk="1" hangingPunct="1">
              <a:lnSpc>
                <a:spcPct val="80000"/>
              </a:lnSpc>
              <a:buFontTx/>
              <a:buNone/>
              <a:defRPr/>
            </a:pPr>
            <a:r>
              <a:rPr lang="en-GB" sz="2400" b="1" dirty="0">
                <a:solidFill>
                  <a:srgbClr val="FF0000"/>
                </a:solidFill>
                <a:latin typeface="+mj-lt"/>
              </a:rPr>
              <a:t>6204</a:t>
            </a:r>
            <a:r>
              <a:rPr lang="en-GB" sz="2400" b="1" dirty="0">
                <a:latin typeface="+mj-lt"/>
              </a:rPr>
              <a:t>: Equipment, building and fence repair and maintenance</a:t>
            </a:r>
          </a:p>
          <a:p>
            <a:pPr algn="just" eaLnBrk="1" hangingPunct="1">
              <a:lnSpc>
                <a:spcPct val="80000"/>
              </a:lnSpc>
              <a:buFontTx/>
              <a:buNone/>
              <a:defRPr/>
            </a:pPr>
            <a:r>
              <a:rPr lang="en-GB" sz="2400" b="1" dirty="0">
                <a:solidFill>
                  <a:srgbClr val="FF0000"/>
                </a:solidFill>
                <a:latin typeface="+mj-lt"/>
              </a:rPr>
              <a:t>6205</a:t>
            </a:r>
            <a:r>
              <a:rPr lang="en-GB" sz="2400" b="1" dirty="0">
                <a:latin typeface="+mj-lt"/>
              </a:rPr>
              <a:t>: Repair and maintenance of vehicles</a:t>
            </a:r>
          </a:p>
          <a:p>
            <a:pPr algn="just" eaLnBrk="1" hangingPunct="1">
              <a:lnSpc>
                <a:spcPct val="80000"/>
              </a:lnSpc>
              <a:buFontTx/>
              <a:buNone/>
              <a:defRPr/>
            </a:pPr>
            <a:r>
              <a:rPr lang="en-GB" sz="2400" b="1" dirty="0">
                <a:solidFill>
                  <a:srgbClr val="FF0000"/>
                </a:solidFill>
                <a:latin typeface="+mj-lt"/>
              </a:rPr>
              <a:t>6206</a:t>
            </a:r>
            <a:r>
              <a:rPr lang="en-GB" sz="2400" b="1" dirty="0">
                <a:latin typeface="+mj-lt"/>
              </a:rPr>
              <a:t>: For rent</a:t>
            </a:r>
          </a:p>
          <a:p>
            <a:pPr algn="just" eaLnBrk="1" hangingPunct="1">
              <a:lnSpc>
                <a:spcPct val="80000"/>
              </a:lnSpc>
              <a:buFontTx/>
              <a:buNone/>
              <a:defRPr/>
            </a:pPr>
            <a:r>
              <a:rPr lang="en-GB" sz="2400" b="1" dirty="0">
                <a:solidFill>
                  <a:srgbClr val="FF0000"/>
                </a:solidFill>
                <a:latin typeface="+mj-lt"/>
              </a:rPr>
              <a:t>63	:</a:t>
            </a:r>
            <a:r>
              <a:rPr lang="en-GB" sz="2400" b="1" dirty="0">
                <a:latin typeface="+mj-lt"/>
              </a:rPr>
              <a:t> Line item for expendable items</a:t>
            </a:r>
          </a:p>
          <a:p>
            <a:pPr algn="just" eaLnBrk="1" hangingPunct="1">
              <a:lnSpc>
                <a:spcPct val="80000"/>
              </a:lnSpc>
              <a:buFontTx/>
              <a:buNone/>
              <a:defRPr/>
            </a:pPr>
            <a:r>
              <a:rPr lang="en-GB" sz="2400" b="1" dirty="0">
                <a:solidFill>
                  <a:srgbClr val="FF0000"/>
                </a:solidFill>
                <a:latin typeface="+mj-lt"/>
              </a:rPr>
              <a:t>6301</a:t>
            </a:r>
            <a:r>
              <a:rPr lang="en-GB" sz="2400" b="1" dirty="0">
                <a:latin typeface="+mj-lt"/>
              </a:rPr>
              <a:t>:	For food</a:t>
            </a:r>
            <a:endParaRPr lang="en-US" sz="2400" b="1" dirty="0">
              <a:latin typeface="+mj-lt"/>
            </a:endParaRPr>
          </a:p>
          <a:p>
            <a:pPr eaLnBrk="1" hangingPunct="1">
              <a:lnSpc>
                <a:spcPct val="80000"/>
              </a:lnSpc>
              <a:buFontTx/>
              <a:buNone/>
              <a:defRPr/>
            </a:pPr>
            <a:endParaRPr lang="en-US" sz="2400" b="1" dirty="0">
              <a:latin typeface="+mj-lt"/>
            </a:endParaRPr>
          </a:p>
        </p:txBody>
      </p:sp>
      <p:sp>
        <p:nvSpPr>
          <p:cNvPr id="3" name="Slide Number Placeholder 2"/>
          <p:cNvSpPr>
            <a:spLocks noGrp="1"/>
          </p:cNvSpPr>
          <p:nvPr>
            <p:ph type="sldNum" sz="quarter" idx="12"/>
          </p:nvPr>
        </p:nvSpPr>
        <p:spPr/>
        <p:txBody>
          <a:bodyPr/>
          <a:lstStyle/>
          <a:p>
            <a:pPr>
              <a:defRPr/>
            </a:pPr>
            <a:fld id="{4912C910-B6CA-42D6-947A-C54E6B967BB7}" type="slidenum">
              <a:rPr lang="fi-FI" smtClean="0"/>
              <a:pPr>
                <a:defRPr/>
              </a:pPr>
              <a:t>43</a:t>
            </a:fld>
            <a:endParaRPr lang="fi-FI"/>
          </a:p>
        </p:txBody>
      </p:sp>
    </p:spTree>
    <p:extLst>
      <p:ext uri="{BB962C8B-B14F-4D97-AF65-F5344CB8AC3E}">
        <p14:creationId xmlns:p14="http://schemas.microsoft.com/office/powerpoint/2010/main" val="14237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715962"/>
          </a:xfrm>
        </p:spPr>
        <p:txBody>
          <a:bodyPr/>
          <a:lstStyle/>
          <a:p>
            <a:pPr eaLnBrk="1" hangingPunct="1"/>
            <a:r>
              <a:rPr lang="en-GB" altLang="en-US" sz="4000" b="1">
                <a:solidFill>
                  <a:srgbClr val="0033CC"/>
                </a:solidFill>
                <a:latin typeface="Book Antiqua" panose="02040602050305030304" pitchFamily="18" charset="0"/>
              </a:rPr>
              <a:t>Line Item Budgeting...</a:t>
            </a:r>
            <a:endParaRPr lang="en-US" altLang="en-US" sz="4000" b="1">
              <a:solidFill>
                <a:srgbClr val="0033CC"/>
              </a:solidFill>
              <a:latin typeface="Book Antiqua" panose="02040602050305030304" pitchFamily="18" charset="0"/>
            </a:endParaRPr>
          </a:p>
        </p:txBody>
      </p:sp>
      <p:sp>
        <p:nvSpPr>
          <p:cNvPr id="25603" name="Rectangle 3"/>
          <p:cNvSpPr>
            <a:spLocks noGrp="1" noChangeArrowheads="1"/>
          </p:cNvSpPr>
          <p:nvPr>
            <p:ph type="body" idx="1"/>
          </p:nvPr>
        </p:nvSpPr>
        <p:spPr>
          <a:xfrm>
            <a:off x="228600" y="1066800"/>
            <a:ext cx="8610600" cy="5562600"/>
          </a:xfrm>
        </p:spPr>
        <p:txBody>
          <a:bodyPr/>
          <a:lstStyle/>
          <a:p>
            <a:pPr algn="just" eaLnBrk="1" hangingPunct="1">
              <a:lnSpc>
                <a:spcPct val="90000"/>
              </a:lnSpc>
              <a:buFontTx/>
              <a:buNone/>
            </a:pPr>
            <a:r>
              <a:rPr lang="en-GB" altLang="en-US" sz="2400" b="1" dirty="0">
                <a:solidFill>
                  <a:srgbClr val="FF0000"/>
                </a:solidFill>
                <a:latin typeface="Book Antiqua" panose="02040602050305030304" pitchFamily="18" charset="0"/>
              </a:rPr>
              <a:t>6302:</a:t>
            </a:r>
            <a:r>
              <a:rPr lang="en-GB" altLang="en-US" sz="2400" b="1" dirty="0">
                <a:latin typeface="Book Antiqua" panose="02040602050305030304" pitchFamily="18" charset="0"/>
              </a:rPr>
              <a:t>	</a:t>
            </a:r>
            <a:r>
              <a:rPr lang="en-GB" altLang="en-US" sz="2400" b="1" dirty="0">
                <a:cs typeface="Arial" panose="020B0604020202020204" pitchFamily="34" charset="0"/>
              </a:rPr>
              <a:t>Drugs and equipment</a:t>
            </a:r>
          </a:p>
          <a:p>
            <a:pPr algn="just" eaLnBrk="1" hangingPunct="1">
              <a:lnSpc>
                <a:spcPct val="90000"/>
              </a:lnSpc>
              <a:buFontTx/>
              <a:buNone/>
            </a:pPr>
            <a:r>
              <a:rPr lang="en-GB" altLang="en-US" sz="2400" b="1" dirty="0">
                <a:solidFill>
                  <a:srgbClr val="FF0000"/>
                </a:solidFill>
                <a:cs typeface="Arial" panose="020B0604020202020204" pitchFamily="34" charset="0"/>
              </a:rPr>
              <a:t>6304:</a:t>
            </a:r>
            <a:r>
              <a:rPr lang="en-GB" altLang="en-US" sz="2400" b="1" dirty="0">
                <a:cs typeface="Arial" panose="020B0604020202020204" pitchFamily="34" charset="0"/>
              </a:rPr>
              <a:t>	For clothing</a:t>
            </a:r>
          </a:p>
          <a:p>
            <a:pPr algn="just" eaLnBrk="1" hangingPunct="1">
              <a:lnSpc>
                <a:spcPct val="90000"/>
              </a:lnSpc>
              <a:buFontTx/>
              <a:buNone/>
            </a:pPr>
            <a:r>
              <a:rPr lang="en-GB" altLang="en-US" sz="2400" b="1" dirty="0">
                <a:solidFill>
                  <a:srgbClr val="FF0000"/>
                </a:solidFill>
                <a:cs typeface="Arial" panose="020B0604020202020204" pitchFamily="34" charset="0"/>
              </a:rPr>
              <a:t>6305:</a:t>
            </a:r>
            <a:r>
              <a:rPr lang="en-GB" altLang="en-US" sz="2400" b="1" dirty="0">
                <a:cs typeface="Arial" panose="020B0604020202020204" pitchFamily="34" charset="0"/>
              </a:rPr>
              <a:t>	Fuel for cars</a:t>
            </a:r>
          </a:p>
          <a:p>
            <a:pPr algn="just" eaLnBrk="1" hangingPunct="1">
              <a:lnSpc>
                <a:spcPct val="90000"/>
              </a:lnSpc>
              <a:buFontTx/>
              <a:buNone/>
            </a:pPr>
            <a:r>
              <a:rPr lang="en-GB" altLang="en-US" sz="2400" b="1" dirty="0">
                <a:solidFill>
                  <a:srgbClr val="FF0000"/>
                </a:solidFill>
                <a:cs typeface="Arial" panose="020B0604020202020204" pitchFamily="34" charset="0"/>
              </a:rPr>
              <a:t>6306:</a:t>
            </a:r>
            <a:r>
              <a:rPr lang="en-GB" altLang="en-US" sz="2400" b="1" dirty="0">
                <a:cs typeface="Arial" panose="020B0604020202020204" pitchFamily="34" charset="0"/>
              </a:rPr>
              <a:t>	For stationers</a:t>
            </a:r>
          </a:p>
          <a:p>
            <a:pPr algn="just" eaLnBrk="1" hangingPunct="1">
              <a:lnSpc>
                <a:spcPct val="90000"/>
              </a:lnSpc>
              <a:buFontTx/>
              <a:buNone/>
            </a:pPr>
            <a:r>
              <a:rPr lang="en-GB" altLang="en-US" sz="2400" b="1" dirty="0">
                <a:solidFill>
                  <a:srgbClr val="FF0000"/>
                </a:solidFill>
                <a:cs typeface="Arial" panose="020B0604020202020204" pitchFamily="34" charset="0"/>
              </a:rPr>
              <a:t>6307:</a:t>
            </a:r>
            <a:r>
              <a:rPr lang="en-GB" altLang="en-US" sz="2400" b="1" dirty="0">
                <a:cs typeface="Arial" panose="020B0604020202020204" pitchFamily="34" charset="0"/>
              </a:rPr>
              <a:t>	Contingency fund for which item not set for  </a:t>
            </a:r>
          </a:p>
          <a:p>
            <a:pPr algn="just" eaLnBrk="1" hangingPunct="1">
              <a:lnSpc>
                <a:spcPct val="90000"/>
              </a:lnSpc>
              <a:buFontTx/>
              <a:buNone/>
            </a:pPr>
            <a:r>
              <a:rPr lang="en-GB" altLang="en-US" sz="2400" b="1" dirty="0">
                <a:solidFill>
                  <a:srgbClr val="FF0000"/>
                </a:solidFill>
                <a:cs typeface="Arial" panose="020B0604020202020204" pitchFamily="34" charset="0"/>
              </a:rPr>
              <a:t>64	:     </a:t>
            </a:r>
            <a:r>
              <a:rPr lang="en-GB" altLang="en-US" sz="2400" b="1" dirty="0">
                <a:cs typeface="Arial" panose="020B0604020202020204" pitchFamily="34" charset="0"/>
              </a:rPr>
              <a:t>Item for supportive fund</a:t>
            </a:r>
          </a:p>
          <a:p>
            <a:pPr algn="just" eaLnBrk="1" hangingPunct="1">
              <a:lnSpc>
                <a:spcPct val="90000"/>
              </a:lnSpc>
              <a:buFontTx/>
              <a:buNone/>
            </a:pPr>
            <a:r>
              <a:rPr lang="en-GB" altLang="en-US" sz="2400" b="1" dirty="0">
                <a:solidFill>
                  <a:srgbClr val="FF0000"/>
                </a:solidFill>
                <a:cs typeface="Arial" panose="020B0604020202020204" pitchFamily="34" charset="0"/>
              </a:rPr>
              <a:t>6401</a:t>
            </a:r>
            <a:r>
              <a:rPr lang="en-GB" altLang="en-US" sz="2400" b="1" dirty="0">
                <a:cs typeface="Arial" panose="020B0604020202020204" pitchFamily="34" charset="0"/>
              </a:rPr>
              <a:t>:	For individual support</a:t>
            </a:r>
          </a:p>
          <a:p>
            <a:pPr algn="just" eaLnBrk="1" hangingPunct="1">
              <a:lnSpc>
                <a:spcPct val="90000"/>
              </a:lnSpc>
              <a:buFontTx/>
              <a:buNone/>
            </a:pPr>
            <a:r>
              <a:rPr lang="en-GB" altLang="en-US" sz="2400" b="1" dirty="0">
                <a:solidFill>
                  <a:srgbClr val="FF0000"/>
                </a:solidFill>
                <a:cs typeface="Arial" panose="020B0604020202020204" pitchFamily="34" charset="0"/>
              </a:rPr>
              <a:t>6402:</a:t>
            </a:r>
            <a:r>
              <a:rPr lang="en-GB" altLang="en-US" sz="2400" b="1" dirty="0">
                <a:cs typeface="Arial" panose="020B0604020202020204" pitchFamily="34" charset="0"/>
              </a:rPr>
              <a:t>	For organization support</a:t>
            </a:r>
          </a:p>
          <a:p>
            <a:pPr algn="just" eaLnBrk="1" hangingPunct="1">
              <a:lnSpc>
                <a:spcPct val="90000"/>
              </a:lnSpc>
              <a:buFontTx/>
              <a:buNone/>
            </a:pPr>
            <a:r>
              <a:rPr lang="en-GB" altLang="en-US" sz="2400" b="1" dirty="0">
                <a:solidFill>
                  <a:srgbClr val="FF0000"/>
                </a:solidFill>
                <a:cs typeface="Arial" panose="020B0604020202020204" pitchFamily="34" charset="0"/>
              </a:rPr>
              <a:t>6403:</a:t>
            </a:r>
            <a:r>
              <a:rPr lang="en-GB" altLang="en-US" sz="2400" b="1" dirty="0">
                <a:cs typeface="Arial" panose="020B0604020202020204" pitchFamily="34" charset="0"/>
              </a:rPr>
              <a:t>	For international organization support</a:t>
            </a:r>
          </a:p>
          <a:p>
            <a:pPr algn="just" eaLnBrk="1" hangingPunct="1">
              <a:lnSpc>
                <a:spcPct val="90000"/>
              </a:lnSpc>
              <a:buFontTx/>
              <a:buNone/>
            </a:pPr>
            <a:r>
              <a:rPr lang="en-GB" altLang="en-US" sz="2400" b="1" dirty="0">
                <a:solidFill>
                  <a:srgbClr val="FF0000"/>
                </a:solidFill>
                <a:cs typeface="Arial" panose="020B0604020202020204" pitchFamily="34" charset="0"/>
              </a:rPr>
              <a:t>65:</a:t>
            </a:r>
            <a:r>
              <a:rPr lang="en-GB" altLang="en-US" sz="2400" b="1" dirty="0">
                <a:cs typeface="Arial" panose="020B0604020202020204" pitchFamily="34" charset="0"/>
              </a:rPr>
              <a:t>	Line item for non-expendable items</a:t>
            </a:r>
          </a:p>
          <a:p>
            <a:pPr algn="just" eaLnBrk="1" hangingPunct="1">
              <a:lnSpc>
                <a:spcPct val="90000"/>
              </a:lnSpc>
              <a:buFontTx/>
              <a:buNone/>
            </a:pPr>
            <a:r>
              <a:rPr lang="en-GB" altLang="en-US" sz="2400" b="1" dirty="0">
                <a:solidFill>
                  <a:srgbClr val="FF0000"/>
                </a:solidFill>
                <a:cs typeface="Arial" panose="020B0604020202020204" pitchFamily="34" charset="0"/>
              </a:rPr>
              <a:t>6501</a:t>
            </a:r>
            <a:r>
              <a:rPr lang="en-GB" altLang="en-US" sz="2400" b="1" dirty="0">
                <a:cs typeface="Arial" panose="020B0604020202020204" pitchFamily="34" charset="0"/>
              </a:rPr>
              <a:t>:For parches of cars</a:t>
            </a:r>
          </a:p>
          <a:p>
            <a:pPr algn="just" eaLnBrk="1" hangingPunct="1">
              <a:lnSpc>
                <a:spcPct val="90000"/>
              </a:lnSpc>
              <a:buFontTx/>
              <a:buNone/>
            </a:pPr>
            <a:r>
              <a:rPr lang="en-GB" altLang="en-US" sz="2400" b="1" dirty="0">
                <a:cs typeface="Arial" panose="020B0604020202020204" pitchFamily="34" charset="0"/>
              </a:rPr>
              <a:t> </a:t>
            </a:r>
            <a:endParaRPr lang="en-US" altLang="en-US" sz="2400" b="1" dirty="0">
              <a:cs typeface="Arial" panose="020B0604020202020204" pitchFamily="34" charset="0"/>
            </a:endParaRPr>
          </a:p>
          <a:p>
            <a:pPr eaLnBrk="1" hangingPunct="1">
              <a:lnSpc>
                <a:spcPct val="90000"/>
              </a:lnSpc>
              <a:buFontTx/>
              <a:buNone/>
            </a:pPr>
            <a:endParaRPr lang="en-US" altLang="en-US" sz="2400" b="1" dirty="0">
              <a:latin typeface="Book Antiqua" panose="02040602050305030304" pitchFamily="18" charset="0"/>
            </a:endParaRPr>
          </a:p>
        </p:txBody>
      </p:sp>
      <p:sp>
        <p:nvSpPr>
          <p:cNvPr id="3" name="Slide Number Placeholder 2"/>
          <p:cNvSpPr>
            <a:spLocks noGrp="1"/>
          </p:cNvSpPr>
          <p:nvPr>
            <p:ph type="sldNum" sz="quarter" idx="12"/>
          </p:nvPr>
        </p:nvSpPr>
        <p:spPr/>
        <p:txBody>
          <a:bodyPr/>
          <a:lstStyle/>
          <a:p>
            <a:pPr>
              <a:defRPr/>
            </a:pPr>
            <a:fld id="{4912C910-B6CA-42D6-947A-C54E6B967BB7}" type="slidenum">
              <a:rPr lang="fi-FI" smtClean="0"/>
              <a:pPr>
                <a:defRPr/>
              </a:pPr>
              <a:t>44</a:t>
            </a:fld>
            <a:endParaRPr lang="fi-FI"/>
          </a:p>
        </p:txBody>
      </p:sp>
    </p:spTree>
    <p:extLst>
      <p:ext uri="{BB962C8B-B14F-4D97-AF65-F5344CB8AC3E}">
        <p14:creationId xmlns:p14="http://schemas.microsoft.com/office/powerpoint/2010/main" val="2368603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639762"/>
          </a:xfrm>
        </p:spPr>
        <p:txBody>
          <a:bodyPr>
            <a:normAutofit fontScale="90000"/>
          </a:bodyPr>
          <a:lstStyle/>
          <a:p>
            <a:pPr eaLnBrk="1" hangingPunct="1"/>
            <a:r>
              <a:rPr lang="en-GB" altLang="en-US" sz="4000" b="1">
                <a:solidFill>
                  <a:srgbClr val="0033CC"/>
                </a:solidFill>
                <a:latin typeface="Book Antiqua" panose="02040602050305030304" pitchFamily="18" charset="0"/>
              </a:rPr>
              <a:t>Line Item Budgeting...</a:t>
            </a:r>
            <a:endParaRPr lang="en-US" altLang="en-US" sz="4000" b="1">
              <a:latin typeface="Book Antiqua" panose="02040602050305030304" pitchFamily="18" charset="0"/>
            </a:endParaRPr>
          </a:p>
        </p:txBody>
      </p:sp>
      <p:sp>
        <p:nvSpPr>
          <p:cNvPr id="26627" name="Rectangle 3"/>
          <p:cNvSpPr>
            <a:spLocks noGrp="1" noChangeArrowheads="1"/>
          </p:cNvSpPr>
          <p:nvPr>
            <p:ph type="body" idx="1"/>
          </p:nvPr>
        </p:nvSpPr>
        <p:spPr>
          <a:xfrm>
            <a:off x="304800" y="1066800"/>
            <a:ext cx="8610600" cy="5562600"/>
          </a:xfrm>
        </p:spPr>
        <p:txBody>
          <a:bodyPr/>
          <a:lstStyle/>
          <a:p>
            <a:pPr algn="just" eaLnBrk="1" hangingPunct="1">
              <a:buFontTx/>
              <a:buNone/>
            </a:pPr>
            <a:r>
              <a:rPr lang="en-GB" altLang="en-US" sz="2800" b="1">
                <a:solidFill>
                  <a:srgbClr val="FF0000"/>
                </a:solidFill>
                <a:latin typeface="Book Antiqua" panose="02040602050305030304" pitchFamily="18" charset="0"/>
              </a:rPr>
              <a:t>There are six major items or recurrent budget</a:t>
            </a:r>
          </a:p>
          <a:p>
            <a:pPr algn="just" eaLnBrk="1" hangingPunct="1">
              <a:buFontTx/>
              <a:buNone/>
            </a:pPr>
            <a:r>
              <a:rPr lang="en-GB" altLang="en-US" sz="2800" b="1">
                <a:latin typeface="Book Antiqua" panose="02040602050305030304" pitchFamily="18" charset="0"/>
              </a:rPr>
              <a:t>	</a:t>
            </a:r>
            <a:r>
              <a:rPr lang="en-GB" altLang="en-US" sz="2800" b="1">
                <a:solidFill>
                  <a:srgbClr val="0033CC"/>
                </a:solidFill>
                <a:latin typeface="Book Antiqua" panose="02040602050305030304" pitchFamily="18" charset="0"/>
              </a:rPr>
              <a:t>6000</a:t>
            </a:r>
            <a:r>
              <a:rPr lang="en-GB" altLang="en-US" sz="2800" b="1">
                <a:latin typeface="Book Antiqua" panose="02040602050305030304" pitchFamily="18" charset="0"/>
              </a:rPr>
              <a:t>: Recurrent Budget</a:t>
            </a:r>
          </a:p>
          <a:p>
            <a:pPr algn="just" eaLnBrk="1" hangingPunct="1">
              <a:buFontTx/>
              <a:buNone/>
            </a:pPr>
            <a:r>
              <a:rPr lang="en-GB" altLang="en-US" sz="2800" b="1">
                <a:latin typeface="Book Antiqua" panose="02040602050305030304" pitchFamily="18" charset="0"/>
              </a:rPr>
              <a:t>  	</a:t>
            </a:r>
            <a:r>
              <a:rPr lang="en-GB" altLang="en-US" sz="2800" b="1">
                <a:solidFill>
                  <a:srgbClr val="0033CC"/>
                </a:solidFill>
                <a:latin typeface="Book Antiqua" panose="02040602050305030304" pitchFamily="18" charset="0"/>
              </a:rPr>
              <a:t>6100</a:t>
            </a:r>
            <a:r>
              <a:rPr lang="en-GB" altLang="en-US" sz="2800" b="1">
                <a:latin typeface="Book Antiqua" panose="02040602050305030304" pitchFamily="18" charset="0"/>
              </a:rPr>
              <a:t>: Expenditure for social service</a:t>
            </a:r>
          </a:p>
          <a:p>
            <a:pPr algn="just" eaLnBrk="1" hangingPunct="1">
              <a:buFontTx/>
              <a:buNone/>
            </a:pPr>
            <a:r>
              <a:rPr lang="en-GB" altLang="en-US" sz="2800" b="1">
                <a:latin typeface="Book Antiqua" panose="02040602050305030304" pitchFamily="18" charset="0"/>
              </a:rPr>
              <a:t>   </a:t>
            </a:r>
            <a:r>
              <a:rPr lang="en-GB" altLang="en-US" sz="2800" b="1">
                <a:solidFill>
                  <a:srgbClr val="0033CC"/>
                </a:solidFill>
                <a:latin typeface="Book Antiqua" panose="02040602050305030304" pitchFamily="18" charset="0"/>
              </a:rPr>
              <a:t>6200:</a:t>
            </a:r>
            <a:r>
              <a:rPr lang="en-GB" altLang="en-US" sz="2800" b="1">
                <a:latin typeface="Book Antiqua" panose="02040602050305030304" pitchFamily="18" charset="0"/>
              </a:rPr>
              <a:t> Non-social contract based service</a:t>
            </a:r>
            <a:r>
              <a:rPr lang="en-US" altLang="en-US" sz="2800" b="1">
                <a:latin typeface="Book Antiqua" panose="02040602050305030304" pitchFamily="18" charset="0"/>
              </a:rPr>
              <a:t> </a:t>
            </a:r>
          </a:p>
          <a:p>
            <a:pPr algn="just" eaLnBrk="1" hangingPunct="1">
              <a:buFontTx/>
              <a:buNone/>
            </a:pPr>
            <a:r>
              <a:rPr lang="en-US" altLang="en-US" sz="2800" b="1">
                <a:latin typeface="Book Antiqua" panose="02040602050305030304" pitchFamily="18" charset="0"/>
              </a:rPr>
              <a:t>   </a:t>
            </a:r>
            <a:r>
              <a:rPr lang="en-GB" altLang="en-US" sz="2800" b="1">
                <a:solidFill>
                  <a:srgbClr val="0033CC"/>
                </a:solidFill>
                <a:latin typeface="Book Antiqua" panose="02040602050305030304" pitchFamily="18" charset="0"/>
              </a:rPr>
              <a:t>6300:</a:t>
            </a:r>
            <a:r>
              <a:rPr lang="en-GB" altLang="en-US" sz="2800" b="1">
                <a:latin typeface="Book Antiqua" panose="02040602050305030304" pitchFamily="18" charset="0"/>
              </a:rPr>
              <a:t> Expendable (consumable) goods and </a:t>
            </a:r>
          </a:p>
          <a:p>
            <a:pPr algn="just" eaLnBrk="1" hangingPunct="1">
              <a:buFontTx/>
              <a:buNone/>
            </a:pPr>
            <a:r>
              <a:rPr lang="en-GB" altLang="en-US" sz="2800" b="1">
                <a:latin typeface="Book Antiqua" panose="02040602050305030304" pitchFamily="18" charset="0"/>
              </a:rPr>
              <a:t>	         equipment</a:t>
            </a:r>
            <a:endParaRPr lang="en-US" altLang="en-US" sz="2800" b="1">
              <a:latin typeface="Book Antiqua" panose="02040602050305030304" pitchFamily="18" charset="0"/>
            </a:endParaRPr>
          </a:p>
          <a:p>
            <a:pPr algn="just" eaLnBrk="1" hangingPunct="1">
              <a:buFontTx/>
              <a:buNone/>
            </a:pPr>
            <a:r>
              <a:rPr lang="en-GB" altLang="en-US" sz="2800" b="1">
                <a:latin typeface="Book Antiqua" panose="02040602050305030304" pitchFamily="18" charset="0"/>
              </a:rPr>
              <a:t>   </a:t>
            </a:r>
            <a:r>
              <a:rPr lang="en-GB" altLang="en-US" sz="2800" b="1">
                <a:solidFill>
                  <a:srgbClr val="0033CC"/>
                </a:solidFill>
                <a:latin typeface="Book Antiqua" panose="02040602050305030304" pitchFamily="18" charset="0"/>
              </a:rPr>
              <a:t>6400</a:t>
            </a:r>
            <a:r>
              <a:rPr lang="en-GB" altLang="en-US" sz="2800" b="1">
                <a:latin typeface="Book Antiqua" panose="02040602050305030304" pitchFamily="18" charset="0"/>
              </a:rPr>
              <a:t>: Support and contribution</a:t>
            </a:r>
            <a:r>
              <a:rPr lang="en-US" altLang="en-US" sz="2800" b="1">
                <a:latin typeface="Book Antiqua" panose="02040602050305030304" pitchFamily="18" charset="0"/>
              </a:rPr>
              <a:t> </a:t>
            </a:r>
          </a:p>
          <a:p>
            <a:pPr algn="just" eaLnBrk="1" hangingPunct="1">
              <a:buFontTx/>
              <a:buNone/>
            </a:pPr>
            <a:r>
              <a:rPr lang="en-GB" altLang="en-US" sz="2800" b="1">
                <a:latin typeface="Book Antiqua" panose="02040602050305030304" pitchFamily="18" charset="0"/>
              </a:rPr>
              <a:t>   </a:t>
            </a:r>
            <a:r>
              <a:rPr lang="en-GB" altLang="en-US" sz="2800" b="1">
                <a:solidFill>
                  <a:srgbClr val="0033CC"/>
                </a:solidFill>
                <a:latin typeface="Book Antiqua" panose="02040602050305030304" pitchFamily="18" charset="0"/>
              </a:rPr>
              <a:t>6500</a:t>
            </a:r>
            <a:r>
              <a:rPr lang="en-GB" altLang="en-US" sz="2800" b="1">
                <a:latin typeface="Book Antiqua" panose="02040602050305030304" pitchFamily="18" charset="0"/>
              </a:rPr>
              <a:t>: Purchase of vehicles and machines</a:t>
            </a:r>
            <a:r>
              <a:rPr lang="en-US" altLang="en-US" sz="2800" b="1">
                <a:latin typeface="Book Antiqua" panose="02040602050305030304" pitchFamily="18" charset="0"/>
              </a:rPr>
              <a:t> </a:t>
            </a:r>
          </a:p>
          <a:p>
            <a:pPr eaLnBrk="1" hangingPunct="1">
              <a:buFontTx/>
              <a:buNone/>
            </a:pPr>
            <a:r>
              <a:rPr lang="en-GB" altLang="en-US" sz="2800" b="1">
                <a:latin typeface="Book Antiqua" panose="02040602050305030304" pitchFamily="18" charset="0"/>
              </a:rPr>
              <a:t>   </a:t>
            </a:r>
            <a:r>
              <a:rPr lang="en-GB" altLang="en-US" sz="2800" b="1">
                <a:solidFill>
                  <a:srgbClr val="0033CC"/>
                </a:solidFill>
                <a:latin typeface="Book Antiqua" panose="02040602050305030304" pitchFamily="18" charset="0"/>
              </a:rPr>
              <a:t>6600</a:t>
            </a:r>
            <a:r>
              <a:rPr lang="en-GB" altLang="en-US" sz="2800" b="1">
                <a:latin typeface="Book Antiqua" panose="02040602050305030304" pitchFamily="18" charset="0"/>
              </a:rPr>
              <a:t>: Military construction works and equipment</a:t>
            </a:r>
            <a:r>
              <a:rPr lang="en-US" altLang="en-US" sz="2800"/>
              <a:t> </a:t>
            </a:r>
          </a:p>
          <a:p>
            <a:pPr eaLnBrk="1" hangingPunct="1">
              <a:buFontTx/>
              <a:buNone/>
            </a:pPr>
            <a:endParaRPr lang="en-US" altLang="en-US" sz="2800"/>
          </a:p>
        </p:txBody>
      </p:sp>
      <p:sp>
        <p:nvSpPr>
          <p:cNvPr id="3" name="Slide Number Placeholder 2"/>
          <p:cNvSpPr>
            <a:spLocks noGrp="1"/>
          </p:cNvSpPr>
          <p:nvPr>
            <p:ph type="sldNum" sz="quarter" idx="12"/>
          </p:nvPr>
        </p:nvSpPr>
        <p:spPr/>
        <p:txBody>
          <a:bodyPr/>
          <a:lstStyle/>
          <a:p>
            <a:pPr>
              <a:defRPr/>
            </a:pPr>
            <a:fld id="{4912C910-B6CA-42D6-947A-C54E6B967BB7}" type="slidenum">
              <a:rPr lang="fi-FI" smtClean="0"/>
              <a:pPr>
                <a:defRPr/>
              </a:pPr>
              <a:t>45</a:t>
            </a:fld>
            <a:endParaRPr lang="fi-FI"/>
          </a:p>
        </p:txBody>
      </p:sp>
    </p:spTree>
    <p:extLst>
      <p:ext uri="{BB962C8B-B14F-4D97-AF65-F5344CB8AC3E}">
        <p14:creationId xmlns:p14="http://schemas.microsoft.com/office/powerpoint/2010/main" val="4058955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487362"/>
          </a:xfrm>
        </p:spPr>
        <p:txBody>
          <a:bodyPr>
            <a:normAutofit fontScale="90000"/>
          </a:bodyPr>
          <a:lstStyle/>
          <a:p>
            <a:pPr eaLnBrk="1" hangingPunct="1"/>
            <a:r>
              <a:rPr lang="en-GB" altLang="en-US" sz="4000" b="1">
                <a:solidFill>
                  <a:srgbClr val="0033CC"/>
                </a:solidFill>
                <a:latin typeface="Book Antiqua" panose="02040602050305030304" pitchFamily="18" charset="0"/>
              </a:rPr>
              <a:t>Line Item Budgeting...</a:t>
            </a:r>
            <a:endParaRPr lang="en-US" altLang="en-US" sz="4000" b="1">
              <a:latin typeface="Book Antiqua" panose="02040602050305030304" pitchFamily="18" charset="0"/>
            </a:endParaRPr>
          </a:p>
        </p:txBody>
      </p:sp>
      <p:sp>
        <p:nvSpPr>
          <p:cNvPr id="14339" name="Rectangle 3"/>
          <p:cNvSpPr>
            <a:spLocks noGrp="1" noChangeArrowheads="1"/>
          </p:cNvSpPr>
          <p:nvPr>
            <p:ph type="body" idx="1"/>
          </p:nvPr>
        </p:nvSpPr>
        <p:spPr>
          <a:xfrm>
            <a:off x="228600" y="1143000"/>
            <a:ext cx="8610600" cy="5486400"/>
          </a:xfrm>
        </p:spPr>
        <p:txBody>
          <a:bodyPr/>
          <a:lstStyle/>
          <a:p>
            <a:pPr algn="just" eaLnBrk="1" hangingPunct="1">
              <a:lnSpc>
                <a:spcPct val="80000"/>
              </a:lnSpc>
              <a:buFontTx/>
              <a:buNone/>
              <a:defRPr/>
            </a:pPr>
            <a:r>
              <a:rPr lang="en-GB" sz="2600" b="1" dirty="0">
                <a:solidFill>
                  <a:srgbClr val="FF0000"/>
                </a:solidFill>
                <a:latin typeface="+mj-lt"/>
              </a:rPr>
              <a:t>8000: Capital Budget</a:t>
            </a:r>
          </a:p>
          <a:p>
            <a:pPr algn="just" eaLnBrk="1" hangingPunct="1">
              <a:lnSpc>
                <a:spcPct val="80000"/>
              </a:lnSpc>
              <a:buFontTx/>
              <a:buNone/>
              <a:defRPr/>
            </a:pPr>
            <a:r>
              <a:rPr lang="en-GB" sz="2600" b="1" dirty="0">
                <a:solidFill>
                  <a:srgbClr val="FF0000"/>
                </a:solidFill>
              </a:rPr>
              <a:t>8100</a:t>
            </a:r>
            <a:r>
              <a:rPr lang="en-GB" sz="2600" b="1" dirty="0"/>
              <a:t>: </a:t>
            </a:r>
            <a:r>
              <a:rPr lang="en-GB" sz="2600" dirty="0"/>
              <a:t>Surveying, surveillance, Design and Engineering works</a:t>
            </a:r>
          </a:p>
          <a:p>
            <a:pPr algn="just" eaLnBrk="1" hangingPunct="1">
              <a:lnSpc>
                <a:spcPct val="80000"/>
              </a:lnSpc>
              <a:buFontTx/>
              <a:buNone/>
              <a:defRPr/>
            </a:pPr>
            <a:r>
              <a:rPr lang="en-GB" sz="2600" dirty="0">
                <a:solidFill>
                  <a:srgbClr val="FF0000"/>
                </a:solidFill>
              </a:rPr>
              <a:t>8101:</a:t>
            </a:r>
            <a:r>
              <a:rPr lang="en-GB" sz="2600" dirty="0"/>
              <a:t> Preliminary studies and surveillance</a:t>
            </a:r>
          </a:p>
          <a:p>
            <a:pPr algn="just" eaLnBrk="1" hangingPunct="1">
              <a:lnSpc>
                <a:spcPct val="80000"/>
              </a:lnSpc>
              <a:buFontTx/>
              <a:buNone/>
              <a:defRPr/>
            </a:pPr>
            <a:r>
              <a:rPr lang="en-GB" sz="2600" dirty="0">
                <a:solidFill>
                  <a:srgbClr val="FF0000"/>
                </a:solidFill>
              </a:rPr>
              <a:t>8102:</a:t>
            </a:r>
            <a:r>
              <a:rPr lang="en-GB" sz="2600" dirty="0"/>
              <a:t> Engineering works and technical designs</a:t>
            </a:r>
          </a:p>
          <a:p>
            <a:pPr algn="just" eaLnBrk="1" hangingPunct="1">
              <a:lnSpc>
                <a:spcPct val="80000"/>
              </a:lnSpc>
              <a:buFontTx/>
              <a:buNone/>
              <a:defRPr/>
            </a:pPr>
            <a:r>
              <a:rPr lang="en-GB" sz="2600" dirty="0">
                <a:solidFill>
                  <a:srgbClr val="FF0000"/>
                </a:solidFill>
              </a:rPr>
              <a:t>8200</a:t>
            </a:r>
            <a:r>
              <a:rPr lang="en-GB" sz="2600" dirty="0"/>
              <a:t>: Building construction and related works:</a:t>
            </a:r>
          </a:p>
          <a:p>
            <a:pPr algn="just" eaLnBrk="1" hangingPunct="1">
              <a:lnSpc>
                <a:spcPct val="80000"/>
              </a:lnSpc>
              <a:buFontTx/>
              <a:buNone/>
              <a:defRPr/>
            </a:pPr>
            <a:r>
              <a:rPr lang="en-GB" sz="2600" dirty="0">
                <a:solidFill>
                  <a:srgbClr val="FF0000"/>
                </a:solidFill>
              </a:rPr>
              <a:t>8201</a:t>
            </a:r>
            <a:r>
              <a:rPr lang="en-GB" sz="2600" dirty="0"/>
              <a:t>: Residential Buildings</a:t>
            </a:r>
          </a:p>
          <a:p>
            <a:pPr algn="just" eaLnBrk="1" hangingPunct="1">
              <a:lnSpc>
                <a:spcPct val="80000"/>
              </a:lnSpc>
              <a:buFontTx/>
              <a:buNone/>
              <a:defRPr/>
            </a:pPr>
            <a:r>
              <a:rPr lang="en-GB" sz="2600" dirty="0">
                <a:solidFill>
                  <a:srgbClr val="FF0000"/>
                </a:solidFill>
              </a:rPr>
              <a:t>8205:</a:t>
            </a:r>
            <a:r>
              <a:rPr lang="en-GB" sz="2600" dirty="0"/>
              <a:t> Transport equipment (vehicles. etc)</a:t>
            </a:r>
          </a:p>
          <a:p>
            <a:pPr algn="just" eaLnBrk="1" hangingPunct="1">
              <a:lnSpc>
                <a:spcPct val="80000"/>
              </a:lnSpc>
              <a:buFontTx/>
              <a:buNone/>
              <a:defRPr/>
            </a:pPr>
            <a:r>
              <a:rPr lang="en-GB" sz="2600" dirty="0">
                <a:solidFill>
                  <a:srgbClr val="FF0000"/>
                </a:solidFill>
              </a:rPr>
              <a:t>8300:</a:t>
            </a:r>
            <a:r>
              <a:rPr lang="en-GB" sz="2600" dirty="0"/>
              <a:t> Labour and running expenses:</a:t>
            </a:r>
          </a:p>
          <a:p>
            <a:pPr algn="just" eaLnBrk="1" hangingPunct="1">
              <a:lnSpc>
                <a:spcPct val="80000"/>
              </a:lnSpc>
              <a:buFontTx/>
              <a:buNone/>
              <a:defRPr/>
            </a:pPr>
            <a:r>
              <a:rPr lang="en-GB" sz="2600" dirty="0">
                <a:solidFill>
                  <a:srgbClr val="FF0000"/>
                </a:solidFill>
              </a:rPr>
              <a:t>8301</a:t>
            </a:r>
            <a:r>
              <a:rPr lang="en-GB" sz="2600" dirty="0"/>
              <a:t>: Management and Control</a:t>
            </a:r>
          </a:p>
          <a:p>
            <a:pPr algn="just" eaLnBrk="1" hangingPunct="1">
              <a:lnSpc>
                <a:spcPct val="80000"/>
              </a:lnSpc>
              <a:buFontTx/>
              <a:buNone/>
              <a:defRPr/>
            </a:pPr>
            <a:r>
              <a:rPr lang="en-GB" sz="2600" dirty="0">
                <a:solidFill>
                  <a:srgbClr val="FF0000"/>
                </a:solidFill>
              </a:rPr>
              <a:t>8304</a:t>
            </a:r>
            <a:r>
              <a:rPr lang="en-GB" sz="2600" dirty="0"/>
              <a:t>: Financial expenses:</a:t>
            </a:r>
          </a:p>
          <a:p>
            <a:pPr algn="just" eaLnBrk="1" hangingPunct="1">
              <a:lnSpc>
                <a:spcPct val="80000"/>
              </a:lnSpc>
              <a:buFontTx/>
              <a:buNone/>
              <a:defRPr/>
            </a:pPr>
            <a:r>
              <a:rPr lang="en-GB" sz="2600" dirty="0">
                <a:solidFill>
                  <a:srgbClr val="FF0000"/>
                </a:solidFill>
              </a:rPr>
              <a:t>8400</a:t>
            </a:r>
            <a:r>
              <a:rPr lang="en-GB" sz="2600" dirty="0"/>
              <a:t>: Capital Transfer</a:t>
            </a:r>
            <a:r>
              <a:rPr lang="en-GB" sz="2600" b="1" dirty="0"/>
              <a:t>:</a:t>
            </a:r>
          </a:p>
          <a:p>
            <a:pPr eaLnBrk="1" hangingPunct="1">
              <a:lnSpc>
                <a:spcPct val="80000"/>
              </a:lnSpc>
              <a:buFontTx/>
              <a:buNone/>
              <a:defRPr/>
            </a:pPr>
            <a:endParaRPr lang="en-US" sz="2600" b="1" dirty="0">
              <a:latin typeface="Book Antiqua" pitchFamily="18" charset="0"/>
            </a:endParaRPr>
          </a:p>
        </p:txBody>
      </p:sp>
      <p:sp>
        <p:nvSpPr>
          <p:cNvPr id="3" name="Slide Number Placeholder 2"/>
          <p:cNvSpPr>
            <a:spLocks noGrp="1"/>
          </p:cNvSpPr>
          <p:nvPr>
            <p:ph type="sldNum" sz="quarter" idx="12"/>
          </p:nvPr>
        </p:nvSpPr>
        <p:spPr/>
        <p:txBody>
          <a:bodyPr/>
          <a:lstStyle/>
          <a:p>
            <a:pPr>
              <a:defRPr/>
            </a:pPr>
            <a:fld id="{4912C910-B6CA-42D6-947A-C54E6B967BB7}" type="slidenum">
              <a:rPr lang="fi-FI" smtClean="0"/>
              <a:pPr>
                <a:defRPr/>
              </a:pPr>
              <a:t>46</a:t>
            </a:fld>
            <a:endParaRPr lang="fi-FI"/>
          </a:p>
        </p:txBody>
      </p:sp>
    </p:spTree>
    <p:extLst>
      <p:ext uri="{BB962C8B-B14F-4D97-AF65-F5344CB8AC3E}">
        <p14:creationId xmlns:p14="http://schemas.microsoft.com/office/powerpoint/2010/main" val="1045313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l" eaLnBrk="1" hangingPunct="1">
              <a:lnSpc>
                <a:spcPct val="90000"/>
              </a:lnSpc>
              <a:defRPr/>
            </a:pPr>
            <a:r>
              <a:rPr lang="en-GB" sz="3200" b="1" dirty="0">
                <a:latin typeface="Perpetua" panose="02020502060401020303" pitchFamily="18" charset="0"/>
              </a:rPr>
              <a:t>Models dealing with property and finance</a:t>
            </a:r>
          </a:p>
        </p:txBody>
      </p:sp>
      <p:sp>
        <p:nvSpPr>
          <p:cNvPr id="5" name="Content Placeholder 2"/>
          <p:cNvSpPr txBox="1">
            <a:spLocks/>
          </p:cNvSpPr>
          <p:nvPr/>
        </p:nvSpPr>
        <p:spPr>
          <a:xfrm>
            <a:off x="457200" y="1219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b="1" dirty="0">
                <a:solidFill>
                  <a:srgbClr val="FF0000"/>
                </a:solidFill>
                <a:latin typeface="Times New Roman" pitchFamily="18" charset="0"/>
                <a:cs typeface="Times New Roman" pitchFamily="18" charset="0"/>
              </a:rPr>
              <a:t>Model 20</a:t>
            </a:r>
            <a:r>
              <a:rPr lang="en-US" sz="2800" dirty="0">
                <a:latin typeface="Times New Roman" pitchFamily="18" charset="0"/>
                <a:cs typeface="Times New Roman" pitchFamily="18" charset="0"/>
              </a:rPr>
              <a:t>:Model for requesting items/drugs</a:t>
            </a:r>
          </a:p>
          <a:p>
            <a:r>
              <a:rPr lang="en-US" sz="2800" b="1" dirty="0">
                <a:solidFill>
                  <a:srgbClr val="FF0000"/>
                </a:solidFill>
                <a:latin typeface="Times New Roman" pitchFamily="18" charset="0"/>
                <a:cs typeface="Times New Roman" pitchFamily="18" charset="0"/>
              </a:rPr>
              <a:t>Model 21</a:t>
            </a:r>
            <a:r>
              <a:rPr lang="en-US" sz="2800" dirty="0">
                <a:latin typeface="Times New Roman" pitchFamily="18" charset="0"/>
                <a:cs typeface="Times New Roman" pitchFamily="18" charset="0"/>
              </a:rPr>
              <a:t>:Model for approving item delivery by person in authority </a:t>
            </a:r>
          </a:p>
          <a:p>
            <a:r>
              <a:rPr lang="en-US" sz="2800" b="1" dirty="0">
                <a:solidFill>
                  <a:srgbClr val="FF0000"/>
                </a:solidFill>
                <a:latin typeface="Times New Roman" pitchFamily="18" charset="0"/>
                <a:cs typeface="Times New Roman" pitchFamily="18" charset="0"/>
              </a:rPr>
              <a:t>Model 22</a:t>
            </a:r>
            <a:r>
              <a:rPr lang="en-US" sz="2800" dirty="0">
                <a:latin typeface="Times New Roman" pitchFamily="18" charset="0"/>
                <a:cs typeface="Times New Roman" pitchFamily="18" charset="0"/>
              </a:rPr>
              <a:t>:Model for issuing items/drugs</a:t>
            </a:r>
          </a:p>
          <a:p>
            <a:r>
              <a:rPr lang="en-US" sz="2800" b="1" dirty="0">
                <a:solidFill>
                  <a:srgbClr val="FF0000"/>
                </a:solidFill>
                <a:latin typeface="Times New Roman" pitchFamily="18" charset="0"/>
                <a:cs typeface="Times New Roman" pitchFamily="18" charset="0"/>
              </a:rPr>
              <a:t>Model 19</a:t>
            </a:r>
            <a:r>
              <a:rPr lang="en-US" sz="2800" dirty="0">
                <a:latin typeface="Times New Roman" pitchFamily="18" charset="0"/>
                <a:cs typeface="Times New Roman" pitchFamily="18" charset="0"/>
              </a:rPr>
              <a:t>: Model for confirming delivery of items</a:t>
            </a:r>
          </a:p>
          <a:p>
            <a:r>
              <a:rPr lang="en-US" sz="2800" b="1" dirty="0">
                <a:solidFill>
                  <a:srgbClr val="FF0000"/>
                </a:solidFill>
                <a:latin typeface="Times New Roman" pitchFamily="18" charset="0"/>
                <a:cs typeface="Times New Roman" pitchFamily="18" charset="0"/>
              </a:rPr>
              <a:t>Model 33: </a:t>
            </a:r>
            <a:r>
              <a:rPr lang="en-US" sz="2800" dirty="0">
                <a:latin typeface="Times New Roman" pitchFamily="18" charset="0"/>
                <a:cs typeface="Times New Roman" pitchFamily="18" charset="0"/>
              </a:rPr>
              <a:t>(Pay roll) – payment of salary</a:t>
            </a:r>
          </a:p>
          <a:p>
            <a:r>
              <a:rPr lang="en-US" sz="2800" b="1" dirty="0">
                <a:solidFill>
                  <a:srgbClr val="FF0000"/>
                </a:solidFill>
                <a:latin typeface="Times New Roman" pitchFamily="18" charset="0"/>
                <a:cs typeface="Times New Roman" pitchFamily="18" charset="0"/>
              </a:rPr>
              <a:t>Model 85: </a:t>
            </a:r>
            <a:r>
              <a:rPr lang="en-US" sz="2800" dirty="0">
                <a:solidFill>
                  <a:srgbClr val="FF0000"/>
                </a:solidFill>
                <a:latin typeface="Times New Roman" pitchFamily="18" charset="0"/>
                <a:cs typeface="Times New Roman" pitchFamily="18" charset="0"/>
              </a:rPr>
              <a:t> </a:t>
            </a:r>
            <a:r>
              <a:rPr lang="en-US" sz="2800" dirty="0">
                <a:latin typeface="Times New Roman" pitchFamily="18" charset="0"/>
                <a:cs typeface="Times New Roman" pitchFamily="18" charset="0"/>
              </a:rPr>
              <a:t>to deposit money</a:t>
            </a:r>
          </a:p>
          <a:p>
            <a:r>
              <a:rPr lang="en-US" sz="2800" b="1" dirty="0">
                <a:solidFill>
                  <a:srgbClr val="FF0000"/>
                </a:solidFill>
                <a:latin typeface="Times New Roman" pitchFamily="18" charset="0"/>
                <a:cs typeface="Times New Roman" pitchFamily="18" charset="0"/>
              </a:rPr>
              <a:t>Model 86 : </a:t>
            </a:r>
            <a:r>
              <a:rPr lang="en-US" sz="2800" dirty="0">
                <a:latin typeface="Times New Roman" pitchFamily="18" charset="0"/>
                <a:cs typeface="Times New Roman" pitchFamily="18" charset="0"/>
              </a:rPr>
              <a:t>to release deposited money</a:t>
            </a:r>
          </a:p>
          <a:p>
            <a:endParaRPr lang="en-US" sz="2800" dirty="0">
              <a:latin typeface="Times New Roman" pitchFamily="18" charset="0"/>
              <a:cs typeface="Times New Roman" pitchFamily="18" charset="0"/>
            </a:endParaRPr>
          </a:p>
          <a:p>
            <a:endParaRPr lang="en-US" sz="2800" dirty="0"/>
          </a:p>
        </p:txBody>
      </p:sp>
      <p:sp>
        <p:nvSpPr>
          <p:cNvPr id="4" name="Slide Number Placeholder 3"/>
          <p:cNvSpPr>
            <a:spLocks noGrp="1"/>
          </p:cNvSpPr>
          <p:nvPr>
            <p:ph type="sldNum" sz="quarter" idx="12"/>
          </p:nvPr>
        </p:nvSpPr>
        <p:spPr/>
        <p:txBody>
          <a:bodyPr/>
          <a:lstStyle/>
          <a:p>
            <a:pPr>
              <a:defRPr/>
            </a:pPr>
            <a:fld id="{4912C910-B6CA-42D6-947A-C54E6B967BB7}" type="slidenum">
              <a:rPr lang="fi-FI" smtClean="0"/>
              <a:pPr>
                <a:defRPr/>
              </a:pPr>
              <a:t>47</a:t>
            </a:fld>
            <a:endParaRPr lang="fi-FI"/>
          </a:p>
        </p:txBody>
      </p:sp>
    </p:spTree>
    <p:extLst>
      <p:ext uri="{BB962C8B-B14F-4D97-AF65-F5344CB8AC3E}">
        <p14:creationId xmlns:p14="http://schemas.microsoft.com/office/powerpoint/2010/main" val="682097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590800"/>
            <a:ext cx="8534400" cy="838200"/>
          </a:xfrm>
        </p:spPr>
        <p:txBody>
          <a:bodyPr>
            <a:normAutofit fontScale="25000" lnSpcReduction="20000"/>
          </a:bodyPr>
          <a:lstStyle/>
          <a:p>
            <a:pPr marL="0" indent="0" algn="ctr">
              <a:buNone/>
            </a:pPr>
            <a:endParaRPr lang="en-US" b="1" dirty="0">
              <a:solidFill>
                <a:srgbClr val="0000CC"/>
              </a:solidFill>
              <a:latin typeface="Constantia" panose="02030602050306030303" pitchFamily="18" charset="0"/>
            </a:endParaRPr>
          </a:p>
          <a:p>
            <a:pPr marL="0" indent="0" algn="ctr">
              <a:buNone/>
            </a:pPr>
            <a:r>
              <a:rPr lang="en-US" sz="19200" b="1" dirty="0">
                <a:solidFill>
                  <a:srgbClr val="0000CC"/>
                </a:solidFill>
                <a:latin typeface="Times New Roman" pitchFamily="18" charset="0"/>
                <a:cs typeface="Times New Roman" pitchFamily="18" charset="0"/>
              </a:rPr>
              <a:t>7.3. Managing Time</a:t>
            </a:r>
            <a:endParaRPr lang="en-US" sz="19200" dirty="0">
              <a:solidFill>
                <a:srgbClr val="FF000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4912C910-B6CA-42D6-947A-C54E6B967BB7}" type="slidenum">
              <a:rPr lang="fi-FI" smtClean="0"/>
              <a:pPr>
                <a:defRPr/>
              </a:pPr>
              <a:t>48</a:t>
            </a:fld>
            <a:endParaRPr lang="fi-FI"/>
          </a:p>
        </p:txBody>
      </p:sp>
    </p:spTree>
    <p:extLst>
      <p:ext uri="{BB962C8B-B14F-4D97-AF65-F5344CB8AC3E}">
        <p14:creationId xmlns:p14="http://schemas.microsoft.com/office/powerpoint/2010/main" val="947175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Session objectives</a:t>
            </a:r>
          </a:p>
        </p:txBody>
      </p:sp>
      <p:sp>
        <p:nvSpPr>
          <p:cNvPr id="3" name="Content Placeholder 2"/>
          <p:cNvSpPr>
            <a:spLocks noGrp="1"/>
          </p:cNvSpPr>
          <p:nvPr>
            <p:ph idx="1"/>
          </p:nvPr>
        </p:nvSpPr>
        <p:spPr>
          <a:xfrm>
            <a:off x="304800" y="1600200"/>
            <a:ext cx="8839200" cy="4876800"/>
          </a:xfrm>
        </p:spPr>
        <p:txBody>
          <a:bodyPr>
            <a:normAutofit/>
          </a:bodyPr>
          <a:lstStyle/>
          <a:p>
            <a:pPr algn="just">
              <a:lnSpc>
                <a:spcPct val="150000"/>
              </a:lnSpc>
            </a:pPr>
            <a:r>
              <a:rPr lang="en-US" sz="2800" dirty="0">
                <a:latin typeface="Times New Roman" pitchFamily="18" charset="0"/>
                <a:cs typeface="Times New Roman" pitchFamily="18" charset="0"/>
              </a:rPr>
              <a:t>Understand the concept of time management</a:t>
            </a:r>
          </a:p>
          <a:p>
            <a:pPr algn="just">
              <a:lnSpc>
                <a:spcPct val="150000"/>
              </a:lnSpc>
            </a:pPr>
            <a:r>
              <a:rPr lang="en-US" sz="2800" dirty="0">
                <a:latin typeface="Times New Roman" pitchFamily="18" charset="0"/>
                <a:cs typeface="Times New Roman" pitchFamily="18" charset="0"/>
              </a:rPr>
              <a:t>Explain benefits of time management</a:t>
            </a:r>
          </a:p>
          <a:p>
            <a:pPr algn="just">
              <a:lnSpc>
                <a:spcPct val="150000"/>
              </a:lnSpc>
            </a:pPr>
            <a:r>
              <a:rPr lang="en-US" sz="2800" dirty="0">
                <a:latin typeface="Times New Roman" pitchFamily="18" charset="0"/>
                <a:cs typeface="Times New Roman" pitchFamily="18" charset="0"/>
              </a:rPr>
              <a:t>Describe strategies of effective Time management</a:t>
            </a:r>
          </a:p>
          <a:p>
            <a:pPr algn="just">
              <a:lnSpc>
                <a:spcPct val="150000"/>
              </a:lnSpc>
            </a:pPr>
            <a:r>
              <a:rPr lang="en-US" sz="2800" dirty="0">
                <a:latin typeface="Times New Roman" pitchFamily="18" charset="0"/>
                <a:cs typeface="Times New Roman" pitchFamily="18" charset="0"/>
              </a:rPr>
              <a:t>Understand  time management matrix</a:t>
            </a:r>
          </a:p>
          <a:p>
            <a:pPr algn="just">
              <a:lnSpc>
                <a:spcPct val="150000"/>
              </a:lnSpc>
            </a:pPr>
            <a:r>
              <a:rPr lang="en-US" sz="2800" dirty="0">
                <a:latin typeface="Times New Roman" pitchFamily="18" charset="0"/>
                <a:cs typeface="Times New Roman" pitchFamily="18" charset="0"/>
              </a:rPr>
              <a:t>Obstacles to effective time management</a:t>
            </a:r>
          </a:p>
        </p:txBody>
      </p:sp>
      <p:sp>
        <p:nvSpPr>
          <p:cNvPr id="5" name="Slide Number Placeholder 4"/>
          <p:cNvSpPr>
            <a:spLocks noGrp="1"/>
          </p:cNvSpPr>
          <p:nvPr>
            <p:ph type="sldNum" sz="quarter" idx="12"/>
          </p:nvPr>
        </p:nvSpPr>
        <p:spPr/>
        <p:txBody>
          <a:bodyPr/>
          <a:lstStyle/>
          <a:p>
            <a:pPr>
              <a:defRPr/>
            </a:pPr>
            <a:fld id="{4912C910-B6CA-42D6-947A-C54E6B967BB7}" type="slidenum">
              <a:rPr lang="fi-FI" smtClean="0"/>
              <a:pPr>
                <a:defRPr/>
              </a:pPr>
              <a:t>49</a:t>
            </a:fld>
            <a:endParaRPr lang="fi-FI"/>
          </a:p>
        </p:txBody>
      </p:sp>
    </p:spTree>
    <p:extLst>
      <p:ext uri="{BB962C8B-B14F-4D97-AF65-F5344CB8AC3E}">
        <p14:creationId xmlns:p14="http://schemas.microsoft.com/office/powerpoint/2010/main" val="1388347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400288" cy="533400"/>
          </a:xfrm>
        </p:spPr>
        <p:txBody>
          <a:bodyPr>
            <a:noAutofit/>
          </a:bodyPr>
          <a:lstStyle/>
          <a:p>
            <a:r>
              <a:rPr lang="en-US" sz="3600" b="1" dirty="0">
                <a:latin typeface="High Tower Text" panose="02040502050506030303" pitchFamily="18" charset="0"/>
                <a:cs typeface="Arial" pitchFamily="34" charset="0"/>
              </a:rPr>
              <a:t>HRM…</a:t>
            </a:r>
          </a:p>
        </p:txBody>
      </p:sp>
      <p:sp>
        <p:nvSpPr>
          <p:cNvPr id="3" name="Content Placeholder 2"/>
          <p:cNvSpPr>
            <a:spLocks noGrp="1"/>
          </p:cNvSpPr>
          <p:nvPr>
            <p:ph idx="1"/>
          </p:nvPr>
        </p:nvSpPr>
        <p:spPr>
          <a:xfrm>
            <a:off x="838200" y="838200"/>
            <a:ext cx="8095488" cy="5715000"/>
          </a:xfrm>
        </p:spPr>
        <p:txBody>
          <a:bodyPr>
            <a:normAutofit fontScale="92500"/>
          </a:bodyPr>
          <a:lstStyle/>
          <a:p>
            <a:pPr marL="762000" indent="-762000">
              <a:lnSpc>
                <a:spcPct val="150000"/>
              </a:lnSpc>
              <a:buNone/>
            </a:pPr>
            <a:r>
              <a:rPr lang="en-US" sz="2800" b="1" dirty="0">
                <a:latin typeface="High Tower Text" panose="02040502050506030303" pitchFamily="18" charset="0"/>
                <a:cs typeface="Times" panose="02020603050405020304" pitchFamily="18" charset="0"/>
              </a:rPr>
              <a:t>HRM includes </a:t>
            </a:r>
            <a:r>
              <a:rPr lang="en-US" sz="2800" b="1" dirty="0">
                <a:solidFill>
                  <a:srgbClr val="FF0000"/>
                </a:solidFill>
                <a:latin typeface="High Tower Text" panose="02040502050506030303" pitchFamily="18" charset="0"/>
                <a:cs typeface="Times" panose="02020603050405020304" pitchFamily="18" charset="0"/>
              </a:rPr>
              <a:t>seven</a:t>
            </a:r>
            <a:r>
              <a:rPr lang="en-US" sz="2800" b="1" dirty="0">
                <a:latin typeface="High Tower Text" panose="02040502050506030303" pitchFamily="18" charset="0"/>
                <a:cs typeface="Times" panose="02020603050405020304" pitchFamily="18" charset="0"/>
              </a:rPr>
              <a:t> basic activities</a:t>
            </a:r>
            <a:endParaRPr lang="en-US" sz="2800" dirty="0">
              <a:latin typeface="High Tower Text" panose="02040502050506030303" pitchFamily="18" charset="0"/>
              <a:cs typeface="Times" panose="02020603050405020304" pitchFamily="18" charset="0"/>
            </a:endParaRPr>
          </a:p>
          <a:p>
            <a:pPr marL="762000" indent="-762000">
              <a:lnSpc>
                <a:spcPct val="150000"/>
              </a:lnSpc>
              <a:buNone/>
            </a:pPr>
            <a:r>
              <a:rPr lang="en-US" sz="2800" dirty="0">
                <a:latin typeface="Times" panose="02020603050405020304" pitchFamily="18" charset="0"/>
                <a:cs typeface="Times" panose="02020603050405020304" pitchFamily="18" charset="0"/>
              </a:rPr>
              <a:t>1. </a:t>
            </a:r>
            <a:r>
              <a:rPr lang="en-US" sz="2800" dirty="0">
                <a:latin typeface="High Tower Text" panose="02040502050506030303" pitchFamily="18" charset="0"/>
                <a:cs typeface="Times" panose="02020603050405020304" pitchFamily="18" charset="0"/>
              </a:rPr>
              <a:t>Human resource planning</a:t>
            </a:r>
          </a:p>
          <a:p>
            <a:pPr marL="762000" indent="-762000">
              <a:lnSpc>
                <a:spcPct val="150000"/>
              </a:lnSpc>
              <a:buNone/>
            </a:pPr>
            <a:r>
              <a:rPr lang="en-US" sz="2800" dirty="0">
                <a:latin typeface="Times" panose="02020603050405020304" pitchFamily="18" charset="0"/>
                <a:cs typeface="Times" panose="02020603050405020304" pitchFamily="18" charset="0"/>
              </a:rPr>
              <a:t>2. </a:t>
            </a:r>
            <a:r>
              <a:rPr lang="en-US" sz="2800" dirty="0">
                <a:latin typeface="High Tower Text" panose="02040502050506030303" pitchFamily="18" charset="0"/>
                <a:cs typeface="Times" panose="02020603050405020304" pitchFamily="18" charset="0"/>
              </a:rPr>
              <a:t>Recruitment</a:t>
            </a:r>
          </a:p>
          <a:p>
            <a:pPr>
              <a:lnSpc>
                <a:spcPct val="150000"/>
              </a:lnSpc>
              <a:buNone/>
            </a:pPr>
            <a:r>
              <a:rPr lang="en-US" sz="2800" dirty="0">
                <a:latin typeface="Times" panose="02020603050405020304" pitchFamily="18" charset="0"/>
                <a:cs typeface="Times" panose="02020603050405020304" pitchFamily="18" charset="0"/>
              </a:rPr>
              <a:t>3. </a:t>
            </a:r>
            <a:r>
              <a:rPr lang="en-US" sz="2800" dirty="0">
                <a:latin typeface="High Tower Text" panose="02040502050506030303" pitchFamily="18" charset="0"/>
                <a:cs typeface="Times" panose="02020603050405020304" pitchFamily="18" charset="0"/>
              </a:rPr>
              <a:t>Selection</a:t>
            </a:r>
          </a:p>
          <a:p>
            <a:pPr>
              <a:lnSpc>
                <a:spcPct val="150000"/>
              </a:lnSpc>
              <a:buNone/>
            </a:pPr>
            <a:r>
              <a:rPr lang="en-US" sz="2800" dirty="0">
                <a:latin typeface="Times" panose="02020603050405020304" pitchFamily="18" charset="0"/>
                <a:cs typeface="Times" panose="02020603050405020304" pitchFamily="18" charset="0"/>
              </a:rPr>
              <a:t>4. </a:t>
            </a:r>
            <a:r>
              <a:rPr lang="en-US" sz="2800" dirty="0">
                <a:latin typeface="High Tower Text" panose="02040502050506030303" pitchFamily="18" charset="0"/>
                <a:cs typeface="Times" panose="02020603050405020304" pitchFamily="18" charset="0"/>
              </a:rPr>
              <a:t>Socialization (Orientation)</a:t>
            </a:r>
          </a:p>
          <a:p>
            <a:pPr>
              <a:lnSpc>
                <a:spcPct val="150000"/>
              </a:lnSpc>
              <a:buNone/>
            </a:pPr>
            <a:r>
              <a:rPr lang="en-US" sz="2800" dirty="0">
                <a:latin typeface="Times" panose="02020603050405020304" pitchFamily="18" charset="0"/>
                <a:cs typeface="Times" panose="02020603050405020304" pitchFamily="18" charset="0"/>
              </a:rPr>
              <a:t>5. </a:t>
            </a:r>
            <a:r>
              <a:rPr lang="en-US" sz="2800" dirty="0">
                <a:latin typeface="High Tower Text" panose="02040502050506030303" pitchFamily="18" charset="0"/>
                <a:cs typeface="Times" panose="02020603050405020304" pitchFamily="18" charset="0"/>
              </a:rPr>
              <a:t>Training and Development</a:t>
            </a:r>
          </a:p>
          <a:p>
            <a:pPr>
              <a:lnSpc>
                <a:spcPct val="150000"/>
              </a:lnSpc>
              <a:buNone/>
            </a:pPr>
            <a:r>
              <a:rPr lang="en-US" sz="2800" dirty="0">
                <a:latin typeface="Times" panose="02020603050405020304" pitchFamily="18" charset="0"/>
                <a:cs typeface="Times" panose="02020603050405020304" pitchFamily="18" charset="0"/>
              </a:rPr>
              <a:t>6. </a:t>
            </a:r>
            <a:r>
              <a:rPr lang="en-US" sz="2800" dirty="0">
                <a:latin typeface="High Tower Text" panose="02040502050506030303" pitchFamily="18" charset="0"/>
                <a:cs typeface="Times" panose="02020603050405020304" pitchFamily="18" charset="0"/>
              </a:rPr>
              <a:t>Performance Appraisal </a:t>
            </a:r>
          </a:p>
          <a:p>
            <a:pPr>
              <a:lnSpc>
                <a:spcPct val="150000"/>
              </a:lnSpc>
              <a:buNone/>
            </a:pPr>
            <a:r>
              <a:rPr lang="en-US" sz="2800" dirty="0">
                <a:latin typeface="Times" panose="02020603050405020304" pitchFamily="18" charset="0"/>
                <a:cs typeface="Times" panose="02020603050405020304" pitchFamily="18" charset="0"/>
              </a:rPr>
              <a:t>7. </a:t>
            </a:r>
            <a:r>
              <a:rPr lang="en-US" sz="2800" dirty="0">
                <a:latin typeface="High Tower Text" panose="02040502050506030303" pitchFamily="18" charset="0"/>
                <a:cs typeface="Times" panose="02020603050405020304" pitchFamily="18" charset="0"/>
              </a:rPr>
              <a:t>Promotions, Transfers, Demotions, and Separations</a:t>
            </a:r>
          </a:p>
          <a:p>
            <a:pPr>
              <a:lnSpc>
                <a:spcPct val="150000"/>
              </a:lnSpc>
            </a:pPr>
            <a:endParaRPr lang="en-US" sz="2800" dirty="0">
              <a:latin typeface="Times" panose="02020603050405020304" pitchFamily="18" charset="0"/>
              <a:cs typeface="Times" panose="02020603050405020304" pitchFamily="18" charset="0"/>
            </a:endParaRPr>
          </a:p>
        </p:txBody>
      </p:sp>
      <p:sp>
        <p:nvSpPr>
          <p:cNvPr id="5" name="Slide Number Placeholder 4"/>
          <p:cNvSpPr>
            <a:spLocks noGrp="1"/>
          </p:cNvSpPr>
          <p:nvPr>
            <p:ph type="sldNum" sz="quarter" idx="12"/>
          </p:nvPr>
        </p:nvSpPr>
        <p:spPr/>
        <p:txBody>
          <a:bodyPr/>
          <a:lstStyle/>
          <a:p>
            <a:pPr>
              <a:defRPr/>
            </a:pPr>
            <a:fld id="{4912C910-B6CA-42D6-947A-C54E6B967BB7}" type="slidenum">
              <a:rPr lang="fi-FI" smtClean="0"/>
              <a:pPr>
                <a:defRPr/>
              </a:pPr>
              <a:t>5</a:t>
            </a:fld>
            <a:endParaRPr lang="fi-FI"/>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noChangeArrowheads="1"/>
          </p:cNvPicPr>
          <p:nvPr>
            <p:ph idx="1"/>
          </p:nvPr>
        </p:nvPicPr>
        <p:blipFill>
          <a:blip r:embed="rId2" cstate="print"/>
          <a:srcRect/>
          <a:stretch>
            <a:fillRect/>
          </a:stretch>
        </p:blipFill>
        <p:spPr bwMode="auto">
          <a:xfrm>
            <a:off x="228600" y="986156"/>
            <a:ext cx="3627119" cy="4978400"/>
          </a:xfrm>
          <a:prstGeom prst="rect">
            <a:avLst/>
          </a:prstGeom>
          <a:noFill/>
          <a:ln w="9525">
            <a:noFill/>
            <a:miter lim="800000"/>
            <a:headEnd/>
            <a:tailEnd/>
          </a:ln>
          <a:effectLst/>
        </p:spPr>
      </p:pic>
      <p:pic>
        <p:nvPicPr>
          <p:cNvPr id="54274" name="Picture 2" descr="Office worker overworked - stock photo"/>
          <p:cNvPicPr>
            <a:picLocks noChangeAspect="1" noChangeArrowheads="1"/>
          </p:cNvPicPr>
          <p:nvPr/>
        </p:nvPicPr>
        <p:blipFill>
          <a:blip r:embed="rId3"/>
          <a:srcRect/>
          <a:stretch>
            <a:fillRect/>
          </a:stretch>
        </p:blipFill>
        <p:spPr bwMode="auto">
          <a:xfrm>
            <a:off x="4267200" y="1447801"/>
            <a:ext cx="4551680" cy="4124961"/>
          </a:xfrm>
          <a:prstGeom prst="rect">
            <a:avLst/>
          </a:prstGeom>
          <a:noFill/>
        </p:spPr>
      </p:pic>
      <p:sp>
        <p:nvSpPr>
          <p:cNvPr id="3" name="Rectangle 2"/>
          <p:cNvSpPr/>
          <p:nvPr/>
        </p:nvSpPr>
        <p:spPr>
          <a:xfrm>
            <a:off x="2298241" y="219774"/>
            <a:ext cx="3447354" cy="584775"/>
          </a:xfrm>
          <a:prstGeom prst="rect">
            <a:avLst/>
          </a:prstGeom>
        </p:spPr>
        <p:txBody>
          <a:bodyPr wrap="none">
            <a:spAutoFit/>
          </a:bodyPr>
          <a:lstStyle/>
          <a:p>
            <a:r>
              <a:rPr lang="en-US" sz="3200" b="1" dirty="0">
                <a:solidFill>
                  <a:srgbClr val="0033CC"/>
                </a:solidFill>
                <a:latin typeface="Times New Roman" pitchFamily="18" charset="0"/>
                <a:cs typeface="Times New Roman" pitchFamily="18" charset="0"/>
              </a:rPr>
              <a:t>Time management</a:t>
            </a:r>
            <a:endParaRPr lang="en-US" b="1" dirty="0">
              <a:solidFill>
                <a:srgbClr val="0033CC"/>
              </a:solidFill>
            </a:endParaRPr>
          </a:p>
        </p:txBody>
      </p:sp>
      <p:sp>
        <p:nvSpPr>
          <p:cNvPr id="2" name="Slide Number Placeholder 1"/>
          <p:cNvSpPr>
            <a:spLocks noGrp="1"/>
          </p:cNvSpPr>
          <p:nvPr>
            <p:ph type="sldNum" sz="quarter" idx="12"/>
          </p:nvPr>
        </p:nvSpPr>
        <p:spPr/>
        <p:txBody>
          <a:bodyPr/>
          <a:lstStyle/>
          <a:p>
            <a:pPr>
              <a:defRPr/>
            </a:pPr>
            <a:fld id="{4912C910-B6CA-42D6-947A-C54E6B967BB7}" type="slidenum">
              <a:rPr lang="fi-FI" smtClean="0"/>
              <a:pPr>
                <a:defRPr/>
              </a:pPr>
              <a:t>50</a:t>
            </a:fld>
            <a:endParaRPr lang="fi-FI"/>
          </a:p>
        </p:txBody>
      </p:sp>
    </p:spTree>
    <p:extLst>
      <p:ext uri="{BB962C8B-B14F-4D97-AF65-F5344CB8AC3E}">
        <p14:creationId xmlns:p14="http://schemas.microsoft.com/office/powerpoint/2010/main" val="2952096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4930"/>
            <a:ext cx="8229600" cy="668231"/>
          </a:xfrm>
        </p:spPr>
        <p:txBody>
          <a:bodyPr>
            <a:normAutofit fontScale="90000"/>
          </a:bodyPr>
          <a:lstStyle/>
          <a:p>
            <a:r>
              <a:rPr lang="en-US" b="1" dirty="0">
                <a:latin typeface="Times New Roman" pitchFamily="18" charset="0"/>
                <a:cs typeface="Times New Roman" pitchFamily="18" charset="0"/>
              </a:rPr>
              <a:t>Time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304800" y="1153161"/>
            <a:ext cx="8382000" cy="4793192"/>
          </a:xfrm>
        </p:spPr>
        <p:txBody>
          <a:bodyPr>
            <a:normAutofit lnSpcReduction="10000"/>
          </a:bodyPr>
          <a:lstStyle/>
          <a:p>
            <a:pPr algn="just">
              <a:lnSpc>
                <a:spcPct val="150000"/>
              </a:lnSpc>
            </a:pPr>
            <a:r>
              <a:rPr lang="en-US" sz="2800" dirty="0">
                <a:latin typeface="Times New Roman" panose="02020603050405020304" pitchFamily="18" charset="0"/>
                <a:cs typeface="Times New Roman" panose="02020603050405020304" pitchFamily="18" charset="0"/>
              </a:rPr>
              <a:t>It is a </a:t>
            </a:r>
            <a:r>
              <a:rPr lang="en-US" sz="2800" b="1" dirty="0">
                <a:latin typeface="Times New Roman" panose="02020603050405020304" pitchFamily="18" charset="0"/>
                <a:cs typeface="Times New Roman" panose="02020603050405020304" pitchFamily="18" charset="0"/>
              </a:rPr>
              <a:t>non-renewable</a:t>
            </a:r>
            <a:r>
              <a:rPr lang="en-US" sz="2800" dirty="0">
                <a:latin typeface="Times New Roman" panose="02020603050405020304" pitchFamily="18" charset="0"/>
                <a:cs typeface="Times New Roman" panose="02020603050405020304" pitchFamily="18" charset="0"/>
              </a:rPr>
              <a:t> resource</a:t>
            </a:r>
          </a:p>
          <a:p>
            <a:pPr algn="just">
              <a:lnSpc>
                <a:spcPct val="150000"/>
              </a:lnSpc>
            </a:pPr>
            <a:r>
              <a:rPr lang="en-US" sz="2800" dirty="0">
                <a:latin typeface="Times New Roman" panose="02020603050405020304" pitchFamily="18" charset="0"/>
                <a:cs typeface="Times New Roman" panose="02020603050405020304" pitchFamily="18" charset="0"/>
              </a:rPr>
              <a:t>No event can take place unless there is time for it.</a:t>
            </a:r>
          </a:p>
          <a:p>
            <a:pPr algn="just">
              <a:lnSpc>
                <a:spcPct val="150000"/>
              </a:lnSpc>
            </a:pPr>
            <a:r>
              <a:rPr lang="en-US" sz="2800" dirty="0">
                <a:latin typeface="Times New Roman" panose="02020603050405020304" pitchFamily="18" charset="0"/>
                <a:cs typeface="Times New Roman" panose="02020603050405020304" pitchFamily="18" charset="0"/>
              </a:rPr>
              <a:t>Using time efficiently requires managerial skills.</a:t>
            </a:r>
          </a:p>
          <a:p>
            <a:pPr algn="just">
              <a:lnSpc>
                <a:spcPct val="150000"/>
              </a:lnSpc>
            </a:pPr>
            <a:r>
              <a:rPr lang="en-US" sz="2800" dirty="0">
                <a:latin typeface="Times New Roman" panose="02020603050405020304" pitchFamily="18" charset="0"/>
                <a:cs typeface="Times New Roman" panose="02020603050405020304" pitchFamily="18" charset="0"/>
              </a:rPr>
              <a:t>Time can not be stored </a:t>
            </a:r>
          </a:p>
          <a:p>
            <a:pPr algn="just">
              <a:lnSpc>
                <a:spcPct val="150000"/>
              </a:lnSpc>
            </a:pPr>
            <a:r>
              <a:rPr lang="en-US" sz="2800" dirty="0">
                <a:latin typeface="Times New Roman" panose="02020603050405020304" pitchFamily="18" charset="0"/>
                <a:cs typeface="Times New Roman" panose="02020603050405020304" pitchFamily="18" charset="0"/>
              </a:rPr>
              <a:t>Time is equally shared to people</a:t>
            </a:r>
          </a:p>
          <a:p>
            <a:pPr lvl="1" algn="just">
              <a:lnSpc>
                <a:spcPct val="150000"/>
              </a:lnSpc>
              <a:buFont typeface="Wingdings" panose="05000000000000000000" pitchFamily="2" charset="2"/>
              <a:buChar char="ü"/>
            </a:pPr>
            <a:r>
              <a:rPr lang="en-US" b="1" dirty="0">
                <a:latin typeface="Times New Roman" panose="02020603050405020304" pitchFamily="18" charset="0"/>
                <a:cs typeface="Times New Roman" panose="02020603050405020304" pitchFamily="18" charset="0"/>
              </a:rPr>
              <a:t>NB-</a:t>
            </a:r>
            <a:r>
              <a:rPr lang="en-US" dirty="0">
                <a:latin typeface="Times New Roman" panose="02020603050405020304" pitchFamily="18" charset="0"/>
                <a:cs typeface="Times New Roman" panose="02020603050405020304" pitchFamily="18" charset="0"/>
              </a:rPr>
              <a:t> Our ability to manage our time is the ONE to   make difference in life</a:t>
            </a:r>
          </a:p>
          <a:p>
            <a:pPr marL="0" indent="0" algn="just">
              <a:lnSpc>
                <a:spcPct val="150000"/>
              </a:lnSpc>
              <a:buNone/>
            </a:pPr>
            <a:endParaRPr lang="en-US" sz="28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a:defRPr/>
            </a:pPr>
            <a:fld id="{4912C910-B6CA-42D6-947A-C54E6B967BB7}" type="slidenum">
              <a:rPr lang="fi-FI" smtClean="0"/>
              <a:pPr>
                <a:defRPr/>
              </a:pPr>
              <a:t>51</a:t>
            </a:fld>
            <a:endParaRPr lang="fi-FI"/>
          </a:p>
        </p:txBody>
      </p:sp>
    </p:spTree>
    <p:extLst>
      <p:ext uri="{BB962C8B-B14F-4D97-AF65-F5344CB8AC3E}">
        <p14:creationId xmlns:p14="http://schemas.microsoft.com/office/powerpoint/2010/main" val="2052813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p:cNvSpPr>
            <a:spLocks noGrp="1" noChangeArrowheads="1"/>
          </p:cNvSpPr>
          <p:nvPr>
            <p:ph type="title"/>
          </p:nvPr>
        </p:nvSpPr>
        <p:spPr>
          <a:xfrm>
            <a:off x="457200" y="484930"/>
            <a:ext cx="8229600" cy="739351"/>
          </a:xfrm>
        </p:spPr>
        <p:txBody>
          <a:bodyPr>
            <a:normAutofit/>
          </a:bodyPr>
          <a:lstStyle/>
          <a:p>
            <a:pPr eaLnBrk="1" hangingPunct="1"/>
            <a:r>
              <a:rPr lang="en-US" sz="3200" dirty="0">
                <a:solidFill>
                  <a:srgbClr val="0033CC"/>
                </a:solidFill>
                <a:latin typeface="Times New Roman" pitchFamily="18" charset="0"/>
                <a:cs typeface="Times New Roman" pitchFamily="18" charset="0"/>
              </a:rPr>
              <a:t>What is time management?</a:t>
            </a:r>
          </a:p>
        </p:txBody>
      </p:sp>
      <p:sp>
        <p:nvSpPr>
          <p:cNvPr id="12291" name="Rectangle 1027"/>
          <p:cNvSpPr>
            <a:spLocks noGrp="1" noChangeArrowheads="1"/>
          </p:cNvSpPr>
          <p:nvPr>
            <p:ph type="body" idx="1"/>
          </p:nvPr>
        </p:nvSpPr>
        <p:spPr>
          <a:xfrm>
            <a:off x="304800" y="1295400"/>
            <a:ext cx="8686800" cy="5120640"/>
          </a:xfrm>
        </p:spPr>
        <p:txBody>
          <a:bodyPr>
            <a:normAutofit/>
          </a:bodyPr>
          <a:lstStyle/>
          <a:p>
            <a:pPr>
              <a:lnSpc>
                <a:spcPct val="120000"/>
              </a:lnSpc>
              <a:spcBef>
                <a:spcPts val="2400"/>
              </a:spcBef>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It is the ability to decide </a:t>
            </a:r>
            <a:r>
              <a:rPr lang="en-US" altLang="en-US" sz="2800" dirty="0">
                <a:solidFill>
                  <a:srgbClr val="FF0000"/>
                </a:solidFill>
                <a:latin typeface="Times New Roman" panose="02020603050405020304" pitchFamily="18" charset="0"/>
                <a:cs typeface="Times New Roman" panose="02020603050405020304" pitchFamily="18" charset="0"/>
              </a:rPr>
              <a:t>what is important in life,</a:t>
            </a:r>
            <a:r>
              <a:rPr lang="en-US" altLang="en-US" sz="2800" dirty="0">
                <a:latin typeface="Times New Roman" panose="02020603050405020304" pitchFamily="18" charset="0"/>
                <a:cs typeface="Times New Roman" panose="02020603050405020304" pitchFamily="18" charset="0"/>
              </a:rPr>
              <a:t> both at work,  in our home and personal life. </a:t>
            </a:r>
          </a:p>
          <a:p>
            <a:pPr>
              <a:lnSpc>
                <a:spcPct val="120000"/>
              </a:lnSpc>
              <a:spcBef>
                <a:spcPts val="2400"/>
              </a:spcBef>
              <a:buFont typeface="Wingdings" panose="05000000000000000000" pitchFamily="2" charset="2"/>
              <a:buChar char="§"/>
            </a:pPr>
            <a:r>
              <a:rPr lang="en-US" altLang="en-US" sz="2800" dirty="0">
                <a:latin typeface="Times New Roman" panose="02020603050405020304" pitchFamily="18" charset="0"/>
                <a:ea typeface="Calibri" panose="020F0502020204030204" pitchFamily="34" charset="0"/>
                <a:cs typeface="Times New Roman" panose="02020603050405020304" pitchFamily="18" charset="0"/>
              </a:rPr>
              <a:t>Simply, it is devoting most of  </a:t>
            </a:r>
            <a:r>
              <a:rPr lang="en-US" altLang="en-US" sz="2800"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time and energy </a:t>
            </a:r>
            <a:r>
              <a:rPr lang="en-US" altLang="en-US" sz="2800" dirty="0">
                <a:latin typeface="Times New Roman" panose="02020603050405020304" pitchFamily="18" charset="0"/>
                <a:ea typeface="Calibri" panose="020F0502020204030204" pitchFamily="34" charset="0"/>
                <a:cs typeface="Times New Roman" panose="02020603050405020304" pitchFamily="18" charset="0"/>
              </a:rPr>
              <a:t>for the </a:t>
            </a:r>
            <a:r>
              <a:rPr lang="en-US"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bold goal</a:t>
            </a:r>
            <a:r>
              <a:rPr lang="en-US" altLang="en-US" sz="2800" dirty="0">
                <a:latin typeface="Times New Roman" panose="02020603050405020304" pitchFamily="18" charset="0"/>
                <a:ea typeface="Calibri" panose="020F0502020204030204" pitchFamily="34" charset="0"/>
                <a:cs typeface="Times New Roman" panose="02020603050405020304" pitchFamily="18" charset="0"/>
              </a:rPr>
              <a:t>.</a:t>
            </a:r>
          </a:p>
          <a:p>
            <a:pPr algn="just" eaLnBrk="1" hangingPunct="1">
              <a:lnSpc>
                <a:spcPct val="120000"/>
              </a:lnSpc>
              <a:spcBef>
                <a:spcPts val="2400"/>
              </a:spcBef>
            </a:pPr>
            <a:r>
              <a:rPr lang="en-US" sz="2800" dirty="0">
                <a:latin typeface="Times New Roman" pitchFamily="18" charset="0"/>
                <a:cs typeface="Times New Roman" pitchFamily="18" charset="0"/>
              </a:rPr>
              <a:t>It is not a way to make you </a:t>
            </a:r>
            <a:r>
              <a:rPr lang="en-US" sz="2800" dirty="0">
                <a:solidFill>
                  <a:srgbClr val="FF0000"/>
                </a:solidFill>
                <a:latin typeface="Times New Roman" pitchFamily="18" charset="0"/>
                <a:cs typeface="Times New Roman" pitchFamily="18" charset="0"/>
              </a:rPr>
              <a:t>work harder </a:t>
            </a:r>
            <a:r>
              <a:rPr lang="en-US" sz="2800" dirty="0">
                <a:latin typeface="Times New Roman" pitchFamily="18" charset="0"/>
                <a:cs typeface="Times New Roman" pitchFamily="18" charset="0"/>
              </a:rPr>
              <a:t>and </a:t>
            </a:r>
            <a:r>
              <a:rPr lang="en-US" sz="2800" dirty="0">
                <a:solidFill>
                  <a:srgbClr val="FF0000"/>
                </a:solidFill>
                <a:latin typeface="Times New Roman" pitchFamily="18" charset="0"/>
                <a:cs typeface="Times New Roman" pitchFamily="18" charset="0"/>
              </a:rPr>
              <a:t>longer</a:t>
            </a:r>
            <a:r>
              <a:rPr lang="en-US" sz="2800" dirty="0">
                <a:latin typeface="Times New Roman" pitchFamily="18" charset="0"/>
                <a:cs typeface="Times New Roman" pitchFamily="18" charset="0"/>
              </a:rPr>
              <a:t>, but a means to help you work </a:t>
            </a:r>
            <a:r>
              <a:rPr lang="en-US" sz="2800" dirty="0">
                <a:solidFill>
                  <a:srgbClr val="FF0000"/>
                </a:solidFill>
                <a:latin typeface="Times New Roman" pitchFamily="18" charset="0"/>
                <a:cs typeface="Times New Roman" pitchFamily="18" charset="0"/>
              </a:rPr>
              <a:t>smarter</a:t>
            </a:r>
            <a:r>
              <a:rPr lang="en-US" sz="2800" dirty="0">
                <a:latin typeface="Times New Roman" pitchFamily="18" charset="0"/>
                <a:cs typeface="Times New Roman" pitchFamily="18" charset="0"/>
              </a:rPr>
              <a:t> to accomplish your work more easily and rapidly. </a:t>
            </a:r>
          </a:p>
          <a:p>
            <a:pPr algn="just" eaLnBrk="1" hangingPunct="1">
              <a:lnSpc>
                <a:spcPct val="120000"/>
              </a:lnSpc>
              <a:spcBef>
                <a:spcPts val="2400"/>
              </a:spcBef>
            </a:pPr>
            <a:r>
              <a:rPr lang="en-US" sz="2800" dirty="0">
                <a:latin typeface="Times New Roman" pitchFamily="18" charset="0"/>
                <a:cs typeface="Times New Roman" pitchFamily="18" charset="0"/>
              </a:rPr>
              <a:t>Spending time on important, not just urgent matters</a:t>
            </a:r>
          </a:p>
        </p:txBody>
      </p:sp>
      <p:sp>
        <p:nvSpPr>
          <p:cNvPr id="3" name="Slide Number Placeholder 2"/>
          <p:cNvSpPr>
            <a:spLocks noGrp="1"/>
          </p:cNvSpPr>
          <p:nvPr>
            <p:ph type="sldNum" sz="quarter" idx="12"/>
          </p:nvPr>
        </p:nvSpPr>
        <p:spPr/>
        <p:txBody>
          <a:bodyPr/>
          <a:lstStyle/>
          <a:p>
            <a:pPr>
              <a:defRPr/>
            </a:pPr>
            <a:fld id="{4912C910-B6CA-42D6-947A-C54E6B967BB7}" type="slidenum">
              <a:rPr lang="fi-FI" smtClean="0"/>
              <a:pPr>
                <a:defRPr/>
              </a:pPr>
              <a:t>52</a:t>
            </a:fld>
            <a:endParaRPr lang="fi-FI"/>
          </a:p>
        </p:txBody>
      </p:sp>
    </p:spTree>
    <p:extLst>
      <p:ext uri="{BB962C8B-B14F-4D97-AF65-F5344CB8AC3E}">
        <p14:creationId xmlns:p14="http://schemas.microsoft.com/office/powerpoint/2010/main" val="193468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304800"/>
            <a:ext cx="5105400" cy="6172200"/>
          </a:xfrm>
        </p:spPr>
      </p:pic>
      <p:sp>
        <p:nvSpPr>
          <p:cNvPr id="2" name="Slide Number Placeholder 1"/>
          <p:cNvSpPr>
            <a:spLocks noGrp="1"/>
          </p:cNvSpPr>
          <p:nvPr>
            <p:ph type="sldNum" sz="quarter" idx="12"/>
          </p:nvPr>
        </p:nvSpPr>
        <p:spPr/>
        <p:txBody>
          <a:bodyPr/>
          <a:lstStyle/>
          <a:p>
            <a:pPr>
              <a:defRPr/>
            </a:pPr>
            <a:fld id="{4912C910-B6CA-42D6-947A-C54E6B967BB7}" type="slidenum">
              <a:rPr lang="fi-FI" smtClean="0"/>
              <a:pPr>
                <a:defRPr/>
              </a:pPr>
              <a:t>53</a:t>
            </a:fld>
            <a:endParaRPr lang="fi-FI"/>
          </a:p>
        </p:txBody>
      </p:sp>
    </p:spTree>
    <p:extLst>
      <p:ext uri="{BB962C8B-B14F-4D97-AF65-F5344CB8AC3E}">
        <p14:creationId xmlns:p14="http://schemas.microsoft.com/office/powerpoint/2010/main" val="3361042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74638"/>
            <a:ext cx="8229600" cy="563562"/>
          </a:xfrm>
        </p:spPr>
        <p:txBody>
          <a:bodyPr>
            <a:normAutofit fontScale="90000"/>
          </a:bodyPr>
          <a:lstStyle/>
          <a:p>
            <a:br>
              <a:rPr lang="en-US" altLang="en-US" sz="3600" b="1">
                <a:latin typeface="Times New Roman" panose="02020603050405020304" pitchFamily="18" charset="0"/>
                <a:cs typeface="Times New Roman" panose="02020603050405020304" pitchFamily="18" charset="0"/>
              </a:rPr>
            </a:br>
            <a:r>
              <a:rPr lang="en-US" altLang="en-US" sz="3600" b="1">
                <a:latin typeface="Times New Roman" panose="02020603050405020304" pitchFamily="18" charset="0"/>
                <a:cs typeface="Times New Roman" panose="02020603050405020304" pitchFamily="18" charset="0"/>
              </a:rPr>
              <a:t>Time Management… </a:t>
            </a:r>
            <a:br>
              <a:rPr lang="en-US" altLang="en-US" sz="3600">
                <a:latin typeface="Times New Roman" panose="02020603050405020304" pitchFamily="18" charset="0"/>
                <a:cs typeface="Times New Roman" panose="02020603050405020304" pitchFamily="18" charset="0"/>
              </a:rPr>
            </a:br>
            <a:endParaRPr lang="en-US" altLang="en-US" sz="3600"/>
          </a:p>
        </p:txBody>
      </p:sp>
      <p:sp>
        <p:nvSpPr>
          <p:cNvPr id="9219" name="Content Placeholder 2"/>
          <p:cNvSpPr>
            <a:spLocks noGrp="1"/>
          </p:cNvSpPr>
          <p:nvPr>
            <p:ph sz="half" idx="1"/>
          </p:nvPr>
        </p:nvSpPr>
        <p:spPr>
          <a:xfrm>
            <a:off x="457200" y="1371600"/>
            <a:ext cx="4038600" cy="4724400"/>
          </a:xfrm>
        </p:spPr>
        <p:txBody>
          <a:bodyPr>
            <a:normAutofit lnSpcReduction="10000"/>
          </a:bodyPr>
          <a:lstStyle/>
          <a:p>
            <a:pPr>
              <a:buFont typeface="Wingdings" panose="05000000000000000000" pitchFamily="2" charset="2"/>
              <a:buChar char="§"/>
            </a:pPr>
            <a:r>
              <a:rPr lang="en-US" altLang="en-US" b="1">
                <a:latin typeface="Times New Roman" panose="02020603050405020304" pitchFamily="18" charset="0"/>
                <a:cs typeface="Times New Roman" panose="02020603050405020304" pitchFamily="18" charset="0"/>
              </a:rPr>
              <a:t>Efficient time use</a:t>
            </a:r>
          </a:p>
          <a:p>
            <a:pPr lvl="1">
              <a:buFont typeface="Arial" panose="020B0604020202020204" pitchFamily="34" charset="0"/>
              <a:buChar char="•"/>
            </a:pPr>
            <a:r>
              <a:rPr lang="en-US" altLang="en-US">
                <a:latin typeface="Times New Roman" panose="02020603050405020304" pitchFamily="18" charset="0"/>
                <a:cs typeface="Times New Roman" panose="02020603050405020304" pitchFamily="18" charset="0"/>
              </a:rPr>
              <a:t>Plan the time daily</a:t>
            </a:r>
          </a:p>
          <a:p>
            <a:pPr lvl="1">
              <a:buFont typeface="Arial" panose="020B0604020202020204" pitchFamily="34" charset="0"/>
              <a:buChar char="•"/>
            </a:pPr>
            <a:r>
              <a:rPr lang="en-US" altLang="en-US">
                <a:latin typeface="Times New Roman" panose="02020603050405020304" pitchFamily="18" charset="0"/>
                <a:cs typeface="Times New Roman" panose="02020603050405020304" pitchFamily="18" charset="0"/>
              </a:rPr>
              <a:t>Prioritize activities</a:t>
            </a:r>
          </a:p>
          <a:p>
            <a:pPr lvl="1">
              <a:buFont typeface="Arial" panose="020B0604020202020204" pitchFamily="34" charset="0"/>
              <a:buChar char="•"/>
            </a:pPr>
            <a:r>
              <a:rPr lang="en-US" altLang="en-US">
                <a:latin typeface="Times New Roman" panose="02020603050405020304" pitchFamily="18" charset="0"/>
                <a:cs typeface="Times New Roman" panose="02020603050405020304" pitchFamily="18" charset="0"/>
              </a:rPr>
              <a:t>Time for </a:t>
            </a:r>
            <a:r>
              <a:rPr lang="en-US" altLang="en-US">
                <a:solidFill>
                  <a:srgbClr val="0070C0"/>
                </a:solidFill>
                <a:latin typeface="Times New Roman" panose="02020603050405020304" pitchFamily="18" charset="0"/>
                <a:cs typeface="Times New Roman" panose="02020603050405020304" pitchFamily="18" charset="0"/>
              </a:rPr>
              <a:t>important one</a:t>
            </a:r>
            <a:r>
              <a:rPr lang="en-US" altLang="en-US">
                <a:latin typeface="Times New Roman" panose="02020603050405020304" pitchFamily="18" charset="0"/>
                <a:cs typeface="Times New Roman" panose="02020603050405020304" pitchFamily="18" charset="0"/>
              </a:rPr>
              <a:t> </a:t>
            </a:r>
          </a:p>
          <a:p>
            <a:pPr lvl="1">
              <a:buFont typeface="Arial" panose="020B0604020202020204" pitchFamily="34" charset="0"/>
              <a:buChar char="•"/>
            </a:pPr>
            <a:r>
              <a:rPr lang="en-US" altLang="en-US">
                <a:latin typeface="Times New Roman" panose="02020603050405020304" pitchFamily="18" charset="0"/>
                <a:cs typeface="Times New Roman" panose="02020603050405020304" pitchFamily="18" charset="0"/>
              </a:rPr>
              <a:t>Set recording system</a:t>
            </a:r>
          </a:p>
          <a:p>
            <a:pPr lvl="1">
              <a:buFont typeface="Arial" panose="020B0604020202020204" pitchFamily="34" charset="0"/>
              <a:buChar char="•"/>
            </a:pPr>
            <a:r>
              <a:rPr lang="en-US" altLang="en-US">
                <a:latin typeface="Times New Roman" panose="02020603050405020304" pitchFamily="18" charset="0"/>
                <a:cs typeface="Times New Roman" panose="02020603050405020304" pitchFamily="18" charset="0"/>
              </a:rPr>
              <a:t>Resources before start</a:t>
            </a:r>
          </a:p>
          <a:p>
            <a:pPr lvl="1">
              <a:buFont typeface="Arial" panose="020B0604020202020204" pitchFamily="34" charset="0"/>
              <a:buChar char="•"/>
            </a:pPr>
            <a:r>
              <a:rPr lang="en-US" altLang="en-US">
                <a:solidFill>
                  <a:srgbClr val="0070C0"/>
                </a:solidFill>
                <a:latin typeface="Times New Roman" panose="02020603050405020304" pitchFamily="18" charset="0"/>
                <a:cs typeface="Times New Roman" panose="02020603050405020304" pitchFamily="18" charset="0"/>
              </a:rPr>
              <a:t>Do one activity at a time</a:t>
            </a:r>
          </a:p>
          <a:p>
            <a:pPr lvl="1">
              <a:buFont typeface="Arial" panose="020B0604020202020204" pitchFamily="34" charset="0"/>
              <a:buChar char="•"/>
            </a:pPr>
            <a:r>
              <a:rPr lang="en-US" altLang="en-US">
                <a:latin typeface="Times New Roman" panose="02020603050405020304" pitchFamily="18" charset="0"/>
                <a:cs typeface="Times New Roman" panose="02020603050405020304" pitchFamily="18" charset="0"/>
              </a:rPr>
              <a:t>Decide time limit for every activity</a:t>
            </a:r>
          </a:p>
          <a:p>
            <a:pPr lvl="1">
              <a:buFont typeface="Arial" panose="020B0604020202020204" pitchFamily="34" charset="0"/>
              <a:buChar char="•"/>
            </a:pPr>
            <a:r>
              <a:rPr lang="en-US" altLang="en-US">
                <a:latin typeface="Times New Roman" panose="02020603050405020304" pitchFamily="18" charset="0"/>
                <a:cs typeface="Times New Roman" panose="02020603050405020304" pitchFamily="18" charset="0"/>
              </a:rPr>
              <a:t>Take rest whenever necessary</a:t>
            </a:r>
          </a:p>
          <a:p>
            <a:endParaRPr lang="en-US" altLang="en-US"/>
          </a:p>
        </p:txBody>
      </p:sp>
      <p:sp>
        <p:nvSpPr>
          <p:cNvPr id="9220" name="Content Placeholder 3"/>
          <p:cNvSpPr>
            <a:spLocks noGrp="1"/>
          </p:cNvSpPr>
          <p:nvPr>
            <p:ph sz="half" idx="2"/>
          </p:nvPr>
        </p:nvSpPr>
        <p:spPr>
          <a:xfrm>
            <a:off x="4191000" y="1295400"/>
            <a:ext cx="4495800" cy="4800600"/>
          </a:xfrm>
        </p:spPr>
        <p:txBody>
          <a:bodyPr>
            <a:normAutofit lnSpcReduction="10000"/>
          </a:bodyPr>
          <a:lstStyle/>
          <a:p>
            <a:pPr lvl="1" algn="just">
              <a:buFont typeface="Wingdings" panose="05000000000000000000" pitchFamily="2" charset="2"/>
              <a:buChar char="§"/>
            </a:pPr>
            <a:r>
              <a:rPr lang="en-US" altLang="en-US" sz="2800" b="1" dirty="0">
                <a:latin typeface="Times New Roman" panose="02020603050405020304" pitchFamily="18" charset="0"/>
                <a:cs typeface="Times New Roman" panose="02020603050405020304" pitchFamily="18" charset="0"/>
              </a:rPr>
              <a:t>Inefficient time use</a:t>
            </a:r>
          </a:p>
          <a:p>
            <a:pPr lvl="2"/>
            <a:r>
              <a:rPr lang="en-US" altLang="en-US" sz="2400" dirty="0">
                <a:latin typeface="Times New Roman" panose="02020603050405020304" pitchFamily="18" charset="0"/>
                <a:cs typeface="Times New Roman" panose="02020603050405020304" pitchFamily="18" charset="0"/>
              </a:rPr>
              <a:t>Disorganized desk and cluttered files</a:t>
            </a:r>
          </a:p>
          <a:p>
            <a:pPr lvl="2"/>
            <a:r>
              <a:rPr lang="en-US" altLang="en-US" sz="2400" dirty="0">
                <a:latin typeface="Times New Roman" panose="02020603050405020304" pitchFamily="18" charset="0"/>
                <a:cs typeface="Times New Roman" panose="02020603050405020304" pitchFamily="18" charset="0"/>
              </a:rPr>
              <a:t>Wrong appointments,</a:t>
            </a:r>
          </a:p>
          <a:p>
            <a:pPr lvl="2"/>
            <a:r>
              <a:rPr lang="en-US" altLang="en-US" sz="2400" dirty="0">
                <a:latin typeface="Times New Roman" panose="02020603050405020304" pitchFamily="18" charset="0"/>
                <a:cs typeface="Times New Roman" panose="02020603050405020304" pitchFamily="18" charset="0"/>
              </a:rPr>
              <a:t>Lack of delegation, </a:t>
            </a:r>
          </a:p>
          <a:p>
            <a:pPr lvl="2"/>
            <a:r>
              <a:rPr lang="en-US" altLang="en-US" sz="2400" dirty="0">
                <a:latin typeface="Times New Roman" panose="02020603050405020304" pitchFamily="18" charset="0"/>
                <a:cs typeface="Times New Roman" panose="02020603050405020304" pitchFamily="18" charset="0"/>
              </a:rPr>
              <a:t>Stress/ tiredness ,</a:t>
            </a:r>
          </a:p>
          <a:p>
            <a:pPr lvl="2"/>
            <a:r>
              <a:rPr lang="en-US" altLang="en-US" sz="2400" dirty="0">
                <a:latin typeface="Times New Roman" panose="02020603050405020304" pitchFamily="18" charset="0"/>
                <a:cs typeface="Times New Roman" panose="02020603050405020304" pitchFamily="18" charset="0"/>
              </a:rPr>
              <a:t>Counting saying no as guilty,</a:t>
            </a:r>
          </a:p>
          <a:p>
            <a:pPr lvl="2"/>
            <a:r>
              <a:rPr lang="en-US" altLang="en-US" sz="2400" dirty="0">
                <a:latin typeface="Times New Roman" panose="02020603050405020304" pitchFamily="18" charset="0"/>
                <a:cs typeface="Times New Roman" panose="02020603050405020304" pitchFamily="18" charset="0"/>
              </a:rPr>
              <a:t> Getting early or staying late at work,</a:t>
            </a:r>
          </a:p>
          <a:p>
            <a:pPr lvl="2"/>
            <a:endParaRPr lang="en-US" altLang="en-US" sz="24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FBDEC4B1-795D-4C00-8A8F-1EBA1D73B1DA}" type="slidenum">
              <a:rPr lang="fi-FI" smtClean="0"/>
              <a:pPr>
                <a:defRPr/>
              </a:pPr>
              <a:t>54</a:t>
            </a:fld>
            <a:endParaRPr lang="fi-FI"/>
          </a:p>
        </p:txBody>
      </p:sp>
    </p:spTree>
    <p:extLst>
      <p:ext uri="{BB962C8B-B14F-4D97-AF65-F5344CB8AC3E}">
        <p14:creationId xmlns:p14="http://schemas.microsoft.com/office/powerpoint/2010/main" val="1838459823"/>
      </p:ext>
    </p:extLst>
  </p:cSld>
  <p:clrMapOvr>
    <a:masterClrMapping/>
  </p:clrMapOvr>
  <p:transition>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1143000" y="304800"/>
            <a:ext cx="7399338" cy="533400"/>
          </a:xfrm>
          <a:prstGeom prst="rect">
            <a:avLst/>
          </a:prstGeom>
        </p:spPr>
        <p:txBody>
          <a:bodyPr/>
          <a:lstStyle/>
          <a:p>
            <a:pPr algn="ctr" eaLnBrk="0" hangingPunct="0">
              <a:defRPr/>
            </a:pPr>
            <a:r>
              <a:rPr lang="en-US" sz="2800" b="1" dirty="0">
                <a:solidFill>
                  <a:srgbClr val="0000FF"/>
                </a:solidFill>
                <a:latin typeface="Times New Roman" pitchFamily="18" charset="0"/>
                <a:ea typeface="+mj-ea"/>
                <a:cs typeface="Times New Roman" pitchFamily="18" charset="0"/>
              </a:rPr>
              <a:t>The Benefits of Time Management</a:t>
            </a:r>
            <a:br>
              <a:rPr lang="en-US" sz="2800" b="1" dirty="0">
                <a:latin typeface="Times New Roman" pitchFamily="18" charset="0"/>
                <a:ea typeface="+mj-ea"/>
                <a:cs typeface="Times New Roman" pitchFamily="18" charset="0"/>
              </a:rPr>
            </a:br>
            <a:endParaRPr lang="en-US" sz="2800" b="1" dirty="0">
              <a:latin typeface="Times New Roman" pitchFamily="18" charset="0"/>
              <a:ea typeface="+mj-ea"/>
              <a:cs typeface="Times New Roman" pitchFamily="18" charset="0"/>
            </a:endParaRPr>
          </a:p>
        </p:txBody>
      </p:sp>
      <p:pic>
        <p:nvPicPr>
          <p:cNvPr id="5" name="Picture 7" descr="MPj0400377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9800"/>
            <a:ext cx="220503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8"/>
          <p:cNvSpPr>
            <a:spLocks noChangeArrowheads="1"/>
          </p:cNvSpPr>
          <p:nvPr/>
        </p:nvSpPr>
        <p:spPr bwMode="auto">
          <a:xfrm>
            <a:off x="0" y="838200"/>
            <a:ext cx="2133600" cy="914400"/>
          </a:xfrm>
          <a:prstGeom prst="wedgeEllipseCallout">
            <a:avLst>
              <a:gd name="adj1" fmla="val -6769"/>
              <a:gd name="adj2" fmla="val 83333"/>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a:t>Yes!</a:t>
            </a:r>
          </a:p>
        </p:txBody>
      </p:sp>
      <p:sp>
        <p:nvSpPr>
          <p:cNvPr id="7" name="Text Box 9"/>
          <p:cNvSpPr txBox="1">
            <a:spLocks noChangeArrowheads="1"/>
          </p:cNvSpPr>
          <p:nvPr/>
        </p:nvSpPr>
        <p:spPr bwMode="auto">
          <a:xfrm>
            <a:off x="381000" y="762000"/>
            <a:ext cx="876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b="1"/>
          </a:p>
        </p:txBody>
      </p:sp>
      <p:sp>
        <p:nvSpPr>
          <p:cNvPr id="8" name="Text Box 10"/>
          <p:cNvSpPr txBox="1">
            <a:spLocks noChangeArrowheads="1"/>
          </p:cNvSpPr>
          <p:nvPr/>
        </p:nvSpPr>
        <p:spPr bwMode="auto">
          <a:xfrm>
            <a:off x="3035300" y="1295400"/>
            <a:ext cx="5507038" cy="575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 Increases </a:t>
            </a:r>
            <a:r>
              <a:rPr lang="en-US" altLang="en-US" sz="2800" dirty="0">
                <a:solidFill>
                  <a:srgbClr val="FF0000"/>
                </a:solidFill>
                <a:latin typeface="Times New Roman" panose="02020603050405020304" pitchFamily="18" charset="0"/>
                <a:cs typeface="Times New Roman" panose="02020603050405020304" pitchFamily="18" charset="0"/>
              </a:rPr>
              <a:t>productivity,</a:t>
            </a:r>
          </a:p>
          <a:p>
            <a:pPr>
              <a:lnSpc>
                <a:spcPct val="150000"/>
              </a:lnSpc>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 Reduces </a:t>
            </a:r>
            <a:r>
              <a:rPr lang="en-US" altLang="en-US" sz="2800" dirty="0">
                <a:solidFill>
                  <a:srgbClr val="FF0000"/>
                </a:solidFill>
                <a:latin typeface="Times New Roman" panose="02020603050405020304" pitchFamily="18" charset="0"/>
                <a:cs typeface="Times New Roman" panose="02020603050405020304" pitchFamily="18" charset="0"/>
              </a:rPr>
              <a:t>stress</a:t>
            </a:r>
            <a:r>
              <a:rPr lang="en-US" altLang="en-US" sz="2800" dirty="0">
                <a:latin typeface="Times New Roman" panose="02020603050405020304" pitchFamily="18" charset="0"/>
                <a:cs typeface="Times New Roman" panose="02020603050405020304" pitchFamily="18" charset="0"/>
              </a:rPr>
              <a:t>,</a:t>
            </a:r>
          </a:p>
          <a:p>
            <a:pPr>
              <a:lnSpc>
                <a:spcPct val="150000"/>
              </a:lnSpc>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 Improve </a:t>
            </a:r>
            <a:r>
              <a:rPr lang="en-US" altLang="en-US" sz="2800" dirty="0">
                <a:solidFill>
                  <a:srgbClr val="FF0000"/>
                </a:solidFill>
                <a:latin typeface="Times New Roman" panose="02020603050405020304" pitchFamily="18" charset="0"/>
                <a:cs typeface="Times New Roman" panose="02020603050405020304" pitchFamily="18" charset="0"/>
              </a:rPr>
              <a:t>self-esteem,</a:t>
            </a:r>
            <a:endParaRPr lang="en-US" altLang="en-US" sz="2800"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 Avoids </a:t>
            </a:r>
            <a:r>
              <a:rPr lang="en-US" altLang="en-US" sz="2800" dirty="0">
                <a:solidFill>
                  <a:srgbClr val="FF0000"/>
                </a:solidFill>
                <a:latin typeface="Times New Roman" panose="02020603050405020304" pitchFamily="18" charset="0"/>
                <a:cs typeface="Times New Roman" panose="02020603050405020304" pitchFamily="18" charset="0"/>
              </a:rPr>
              <a:t>meltdowns,</a:t>
            </a:r>
          </a:p>
          <a:p>
            <a:pPr>
              <a:lnSpc>
                <a:spcPct val="150000"/>
              </a:lnSpc>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 Develops </a:t>
            </a:r>
            <a:r>
              <a:rPr lang="en-US" altLang="en-US" sz="2800" dirty="0">
                <a:solidFill>
                  <a:srgbClr val="FF0000"/>
                </a:solidFill>
                <a:latin typeface="Times New Roman" panose="02020603050405020304" pitchFamily="18" charset="0"/>
                <a:cs typeface="Times New Roman" panose="02020603050405020304" pitchFamily="18" charset="0"/>
              </a:rPr>
              <a:t>confidence</a:t>
            </a:r>
            <a:r>
              <a:rPr lang="en-US" altLang="en-US" sz="2800" dirty="0">
                <a:latin typeface="Times New Roman" panose="02020603050405020304" pitchFamily="18" charset="0"/>
                <a:cs typeface="Times New Roman" panose="02020603050405020304" pitchFamily="18" charset="0"/>
              </a:rPr>
              <a:t>,</a:t>
            </a:r>
          </a:p>
          <a:p>
            <a:pPr>
              <a:lnSpc>
                <a:spcPct val="150000"/>
              </a:lnSpc>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 Reach </a:t>
            </a:r>
            <a:r>
              <a:rPr lang="en-US" altLang="en-US" sz="2800" dirty="0">
                <a:solidFill>
                  <a:srgbClr val="FF0000"/>
                </a:solidFill>
                <a:latin typeface="Times New Roman" panose="02020603050405020304" pitchFamily="18" charset="0"/>
                <a:cs typeface="Times New Roman" panose="02020603050405020304" pitchFamily="18" charset="0"/>
              </a:rPr>
              <a:t>goals</a:t>
            </a:r>
            <a:r>
              <a:rPr lang="en-US" altLang="en-US" sz="2800" dirty="0">
                <a:latin typeface="Times New Roman" panose="02020603050405020304" pitchFamily="18" charset="0"/>
                <a:cs typeface="Times New Roman" panose="02020603050405020304" pitchFamily="18" charset="0"/>
              </a:rPr>
              <a:t>.</a:t>
            </a:r>
          </a:p>
          <a:p>
            <a:pPr>
              <a:lnSpc>
                <a:spcPct val="150000"/>
              </a:lnSpc>
              <a:buFont typeface="Wingdings" panose="05000000000000000000" pitchFamily="2" charset="2"/>
              <a:buChar char="§"/>
            </a:pPr>
            <a:r>
              <a:rPr lang="en-US" sz="2800" dirty="0">
                <a:effectLst>
                  <a:outerShdw blurRad="38100" dist="38100" dir="2700000" algn="tl">
                    <a:srgbClr val="C0C0C0"/>
                  </a:outerShdw>
                </a:effectLst>
                <a:latin typeface="Times New Roman" pitchFamily="18" charset="0"/>
                <a:cs typeface="Times New Roman" pitchFamily="18" charset="0"/>
              </a:rPr>
              <a:t>Achieve </a:t>
            </a:r>
            <a:r>
              <a:rPr lang="en-US" altLang="en-US" sz="2800" dirty="0">
                <a:solidFill>
                  <a:srgbClr val="FF0000"/>
                </a:solidFill>
                <a:latin typeface="Times New Roman" panose="02020603050405020304" pitchFamily="18" charset="0"/>
                <a:cs typeface="Times New Roman" panose="02020603050405020304" pitchFamily="18" charset="0"/>
              </a:rPr>
              <a:t>Balance</a:t>
            </a:r>
            <a:r>
              <a:rPr lang="en-US" altLang="en-US" sz="2800" dirty="0">
                <a:latin typeface="Times New Roman" panose="02020603050405020304" pitchFamily="18" charset="0"/>
                <a:cs typeface="Times New Roman" panose="02020603050405020304" pitchFamily="18" charset="0"/>
              </a:rPr>
              <a:t> </a:t>
            </a:r>
            <a:r>
              <a:rPr lang="en-US" sz="2800" dirty="0">
                <a:effectLst>
                  <a:outerShdw blurRad="38100" dist="38100" dir="2700000" algn="tl">
                    <a:srgbClr val="C0C0C0"/>
                  </a:outerShdw>
                </a:effectLst>
                <a:latin typeface="Times New Roman" pitchFamily="18" charset="0"/>
                <a:cs typeface="Times New Roman" pitchFamily="18" charset="0"/>
              </a:rPr>
              <a:t>in your life.</a:t>
            </a:r>
          </a:p>
          <a:p>
            <a:pPr>
              <a:lnSpc>
                <a:spcPct val="150000"/>
              </a:lnSpc>
              <a:buFont typeface="Wingdings" panose="05000000000000000000" pitchFamily="2" charset="2"/>
              <a:buChar char="§"/>
            </a:pPr>
            <a:endParaRPr lang="en-US" altLang="en-US" sz="2800" dirty="0">
              <a:latin typeface="Times New Roman" panose="02020603050405020304" pitchFamily="18" charset="0"/>
              <a:cs typeface="Times New Roman" panose="02020603050405020304" pitchFamily="18" charset="0"/>
            </a:endParaRPr>
          </a:p>
          <a:p>
            <a:pPr>
              <a:lnSpc>
                <a:spcPct val="150000"/>
              </a:lnSpc>
            </a:pPr>
            <a:endParaRPr lang="en-US" altLang="en-US" sz="24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DD44DF94-B742-4A1A-86D7-7197C221CBB9}" type="slidenum">
              <a:rPr lang="fi-FI" smtClean="0"/>
              <a:pPr>
                <a:defRPr/>
              </a:pPr>
              <a:t>55</a:t>
            </a:fld>
            <a:endParaRPr lang="fi-FI"/>
          </a:p>
        </p:txBody>
      </p:sp>
    </p:spTree>
    <p:extLst>
      <p:ext uri="{BB962C8B-B14F-4D97-AF65-F5344CB8AC3E}">
        <p14:creationId xmlns:p14="http://schemas.microsoft.com/office/powerpoint/2010/main" val="1073497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additive="base">
                                        <p:cTn id="4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43680" y="533400"/>
            <a:ext cx="8229600" cy="792162"/>
          </a:xfrm>
        </p:spPr>
        <p:txBody>
          <a:bodyPr>
            <a:normAutofit/>
          </a:bodyPr>
          <a:lstStyle/>
          <a:p>
            <a:r>
              <a:rPr lang="en-US" altLang="en-US" sz="3200" b="1">
                <a:latin typeface="Times New Roman" panose="02020603050405020304" pitchFamily="18" charset="0"/>
                <a:cs typeface="Times New Roman" panose="02020603050405020304" pitchFamily="18" charset="0"/>
              </a:rPr>
              <a:t>Time Management…</a:t>
            </a:r>
          </a:p>
        </p:txBody>
      </p:sp>
      <p:sp>
        <p:nvSpPr>
          <p:cNvPr id="11267" name="Content Placeholder 2"/>
          <p:cNvSpPr>
            <a:spLocks noGrp="1"/>
          </p:cNvSpPr>
          <p:nvPr>
            <p:ph idx="1"/>
          </p:nvPr>
        </p:nvSpPr>
        <p:spPr>
          <a:xfrm>
            <a:off x="811161" y="1600200"/>
            <a:ext cx="7494639" cy="5257800"/>
          </a:xfrm>
        </p:spPr>
        <p:txBody>
          <a:bodyPr/>
          <a:lstStyle/>
          <a:p>
            <a:pPr marL="742950" indent="-742950">
              <a:buFont typeface="Arial" panose="020B0604020202020204" pitchFamily="34" charset="0"/>
              <a:buNone/>
            </a:pPr>
            <a:r>
              <a:rPr lang="en-US" altLang="en-US" b="1" dirty="0">
                <a:solidFill>
                  <a:srgbClr val="0033CC"/>
                </a:solidFill>
                <a:latin typeface="Times New Roman" panose="02020603050405020304" pitchFamily="18" charset="0"/>
                <a:cs typeface="Times New Roman" panose="02020603050405020304" pitchFamily="18" charset="0"/>
              </a:rPr>
              <a:t>Strategies to Effective Time Management</a:t>
            </a:r>
            <a:r>
              <a:rPr lang="en-US" altLang="en-US" b="1" dirty="0">
                <a:latin typeface="Times New Roman" panose="02020603050405020304" pitchFamily="18" charset="0"/>
                <a:cs typeface="Times New Roman" panose="02020603050405020304" pitchFamily="18" charset="0"/>
              </a:rPr>
              <a:t> </a:t>
            </a:r>
          </a:p>
          <a:p>
            <a:pPr marL="742950" indent="-742950">
              <a:buFont typeface="Arial" panose="020B0604020202020204" pitchFamily="34" charset="0"/>
              <a:buAutoNum type="arabicPeriod"/>
            </a:pPr>
            <a:r>
              <a:rPr lang="en-US" altLang="en-US" dirty="0">
                <a:latin typeface="Times New Roman" panose="02020603050405020304" pitchFamily="18" charset="0"/>
                <a:cs typeface="Times New Roman" panose="02020603050405020304" pitchFamily="18" charset="0"/>
              </a:rPr>
              <a:t>Set Goals</a:t>
            </a:r>
          </a:p>
          <a:p>
            <a:pPr marL="742950" indent="-742950">
              <a:buFont typeface="Arial" panose="020B0604020202020204" pitchFamily="34" charset="0"/>
              <a:buAutoNum type="arabicPeriod"/>
            </a:pPr>
            <a:r>
              <a:rPr lang="en-US" altLang="en-US" dirty="0">
                <a:latin typeface="Times New Roman" panose="02020603050405020304" pitchFamily="18" charset="0"/>
                <a:cs typeface="Times New Roman" panose="02020603050405020304" pitchFamily="18" charset="0"/>
              </a:rPr>
              <a:t>Set priorities</a:t>
            </a:r>
          </a:p>
          <a:p>
            <a:pPr marL="742950" indent="-742950">
              <a:buFont typeface="Arial" panose="020B0604020202020204" pitchFamily="34" charset="0"/>
              <a:buAutoNum type="arabicPeriod"/>
            </a:pPr>
            <a:r>
              <a:rPr lang="en-US" altLang="en-US" dirty="0">
                <a:latin typeface="Times New Roman" panose="02020603050405020304" pitchFamily="18" charset="0"/>
                <a:cs typeface="Times New Roman" panose="02020603050405020304" pitchFamily="18" charset="0"/>
              </a:rPr>
              <a:t>Plan your time</a:t>
            </a:r>
          </a:p>
          <a:p>
            <a:pPr marL="742950" indent="-742950">
              <a:buFont typeface="Arial" panose="020B0604020202020204" pitchFamily="34" charset="0"/>
              <a:buAutoNum type="arabicPeriod"/>
            </a:pPr>
            <a:r>
              <a:rPr lang="en-US" altLang="en-US" dirty="0">
                <a:latin typeface="Times New Roman" panose="02020603050405020304" pitchFamily="18" charset="0"/>
                <a:cs typeface="Times New Roman" panose="02020603050405020304" pitchFamily="18" charset="0"/>
              </a:rPr>
              <a:t>Avoid Procrastination</a:t>
            </a:r>
          </a:p>
          <a:p>
            <a:pPr marL="742950" indent="-742950">
              <a:buFont typeface="Arial" panose="020B0604020202020204" pitchFamily="34" charset="0"/>
              <a:buAutoNum type="arabicPeriod"/>
            </a:pPr>
            <a:r>
              <a:rPr lang="en-US" altLang="en-US" dirty="0">
                <a:latin typeface="Times New Roman" panose="02020603050405020304" pitchFamily="18" charset="0"/>
                <a:cs typeface="Times New Roman" panose="02020603050405020304" pitchFamily="18" charset="0"/>
              </a:rPr>
              <a:t>Delegation</a:t>
            </a:r>
          </a:p>
        </p:txBody>
      </p:sp>
      <p:sp>
        <p:nvSpPr>
          <p:cNvPr id="3" name="Slide Number Placeholder 2"/>
          <p:cNvSpPr>
            <a:spLocks noGrp="1"/>
          </p:cNvSpPr>
          <p:nvPr>
            <p:ph type="sldNum" sz="quarter" idx="12"/>
          </p:nvPr>
        </p:nvSpPr>
        <p:spPr/>
        <p:txBody>
          <a:bodyPr/>
          <a:lstStyle/>
          <a:p>
            <a:pPr>
              <a:defRPr/>
            </a:pPr>
            <a:fld id="{4912C910-B6CA-42D6-947A-C54E6B967BB7}" type="slidenum">
              <a:rPr lang="fi-FI" smtClean="0"/>
              <a:pPr>
                <a:defRPr/>
              </a:pPr>
              <a:t>56</a:t>
            </a:fld>
            <a:endParaRPr lang="fi-FI"/>
          </a:p>
        </p:txBody>
      </p:sp>
    </p:spTree>
    <p:extLst>
      <p:ext uri="{BB962C8B-B14F-4D97-AF65-F5344CB8AC3E}">
        <p14:creationId xmlns:p14="http://schemas.microsoft.com/office/powerpoint/2010/main" val="121752610"/>
      </p:ext>
    </p:extLst>
  </p:cSld>
  <p:clrMapOvr>
    <a:masterClrMapping/>
  </p:clrMapOvr>
  <p:transition>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a:off x="838200" y="1828800"/>
            <a:ext cx="4932363" cy="4495800"/>
          </a:xfrm>
        </p:spPr>
        <p:txBody>
          <a:bodyPr>
            <a:normAutofit/>
          </a:bodyPr>
          <a:lstStyle/>
          <a:p>
            <a:pPr>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Start  with big, then set smaller goals.</a:t>
            </a:r>
          </a:p>
          <a:p>
            <a:pPr>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Make your goals </a:t>
            </a:r>
            <a:r>
              <a:rPr lang="en-US" altLang="en-US" sz="2800" dirty="0">
                <a:solidFill>
                  <a:srgbClr val="FF0000"/>
                </a:solidFill>
                <a:latin typeface="Times New Roman" panose="02020603050405020304" pitchFamily="18" charset="0"/>
                <a:cs typeface="Times New Roman" panose="02020603050405020304" pitchFamily="18" charset="0"/>
              </a:rPr>
              <a:t>specific</a:t>
            </a:r>
            <a:r>
              <a:rPr lang="en-US" altLang="en-US" sz="2800" dirty="0">
                <a:latin typeface="Times New Roman" panose="02020603050405020304" pitchFamily="18" charset="0"/>
                <a:cs typeface="Times New Roman" panose="02020603050405020304" pitchFamily="18" charset="0"/>
              </a:rPr>
              <a:t> and </a:t>
            </a:r>
            <a:r>
              <a:rPr lang="en-US" altLang="en-US" sz="2800" dirty="0">
                <a:solidFill>
                  <a:srgbClr val="FF0000"/>
                </a:solidFill>
                <a:latin typeface="Times New Roman" panose="02020603050405020304" pitchFamily="18" charset="0"/>
                <a:cs typeface="Times New Roman" panose="02020603050405020304" pitchFamily="18" charset="0"/>
              </a:rPr>
              <a:t>concrete</a:t>
            </a:r>
            <a:r>
              <a:rPr lang="en-US" altLang="en-US" sz="2800" dirty="0">
                <a:latin typeface="Times New Roman" panose="02020603050405020304" pitchFamily="18" charset="0"/>
                <a:cs typeface="Times New Roman" panose="02020603050405020304" pitchFamily="18" charset="0"/>
              </a:rPr>
              <a:t>.  </a:t>
            </a:r>
          </a:p>
          <a:p>
            <a:pPr eaLnBrk="1" hangingPunct="1">
              <a:lnSpc>
                <a:spcPct val="90000"/>
              </a:lnSpc>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Set both long and short-term goals support one other.</a:t>
            </a:r>
          </a:p>
          <a:p>
            <a:pPr>
              <a:lnSpc>
                <a:spcPct val="90000"/>
              </a:lnSpc>
              <a:buFont typeface="Wingdings" panose="05000000000000000000" pitchFamily="2" charset="2"/>
              <a:buChar char="§"/>
            </a:pPr>
            <a:r>
              <a:rPr lang="en-US" sz="2800" dirty="0">
                <a:latin typeface="Times New Roman" pitchFamily="18" charset="0"/>
                <a:cs typeface="Times New Roman" pitchFamily="18" charset="0"/>
              </a:rPr>
              <a:t>Integrate your goals: school, personal and career.</a:t>
            </a:r>
            <a:endParaRPr lang="en-US" altLang="en-US" sz="2800" dirty="0">
              <a:latin typeface="Times New Roman" panose="02020603050405020304" pitchFamily="18" charset="0"/>
              <a:cs typeface="Times New Roman" panose="02020603050405020304" pitchFamily="18" charset="0"/>
            </a:endParaRPr>
          </a:p>
          <a:p>
            <a:pPr eaLnBrk="1" hangingPunct="1">
              <a:lnSpc>
                <a:spcPct val="90000"/>
              </a:lnSpc>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Set a </a:t>
            </a:r>
            <a:r>
              <a:rPr lang="en-US" altLang="en-US" sz="2800" dirty="0">
                <a:solidFill>
                  <a:srgbClr val="FF0000"/>
                </a:solidFill>
                <a:latin typeface="Times New Roman" panose="02020603050405020304" pitchFamily="18" charset="0"/>
                <a:cs typeface="Times New Roman" panose="02020603050405020304" pitchFamily="18" charset="0"/>
              </a:rPr>
              <a:t>deadline</a:t>
            </a:r>
            <a:r>
              <a:rPr lang="en-US" altLang="en-US" sz="2800" dirty="0">
                <a:latin typeface="Times New Roman" panose="02020603050405020304" pitchFamily="18" charset="0"/>
                <a:cs typeface="Times New Roman" panose="02020603050405020304" pitchFamily="18" charset="0"/>
              </a:rPr>
              <a:t> for your goals.</a:t>
            </a:r>
          </a:p>
          <a:p>
            <a:pPr eaLnBrk="1" hangingPunct="1">
              <a:lnSpc>
                <a:spcPct val="90000"/>
              </a:lnSpc>
              <a:buFont typeface="Wingdings" panose="05000000000000000000" pitchFamily="2" charset="2"/>
              <a:buChar char="§"/>
            </a:pPr>
            <a:endParaRPr lang="en-US" altLang="en-US" sz="2800" dirty="0">
              <a:latin typeface="Times New Roman" panose="02020603050405020304" pitchFamily="18" charset="0"/>
              <a:cs typeface="Times New Roman" panose="02020603050405020304" pitchFamily="18" charset="0"/>
            </a:endParaRPr>
          </a:p>
        </p:txBody>
      </p:sp>
      <p:pic>
        <p:nvPicPr>
          <p:cNvPr id="9220" name="Picture 4" descr="MCj01976550000[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791200" y="2057400"/>
            <a:ext cx="2754313" cy="3276600"/>
          </a:xfrm>
        </p:spPr>
      </p:pic>
      <p:sp>
        <p:nvSpPr>
          <p:cNvPr id="9222" name="AutoShape 6"/>
          <p:cNvSpPr>
            <a:spLocks noChangeArrowheads="1"/>
          </p:cNvSpPr>
          <p:nvPr/>
        </p:nvSpPr>
        <p:spPr bwMode="auto">
          <a:xfrm>
            <a:off x="7391400" y="381000"/>
            <a:ext cx="1752600" cy="1524000"/>
          </a:xfrm>
          <a:prstGeom prst="cloudCallout">
            <a:avLst>
              <a:gd name="adj1" fmla="val -27718"/>
              <a:gd name="adj2" fmla="val 75208"/>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Go for the goal!</a:t>
            </a:r>
          </a:p>
        </p:txBody>
      </p:sp>
      <p:sp>
        <p:nvSpPr>
          <p:cNvPr id="9223" name="Rectangle 7"/>
          <p:cNvSpPr>
            <a:spLocks noGrp="1" noChangeArrowheads="1"/>
          </p:cNvSpPr>
          <p:nvPr>
            <p:ph type="title"/>
          </p:nvPr>
        </p:nvSpPr>
        <p:spPr>
          <a:xfrm>
            <a:off x="685800" y="381000"/>
            <a:ext cx="5257800" cy="609600"/>
          </a:xfrm>
        </p:spPr>
        <p:txBody>
          <a:bodyPr>
            <a:normAutofit fontScale="90000"/>
          </a:bodyPr>
          <a:lstStyle/>
          <a:p>
            <a:pPr eaLnBrk="1" hangingPunct="1"/>
            <a:r>
              <a:rPr lang="en-US" altLang="en-US" sz="3600" b="1">
                <a:latin typeface="Times New Roman" panose="02020603050405020304" pitchFamily="18" charset="0"/>
                <a:cs typeface="Times New Roman" panose="02020603050405020304" pitchFamily="18" charset="0"/>
              </a:rPr>
              <a:t>Where to start?</a:t>
            </a:r>
          </a:p>
        </p:txBody>
      </p:sp>
      <p:sp>
        <p:nvSpPr>
          <p:cNvPr id="9224" name="Text Box 8"/>
          <p:cNvSpPr txBox="1">
            <a:spLocks noChangeArrowheads="1"/>
          </p:cNvSpPr>
          <p:nvPr/>
        </p:nvSpPr>
        <p:spPr bwMode="auto">
          <a:xfrm>
            <a:off x="1066800" y="1295400"/>
            <a:ext cx="5486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a:solidFill>
                  <a:srgbClr val="0000FF"/>
                </a:solidFill>
                <a:latin typeface="Times New Roman" panose="02020603050405020304" pitchFamily="18" charset="0"/>
                <a:cs typeface="Times New Roman" panose="02020603050405020304" pitchFamily="18" charset="0"/>
              </a:rPr>
              <a:t>1. Set Goals!</a:t>
            </a:r>
          </a:p>
        </p:txBody>
      </p:sp>
      <p:sp>
        <p:nvSpPr>
          <p:cNvPr id="3" name="Slide Number Placeholder 2"/>
          <p:cNvSpPr>
            <a:spLocks noGrp="1"/>
          </p:cNvSpPr>
          <p:nvPr>
            <p:ph type="sldNum" sz="quarter" idx="12"/>
          </p:nvPr>
        </p:nvSpPr>
        <p:spPr/>
        <p:txBody>
          <a:bodyPr/>
          <a:lstStyle/>
          <a:p>
            <a:fld id="{66D41405-8616-4992-86FB-A7454BD7F754}" type="slidenum">
              <a:rPr lang="en-US" altLang="en-US" smtClean="0"/>
              <a:pPr/>
              <a:t>57</a:t>
            </a:fld>
            <a:endParaRPr lang="en-US" altLang="en-US"/>
          </a:p>
        </p:txBody>
      </p:sp>
    </p:spTree>
    <p:extLst>
      <p:ext uri="{BB962C8B-B14F-4D97-AF65-F5344CB8AC3E}">
        <p14:creationId xmlns:p14="http://schemas.microsoft.com/office/powerpoint/2010/main" val="3280138608"/>
      </p:ext>
    </p:extLst>
  </p:cSld>
  <p:clrMapOvr>
    <a:masterClrMapping/>
  </p:clrMapOvr>
  <p:transition>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p:cNvSpPr>
            <a:spLocks noGrp="1" noChangeArrowheads="1"/>
          </p:cNvSpPr>
          <p:nvPr>
            <p:ph type="body" idx="1"/>
          </p:nvPr>
        </p:nvSpPr>
        <p:spPr>
          <a:xfrm>
            <a:off x="381000" y="1447800"/>
            <a:ext cx="7162800" cy="5145087"/>
          </a:xfrm>
        </p:spPr>
        <p:txBody>
          <a:bodyPr>
            <a:normAutofit/>
          </a:bodyPr>
          <a:lstStyle/>
          <a:p>
            <a:pPr algn="just" eaLnBrk="1" hangingPunct="1">
              <a:lnSpc>
                <a:spcPct val="90000"/>
              </a:lnSpc>
              <a:spcBef>
                <a:spcPts val="1800"/>
              </a:spcBef>
              <a:buFont typeface="Arial" panose="020B0604020202020204" pitchFamily="34" charset="0"/>
              <a:buNone/>
            </a:pPr>
            <a:r>
              <a:rPr lang="en-US" altLang="en-US" sz="2800" b="1" dirty="0">
                <a:solidFill>
                  <a:srgbClr val="0000FF"/>
                </a:solidFill>
                <a:latin typeface="Times New Roman" panose="02020603050405020304" pitchFamily="18" charset="0"/>
                <a:cs typeface="Times New Roman" panose="02020603050405020304" pitchFamily="18" charset="0"/>
              </a:rPr>
              <a:t>2. Set priorities</a:t>
            </a:r>
          </a:p>
          <a:p>
            <a:pPr algn="just" eaLnBrk="1" hangingPunct="1">
              <a:lnSpc>
                <a:spcPct val="90000"/>
              </a:lnSpc>
              <a:spcBef>
                <a:spcPts val="1800"/>
              </a:spcBef>
            </a:pPr>
            <a:r>
              <a:rPr lang="en-US" altLang="en-US" sz="2800" dirty="0">
                <a:latin typeface="Times New Roman" panose="02020603050405020304" pitchFamily="18" charset="0"/>
                <a:cs typeface="Times New Roman" panose="02020603050405020304" pitchFamily="18" charset="0"/>
              </a:rPr>
              <a:t>Select what’s important and what is not?</a:t>
            </a:r>
          </a:p>
          <a:p>
            <a:pPr algn="just" eaLnBrk="1" hangingPunct="1">
              <a:lnSpc>
                <a:spcPct val="90000"/>
              </a:lnSpc>
              <a:spcBef>
                <a:spcPts val="1800"/>
              </a:spcBef>
            </a:pPr>
            <a:r>
              <a:rPr lang="en-US" altLang="en-US" sz="2800" dirty="0">
                <a:latin typeface="Times New Roman" panose="02020603050405020304" pitchFamily="18" charset="0"/>
                <a:cs typeface="Times New Roman" panose="02020603050405020304" pitchFamily="18" charset="0"/>
              </a:rPr>
              <a:t>What order do things need to be done?</a:t>
            </a:r>
          </a:p>
          <a:p>
            <a:pPr algn="just">
              <a:lnSpc>
                <a:spcPct val="150000"/>
              </a:lnSpc>
              <a:spcBef>
                <a:spcPts val="1800"/>
              </a:spcBef>
            </a:pPr>
            <a:r>
              <a:rPr lang="en-US" sz="2800" dirty="0">
                <a:latin typeface="Times New Roman" pitchFamily="18" charset="0"/>
                <a:cs typeface="Times New Roman" pitchFamily="18" charset="0"/>
              </a:rPr>
              <a:t>Based on your priorities, plan out a schedule for the time period</a:t>
            </a:r>
          </a:p>
          <a:p>
            <a:pPr algn="just">
              <a:lnSpc>
                <a:spcPct val="150000"/>
              </a:lnSpc>
              <a:spcBef>
                <a:spcPts val="1800"/>
              </a:spcBef>
            </a:pPr>
            <a:r>
              <a:rPr lang="en-US" sz="2800" dirty="0">
                <a:latin typeface="Times New Roman" pitchFamily="18" charset="0"/>
                <a:cs typeface="Times New Roman" pitchFamily="18" charset="0"/>
              </a:rPr>
              <a:t>Planning may seem hard at first, but the more you do it, the easier and more natural it gets.</a:t>
            </a:r>
          </a:p>
          <a:p>
            <a:pPr algn="just" eaLnBrk="1" hangingPunct="1">
              <a:lnSpc>
                <a:spcPct val="90000"/>
              </a:lnSpc>
              <a:spcBef>
                <a:spcPts val="1800"/>
              </a:spcBef>
            </a:pPr>
            <a:endParaRPr lang="en-US" altLang="en-US" sz="2800" dirty="0">
              <a:latin typeface="Times New Roman" panose="02020603050405020304" pitchFamily="18" charset="0"/>
              <a:cs typeface="Times New Roman" panose="02020603050405020304" pitchFamily="18" charset="0"/>
            </a:endParaRPr>
          </a:p>
          <a:p>
            <a:pPr algn="just" eaLnBrk="1" hangingPunct="1">
              <a:lnSpc>
                <a:spcPct val="90000"/>
              </a:lnSpc>
              <a:spcBef>
                <a:spcPts val="1800"/>
              </a:spcBef>
              <a:buFont typeface="Arial" panose="020B0604020202020204" pitchFamily="34" charset="0"/>
              <a:buNone/>
            </a:pPr>
            <a:endParaRPr lang="en-US" altLang="en-US" sz="2800" dirty="0">
              <a:latin typeface="Times New Roman" panose="02020603050405020304" pitchFamily="18" charset="0"/>
              <a:cs typeface="Times New Roman" panose="02020603050405020304" pitchFamily="18" charset="0"/>
            </a:endParaRPr>
          </a:p>
        </p:txBody>
      </p:sp>
      <p:sp>
        <p:nvSpPr>
          <p:cNvPr id="125956" name="WordArt 4"/>
          <p:cNvSpPr>
            <a:spLocks noChangeArrowheads="1" noChangeShapeType="1" noTextEdit="1"/>
          </p:cNvSpPr>
          <p:nvPr/>
        </p:nvSpPr>
        <p:spPr bwMode="auto">
          <a:xfrm>
            <a:off x="7784690" y="1590368"/>
            <a:ext cx="685800" cy="1371600"/>
          </a:xfrm>
          <a:prstGeom prst="rect">
            <a:avLst/>
          </a:prstGeom>
        </p:spPr>
        <p:txBody>
          <a:bodyPr wrap="none" fromWordArt="1">
            <a:prstTxWarp prst="textPlain">
              <a:avLst>
                <a:gd name="adj" fmla="val 50000"/>
              </a:avLst>
            </a:prstTxWarp>
          </a:bodyPr>
          <a:lstStyle/>
          <a:p>
            <a:r>
              <a:rPr lang="en-US" sz="3600" kern="10" dirty="0">
                <a:ln w="19050">
                  <a:solidFill>
                    <a:srgbClr val="99CCFF"/>
                  </a:solidFill>
                  <a:miter lim="800000"/>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125957" name="WordArt 5"/>
          <p:cNvSpPr>
            <a:spLocks noChangeArrowheads="1" noChangeShapeType="1" noTextEdit="1"/>
          </p:cNvSpPr>
          <p:nvPr/>
        </p:nvSpPr>
        <p:spPr bwMode="auto">
          <a:xfrm>
            <a:off x="7784690" y="3145477"/>
            <a:ext cx="762000" cy="1447800"/>
          </a:xfrm>
          <a:prstGeom prst="rect">
            <a:avLst/>
          </a:prstGeom>
        </p:spPr>
        <p:txBody>
          <a:bodyPr wrap="none" fromWordArt="1">
            <a:prstTxWarp prst="textCascadeUp">
              <a:avLst>
                <a:gd name="adj" fmla="val 44444"/>
              </a:avLst>
            </a:prstTxWarp>
            <a:scene3d>
              <a:camera prst="legacyPerspectiveFront">
                <a:rot lat="20519980" lon="1080000" rev="0"/>
              </a:camera>
              <a:lightRig rig="legacyHarsh2" dir="b"/>
            </a:scene3d>
            <a:sp3d extrusionH="430200" prstMaterial="legacyMatte">
              <a:extrusionClr>
                <a:srgbClr val="FF6600"/>
              </a:extrusionClr>
              <a:contourClr>
                <a:srgbClr val="FFE701"/>
              </a:contourClr>
            </a:sp3d>
          </a:bodyPr>
          <a:lstStyle/>
          <a:p>
            <a:r>
              <a:rPr lang="en-US" sz="3600" kern="10" dirty="0">
                <a:ln w="9525">
                  <a:round/>
                  <a:headEnd/>
                  <a:tailEnd/>
                </a:ln>
                <a:gradFill rotWithShape="1">
                  <a:gsLst>
                    <a:gs pos="0">
                      <a:srgbClr val="FFE701"/>
                    </a:gs>
                    <a:gs pos="100000">
                      <a:srgbClr val="FE3E02"/>
                    </a:gs>
                  </a:gsLst>
                  <a:lin ang="5400000" scaled="1"/>
                </a:gradFill>
                <a:latin typeface="Impact" panose="020B0806030902050204" pitchFamily="34" charset="0"/>
              </a:rPr>
              <a:t>2</a:t>
            </a:r>
          </a:p>
        </p:txBody>
      </p:sp>
      <p:sp>
        <p:nvSpPr>
          <p:cNvPr id="125958" name="WordArt 6"/>
          <p:cNvSpPr>
            <a:spLocks noChangeArrowheads="1" noChangeShapeType="1" noTextEdit="1"/>
          </p:cNvSpPr>
          <p:nvPr/>
        </p:nvSpPr>
        <p:spPr bwMode="auto">
          <a:xfrm>
            <a:off x="7784690" y="4776787"/>
            <a:ext cx="957263" cy="1547813"/>
          </a:xfrm>
          <a:prstGeom prst="rect">
            <a:avLst/>
          </a:prstGeom>
        </p:spPr>
        <p:txBody>
          <a:bodyPr wrap="none" fromWordArt="1">
            <a:prstTxWarp prst="textDoubleWave1">
              <a:avLst>
                <a:gd name="adj1" fmla="val 6500"/>
                <a:gd name="adj2" fmla="val 0"/>
              </a:avLst>
            </a:prstTxWarp>
          </a:bodyPr>
          <a:lstStyle/>
          <a:p>
            <a:r>
              <a:rPr lang="en-US" sz="3600" kern="10" spc="-360" dirty="0">
                <a:ln w="12700">
                  <a:solidFill>
                    <a:srgbClr val="000099"/>
                  </a:solidFill>
                  <a:miter lim="800000"/>
                  <a:headEnd/>
                  <a:tailEnd/>
                </a:ln>
                <a:solidFill>
                  <a:srgbClr val="33CCFF"/>
                </a:solidFill>
                <a:effectLst>
                  <a:outerShdw dist="125724" dir="18900000" algn="ctr" rotWithShape="0">
                    <a:srgbClr val="000099"/>
                  </a:outerShdw>
                </a:effectLst>
                <a:latin typeface="Impact" panose="020B0806030902050204" pitchFamily="34" charset="0"/>
              </a:rPr>
              <a:t>3</a:t>
            </a:r>
          </a:p>
        </p:txBody>
      </p:sp>
      <p:sp>
        <p:nvSpPr>
          <p:cNvPr id="13318" name="Text Box 7"/>
          <p:cNvSpPr txBox="1">
            <a:spLocks noChangeArrowheads="1"/>
          </p:cNvSpPr>
          <p:nvPr/>
        </p:nvSpPr>
        <p:spPr bwMode="auto">
          <a:xfrm>
            <a:off x="762000" y="533400"/>
            <a:ext cx="7010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600" b="1" dirty="0">
                <a:latin typeface="Times New Roman" panose="02020603050405020304" pitchFamily="18" charset="0"/>
                <a:cs typeface="Times New Roman" panose="02020603050405020304" pitchFamily="18" charset="0"/>
              </a:rPr>
              <a:t>Time Management…</a:t>
            </a:r>
          </a:p>
        </p:txBody>
      </p:sp>
      <p:sp>
        <p:nvSpPr>
          <p:cNvPr id="3" name="Slide Number Placeholder 2"/>
          <p:cNvSpPr>
            <a:spLocks noGrp="1"/>
          </p:cNvSpPr>
          <p:nvPr>
            <p:ph type="sldNum" sz="quarter" idx="12"/>
          </p:nvPr>
        </p:nvSpPr>
        <p:spPr/>
        <p:txBody>
          <a:bodyPr/>
          <a:lstStyle/>
          <a:p>
            <a:pPr>
              <a:defRPr/>
            </a:pPr>
            <a:fld id="{4912C910-B6CA-42D6-947A-C54E6B967BB7}" type="slidenum">
              <a:rPr lang="fi-FI" smtClean="0"/>
              <a:pPr>
                <a:defRPr/>
              </a:pPr>
              <a:t>58</a:t>
            </a:fld>
            <a:endParaRPr lang="fi-FI"/>
          </a:p>
        </p:txBody>
      </p:sp>
    </p:spTree>
    <p:extLst>
      <p:ext uri="{BB962C8B-B14F-4D97-AF65-F5344CB8AC3E}">
        <p14:creationId xmlns:p14="http://schemas.microsoft.com/office/powerpoint/2010/main" val="132106823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nodeType="afterEffect">
                                  <p:stCondLst>
                                    <p:cond delay="0"/>
                                  </p:stCondLst>
                                  <p:childTnLst>
                                    <p:set>
                                      <p:cBhvr>
                                        <p:cTn id="6" dur="1" fill="hold">
                                          <p:stCondLst>
                                            <p:cond delay="0"/>
                                          </p:stCondLst>
                                        </p:cTn>
                                        <p:tgtEl>
                                          <p:spTgt spid="125956"/>
                                        </p:tgtEl>
                                        <p:attrNameLst>
                                          <p:attrName>style.visibility</p:attrName>
                                        </p:attrNameLst>
                                      </p:cBhvr>
                                      <p:to>
                                        <p:strVal val="visible"/>
                                      </p:to>
                                    </p:set>
                                    <p:anim calcmode="lin" valueType="num">
                                      <p:cBhvr>
                                        <p:cTn id="7" dur="500" fill="hold"/>
                                        <p:tgtEl>
                                          <p:spTgt spid="125956"/>
                                        </p:tgtEl>
                                        <p:attrNameLst>
                                          <p:attrName>ppt_w</p:attrName>
                                        </p:attrNameLst>
                                      </p:cBhvr>
                                      <p:tavLst>
                                        <p:tav tm="0">
                                          <p:val>
                                            <p:fltVal val="0"/>
                                          </p:val>
                                        </p:tav>
                                        <p:tav tm="100000">
                                          <p:val>
                                            <p:strVal val="#ppt_w"/>
                                          </p:val>
                                        </p:tav>
                                      </p:tavLst>
                                    </p:anim>
                                    <p:anim calcmode="lin" valueType="num">
                                      <p:cBhvr>
                                        <p:cTn id="8" dur="500" fill="hold"/>
                                        <p:tgtEl>
                                          <p:spTgt spid="125956"/>
                                        </p:tgtEl>
                                        <p:attrNameLst>
                                          <p:attrName>ppt_h</p:attrName>
                                        </p:attrNameLst>
                                      </p:cBhvr>
                                      <p:tavLst>
                                        <p:tav tm="0">
                                          <p:val>
                                            <p:fltVal val="0"/>
                                          </p:val>
                                        </p:tav>
                                        <p:tav tm="100000">
                                          <p:val>
                                            <p:strVal val="#ppt_h"/>
                                          </p:val>
                                        </p:tav>
                                      </p:tavLst>
                                    </p:anim>
                                    <p:animEffect transition="in" filter="fade">
                                      <p:cBhvr>
                                        <p:cTn id="9" dur="500"/>
                                        <p:tgtEl>
                                          <p:spTgt spid="125956"/>
                                        </p:tgtEl>
                                      </p:cBhvr>
                                    </p:animEffect>
                                  </p:childTnLst>
                                </p:cTn>
                              </p:par>
                            </p:childTnLst>
                          </p:cTn>
                        </p:par>
                        <p:par>
                          <p:cTn id="10" fill="hold" nodeType="afterGroup">
                            <p:stCondLst>
                              <p:cond delay="500"/>
                            </p:stCondLst>
                            <p:childTnLst>
                              <p:par>
                                <p:cTn id="11" presetID="53" presetClass="entr" presetSubtype="0" fill="hold" nodeType="afterEffect">
                                  <p:stCondLst>
                                    <p:cond delay="0"/>
                                  </p:stCondLst>
                                  <p:childTnLst>
                                    <p:set>
                                      <p:cBhvr>
                                        <p:cTn id="12" dur="1" fill="hold">
                                          <p:stCondLst>
                                            <p:cond delay="0"/>
                                          </p:stCondLst>
                                        </p:cTn>
                                        <p:tgtEl>
                                          <p:spTgt spid="125957"/>
                                        </p:tgtEl>
                                        <p:attrNameLst>
                                          <p:attrName>style.visibility</p:attrName>
                                        </p:attrNameLst>
                                      </p:cBhvr>
                                      <p:to>
                                        <p:strVal val="visible"/>
                                      </p:to>
                                    </p:set>
                                    <p:anim calcmode="lin" valueType="num">
                                      <p:cBhvr>
                                        <p:cTn id="13" dur="500" fill="hold"/>
                                        <p:tgtEl>
                                          <p:spTgt spid="125957"/>
                                        </p:tgtEl>
                                        <p:attrNameLst>
                                          <p:attrName>ppt_w</p:attrName>
                                        </p:attrNameLst>
                                      </p:cBhvr>
                                      <p:tavLst>
                                        <p:tav tm="0">
                                          <p:val>
                                            <p:fltVal val="0"/>
                                          </p:val>
                                        </p:tav>
                                        <p:tav tm="100000">
                                          <p:val>
                                            <p:strVal val="#ppt_w"/>
                                          </p:val>
                                        </p:tav>
                                      </p:tavLst>
                                    </p:anim>
                                    <p:anim calcmode="lin" valueType="num">
                                      <p:cBhvr>
                                        <p:cTn id="14" dur="500" fill="hold"/>
                                        <p:tgtEl>
                                          <p:spTgt spid="125957"/>
                                        </p:tgtEl>
                                        <p:attrNameLst>
                                          <p:attrName>ppt_h</p:attrName>
                                        </p:attrNameLst>
                                      </p:cBhvr>
                                      <p:tavLst>
                                        <p:tav tm="0">
                                          <p:val>
                                            <p:fltVal val="0"/>
                                          </p:val>
                                        </p:tav>
                                        <p:tav tm="100000">
                                          <p:val>
                                            <p:strVal val="#ppt_h"/>
                                          </p:val>
                                        </p:tav>
                                      </p:tavLst>
                                    </p:anim>
                                    <p:animEffect transition="in" filter="fade">
                                      <p:cBhvr>
                                        <p:cTn id="15" dur="500"/>
                                        <p:tgtEl>
                                          <p:spTgt spid="125957"/>
                                        </p:tgtEl>
                                      </p:cBhvr>
                                    </p:animEffect>
                                  </p:childTnLst>
                                </p:cTn>
                              </p:par>
                            </p:childTnLst>
                          </p:cTn>
                        </p:par>
                        <p:par>
                          <p:cTn id="16" fill="hold" nodeType="afterGroup">
                            <p:stCondLst>
                              <p:cond delay="1000"/>
                            </p:stCondLst>
                            <p:childTnLst>
                              <p:par>
                                <p:cTn id="17" presetID="53" presetClass="entr" presetSubtype="0" fill="hold" nodeType="afterEffect">
                                  <p:stCondLst>
                                    <p:cond delay="0"/>
                                  </p:stCondLst>
                                  <p:childTnLst>
                                    <p:set>
                                      <p:cBhvr>
                                        <p:cTn id="18" dur="1" fill="hold">
                                          <p:stCondLst>
                                            <p:cond delay="0"/>
                                          </p:stCondLst>
                                        </p:cTn>
                                        <p:tgtEl>
                                          <p:spTgt spid="125958"/>
                                        </p:tgtEl>
                                        <p:attrNameLst>
                                          <p:attrName>style.visibility</p:attrName>
                                        </p:attrNameLst>
                                      </p:cBhvr>
                                      <p:to>
                                        <p:strVal val="visible"/>
                                      </p:to>
                                    </p:set>
                                    <p:anim calcmode="lin" valueType="num">
                                      <p:cBhvr>
                                        <p:cTn id="19" dur="500" fill="hold"/>
                                        <p:tgtEl>
                                          <p:spTgt spid="125958"/>
                                        </p:tgtEl>
                                        <p:attrNameLst>
                                          <p:attrName>ppt_w</p:attrName>
                                        </p:attrNameLst>
                                      </p:cBhvr>
                                      <p:tavLst>
                                        <p:tav tm="0">
                                          <p:val>
                                            <p:fltVal val="0"/>
                                          </p:val>
                                        </p:tav>
                                        <p:tav tm="100000">
                                          <p:val>
                                            <p:strVal val="#ppt_w"/>
                                          </p:val>
                                        </p:tav>
                                      </p:tavLst>
                                    </p:anim>
                                    <p:anim calcmode="lin" valueType="num">
                                      <p:cBhvr>
                                        <p:cTn id="20" dur="500" fill="hold"/>
                                        <p:tgtEl>
                                          <p:spTgt spid="125958"/>
                                        </p:tgtEl>
                                        <p:attrNameLst>
                                          <p:attrName>ppt_h</p:attrName>
                                        </p:attrNameLst>
                                      </p:cBhvr>
                                      <p:tavLst>
                                        <p:tav tm="0">
                                          <p:val>
                                            <p:fltVal val="0"/>
                                          </p:val>
                                        </p:tav>
                                        <p:tav tm="100000">
                                          <p:val>
                                            <p:strVal val="#ppt_h"/>
                                          </p:val>
                                        </p:tav>
                                      </p:tavLst>
                                    </p:anim>
                                    <p:animEffect transition="in" filter="fade">
                                      <p:cBhvr>
                                        <p:cTn id="21" dur="500"/>
                                        <p:tgtEl>
                                          <p:spTgt spid="125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381000" y="304800"/>
            <a:ext cx="8458200" cy="685800"/>
          </a:xfrm>
        </p:spPr>
        <p:txBody>
          <a:bodyPr/>
          <a:lstStyle/>
          <a:p>
            <a:pPr marL="666750" indent="-666750" eaLnBrk="1" hangingPunct="1"/>
            <a:r>
              <a:rPr lang="en-US" altLang="en-US" sz="3600" b="1">
                <a:latin typeface="Times New Roman" panose="02020603050405020304" pitchFamily="18" charset="0"/>
                <a:cs typeface="Times New Roman" panose="02020603050405020304" pitchFamily="18" charset="0"/>
              </a:rPr>
              <a:t>Time Management…</a:t>
            </a:r>
            <a:endParaRPr lang="en-US" altLang="en-US" sz="2000">
              <a:latin typeface="Arial Unicode MS" panose="020B0604020202020204" pitchFamily="34" charset="-128"/>
            </a:endParaRPr>
          </a:p>
        </p:txBody>
      </p:sp>
      <p:sp>
        <p:nvSpPr>
          <p:cNvPr id="117763" name="Rectangle 3"/>
          <p:cNvSpPr>
            <a:spLocks noGrp="1" noChangeArrowheads="1"/>
          </p:cNvSpPr>
          <p:nvPr>
            <p:ph type="body" idx="1"/>
          </p:nvPr>
        </p:nvSpPr>
        <p:spPr>
          <a:xfrm>
            <a:off x="381000" y="1295400"/>
            <a:ext cx="6172200" cy="4495800"/>
          </a:xfrm>
        </p:spPr>
        <p:txBody>
          <a:bodyPr>
            <a:normAutofit fontScale="77500" lnSpcReduction="20000"/>
          </a:bodyPr>
          <a:lstStyle/>
          <a:p>
            <a:pPr marL="0" indent="0">
              <a:buNone/>
            </a:pPr>
            <a:r>
              <a:rPr lang="en-US" altLang="en-US" b="1" dirty="0">
                <a:solidFill>
                  <a:srgbClr val="0000FF"/>
                </a:solidFill>
                <a:latin typeface="Times New Roman" panose="02020603050405020304" pitchFamily="18" charset="0"/>
                <a:cs typeface="Times New Roman" panose="02020603050405020304" pitchFamily="18" charset="0"/>
              </a:rPr>
              <a:t>3</a:t>
            </a:r>
            <a:r>
              <a:rPr lang="en-US" altLang="en-US" b="1" dirty="0">
                <a:solidFill>
                  <a:srgbClr val="0033CC"/>
                </a:solidFill>
                <a:latin typeface="Times New Roman" panose="02020603050405020304" pitchFamily="18" charset="0"/>
                <a:cs typeface="Times New Roman" panose="02020603050405020304" pitchFamily="18" charset="0"/>
              </a:rPr>
              <a:t>. Plan your time</a:t>
            </a:r>
          </a:p>
          <a:p>
            <a:pPr>
              <a:spcBef>
                <a:spcPts val="1800"/>
              </a:spcBef>
              <a:buFont typeface="Wingdings" panose="05000000000000000000" pitchFamily="2" charset="2"/>
              <a:buChar char="§"/>
            </a:pPr>
            <a:r>
              <a:rPr lang="en-US" dirty="0">
                <a:latin typeface="Times New Roman" pitchFamily="18" charset="0"/>
                <a:cs typeface="Times New Roman" pitchFamily="18" charset="0"/>
              </a:rPr>
              <a:t>Begin with blocking/portion/ all activities.</a:t>
            </a:r>
            <a:endParaRPr lang="en-US" altLang="en-US" dirty="0">
              <a:latin typeface="Times New Roman" panose="02020603050405020304" pitchFamily="18" charset="0"/>
              <a:cs typeface="Times New Roman" panose="02020603050405020304" pitchFamily="18" charset="0"/>
            </a:endParaRPr>
          </a:p>
          <a:p>
            <a:pPr eaLnBrk="1" hangingPunct="1">
              <a:spcBef>
                <a:spcPts val="1800"/>
              </a:spcBef>
              <a:buFont typeface="Wingdings" panose="05000000000000000000" pitchFamily="2" charset="2"/>
              <a:buChar char="§"/>
            </a:pPr>
            <a:r>
              <a:rPr lang="en-US" altLang="en-US" dirty="0">
                <a:latin typeface="Times New Roman" panose="02020603050405020304" pitchFamily="18" charset="0"/>
                <a:cs typeface="Times New Roman" panose="02020603050405020304" pitchFamily="18" charset="0"/>
              </a:rPr>
              <a:t>Consider: office work, field work, social work, religious worships, meetings, so on.</a:t>
            </a:r>
          </a:p>
          <a:p>
            <a:pPr eaLnBrk="1" hangingPunct="1">
              <a:spcBef>
                <a:spcPts val="1800"/>
              </a:spcBef>
              <a:buFont typeface="Wingdings" panose="05000000000000000000" pitchFamily="2" charset="2"/>
              <a:buChar char="§"/>
            </a:pPr>
            <a:r>
              <a:rPr lang="en-US" altLang="en-US" dirty="0">
                <a:solidFill>
                  <a:srgbClr val="FF0000"/>
                </a:solidFill>
                <a:latin typeface="Times New Roman" panose="02020603050405020304" pitchFamily="18" charset="0"/>
                <a:cs typeface="Times New Roman" panose="02020603050405020304" pitchFamily="18" charset="0"/>
              </a:rPr>
              <a:t>Highlight all project due dates.</a:t>
            </a:r>
          </a:p>
          <a:p>
            <a:pPr eaLnBrk="1" hangingPunct="1">
              <a:spcBef>
                <a:spcPts val="1800"/>
              </a:spcBef>
              <a:buFont typeface="Wingdings" panose="05000000000000000000" pitchFamily="2" charset="2"/>
              <a:buChar char="§"/>
            </a:pPr>
            <a:r>
              <a:rPr lang="en-US" altLang="en-US" dirty="0">
                <a:latin typeface="Times New Roman" panose="02020603050405020304" pitchFamily="18" charset="0"/>
                <a:cs typeface="Times New Roman" panose="02020603050405020304" pitchFamily="18" charset="0"/>
              </a:rPr>
              <a:t>Identify routine work days. </a:t>
            </a:r>
          </a:p>
          <a:p>
            <a:pPr eaLnBrk="1" hangingPunct="1">
              <a:spcBef>
                <a:spcPts val="1800"/>
              </a:spcBef>
              <a:buFont typeface="Wingdings" panose="05000000000000000000" pitchFamily="2" charset="2"/>
              <a:buChar char="§"/>
            </a:pPr>
            <a:r>
              <a:rPr lang="en-US" altLang="en-US" dirty="0">
                <a:latin typeface="Times New Roman" panose="02020603050405020304" pitchFamily="18" charset="0"/>
                <a:cs typeface="Times New Roman" panose="02020603050405020304" pitchFamily="18" charset="0"/>
              </a:rPr>
              <a:t>Avoid temptation to socialize when you’ve scheduled work.</a:t>
            </a:r>
          </a:p>
          <a:p>
            <a:pPr eaLnBrk="1" hangingPunct="1">
              <a:spcBef>
                <a:spcPts val="1800"/>
              </a:spcBef>
              <a:buFont typeface="Wingdings" panose="05000000000000000000" pitchFamily="2" charset="2"/>
              <a:buChar char="§"/>
            </a:pPr>
            <a:endParaRPr lang="en-US" altLang="en-US" dirty="0">
              <a:latin typeface="Times New Roman" panose="02020603050405020304" pitchFamily="18" charset="0"/>
              <a:cs typeface="Times New Roman" panose="02020603050405020304" pitchFamily="18" charset="0"/>
            </a:endParaRPr>
          </a:p>
          <a:p>
            <a:pPr eaLnBrk="1" hangingPunct="1">
              <a:spcBef>
                <a:spcPts val="1800"/>
              </a:spcBef>
              <a:buFont typeface="Arial" panose="020B0604020202020204" pitchFamily="34" charset="0"/>
              <a:buNone/>
            </a:pPr>
            <a:endParaRPr lang="en-US" altLang="en-US" dirty="0">
              <a:latin typeface="Times New Roman" panose="02020603050405020304" pitchFamily="18" charset="0"/>
              <a:cs typeface="Times New Roman" panose="02020603050405020304" pitchFamily="18" charset="0"/>
            </a:endParaRPr>
          </a:p>
        </p:txBody>
      </p:sp>
      <p:sp>
        <p:nvSpPr>
          <p:cNvPr id="7" name="AutoShape 11"/>
          <p:cNvSpPr>
            <a:spLocks noChangeArrowheads="1"/>
          </p:cNvSpPr>
          <p:nvPr/>
        </p:nvSpPr>
        <p:spPr bwMode="auto">
          <a:xfrm>
            <a:off x="6553200" y="762000"/>
            <a:ext cx="2286000" cy="1676400"/>
          </a:xfrm>
          <a:prstGeom prst="wedgeRoundRectCallout">
            <a:avLst>
              <a:gd name="adj1" fmla="val -5329"/>
              <a:gd name="adj2" fmla="val 95565"/>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defRPr/>
            </a:pPr>
            <a:r>
              <a:rPr lang="en-US" sz="2400" b="1" i="1" dirty="0">
                <a:solidFill>
                  <a:srgbClr val="FF0000"/>
                </a:solidFill>
                <a:latin typeface="Times New Roman" panose="02020603050405020304" pitchFamily="18" charset="0"/>
                <a:cs typeface="Times New Roman" panose="02020603050405020304" pitchFamily="18" charset="0"/>
              </a:rPr>
              <a:t>No! I have a study group tonight.  Are you free on Thursday?</a:t>
            </a:r>
          </a:p>
        </p:txBody>
      </p:sp>
      <p:pic>
        <p:nvPicPr>
          <p:cNvPr id="1434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124200"/>
            <a:ext cx="191611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4912C910-B6CA-42D6-947A-C54E6B967BB7}" type="slidenum">
              <a:rPr lang="fi-FI" smtClean="0"/>
              <a:pPr>
                <a:defRPr/>
              </a:pPr>
              <a:t>59</a:t>
            </a:fld>
            <a:endParaRPr lang="fi-FI"/>
          </a:p>
        </p:txBody>
      </p:sp>
    </p:spTree>
    <p:extLst>
      <p:ext uri="{BB962C8B-B14F-4D97-AF65-F5344CB8AC3E}">
        <p14:creationId xmlns:p14="http://schemas.microsoft.com/office/powerpoint/2010/main" val="3455251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28888" cy="715962"/>
          </a:xfrm>
        </p:spPr>
        <p:txBody>
          <a:bodyPr>
            <a:normAutofit fontScale="90000"/>
          </a:bodyPr>
          <a:lstStyle/>
          <a:p>
            <a:r>
              <a:rPr lang="en-US" dirty="0"/>
              <a:t>1. </a:t>
            </a:r>
            <a:r>
              <a:rPr lang="en-US" sz="4000" dirty="0">
                <a:latin typeface="Arial" pitchFamily="34" charset="0"/>
                <a:cs typeface="Arial" pitchFamily="34" charset="0"/>
              </a:rPr>
              <a:t>Human Resource Planning</a:t>
            </a:r>
          </a:p>
        </p:txBody>
      </p:sp>
      <p:sp>
        <p:nvSpPr>
          <p:cNvPr id="3" name="Content Placeholder 2"/>
          <p:cNvSpPr>
            <a:spLocks noGrp="1"/>
          </p:cNvSpPr>
          <p:nvPr>
            <p:ph idx="1"/>
          </p:nvPr>
        </p:nvSpPr>
        <p:spPr>
          <a:xfrm>
            <a:off x="152400" y="1066800"/>
            <a:ext cx="8781288" cy="5638800"/>
          </a:xfrm>
        </p:spPr>
        <p:txBody>
          <a:bodyPr>
            <a:normAutofit lnSpcReduction="10000"/>
          </a:bodyPr>
          <a:lstStyle/>
          <a:p>
            <a:pPr marL="609600" indent="-609600">
              <a:lnSpc>
                <a:spcPct val="150000"/>
              </a:lnSpc>
              <a:spcBef>
                <a:spcPts val="2400"/>
              </a:spcBef>
            </a:pPr>
            <a:r>
              <a:rPr lang="en-US" sz="2800" dirty="0">
                <a:latin typeface="Times" panose="02020603050405020304" pitchFamily="18" charset="0"/>
                <a:cs typeface="Times" panose="02020603050405020304" pitchFamily="18" charset="0"/>
              </a:rPr>
              <a:t>Planning for </a:t>
            </a:r>
            <a:r>
              <a:rPr lang="en-US" sz="2800" dirty="0">
                <a:solidFill>
                  <a:srgbClr val="FF0000"/>
                </a:solidFill>
                <a:latin typeface="Times" panose="02020603050405020304" pitchFamily="18" charset="0"/>
                <a:cs typeface="Times" panose="02020603050405020304" pitchFamily="18" charset="0"/>
              </a:rPr>
              <a:t>the future personnel needs </a:t>
            </a:r>
            <a:r>
              <a:rPr lang="en-US" sz="2800" dirty="0">
                <a:latin typeface="Times" panose="02020603050405020304" pitchFamily="18" charset="0"/>
                <a:cs typeface="Times" panose="02020603050405020304" pitchFamily="18" charset="0"/>
              </a:rPr>
              <a:t>of an organization taking into account analysis of both internal and external factors</a:t>
            </a:r>
            <a:r>
              <a:rPr lang="en-US" sz="2800" b="1" dirty="0">
                <a:latin typeface="Times" panose="02020603050405020304" pitchFamily="18" charset="0"/>
                <a:cs typeface="Times" panose="02020603050405020304" pitchFamily="18" charset="0"/>
              </a:rPr>
              <a:t>.  </a:t>
            </a:r>
          </a:p>
          <a:p>
            <a:pPr marL="609600" indent="-609600">
              <a:lnSpc>
                <a:spcPct val="150000"/>
              </a:lnSpc>
              <a:spcBef>
                <a:spcPts val="2400"/>
              </a:spcBef>
            </a:pPr>
            <a:r>
              <a:rPr lang="en-US" sz="2800" dirty="0">
                <a:latin typeface="Times" panose="02020603050405020304" pitchFamily="18" charset="0"/>
                <a:cs typeface="Times" panose="02020603050405020304" pitchFamily="18" charset="0"/>
              </a:rPr>
              <a:t>Human Resource Planning includes the estimation of </a:t>
            </a:r>
            <a:r>
              <a:rPr lang="en-US" sz="2800" dirty="0">
                <a:solidFill>
                  <a:srgbClr val="FF0000"/>
                </a:solidFill>
                <a:latin typeface="Times" panose="02020603050405020304" pitchFamily="18" charset="0"/>
                <a:cs typeface="Times" panose="02020603050405020304" pitchFamily="18" charset="0"/>
              </a:rPr>
              <a:t>numbers and categories </a:t>
            </a:r>
            <a:r>
              <a:rPr lang="en-US" sz="2800" dirty="0">
                <a:latin typeface="Times" panose="02020603050405020304" pitchFamily="18" charset="0"/>
                <a:cs typeface="Times" panose="02020603050405020304" pitchFamily="18" charset="0"/>
              </a:rPr>
              <a:t>of personnel required both in the </a:t>
            </a:r>
            <a:r>
              <a:rPr lang="en-US" sz="2800" dirty="0">
                <a:solidFill>
                  <a:srgbClr val="FF0000"/>
                </a:solidFill>
                <a:latin typeface="Times" panose="02020603050405020304" pitchFamily="18" charset="0"/>
                <a:cs typeface="Times" panose="02020603050405020304" pitchFamily="18" charset="0"/>
              </a:rPr>
              <a:t>immediate and long-term </a:t>
            </a:r>
            <a:r>
              <a:rPr lang="en-US" sz="2800" dirty="0">
                <a:latin typeface="Times" panose="02020603050405020304" pitchFamily="18" charset="0"/>
                <a:cs typeface="Times" panose="02020603050405020304" pitchFamily="18" charset="0"/>
              </a:rPr>
              <a:t>and the allocation of resources to train and pay these staff. </a:t>
            </a:r>
            <a:r>
              <a:rPr lang="en-US" sz="2800" b="1" dirty="0">
                <a:latin typeface="Times" panose="02020603050405020304" pitchFamily="18" charset="0"/>
                <a:cs typeface="Times" panose="02020603050405020304" pitchFamily="18" charset="0"/>
              </a:rPr>
              <a:t> </a:t>
            </a:r>
          </a:p>
          <a:p>
            <a:pPr marL="609600" indent="-609600">
              <a:lnSpc>
                <a:spcPct val="150000"/>
              </a:lnSpc>
              <a:spcBef>
                <a:spcPts val="2400"/>
              </a:spcBef>
              <a:buNone/>
            </a:pPr>
            <a:r>
              <a:rPr lang="en-US" sz="2800" b="1" dirty="0">
                <a:latin typeface="Times" panose="02020603050405020304" pitchFamily="18" charset="0"/>
                <a:cs typeface="Times" panose="02020603050405020304" pitchFamily="18" charset="0"/>
              </a:rPr>
              <a:t>   </a:t>
            </a:r>
            <a:endParaRPr lang="en-US" sz="2800" dirty="0">
              <a:latin typeface="Times" panose="02020603050405020304" pitchFamily="18" charset="0"/>
              <a:cs typeface="Times" panose="02020603050405020304" pitchFamily="18" charset="0"/>
            </a:endParaRPr>
          </a:p>
        </p:txBody>
      </p:sp>
      <p:sp>
        <p:nvSpPr>
          <p:cNvPr id="5" name="Slide Number Placeholder 4"/>
          <p:cNvSpPr>
            <a:spLocks noGrp="1"/>
          </p:cNvSpPr>
          <p:nvPr>
            <p:ph type="sldNum" sz="quarter" idx="12"/>
          </p:nvPr>
        </p:nvSpPr>
        <p:spPr/>
        <p:txBody>
          <a:bodyPr/>
          <a:lstStyle/>
          <a:p>
            <a:pPr>
              <a:defRPr/>
            </a:pPr>
            <a:fld id="{4912C910-B6CA-42D6-947A-C54E6B967BB7}" type="slidenum">
              <a:rPr lang="fi-FI" smtClean="0"/>
              <a:pPr>
                <a:defRPr/>
              </a:pPr>
              <a:t>6</a:t>
            </a:fld>
            <a:endParaRPr lang="fi-FI"/>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4638"/>
            <a:ext cx="8229600" cy="563562"/>
          </a:xfrm>
        </p:spPr>
        <p:txBody>
          <a:bodyPr>
            <a:normAutofit fontScale="90000"/>
          </a:bodyPr>
          <a:lstStyle/>
          <a:p>
            <a:r>
              <a:rPr lang="en-US" altLang="en-US" sz="3600" b="1">
                <a:latin typeface="Times New Roman" panose="02020603050405020304" pitchFamily="18" charset="0"/>
                <a:cs typeface="Times New Roman" panose="02020603050405020304" pitchFamily="18" charset="0"/>
              </a:rPr>
              <a:t>Time Management…</a:t>
            </a:r>
            <a:endParaRPr lang="en-US" altLang="en-US" sz="3600"/>
          </a:p>
        </p:txBody>
      </p:sp>
      <p:sp>
        <p:nvSpPr>
          <p:cNvPr id="10243" name="Content Placeholder 2"/>
          <p:cNvSpPr>
            <a:spLocks noGrp="1"/>
          </p:cNvSpPr>
          <p:nvPr>
            <p:ph idx="1"/>
          </p:nvPr>
        </p:nvSpPr>
        <p:spPr>
          <a:xfrm>
            <a:off x="457200" y="838200"/>
            <a:ext cx="8229600" cy="5486400"/>
          </a:xfrm>
        </p:spPr>
        <p:txBody>
          <a:bodyPr>
            <a:normAutofit/>
          </a:bodyPr>
          <a:lstStyle/>
          <a:p>
            <a:pPr>
              <a:spcBef>
                <a:spcPts val="1800"/>
              </a:spcBef>
              <a:buNone/>
            </a:pPr>
            <a:r>
              <a:rPr lang="en-US" sz="2800" dirty="0">
                <a:solidFill>
                  <a:srgbClr val="0000FF"/>
                </a:solidFill>
                <a:latin typeface="Times New Roman" pitchFamily="18" charset="0"/>
                <a:cs typeface="Times New Roman" pitchFamily="18" charset="0"/>
              </a:rPr>
              <a:t>3. Plan your time…</a:t>
            </a:r>
            <a:endParaRPr lang="en-US" altLang="en-US" sz="2800" b="1" dirty="0">
              <a:latin typeface="Times New Roman" panose="02020603050405020304" pitchFamily="18" charset="0"/>
              <a:cs typeface="Times New Roman" panose="02020603050405020304" pitchFamily="18" charset="0"/>
            </a:endParaRPr>
          </a:p>
          <a:p>
            <a:pPr>
              <a:spcBef>
                <a:spcPts val="1800"/>
              </a:spcBef>
              <a:buFont typeface="Wingdings" panose="05000000000000000000" pitchFamily="2" charset="2"/>
              <a:buChar char="§"/>
            </a:pPr>
            <a:r>
              <a:rPr lang="en-US" sz="2800" dirty="0">
                <a:latin typeface="Times New Roman" pitchFamily="18" charset="0"/>
                <a:cs typeface="Times New Roman" pitchFamily="18" charset="0"/>
              </a:rPr>
              <a:t>common ways of time plan arrangement:</a:t>
            </a:r>
          </a:p>
          <a:p>
            <a:pPr>
              <a:spcBef>
                <a:spcPts val="1800"/>
              </a:spcBef>
              <a:buFont typeface="Wingdings" panose="05000000000000000000" pitchFamily="2" charset="2"/>
              <a:buChar char="§"/>
            </a:pPr>
            <a:r>
              <a:rPr lang="en-US" altLang="en-US" sz="2800" b="1" dirty="0">
                <a:solidFill>
                  <a:srgbClr val="0070C0"/>
                </a:solidFill>
                <a:latin typeface="Times New Roman" panose="02020603050405020304" pitchFamily="18" charset="0"/>
                <a:cs typeface="Times New Roman" panose="02020603050405020304" pitchFamily="18" charset="0"/>
              </a:rPr>
              <a:t>Time table:- </a:t>
            </a:r>
            <a:r>
              <a:rPr lang="en-US" altLang="en-US" sz="2800" dirty="0">
                <a:latin typeface="Times New Roman" panose="02020603050405020304" pitchFamily="18" charset="0"/>
                <a:cs typeface="Times New Roman" panose="02020603050405020304" pitchFamily="18" charset="0"/>
              </a:rPr>
              <a:t>used for daily/weekly </a:t>
            </a:r>
            <a:r>
              <a:rPr lang="en-US" altLang="en-US" sz="2800" u="sng" dirty="0">
                <a:latin typeface="Times New Roman" panose="02020603050405020304" pitchFamily="18" charset="0"/>
                <a:cs typeface="Times New Roman" panose="02020603050405020304" pitchFamily="18" charset="0"/>
              </a:rPr>
              <a:t>recurring and regular </a:t>
            </a:r>
            <a:r>
              <a:rPr lang="en-US" altLang="en-US" sz="2800" dirty="0">
                <a:latin typeface="Times New Roman" panose="02020603050405020304" pitchFamily="18" charset="0"/>
                <a:cs typeface="Times New Roman" panose="02020603050405020304" pitchFamily="18" charset="0"/>
              </a:rPr>
              <a:t>events, e.g. staff meeting, classes, etc.</a:t>
            </a:r>
          </a:p>
          <a:p>
            <a:pPr>
              <a:spcBef>
                <a:spcPts val="1800"/>
              </a:spcBef>
              <a:buFont typeface="Wingdings" panose="05000000000000000000" pitchFamily="2" charset="2"/>
              <a:buChar char="§"/>
            </a:pPr>
            <a:r>
              <a:rPr lang="en-US" altLang="en-US" sz="2800" b="1" dirty="0">
                <a:solidFill>
                  <a:srgbClr val="0070C0"/>
                </a:solidFill>
                <a:latin typeface="Times New Roman" panose="02020603050405020304" pitchFamily="18" charset="0"/>
                <a:cs typeface="Times New Roman" panose="02020603050405020304" pitchFamily="18" charset="0"/>
              </a:rPr>
              <a:t>Schedule:- </a:t>
            </a:r>
            <a:r>
              <a:rPr lang="en-US" altLang="en-US" sz="2800" dirty="0">
                <a:latin typeface="Times New Roman" panose="02020603050405020304" pitchFamily="18" charset="0"/>
                <a:cs typeface="Times New Roman" panose="02020603050405020304" pitchFamily="18" charset="0"/>
              </a:rPr>
              <a:t>for </a:t>
            </a:r>
            <a:r>
              <a:rPr lang="en-US" altLang="en-US" sz="2800" u="sng" dirty="0">
                <a:latin typeface="Times New Roman" panose="02020603050405020304" pitchFamily="18" charset="0"/>
                <a:cs typeface="Times New Roman" panose="02020603050405020304" pitchFamily="18" charset="0"/>
              </a:rPr>
              <a:t>intermittent, irregular or variable events</a:t>
            </a:r>
            <a:r>
              <a:rPr lang="en-US" altLang="en-US" sz="2800" dirty="0">
                <a:latin typeface="Times New Roman" panose="02020603050405020304" pitchFamily="18" charset="0"/>
                <a:cs typeface="Times New Roman" panose="02020603050405020304" pitchFamily="18" charset="0"/>
              </a:rPr>
              <a:t>, e.g. visit to peripheral health centers.</a:t>
            </a:r>
          </a:p>
          <a:p>
            <a:pPr>
              <a:spcBef>
                <a:spcPts val="1800"/>
              </a:spcBef>
              <a:buFont typeface="Wingdings" panose="05000000000000000000" pitchFamily="2" charset="2"/>
              <a:buChar char="§"/>
            </a:pPr>
            <a:r>
              <a:rPr lang="en-US" altLang="en-US" sz="2800" b="1" dirty="0">
                <a:solidFill>
                  <a:srgbClr val="0070C0"/>
                </a:solidFill>
                <a:latin typeface="Times New Roman" panose="02020603050405020304" pitchFamily="18" charset="0"/>
                <a:cs typeface="Times New Roman" panose="02020603050405020304" pitchFamily="18" charset="0"/>
              </a:rPr>
              <a:t>Program:</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 </a:t>
            </a:r>
            <a:r>
              <a:rPr lang="en-US" altLang="en-US" sz="2800" u="sng" dirty="0">
                <a:latin typeface="Times New Roman" panose="02020603050405020304" pitchFamily="18" charset="0"/>
                <a:cs typeface="Times New Roman" panose="02020603050405020304" pitchFamily="18" charset="0"/>
              </a:rPr>
              <a:t>Long term arrangements of events </a:t>
            </a:r>
            <a:r>
              <a:rPr lang="en-US" altLang="en-US" sz="2800" dirty="0">
                <a:latin typeface="Times New Roman" panose="02020603050405020304" pitchFamily="18" charset="0"/>
                <a:cs typeface="Times New Roman" panose="02020603050405020304" pitchFamily="18" charset="0"/>
              </a:rPr>
              <a:t>e.g. TTP, apprentice, semester break, etc.</a:t>
            </a:r>
          </a:p>
          <a:p>
            <a:pPr>
              <a:spcBef>
                <a:spcPts val="1800"/>
              </a:spcBef>
              <a:buFont typeface="Wingdings" panose="05000000000000000000" pitchFamily="2" charset="2"/>
              <a:buChar char="§"/>
            </a:pPr>
            <a:endParaRPr lang="en-US" altLang="en-US" sz="28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4912C910-B6CA-42D6-947A-C54E6B967BB7}" type="slidenum">
              <a:rPr lang="fi-FI" smtClean="0"/>
              <a:pPr>
                <a:defRPr/>
              </a:pPr>
              <a:t>60</a:t>
            </a:fld>
            <a:endParaRPr lang="fi-FI"/>
          </a:p>
        </p:txBody>
      </p:sp>
    </p:spTree>
    <p:extLst>
      <p:ext uri="{BB962C8B-B14F-4D97-AF65-F5344CB8AC3E}">
        <p14:creationId xmlns:p14="http://schemas.microsoft.com/office/powerpoint/2010/main" val="397225845"/>
      </p:ext>
    </p:extLst>
  </p:cSld>
  <p:clrMapOvr>
    <a:masterClrMapping/>
  </p:clrMapOvr>
  <p:transition>
    <p:rand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3400" y="381000"/>
            <a:ext cx="8305800" cy="762000"/>
          </a:xfrm>
        </p:spPr>
        <p:txBody>
          <a:bodyPr/>
          <a:lstStyle/>
          <a:p>
            <a:r>
              <a:rPr lang="en-US" altLang="en-US" sz="3600" b="1">
                <a:latin typeface="Times New Roman" panose="02020603050405020304" pitchFamily="18" charset="0"/>
                <a:cs typeface="Times New Roman" panose="02020603050405020304" pitchFamily="18" charset="0"/>
              </a:rPr>
              <a:t>Time Management…</a:t>
            </a:r>
          </a:p>
        </p:txBody>
      </p:sp>
      <p:sp>
        <p:nvSpPr>
          <p:cNvPr id="15363" name="Content Placeholder 2"/>
          <p:cNvSpPr>
            <a:spLocks noGrp="1"/>
          </p:cNvSpPr>
          <p:nvPr>
            <p:ph idx="1"/>
          </p:nvPr>
        </p:nvSpPr>
        <p:spPr>
          <a:xfrm>
            <a:off x="457200" y="1143000"/>
            <a:ext cx="8153400" cy="5257800"/>
          </a:xfrm>
        </p:spPr>
        <p:txBody>
          <a:bodyPr>
            <a:normAutofit/>
          </a:bodyPr>
          <a:lstStyle/>
          <a:p>
            <a:pPr algn="just">
              <a:spcBef>
                <a:spcPts val="1800"/>
              </a:spcBef>
              <a:buFont typeface="Arial" panose="020B0604020202020204" pitchFamily="34" charset="0"/>
              <a:buNone/>
              <a:defRPr/>
            </a:pPr>
            <a:r>
              <a:rPr lang="en-US" sz="2800" b="1" dirty="0">
                <a:solidFill>
                  <a:srgbClr val="0033CC"/>
                </a:solidFill>
                <a:latin typeface="Times New Roman" pitchFamily="18" charset="0"/>
                <a:cs typeface="Times New Roman" pitchFamily="18" charset="0"/>
              </a:rPr>
              <a:t>4. Avoid Procrastination</a:t>
            </a:r>
          </a:p>
          <a:p>
            <a:pPr algn="just"/>
            <a:r>
              <a:rPr lang="en-US" sz="2800" b="1" dirty="0">
                <a:latin typeface="Times New Roman" pitchFamily="18" charset="0"/>
                <a:cs typeface="Times New Roman" pitchFamily="18" charset="0"/>
              </a:rPr>
              <a:t>“Procrastination is the theft  of time” </a:t>
            </a:r>
            <a:r>
              <a:rPr lang="en-US" sz="2800" dirty="0">
                <a:latin typeface="Times New Roman" pitchFamily="18" charset="0"/>
                <a:cs typeface="Times New Roman" pitchFamily="18" charset="0"/>
              </a:rPr>
              <a:t>– it is a time waster. </a:t>
            </a:r>
          </a:p>
          <a:p>
            <a:pPr algn="just"/>
            <a:r>
              <a:rPr lang="en-US" sz="2800" dirty="0">
                <a:latin typeface="Times New Roman" pitchFamily="18" charset="0"/>
                <a:cs typeface="Times New Roman" pitchFamily="18" charset="0"/>
              </a:rPr>
              <a:t>It is the act of postponing tasks that could have been done now.</a:t>
            </a:r>
          </a:p>
          <a:p>
            <a:pPr algn="just">
              <a:spcBef>
                <a:spcPts val="1800"/>
              </a:spcBef>
              <a:buFont typeface="Wingdings" pitchFamily="2" charset="2"/>
              <a:buChar char="§"/>
              <a:defRPr/>
            </a:pPr>
            <a:r>
              <a:rPr lang="en-US" sz="2800" dirty="0">
                <a:latin typeface="Times New Roman" pitchFamily="18" charset="0"/>
                <a:cs typeface="Times New Roman" pitchFamily="18" charset="0"/>
              </a:rPr>
              <a:t>Note: Deadlines are really important, doing things at the last minute is much more expensive than just before the last minute</a:t>
            </a:r>
          </a:p>
          <a:p>
            <a:pPr algn="just">
              <a:spcBef>
                <a:spcPts val="1800"/>
              </a:spcBef>
              <a:buFont typeface="Wingdings" pitchFamily="2" charset="2"/>
              <a:buChar char="§"/>
              <a:defRPr/>
            </a:pPr>
            <a:endParaRPr lang="en-US" sz="2800" dirty="0">
              <a:latin typeface="Times New Roman" pitchFamily="18" charset="0"/>
              <a:cs typeface="Times New Roman" pitchFamily="18" charset="0"/>
            </a:endParaRPr>
          </a:p>
          <a:p>
            <a:pPr>
              <a:spcBef>
                <a:spcPts val="1800"/>
              </a:spcBef>
              <a:buFont typeface="Wingdings" pitchFamily="2" charset="2"/>
              <a:buChar char="§"/>
              <a:defRPr/>
            </a:pPr>
            <a:endParaRPr lang="en-US" sz="280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pPr>
              <a:defRPr/>
            </a:pPr>
            <a:fld id="{4912C910-B6CA-42D6-947A-C54E6B967BB7}" type="slidenum">
              <a:rPr lang="fi-FI" smtClean="0"/>
              <a:pPr>
                <a:defRPr/>
              </a:pPr>
              <a:t>61</a:t>
            </a:fld>
            <a:endParaRPr lang="fi-FI"/>
          </a:p>
        </p:txBody>
      </p:sp>
    </p:spTree>
    <p:extLst>
      <p:ext uri="{BB962C8B-B14F-4D97-AF65-F5344CB8AC3E}">
        <p14:creationId xmlns:p14="http://schemas.microsoft.com/office/powerpoint/2010/main" val="4200546748"/>
      </p:ext>
    </p:extLst>
  </p:cSld>
  <p:clrMapOvr>
    <a:masterClrMapping/>
  </p:clrMapOvr>
  <p:transition>
    <p:rand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304800"/>
            <a:ext cx="8458200" cy="762000"/>
          </a:xfrm>
        </p:spPr>
        <p:txBody>
          <a:bodyPr/>
          <a:lstStyle/>
          <a:p>
            <a:pPr eaLnBrk="1" hangingPunct="1"/>
            <a:r>
              <a:rPr lang="en-US" altLang="en-US" sz="3400">
                <a:latin typeface="Arial Unicode MS" panose="020B0604020202020204" pitchFamily="34" charset="-128"/>
              </a:rPr>
              <a:t>         </a:t>
            </a:r>
            <a:r>
              <a:rPr lang="en-US" altLang="en-US" b="1">
                <a:latin typeface="Times New Roman" panose="02020603050405020304" pitchFamily="18" charset="0"/>
                <a:cs typeface="Times New Roman" panose="02020603050405020304" pitchFamily="18" charset="0"/>
              </a:rPr>
              <a:t>Time Management…</a:t>
            </a:r>
            <a:endParaRPr lang="en-US" altLang="en-US" sz="3200" b="1">
              <a:solidFill>
                <a:srgbClr val="0000FF"/>
              </a:solidFill>
              <a:latin typeface="Times New Roman" panose="02020603050405020304" pitchFamily="18" charset="0"/>
            </a:endParaRPr>
          </a:p>
        </p:txBody>
      </p:sp>
      <p:sp>
        <p:nvSpPr>
          <p:cNvPr id="15363" name="Rectangle 3"/>
          <p:cNvSpPr>
            <a:spLocks noGrp="1" noChangeArrowheads="1"/>
          </p:cNvSpPr>
          <p:nvPr>
            <p:ph type="body" sz="half" idx="1"/>
          </p:nvPr>
        </p:nvSpPr>
        <p:spPr>
          <a:xfrm>
            <a:off x="685800" y="1066800"/>
            <a:ext cx="8229600" cy="5715000"/>
          </a:xfrm>
        </p:spPr>
        <p:txBody>
          <a:bodyPr>
            <a:normAutofit/>
          </a:bodyPr>
          <a:lstStyle/>
          <a:p>
            <a:pPr algn="just" eaLnBrk="1" hangingPunct="1">
              <a:buFont typeface="Wingdings" panose="05000000000000000000" pitchFamily="2" charset="2"/>
              <a:buNone/>
            </a:pPr>
            <a:r>
              <a:rPr lang="en-US" altLang="en-US" sz="2800" b="1" dirty="0">
                <a:latin typeface="Times New Roman" panose="02020603050405020304" pitchFamily="18" charset="0"/>
                <a:cs typeface="Times New Roman" panose="02020603050405020304" pitchFamily="18" charset="0"/>
              </a:rPr>
              <a:t>4. Avoid Procrastination…</a:t>
            </a:r>
          </a:p>
          <a:p>
            <a:pPr algn="just" eaLnBrk="1" hangingPunct="1">
              <a:buFont typeface="Wingdings" panose="05000000000000000000" pitchFamily="2" charset="2"/>
              <a:buNone/>
            </a:pPr>
            <a:r>
              <a:rPr lang="en-US" altLang="en-US" sz="2800" b="1" dirty="0">
                <a:solidFill>
                  <a:srgbClr val="0033CC"/>
                </a:solidFill>
                <a:latin typeface="Times New Roman" panose="02020603050405020304" pitchFamily="18" charset="0"/>
                <a:cs typeface="Times New Roman" panose="02020603050405020304" pitchFamily="18" charset="0"/>
              </a:rPr>
              <a:t>Forms of procrastination:</a:t>
            </a:r>
          </a:p>
          <a:p>
            <a:pPr algn="just" eaLnBrk="1" hangingPunct="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Ignoring the task, hoping it will go away.</a:t>
            </a:r>
          </a:p>
          <a:p>
            <a:pPr algn="just" eaLnBrk="1" hangingPunct="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Underestimating how long it will take.</a:t>
            </a:r>
          </a:p>
          <a:p>
            <a:pPr algn="just" eaLnBrk="1" hangingPunct="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Overestimating your abilities and resources.</a:t>
            </a:r>
          </a:p>
          <a:p>
            <a:pPr algn="just" eaLnBrk="1" hangingPunct="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Telling yourself: poor performance is okay.</a:t>
            </a:r>
          </a:p>
          <a:p>
            <a:pPr algn="just" eaLnBrk="1" hangingPunct="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Doing something else that isn’t very important</a:t>
            </a:r>
          </a:p>
          <a:p>
            <a:pPr algn="just" eaLnBrk="1" hangingPunct="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Believing that repeated delays not  hurt you</a:t>
            </a:r>
          </a:p>
        </p:txBody>
      </p:sp>
      <p:sp>
        <p:nvSpPr>
          <p:cNvPr id="3" name="Slide Number Placeholder 2"/>
          <p:cNvSpPr>
            <a:spLocks noGrp="1"/>
          </p:cNvSpPr>
          <p:nvPr>
            <p:ph type="sldNum" sz="quarter" idx="12"/>
          </p:nvPr>
        </p:nvSpPr>
        <p:spPr/>
        <p:txBody>
          <a:bodyPr/>
          <a:lstStyle/>
          <a:p>
            <a:fld id="{66D41405-8616-4992-86FB-A7454BD7F754}" type="slidenum">
              <a:rPr lang="en-US" altLang="en-US" smtClean="0"/>
              <a:pPr/>
              <a:t>62</a:t>
            </a:fld>
            <a:endParaRPr lang="en-US" altLang="en-US"/>
          </a:p>
        </p:txBody>
      </p:sp>
    </p:spTree>
    <p:extLst>
      <p:ext uri="{BB962C8B-B14F-4D97-AF65-F5344CB8AC3E}">
        <p14:creationId xmlns:p14="http://schemas.microsoft.com/office/powerpoint/2010/main" val="1757509175"/>
      </p:ext>
    </p:extLst>
  </p:cSld>
  <p:clrMapOvr>
    <a:masterClrMapping/>
  </p:clrMapOvr>
  <p:transition>
    <p:rand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563562"/>
          </a:xfrm>
        </p:spPr>
        <p:txBody>
          <a:bodyPr>
            <a:normAutofit fontScale="90000"/>
          </a:bodyPr>
          <a:lstStyle/>
          <a:p>
            <a:pPr eaLnBrk="1" hangingPunct="1"/>
            <a:r>
              <a:rPr lang="en-US" altLang="en-US" sz="3600" b="1">
                <a:latin typeface="Times New Roman" panose="02020603050405020304" pitchFamily="18" charset="0"/>
                <a:cs typeface="Times New Roman" panose="02020603050405020304" pitchFamily="18" charset="0"/>
              </a:rPr>
              <a:t>Time Management…</a:t>
            </a:r>
            <a:endParaRPr lang="en-US" altLang="en-US" sz="3600">
              <a:latin typeface="Times New Roman" panose="02020603050405020304" pitchFamily="18" charset="0"/>
              <a:cs typeface="Times New Roman" panose="02020603050405020304" pitchFamily="18" charset="0"/>
            </a:endParaRPr>
          </a:p>
        </p:txBody>
      </p:sp>
      <p:sp>
        <p:nvSpPr>
          <p:cNvPr id="17415" name="Rectangle 7"/>
          <p:cNvSpPr>
            <a:spLocks noGrp="1" noChangeArrowheads="1"/>
          </p:cNvSpPr>
          <p:nvPr>
            <p:ph type="body" idx="1"/>
          </p:nvPr>
        </p:nvSpPr>
        <p:spPr>
          <a:xfrm>
            <a:off x="685800" y="838200"/>
            <a:ext cx="7924800" cy="5562600"/>
          </a:xfrm>
        </p:spPr>
        <p:txBody>
          <a:bodyPr>
            <a:normAutofit lnSpcReduction="10000"/>
          </a:bodyPr>
          <a:lstStyle/>
          <a:p>
            <a:pPr algn="just" eaLnBrk="1" hangingPunct="1">
              <a:buFont typeface="Arial" panose="020B0604020202020204" pitchFamily="34" charset="0"/>
              <a:buNone/>
            </a:pPr>
            <a:r>
              <a:rPr lang="en-US" altLang="en-US" b="1" dirty="0">
                <a:solidFill>
                  <a:srgbClr val="0033CC"/>
                </a:solidFill>
                <a:latin typeface="Times New Roman" panose="02020603050405020304" pitchFamily="18" charset="0"/>
                <a:cs typeface="Times New Roman" panose="02020603050405020304" pitchFamily="18" charset="0"/>
              </a:rPr>
              <a:t>4. Avoid Procrastination…</a:t>
            </a:r>
          </a:p>
          <a:p>
            <a:pPr algn="just" eaLnBrk="1" hangingPunct="1">
              <a:buFont typeface="Arial" panose="020B0604020202020204" pitchFamily="34" charset="0"/>
              <a:buNone/>
            </a:pP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How to Overcome Procrastination:</a:t>
            </a:r>
          </a:p>
          <a:p>
            <a:pPr algn="just" eaLnBrk="1" hangingPunct="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Win mental battle to being on time.</a:t>
            </a:r>
          </a:p>
          <a:p>
            <a:pPr algn="just" eaLnBrk="1" hangingPunct="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Organize, schedule &amp; plan</a:t>
            </a:r>
          </a:p>
          <a:p>
            <a:pPr algn="just" eaLnBrk="1" hangingPunct="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Set and keep deadlines.</a:t>
            </a:r>
          </a:p>
          <a:p>
            <a:pPr algn="just" eaLnBrk="1" hangingPunct="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Divide a big job into smaller ones.</a:t>
            </a:r>
          </a:p>
          <a:p>
            <a:pPr algn="just" eaLnBrk="1" hangingPunct="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Make game of your work or make it fun.</a:t>
            </a:r>
          </a:p>
          <a:p>
            <a:pPr algn="just" eaLnBrk="1" hangingPunct="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Reward yourself when you have done it.</a:t>
            </a:r>
          </a:p>
          <a:p>
            <a:pPr algn="just" eaLnBrk="1" hangingPunct="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Tell your friends to remind deadlines.</a:t>
            </a:r>
          </a:p>
          <a:p>
            <a:pPr algn="just">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Use  memo</a:t>
            </a:r>
          </a:p>
          <a:p>
            <a:pPr algn="just" eaLnBrk="1" hangingPunct="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Learn to say “no” to time wasters.</a:t>
            </a:r>
          </a:p>
        </p:txBody>
      </p:sp>
      <p:sp>
        <p:nvSpPr>
          <p:cNvPr id="3" name="Slide Number Placeholder 2"/>
          <p:cNvSpPr>
            <a:spLocks noGrp="1"/>
          </p:cNvSpPr>
          <p:nvPr>
            <p:ph type="sldNum" sz="quarter" idx="12"/>
          </p:nvPr>
        </p:nvSpPr>
        <p:spPr/>
        <p:txBody>
          <a:bodyPr/>
          <a:lstStyle/>
          <a:p>
            <a:pPr>
              <a:defRPr/>
            </a:pPr>
            <a:fld id="{4912C910-B6CA-42D6-947A-C54E6B967BB7}" type="slidenum">
              <a:rPr lang="fi-FI" smtClean="0"/>
              <a:pPr>
                <a:defRPr/>
              </a:pPr>
              <a:t>63</a:t>
            </a:fld>
            <a:endParaRPr lang="fi-FI"/>
          </a:p>
        </p:txBody>
      </p:sp>
    </p:spTree>
    <p:extLst>
      <p:ext uri="{BB962C8B-B14F-4D97-AF65-F5344CB8AC3E}">
        <p14:creationId xmlns:p14="http://schemas.microsoft.com/office/powerpoint/2010/main" val="2550224716"/>
      </p:ext>
    </p:extLst>
  </p:cSld>
  <p:clrMapOvr>
    <a:masterClrMapping/>
  </p:clrMapOvr>
  <p:transition>
    <p:rand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b="1">
                <a:latin typeface="Times New Roman" panose="02020603050405020304" pitchFamily="18" charset="0"/>
                <a:cs typeface="Times New Roman" panose="02020603050405020304" pitchFamily="18" charset="0"/>
              </a:rPr>
              <a:t>Time Management…</a:t>
            </a:r>
            <a:endParaRPr lang="en-US" altLang="en-US" b="1">
              <a:solidFill>
                <a:srgbClr val="0000FF"/>
              </a:solidFill>
            </a:endParaRPr>
          </a:p>
        </p:txBody>
      </p:sp>
      <p:sp>
        <p:nvSpPr>
          <p:cNvPr id="18435" name="Content Placeholder 2"/>
          <p:cNvSpPr>
            <a:spLocks noGrp="1"/>
          </p:cNvSpPr>
          <p:nvPr>
            <p:ph idx="1"/>
          </p:nvPr>
        </p:nvSpPr>
        <p:spPr>
          <a:xfrm>
            <a:off x="609600" y="1219200"/>
            <a:ext cx="8305800" cy="5410200"/>
          </a:xfrm>
        </p:spPr>
        <p:txBody>
          <a:bodyPr/>
          <a:lstStyle/>
          <a:p>
            <a:pPr>
              <a:spcBef>
                <a:spcPts val="1200"/>
              </a:spcBef>
              <a:buFont typeface="Arial" panose="020B0604020202020204" pitchFamily="34" charset="0"/>
              <a:buNone/>
              <a:defRPr/>
            </a:pPr>
            <a:r>
              <a:rPr lang="en-US" sz="2800" b="1" dirty="0">
                <a:latin typeface="Times New Roman" pitchFamily="18" charset="0"/>
                <a:cs typeface="Times New Roman" pitchFamily="18" charset="0"/>
              </a:rPr>
              <a:t>5. Delegation</a:t>
            </a:r>
          </a:p>
          <a:p>
            <a:pPr>
              <a:spcBef>
                <a:spcPts val="1200"/>
              </a:spcBef>
              <a:buFont typeface="Arial" panose="020B0604020202020204" pitchFamily="34" charset="0"/>
              <a:buNone/>
              <a:defRPr/>
            </a:pPr>
            <a:r>
              <a:rPr lang="en-US" sz="2800" b="1" dirty="0">
                <a:solidFill>
                  <a:srgbClr val="0000FF"/>
                </a:solidFill>
                <a:latin typeface="Times New Roman" pitchFamily="18" charset="0"/>
                <a:cs typeface="Times New Roman" pitchFamily="18" charset="0"/>
              </a:rPr>
              <a:t> </a:t>
            </a:r>
            <a:r>
              <a:rPr lang="en-US" sz="2800" b="1" dirty="0">
                <a:latin typeface="Times New Roman" pitchFamily="18" charset="0"/>
                <a:cs typeface="Times New Roman" pitchFamily="18" charset="0"/>
              </a:rPr>
              <a:t>“Delegation: is </a:t>
            </a:r>
            <a:r>
              <a:rPr lang="en-US" sz="2800" b="1"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granting authority with responsibility” </a:t>
            </a:r>
          </a:p>
          <a:p>
            <a:pPr>
              <a:spcBef>
                <a:spcPts val="1200"/>
              </a:spcBef>
              <a:buFont typeface="Wingdings" pitchFamily="2" charset="2"/>
              <a:buChar char="§"/>
              <a:defRPr/>
            </a:pPr>
            <a:r>
              <a:rPr lang="en-US" sz="2800" dirty="0">
                <a:latin typeface="Times New Roman" pitchFamily="18" charset="0"/>
                <a:cs typeface="Times New Roman" pitchFamily="18" charset="0"/>
              </a:rPr>
              <a:t>No one is an island</a:t>
            </a:r>
          </a:p>
          <a:p>
            <a:pPr>
              <a:spcBef>
                <a:spcPts val="1200"/>
              </a:spcBef>
              <a:buFont typeface="Wingdings" pitchFamily="2" charset="2"/>
              <a:buChar char="§"/>
              <a:defRPr/>
            </a:pPr>
            <a:r>
              <a:rPr lang="en-US" sz="2800" dirty="0">
                <a:latin typeface="Times New Roman" pitchFamily="18" charset="0"/>
                <a:cs typeface="Times New Roman" pitchFamily="18" charset="0"/>
              </a:rPr>
              <a:t>Delegation is not dumping/discarding tasks. </a:t>
            </a:r>
          </a:p>
          <a:p>
            <a:pPr>
              <a:spcBef>
                <a:spcPts val="1200"/>
              </a:spcBef>
              <a:buFont typeface="Wingdings" pitchFamily="2" charset="2"/>
              <a:buChar char="§"/>
              <a:defRPr/>
            </a:pPr>
            <a:r>
              <a:rPr lang="en-US" sz="2800" dirty="0">
                <a:latin typeface="Times New Roman" pitchFamily="18" charset="0"/>
                <a:cs typeface="Times New Roman" pitchFamily="18" charset="0"/>
              </a:rPr>
              <a:t>Treat your people well by delegating for tasks</a:t>
            </a:r>
          </a:p>
          <a:p>
            <a:pPr>
              <a:spcBef>
                <a:spcPts val="1200"/>
              </a:spcBef>
              <a:buFont typeface="Wingdings" pitchFamily="2" charset="2"/>
              <a:buChar char="§"/>
              <a:defRPr/>
            </a:pPr>
            <a:r>
              <a:rPr lang="en-US" sz="2800" dirty="0">
                <a:latin typeface="Times New Roman" pitchFamily="18" charset="0"/>
                <a:cs typeface="Times New Roman" pitchFamily="18" charset="0"/>
              </a:rPr>
              <a:t>We can accomplish a lot more with help</a:t>
            </a:r>
          </a:p>
          <a:p>
            <a:pPr>
              <a:spcBef>
                <a:spcPts val="1200"/>
              </a:spcBef>
              <a:buFont typeface="Wingdings" pitchFamily="2" charset="2"/>
              <a:buChar char="§"/>
              <a:defRPr/>
            </a:pPr>
            <a:r>
              <a:rPr lang="en-US" sz="2800" dirty="0">
                <a:latin typeface="Times New Roman" pitchFamily="18" charset="0"/>
                <a:cs typeface="Times New Roman" pitchFamily="18" charset="0"/>
              </a:rPr>
              <a:t>Graduate students, subordinates, secretaries, families, colleagues etc. can be delegated.</a:t>
            </a:r>
          </a:p>
          <a:p>
            <a:pPr>
              <a:spcBef>
                <a:spcPts val="1200"/>
              </a:spcBef>
              <a:buFont typeface="Wingdings" pitchFamily="2" charset="2"/>
              <a:buChar char="§"/>
              <a:defRPr/>
            </a:pPr>
            <a:endParaRPr lang="en-US" sz="280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pPr>
              <a:defRPr/>
            </a:pPr>
            <a:fld id="{4912C910-B6CA-42D6-947A-C54E6B967BB7}" type="slidenum">
              <a:rPr lang="fi-FI" smtClean="0"/>
              <a:pPr>
                <a:defRPr/>
              </a:pPr>
              <a:t>64</a:t>
            </a:fld>
            <a:endParaRPr lang="fi-FI"/>
          </a:p>
        </p:txBody>
      </p:sp>
    </p:spTree>
    <p:extLst>
      <p:ext uri="{BB962C8B-B14F-4D97-AF65-F5344CB8AC3E}">
        <p14:creationId xmlns:p14="http://schemas.microsoft.com/office/powerpoint/2010/main" val="4287712427"/>
      </p:ext>
    </p:extLst>
  </p:cSld>
  <p:clrMapOvr>
    <a:masterClrMapping/>
  </p:clrMapOvr>
  <p:transition>
    <p:rand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15200" cy="480948"/>
          </a:xfrm>
        </p:spPr>
        <p:txBody>
          <a:bodyPr>
            <a:normAutofit fontScale="90000"/>
          </a:bodyPr>
          <a:lstStyle/>
          <a:p>
            <a:r>
              <a:rPr lang="en-US" b="1" dirty="0">
                <a:latin typeface="High Tower Text" panose="02040502050506030303" pitchFamily="18" charset="0"/>
                <a:cs typeface="Times New Roman" pitchFamily="18" charset="0"/>
              </a:rPr>
              <a:t>Time management Matrix</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26182319"/>
              </p:ext>
            </p:extLst>
          </p:nvPr>
        </p:nvGraphicFramePr>
        <p:xfrm>
          <a:off x="228601" y="868679"/>
          <a:ext cx="8686800" cy="5693665"/>
        </p:xfrm>
        <a:graphic>
          <a:graphicData uri="http://schemas.openxmlformats.org/drawingml/2006/table">
            <a:tbl>
              <a:tblPr firstRow="1" bandRow="1">
                <a:tableStyleId>{5C22544A-7EE6-4342-B048-85BDC9FD1C3A}</a:tableStyleId>
              </a:tblPr>
              <a:tblGrid>
                <a:gridCol w="519725">
                  <a:extLst>
                    <a:ext uri="{9D8B030D-6E8A-4147-A177-3AD203B41FA5}">
                      <a16:colId xmlns:a16="http://schemas.microsoft.com/office/drawing/2014/main" val="20000"/>
                    </a:ext>
                  </a:extLst>
                </a:gridCol>
                <a:gridCol w="4173145">
                  <a:extLst>
                    <a:ext uri="{9D8B030D-6E8A-4147-A177-3AD203B41FA5}">
                      <a16:colId xmlns:a16="http://schemas.microsoft.com/office/drawing/2014/main" val="20001"/>
                    </a:ext>
                  </a:extLst>
                </a:gridCol>
                <a:gridCol w="3993930">
                  <a:extLst>
                    <a:ext uri="{9D8B030D-6E8A-4147-A177-3AD203B41FA5}">
                      <a16:colId xmlns:a16="http://schemas.microsoft.com/office/drawing/2014/main" val="20002"/>
                    </a:ext>
                  </a:extLst>
                </a:gridCol>
              </a:tblGrid>
              <a:tr h="540512">
                <a:tc>
                  <a:txBody>
                    <a:bodyPr/>
                    <a:lstStyle/>
                    <a:p>
                      <a:endParaRPr lang="en-US" sz="1700" dirty="0">
                        <a:solidFill>
                          <a:schemeClr val="tx1"/>
                        </a:solidFill>
                        <a:effectLst/>
                        <a:latin typeface="Times New Roman" pitchFamily="18" charset="0"/>
                        <a:cs typeface="Times New Roman" pitchFamily="18" charset="0"/>
                      </a:endParaRPr>
                    </a:p>
                  </a:txBody>
                  <a:tcPr marT="42672" marB="42672"/>
                </a:tc>
                <a:tc>
                  <a:txBody>
                    <a:bodyPr/>
                    <a:lstStyle/>
                    <a:p>
                      <a:r>
                        <a:rPr lang="en-US" sz="3000" dirty="0">
                          <a:solidFill>
                            <a:srgbClr val="0033CC"/>
                          </a:solidFill>
                          <a:effectLst/>
                          <a:latin typeface="Times New Roman" pitchFamily="18" charset="0"/>
                          <a:cs typeface="Times New Roman" pitchFamily="18" charset="0"/>
                        </a:rPr>
                        <a:t>Urgent</a:t>
                      </a:r>
                    </a:p>
                  </a:txBody>
                  <a:tcPr marT="42672" marB="42672">
                    <a:solidFill>
                      <a:schemeClr val="accent2">
                        <a:lumMod val="40000"/>
                        <a:lumOff val="60000"/>
                      </a:schemeClr>
                    </a:solidFill>
                  </a:tcPr>
                </a:tc>
                <a:tc>
                  <a:txBody>
                    <a:bodyPr/>
                    <a:lstStyle/>
                    <a:p>
                      <a:r>
                        <a:rPr lang="en-US" sz="3000" dirty="0">
                          <a:solidFill>
                            <a:srgbClr val="0033CC"/>
                          </a:solidFill>
                          <a:effectLst/>
                          <a:latin typeface="Times New Roman" pitchFamily="18" charset="0"/>
                          <a:cs typeface="Times New Roman" pitchFamily="18" charset="0"/>
                        </a:rPr>
                        <a:t>Not Urgent</a:t>
                      </a:r>
                    </a:p>
                  </a:txBody>
                  <a:tcPr marT="42672" marB="42672">
                    <a:solidFill>
                      <a:schemeClr val="accent2">
                        <a:lumMod val="40000"/>
                        <a:lumOff val="60000"/>
                      </a:schemeClr>
                    </a:solidFill>
                  </a:tcPr>
                </a:tc>
                <a:extLst>
                  <a:ext uri="{0D108BD9-81ED-4DB2-BD59-A6C34878D82A}">
                    <a16:rowId xmlns:a16="http://schemas.microsoft.com/office/drawing/2014/main" val="10000"/>
                  </a:ext>
                </a:extLst>
              </a:tr>
              <a:tr h="2474977">
                <a:tc>
                  <a:txBody>
                    <a:bodyPr/>
                    <a:lstStyle/>
                    <a:p>
                      <a:r>
                        <a:rPr lang="en-US" sz="1700" b="1" dirty="0">
                          <a:solidFill>
                            <a:srgbClr val="0033CC"/>
                          </a:solidFill>
                          <a:effectLst/>
                          <a:latin typeface="Times New Roman" pitchFamily="18" charset="0"/>
                          <a:cs typeface="Times New Roman" pitchFamily="18" charset="0"/>
                        </a:rPr>
                        <a:t>I</a:t>
                      </a:r>
                    </a:p>
                    <a:p>
                      <a:r>
                        <a:rPr lang="en-US" sz="1700" b="1" dirty="0">
                          <a:solidFill>
                            <a:srgbClr val="0033CC"/>
                          </a:solidFill>
                          <a:effectLst/>
                          <a:latin typeface="Times New Roman" pitchFamily="18" charset="0"/>
                          <a:cs typeface="Times New Roman" pitchFamily="18" charset="0"/>
                        </a:rPr>
                        <a:t>M</a:t>
                      </a:r>
                    </a:p>
                    <a:p>
                      <a:r>
                        <a:rPr lang="en-US" sz="1700" b="1" dirty="0">
                          <a:solidFill>
                            <a:srgbClr val="0033CC"/>
                          </a:solidFill>
                          <a:effectLst/>
                          <a:latin typeface="Times New Roman" pitchFamily="18" charset="0"/>
                          <a:cs typeface="Times New Roman" pitchFamily="18" charset="0"/>
                        </a:rPr>
                        <a:t>P</a:t>
                      </a:r>
                    </a:p>
                    <a:p>
                      <a:r>
                        <a:rPr lang="en-US" sz="1700" b="1" dirty="0">
                          <a:solidFill>
                            <a:srgbClr val="0033CC"/>
                          </a:solidFill>
                          <a:effectLst/>
                          <a:latin typeface="Times New Roman" pitchFamily="18" charset="0"/>
                          <a:cs typeface="Times New Roman" pitchFamily="18" charset="0"/>
                        </a:rPr>
                        <a:t>O</a:t>
                      </a:r>
                    </a:p>
                    <a:p>
                      <a:r>
                        <a:rPr lang="en-US" sz="1700" b="1" dirty="0">
                          <a:solidFill>
                            <a:srgbClr val="0033CC"/>
                          </a:solidFill>
                          <a:effectLst/>
                          <a:latin typeface="Times New Roman" pitchFamily="18" charset="0"/>
                          <a:cs typeface="Times New Roman" pitchFamily="18" charset="0"/>
                        </a:rPr>
                        <a:t>R</a:t>
                      </a:r>
                    </a:p>
                    <a:p>
                      <a:r>
                        <a:rPr lang="en-US" sz="1700" b="1" dirty="0">
                          <a:solidFill>
                            <a:srgbClr val="0033CC"/>
                          </a:solidFill>
                          <a:effectLst/>
                          <a:latin typeface="Times New Roman" pitchFamily="18" charset="0"/>
                          <a:cs typeface="Times New Roman" pitchFamily="18" charset="0"/>
                        </a:rPr>
                        <a:t>T</a:t>
                      </a:r>
                    </a:p>
                    <a:p>
                      <a:r>
                        <a:rPr lang="en-US" sz="1700" b="1" dirty="0">
                          <a:solidFill>
                            <a:srgbClr val="0033CC"/>
                          </a:solidFill>
                          <a:effectLst/>
                          <a:latin typeface="Times New Roman" pitchFamily="18" charset="0"/>
                          <a:cs typeface="Times New Roman" pitchFamily="18" charset="0"/>
                        </a:rPr>
                        <a:t>A</a:t>
                      </a:r>
                    </a:p>
                    <a:p>
                      <a:r>
                        <a:rPr lang="en-US" sz="1700" b="1" dirty="0">
                          <a:solidFill>
                            <a:srgbClr val="0033CC"/>
                          </a:solidFill>
                          <a:effectLst/>
                          <a:latin typeface="Times New Roman" pitchFamily="18" charset="0"/>
                          <a:cs typeface="Times New Roman" pitchFamily="18" charset="0"/>
                        </a:rPr>
                        <a:t>N</a:t>
                      </a:r>
                    </a:p>
                    <a:p>
                      <a:r>
                        <a:rPr lang="en-US" sz="1700" b="1" dirty="0">
                          <a:solidFill>
                            <a:srgbClr val="0033CC"/>
                          </a:solidFill>
                          <a:effectLst/>
                          <a:latin typeface="Times New Roman" pitchFamily="18" charset="0"/>
                          <a:cs typeface="Times New Roman" pitchFamily="18" charset="0"/>
                        </a:rPr>
                        <a:t>T</a:t>
                      </a:r>
                    </a:p>
                  </a:txBody>
                  <a:tcPr marT="42672" marB="42672">
                    <a:solidFill>
                      <a:schemeClr val="accent2">
                        <a:lumMod val="60000"/>
                        <a:lumOff val="40000"/>
                      </a:schemeClr>
                    </a:solidFill>
                  </a:tcPr>
                </a:tc>
                <a:tc>
                  <a:txBody>
                    <a:bodyPr/>
                    <a:lstStyle/>
                    <a:p>
                      <a:pPr algn="ctr" eaLnBrk="0" hangingPunct="0">
                        <a:lnSpc>
                          <a:spcPct val="90000"/>
                        </a:lnSpc>
                        <a:tabLst>
                          <a:tab pos="346075" algn="l"/>
                        </a:tabLst>
                      </a:pPr>
                      <a:r>
                        <a:rPr lang="en-US" sz="1700" b="1" dirty="0">
                          <a:solidFill>
                            <a:schemeClr val="tx1"/>
                          </a:solidFill>
                          <a:effectLst/>
                          <a:latin typeface="Times New Roman" pitchFamily="18" charset="0"/>
                          <a:cs typeface="Times New Roman" pitchFamily="18" charset="0"/>
                        </a:rPr>
                        <a:t>	</a:t>
                      </a:r>
                      <a:r>
                        <a:rPr lang="en-US" sz="2800" b="1" i="0" dirty="0">
                          <a:solidFill>
                            <a:schemeClr val="tx1"/>
                          </a:solidFill>
                          <a:effectLst/>
                          <a:latin typeface="Times New Roman" pitchFamily="18" charset="0"/>
                          <a:cs typeface="Times New Roman" pitchFamily="18" charset="0"/>
                        </a:rPr>
                        <a:t>I</a:t>
                      </a:r>
                      <a:endParaRPr lang="en-US" sz="3700" b="1" i="0" dirty="0">
                        <a:solidFill>
                          <a:schemeClr val="tx1"/>
                        </a:solidFill>
                        <a:effectLst/>
                        <a:latin typeface="Times New Roman" pitchFamily="18" charset="0"/>
                        <a:cs typeface="Times New Roman" pitchFamily="18" charset="0"/>
                      </a:endParaRPr>
                    </a:p>
                    <a:p>
                      <a:pPr eaLnBrk="0" hangingPunct="0">
                        <a:lnSpc>
                          <a:spcPct val="90000"/>
                        </a:lnSpc>
                        <a:buFont typeface="Wingdings" pitchFamily="2" charset="2"/>
                        <a:buChar char="§"/>
                        <a:tabLst>
                          <a:tab pos="346075" algn="l"/>
                        </a:tabLst>
                      </a:pPr>
                      <a:r>
                        <a:rPr lang="en-US" sz="2200" b="0" dirty="0">
                          <a:solidFill>
                            <a:schemeClr val="tx1"/>
                          </a:solidFill>
                          <a:effectLst/>
                          <a:latin typeface="High Tower Text" panose="02040502050506030303" pitchFamily="18" charset="0"/>
                          <a:cs typeface="Times New Roman" pitchFamily="18" charset="0"/>
                        </a:rPr>
                        <a:t>  Crisis</a:t>
                      </a:r>
                    </a:p>
                    <a:p>
                      <a:pPr eaLnBrk="0" hangingPunct="0">
                        <a:lnSpc>
                          <a:spcPct val="90000"/>
                        </a:lnSpc>
                        <a:buFont typeface="Wingdings" pitchFamily="2" charset="2"/>
                        <a:buChar char="§"/>
                        <a:tabLst>
                          <a:tab pos="346075" algn="l"/>
                        </a:tabLst>
                      </a:pPr>
                      <a:r>
                        <a:rPr lang="en-US" sz="2200" b="0" baseline="0" dirty="0">
                          <a:solidFill>
                            <a:schemeClr val="tx1"/>
                          </a:solidFill>
                          <a:effectLst/>
                          <a:latin typeface="High Tower Text" panose="02040502050506030303" pitchFamily="18" charset="0"/>
                          <a:cs typeface="Times New Roman" pitchFamily="18" charset="0"/>
                        </a:rPr>
                        <a:t>  </a:t>
                      </a:r>
                      <a:r>
                        <a:rPr lang="en-US" sz="2200" b="0" dirty="0">
                          <a:solidFill>
                            <a:schemeClr val="tx1"/>
                          </a:solidFill>
                          <a:effectLst/>
                          <a:latin typeface="High Tower Text" panose="02040502050506030303" pitchFamily="18" charset="0"/>
                          <a:cs typeface="Times New Roman" pitchFamily="18" charset="0"/>
                        </a:rPr>
                        <a:t>Pressing problems</a:t>
                      </a:r>
                    </a:p>
                    <a:p>
                      <a:pPr eaLnBrk="0" hangingPunct="0">
                        <a:lnSpc>
                          <a:spcPct val="90000"/>
                        </a:lnSpc>
                        <a:buFont typeface="Wingdings" pitchFamily="2" charset="2"/>
                        <a:buChar char="§"/>
                        <a:tabLst>
                          <a:tab pos="346075" algn="l"/>
                        </a:tabLst>
                      </a:pPr>
                      <a:r>
                        <a:rPr lang="en-US" sz="2200" b="0" dirty="0">
                          <a:solidFill>
                            <a:schemeClr val="tx1"/>
                          </a:solidFill>
                          <a:effectLst/>
                          <a:latin typeface="High Tower Text" panose="02040502050506030303" pitchFamily="18" charset="0"/>
                          <a:cs typeface="Times New Roman" pitchFamily="18" charset="0"/>
                        </a:rPr>
                        <a:t>Deadline-driven projects, 	meetings, preparations</a:t>
                      </a:r>
                    </a:p>
                    <a:p>
                      <a:pPr eaLnBrk="0" hangingPunct="0">
                        <a:lnSpc>
                          <a:spcPct val="90000"/>
                        </a:lnSpc>
                        <a:buFont typeface="Wingdings" pitchFamily="2" charset="2"/>
                        <a:buChar char="§"/>
                        <a:tabLst>
                          <a:tab pos="346075" algn="l"/>
                        </a:tabLst>
                      </a:pPr>
                      <a:r>
                        <a:rPr lang="en-US" sz="2200" b="0" dirty="0">
                          <a:solidFill>
                            <a:schemeClr val="tx1"/>
                          </a:solidFill>
                          <a:effectLst/>
                          <a:latin typeface="High Tower Text" panose="02040502050506030303" pitchFamily="18" charset="0"/>
                          <a:cs typeface="Times New Roman" pitchFamily="18" charset="0"/>
                        </a:rPr>
                        <a:t> vital programs/schedules</a:t>
                      </a:r>
                    </a:p>
                  </a:txBody>
                  <a:tcPr marT="42672" marB="42672">
                    <a:solidFill>
                      <a:schemeClr val="accent6">
                        <a:lumMod val="20000"/>
                        <a:lumOff val="80000"/>
                      </a:schemeClr>
                    </a:solidFill>
                  </a:tcPr>
                </a:tc>
                <a:tc>
                  <a:txBody>
                    <a:bodyPr/>
                    <a:lstStyle/>
                    <a:p>
                      <a:pPr algn="ctr" eaLnBrk="0" fontAlgn="auto" hangingPunct="0">
                        <a:spcBef>
                          <a:spcPct val="50000"/>
                        </a:spcBef>
                        <a:spcAft>
                          <a:spcPts val="0"/>
                        </a:spcAft>
                        <a:defRPr/>
                      </a:pPr>
                      <a:r>
                        <a:rPr lang="en-US" sz="2200" b="1" i="0" dirty="0">
                          <a:solidFill>
                            <a:schemeClr val="tx1"/>
                          </a:solidFill>
                          <a:effectLst/>
                          <a:latin typeface="Times New Roman" pitchFamily="18" charset="0"/>
                          <a:cs typeface="Times New Roman" pitchFamily="18" charset="0"/>
                        </a:rPr>
                        <a:t>II</a:t>
                      </a:r>
                    </a:p>
                    <a:p>
                      <a:pPr eaLnBrk="0" hangingPunct="0">
                        <a:lnSpc>
                          <a:spcPct val="90000"/>
                        </a:lnSpc>
                        <a:tabLst>
                          <a:tab pos="346075" algn="l"/>
                        </a:tabLst>
                      </a:pPr>
                      <a:r>
                        <a:rPr lang="en-US" sz="2200" b="0" dirty="0">
                          <a:solidFill>
                            <a:schemeClr val="tx1"/>
                          </a:solidFill>
                          <a:effectLst/>
                          <a:latin typeface="High Tower Text" panose="02040502050506030303" pitchFamily="18" charset="0"/>
                          <a:cs typeface="Times New Roman" pitchFamily="18" charset="0"/>
                        </a:rPr>
                        <a:t>Preparation</a:t>
                      </a:r>
                    </a:p>
                    <a:p>
                      <a:pPr eaLnBrk="0" hangingPunct="0">
                        <a:lnSpc>
                          <a:spcPct val="90000"/>
                        </a:lnSpc>
                        <a:tabLst>
                          <a:tab pos="346075" algn="l"/>
                        </a:tabLst>
                      </a:pPr>
                      <a:r>
                        <a:rPr lang="en-US" sz="2200" b="0" dirty="0">
                          <a:solidFill>
                            <a:schemeClr val="tx1"/>
                          </a:solidFill>
                          <a:effectLst/>
                          <a:latin typeface="High Tower Text" panose="02040502050506030303" pitchFamily="18" charset="0"/>
                          <a:cs typeface="Times New Roman" pitchFamily="18" charset="0"/>
                        </a:rPr>
                        <a:t>. 	Prevention</a:t>
                      </a:r>
                    </a:p>
                    <a:p>
                      <a:pPr eaLnBrk="0" hangingPunct="0">
                        <a:lnSpc>
                          <a:spcPct val="90000"/>
                        </a:lnSpc>
                        <a:tabLst>
                          <a:tab pos="346075" algn="l"/>
                        </a:tabLst>
                      </a:pPr>
                      <a:r>
                        <a:rPr lang="en-US" sz="2200" b="0" dirty="0">
                          <a:solidFill>
                            <a:schemeClr val="tx1"/>
                          </a:solidFill>
                          <a:effectLst/>
                          <a:latin typeface="High Tower Text" panose="02040502050506030303" pitchFamily="18" charset="0"/>
                          <a:cs typeface="Times New Roman" pitchFamily="18" charset="0"/>
                        </a:rPr>
                        <a:t>. 	Values clarification</a:t>
                      </a:r>
                    </a:p>
                    <a:p>
                      <a:pPr eaLnBrk="0" hangingPunct="0">
                        <a:lnSpc>
                          <a:spcPct val="90000"/>
                        </a:lnSpc>
                        <a:tabLst>
                          <a:tab pos="346075" algn="l"/>
                        </a:tabLst>
                      </a:pPr>
                      <a:r>
                        <a:rPr lang="en-US" sz="2200" b="0" dirty="0">
                          <a:solidFill>
                            <a:schemeClr val="tx1"/>
                          </a:solidFill>
                          <a:effectLst/>
                          <a:latin typeface="High Tower Text" panose="02040502050506030303" pitchFamily="18" charset="0"/>
                          <a:cs typeface="Times New Roman" pitchFamily="18" charset="0"/>
                        </a:rPr>
                        <a:t>. 	Planning</a:t>
                      </a:r>
                    </a:p>
                    <a:p>
                      <a:pPr eaLnBrk="0" hangingPunct="0">
                        <a:lnSpc>
                          <a:spcPct val="90000"/>
                        </a:lnSpc>
                        <a:tabLst>
                          <a:tab pos="346075" algn="l"/>
                        </a:tabLst>
                      </a:pPr>
                      <a:r>
                        <a:rPr lang="en-US" sz="2200" b="0" dirty="0">
                          <a:solidFill>
                            <a:schemeClr val="tx1"/>
                          </a:solidFill>
                          <a:effectLst/>
                          <a:latin typeface="High Tower Text" panose="02040502050506030303" pitchFamily="18" charset="0"/>
                          <a:cs typeface="Times New Roman" pitchFamily="18" charset="0"/>
                        </a:rPr>
                        <a:t>. 	Relationship building</a:t>
                      </a:r>
                    </a:p>
                    <a:p>
                      <a:pPr eaLnBrk="0" hangingPunct="0">
                        <a:lnSpc>
                          <a:spcPct val="90000"/>
                        </a:lnSpc>
                        <a:tabLst>
                          <a:tab pos="346075" algn="l"/>
                        </a:tabLst>
                      </a:pPr>
                      <a:r>
                        <a:rPr lang="en-US" sz="2200" b="0" dirty="0">
                          <a:solidFill>
                            <a:schemeClr val="tx1"/>
                          </a:solidFill>
                          <a:effectLst/>
                          <a:latin typeface="High Tower Text" panose="02040502050506030303" pitchFamily="18" charset="0"/>
                          <a:cs typeface="Times New Roman" pitchFamily="18" charset="0"/>
                        </a:rPr>
                        <a:t>. 	True re-creation</a:t>
                      </a:r>
                    </a:p>
                  </a:txBody>
                  <a:tcPr marT="42672" marB="42672">
                    <a:solidFill>
                      <a:schemeClr val="accent4">
                        <a:lumMod val="40000"/>
                        <a:lumOff val="60000"/>
                      </a:schemeClr>
                    </a:solidFill>
                  </a:tcPr>
                </a:tc>
                <a:extLst>
                  <a:ext uri="{0D108BD9-81ED-4DB2-BD59-A6C34878D82A}">
                    <a16:rowId xmlns:a16="http://schemas.microsoft.com/office/drawing/2014/main" val="10001"/>
                  </a:ext>
                </a:extLst>
              </a:tr>
              <a:tr h="2645664">
                <a:tc>
                  <a:txBody>
                    <a:bodyPr/>
                    <a:lstStyle/>
                    <a:p>
                      <a:r>
                        <a:rPr lang="en-US" sz="1700" b="1" dirty="0">
                          <a:solidFill>
                            <a:srgbClr val="0033CC"/>
                          </a:solidFill>
                          <a:effectLst/>
                          <a:latin typeface="Times New Roman" pitchFamily="18" charset="0"/>
                          <a:cs typeface="Times New Roman" pitchFamily="18" charset="0"/>
                        </a:rPr>
                        <a:t>Not</a:t>
                      </a:r>
                    </a:p>
                    <a:p>
                      <a:r>
                        <a:rPr lang="en-US" sz="1700" b="1" dirty="0">
                          <a:solidFill>
                            <a:srgbClr val="0033CC"/>
                          </a:solidFill>
                          <a:effectLst/>
                          <a:latin typeface="Times New Roman" pitchFamily="18" charset="0"/>
                          <a:cs typeface="Times New Roman" pitchFamily="18" charset="0"/>
                        </a:rPr>
                        <a:t>I</a:t>
                      </a:r>
                    </a:p>
                    <a:p>
                      <a:r>
                        <a:rPr lang="en-US" sz="1700" b="1" dirty="0">
                          <a:solidFill>
                            <a:srgbClr val="0033CC"/>
                          </a:solidFill>
                          <a:effectLst/>
                          <a:latin typeface="Times New Roman" pitchFamily="18" charset="0"/>
                          <a:cs typeface="Times New Roman" pitchFamily="18" charset="0"/>
                        </a:rPr>
                        <a:t>M</a:t>
                      </a:r>
                    </a:p>
                    <a:p>
                      <a:r>
                        <a:rPr lang="en-US" sz="1700" b="1" dirty="0">
                          <a:solidFill>
                            <a:srgbClr val="0033CC"/>
                          </a:solidFill>
                          <a:effectLst/>
                          <a:latin typeface="Times New Roman" pitchFamily="18" charset="0"/>
                          <a:cs typeface="Times New Roman" pitchFamily="18" charset="0"/>
                        </a:rPr>
                        <a:t>P</a:t>
                      </a:r>
                    </a:p>
                    <a:p>
                      <a:r>
                        <a:rPr lang="en-US" sz="1700" b="1" dirty="0">
                          <a:solidFill>
                            <a:srgbClr val="0033CC"/>
                          </a:solidFill>
                          <a:effectLst/>
                          <a:latin typeface="Times New Roman" pitchFamily="18" charset="0"/>
                          <a:cs typeface="Times New Roman" pitchFamily="18" charset="0"/>
                        </a:rPr>
                        <a:t>O</a:t>
                      </a:r>
                    </a:p>
                    <a:p>
                      <a:r>
                        <a:rPr lang="en-US" sz="1700" b="1" dirty="0">
                          <a:solidFill>
                            <a:srgbClr val="0033CC"/>
                          </a:solidFill>
                          <a:effectLst/>
                          <a:latin typeface="Times New Roman" pitchFamily="18" charset="0"/>
                          <a:cs typeface="Times New Roman" pitchFamily="18" charset="0"/>
                        </a:rPr>
                        <a:t>R</a:t>
                      </a:r>
                    </a:p>
                    <a:p>
                      <a:r>
                        <a:rPr lang="en-US" sz="1700" b="1" dirty="0">
                          <a:solidFill>
                            <a:srgbClr val="0033CC"/>
                          </a:solidFill>
                          <a:effectLst/>
                          <a:latin typeface="Times New Roman" pitchFamily="18" charset="0"/>
                          <a:cs typeface="Times New Roman" pitchFamily="18" charset="0"/>
                        </a:rPr>
                        <a:t>T</a:t>
                      </a:r>
                    </a:p>
                    <a:p>
                      <a:r>
                        <a:rPr lang="en-US" sz="1700" b="1" dirty="0">
                          <a:solidFill>
                            <a:srgbClr val="0033CC"/>
                          </a:solidFill>
                          <a:effectLst/>
                          <a:latin typeface="Times New Roman" pitchFamily="18" charset="0"/>
                          <a:cs typeface="Times New Roman" pitchFamily="18" charset="0"/>
                        </a:rPr>
                        <a:t>A</a:t>
                      </a:r>
                    </a:p>
                    <a:p>
                      <a:r>
                        <a:rPr lang="en-US" sz="1700" b="1" dirty="0">
                          <a:solidFill>
                            <a:srgbClr val="0033CC"/>
                          </a:solidFill>
                          <a:effectLst/>
                          <a:latin typeface="Times New Roman" pitchFamily="18" charset="0"/>
                          <a:cs typeface="Times New Roman" pitchFamily="18" charset="0"/>
                        </a:rPr>
                        <a:t>N</a:t>
                      </a:r>
                    </a:p>
                    <a:p>
                      <a:r>
                        <a:rPr lang="en-US" sz="1700" b="1" dirty="0">
                          <a:solidFill>
                            <a:srgbClr val="0033CC"/>
                          </a:solidFill>
                          <a:effectLst/>
                          <a:latin typeface="Times New Roman" pitchFamily="18" charset="0"/>
                          <a:cs typeface="Times New Roman" pitchFamily="18" charset="0"/>
                        </a:rPr>
                        <a:t>T</a:t>
                      </a:r>
                    </a:p>
                  </a:txBody>
                  <a:tcPr marT="42672" marB="42672">
                    <a:solidFill>
                      <a:schemeClr val="accent2">
                        <a:lumMod val="60000"/>
                        <a:lumOff val="40000"/>
                      </a:schemeClr>
                    </a:solidFill>
                  </a:tcPr>
                </a:tc>
                <a:tc>
                  <a:txBody>
                    <a:bodyPr/>
                    <a:lstStyle/>
                    <a:p>
                      <a:pPr marL="0" marR="0" indent="0" algn="ctr" defTabSz="914400" rtl="0" eaLnBrk="0" fontAlgn="auto" latinLnBrk="0" hangingPunct="0">
                        <a:lnSpc>
                          <a:spcPct val="90000"/>
                        </a:lnSpc>
                        <a:spcBef>
                          <a:spcPts val="0"/>
                        </a:spcBef>
                        <a:spcAft>
                          <a:spcPts val="0"/>
                        </a:spcAft>
                        <a:buClrTx/>
                        <a:buSzTx/>
                        <a:buFontTx/>
                        <a:buNone/>
                        <a:tabLst>
                          <a:tab pos="346075" algn="l"/>
                        </a:tabLst>
                        <a:defRPr/>
                      </a:pPr>
                      <a:r>
                        <a:rPr lang="en-US" sz="2600" b="1" i="0" dirty="0">
                          <a:solidFill>
                            <a:schemeClr val="tx1"/>
                          </a:solidFill>
                          <a:effectLst/>
                          <a:latin typeface="Times New Roman" pitchFamily="18" charset="0"/>
                          <a:cs typeface="Times New Roman" pitchFamily="18" charset="0"/>
                        </a:rPr>
                        <a:t>III</a:t>
                      </a:r>
                    </a:p>
                    <a:p>
                      <a:pPr eaLnBrk="0" hangingPunct="0">
                        <a:lnSpc>
                          <a:spcPct val="90000"/>
                        </a:lnSpc>
                        <a:buFont typeface="Arial" pitchFamily="34" charset="0"/>
                        <a:buChar char="•"/>
                        <a:tabLst>
                          <a:tab pos="346075" algn="l"/>
                        </a:tabLst>
                      </a:pPr>
                      <a:r>
                        <a:rPr lang="en-US" sz="2200" b="0" dirty="0">
                          <a:solidFill>
                            <a:schemeClr val="tx1"/>
                          </a:solidFill>
                          <a:effectLst/>
                          <a:latin typeface="Times New Roman" pitchFamily="18" charset="0"/>
                          <a:cs typeface="Times New Roman" pitchFamily="18" charset="0"/>
                        </a:rPr>
                        <a:t> </a:t>
                      </a:r>
                      <a:r>
                        <a:rPr lang="en-US" sz="2200" b="0" dirty="0">
                          <a:solidFill>
                            <a:schemeClr val="tx1"/>
                          </a:solidFill>
                          <a:effectLst/>
                          <a:latin typeface="High Tower Text" panose="02040502050506030303" pitchFamily="18" charset="0"/>
                          <a:cs typeface="Times New Roman" pitchFamily="18" charset="0"/>
                        </a:rPr>
                        <a:t>Interruptions, some </a:t>
                      </a:r>
                      <a:r>
                        <a:rPr lang="en-US" sz="2200" b="0" baseline="0" dirty="0">
                          <a:solidFill>
                            <a:schemeClr val="tx1"/>
                          </a:solidFill>
                          <a:effectLst/>
                          <a:latin typeface="High Tower Text" panose="02040502050506030303" pitchFamily="18" charset="0"/>
                          <a:cs typeface="Times New Roman" pitchFamily="18" charset="0"/>
                        </a:rPr>
                        <a:t> </a:t>
                      </a:r>
                      <a:r>
                        <a:rPr lang="en-US" sz="2200" b="0" dirty="0">
                          <a:solidFill>
                            <a:schemeClr val="tx1"/>
                          </a:solidFill>
                          <a:effectLst/>
                          <a:latin typeface="High Tower Text" panose="02040502050506030303" pitchFamily="18" charset="0"/>
                          <a:cs typeface="Times New Roman" pitchFamily="18" charset="0"/>
                        </a:rPr>
                        <a:t>phone calls</a:t>
                      </a:r>
                    </a:p>
                    <a:p>
                      <a:pPr eaLnBrk="0" hangingPunct="0">
                        <a:lnSpc>
                          <a:spcPct val="90000"/>
                        </a:lnSpc>
                        <a:buFont typeface="Arial" pitchFamily="34" charset="0"/>
                        <a:buChar char="•"/>
                        <a:tabLst>
                          <a:tab pos="346075" algn="l"/>
                        </a:tabLst>
                      </a:pPr>
                      <a:r>
                        <a:rPr lang="en-US" sz="2200" b="0" dirty="0">
                          <a:solidFill>
                            <a:schemeClr val="tx1"/>
                          </a:solidFill>
                          <a:effectLst/>
                          <a:latin typeface="High Tower Text" panose="02040502050506030303" pitchFamily="18" charset="0"/>
                          <a:cs typeface="Times New Roman" pitchFamily="18" charset="0"/>
                        </a:rPr>
                        <a:t> Some mail, some reports </a:t>
                      </a:r>
                    </a:p>
                    <a:p>
                      <a:pPr eaLnBrk="0" hangingPunct="0">
                        <a:lnSpc>
                          <a:spcPct val="90000"/>
                        </a:lnSpc>
                        <a:tabLst>
                          <a:tab pos="346075" algn="l"/>
                        </a:tabLst>
                      </a:pPr>
                      <a:r>
                        <a:rPr lang="en-US" sz="2200" b="0" dirty="0">
                          <a:solidFill>
                            <a:schemeClr val="tx1"/>
                          </a:solidFill>
                          <a:effectLst/>
                          <a:latin typeface="High Tower Text" panose="02040502050506030303" pitchFamily="18" charset="0"/>
                          <a:cs typeface="Times New Roman" pitchFamily="18" charset="0"/>
                        </a:rPr>
                        <a:t>.Some meetings</a:t>
                      </a:r>
                    </a:p>
                    <a:p>
                      <a:pPr eaLnBrk="0" hangingPunct="0">
                        <a:lnSpc>
                          <a:spcPct val="90000"/>
                        </a:lnSpc>
                        <a:tabLst>
                          <a:tab pos="346075" algn="l"/>
                        </a:tabLst>
                      </a:pPr>
                      <a:r>
                        <a:rPr lang="en-US" sz="2200" b="0" dirty="0">
                          <a:solidFill>
                            <a:schemeClr val="tx1"/>
                          </a:solidFill>
                          <a:effectLst/>
                          <a:latin typeface="High Tower Text" panose="02040502050506030303" pitchFamily="18" charset="0"/>
                          <a:cs typeface="Times New Roman" pitchFamily="18" charset="0"/>
                        </a:rPr>
                        <a:t>. Many popular activities- breaking news</a:t>
                      </a:r>
                    </a:p>
                  </a:txBody>
                  <a:tcPr marT="42672" marB="4267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dirty="0">
                          <a:solidFill>
                            <a:schemeClr val="tx1"/>
                          </a:solidFill>
                          <a:effectLst/>
                          <a:latin typeface="Times New Roman" pitchFamily="18" charset="0"/>
                          <a:cs typeface="Times New Roman" pitchFamily="18" charset="0"/>
                        </a:rPr>
                        <a:t>IV</a:t>
                      </a:r>
                    </a:p>
                    <a:p>
                      <a:pPr marL="342900" indent="-342900" fontAlgn="auto">
                        <a:lnSpc>
                          <a:spcPct val="90000"/>
                        </a:lnSpc>
                        <a:spcBef>
                          <a:spcPts val="0"/>
                        </a:spcBef>
                        <a:spcAft>
                          <a:spcPts val="0"/>
                        </a:spcAft>
                        <a:buFont typeface="Wingdings" pitchFamily="2" charset="2"/>
                        <a:buChar char="§"/>
                        <a:defRPr/>
                      </a:pPr>
                      <a:r>
                        <a:rPr lang="en-US" sz="2200" b="0" dirty="0">
                          <a:solidFill>
                            <a:schemeClr val="tx1"/>
                          </a:solidFill>
                          <a:effectLst/>
                          <a:latin typeface="High Tower Text" panose="02040502050506030303" pitchFamily="18" charset="0"/>
                          <a:cs typeface="Times New Roman" pitchFamily="18" charset="0"/>
                        </a:rPr>
                        <a:t>Irrelevant talks</a:t>
                      </a:r>
                    </a:p>
                    <a:p>
                      <a:pPr marL="342900" indent="-342900" fontAlgn="auto">
                        <a:lnSpc>
                          <a:spcPct val="90000"/>
                        </a:lnSpc>
                        <a:spcBef>
                          <a:spcPts val="0"/>
                        </a:spcBef>
                        <a:spcAft>
                          <a:spcPts val="0"/>
                        </a:spcAft>
                        <a:buFont typeface="Wingdings" pitchFamily="2" charset="2"/>
                        <a:buChar char="§"/>
                        <a:defRPr/>
                      </a:pPr>
                      <a:r>
                        <a:rPr lang="en-US" sz="2200" b="0" dirty="0">
                          <a:solidFill>
                            <a:schemeClr val="tx1"/>
                          </a:solidFill>
                          <a:effectLst/>
                          <a:latin typeface="High Tower Text" panose="02040502050506030303" pitchFamily="18" charset="0"/>
                          <a:cs typeface="Times New Roman" pitchFamily="18" charset="0"/>
                        </a:rPr>
                        <a:t>Some Time wasters</a:t>
                      </a:r>
                    </a:p>
                    <a:p>
                      <a:pPr marL="342900" indent="-342900" fontAlgn="auto">
                        <a:lnSpc>
                          <a:spcPct val="90000"/>
                        </a:lnSpc>
                        <a:spcBef>
                          <a:spcPts val="0"/>
                        </a:spcBef>
                        <a:spcAft>
                          <a:spcPts val="0"/>
                        </a:spcAft>
                        <a:buFont typeface="Wingdings" pitchFamily="2" charset="2"/>
                        <a:buChar char="§"/>
                        <a:defRPr/>
                      </a:pPr>
                      <a:r>
                        <a:rPr lang="en-US" sz="2200" b="0" dirty="0">
                          <a:solidFill>
                            <a:schemeClr val="tx1"/>
                          </a:solidFill>
                          <a:effectLst/>
                          <a:latin typeface="High Tower Text" panose="02040502050506030303" pitchFamily="18" charset="0"/>
                          <a:cs typeface="Times New Roman" pitchFamily="18" charset="0"/>
                        </a:rPr>
                        <a:t>Irrelevant e-mail, chat</a:t>
                      </a:r>
                    </a:p>
                    <a:p>
                      <a:pPr marL="342900" indent="-342900" fontAlgn="auto">
                        <a:lnSpc>
                          <a:spcPct val="90000"/>
                        </a:lnSpc>
                        <a:spcBef>
                          <a:spcPts val="0"/>
                        </a:spcBef>
                        <a:spcAft>
                          <a:spcPts val="0"/>
                        </a:spcAft>
                        <a:buFont typeface="Wingdings" pitchFamily="2" charset="2"/>
                        <a:buChar char="§"/>
                        <a:defRPr/>
                      </a:pPr>
                      <a:r>
                        <a:rPr lang="en-US" sz="2200" b="0" baseline="0" dirty="0">
                          <a:solidFill>
                            <a:schemeClr val="tx1"/>
                          </a:solidFill>
                          <a:effectLst/>
                          <a:latin typeface="High Tower Text" panose="02040502050506030303" pitchFamily="18" charset="0"/>
                          <a:cs typeface="Times New Roman" pitchFamily="18" charset="0"/>
                        </a:rPr>
                        <a:t> </a:t>
                      </a:r>
                      <a:r>
                        <a:rPr lang="en-US" sz="2200" b="0" dirty="0">
                          <a:solidFill>
                            <a:schemeClr val="tx1"/>
                          </a:solidFill>
                          <a:effectLst/>
                          <a:latin typeface="High Tower Text" panose="02040502050506030303" pitchFamily="18" charset="0"/>
                          <a:cs typeface="Times New Roman" pitchFamily="18" charset="0"/>
                        </a:rPr>
                        <a:t>Excessive TV</a:t>
                      </a:r>
                    </a:p>
                    <a:p>
                      <a:pPr marL="342900" indent="-342900" fontAlgn="auto">
                        <a:lnSpc>
                          <a:spcPct val="90000"/>
                        </a:lnSpc>
                        <a:spcBef>
                          <a:spcPts val="0"/>
                        </a:spcBef>
                        <a:spcAft>
                          <a:spcPts val="0"/>
                        </a:spcAft>
                        <a:buFont typeface="Wingdings" pitchFamily="2" charset="2"/>
                        <a:buChar char="§"/>
                        <a:defRPr/>
                      </a:pPr>
                      <a:r>
                        <a:rPr lang="en-US" sz="2200" b="0" dirty="0">
                          <a:solidFill>
                            <a:schemeClr val="tx1"/>
                          </a:solidFill>
                          <a:effectLst/>
                          <a:latin typeface="High Tower Text" panose="02040502050506030303" pitchFamily="18" charset="0"/>
                          <a:cs typeface="Times New Roman" pitchFamily="18" charset="0"/>
                        </a:rPr>
                        <a:t>Long fictions/</a:t>
                      </a:r>
                      <a:r>
                        <a:rPr lang="en-US" sz="2200" dirty="0">
                          <a:solidFill>
                            <a:schemeClr val="tx1"/>
                          </a:solidFill>
                          <a:effectLst/>
                          <a:latin typeface="High Tower Text" panose="02040502050506030303" pitchFamily="18" charset="0"/>
                          <a:cs typeface="Times New Roman" pitchFamily="18" charset="0"/>
                        </a:rPr>
                        <a:t>novels</a:t>
                      </a:r>
                    </a:p>
                    <a:p>
                      <a:pPr marL="342900" indent="-342900" fontAlgn="auto">
                        <a:lnSpc>
                          <a:spcPct val="90000"/>
                        </a:lnSpc>
                        <a:spcBef>
                          <a:spcPts val="0"/>
                        </a:spcBef>
                        <a:spcAft>
                          <a:spcPts val="0"/>
                        </a:spcAft>
                        <a:buFont typeface="Wingdings" pitchFamily="2" charset="2"/>
                        <a:buChar char="§"/>
                        <a:defRPr/>
                      </a:pPr>
                      <a:endParaRPr lang="en-US" sz="2200" b="0" dirty="0">
                        <a:solidFill>
                          <a:schemeClr val="tx1"/>
                        </a:solidFill>
                        <a:effectLst/>
                        <a:latin typeface="High Tower Text" panose="02040502050506030303" pitchFamily="18" charset="0"/>
                        <a:cs typeface="Times New Roman" pitchFamily="18" charset="0"/>
                      </a:endParaRPr>
                    </a:p>
                    <a:p>
                      <a:pPr marL="342900" indent="-342900" fontAlgn="auto">
                        <a:lnSpc>
                          <a:spcPct val="90000"/>
                        </a:lnSpc>
                        <a:spcBef>
                          <a:spcPts val="0"/>
                        </a:spcBef>
                        <a:spcAft>
                          <a:spcPts val="0"/>
                        </a:spcAft>
                        <a:buFont typeface="Wingdings" pitchFamily="2" charset="2"/>
                        <a:buChar char="§"/>
                        <a:defRPr/>
                      </a:pPr>
                      <a:endParaRPr lang="en-US" sz="2200" b="0" dirty="0">
                        <a:solidFill>
                          <a:schemeClr val="tx1"/>
                        </a:solidFill>
                        <a:effectLst/>
                        <a:latin typeface="Times New Roman" pitchFamily="18" charset="0"/>
                        <a:cs typeface="Times New Roman" pitchFamily="18" charset="0"/>
                      </a:endParaRPr>
                    </a:p>
                  </a:txBody>
                  <a:tcPr marT="42672" marB="42672">
                    <a:solidFill>
                      <a:schemeClr val="accent6">
                        <a:lumMod val="60000"/>
                        <a:lumOff val="40000"/>
                      </a:schemeClr>
                    </a:solidFill>
                  </a:tcPr>
                </a:tc>
                <a:extLst>
                  <a:ext uri="{0D108BD9-81ED-4DB2-BD59-A6C34878D82A}">
                    <a16:rowId xmlns:a16="http://schemas.microsoft.com/office/drawing/2014/main" val="10002"/>
                  </a:ext>
                </a:extLst>
              </a:tr>
            </a:tbl>
          </a:graphicData>
        </a:graphic>
      </p:graphicFrame>
      <p:sp>
        <p:nvSpPr>
          <p:cNvPr id="5" name="Slide Number Placeholder 4"/>
          <p:cNvSpPr>
            <a:spLocks noGrp="1"/>
          </p:cNvSpPr>
          <p:nvPr>
            <p:ph type="sldNum" sz="quarter" idx="12"/>
          </p:nvPr>
        </p:nvSpPr>
        <p:spPr/>
        <p:txBody>
          <a:bodyPr/>
          <a:lstStyle/>
          <a:p>
            <a:pPr>
              <a:defRPr/>
            </a:pPr>
            <a:fld id="{4912C910-B6CA-42D6-947A-C54E6B967BB7}" type="slidenum">
              <a:rPr lang="fi-FI" smtClean="0"/>
              <a:pPr>
                <a:defRPr/>
              </a:pPr>
              <a:t>65</a:t>
            </a:fld>
            <a:endParaRPr lang="fi-FI"/>
          </a:p>
        </p:txBody>
      </p:sp>
    </p:spTree>
    <p:extLst>
      <p:ext uri="{BB962C8B-B14F-4D97-AF65-F5344CB8AC3E}">
        <p14:creationId xmlns:p14="http://schemas.microsoft.com/office/powerpoint/2010/main" val="233257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442720" y="1295400"/>
          <a:ext cx="6543040" cy="419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ular Callout 4"/>
          <p:cNvSpPr/>
          <p:nvPr/>
        </p:nvSpPr>
        <p:spPr bwMode="auto">
          <a:xfrm>
            <a:off x="944881" y="584200"/>
            <a:ext cx="1632797" cy="853440"/>
          </a:xfrm>
          <a:prstGeom prst="wedgeRectCallout">
            <a:avLst>
              <a:gd name="adj1" fmla="val 35147"/>
              <a:gd name="adj2" fmla="val 81551"/>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anchor="ctr"/>
          <a:lstStyle/>
          <a:p>
            <a:pPr algn="ctr">
              <a:defRPr/>
            </a:pPr>
            <a:r>
              <a:rPr lang="en-US" sz="1867" dirty="0">
                <a:latin typeface="Arial" charset="0"/>
                <a:ea typeface="ＭＳ Ｐゴシック" charset="-128"/>
              </a:rPr>
              <a:t>Manage the best you can</a:t>
            </a:r>
          </a:p>
        </p:txBody>
      </p:sp>
      <p:sp>
        <p:nvSpPr>
          <p:cNvPr id="3076" name="Rectangular Callout 6"/>
          <p:cNvSpPr>
            <a:spLocks noChangeArrowheads="1"/>
          </p:cNvSpPr>
          <p:nvPr/>
        </p:nvSpPr>
        <p:spPr bwMode="auto">
          <a:xfrm>
            <a:off x="6776720" y="584200"/>
            <a:ext cx="1564640" cy="782320"/>
          </a:xfrm>
          <a:prstGeom prst="wedgeRectCallout">
            <a:avLst>
              <a:gd name="adj1" fmla="val -48722"/>
              <a:gd name="adj2" fmla="val 81463"/>
            </a:avLst>
          </a:prstGeom>
          <a:solidFill>
            <a:schemeClr val="accent1">
              <a:lumMod val="20000"/>
              <a:lumOff val="80000"/>
            </a:schemeClr>
          </a:solidFill>
          <a:ln w="9525" algn="ctr">
            <a:solidFill>
              <a:schemeClr val="tx1"/>
            </a:solidFill>
            <a:round/>
            <a:headEnd/>
            <a:tailEnd/>
          </a:ln>
        </p:spPr>
        <p:txBody>
          <a:bodyPr/>
          <a:lstStyle/>
          <a:p>
            <a:pPr algn="ctr">
              <a:defRPr/>
            </a:pPr>
            <a:r>
              <a:rPr lang="en-US" sz="1680" dirty="0"/>
              <a:t>Focus here</a:t>
            </a:r>
          </a:p>
        </p:txBody>
      </p:sp>
      <p:sp>
        <p:nvSpPr>
          <p:cNvPr id="3077" name="Rectangular Callout 7"/>
          <p:cNvSpPr>
            <a:spLocks noChangeArrowheads="1"/>
          </p:cNvSpPr>
          <p:nvPr/>
        </p:nvSpPr>
        <p:spPr bwMode="auto">
          <a:xfrm>
            <a:off x="6350002" y="5349240"/>
            <a:ext cx="2118783" cy="853440"/>
          </a:xfrm>
          <a:prstGeom prst="wedgeRectCallout">
            <a:avLst>
              <a:gd name="adj1" fmla="val -81935"/>
              <a:gd name="adj2" fmla="val -51389"/>
            </a:avLst>
          </a:prstGeom>
          <a:solidFill>
            <a:schemeClr val="accent1">
              <a:lumMod val="20000"/>
              <a:lumOff val="80000"/>
            </a:schemeClr>
          </a:solidFill>
          <a:ln w="9525" algn="ctr">
            <a:solidFill>
              <a:schemeClr val="tx1"/>
            </a:solidFill>
            <a:round/>
            <a:headEnd/>
            <a:tailEnd/>
          </a:ln>
        </p:spPr>
        <p:txBody>
          <a:bodyPr/>
          <a:lstStyle/>
          <a:p>
            <a:pPr algn="ctr">
              <a:defRPr/>
            </a:pPr>
            <a:r>
              <a:rPr lang="en-US" sz="1867" dirty="0"/>
              <a:t>Avoid as much as possible</a:t>
            </a:r>
          </a:p>
        </p:txBody>
      </p:sp>
      <p:sp>
        <p:nvSpPr>
          <p:cNvPr id="3078" name="Rectangular Callout 5"/>
          <p:cNvSpPr>
            <a:spLocks noChangeArrowheads="1"/>
          </p:cNvSpPr>
          <p:nvPr/>
        </p:nvSpPr>
        <p:spPr bwMode="auto">
          <a:xfrm>
            <a:off x="1087120" y="5491480"/>
            <a:ext cx="2204720" cy="711200"/>
          </a:xfrm>
          <a:prstGeom prst="wedgeRectCallout">
            <a:avLst>
              <a:gd name="adj1" fmla="val 37088"/>
              <a:gd name="adj2" fmla="val -94329"/>
            </a:avLst>
          </a:prstGeom>
          <a:solidFill>
            <a:schemeClr val="accent1">
              <a:lumMod val="20000"/>
              <a:lumOff val="80000"/>
            </a:schemeClr>
          </a:solidFill>
          <a:ln w="9525" algn="ctr">
            <a:solidFill>
              <a:schemeClr val="tx1"/>
            </a:solidFill>
            <a:round/>
            <a:headEnd/>
            <a:tailEnd/>
          </a:ln>
        </p:spPr>
        <p:txBody>
          <a:bodyPr wrap="none" anchor="ctr"/>
          <a:lstStyle/>
          <a:p>
            <a:pPr algn="ctr">
              <a:defRPr/>
            </a:pPr>
            <a:r>
              <a:rPr lang="en-US" sz="1867" dirty="0"/>
              <a:t>Be careful here</a:t>
            </a:r>
          </a:p>
        </p:txBody>
      </p:sp>
      <p:sp>
        <p:nvSpPr>
          <p:cNvPr id="10247" name="Curved Right Arrow 9"/>
          <p:cNvSpPr>
            <a:spLocks noChangeArrowheads="1"/>
          </p:cNvSpPr>
          <p:nvPr/>
        </p:nvSpPr>
        <p:spPr bwMode="auto">
          <a:xfrm rot="5400000">
            <a:off x="4180840" y="-802640"/>
            <a:ext cx="711200" cy="3484880"/>
          </a:xfrm>
          <a:prstGeom prst="curvedRightArrow">
            <a:avLst>
              <a:gd name="adj1" fmla="val 24999"/>
              <a:gd name="adj2" fmla="val 49998"/>
              <a:gd name="adj3" fmla="val 25000"/>
            </a:avLst>
          </a:prstGeom>
          <a:solidFill>
            <a:schemeClr val="tx1"/>
          </a:solidFill>
          <a:ln w="9525">
            <a:solidFill>
              <a:schemeClr val="tx1"/>
            </a:solidFill>
            <a:round/>
            <a:headEnd/>
            <a:tailEnd/>
          </a:ln>
        </p:spPr>
        <p:txBody>
          <a:bodyPr/>
          <a:lstStyle/>
          <a:p>
            <a:endParaRPr lang="en-US" sz="1680"/>
          </a:p>
        </p:txBody>
      </p:sp>
      <p:sp>
        <p:nvSpPr>
          <p:cNvPr id="4" name="Slide Number Placeholder 3"/>
          <p:cNvSpPr>
            <a:spLocks noGrp="1"/>
          </p:cNvSpPr>
          <p:nvPr>
            <p:ph type="sldNum" sz="quarter" idx="12"/>
          </p:nvPr>
        </p:nvSpPr>
        <p:spPr/>
        <p:txBody>
          <a:bodyPr/>
          <a:lstStyle/>
          <a:p>
            <a:pPr>
              <a:defRPr/>
            </a:pPr>
            <a:fld id="{4912C910-B6CA-42D6-947A-C54E6B967BB7}" type="slidenum">
              <a:rPr lang="fi-FI" smtClean="0"/>
              <a:pPr>
                <a:defRPr/>
              </a:pPr>
              <a:t>66</a:t>
            </a:fld>
            <a:endParaRPr lang="fi-FI"/>
          </a:p>
        </p:txBody>
      </p:sp>
    </p:spTree>
    <p:extLst>
      <p:ext uri="{BB962C8B-B14F-4D97-AF65-F5344CB8AC3E}">
        <p14:creationId xmlns:p14="http://schemas.microsoft.com/office/powerpoint/2010/main" val="3974875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381000"/>
            <a:ext cx="8763000" cy="1143000"/>
          </a:xfrm>
        </p:spPr>
        <p:txBody>
          <a:bodyPr>
            <a:normAutofit/>
          </a:bodyPr>
          <a:lstStyle/>
          <a:p>
            <a:r>
              <a:rPr lang="en-US" altLang="en-US" sz="3200" b="1" dirty="0">
                <a:solidFill>
                  <a:srgbClr val="0033CC"/>
                </a:solidFill>
                <a:latin typeface="Times New Roman" panose="02020603050405020304" pitchFamily="18" charset="0"/>
                <a:cs typeface="Times New Roman" panose="02020603050405020304" pitchFamily="18" charset="0"/>
              </a:rPr>
              <a:t>Obstacles to effective Time Management</a:t>
            </a:r>
          </a:p>
        </p:txBody>
      </p:sp>
      <p:pic>
        <p:nvPicPr>
          <p:cNvPr id="15" name="Picture 4" descr="C:\WINNT\Profiles\tpietras\Application Data\Microsoft\Media Catalog\Downloaded Clips\cl45\j0174435.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1600200"/>
            <a:ext cx="1981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7"/>
          <p:cNvSpPr txBox="1">
            <a:spLocks noChangeArrowheads="1"/>
          </p:cNvSpPr>
          <p:nvPr/>
        </p:nvSpPr>
        <p:spPr bwMode="auto">
          <a:xfrm>
            <a:off x="609600" y="2133600"/>
            <a:ext cx="457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v"/>
            </a:pPr>
            <a:r>
              <a:rPr lang="en-US" altLang="en-US" sz="3200" dirty="0">
                <a:latin typeface="Times New Roman" panose="02020603050405020304" pitchFamily="18" charset="0"/>
                <a:cs typeface="Times New Roman" panose="02020603050405020304" pitchFamily="18" charset="0"/>
              </a:rPr>
              <a:t>Unclear objectives</a:t>
            </a:r>
          </a:p>
        </p:txBody>
      </p:sp>
      <p:pic>
        <p:nvPicPr>
          <p:cNvPr id="17" name="Picture 9" descr="C:\WINNT\Profiles\tpietras\Application Data\Microsoft\Media Catalog\Downloaded Clips\cl31\j0124285.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200400"/>
            <a:ext cx="246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1"/>
          <p:cNvSpPr txBox="1">
            <a:spLocks noChangeArrowheads="1"/>
          </p:cNvSpPr>
          <p:nvPr/>
        </p:nvSpPr>
        <p:spPr bwMode="auto">
          <a:xfrm>
            <a:off x="762000" y="5257800"/>
            <a:ext cx="457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v"/>
            </a:pPr>
            <a:r>
              <a:rPr lang="en-US" altLang="en-US" sz="3200" dirty="0">
                <a:latin typeface="Times New Roman" panose="02020603050405020304" pitchFamily="18" charset="0"/>
                <a:cs typeface="Times New Roman" panose="02020603050405020304" pitchFamily="18" charset="0"/>
              </a:rPr>
              <a:t>Inability to say “no” </a:t>
            </a:r>
          </a:p>
        </p:txBody>
      </p:sp>
      <p:pic>
        <p:nvPicPr>
          <p:cNvPr id="19" name="Picture 12" descr="C:\WINNT\Profiles\tpietras\Application Data\Microsoft\Media Catalog\Downloaded Clips\cl0\BS01707_.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4648200"/>
            <a:ext cx="2209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4912C910-B6CA-42D6-947A-C54E6B967BB7}" type="slidenum">
              <a:rPr lang="fi-FI" smtClean="0"/>
              <a:pPr>
                <a:defRPr/>
              </a:pPr>
              <a:t>67</a:t>
            </a:fld>
            <a:endParaRPr lang="fi-FI"/>
          </a:p>
        </p:txBody>
      </p:sp>
    </p:spTree>
    <p:extLst>
      <p:ext uri="{BB962C8B-B14F-4D97-AF65-F5344CB8AC3E}">
        <p14:creationId xmlns:p14="http://schemas.microsoft.com/office/powerpoint/2010/main" val="334614143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100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1+#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 presetClass="entr" presetSubtype="2" fill="hold" nodeType="afterEffect">
                                  <p:stCondLst>
                                    <p:cond delay="100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1+#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0-#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500"/>
                            </p:stCondLst>
                            <p:childTnLst>
                              <p:par>
                                <p:cTn id="26" presetID="2" presetClass="entr" presetSubtype="2" fill="hold" nodeType="afterEffect">
                                  <p:stCondLst>
                                    <p:cond delay="100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1+#ppt_w/2"/>
                                          </p:val>
                                        </p:tav>
                                        <p:tav tm="100000">
                                          <p:val>
                                            <p:strVal val="#ppt_x"/>
                                          </p:val>
                                        </p:tav>
                                      </p:tavLst>
                                    </p:anim>
                                    <p:anim calcmode="lin" valueType="num">
                                      <p:cBhvr additive="base">
                                        <p:cTn id="29"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utoUpdateAnimBg="0"/>
      <p:bldP spid="18"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title"/>
          </p:nvPr>
        </p:nvSpPr>
        <p:spPr>
          <a:xfrm>
            <a:off x="228600" y="609600"/>
            <a:ext cx="8229600" cy="1143000"/>
          </a:xfrm>
        </p:spPr>
        <p:txBody>
          <a:bodyPr/>
          <a:lstStyle/>
          <a:p>
            <a:r>
              <a:rPr lang="en-US" altLang="en-US" sz="3200" b="1">
                <a:latin typeface="Times New Roman" panose="02020603050405020304" pitchFamily="18" charset="0"/>
                <a:cs typeface="Times New Roman" panose="02020603050405020304" pitchFamily="18" charset="0"/>
              </a:rPr>
              <a:t>Obstacles to Effective Time Management…</a:t>
            </a:r>
            <a:endParaRPr lang="en-US" altLang="en-US" sz="3200">
              <a:solidFill>
                <a:srgbClr val="003399"/>
              </a:solidFill>
            </a:endParaRPr>
          </a:p>
        </p:txBody>
      </p:sp>
      <p:sp>
        <p:nvSpPr>
          <p:cNvPr id="7" name="Text Box 4"/>
          <p:cNvSpPr txBox="1">
            <a:spLocks noChangeArrowheads="1"/>
          </p:cNvSpPr>
          <p:nvPr/>
        </p:nvSpPr>
        <p:spPr bwMode="auto">
          <a:xfrm>
            <a:off x="457200" y="2057400"/>
            <a:ext cx="5791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v"/>
            </a:pPr>
            <a:r>
              <a:rPr lang="en-US" altLang="en-US" sz="3600">
                <a:latin typeface="Times New Roman" panose="02020603050405020304" pitchFamily="18" charset="0"/>
                <a:cs typeface="Times New Roman" panose="02020603050405020304" pitchFamily="18" charset="0"/>
              </a:rPr>
              <a:t>Too many things at once</a:t>
            </a:r>
          </a:p>
        </p:txBody>
      </p:sp>
      <p:pic>
        <p:nvPicPr>
          <p:cNvPr id="8" name="Picture 5" descr="C:\WINNT\Profiles\tpietras\Application Data\Microsoft\Media Catalog\Downloaded Clips\cl1f\j0078626.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1524000"/>
            <a:ext cx="1905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6"/>
          <p:cNvSpPr txBox="1">
            <a:spLocks noChangeArrowheads="1"/>
          </p:cNvSpPr>
          <p:nvPr/>
        </p:nvSpPr>
        <p:spPr bwMode="auto">
          <a:xfrm>
            <a:off x="609600" y="4038600"/>
            <a:ext cx="5638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v"/>
            </a:pPr>
            <a:r>
              <a:rPr lang="en-US" altLang="en-US" sz="3200">
                <a:latin typeface="Times New Roman" panose="02020603050405020304" pitchFamily="18" charset="0"/>
                <a:cs typeface="Times New Roman" panose="02020603050405020304" pitchFamily="18" charset="0"/>
              </a:rPr>
              <a:t>Stress and fatigue- always work, no play</a:t>
            </a:r>
          </a:p>
        </p:txBody>
      </p:sp>
      <p:pic>
        <p:nvPicPr>
          <p:cNvPr id="11" name="Picture 9" descr="C:\WINNT\Profiles\tpietras\Application Data\Microsoft\Media Catalog\Downloaded Clips\cl25\j0093779.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4419600"/>
            <a:ext cx="1509713"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4912C910-B6CA-42D6-947A-C54E6B967BB7}" type="slidenum">
              <a:rPr lang="fi-FI" smtClean="0"/>
              <a:pPr>
                <a:defRPr/>
              </a:pPr>
              <a:t>68</a:t>
            </a:fld>
            <a:endParaRPr lang="fi-FI"/>
          </a:p>
        </p:txBody>
      </p:sp>
    </p:spTree>
    <p:extLst>
      <p:ext uri="{BB962C8B-B14F-4D97-AF65-F5344CB8AC3E}">
        <p14:creationId xmlns:p14="http://schemas.microsoft.com/office/powerpoint/2010/main" val="112970759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100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500"/>
                            </p:stCondLst>
                            <p:childTnLst>
                              <p:par>
                                <p:cTn id="21" presetID="2" presetClass="entr" presetSubtype="2" fill="hold" nodeType="afterEffect">
                                  <p:stCondLst>
                                    <p:cond delay="10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9"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z="3600" b="1">
                <a:latin typeface="Times New Roman" panose="02020603050405020304" pitchFamily="18" charset="0"/>
                <a:cs typeface="Times New Roman" panose="02020603050405020304" pitchFamily="18" charset="0"/>
              </a:rPr>
              <a:t>Importance of Time Management </a:t>
            </a:r>
          </a:p>
        </p:txBody>
      </p:sp>
      <p:sp>
        <p:nvSpPr>
          <p:cNvPr id="23555" name="Content Placeholder 2"/>
          <p:cNvSpPr>
            <a:spLocks noGrp="1"/>
          </p:cNvSpPr>
          <p:nvPr>
            <p:ph idx="1"/>
          </p:nvPr>
        </p:nvSpPr>
        <p:spPr/>
        <p:txBody>
          <a:bodyPr/>
          <a:lstStyle/>
          <a:p>
            <a:pPr>
              <a:buFont typeface="Wingdings" panose="05000000000000000000" pitchFamily="2" charset="2"/>
              <a:buChar char="§"/>
            </a:pPr>
            <a:r>
              <a:rPr lang="en-US" altLang="en-US">
                <a:latin typeface="Times New Roman" panose="02020603050405020304" pitchFamily="18" charset="0"/>
                <a:cs typeface="Times New Roman" panose="02020603050405020304" pitchFamily="18" charset="0"/>
              </a:rPr>
              <a:t>Keeps balance in our lives</a:t>
            </a:r>
          </a:p>
          <a:p>
            <a:pPr>
              <a:buFont typeface="Wingdings" panose="05000000000000000000" pitchFamily="2" charset="2"/>
              <a:buChar char="§"/>
            </a:pPr>
            <a:r>
              <a:rPr lang="en-US" altLang="en-US">
                <a:latin typeface="Times New Roman" panose="02020603050405020304" pitchFamily="18" charset="0"/>
                <a:cs typeface="Times New Roman" panose="02020603050405020304" pitchFamily="18" charset="0"/>
              </a:rPr>
              <a:t>A skill can be learnt, practiced and improved upon all the time.</a:t>
            </a:r>
          </a:p>
          <a:p>
            <a:pPr>
              <a:buFont typeface="Wingdings" panose="05000000000000000000" pitchFamily="2" charset="2"/>
              <a:buChar char="§"/>
            </a:pPr>
            <a:r>
              <a:rPr lang="en-US" altLang="en-US">
                <a:latin typeface="Times New Roman" panose="02020603050405020304" pitchFamily="18" charset="0"/>
                <a:cs typeface="Times New Roman" panose="02020603050405020304" pitchFamily="18" charset="0"/>
              </a:rPr>
              <a:t>enable to fix our undivided attention on what needs to be done.</a:t>
            </a:r>
          </a:p>
          <a:p>
            <a:pPr>
              <a:buFont typeface="Wingdings" panose="05000000000000000000" pitchFamily="2" charset="2"/>
              <a:buChar char="§"/>
            </a:pPr>
            <a:r>
              <a:rPr lang="en-US" altLang="en-US">
                <a:latin typeface="Times New Roman" panose="02020603050405020304" pitchFamily="18" charset="0"/>
                <a:cs typeface="Times New Roman" panose="02020603050405020304" pitchFamily="18" charset="0"/>
              </a:rPr>
              <a:t>A skill everyone needs unfortunately not everyone will acquire it.</a:t>
            </a:r>
          </a:p>
          <a:p>
            <a:endParaRPr lang="en-US" altLang="en-US">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4912C910-B6CA-42D6-947A-C54E6B967BB7}" type="slidenum">
              <a:rPr lang="fi-FI" smtClean="0"/>
              <a:pPr>
                <a:defRPr/>
              </a:pPr>
              <a:t>69</a:t>
            </a:fld>
            <a:endParaRPr lang="fi-FI"/>
          </a:p>
        </p:txBody>
      </p:sp>
    </p:spTree>
    <p:extLst>
      <p:ext uri="{BB962C8B-B14F-4D97-AF65-F5344CB8AC3E}">
        <p14:creationId xmlns:p14="http://schemas.microsoft.com/office/powerpoint/2010/main" val="123733391"/>
      </p:ext>
    </p:ext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sz="3200" b="1" dirty="0"/>
            </a:br>
            <a:r>
              <a:rPr lang="en-US" sz="3200" dirty="0"/>
              <a:t>Approaches used in calculating health personnel requirements</a:t>
            </a:r>
            <a:br>
              <a:rPr lang="en-US" sz="3200" b="1" dirty="0"/>
            </a:br>
            <a:endParaRPr lang="en-US" sz="3200" dirty="0"/>
          </a:p>
        </p:txBody>
      </p:sp>
      <p:sp>
        <p:nvSpPr>
          <p:cNvPr id="3" name="Content Placeholder 2"/>
          <p:cNvSpPr>
            <a:spLocks noGrp="1"/>
          </p:cNvSpPr>
          <p:nvPr>
            <p:ph idx="1"/>
          </p:nvPr>
        </p:nvSpPr>
        <p:spPr/>
        <p:txBody>
          <a:bodyPr>
            <a:normAutofit/>
          </a:bodyPr>
          <a:lstStyle/>
          <a:p>
            <a:pPr>
              <a:lnSpc>
                <a:spcPct val="150000"/>
              </a:lnSpc>
            </a:pPr>
            <a:r>
              <a:rPr lang="en-US" sz="2800" dirty="0">
                <a:latin typeface="Times" panose="02020603050405020304" pitchFamily="18" charset="0"/>
                <a:cs typeface="Times" panose="02020603050405020304" pitchFamily="18" charset="0"/>
              </a:rPr>
              <a:t>Health needs approach</a:t>
            </a:r>
          </a:p>
          <a:p>
            <a:pPr>
              <a:lnSpc>
                <a:spcPct val="150000"/>
              </a:lnSpc>
            </a:pPr>
            <a:r>
              <a:rPr lang="en-US" sz="2800" dirty="0">
                <a:latin typeface="Times" panose="02020603050405020304" pitchFamily="18" charset="0"/>
                <a:cs typeface="Times" panose="02020603050405020304" pitchFamily="18" charset="0"/>
              </a:rPr>
              <a:t>Human resource to population ratios</a:t>
            </a:r>
          </a:p>
          <a:p>
            <a:pPr>
              <a:lnSpc>
                <a:spcPct val="150000"/>
              </a:lnSpc>
            </a:pPr>
            <a:r>
              <a:rPr lang="en-US" sz="2800" dirty="0">
                <a:latin typeface="Times" panose="02020603050405020304" pitchFamily="18" charset="0"/>
                <a:cs typeface="Times" panose="02020603050405020304" pitchFamily="18" charset="0"/>
              </a:rPr>
              <a:t>Service targets</a:t>
            </a:r>
          </a:p>
        </p:txBody>
      </p:sp>
      <p:sp>
        <p:nvSpPr>
          <p:cNvPr id="5" name="Slide Number Placeholder 4"/>
          <p:cNvSpPr>
            <a:spLocks noGrp="1"/>
          </p:cNvSpPr>
          <p:nvPr>
            <p:ph type="sldNum" sz="quarter" idx="12"/>
          </p:nvPr>
        </p:nvSpPr>
        <p:spPr/>
        <p:txBody>
          <a:bodyPr/>
          <a:lstStyle/>
          <a:p>
            <a:pPr>
              <a:defRPr/>
            </a:pPr>
            <a:fld id="{4912C910-B6CA-42D6-947A-C54E6B967BB7}" type="slidenum">
              <a:rPr lang="fi-FI" smtClean="0"/>
              <a:pPr>
                <a:defRPr/>
              </a:pPr>
              <a:t>7</a:t>
            </a:fld>
            <a:endParaRPr lang="fi-FI"/>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150938" y="214313"/>
            <a:ext cx="7793037" cy="230187"/>
          </a:xfrm>
        </p:spPr>
        <p:txBody>
          <a:bodyPr>
            <a:normAutofit fontScale="90000"/>
          </a:bodyPr>
          <a:lstStyle/>
          <a:p>
            <a:pPr eaLnBrk="1" hangingPunct="1">
              <a:defRPr/>
            </a:pPr>
            <a:endParaRPr lang="en-US" sz="4000">
              <a:solidFill>
                <a:schemeClr val="hlink"/>
              </a:solidFill>
              <a:effectLst>
                <a:outerShdw blurRad="38100" dist="38100" dir="2700000" algn="tl">
                  <a:srgbClr val="C0C0C0"/>
                </a:outerShdw>
              </a:effectLst>
            </a:endParaRPr>
          </a:p>
        </p:txBody>
      </p:sp>
      <p:pic>
        <p:nvPicPr>
          <p:cNvPr id="25605" name="Picture 3" descr="Black%20Sea%20800x600"/>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91140" name="Rectangle 4"/>
          <p:cNvSpPr>
            <a:spLocks noChangeArrowheads="1"/>
          </p:cNvSpPr>
          <p:nvPr/>
        </p:nvSpPr>
        <p:spPr bwMode="auto">
          <a:xfrm>
            <a:off x="228600" y="0"/>
            <a:ext cx="8534400" cy="1200150"/>
          </a:xfrm>
          <a:prstGeom prst="rect">
            <a:avLst/>
          </a:prstGeom>
          <a:noFill/>
          <a:ln w="9525">
            <a:noFill/>
            <a:miter lim="800000"/>
            <a:headEnd/>
            <a:tailEnd/>
          </a:ln>
          <a:effectLst/>
        </p:spPr>
        <p:txBody>
          <a:bodyPr>
            <a:spAutoFit/>
          </a:bodyPr>
          <a:lstStyle/>
          <a:p>
            <a:pPr algn="ctr">
              <a:defRPr/>
            </a:pPr>
            <a:r>
              <a:rPr lang="en-US" sz="2400" dirty="0">
                <a:solidFill>
                  <a:srgbClr val="0066FF"/>
                </a:solidFill>
                <a:effectLst>
                  <a:outerShdw blurRad="38100" dist="38100" dir="2700000" algn="tl">
                    <a:srgbClr val="C0C0C0"/>
                  </a:outerShdw>
                </a:effectLst>
                <a:latin typeface="Arial" charset="0"/>
                <a:cs typeface="Times New Roman" pitchFamily="18" charset="0"/>
              </a:rPr>
              <a:t> </a:t>
            </a:r>
            <a:r>
              <a:rPr lang="en-US" sz="3600" b="1" dirty="0">
                <a:solidFill>
                  <a:srgbClr val="0000FF"/>
                </a:solidFill>
                <a:effectLst>
                  <a:outerShdw blurRad="38100" dist="38100" dir="2700000" algn="tl">
                    <a:srgbClr val="C0C0C0"/>
                  </a:outerShdw>
                </a:effectLst>
                <a:latin typeface="Times New Roman" pitchFamily="18" charset="0"/>
                <a:cs typeface="Times New Roman" pitchFamily="18" charset="0"/>
              </a:rPr>
              <a:t>Don’t let this be you!</a:t>
            </a:r>
            <a:br>
              <a:rPr lang="bg-BG" sz="5400" b="1" dirty="0">
                <a:solidFill>
                  <a:srgbClr val="0000FF"/>
                </a:solidFill>
                <a:effectLst>
                  <a:outerShdw blurRad="38100" dist="38100" dir="2700000" algn="tl">
                    <a:srgbClr val="C0C0C0"/>
                  </a:outerShdw>
                </a:effectLst>
                <a:latin typeface="Times New Roman" pitchFamily="18" charset="0"/>
                <a:cs typeface="Times New Roman" pitchFamily="18" charset="0"/>
              </a:rPr>
            </a:br>
            <a:endParaRPr lang="en-US" sz="3600" b="1" dirty="0">
              <a:solidFill>
                <a:srgbClr val="0000FF"/>
              </a:solidFill>
              <a:effectLst>
                <a:outerShdw blurRad="38100" dist="38100" dir="2700000" algn="tl">
                  <a:srgbClr val="C0C0C0"/>
                </a:outerShdw>
              </a:effectLst>
              <a:latin typeface="Times New Roman" pitchFamily="18" charset="0"/>
              <a:cs typeface="Times New Roman" pitchFamily="18" charset="0"/>
            </a:endParaRPr>
          </a:p>
        </p:txBody>
      </p:sp>
      <p:pic>
        <p:nvPicPr>
          <p:cNvPr id="25607" name="Picture 2" descr="https://encrypted-tbn1.gstatic.com/images?q=tbn:ANd9GcRjwrjLM1JxG6tGXO7DY2IuEauoHsTBRCsOW0DAtWJdawgRyRhpp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4912C910-B6CA-42D6-947A-C54E6B967BB7}" type="slidenum">
              <a:rPr lang="fi-FI" smtClean="0"/>
              <a:pPr>
                <a:defRPr/>
              </a:pPr>
              <a:t>70</a:t>
            </a:fld>
            <a:endParaRPr lang="fi-FI"/>
          </a:p>
        </p:txBody>
      </p:sp>
    </p:spTree>
    <p:extLst>
      <p:ext uri="{BB962C8B-B14F-4D97-AF65-F5344CB8AC3E}">
        <p14:creationId xmlns:p14="http://schemas.microsoft.com/office/powerpoint/2010/main" val="1180568857"/>
      </p:ext>
    </p:extLst>
  </p:cSld>
  <p:clrMapOvr>
    <a:masterClrMapping/>
  </p:clrMapOvr>
  <p:transition>
    <p:random/>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150940" y="428627"/>
            <a:ext cx="7793037" cy="214841"/>
          </a:xfrm>
        </p:spPr>
        <p:txBody>
          <a:bodyPr>
            <a:normAutofit fontScale="90000"/>
          </a:bodyPr>
          <a:lstStyle/>
          <a:p>
            <a:pPr eaLnBrk="1" hangingPunct="1">
              <a:defRPr/>
            </a:pPr>
            <a:endParaRPr lang="en-US" sz="4000">
              <a:solidFill>
                <a:schemeClr val="hlink"/>
              </a:solidFill>
              <a:effectLst>
                <a:outerShdw blurRad="38100" dist="38100" dir="2700000" algn="tl">
                  <a:srgbClr val="C0C0C0"/>
                </a:outerShdw>
              </a:effectLst>
            </a:endParaRPr>
          </a:p>
        </p:txBody>
      </p:sp>
      <p:pic>
        <p:nvPicPr>
          <p:cNvPr id="61445" name="Picture 3" descr="Black%20Sea%20800x600"/>
          <p:cNvPicPr>
            <a:picLocks noGrp="1" noChangeAspect="1" noChangeArrowheads="1"/>
          </p:cNvPicPr>
          <p:nvPr>
            <p:ph type="body" idx="1"/>
          </p:nvPr>
        </p:nvPicPr>
        <p:blipFill>
          <a:blip r:embed="rId2"/>
          <a:srcRect/>
          <a:stretch>
            <a:fillRect/>
          </a:stretch>
        </p:blipFill>
        <p:spPr>
          <a:xfrm>
            <a:off x="0" y="228600"/>
            <a:ext cx="9144000" cy="6400800"/>
          </a:xfrm>
          <a:noFill/>
        </p:spPr>
      </p:pic>
      <p:sp>
        <p:nvSpPr>
          <p:cNvPr id="91140" name="Rectangle 4"/>
          <p:cNvSpPr>
            <a:spLocks noChangeArrowheads="1"/>
          </p:cNvSpPr>
          <p:nvPr/>
        </p:nvSpPr>
        <p:spPr bwMode="auto">
          <a:xfrm>
            <a:off x="228600" y="228601"/>
            <a:ext cx="8534400" cy="2215991"/>
          </a:xfrm>
          <a:prstGeom prst="rect">
            <a:avLst/>
          </a:prstGeom>
          <a:noFill/>
          <a:ln w="9525">
            <a:noFill/>
            <a:miter lim="800000"/>
            <a:headEnd/>
            <a:tailEnd/>
          </a:ln>
          <a:effectLst/>
        </p:spPr>
        <p:txBody>
          <a:bodyPr wrap="square">
            <a:spAutoFit/>
          </a:bodyPr>
          <a:lstStyle/>
          <a:p>
            <a:pPr algn="ctr">
              <a:defRPr/>
            </a:pPr>
            <a:r>
              <a:rPr lang="en-US" sz="2400" dirty="0">
                <a:solidFill>
                  <a:srgbClr val="0066FF"/>
                </a:solidFill>
                <a:effectLst>
                  <a:outerShdw blurRad="38100" dist="38100" dir="2700000" algn="tl">
                    <a:srgbClr val="C0C0C0"/>
                  </a:outerShdw>
                </a:effectLst>
                <a:cs typeface="Times New Roman" pitchFamily="18" charset="0"/>
              </a:rPr>
              <a:t> </a:t>
            </a:r>
            <a:r>
              <a:rPr lang="en-US" sz="4800" b="1" dirty="0">
                <a:solidFill>
                  <a:srgbClr val="0000FF"/>
                </a:solidFill>
                <a:effectLst>
                  <a:outerShdw blurRad="38100" dist="38100" dir="2700000" algn="tl">
                    <a:srgbClr val="C0C0C0"/>
                  </a:outerShdw>
                </a:effectLst>
                <a:latin typeface="Times New Roman" pitchFamily="18" charset="0"/>
                <a:cs typeface="Times New Roman" pitchFamily="18" charset="0"/>
              </a:rPr>
              <a:t>manage your time Manage your self</a:t>
            </a:r>
            <a:r>
              <a:rPr lang="en-US" sz="5400" b="1" dirty="0">
                <a:solidFill>
                  <a:srgbClr val="0000FF"/>
                </a:solidFill>
                <a:effectLst>
                  <a:outerShdw blurRad="38100" dist="38100" dir="2700000" algn="tl">
                    <a:srgbClr val="C0C0C0"/>
                  </a:outerShdw>
                </a:effectLst>
                <a:latin typeface="Times New Roman" pitchFamily="18" charset="0"/>
                <a:cs typeface="Times New Roman" pitchFamily="18" charset="0"/>
              </a:rPr>
              <a:t>!</a:t>
            </a:r>
            <a:br>
              <a:rPr lang="bg-BG" sz="4000" b="1" dirty="0">
                <a:solidFill>
                  <a:srgbClr val="0000FF"/>
                </a:solidFill>
                <a:effectLst>
                  <a:outerShdw blurRad="38100" dist="38100" dir="2700000" algn="tl">
                    <a:srgbClr val="C0C0C0"/>
                  </a:outerShdw>
                </a:effectLst>
                <a:latin typeface="Times New Roman" pitchFamily="18" charset="0"/>
                <a:cs typeface="Times New Roman" pitchFamily="18" charset="0"/>
              </a:rPr>
            </a:br>
            <a:endParaRPr lang="en-US" sz="3600" b="1" dirty="0">
              <a:solidFill>
                <a:srgbClr val="0000FF"/>
              </a:solidFill>
              <a:effectLst>
                <a:outerShdw blurRad="38100" dist="38100" dir="2700000" algn="tl">
                  <a:srgbClr val="C0C0C0"/>
                </a:outerShdw>
              </a:effectLst>
              <a:latin typeface="Times New Roman" pitchFamily="18" charset="0"/>
              <a:cs typeface="Times New Roman" pitchFamily="18" charset="0"/>
            </a:endParaRPr>
          </a:p>
        </p:txBody>
      </p:sp>
      <p:pic>
        <p:nvPicPr>
          <p:cNvPr id="12292" name="Picture 4" descr="http://theselfemployed.com/wp-content/uploads/2013/01/timemanagementapps.jpg"/>
          <p:cNvPicPr>
            <a:picLocks noChangeAspect="1" noChangeArrowheads="1"/>
          </p:cNvPicPr>
          <p:nvPr/>
        </p:nvPicPr>
        <p:blipFill>
          <a:blip r:embed="rId3"/>
          <a:srcRect/>
          <a:stretch>
            <a:fillRect/>
          </a:stretch>
        </p:blipFill>
        <p:spPr bwMode="auto">
          <a:xfrm>
            <a:off x="0" y="1828800"/>
            <a:ext cx="8915400" cy="4800601"/>
          </a:xfrm>
          <a:prstGeom prst="rect">
            <a:avLst/>
          </a:prstGeom>
          <a:noFill/>
        </p:spPr>
      </p:pic>
      <p:sp>
        <p:nvSpPr>
          <p:cNvPr id="3" name="Slide Number Placeholder 2"/>
          <p:cNvSpPr>
            <a:spLocks noGrp="1"/>
          </p:cNvSpPr>
          <p:nvPr>
            <p:ph type="sldNum" sz="quarter" idx="12"/>
          </p:nvPr>
        </p:nvSpPr>
        <p:spPr/>
        <p:txBody>
          <a:bodyPr/>
          <a:lstStyle/>
          <a:p>
            <a:pPr>
              <a:defRPr/>
            </a:pPr>
            <a:fld id="{4912C910-B6CA-42D6-947A-C54E6B967BB7}" type="slidenum">
              <a:rPr lang="fi-FI" smtClean="0"/>
              <a:pPr>
                <a:defRPr/>
              </a:pPr>
              <a:t>71</a:t>
            </a:fld>
            <a:endParaRPr lang="fi-FI"/>
          </a:p>
        </p:txBody>
      </p:sp>
    </p:spTree>
    <p:extLst>
      <p:ext uri="{BB962C8B-B14F-4D97-AF65-F5344CB8AC3E}">
        <p14:creationId xmlns:p14="http://schemas.microsoft.com/office/powerpoint/2010/main" val="13054904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039100" cy="1676400"/>
          </a:xfrm>
        </p:spPr>
        <p:txBody>
          <a:bodyPr>
            <a:noAutofit/>
          </a:bodyPr>
          <a:lstStyle/>
          <a:p>
            <a:pPr marL="0" indent="0" algn="just">
              <a:buNone/>
            </a:pPr>
            <a:r>
              <a:rPr lang="en-US" sz="3600" i="1" kern="0" dirty="0">
                <a:solidFill>
                  <a:srgbClr val="FF0000"/>
                </a:solidFill>
                <a:effectLst>
                  <a:outerShdw blurRad="38100" dist="38100" dir="2700000" algn="tl">
                    <a:srgbClr val="000000"/>
                  </a:outerShdw>
                </a:effectLst>
                <a:latin typeface="High Tower Text" panose="02040502050506030303" pitchFamily="18" charset="0"/>
                <a:cs typeface="Times New Roman" panose="02020603050405020304" pitchFamily="18" charset="0"/>
              </a:rPr>
              <a:t>“Never do tomorrow what you can do today”</a:t>
            </a:r>
          </a:p>
          <a:p>
            <a:pPr marL="0" indent="0" algn="just">
              <a:buNone/>
            </a:pPr>
            <a:endParaRPr lang="en-US" sz="3600" i="1" kern="0" dirty="0">
              <a:solidFill>
                <a:srgbClr val="FF0000"/>
              </a:solidFill>
              <a:effectLst>
                <a:outerShdw blurRad="38100" dist="38100" dir="2700000" algn="tl">
                  <a:srgbClr val="000000"/>
                </a:outerShdw>
              </a:effectLst>
              <a:latin typeface="High Tower Text" panose="02040502050506030303" pitchFamily="18" charset="0"/>
              <a:cs typeface="Times New Roman" panose="02020603050405020304" pitchFamily="18" charset="0"/>
            </a:endParaRPr>
          </a:p>
          <a:p>
            <a:pPr marL="0" indent="0" algn="ctr">
              <a:buNone/>
            </a:pPr>
            <a:r>
              <a:rPr lang="en-US" sz="3600" i="1" kern="0" dirty="0">
                <a:solidFill>
                  <a:srgbClr val="FF0000"/>
                </a:solidFill>
                <a:effectLst>
                  <a:outerShdw blurRad="38100" dist="38100" dir="2700000" algn="tl">
                    <a:srgbClr val="000000"/>
                  </a:outerShdw>
                </a:effectLst>
                <a:latin typeface="High Tower Text" panose="02040502050506030303" pitchFamily="18" charset="0"/>
                <a:cs typeface="Times New Roman" panose="02020603050405020304" pitchFamily="18" charset="0"/>
              </a:rPr>
              <a:t>“Prioritize, and do the most </a:t>
            </a:r>
          </a:p>
          <a:p>
            <a:pPr marL="0" indent="0" algn="ctr">
              <a:buNone/>
            </a:pPr>
            <a:r>
              <a:rPr lang="en-US" sz="3600" i="1" kern="0" dirty="0">
                <a:solidFill>
                  <a:srgbClr val="FF0000"/>
                </a:solidFill>
                <a:effectLst>
                  <a:outerShdw blurRad="38100" dist="38100" dir="2700000" algn="tl">
                    <a:srgbClr val="000000"/>
                  </a:outerShdw>
                </a:effectLst>
                <a:latin typeface="High Tower Text" panose="02040502050506030303" pitchFamily="18" charset="0"/>
                <a:cs typeface="Times New Roman" panose="02020603050405020304" pitchFamily="18" charset="0"/>
              </a:rPr>
              <a:t>important things first”</a:t>
            </a:r>
            <a:endParaRPr lang="en-US" sz="3600" dirty="0">
              <a:latin typeface="High Tower Text" panose="02040502050506030303"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4912C910-B6CA-42D6-947A-C54E6B967BB7}" type="slidenum">
              <a:rPr lang="fi-FI" smtClean="0"/>
              <a:pPr>
                <a:defRPr/>
              </a:pPr>
              <a:t>72</a:t>
            </a:fld>
            <a:endParaRPr lang="fi-FI"/>
          </a:p>
        </p:txBody>
      </p:sp>
    </p:spTree>
    <p:extLst>
      <p:ext uri="{BB962C8B-B14F-4D97-AF65-F5344CB8AC3E}">
        <p14:creationId xmlns:p14="http://schemas.microsoft.com/office/powerpoint/2010/main" val="2132832191"/>
      </p:ext>
    </p:extLst>
  </p:cSld>
  <p:clrMapOvr>
    <a:masterClrMapping/>
  </p:clrMapOvr>
  <p:transition>
    <p:random/>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914400"/>
          </a:xfrm>
        </p:spPr>
        <p:txBody>
          <a:bodyPr>
            <a:normAutofit fontScale="90000"/>
          </a:bodyPr>
          <a:lstStyle/>
          <a:p>
            <a:r>
              <a:rPr lang="en-US" dirty="0"/>
              <a:t> </a:t>
            </a:r>
            <a:br>
              <a:rPr lang="en-US" dirty="0"/>
            </a:br>
            <a:endParaRPr lang="en-US" dirty="0">
              <a:solidFill>
                <a:srgbClr val="0000CC"/>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2449286"/>
            <a:ext cx="8458200" cy="653143"/>
          </a:xfrm>
        </p:spPr>
        <p:txBody>
          <a:bodyPr>
            <a:normAutofit/>
          </a:bodyPr>
          <a:lstStyle/>
          <a:p>
            <a:pPr marL="0" lvl="0" indent="0" algn="ctr">
              <a:lnSpc>
                <a:spcPct val="115000"/>
              </a:lnSpc>
              <a:spcBef>
                <a:spcPts val="0"/>
              </a:spcBef>
              <a:buNone/>
            </a:pPr>
            <a:r>
              <a:rPr lang="en-US" sz="2800" b="1" dirty="0">
                <a:solidFill>
                  <a:srgbClr val="0000CC"/>
                </a:solidFill>
                <a:latin typeface="Times New Roman" pitchFamily="18" charset="0"/>
                <a:cs typeface="Times New Roman" pitchFamily="18" charset="0"/>
              </a:rPr>
              <a:t>7. 4: Logistics and Pharmaceutical Management </a:t>
            </a:r>
            <a:endParaRPr lang="en-US" sz="2800" dirty="0">
              <a:solidFill>
                <a:srgbClr val="0000CC"/>
              </a:solidFill>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1515331623"/>
      </p:ext>
    </p:extLst>
  </p:cSld>
  <p:clrMapOvr>
    <a:masterClrMapping/>
  </p:clrMapOvr>
  <p:transition>
    <p:random/>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74639"/>
            <a:ext cx="8229600" cy="639762"/>
          </a:xfrm>
        </p:spPr>
        <p:txBody>
          <a:bodyPr>
            <a:normAutofit fontScale="90000"/>
          </a:bodyPr>
          <a:lstStyle/>
          <a:p>
            <a:r>
              <a:rPr lang="en-US" sz="4000" b="1">
                <a:solidFill>
                  <a:srgbClr val="0000CC"/>
                </a:solidFill>
                <a:latin typeface="Times New Roman" pitchFamily="-12" charset="0"/>
                <a:cs typeface="Times New Roman" pitchFamily="-12" charset="0"/>
              </a:rPr>
              <a:t>Pharmaceutical Logistics Mgt. </a:t>
            </a:r>
            <a:endParaRPr lang="en-US" sz="4000"/>
          </a:p>
        </p:txBody>
      </p:sp>
      <p:sp>
        <p:nvSpPr>
          <p:cNvPr id="23555" name="Content Placeholder 2"/>
          <p:cNvSpPr>
            <a:spLocks noGrp="1"/>
          </p:cNvSpPr>
          <p:nvPr>
            <p:ph idx="1"/>
          </p:nvPr>
        </p:nvSpPr>
        <p:spPr>
          <a:xfrm>
            <a:off x="457200" y="1066801"/>
            <a:ext cx="8229600" cy="5059363"/>
          </a:xfrm>
        </p:spPr>
        <p:txBody>
          <a:bodyPr/>
          <a:lstStyle/>
          <a:p>
            <a:pPr marL="0" indent="0" algn="just">
              <a:lnSpc>
                <a:spcPct val="115000"/>
              </a:lnSpc>
              <a:spcBef>
                <a:spcPct val="0"/>
              </a:spcBef>
              <a:buFontTx/>
              <a:buNone/>
            </a:pPr>
            <a:r>
              <a:rPr lang="en-US">
                <a:latin typeface="Times New Roman" pitchFamily="-12" charset="0"/>
                <a:ea typeface="Calibri" pitchFamily="34" charset="0"/>
                <a:cs typeface="Times New Roman" pitchFamily="-12" charset="0"/>
              </a:rPr>
              <a:t>It  is a system of:</a:t>
            </a:r>
          </a:p>
          <a:p>
            <a:pPr lvl="1" algn="just">
              <a:lnSpc>
                <a:spcPct val="115000"/>
              </a:lnSpc>
              <a:spcBef>
                <a:spcPct val="0"/>
              </a:spcBef>
              <a:buFont typeface="Wingdings" pitchFamily="2" charset="2"/>
              <a:buChar char="§"/>
            </a:pPr>
            <a:r>
              <a:rPr lang="en-US" sz="3200">
                <a:latin typeface="Times New Roman" pitchFamily="-12" charset="0"/>
                <a:ea typeface="Calibri" pitchFamily="34" charset="0"/>
                <a:cs typeface="Times New Roman" pitchFamily="-12" charset="0"/>
              </a:rPr>
              <a:t>Selecting </a:t>
            </a:r>
          </a:p>
          <a:p>
            <a:pPr lvl="1" algn="just">
              <a:lnSpc>
                <a:spcPct val="115000"/>
              </a:lnSpc>
              <a:spcBef>
                <a:spcPct val="0"/>
              </a:spcBef>
              <a:buFont typeface="Wingdings" pitchFamily="2" charset="2"/>
              <a:buChar char="§"/>
            </a:pPr>
            <a:r>
              <a:rPr lang="en-US" sz="3200">
                <a:latin typeface="Times New Roman" pitchFamily="-12" charset="0"/>
                <a:ea typeface="Calibri" pitchFamily="34" charset="0"/>
                <a:cs typeface="Times New Roman" pitchFamily="-12" charset="0"/>
              </a:rPr>
              <a:t>Quantifying </a:t>
            </a:r>
          </a:p>
          <a:p>
            <a:pPr lvl="1" algn="just">
              <a:lnSpc>
                <a:spcPct val="115000"/>
              </a:lnSpc>
              <a:spcBef>
                <a:spcPct val="0"/>
              </a:spcBef>
              <a:buFont typeface="Wingdings" pitchFamily="2" charset="2"/>
              <a:buChar char="§"/>
            </a:pPr>
            <a:r>
              <a:rPr lang="en-US" sz="3200">
                <a:latin typeface="Times New Roman" pitchFamily="-12" charset="0"/>
                <a:ea typeface="Calibri" pitchFamily="34" charset="0"/>
                <a:cs typeface="Times New Roman" pitchFamily="-12" charset="0"/>
              </a:rPr>
              <a:t>Supply-planning </a:t>
            </a:r>
          </a:p>
          <a:p>
            <a:pPr lvl="1" algn="just">
              <a:lnSpc>
                <a:spcPct val="115000"/>
              </a:lnSpc>
              <a:spcBef>
                <a:spcPct val="0"/>
              </a:spcBef>
              <a:buFont typeface="Wingdings" pitchFamily="2" charset="2"/>
              <a:buChar char="§"/>
            </a:pPr>
            <a:r>
              <a:rPr lang="en-US" sz="3200">
                <a:latin typeface="Times New Roman" pitchFamily="-12" charset="0"/>
                <a:ea typeface="Calibri" pitchFamily="34" charset="0"/>
                <a:cs typeface="Times New Roman" pitchFamily="-12" charset="0"/>
              </a:rPr>
              <a:t>Ordering/procuring </a:t>
            </a:r>
          </a:p>
          <a:p>
            <a:pPr lvl="1" algn="just">
              <a:lnSpc>
                <a:spcPct val="115000"/>
              </a:lnSpc>
              <a:spcBef>
                <a:spcPct val="0"/>
              </a:spcBef>
              <a:buFont typeface="Wingdings" pitchFamily="2" charset="2"/>
              <a:buChar char="§"/>
            </a:pPr>
            <a:r>
              <a:rPr lang="en-US" sz="3200">
                <a:latin typeface="Times New Roman" pitchFamily="-12" charset="0"/>
                <a:ea typeface="Calibri" pitchFamily="34" charset="0"/>
                <a:cs typeface="Times New Roman" pitchFamily="-12" charset="0"/>
              </a:rPr>
              <a:t>Distributing products from one level to another </a:t>
            </a:r>
          </a:p>
        </p:txBody>
      </p:sp>
    </p:spTree>
    <p:extLst>
      <p:ext uri="{BB962C8B-B14F-4D97-AF65-F5344CB8AC3E}">
        <p14:creationId xmlns:p14="http://schemas.microsoft.com/office/powerpoint/2010/main" val="167034997"/>
      </p:ext>
    </p:extLst>
  </p:cSld>
  <p:clrMapOvr>
    <a:masterClrMapping/>
  </p:clrMapOvr>
  <p:transition>
    <p:random/>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381000" y="1223963"/>
            <a:ext cx="8458200" cy="5389562"/>
          </a:xfrm>
        </p:spPr>
        <p:txBody>
          <a:bodyPr/>
          <a:lstStyle/>
          <a:p>
            <a:pPr algn="just">
              <a:spcBef>
                <a:spcPct val="0"/>
              </a:spcBef>
              <a:buFont typeface="Wingdings" pitchFamily="2" charset="2"/>
              <a:buChar char="§"/>
            </a:pPr>
            <a:r>
              <a:rPr lang="en-US" sz="2800" b="1">
                <a:solidFill>
                  <a:srgbClr val="000000"/>
                </a:solidFill>
                <a:latin typeface="Times New Roman" pitchFamily="-12" charset="0"/>
                <a:ea typeface="Calibri" pitchFamily="34" charset="0"/>
                <a:cs typeface="Times New Roman" pitchFamily="-12" charset="0"/>
              </a:rPr>
              <a:t>Allocation or “Push” System</a:t>
            </a:r>
            <a:r>
              <a:rPr lang="en-US" sz="2800">
                <a:solidFill>
                  <a:srgbClr val="000000"/>
                </a:solidFill>
                <a:latin typeface="Times New Roman" pitchFamily="-12" charset="0"/>
                <a:ea typeface="Calibri" pitchFamily="34" charset="0"/>
                <a:cs typeface="Times New Roman" pitchFamily="-12" charset="0"/>
              </a:rPr>
              <a:t>: the higher-level decides what, when and how much of each pharmaceuticals move down through the system</a:t>
            </a:r>
          </a:p>
          <a:p>
            <a:pPr algn="just">
              <a:lnSpc>
                <a:spcPct val="115000"/>
              </a:lnSpc>
              <a:spcBef>
                <a:spcPct val="0"/>
              </a:spcBef>
              <a:buFontTx/>
              <a:buNone/>
            </a:pPr>
            <a:endParaRPr lang="en-US" sz="2800" b="1">
              <a:solidFill>
                <a:srgbClr val="000000"/>
              </a:solidFill>
              <a:latin typeface="Times New Roman" pitchFamily="-12" charset="0"/>
              <a:ea typeface="Calibri" pitchFamily="34" charset="0"/>
              <a:cs typeface="Times New Roman" pitchFamily="-12" charset="0"/>
            </a:endParaRPr>
          </a:p>
          <a:p>
            <a:pPr algn="just">
              <a:lnSpc>
                <a:spcPct val="115000"/>
              </a:lnSpc>
              <a:spcBef>
                <a:spcPct val="0"/>
              </a:spcBef>
              <a:buFont typeface="Wingdings" pitchFamily="2" charset="2"/>
              <a:buChar char="§"/>
            </a:pPr>
            <a:r>
              <a:rPr lang="en-US" sz="2800" b="1">
                <a:solidFill>
                  <a:srgbClr val="000000"/>
                </a:solidFill>
                <a:latin typeface="Times New Roman" pitchFamily="-12" charset="0"/>
                <a:ea typeface="Calibri" pitchFamily="34" charset="0"/>
                <a:cs typeface="Times New Roman" pitchFamily="-12" charset="0"/>
              </a:rPr>
              <a:t>Requisition or “Pull” system</a:t>
            </a:r>
            <a:r>
              <a:rPr lang="en-US" sz="2800">
                <a:solidFill>
                  <a:srgbClr val="000000"/>
                </a:solidFill>
                <a:latin typeface="Times New Roman" pitchFamily="-12" charset="0"/>
                <a:ea typeface="Calibri" pitchFamily="34" charset="0"/>
                <a:cs typeface="Times New Roman" pitchFamily="-12" charset="0"/>
              </a:rPr>
              <a:t>: the lower level orders what, when and how much of each pharmaceuticals, thus pulling or receiving through the system</a:t>
            </a:r>
          </a:p>
        </p:txBody>
      </p:sp>
      <p:sp>
        <p:nvSpPr>
          <p:cNvPr id="24579" name="Rectangle 4"/>
          <p:cNvSpPr>
            <a:spLocks noChangeArrowheads="1"/>
          </p:cNvSpPr>
          <p:nvPr/>
        </p:nvSpPr>
        <p:spPr bwMode="auto">
          <a:xfrm>
            <a:off x="304800" y="327026"/>
            <a:ext cx="8458200" cy="584775"/>
          </a:xfrm>
          <a:prstGeom prst="rect">
            <a:avLst/>
          </a:prstGeom>
          <a:noFill/>
          <a:ln w="9525">
            <a:noFill/>
            <a:miter lim="800000"/>
            <a:headEnd/>
            <a:tailEnd/>
          </a:ln>
        </p:spPr>
        <p:txBody>
          <a:bodyPr>
            <a:spAutoFit/>
          </a:bodyPr>
          <a:lstStyle/>
          <a:p>
            <a:pPr algn="ctr"/>
            <a:r>
              <a:rPr lang="en-US" sz="3200" b="1">
                <a:solidFill>
                  <a:srgbClr val="0000CC"/>
                </a:solidFill>
                <a:latin typeface="Times New Roman" pitchFamily="-12" charset="0"/>
                <a:ea typeface="Calibri" pitchFamily="34" charset="0"/>
                <a:cs typeface="Times New Roman" pitchFamily="-12" charset="0"/>
              </a:rPr>
              <a:t>Types of Logistics Systems </a:t>
            </a:r>
            <a:endParaRPr lang="en-US" sz="3200">
              <a:solidFill>
                <a:srgbClr val="000000"/>
              </a:solidFill>
              <a:latin typeface="Times New Roman" pitchFamily="-12" charset="0"/>
              <a:ea typeface="Calibri" pitchFamily="34" charset="0"/>
              <a:cs typeface="Times New Roman" pitchFamily="-12" charset="0"/>
            </a:endParaRPr>
          </a:p>
        </p:txBody>
      </p:sp>
    </p:spTree>
    <p:extLst>
      <p:ext uri="{BB962C8B-B14F-4D97-AF65-F5344CB8AC3E}">
        <p14:creationId xmlns:p14="http://schemas.microsoft.com/office/powerpoint/2010/main" val="2056692932"/>
      </p:ext>
    </p:extLst>
  </p:cSld>
  <p:clrMapOvr>
    <a:masterClrMapping/>
  </p:clrMapOvr>
  <p:transition>
    <p:random/>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381000" y="1223963"/>
            <a:ext cx="8458200" cy="5389562"/>
          </a:xfrm>
        </p:spPr>
        <p:txBody>
          <a:bodyPr/>
          <a:lstStyle/>
          <a:p>
            <a:pPr algn="just">
              <a:buFont typeface="Wingdings" pitchFamily="2" charset="2"/>
              <a:buChar char="§"/>
            </a:pPr>
            <a:r>
              <a:rPr lang="en-US" sz="2800">
                <a:latin typeface="Times New Roman" pitchFamily="-12" charset="0"/>
                <a:cs typeface="Times New Roman" pitchFamily="-12" charset="0"/>
              </a:rPr>
              <a:t>In the integrated pharmaceutical logistics system, pharmaceuticals are handled and managed in an integrated manner. </a:t>
            </a:r>
          </a:p>
          <a:p>
            <a:pPr algn="just">
              <a:buFont typeface="Wingdings" pitchFamily="2" charset="2"/>
              <a:buChar char="§"/>
            </a:pPr>
            <a:endParaRPr lang="en-US" sz="2800">
              <a:latin typeface="Times New Roman" pitchFamily="-12" charset="0"/>
              <a:cs typeface="Times New Roman" pitchFamily="-12" charset="0"/>
            </a:endParaRPr>
          </a:p>
          <a:p>
            <a:pPr algn="just">
              <a:buFont typeface="Wingdings" pitchFamily="2" charset="2"/>
              <a:buChar char="§"/>
            </a:pPr>
            <a:r>
              <a:rPr lang="en-US" sz="2800">
                <a:latin typeface="Times New Roman" pitchFamily="-12" charset="0"/>
                <a:cs typeface="Times New Roman" pitchFamily="-12" charset="0"/>
              </a:rPr>
              <a:t>There are three pipeline levels namely; </a:t>
            </a:r>
          </a:p>
          <a:p>
            <a:pPr lvl="1" algn="just">
              <a:buFont typeface="Wingdings" pitchFamily="2" charset="2"/>
              <a:buChar char="§"/>
            </a:pPr>
            <a:r>
              <a:rPr lang="en-US">
                <a:latin typeface="Times New Roman" pitchFamily="-12" charset="0"/>
                <a:cs typeface="Times New Roman" pitchFamily="-12" charset="0"/>
              </a:rPr>
              <a:t>Central PFSA, </a:t>
            </a:r>
          </a:p>
          <a:p>
            <a:pPr lvl="1" algn="just">
              <a:buFont typeface="Wingdings" pitchFamily="2" charset="2"/>
              <a:buChar char="§"/>
            </a:pPr>
            <a:r>
              <a:rPr lang="en-US">
                <a:latin typeface="Times New Roman" pitchFamily="-12" charset="0"/>
                <a:cs typeface="Times New Roman" pitchFamily="-12" charset="0"/>
              </a:rPr>
              <a:t>PFSA Hubs/branches and </a:t>
            </a:r>
          </a:p>
          <a:p>
            <a:pPr lvl="1" algn="just">
              <a:buFont typeface="Wingdings" pitchFamily="2" charset="2"/>
              <a:buChar char="§"/>
            </a:pPr>
            <a:r>
              <a:rPr lang="en-US">
                <a:latin typeface="Times New Roman" pitchFamily="-12" charset="0"/>
                <a:cs typeface="Times New Roman" pitchFamily="-12" charset="0"/>
              </a:rPr>
              <a:t>Health Facilities (health centers and hospitals).</a:t>
            </a:r>
            <a:endParaRPr lang="en-US" sz="2200">
              <a:solidFill>
                <a:srgbClr val="000000"/>
              </a:solidFill>
              <a:latin typeface="Times New Roman" pitchFamily="-12" charset="0"/>
              <a:ea typeface="Calibri" pitchFamily="34" charset="0"/>
              <a:cs typeface="Times New Roman" pitchFamily="-12" charset="0"/>
            </a:endParaRPr>
          </a:p>
        </p:txBody>
      </p:sp>
      <p:sp>
        <p:nvSpPr>
          <p:cNvPr id="25603" name="Rectangle 4"/>
          <p:cNvSpPr>
            <a:spLocks noChangeArrowheads="1"/>
          </p:cNvSpPr>
          <p:nvPr/>
        </p:nvSpPr>
        <p:spPr bwMode="auto">
          <a:xfrm>
            <a:off x="304800" y="327025"/>
            <a:ext cx="8458200" cy="523220"/>
          </a:xfrm>
          <a:prstGeom prst="rect">
            <a:avLst/>
          </a:prstGeom>
          <a:noFill/>
          <a:ln w="9525">
            <a:noFill/>
            <a:miter lim="800000"/>
            <a:headEnd/>
            <a:tailEnd/>
          </a:ln>
        </p:spPr>
        <p:txBody>
          <a:bodyPr>
            <a:spAutoFit/>
          </a:bodyPr>
          <a:lstStyle/>
          <a:p>
            <a:pPr algn="ctr"/>
            <a:r>
              <a:rPr lang="en-US" sz="2800" b="1">
                <a:latin typeface="Times New Roman" pitchFamily="-12" charset="0"/>
                <a:cs typeface="Times New Roman" pitchFamily="-12" charset="0"/>
              </a:rPr>
              <a:t>Integrated Pharmaceutical Logistics System (IPLS) </a:t>
            </a:r>
          </a:p>
        </p:txBody>
      </p:sp>
    </p:spTree>
    <p:extLst>
      <p:ext uri="{BB962C8B-B14F-4D97-AF65-F5344CB8AC3E}">
        <p14:creationId xmlns:p14="http://schemas.microsoft.com/office/powerpoint/2010/main" val="2021636841"/>
      </p:ext>
    </p:extLst>
  </p:cSld>
  <p:clrMapOvr>
    <a:masterClrMapping/>
  </p:clrMapOvr>
  <p:transition>
    <p:random/>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381000" y="1223963"/>
            <a:ext cx="8458200" cy="5389562"/>
          </a:xfrm>
        </p:spPr>
        <p:txBody>
          <a:bodyPr>
            <a:normAutofit/>
          </a:bodyPr>
          <a:lstStyle/>
          <a:p>
            <a:pPr algn="just">
              <a:buFont typeface="Wingdings" pitchFamily="2" charset="2"/>
              <a:buChar char="§"/>
            </a:pPr>
            <a:r>
              <a:rPr lang="en-US" sz="2400" dirty="0">
                <a:latin typeface="Times New Roman" pitchFamily="-12" charset="0"/>
                <a:cs typeface="Times New Roman" pitchFamily="-12" charset="0"/>
              </a:rPr>
              <a:t>This level is the central medical store where pharmaceutical products are procured, received and stored. </a:t>
            </a:r>
          </a:p>
          <a:p>
            <a:pPr algn="just">
              <a:buFont typeface="Wingdings" pitchFamily="2" charset="2"/>
              <a:buChar char="§"/>
            </a:pPr>
            <a:endParaRPr lang="en-US" sz="2400" dirty="0">
              <a:latin typeface="Times New Roman" pitchFamily="-12" charset="0"/>
              <a:cs typeface="Times New Roman" pitchFamily="-12" charset="0"/>
            </a:endParaRPr>
          </a:p>
          <a:p>
            <a:pPr algn="just">
              <a:buFont typeface="Wingdings" pitchFamily="2" charset="2"/>
              <a:buChar char="§"/>
            </a:pPr>
            <a:r>
              <a:rPr lang="en-US" sz="2400" dirty="0">
                <a:latin typeface="Times New Roman" pitchFamily="-12" charset="0"/>
                <a:cs typeface="Times New Roman" pitchFamily="-12" charset="0"/>
              </a:rPr>
              <a:t>Major activities done at this level are: </a:t>
            </a:r>
          </a:p>
          <a:p>
            <a:pPr algn="just">
              <a:buFont typeface="Wingdings" pitchFamily="2" charset="2"/>
              <a:buChar char="§"/>
            </a:pPr>
            <a:endParaRPr lang="en-US" sz="2000" dirty="0">
              <a:latin typeface="Times New Roman" pitchFamily="-12" charset="0"/>
              <a:cs typeface="Times New Roman" pitchFamily="-12" charset="0"/>
            </a:endParaRPr>
          </a:p>
          <a:p>
            <a:pPr marL="800100" lvl="1" indent="-342900" algn="just">
              <a:buFont typeface="Arial" charset="0"/>
              <a:buChar char="•"/>
            </a:pPr>
            <a:r>
              <a:rPr lang="en-US" sz="2400" dirty="0">
                <a:latin typeface="Times New Roman" pitchFamily="-12" charset="0"/>
                <a:cs typeface="Times New Roman" pitchFamily="-12" charset="0"/>
              </a:rPr>
              <a:t>Perform forecasting and quantification and procure pharmaceutical products necessary for the country </a:t>
            </a:r>
          </a:p>
          <a:p>
            <a:pPr marL="800100" lvl="1" indent="-342900" algn="just">
              <a:buFont typeface="Arial" charset="0"/>
              <a:buChar char="•"/>
            </a:pPr>
            <a:endParaRPr lang="en-US" sz="2400" dirty="0">
              <a:latin typeface="Times New Roman" pitchFamily="-12" charset="0"/>
              <a:cs typeface="Times New Roman" pitchFamily="-12" charset="0"/>
            </a:endParaRPr>
          </a:p>
          <a:p>
            <a:pPr marL="800100" lvl="1" indent="-342900" algn="just">
              <a:buFont typeface="Arial" charset="0"/>
              <a:buChar char="•"/>
            </a:pPr>
            <a:r>
              <a:rPr lang="en-US" sz="2400" dirty="0">
                <a:latin typeface="Times New Roman" pitchFamily="-12" charset="0"/>
                <a:cs typeface="Times New Roman" pitchFamily="-12" charset="0"/>
              </a:rPr>
              <a:t>Perform supply planning, follow shipment status of procured supplies </a:t>
            </a:r>
          </a:p>
          <a:p>
            <a:pPr marL="800100" lvl="1" indent="-342900" algn="just">
              <a:buFont typeface="Arial" charset="0"/>
              <a:buChar char="•"/>
            </a:pPr>
            <a:endParaRPr lang="en-US" sz="2400" dirty="0">
              <a:latin typeface="Times New Roman" pitchFamily="-12" charset="0"/>
              <a:cs typeface="Times New Roman" pitchFamily="-12" charset="0"/>
            </a:endParaRPr>
          </a:p>
          <a:p>
            <a:pPr marL="800100" lvl="1" indent="-342900" algn="just">
              <a:buFont typeface="Arial" charset="0"/>
              <a:buChar char="•"/>
            </a:pPr>
            <a:r>
              <a:rPr lang="en-US" sz="2400" dirty="0">
                <a:latin typeface="Times New Roman" pitchFamily="-12" charset="0"/>
                <a:cs typeface="Times New Roman" pitchFamily="-12" charset="0"/>
              </a:rPr>
              <a:t>Receive, store, manage and distribute them to PFSA Hubs (branches) </a:t>
            </a:r>
          </a:p>
        </p:txBody>
      </p:sp>
      <p:sp>
        <p:nvSpPr>
          <p:cNvPr id="26627" name="Rectangle 4"/>
          <p:cNvSpPr>
            <a:spLocks noChangeArrowheads="1"/>
          </p:cNvSpPr>
          <p:nvPr/>
        </p:nvSpPr>
        <p:spPr bwMode="auto">
          <a:xfrm>
            <a:off x="304800" y="327026"/>
            <a:ext cx="8458200" cy="584775"/>
          </a:xfrm>
          <a:prstGeom prst="rect">
            <a:avLst/>
          </a:prstGeom>
          <a:noFill/>
          <a:ln w="9525">
            <a:noFill/>
            <a:miter lim="800000"/>
            <a:headEnd/>
            <a:tailEnd/>
          </a:ln>
        </p:spPr>
        <p:txBody>
          <a:bodyPr>
            <a:spAutoFit/>
          </a:bodyPr>
          <a:lstStyle/>
          <a:p>
            <a:pPr algn="ctr"/>
            <a:r>
              <a:rPr lang="en-US" sz="3200" b="1">
                <a:latin typeface="Times New Roman" pitchFamily="-12" charset="0"/>
                <a:cs typeface="Times New Roman" pitchFamily="-12" charset="0"/>
              </a:rPr>
              <a:t>I. Central Level (Central PFSA)</a:t>
            </a:r>
          </a:p>
        </p:txBody>
      </p:sp>
    </p:spTree>
    <p:extLst>
      <p:ext uri="{BB962C8B-B14F-4D97-AF65-F5344CB8AC3E}">
        <p14:creationId xmlns:p14="http://schemas.microsoft.com/office/powerpoint/2010/main" val="915484096"/>
      </p:ext>
    </p:extLst>
  </p:cSld>
  <p:clrMapOvr>
    <a:masterClrMapping/>
  </p:clrMapOvr>
  <p:transition>
    <p:random/>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381000" y="1223963"/>
            <a:ext cx="8458200" cy="5389562"/>
          </a:xfrm>
        </p:spPr>
        <p:txBody>
          <a:bodyPr/>
          <a:lstStyle/>
          <a:p>
            <a:pPr algn="just">
              <a:buFont typeface="Wingdings" pitchFamily="2" charset="2"/>
              <a:buChar char="§"/>
            </a:pPr>
            <a:r>
              <a:rPr lang="en-US" sz="2800">
                <a:latin typeface="Times New Roman" pitchFamily="-12" charset="0"/>
                <a:cs typeface="Times New Roman" pitchFamily="-12" charset="0"/>
              </a:rPr>
              <a:t>Major responsibilities of branch PFSAs are: </a:t>
            </a:r>
          </a:p>
          <a:p>
            <a:pPr lvl="1" algn="just">
              <a:buFont typeface="Wingdings" pitchFamily="2" charset="2"/>
              <a:buChar char="§"/>
            </a:pPr>
            <a:r>
              <a:rPr lang="en-US">
                <a:latin typeface="Times New Roman" pitchFamily="-12" charset="0"/>
                <a:cs typeface="Times New Roman" pitchFamily="-12" charset="0"/>
              </a:rPr>
              <a:t>Plan, quantify and request pharmaceutical requirement from central level for health facilities under their area, periodically. </a:t>
            </a:r>
          </a:p>
          <a:p>
            <a:pPr lvl="1" algn="just">
              <a:buFont typeface="Wingdings" pitchFamily="2" charset="2"/>
              <a:buChar char="§"/>
            </a:pPr>
            <a:r>
              <a:rPr lang="en-US">
                <a:latin typeface="Times New Roman" pitchFamily="-12" charset="0"/>
                <a:cs typeface="Times New Roman" pitchFamily="-12" charset="0"/>
              </a:rPr>
              <a:t>Receive, store, and manage supplies coming from central level </a:t>
            </a:r>
          </a:p>
          <a:p>
            <a:pPr lvl="1" algn="just">
              <a:buFont typeface="Wingdings" pitchFamily="2" charset="2"/>
              <a:buChar char="§"/>
            </a:pPr>
            <a:r>
              <a:rPr lang="en-US">
                <a:latin typeface="Times New Roman" pitchFamily="-12" charset="0"/>
                <a:cs typeface="Times New Roman" pitchFamily="-12" charset="0"/>
              </a:rPr>
              <a:t>Receive and check requests coming from facilities </a:t>
            </a:r>
          </a:p>
          <a:p>
            <a:pPr lvl="1" algn="just">
              <a:buFont typeface="Wingdings" pitchFamily="2" charset="2"/>
              <a:buChar char="§"/>
            </a:pPr>
            <a:r>
              <a:rPr lang="en-US">
                <a:latin typeface="Times New Roman" pitchFamily="-12" charset="0"/>
                <a:cs typeface="Times New Roman" pitchFamily="-12" charset="0"/>
              </a:rPr>
              <a:t>Distribute products to facilities appropriately </a:t>
            </a:r>
          </a:p>
        </p:txBody>
      </p:sp>
      <p:sp>
        <p:nvSpPr>
          <p:cNvPr id="27651" name="Rectangle 4"/>
          <p:cNvSpPr>
            <a:spLocks noChangeArrowheads="1"/>
          </p:cNvSpPr>
          <p:nvPr/>
        </p:nvSpPr>
        <p:spPr bwMode="auto">
          <a:xfrm>
            <a:off x="304800" y="327025"/>
            <a:ext cx="8458200" cy="523220"/>
          </a:xfrm>
          <a:prstGeom prst="rect">
            <a:avLst/>
          </a:prstGeom>
          <a:noFill/>
          <a:ln w="9525">
            <a:noFill/>
            <a:miter lim="800000"/>
            <a:headEnd/>
            <a:tailEnd/>
          </a:ln>
        </p:spPr>
        <p:txBody>
          <a:bodyPr>
            <a:spAutoFit/>
          </a:bodyPr>
          <a:lstStyle/>
          <a:p>
            <a:pPr algn="ctr"/>
            <a:r>
              <a:rPr lang="en-US" sz="2800" b="1">
                <a:latin typeface="Times New Roman" pitchFamily="-12" charset="0"/>
                <a:cs typeface="Times New Roman" pitchFamily="-12" charset="0"/>
              </a:rPr>
              <a:t>II. PFSA Branch or PFSA Hub Level</a:t>
            </a:r>
          </a:p>
        </p:txBody>
      </p:sp>
    </p:spTree>
    <p:extLst>
      <p:ext uri="{BB962C8B-B14F-4D97-AF65-F5344CB8AC3E}">
        <p14:creationId xmlns:p14="http://schemas.microsoft.com/office/powerpoint/2010/main" val="2785511450"/>
      </p:ext>
    </p:extLst>
  </p:cSld>
  <p:clrMapOvr>
    <a:masterClrMapping/>
  </p:clrMapOvr>
  <p:transition>
    <p:random/>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381000" y="1223963"/>
            <a:ext cx="8458200" cy="5389562"/>
          </a:xfrm>
        </p:spPr>
        <p:txBody>
          <a:bodyPr/>
          <a:lstStyle/>
          <a:p>
            <a:pPr algn="just">
              <a:buFont typeface="Wingdings" pitchFamily="2" charset="2"/>
              <a:buChar char="§"/>
            </a:pPr>
            <a:r>
              <a:rPr lang="en-US" sz="2800">
                <a:latin typeface="Times New Roman" pitchFamily="-12" charset="0"/>
                <a:cs typeface="Times New Roman" pitchFamily="-12" charset="0"/>
              </a:rPr>
              <a:t>Prepare and submit their reports and requests on time </a:t>
            </a:r>
          </a:p>
          <a:p>
            <a:pPr algn="just">
              <a:buFont typeface="Wingdings" pitchFamily="2" charset="2"/>
              <a:buChar char="§"/>
            </a:pPr>
            <a:endParaRPr lang="en-US" sz="2800">
              <a:latin typeface="Times New Roman" pitchFamily="-12" charset="0"/>
              <a:cs typeface="Times New Roman" pitchFamily="-12" charset="0"/>
            </a:endParaRPr>
          </a:p>
          <a:p>
            <a:pPr algn="just">
              <a:buFont typeface="Wingdings" pitchFamily="2" charset="2"/>
              <a:buChar char="§"/>
            </a:pPr>
            <a:r>
              <a:rPr lang="en-US" sz="2800">
                <a:latin typeface="Times New Roman" pitchFamily="-12" charset="0"/>
                <a:cs typeface="Times New Roman" pitchFamily="-12" charset="0"/>
              </a:rPr>
              <a:t>Receive, store and manage supplies at their facility </a:t>
            </a:r>
          </a:p>
          <a:p>
            <a:pPr algn="just">
              <a:buFont typeface="Wingdings" pitchFamily="2" charset="2"/>
              <a:buChar char="§"/>
            </a:pPr>
            <a:endParaRPr lang="en-US" sz="2800">
              <a:latin typeface="Times New Roman" pitchFamily="-12" charset="0"/>
              <a:cs typeface="Times New Roman" pitchFamily="-12" charset="0"/>
            </a:endParaRPr>
          </a:p>
          <a:p>
            <a:pPr algn="just">
              <a:buFont typeface="Wingdings" pitchFamily="2" charset="2"/>
              <a:buChar char="§"/>
            </a:pPr>
            <a:r>
              <a:rPr lang="en-US" sz="2800">
                <a:latin typeface="Times New Roman" pitchFamily="-12" charset="0"/>
                <a:cs typeface="Times New Roman" pitchFamily="-12" charset="0"/>
              </a:rPr>
              <a:t>Receive periodic reports from different units (for health centers this includes from health posts) and issue supplies to them </a:t>
            </a:r>
          </a:p>
        </p:txBody>
      </p:sp>
      <p:sp>
        <p:nvSpPr>
          <p:cNvPr id="28675" name="Rectangle 4"/>
          <p:cNvSpPr>
            <a:spLocks noChangeArrowheads="1"/>
          </p:cNvSpPr>
          <p:nvPr/>
        </p:nvSpPr>
        <p:spPr bwMode="auto">
          <a:xfrm>
            <a:off x="304800" y="327026"/>
            <a:ext cx="8458200" cy="646331"/>
          </a:xfrm>
          <a:prstGeom prst="rect">
            <a:avLst/>
          </a:prstGeom>
          <a:noFill/>
          <a:ln w="9525">
            <a:noFill/>
            <a:miter lim="800000"/>
            <a:headEnd/>
            <a:tailEnd/>
          </a:ln>
        </p:spPr>
        <p:txBody>
          <a:bodyPr>
            <a:spAutoFit/>
          </a:bodyPr>
          <a:lstStyle/>
          <a:p>
            <a:pPr algn="ctr"/>
            <a:r>
              <a:rPr lang="en-US" sz="3600" b="1">
                <a:latin typeface="Times New Roman" pitchFamily="-12" charset="0"/>
                <a:cs typeface="Times New Roman" pitchFamily="-12" charset="0"/>
              </a:rPr>
              <a:t>III. </a:t>
            </a:r>
            <a:r>
              <a:rPr lang="en-US" sz="3600" b="1" dirty="0">
                <a:latin typeface="Times New Roman" pitchFamily="-12" charset="0"/>
                <a:cs typeface="Times New Roman" pitchFamily="-12" charset="0"/>
              </a:rPr>
              <a:t>Facility Level</a:t>
            </a:r>
          </a:p>
        </p:txBody>
      </p:sp>
    </p:spTree>
    <p:extLst>
      <p:ext uri="{BB962C8B-B14F-4D97-AF65-F5344CB8AC3E}">
        <p14:creationId xmlns:p14="http://schemas.microsoft.com/office/powerpoint/2010/main" val="155724698"/>
      </p:ext>
    </p:ext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28888" cy="715962"/>
          </a:xfrm>
        </p:spPr>
        <p:txBody>
          <a:bodyPr>
            <a:normAutofit fontScale="90000"/>
          </a:bodyPr>
          <a:lstStyle/>
          <a:p>
            <a:pPr algn="l"/>
            <a:r>
              <a:rPr lang="en-GB" b="1" i="1" dirty="0"/>
              <a:t>          2. Recruitment</a:t>
            </a:r>
            <a:endParaRPr lang="en-US" dirty="0"/>
          </a:p>
        </p:txBody>
      </p:sp>
      <p:sp>
        <p:nvSpPr>
          <p:cNvPr id="3" name="Content Placeholder 2"/>
          <p:cNvSpPr>
            <a:spLocks noGrp="1"/>
          </p:cNvSpPr>
          <p:nvPr>
            <p:ph idx="1"/>
          </p:nvPr>
        </p:nvSpPr>
        <p:spPr>
          <a:xfrm>
            <a:off x="304800" y="990600"/>
            <a:ext cx="8628888" cy="5638800"/>
          </a:xfrm>
        </p:spPr>
        <p:txBody>
          <a:bodyPr>
            <a:normAutofit/>
          </a:bodyPr>
          <a:lstStyle/>
          <a:p>
            <a:r>
              <a:rPr lang="en-US" altLang="en-US" sz="2800" b="1" dirty="0">
                <a:solidFill>
                  <a:srgbClr val="0000CC"/>
                </a:solidFill>
                <a:latin typeface="Perpetua" panose="02020502060401020303" pitchFamily="18" charset="0"/>
              </a:rPr>
              <a:t>Recruitment: </a:t>
            </a:r>
            <a:r>
              <a:rPr lang="en-US" altLang="en-US" sz="2800" dirty="0">
                <a:latin typeface="Perpetua" panose="02020502060401020303" pitchFamily="18" charset="0"/>
              </a:rPr>
              <a:t>Process of </a:t>
            </a:r>
            <a:r>
              <a:rPr lang="en-US" altLang="en-US" sz="2800" dirty="0">
                <a:solidFill>
                  <a:srgbClr val="7030A0"/>
                </a:solidFill>
                <a:latin typeface="Perpetua" panose="02020502060401020303" pitchFamily="18" charset="0"/>
              </a:rPr>
              <a:t>searching /attracting </a:t>
            </a:r>
            <a:r>
              <a:rPr lang="en-US" altLang="en-US" sz="2800" dirty="0">
                <a:latin typeface="Perpetua" panose="02020502060401020303" pitchFamily="18" charset="0"/>
              </a:rPr>
              <a:t>potential candidates to fill the vacant position</a:t>
            </a:r>
            <a:r>
              <a:rPr lang="en-US" altLang="en-US" sz="2800" dirty="0">
                <a:solidFill>
                  <a:srgbClr val="0000CC"/>
                </a:solidFill>
                <a:latin typeface="Perpetua" panose="02020502060401020303" pitchFamily="18" charset="0"/>
              </a:rPr>
              <a:t> </a:t>
            </a:r>
            <a:r>
              <a:rPr lang="en-GB" sz="2800" dirty="0">
                <a:latin typeface="Perpetua" panose="02020502060401020303" pitchFamily="18" charset="0"/>
              </a:rPr>
              <a:t>in accordance with HRP</a:t>
            </a:r>
            <a:endParaRPr lang="en-US" altLang="en-US" sz="2800" dirty="0">
              <a:solidFill>
                <a:srgbClr val="0000CC"/>
              </a:solidFill>
              <a:latin typeface="Perpetua" panose="02020502060401020303" pitchFamily="18" charset="0"/>
            </a:endParaRPr>
          </a:p>
          <a:p>
            <a:r>
              <a:rPr lang="en-GB" sz="2800" b="1" i="1" dirty="0">
                <a:latin typeface="Perpetua" panose="02020502060401020303" pitchFamily="18" charset="0"/>
              </a:rPr>
              <a:t>Recruitment includes</a:t>
            </a:r>
            <a:r>
              <a:rPr lang="en-GB" sz="2800" dirty="0">
                <a:latin typeface="Perpetua" panose="02020502060401020303" pitchFamily="18" charset="0"/>
              </a:rPr>
              <a:t>:</a:t>
            </a:r>
            <a:endParaRPr lang="en-US" sz="2800" dirty="0">
              <a:latin typeface="Perpetua" panose="02020502060401020303" pitchFamily="18" charset="0"/>
            </a:endParaRPr>
          </a:p>
          <a:p>
            <a:pPr marL="514350" indent="-457200" algn="just">
              <a:buFont typeface="Wingdings" pitchFamily="2" charset="2"/>
              <a:buAutoNum type="arabicPeriod"/>
              <a:defRPr/>
            </a:pPr>
            <a:r>
              <a:rPr lang="en-GB" b="1" i="1" dirty="0">
                <a:solidFill>
                  <a:srgbClr val="FF0000"/>
                </a:solidFill>
                <a:latin typeface="Perpetua" panose="02020502060401020303" pitchFamily="18" charset="0"/>
              </a:rPr>
              <a:t>Job description</a:t>
            </a:r>
            <a:r>
              <a:rPr lang="en-GB" dirty="0">
                <a:latin typeface="Perpetua" panose="02020502060401020303" pitchFamily="18" charset="0"/>
              </a:rPr>
              <a:t>: </a:t>
            </a:r>
            <a:r>
              <a:rPr lang="en-US" dirty="0">
                <a:latin typeface="Perpetua" panose="02020502060401020303" pitchFamily="18" charset="0"/>
              </a:rPr>
              <a:t>is a written document that shows the </a:t>
            </a:r>
            <a:r>
              <a:rPr lang="en-US" dirty="0">
                <a:solidFill>
                  <a:srgbClr val="0033CC"/>
                </a:solidFill>
                <a:latin typeface="Perpetua" panose="02020502060401020303" pitchFamily="18" charset="0"/>
              </a:rPr>
              <a:t>nature and characteristics </a:t>
            </a:r>
            <a:r>
              <a:rPr lang="en-US" dirty="0">
                <a:latin typeface="Perpetua" panose="02020502060401020303" pitchFamily="18" charset="0"/>
              </a:rPr>
              <a:t>of the task to be performed.</a:t>
            </a:r>
          </a:p>
          <a:p>
            <a:pPr marL="514350" indent="-457200" algn="just">
              <a:buFont typeface="Wingdings" pitchFamily="2" charset="2"/>
              <a:buAutoNum type="arabicPeriod"/>
              <a:defRPr/>
            </a:pPr>
            <a:r>
              <a:rPr lang="en-GB" sz="2800" b="1" i="1" dirty="0">
                <a:solidFill>
                  <a:srgbClr val="FF0000"/>
                </a:solidFill>
                <a:latin typeface="Perpetua" panose="02020502060401020303" pitchFamily="18" charset="0"/>
                <a:cs typeface="Arial" pitchFamily="34" charset="0"/>
              </a:rPr>
              <a:t>Job  specification</a:t>
            </a:r>
            <a:r>
              <a:rPr lang="en-GB" sz="2800" dirty="0">
                <a:latin typeface="Perpetua" panose="02020502060401020303" pitchFamily="18" charset="0"/>
                <a:cs typeface="Arial" pitchFamily="34" charset="0"/>
              </a:rPr>
              <a:t>: a written description of the education, experience, and skills needed to perform a job or fill a position effectively     </a:t>
            </a:r>
            <a:endParaRPr lang="en-US" sz="2800" dirty="0">
              <a:latin typeface="Perpetua" panose="02020502060401020303" pitchFamily="18" charset="0"/>
              <a:cs typeface="Arial" pitchFamily="34" charset="0"/>
            </a:endParaRPr>
          </a:p>
          <a:p>
            <a:pPr lvl="1" algn="just">
              <a:lnSpc>
                <a:spcPct val="90000"/>
              </a:lnSpc>
            </a:pPr>
            <a:r>
              <a:rPr lang="en-US" b="1" dirty="0">
                <a:latin typeface="Perpetua" panose="02020502060401020303" pitchFamily="18" charset="0"/>
                <a:cs typeface="Times New Roman" pitchFamily="18" charset="0"/>
              </a:rPr>
              <a:t>Note: </a:t>
            </a:r>
            <a:r>
              <a:rPr lang="en-US" i="1" dirty="0">
                <a:latin typeface="Perpetua" panose="02020502060401020303" pitchFamily="18" charset="0"/>
                <a:cs typeface="Times New Roman" pitchFamily="18" charset="0"/>
              </a:rPr>
              <a:t>Every employee should be provided with a job description. </a:t>
            </a:r>
            <a:endParaRPr lang="en-US" dirty="0">
              <a:latin typeface="Perpetua" panose="02020502060401020303" pitchFamily="18" charset="0"/>
              <a:cs typeface="Times New Roman" pitchFamily="18" charset="0"/>
            </a:endParaRPr>
          </a:p>
          <a:p>
            <a:pPr>
              <a:buNone/>
            </a:pPr>
            <a:endParaRPr lang="en-US" sz="2800" dirty="0">
              <a:latin typeface="Perpetua" panose="02020502060401020303" pitchFamily="18" charset="0"/>
            </a:endParaRPr>
          </a:p>
        </p:txBody>
      </p:sp>
      <p:sp>
        <p:nvSpPr>
          <p:cNvPr id="5" name="Slide Number Placeholder 4"/>
          <p:cNvSpPr>
            <a:spLocks noGrp="1"/>
          </p:cNvSpPr>
          <p:nvPr>
            <p:ph type="sldNum" sz="quarter" idx="12"/>
          </p:nvPr>
        </p:nvSpPr>
        <p:spPr/>
        <p:txBody>
          <a:bodyPr/>
          <a:lstStyle/>
          <a:p>
            <a:pPr>
              <a:defRPr/>
            </a:pPr>
            <a:fld id="{4912C910-B6CA-42D6-947A-C54E6B967BB7}" type="slidenum">
              <a:rPr lang="fi-FI" smtClean="0"/>
              <a:pPr>
                <a:defRPr/>
              </a:pPr>
              <a:t>8</a:t>
            </a:fld>
            <a:endParaRPr lang="fi-FI"/>
          </a:p>
        </p:txBody>
      </p:sp>
    </p:spTree>
    <p:extLst>
      <p:ext uri="{BB962C8B-B14F-4D97-AF65-F5344CB8AC3E}">
        <p14:creationId xmlns:p14="http://schemas.microsoft.com/office/powerpoint/2010/main" val="3929600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914400"/>
          </a:xfrm>
        </p:spPr>
        <p:txBody>
          <a:bodyPr>
            <a:normAutofit fontScale="90000"/>
          </a:bodyPr>
          <a:lstStyle/>
          <a:p>
            <a:pPr>
              <a:defRPr/>
            </a:pPr>
            <a:r>
              <a:rPr lang="en-US" dirty="0"/>
              <a:t> </a:t>
            </a:r>
            <a:br>
              <a:rPr lang="en-US" dirty="0"/>
            </a:br>
            <a:endParaRPr lang="en-US" dirty="0">
              <a:solidFill>
                <a:srgbClr val="0000CC"/>
              </a:solidFill>
              <a:cs typeface="Arial" panose="020B0604020202020204" pitchFamily="34" charset="0"/>
            </a:endParaRPr>
          </a:p>
        </p:txBody>
      </p:sp>
      <p:sp>
        <p:nvSpPr>
          <p:cNvPr id="30723" name="Rectangle 4"/>
          <p:cNvSpPr>
            <a:spLocks noChangeArrowheads="1"/>
          </p:cNvSpPr>
          <p:nvPr/>
        </p:nvSpPr>
        <p:spPr bwMode="auto">
          <a:xfrm>
            <a:off x="304800" y="327026"/>
            <a:ext cx="8610600" cy="587853"/>
          </a:xfrm>
          <a:prstGeom prst="rect">
            <a:avLst/>
          </a:prstGeom>
          <a:noFill/>
          <a:ln w="9525">
            <a:noFill/>
            <a:miter lim="800000"/>
            <a:headEnd/>
            <a:tailEnd/>
          </a:ln>
        </p:spPr>
        <p:txBody>
          <a:bodyPr>
            <a:spAutoFit/>
          </a:bodyPr>
          <a:lstStyle/>
          <a:p>
            <a:pPr algn="ctr">
              <a:lnSpc>
                <a:spcPct val="115000"/>
              </a:lnSpc>
            </a:pPr>
            <a:r>
              <a:rPr lang="en-US" sz="2800" b="1">
                <a:solidFill>
                  <a:srgbClr val="0000CC"/>
                </a:solidFill>
                <a:latin typeface="Times New Roman" pitchFamily="-12" charset="0"/>
                <a:ea typeface="Calibri" pitchFamily="34" charset="0"/>
                <a:cs typeface="Times New Roman" pitchFamily="-12" charset="0"/>
              </a:rPr>
              <a:t>Flow of pharmaceuticals and information in the IPLS </a:t>
            </a:r>
            <a:endParaRPr lang="en-US" sz="2800">
              <a:solidFill>
                <a:srgbClr val="0000CC"/>
              </a:solidFill>
              <a:latin typeface="Times New Roman" pitchFamily="-12" charset="0"/>
              <a:ea typeface="Calibri" pitchFamily="34" charset="0"/>
              <a:cs typeface="Times New Roman" pitchFamily="-12" charset="0"/>
            </a:endParaRPr>
          </a:p>
        </p:txBody>
      </p:sp>
      <p:pic>
        <p:nvPicPr>
          <p:cNvPr id="30724" name="Content Placeholder 5"/>
          <p:cNvPicPr>
            <a:picLocks noGrp="1"/>
          </p:cNvPicPr>
          <p:nvPr>
            <p:ph idx="1"/>
          </p:nvPr>
        </p:nvPicPr>
        <p:blipFill>
          <a:blip r:embed="rId2"/>
          <a:srcRect/>
          <a:stretch>
            <a:fillRect/>
          </a:stretch>
        </p:blipFill>
        <p:spPr>
          <a:xfrm>
            <a:off x="381000" y="1062039"/>
            <a:ext cx="8458200" cy="5468937"/>
          </a:xfrm>
        </p:spPr>
      </p:pic>
    </p:spTree>
    <p:extLst>
      <p:ext uri="{BB962C8B-B14F-4D97-AF65-F5344CB8AC3E}">
        <p14:creationId xmlns:p14="http://schemas.microsoft.com/office/powerpoint/2010/main" val="2093884547"/>
      </p:ext>
    </p:extLst>
  </p:cSld>
  <p:clrMapOvr>
    <a:masterClrMapping/>
  </p:clrMapOvr>
  <p:transition>
    <p:random/>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79716"/>
            <a:ext cx="8534400" cy="5633356"/>
          </a:xfrm>
        </p:spPr>
        <p:txBody>
          <a:bodyPr>
            <a:normAutofit/>
          </a:bodyPr>
          <a:lstStyle/>
          <a:p>
            <a:pPr marL="0" marR="0" indent="0">
              <a:lnSpc>
                <a:spcPct val="150000"/>
              </a:lnSpc>
              <a:spcBef>
                <a:spcPts val="0"/>
              </a:spcBef>
              <a:spcAft>
                <a:spcPts val="1000"/>
              </a:spcAft>
              <a:buNone/>
            </a:pPr>
            <a:r>
              <a:rPr lang="en-US" sz="2800" dirty="0">
                <a:latin typeface="Times New Roman" pitchFamily="18" charset="0"/>
                <a:ea typeface="Calibri"/>
                <a:cs typeface="Times New Roman" pitchFamily="18" charset="0"/>
              </a:rPr>
              <a:t>An </a:t>
            </a:r>
            <a:r>
              <a:rPr lang="en-US" sz="2800" b="1" dirty="0">
                <a:latin typeface="Times New Roman" pitchFamily="18" charset="0"/>
                <a:ea typeface="Calibri"/>
                <a:cs typeface="Times New Roman" pitchFamily="18" charset="0"/>
              </a:rPr>
              <a:t>inventory management </a:t>
            </a:r>
            <a:r>
              <a:rPr lang="en-US" sz="2800" dirty="0">
                <a:latin typeface="Times New Roman" pitchFamily="18" charset="0"/>
                <a:ea typeface="Calibri"/>
                <a:cs typeface="Times New Roman" pitchFamily="18" charset="0"/>
              </a:rPr>
              <a:t>is a system that informs the store manager:</a:t>
            </a:r>
          </a:p>
          <a:p>
            <a:pPr lvl="1">
              <a:lnSpc>
                <a:spcPct val="150000"/>
              </a:lnSpc>
              <a:spcBef>
                <a:spcPts val="0"/>
              </a:spcBef>
              <a:buFont typeface="Wingdings" panose="05000000000000000000" pitchFamily="2" charset="2"/>
              <a:buChar char="§"/>
            </a:pPr>
            <a:r>
              <a:rPr lang="en-US" dirty="0">
                <a:latin typeface="Times New Roman" pitchFamily="18" charset="0"/>
                <a:ea typeface="Calibri"/>
                <a:cs typeface="Times New Roman" pitchFamily="18" charset="0"/>
              </a:rPr>
              <a:t>How much stock is available</a:t>
            </a:r>
          </a:p>
          <a:p>
            <a:pPr lvl="1">
              <a:lnSpc>
                <a:spcPct val="150000"/>
              </a:lnSpc>
              <a:spcBef>
                <a:spcPts val="0"/>
              </a:spcBef>
              <a:buFont typeface="Wingdings" panose="05000000000000000000" pitchFamily="2" charset="2"/>
              <a:buChar char="§"/>
            </a:pPr>
            <a:r>
              <a:rPr lang="en-US" dirty="0">
                <a:latin typeface="Times New Roman" pitchFamily="18" charset="0"/>
                <a:ea typeface="Calibri"/>
                <a:cs typeface="Times New Roman" pitchFamily="18" charset="0"/>
              </a:rPr>
              <a:t>When to order more stock </a:t>
            </a:r>
          </a:p>
          <a:p>
            <a:pPr lvl="1">
              <a:lnSpc>
                <a:spcPct val="150000"/>
              </a:lnSpc>
              <a:spcBef>
                <a:spcPts val="0"/>
              </a:spcBef>
              <a:buFont typeface="Wingdings" panose="05000000000000000000" pitchFamily="2" charset="2"/>
              <a:buChar char="§"/>
            </a:pPr>
            <a:r>
              <a:rPr lang="en-US" dirty="0">
                <a:latin typeface="Times New Roman" pitchFamily="18" charset="0"/>
                <a:ea typeface="Calibri"/>
                <a:cs typeface="Times New Roman" pitchFamily="18" charset="0"/>
              </a:rPr>
              <a:t>When to issue </a:t>
            </a:r>
          </a:p>
          <a:p>
            <a:pPr lvl="1">
              <a:lnSpc>
                <a:spcPct val="150000"/>
              </a:lnSpc>
              <a:spcBef>
                <a:spcPts val="0"/>
              </a:spcBef>
              <a:buFont typeface="Wingdings" panose="05000000000000000000" pitchFamily="2" charset="2"/>
              <a:buChar char="§"/>
            </a:pPr>
            <a:r>
              <a:rPr lang="en-US" dirty="0">
                <a:latin typeface="Times New Roman" pitchFamily="18" charset="0"/>
                <a:ea typeface="Calibri"/>
                <a:cs typeface="Times New Roman" pitchFamily="18" charset="0"/>
              </a:rPr>
              <a:t>How much to order or issue and</a:t>
            </a:r>
          </a:p>
          <a:p>
            <a:pPr lvl="1">
              <a:lnSpc>
                <a:spcPct val="150000"/>
              </a:lnSpc>
              <a:spcBef>
                <a:spcPts val="0"/>
              </a:spcBef>
              <a:spcAft>
                <a:spcPts val="1000"/>
              </a:spcAft>
              <a:buFont typeface="Wingdings" panose="05000000000000000000" pitchFamily="2" charset="2"/>
              <a:buChar char="§"/>
            </a:pPr>
            <a:r>
              <a:rPr lang="en-US" dirty="0">
                <a:latin typeface="Times New Roman" pitchFamily="18" charset="0"/>
                <a:ea typeface="Calibri"/>
                <a:cs typeface="Times New Roman" pitchFamily="18" charset="0"/>
              </a:rPr>
              <a:t>How to maintain an appropriate stock </a:t>
            </a:r>
          </a:p>
          <a:p>
            <a:pPr marL="0" indent="0">
              <a:buNone/>
            </a:pPr>
            <a:endParaRPr lang="en-US" sz="4000" dirty="0">
              <a:solidFill>
                <a:srgbClr val="FF0000"/>
              </a:solidFill>
              <a:latin typeface="Constantia" panose="02030602050306030303" pitchFamily="18" charset="0"/>
            </a:endParaRPr>
          </a:p>
        </p:txBody>
      </p:sp>
      <p:sp>
        <p:nvSpPr>
          <p:cNvPr id="5" name="Rectangle 4"/>
          <p:cNvSpPr/>
          <p:nvPr/>
        </p:nvSpPr>
        <p:spPr>
          <a:xfrm>
            <a:off x="304800" y="244929"/>
            <a:ext cx="8458200" cy="517065"/>
          </a:xfrm>
          <a:prstGeom prst="rect">
            <a:avLst/>
          </a:prstGeom>
        </p:spPr>
        <p:txBody>
          <a:bodyPr wrap="square">
            <a:spAutoFit/>
          </a:bodyPr>
          <a:lstStyle/>
          <a:p>
            <a:pPr algn="ctr">
              <a:lnSpc>
                <a:spcPct val="115000"/>
              </a:lnSpc>
              <a:spcAft>
                <a:spcPts val="1000"/>
              </a:spcAft>
            </a:pPr>
            <a:r>
              <a:rPr lang="en-US" sz="2400" b="1" dirty="0">
                <a:solidFill>
                  <a:srgbClr val="0000CC"/>
                </a:solidFill>
                <a:latin typeface="Times New Roman" pitchFamily="18" charset="0"/>
                <a:ea typeface="Calibri"/>
                <a:cs typeface="Times New Roman" pitchFamily="18" charset="0"/>
              </a:rPr>
              <a:t>Inventory Management (Inventory Control) System </a:t>
            </a:r>
            <a:endParaRPr lang="en-US" sz="24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856204629"/>
      </p:ext>
    </p:extLst>
  </p:cSld>
  <p:clrMapOvr>
    <a:masterClrMapping/>
  </p:clrMapOvr>
  <p:transition>
    <p:random/>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183679" y="2154162"/>
            <a:ext cx="8204116" cy="1712095"/>
          </a:xfrm>
        </p:spPr>
        <p:txBody>
          <a:bodyPr>
            <a:normAutofit fontScale="77500" lnSpcReduction="20000"/>
          </a:bodyPr>
          <a:lstStyle/>
          <a:p>
            <a:pPr algn="ctr">
              <a:buNone/>
            </a:pPr>
            <a:r>
              <a:rPr lang="en-US" sz="5700" dirty="0"/>
              <a:t>7.5. </a:t>
            </a:r>
            <a:r>
              <a:rPr lang="en-US" sz="7200" dirty="0"/>
              <a:t>Health Mgt Information System(</a:t>
            </a:r>
            <a:r>
              <a:rPr lang="en-US" sz="7200" dirty="0">
                <a:solidFill>
                  <a:srgbClr val="6861F9"/>
                </a:solidFill>
              </a:rPr>
              <a:t>HMIS</a:t>
            </a:r>
            <a:r>
              <a:rPr lang="en-US" sz="7200" dirty="0"/>
              <a:t>)</a:t>
            </a:r>
          </a:p>
        </p:txBody>
      </p:sp>
    </p:spTree>
    <p:extLst>
      <p:ext uri="{BB962C8B-B14F-4D97-AF65-F5344CB8AC3E}">
        <p14:creationId xmlns:p14="http://schemas.microsoft.com/office/powerpoint/2010/main" val="2935419584"/>
      </p:ext>
    </p:extLst>
  </p:cSld>
  <p:clrMapOvr>
    <a:masterClrMapping/>
  </p:clrMapOvr>
  <p:transition>
    <p:random/>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04800" y="152400"/>
            <a:ext cx="8382000" cy="838200"/>
          </a:xfrm>
        </p:spPr>
        <p:txBody>
          <a:bodyPr/>
          <a:lstStyle/>
          <a:p>
            <a:r>
              <a:rPr lang="en-GB" sz="4000" dirty="0">
                <a:latin typeface="Gill Sans MT" pitchFamily="34" charset="0"/>
              </a:rPr>
              <a:t>Learning objectives </a:t>
            </a:r>
            <a:endParaRPr lang="en-GB" sz="4000" dirty="0"/>
          </a:p>
        </p:txBody>
      </p:sp>
      <p:sp>
        <p:nvSpPr>
          <p:cNvPr id="14339" name="Content Placeholder 2"/>
          <p:cNvSpPr>
            <a:spLocks noGrp="1"/>
          </p:cNvSpPr>
          <p:nvPr>
            <p:ph sz="quarter" idx="1"/>
          </p:nvPr>
        </p:nvSpPr>
        <p:spPr>
          <a:xfrm>
            <a:off x="457200" y="1371600"/>
            <a:ext cx="8382000" cy="4784725"/>
          </a:xfrm>
        </p:spPr>
        <p:txBody>
          <a:bodyPr>
            <a:normAutofit fontScale="85000" lnSpcReduction="10000"/>
          </a:bodyPr>
          <a:lstStyle/>
          <a:p>
            <a:pPr>
              <a:buClrTx/>
              <a:buFont typeface="Wingdings" pitchFamily="2" charset="2"/>
              <a:buChar char="ü"/>
            </a:pPr>
            <a:r>
              <a:rPr lang="en-GB" sz="2800" dirty="0">
                <a:solidFill>
                  <a:schemeClr val="tx1"/>
                </a:solidFill>
              </a:rPr>
              <a:t>Understand the </a:t>
            </a:r>
            <a:r>
              <a:rPr lang="en-US" sz="2800" dirty="0">
                <a:solidFill>
                  <a:schemeClr val="tx1"/>
                </a:solidFill>
              </a:rPr>
              <a:t>Organization of the health systems </a:t>
            </a:r>
            <a:r>
              <a:rPr lang="en-GB" sz="2800" dirty="0">
                <a:solidFill>
                  <a:schemeClr val="tx1"/>
                </a:solidFill>
              </a:rPr>
              <a:t>of Ethiopia and healthcare reform </a:t>
            </a:r>
            <a:endParaRPr lang="en-US" sz="2800" dirty="0"/>
          </a:p>
          <a:p>
            <a:pPr>
              <a:buClrTx/>
              <a:buFont typeface="Wingdings" pitchFamily="2" charset="2"/>
              <a:buChar char="ü"/>
            </a:pPr>
            <a:r>
              <a:rPr lang="en-US" sz="2800" dirty="0">
                <a:solidFill>
                  <a:schemeClr val="tx1"/>
                </a:solidFill>
              </a:rPr>
              <a:t>Identify the flow of data in the health sector</a:t>
            </a:r>
          </a:p>
          <a:p>
            <a:pPr>
              <a:lnSpc>
                <a:spcPct val="150000"/>
              </a:lnSpc>
              <a:buFont typeface="Wingdings" pitchFamily="2" charset="2"/>
              <a:buChar char="ü"/>
            </a:pPr>
            <a:r>
              <a:rPr lang="en-US" sz="2800" dirty="0"/>
              <a:t>Define Health management information system</a:t>
            </a:r>
          </a:p>
          <a:p>
            <a:pPr>
              <a:lnSpc>
                <a:spcPct val="150000"/>
              </a:lnSpc>
              <a:buFont typeface="Wingdings" pitchFamily="2" charset="2"/>
              <a:buChar char="ü"/>
            </a:pPr>
            <a:r>
              <a:rPr lang="en-US" sz="2800" dirty="0"/>
              <a:t>Name the main information sources</a:t>
            </a:r>
          </a:p>
          <a:p>
            <a:pPr>
              <a:lnSpc>
                <a:spcPct val="150000"/>
              </a:lnSpc>
              <a:buFont typeface="Wingdings" pitchFamily="2" charset="2"/>
              <a:buChar char="ü"/>
            </a:pPr>
            <a:r>
              <a:rPr lang="en-US" sz="2800" dirty="0"/>
              <a:t>Describe the main strengths and weaknesses of different data sources</a:t>
            </a:r>
          </a:p>
          <a:p>
            <a:pPr>
              <a:lnSpc>
                <a:spcPct val="150000"/>
              </a:lnSpc>
              <a:buFont typeface="Wingdings" pitchFamily="2" charset="2"/>
              <a:buChar char="ü"/>
            </a:pPr>
            <a:r>
              <a:rPr lang="en-US" sz="2800" dirty="0"/>
              <a:t>Discuss the main data quality issues that need to be considered</a:t>
            </a:r>
          </a:p>
          <a:p>
            <a:pPr>
              <a:lnSpc>
                <a:spcPct val="150000"/>
              </a:lnSpc>
              <a:buFont typeface="Wingdings" pitchFamily="2" charset="2"/>
              <a:buChar char="ü"/>
            </a:pPr>
            <a:r>
              <a:rPr lang="en-US" sz="2800" dirty="0"/>
              <a:t>Discuss the different health indicators</a:t>
            </a:r>
          </a:p>
          <a:p>
            <a:pPr lvl="1">
              <a:buClrTx/>
              <a:buFont typeface="Verdana" pitchFamily="34" charset="0"/>
              <a:buChar char="─"/>
            </a:pPr>
            <a:endParaRPr lang="en-US" sz="2800" dirty="0">
              <a:solidFill>
                <a:schemeClr val="tx1"/>
              </a:solidFill>
            </a:endParaRPr>
          </a:p>
          <a:p>
            <a:pPr lvl="1">
              <a:buClrTx/>
              <a:buFont typeface="Verdana" pitchFamily="34" charset="0"/>
              <a:buChar char="─"/>
            </a:pPr>
            <a:endParaRPr lang="en-US" sz="2800" dirty="0">
              <a:solidFill>
                <a:schemeClr val="tx1"/>
              </a:solidFill>
            </a:endParaRPr>
          </a:p>
          <a:p>
            <a:pPr>
              <a:buFont typeface="Wingdings 3" pitchFamily="18" charset="2"/>
              <a:buNone/>
            </a:pPr>
            <a:endParaRPr lang="en-GB" dirty="0"/>
          </a:p>
        </p:txBody>
      </p:sp>
    </p:spTree>
    <p:extLst>
      <p:ext uri="{BB962C8B-B14F-4D97-AF65-F5344CB8AC3E}">
        <p14:creationId xmlns:p14="http://schemas.microsoft.com/office/powerpoint/2010/main" val="604360251"/>
      </p:ext>
    </p:extLst>
  </p:cSld>
  <p:clrMapOvr>
    <a:masterClrMapping/>
  </p:clrMapOvr>
  <p:transition>
    <p:random/>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09600" y="381000"/>
            <a:ext cx="8001000" cy="762000"/>
          </a:xfrm>
        </p:spPr>
        <p:txBody>
          <a:bodyPr/>
          <a:lstStyle/>
          <a:p>
            <a:pPr eaLnBrk="1" hangingPunct="1"/>
            <a:r>
              <a:rPr lang="en-US" sz="4400" dirty="0">
                <a:latin typeface="Gill Sans MT" pitchFamily="34" charset="0"/>
              </a:rPr>
              <a:t>Types of health care facilities</a:t>
            </a:r>
          </a:p>
        </p:txBody>
      </p:sp>
      <p:sp>
        <p:nvSpPr>
          <p:cNvPr id="38915" name="Content Placeholder 2"/>
          <p:cNvSpPr>
            <a:spLocks noGrp="1"/>
          </p:cNvSpPr>
          <p:nvPr>
            <p:ph idx="1"/>
          </p:nvPr>
        </p:nvSpPr>
        <p:spPr>
          <a:xfrm>
            <a:off x="457200" y="1143000"/>
            <a:ext cx="8110538" cy="5181600"/>
          </a:xfrm>
        </p:spPr>
        <p:txBody>
          <a:bodyPr/>
          <a:lstStyle/>
          <a:p>
            <a:pPr eaLnBrk="1" hangingPunct="1">
              <a:buClr>
                <a:schemeClr val="tx1"/>
              </a:buClr>
            </a:pPr>
            <a:r>
              <a:rPr lang="en-US" sz="2800" dirty="0"/>
              <a:t>Hospitals, 3 in number </a:t>
            </a:r>
          </a:p>
          <a:p>
            <a:pPr eaLnBrk="1" hangingPunct="1">
              <a:buClr>
                <a:schemeClr val="tx1"/>
              </a:buClr>
            </a:pPr>
            <a:r>
              <a:rPr lang="en-US" sz="2800" dirty="0"/>
              <a:t>Health center</a:t>
            </a:r>
          </a:p>
          <a:p>
            <a:pPr eaLnBrk="1" hangingPunct="1">
              <a:buClr>
                <a:schemeClr val="tx1"/>
              </a:buClr>
            </a:pPr>
            <a:r>
              <a:rPr lang="en-US" sz="2800" dirty="0"/>
              <a:t>Health post </a:t>
            </a:r>
          </a:p>
          <a:p>
            <a:pPr eaLnBrk="1" hangingPunct="1">
              <a:buClr>
                <a:schemeClr val="tx1"/>
              </a:buClr>
            </a:pPr>
            <a:r>
              <a:rPr lang="en-US" sz="2800" dirty="0"/>
              <a:t>Specialty Centers, 10 in number </a:t>
            </a:r>
          </a:p>
          <a:p>
            <a:pPr eaLnBrk="1" hangingPunct="1">
              <a:buClr>
                <a:schemeClr val="tx1"/>
              </a:buClr>
            </a:pPr>
            <a:r>
              <a:rPr lang="en-US" sz="2800" dirty="0"/>
              <a:t>Specialty clinic, 19 in number</a:t>
            </a:r>
          </a:p>
          <a:p>
            <a:pPr eaLnBrk="1" hangingPunct="1">
              <a:buClr>
                <a:schemeClr val="tx1"/>
              </a:buClr>
            </a:pPr>
            <a:r>
              <a:rPr lang="en-US" sz="2800" dirty="0"/>
              <a:t>Stand alone Medical Laboratories, 2 in number </a:t>
            </a:r>
          </a:p>
          <a:p>
            <a:pPr eaLnBrk="1" hangingPunct="1">
              <a:buClr>
                <a:schemeClr val="tx1"/>
              </a:buClr>
            </a:pPr>
            <a:r>
              <a:rPr lang="en-US" sz="2800" dirty="0"/>
              <a:t>Medium clinic </a:t>
            </a:r>
          </a:p>
          <a:p>
            <a:pPr eaLnBrk="1" hangingPunct="1">
              <a:buClr>
                <a:schemeClr val="tx1"/>
              </a:buClr>
            </a:pPr>
            <a:r>
              <a:rPr lang="en-US" sz="2800" dirty="0"/>
              <a:t>Primary clinic</a:t>
            </a:r>
          </a:p>
          <a:p>
            <a:pPr eaLnBrk="1" hangingPunct="1">
              <a:buClr>
                <a:schemeClr val="tx1"/>
              </a:buClr>
            </a:pPr>
            <a:r>
              <a:rPr lang="en-US" sz="2800" dirty="0"/>
              <a:t>Nursing Home</a:t>
            </a:r>
          </a:p>
        </p:txBody>
      </p:sp>
    </p:spTree>
    <p:extLst>
      <p:ext uri="{BB962C8B-B14F-4D97-AF65-F5344CB8AC3E}">
        <p14:creationId xmlns:p14="http://schemas.microsoft.com/office/powerpoint/2010/main" val="3462027407"/>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74675" y="304800"/>
            <a:ext cx="8001000" cy="762000"/>
          </a:xfrm>
        </p:spPr>
        <p:txBody>
          <a:bodyPr/>
          <a:lstStyle/>
          <a:p>
            <a:pPr eaLnBrk="1" hangingPunct="1"/>
            <a:r>
              <a:rPr lang="en-US" sz="4000" dirty="0">
                <a:latin typeface="Gill Sans MT" pitchFamily="34" charset="0"/>
              </a:rPr>
              <a:t>Health care facilities . . .</a:t>
            </a:r>
            <a:endParaRPr lang="en-GB" sz="3600" dirty="0"/>
          </a:p>
        </p:txBody>
      </p:sp>
      <p:sp>
        <p:nvSpPr>
          <p:cNvPr id="39939" name="Content Placeholder 2"/>
          <p:cNvSpPr>
            <a:spLocks noGrp="1"/>
          </p:cNvSpPr>
          <p:nvPr>
            <p:ph idx="1"/>
          </p:nvPr>
        </p:nvSpPr>
        <p:spPr>
          <a:xfrm>
            <a:off x="381000" y="1143000"/>
            <a:ext cx="8001000" cy="4267200"/>
          </a:xfrm>
        </p:spPr>
        <p:txBody>
          <a:bodyPr/>
          <a:lstStyle/>
          <a:p>
            <a:pPr eaLnBrk="1" hangingPunct="1">
              <a:buClr>
                <a:schemeClr val="tx1"/>
              </a:buClr>
            </a:pPr>
            <a:r>
              <a:rPr lang="en-US" sz="3200" dirty="0"/>
              <a:t>There will not be a Nomenclature for </a:t>
            </a:r>
          </a:p>
          <a:p>
            <a:pPr lvl="1" eaLnBrk="1" hangingPunct="1">
              <a:buClr>
                <a:schemeClr val="tx1"/>
              </a:buClr>
              <a:buFont typeface="Wingdings" pitchFamily="2" charset="2"/>
              <a:buChar char="ü"/>
            </a:pPr>
            <a:r>
              <a:rPr lang="en-US" sz="2800" dirty="0">
                <a:solidFill>
                  <a:schemeClr val="tx1"/>
                </a:solidFill>
              </a:rPr>
              <a:t>Zonal hospital</a:t>
            </a:r>
          </a:p>
          <a:p>
            <a:pPr lvl="1" eaLnBrk="1" hangingPunct="1">
              <a:buClr>
                <a:schemeClr val="tx1"/>
              </a:buClr>
              <a:buFont typeface="Wingdings" pitchFamily="2" charset="2"/>
              <a:buChar char="ü"/>
            </a:pPr>
            <a:r>
              <a:rPr lang="en-US" sz="2800" dirty="0">
                <a:solidFill>
                  <a:schemeClr val="tx1"/>
                </a:solidFill>
              </a:rPr>
              <a:t>District hospital</a:t>
            </a:r>
          </a:p>
          <a:p>
            <a:pPr lvl="1" eaLnBrk="1" hangingPunct="1">
              <a:buClr>
                <a:schemeClr val="tx1"/>
              </a:buClr>
              <a:buFont typeface="Wingdings" pitchFamily="2" charset="2"/>
              <a:buChar char="ü"/>
            </a:pPr>
            <a:r>
              <a:rPr lang="en-US" sz="2800" dirty="0">
                <a:solidFill>
                  <a:schemeClr val="tx1"/>
                </a:solidFill>
              </a:rPr>
              <a:t>Medium or small hospital </a:t>
            </a:r>
          </a:p>
          <a:p>
            <a:pPr lvl="1" eaLnBrk="1" hangingPunct="1">
              <a:buClr>
                <a:schemeClr val="tx1"/>
              </a:buClr>
              <a:buFont typeface="Wingdings" pitchFamily="2" charset="2"/>
              <a:buChar char="ü"/>
            </a:pPr>
            <a:r>
              <a:rPr lang="en-US" sz="2800" dirty="0">
                <a:solidFill>
                  <a:schemeClr val="tx1"/>
                </a:solidFill>
              </a:rPr>
              <a:t>higher clinic</a:t>
            </a:r>
          </a:p>
          <a:p>
            <a:pPr lvl="1" eaLnBrk="1" hangingPunct="1">
              <a:buClr>
                <a:schemeClr val="tx1"/>
              </a:buClr>
              <a:buFont typeface="Wingdings" pitchFamily="2" charset="2"/>
              <a:buChar char="ü"/>
            </a:pPr>
            <a:r>
              <a:rPr lang="en-US" sz="2800" dirty="0">
                <a:solidFill>
                  <a:schemeClr val="tx1"/>
                </a:solidFill>
              </a:rPr>
              <a:t>Small clinic </a:t>
            </a:r>
          </a:p>
        </p:txBody>
      </p:sp>
    </p:spTree>
    <p:extLst>
      <p:ext uri="{BB962C8B-B14F-4D97-AF65-F5344CB8AC3E}">
        <p14:creationId xmlns:p14="http://schemas.microsoft.com/office/powerpoint/2010/main" val="2357161540"/>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868362"/>
          </a:xfrm>
        </p:spPr>
        <p:txBody>
          <a:bodyPr/>
          <a:lstStyle/>
          <a:p>
            <a:pPr eaLnBrk="1" hangingPunct="1"/>
            <a:r>
              <a:rPr lang="en-US" sz="3200" b="1">
                <a:latin typeface="Book Antiqua" pitchFamily="18" charset="0"/>
              </a:rPr>
              <a:t>MANAGEMENT OF INFORMATION</a:t>
            </a:r>
          </a:p>
        </p:txBody>
      </p:sp>
      <p:sp>
        <p:nvSpPr>
          <p:cNvPr id="3075" name="Rectangle 3"/>
          <p:cNvSpPr>
            <a:spLocks noGrp="1" noChangeArrowheads="1"/>
          </p:cNvSpPr>
          <p:nvPr>
            <p:ph type="body" idx="1"/>
          </p:nvPr>
        </p:nvSpPr>
        <p:spPr>
          <a:xfrm>
            <a:off x="304800" y="1066800"/>
            <a:ext cx="8382000" cy="5334000"/>
          </a:xfrm>
        </p:spPr>
        <p:txBody>
          <a:bodyPr/>
          <a:lstStyle/>
          <a:p>
            <a:pPr algn="just" eaLnBrk="1" hangingPunct="1">
              <a:lnSpc>
                <a:spcPct val="90000"/>
              </a:lnSpc>
              <a:buFontTx/>
              <a:buNone/>
            </a:pPr>
            <a:r>
              <a:rPr lang="en-US" sz="2000" b="1" dirty="0">
                <a:solidFill>
                  <a:srgbClr val="FF0000"/>
                </a:solidFill>
                <a:latin typeface="Book Antiqua" pitchFamily="18" charset="0"/>
              </a:rPr>
              <a:t>DATA</a:t>
            </a:r>
          </a:p>
          <a:p>
            <a:pPr algn="just" eaLnBrk="1" hangingPunct="1">
              <a:lnSpc>
                <a:spcPct val="90000"/>
              </a:lnSpc>
              <a:buFontTx/>
              <a:buNone/>
            </a:pPr>
            <a:r>
              <a:rPr lang="en-US" sz="2000" b="1" dirty="0">
                <a:latin typeface="Book Antiqua" pitchFamily="18" charset="0"/>
              </a:rPr>
              <a:t>	- </a:t>
            </a:r>
            <a:r>
              <a:rPr lang="en-US" sz="2400" b="1" dirty="0">
                <a:latin typeface="Book Antiqua" pitchFamily="18" charset="0"/>
              </a:rPr>
              <a:t>collection of raw </a:t>
            </a:r>
            <a:r>
              <a:rPr lang="en-US" sz="2400" b="1" i="1" dirty="0">
                <a:latin typeface="Book Antiqua" pitchFamily="18" charset="0"/>
              </a:rPr>
              <a:t>facts </a:t>
            </a:r>
            <a:r>
              <a:rPr lang="en-US" sz="2400" b="1" dirty="0">
                <a:latin typeface="Book Antiqua" pitchFamily="18" charset="0"/>
              </a:rPr>
              <a:t>and</a:t>
            </a:r>
            <a:r>
              <a:rPr lang="en-US" sz="2400" b="1" i="1" dirty="0">
                <a:latin typeface="Book Antiqua" pitchFamily="18" charset="0"/>
              </a:rPr>
              <a:t> figures</a:t>
            </a:r>
          </a:p>
          <a:p>
            <a:pPr algn="just" eaLnBrk="1" hangingPunct="1">
              <a:lnSpc>
                <a:spcPct val="90000"/>
              </a:lnSpc>
              <a:buFontTx/>
              <a:buNone/>
            </a:pPr>
            <a:r>
              <a:rPr lang="en-US" sz="2000" b="1" dirty="0">
                <a:solidFill>
                  <a:srgbClr val="FF0000"/>
                </a:solidFill>
                <a:latin typeface="Book Antiqua" pitchFamily="18" charset="0"/>
              </a:rPr>
              <a:t>INFORMATION</a:t>
            </a:r>
          </a:p>
          <a:p>
            <a:pPr algn="just" eaLnBrk="1" hangingPunct="1">
              <a:lnSpc>
                <a:spcPct val="90000"/>
              </a:lnSpc>
              <a:buFontTx/>
              <a:buNone/>
            </a:pPr>
            <a:r>
              <a:rPr lang="en-US" sz="2000" b="1" dirty="0">
                <a:latin typeface="Book Antiqua" pitchFamily="18" charset="0"/>
              </a:rPr>
              <a:t>	- </a:t>
            </a:r>
            <a:r>
              <a:rPr lang="en-US" sz="2400" b="1" dirty="0">
                <a:latin typeface="Book Antiqua" pitchFamily="18" charset="0"/>
              </a:rPr>
              <a:t>is the end </a:t>
            </a:r>
            <a:r>
              <a:rPr lang="en-US" sz="2400" b="1" i="1" dirty="0">
                <a:latin typeface="Book Antiqua" pitchFamily="18" charset="0"/>
              </a:rPr>
              <a:t>processed </a:t>
            </a:r>
            <a:r>
              <a:rPr lang="en-US" sz="2400" b="1" dirty="0">
                <a:latin typeface="Book Antiqua" pitchFamily="18" charset="0"/>
              </a:rPr>
              <a:t>product of 	  	      </a:t>
            </a:r>
          </a:p>
          <a:p>
            <a:pPr algn="just" eaLnBrk="1" hangingPunct="1">
              <a:lnSpc>
                <a:spcPct val="90000"/>
              </a:lnSpc>
              <a:buFontTx/>
              <a:buNone/>
            </a:pPr>
            <a:r>
              <a:rPr lang="en-US" sz="2400" b="1" i="1" dirty="0">
                <a:latin typeface="Book Antiqua" pitchFamily="18" charset="0"/>
              </a:rPr>
              <a:t>      data/facts, by adding order, context &amp; purpose.</a:t>
            </a:r>
          </a:p>
          <a:p>
            <a:pPr>
              <a:lnSpc>
                <a:spcPct val="150000"/>
              </a:lnSpc>
            </a:pPr>
            <a:r>
              <a:rPr lang="en-US" sz="2400" b="1" dirty="0">
                <a:solidFill>
                  <a:srgbClr val="FF0000"/>
                </a:solidFill>
              </a:rPr>
              <a:t>Knowledge:</a:t>
            </a:r>
            <a:r>
              <a:rPr lang="en-US" sz="2400" dirty="0"/>
              <a:t> the product of adding meaning to information by making connections and comparisons and by exploring causes and consequences</a:t>
            </a:r>
          </a:p>
          <a:p>
            <a:pPr>
              <a:lnSpc>
                <a:spcPct val="150000"/>
              </a:lnSpc>
            </a:pPr>
            <a:r>
              <a:rPr lang="en-US" sz="2400" b="1" dirty="0">
                <a:solidFill>
                  <a:srgbClr val="FF0000"/>
                </a:solidFill>
              </a:rPr>
              <a:t>System </a:t>
            </a:r>
            <a:r>
              <a:rPr lang="en-US" sz="2400" dirty="0"/>
              <a:t> :- A collection of components that work together to achieve a common objective</a:t>
            </a:r>
          </a:p>
          <a:p>
            <a:pPr algn="just" eaLnBrk="1" hangingPunct="1">
              <a:lnSpc>
                <a:spcPct val="90000"/>
              </a:lnSpc>
              <a:buFontTx/>
              <a:buNone/>
            </a:pPr>
            <a:endParaRPr lang="en-US" sz="2400" b="1" i="1" dirty="0">
              <a:latin typeface="Book Antiqua" pitchFamily="18" charset="0"/>
            </a:endParaRPr>
          </a:p>
        </p:txBody>
      </p:sp>
    </p:spTree>
    <p:extLst>
      <p:ext uri="{BB962C8B-B14F-4D97-AF65-F5344CB8AC3E}">
        <p14:creationId xmlns:p14="http://schemas.microsoft.com/office/powerpoint/2010/main" val="184160268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 to="" calcmode="lin" valueType="num">
                                      <p:cBhvr>
                                        <p:cTn id="7" dur="1" fill="hold"/>
                                        <p:tgtEl>
                                          <p:spTgt spid="3075">
                                            <p:txEl>
                                              <p:pRg st="1" end="1"/>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075">
                                            <p:txEl>
                                              <p:pRg st="2" end="2"/>
                                            </p:txEl>
                                          </p:spTgt>
                                        </p:tgtEl>
                                        <p:attrNameLst>
                                          <p:attrName>style.visibility</p:attrName>
                                        </p:attrNameLst>
                                      </p:cBhvr>
                                      <p:to>
                                        <p:strVal val="visible"/>
                                      </p:to>
                                    </p:set>
                                    <p:anim to="" calcmode="lin" valueType="num">
                                      <p:cBhvr>
                                        <p:cTn id="10" dur="1" fill="hold"/>
                                        <p:tgtEl>
                                          <p:spTgt spid="3075">
                                            <p:txEl>
                                              <p:pRg st="2" end="2"/>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3075">
                                            <p:txEl>
                                              <p:pRg st="3" end="3"/>
                                            </p:txEl>
                                          </p:spTgt>
                                        </p:tgtEl>
                                        <p:attrNameLst>
                                          <p:attrName>style.visibility</p:attrName>
                                        </p:attrNameLst>
                                      </p:cBhvr>
                                      <p:to>
                                        <p:strVal val="visible"/>
                                      </p:to>
                                    </p:set>
                                    <p:anim to="" calcmode="lin" valueType="num">
                                      <p:cBhvr>
                                        <p:cTn id="15" dur="1" fill="hold"/>
                                        <p:tgtEl>
                                          <p:spTgt spid="3075">
                                            <p:txEl>
                                              <p:pRg st="3" end="3"/>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3075">
                                            <p:txEl>
                                              <p:pRg st="4" end="4"/>
                                            </p:txEl>
                                          </p:spTgt>
                                        </p:tgtEl>
                                        <p:attrNameLst>
                                          <p:attrName>style.visibility</p:attrName>
                                        </p:attrNameLst>
                                      </p:cBhvr>
                                      <p:to>
                                        <p:strVal val="visible"/>
                                      </p:to>
                                    </p:set>
                                    <p:anim to="" calcmode="lin" valueType="num">
                                      <p:cBhvr>
                                        <p:cTn id="18" dur="1" fill="hold"/>
                                        <p:tgtEl>
                                          <p:spTgt spid="3075">
                                            <p:txEl>
                                              <p:pRg st="4" end="4"/>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3075">
                                            <p:txEl>
                                              <p:pRg st="5" end="5"/>
                                            </p:txEl>
                                          </p:spTgt>
                                        </p:tgtEl>
                                        <p:attrNameLst>
                                          <p:attrName>style.visibility</p:attrName>
                                        </p:attrNameLst>
                                      </p:cBhvr>
                                      <p:to>
                                        <p:strVal val="visible"/>
                                      </p:to>
                                    </p:set>
                                    <p:anim to="" calcmode="lin" valueType="num">
                                      <p:cBhvr>
                                        <p:cTn id="21" dur="1" fill="hold"/>
                                        <p:tgtEl>
                                          <p:spTgt spid="3075">
                                            <p:txEl>
                                              <p:pRg st="5" end="5"/>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3075">
                                            <p:txEl>
                                              <p:pRg st="6" end="6"/>
                                            </p:txEl>
                                          </p:spTgt>
                                        </p:tgtEl>
                                        <p:attrNameLst>
                                          <p:attrName>style.visibility</p:attrName>
                                        </p:attrNameLst>
                                      </p:cBhvr>
                                      <p:to>
                                        <p:strVal val="visible"/>
                                      </p:to>
                                    </p:set>
                                    <p:anim to="" calcmode="lin" valueType="num">
                                      <p:cBhvr>
                                        <p:cTn id="24" dur="1" fill="hold"/>
                                        <p:tgtEl>
                                          <p:spTgt spid="3075">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3600" b="1" dirty="0">
                <a:latin typeface="Book Antiqua" pitchFamily="18" charset="0"/>
              </a:rPr>
              <a:t>INFORMATION SYSTEM</a:t>
            </a:r>
          </a:p>
        </p:txBody>
      </p:sp>
      <p:sp>
        <p:nvSpPr>
          <p:cNvPr id="5123" name="Rectangle 3"/>
          <p:cNvSpPr>
            <a:spLocks noGrp="1" noChangeArrowheads="1"/>
          </p:cNvSpPr>
          <p:nvPr>
            <p:ph type="body" idx="1"/>
          </p:nvPr>
        </p:nvSpPr>
        <p:spPr>
          <a:xfrm>
            <a:off x="228600" y="1371600"/>
            <a:ext cx="8686800" cy="5181600"/>
          </a:xfrm>
        </p:spPr>
        <p:txBody>
          <a:bodyPr/>
          <a:lstStyle/>
          <a:p>
            <a:pPr algn="just" eaLnBrk="1" hangingPunct="1">
              <a:lnSpc>
                <a:spcPct val="150000"/>
              </a:lnSpc>
              <a:buFont typeface="Wingdings" pitchFamily="2" charset="2"/>
              <a:buChar char="Ø"/>
            </a:pPr>
            <a:r>
              <a:rPr lang="en-US" sz="2800" dirty="0"/>
              <a:t>is a combination of </a:t>
            </a:r>
            <a:r>
              <a:rPr lang="en-US" sz="2800" i="1" dirty="0"/>
              <a:t>people, equipment, &amp; procedures, </a:t>
            </a:r>
            <a:r>
              <a:rPr lang="en-US" sz="2800" dirty="0"/>
              <a:t>organized to provide certain </a:t>
            </a:r>
          </a:p>
          <a:p>
            <a:pPr algn="just" eaLnBrk="1" hangingPunct="1">
              <a:lnSpc>
                <a:spcPct val="150000"/>
              </a:lnSpc>
              <a:buFontTx/>
              <a:buNone/>
            </a:pPr>
            <a:r>
              <a:rPr lang="en-US" sz="2800" dirty="0"/>
              <a:t>	  </a:t>
            </a:r>
            <a:r>
              <a:rPr lang="en-US" sz="2800" i="1" dirty="0"/>
              <a:t>information </a:t>
            </a:r>
            <a:r>
              <a:rPr lang="en-US" sz="2800" dirty="0">
                <a:sym typeface="Wingdings" pitchFamily="2" charset="2"/>
              </a:rPr>
              <a:t></a:t>
            </a:r>
            <a:r>
              <a:rPr lang="en-US" sz="2800" dirty="0"/>
              <a:t>to make </a:t>
            </a:r>
            <a:r>
              <a:rPr lang="en-US" sz="2800" i="1" dirty="0"/>
              <a:t>informed decisions.</a:t>
            </a:r>
            <a:r>
              <a:rPr lang="en-US" sz="2800" dirty="0"/>
              <a:t> </a:t>
            </a:r>
          </a:p>
          <a:p>
            <a:pPr algn="just" eaLnBrk="1" hangingPunct="1">
              <a:lnSpc>
                <a:spcPct val="150000"/>
              </a:lnSpc>
              <a:buFont typeface="Wingdings" pitchFamily="2" charset="2"/>
              <a:buChar char="Ø"/>
            </a:pPr>
            <a:r>
              <a:rPr lang="en-US" sz="2800" dirty="0"/>
              <a:t>A system that provides information support to</a:t>
            </a:r>
          </a:p>
          <a:p>
            <a:pPr algn="just" eaLnBrk="1" hangingPunct="1">
              <a:lnSpc>
                <a:spcPct val="150000"/>
              </a:lnSpc>
              <a:buFontTx/>
              <a:buNone/>
            </a:pPr>
            <a:r>
              <a:rPr lang="en-US" sz="2800" dirty="0"/>
              <a:t>the decision making process at each level of an</a:t>
            </a:r>
          </a:p>
          <a:p>
            <a:pPr algn="just" eaLnBrk="1" hangingPunct="1">
              <a:lnSpc>
                <a:spcPct val="150000"/>
              </a:lnSpc>
              <a:buFontTx/>
              <a:buNone/>
            </a:pPr>
            <a:r>
              <a:rPr lang="en-US" sz="2800" dirty="0"/>
              <a:t>organization</a:t>
            </a:r>
          </a:p>
        </p:txBody>
      </p:sp>
    </p:spTree>
    <p:extLst>
      <p:ext uri="{BB962C8B-B14F-4D97-AF65-F5344CB8AC3E}">
        <p14:creationId xmlns:p14="http://schemas.microsoft.com/office/powerpoint/2010/main" val="25440864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to="" calcmode="lin" valueType="num">
                                      <p:cBhvr>
                                        <p:cTn id="7" dur="1" fill="hold"/>
                                        <p:tgtEl>
                                          <p:spTgt spid="512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123">
                                            <p:txEl>
                                              <p:pRg st="1" end="1"/>
                                            </p:txEl>
                                          </p:spTgt>
                                        </p:tgtEl>
                                        <p:attrNameLst>
                                          <p:attrName>style.visibility</p:attrName>
                                        </p:attrNameLst>
                                      </p:cBhvr>
                                      <p:to>
                                        <p:strVal val="visible"/>
                                      </p:to>
                                    </p:set>
                                    <p:anim to="" calcmode="lin" valueType="num">
                                      <p:cBhvr>
                                        <p:cTn id="10" dur="1" fill="hold"/>
                                        <p:tgtEl>
                                          <p:spTgt spid="5123">
                                            <p:txEl>
                                              <p:pRg st="1" end="1"/>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anim to="" calcmode="lin" valueType="num">
                                      <p:cBhvr>
                                        <p:cTn id="13" dur="1" fill="hold"/>
                                        <p:tgtEl>
                                          <p:spTgt spid="5123">
                                            <p:txEl>
                                              <p:pRg st="2" end="2"/>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5123">
                                            <p:txEl>
                                              <p:pRg st="3" end="3"/>
                                            </p:txEl>
                                          </p:spTgt>
                                        </p:tgtEl>
                                        <p:attrNameLst>
                                          <p:attrName>style.visibility</p:attrName>
                                        </p:attrNameLst>
                                      </p:cBhvr>
                                      <p:to>
                                        <p:strVal val="visible"/>
                                      </p:to>
                                    </p:set>
                                    <p:anim to="" calcmode="lin" valueType="num">
                                      <p:cBhvr>
                                        <p:cTn id="16" dur="1" fill="hold"/>
                                        <p:tgtEl>
                                          <p:spTgt spid="5123">
                                            <p:txEl>
                                              <p:pRg st="3" end="3"/>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anim to="" calcmode="lin" valueType="num">
                                      <p:cBhvr>
                                        <p:cTn id="19" dur="1" fill="hold"/>
                                        <p:tgtEl>
                                          <p:spTgt spid="512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4000" b="1">
                <a:latin typeface="Book Antiqua" pitchFamily="18" charset="0"/>
              </a:rPr>
              <a:t>Flow of Information</a:t>
            </a:r>
          </a:p>
        </p:txBody>
      </p:sp>
      <p:sp>
        <p:nvSpPr>
          <p:cNvPr id="5123" name="Rectangle 3"/>
          <p:cNvSpPr>
            <a:spLocks noGrp="1" noChangeArrowheads="1"/>
          </p:cNvSpPr>
          <p:nvPr>
            <p:ph type="body" idx="1"/>
          </p:nvPr>
        </p:nvSpPr>
        <p:spPr/>
        <p:txBody>
          <a:bodyPr/>
          <a:lstStyle/>
          <a:p>
            <a:pPr eaLnBrk="1" hangingPunct="1">
              <a:buFontTx/>
              <a:buNone/>
            </a:pPr>
            <a:endParaRPr lang="en-US"/>
          </a:p>
          <a:p>
            <a:pPr eaLnBrk="1" hangingPunct="1">
              <a:buFontTx/>
              <a:buNone/>
            </a:pPr>
            <a:endParaRPr lang="en-US"/>
          </a:p>
          <a:p>
            <a:pPr eaLnBrk="1" hangingPunct="1">
              <a:buFontTx/>
              <a:buNone/>
            </a:pPr>
            <a:endParaRPr lang="en-US"/>
          </a:p>
          <a:p>
            <a:pPr eaLnBrk="1" hangingPunct="1">
              <a:buFontTx/>
              <a:buNone/>
            </a:pPr>
            <a:endParaRPr lang="en-US"/>
          </a:p>
        </p:txBody>
      </p:sp>
      <p:sp>
        <p:nvSpPr>
          <p:cNvPr id="5124" name="Rectangle 4"/>
          <p:cNvSpPr>
            <a:spLocks noChangeArrowheads="1"/>
          </p:cNvSpPr>
          <p:nvPr/>
        </p:nvSpPr>
        <p:spPr bwMode="auto">
          <a:xfrm>
            <a:off x="914400" y="2133600"/>
            <a:ext cx="2209800" cy="1295400"/>
          </a:xfrm>
          <a:prstGeom prst="rect">
            <a:avLst/>
          </a:prstGeom>
          <a:solidFill>
            <a:schemeClr val="accent1"/>
          </a:solidFill>
          <a:ln w="9525">
            <a:solidFill>
              <a:schemeClr val="tx1"/>
            </a:solidFill>
            <a:miter lim="800000"/>
            <a:headEnd/>
            <a:tailEnd/>
          </a:ln>
        </p:spPr>
        <p:txBody>
          <a:bodyPr wrap="none" anchor="ctr"/>
          <a:lstStyle/>
          <a:p>
            <a:pPr algn="ctr"/>
            <a:r>
              <a:rPr lang="en-US" sz="2400" b="1">
                <a:latin typeface="Book Antiqua" pitchFamily="18" charset="0"/>
              </a:rPr>
              <a:t>Collection of </a:t>
            </a:r>
          </a:p>
          <a:p>
            <a:pPr algn="ctr"/>
            <a:r>
              <a:rPr lang="en-US" sz="2400" b="1">
                <a:latin typeface="Book Antiqua" pitchFamily="18" charset="0"/>
              </a:rPr>
              <a:t>Data</a:t>
            </a:r>
          </a:p>
        </p:txBody>
      </p:sp>
      <p:sp>
        <p:nvSpPr>
          <p:cNvPr id="5125" name="Rectangle 5"/>
          <p:cNvSpPr>
            <a:spLocks noChangeArrowheads="1"/>
          </p:cNvSpPr>
          <p:nvPr/>
        </p:nvSpPr>
        <p:spPr bwMode="auto">
          <a:xfrm>
            <a:off x="3657600" y="2209800"/>
            <a:ext cx="1752600" cy="1143000"/>
          </a:xfrm>
          <a:prstGeom prst="rect">
            <a:avLst/>
          </a:prstGeom>
          <a:solidFill>
            <a:schemeClr val="accent1"/>
          </a:solidFill>
          <a:ln w="9525">
            <a:solidFill>
              <a:schemeClr val="tx1"/>
            </a:solidFill>
            <a:miter lim="800000"/>
            <a:headEnd/>
            <a:tailEnd/>
          </a:ln>
        </p:spPr>
        <p:txBody>
          <a:bodyPr wrap="none" anchor="ctr"/>
          <a:lstStyle/>
          <a:p>
            <a:pPr algn="ctr"/>
            <a:r>
              <a:rPr lang="en-US" sz="2400" b="1"/>
              <a:t>Reporting</a:t>
            </a:r>
          </a:p>
        </p:txBody>
      </p:sp>
      <p:sp>
        <p:nvSpPr>
          <p:cNvPr id="5126" name="Rectangle 6"/>
          <p:cNvSpPr>
            <a:spLocks noChangeArrowheads="1"/>
          </p:cNvSpPr>
          <p:nvPr/>
        </p:nvSpPr>
        <p:spPr bwMode="auto">
          <a:xfrm>
            <a:off x="5867400" y="2209800"/>
            <a:ext cx="1828800" cy="1143000"/>
          </a:xfrm>
          <a:prstGeom prst="rect">
            <a:avLst/>
          </a:prstGeom>
          <a:solidFill>
            <a:schemeClr val="accent1"/>
          </a:solidFill>
          <a:ln w="9525">
            <a:solidFill>
              <a:schemeClr val="tx1"/>
            </a:solidFill>
            <a:miter lim="800000"/>
            <a:headEnd/>
            <a:tailEnd/>
          </a:ln>
        </p:spPr>
        <p:txBody>
          <a:bodyPr wrap="none" anchor="ctr"/>
          <a:lstStyle/>
          <a:p>
            <a:pPr algn="ctr"/>
            <a:r>
              <a:rPr lang="en-US" sz="2400" b="1">
                <a:latin typeface="Book Antiqua" pitchFamily="18" charset="0"/>
              </a:rPr>
              <a:t>Processing</a:t>
            </a:r>
          </a:p>
        </p:txBody>
      </p:sp>
      <p:sp>
        <p:nvSpPr>
          <p:cNvPr id="5127" name="Rectangle 7"/>
          <p:cNvSpPr>
            <a:spLocks noChangeArrowheads="1"/>
          </p:cNvSpPr>
          <p:nvPr/>
        </p:nvSpPr>
        <p:spPr bwMode="auto">
          <a:xfrm>
            <a:off x="6477000" y="4572000"/>
            <a:ext cx="1600200" cy="1066800"/>
          </a:xfrm>
          <a:prstGeom prst="rect">
            <a:avLst/>
          </a:prstGeom>
          <a:solidFill>
            <a:schemeClr val="accent1"/>
          </a:solidFill>
          <a:ln w="9525">
            <a:solidFill>
              <a:schemeClr val="tx1"/>
            </a:solidFill>
            <a:miter lim="800000"/>
            <a:headEnd/>
            <a:tailEnd/>
          </a:ln>
        </p:spPr>
        <p:txBody>
          <a:bodyPr wrap="none" anchor="ctr"/>
          <a:lstStyle/>
          <a:p>
            <a:pPr algn="ctr"/>
            <a:r>
              <a:rPr lang="en-US" sz="2400" b="1">
                <a:latin typeface="Book Antiqua" pitchFamily="18" charset="0"/>
              </a:rPr>
              <a:t>Analysis</a:t>
            </a:r>
          </a:p>
        </p:txBody>
      </p:sp>
      <p:sp>
        <p:nvSpPr>
          <p:cNvPr id="5128" name="Rectangle 8"/>
          <p:cNvSpPr>
            <a:spLocks noChangeArrowheads="1"/>
          </p:cNvSpPr>
          <p:nvPr/>
        </p:nvSpPr>
        <p:spPr bwMode="auto">
          <a:xfrm>
            <a:off x="3886200" y="4648200"/>
            <a:ext cx="1905000" cy="990600"/>
          </a:xfrm>
          <a:prstGeom prst="rect">
            <a:avLst/>
          </a:prstGeom>
          <a:solidFill>
            <a:schemeClr val="accent1"/>
          </a:solidFill>
          <a:ln w="9525">
            <a:solidFill>
              <a:schemeClr val="tx1"/>
            </a:solidFill>
            <a:miter lim="800000"/>
            <a:headEnd/>
            <a:tailEnd/>
          </a:ln>
        </p:spPr>
        <p:txBody>
          <a:bodyPr wrap="none" anchor="ctr"/>
          <a:lstStyle/>
          <a:p>
            <a:pPr algn="ctr"/>
            <a:r>
              <a:rPr lang="en-US" sz="2400" b="1">
                <a:latin typeface="Book Antiqua" pitchFamily="18" charset="0"/>
              </a:rPr>
              <a:t>Action</a:t>
            </a:r>
          </a:p>
        </p:txBody>
      </p:sp>
      <p:sp>
        <p:nvSpPr>
          <p:cNvPr id="5129" name="Rectangle 9"/>
          <p:cNvSpPr>
            <a:spLocks noChangeArrowheads="1"/>
          </p:cNvSpPr>
          <p:nvPr/>
        </p:nvSpPr>
        <p:spPr bwMode="auto">
          <a:xfrm>
            <a:off x="762000" y="5334000"/>
            <a:ext cx="1905000" cy="990600"/>
          </a:xfrm>
          <a:prstGeom prst="rect">
            <a:avLst/>
          </a:prstGeom>
          <a:solidFill>
            <a:schemeClr val="accent1"/>
          </a:solidFill>
          <a:ln w="9525">
            <a:solidFill>
              <a:schemeClr val="tx1"/>
            </a:solidFill>
            <a:miter lim="800000"/>
            <a:headEnd/>
            <a:tailEnd/>
          </a:ln>
        </p:spPr>
        <p:txBody>
          <a:bodyPr wrap="none" anchor="ctr"/>
          <a:lstStyle/>
          <a:p>
            <a:pPr algn="ctr"/>
            <a:r>
              <a:rPr lang="en-US" sz="2400" b="1">
                <a:latin typeface="Book Antiqua" pitchFamily="18" charset="0"/>
              </a:rPr>
              <a:t>Feedback</a:t>
            </a:r>
          </a:p>
        </p:txBody>
      </p:sp>
      <p:sp>
        <p:nvSpPr>
          <p:cNvPr id="5130" name="Line 10"/>
          <p:cNvSpPr>
            <a:spLocks noChangeShapeType="1"/>
          </p:cNvSpPr>
          <p:nvPr/>
        </p:nvSpPr>
        <p:spPr bwMode="auto">
          <a:xfrm>
            <a:off x="3124200" y="2743200"/>
            <a:ext cx="533400" cy="0"/>
          </a:xfrm>
          <a:prstGeom prst="line">
            <a:avLst/>
          </a:prstGeom>
          <a:noFill/>
          <a:ln w="28575">
            <a:solidFill>
              <a:schemeClr val="tx1"/>
            </a:solidFill>
            <a:round/>
            <a:headEnd/>
            <a:tailEnd type="triangle" w="med" len="med"/>
          </a:ln>
        </p:spPr>
        <p:txBody>
          <a:bodyPr/>
          <a:lstStyle/>
          <a:p>
            <a:endParaRPr lang="en-US"/>
          </a:p>
        </p:txBody>
      </p:sp>
      <p:sp>
        <p:nvSpPr>
          <p:cNvPr id="5131" name="Line 11"/>
          <p:cNvSpPr>
            <a:spLocks noChangeShapeType="1"/>
          </p:cNvSpPr>
          <p:nvPr/>
        </p:nvSpPr>
        <p:spPr bwMode="auto">
          <a:xfrm>
            <a:off x="5410200" y="2819400"/>
            <a:ext cx="457200" cy="0"/>
          </a:xfrm>
          <a:prstGeom prst="line">
            <a:avLst/>
          </a:prstGeom>
          <a:noFill/>
          <a:ln w="28575">
            <a:solidFill>
              <a:schemeClr val="tx1"/>
            </a:solidFill>
            <a:round/>
            <a:headEnd/>
            <a:tailEnd type="triangle" w="med" len="med"/>
          </a:ln>
        </p:spPr>
        <p:txBody>
          <a:bodyPr/>
          <a:lstStyle/>
          <a:p>
            <a:endParaRPr lang="en-US"/>
          </a:p>
        </p:txBody>
      </p:sp>
      <p:sp>
        <p:nvSpPr>
          <p:cNvPr id="5132" name="Line 12"/>
          <p:cNvSpPr>
            <a:spLocks noChangeShapeType="1"/>
          </p:cNvSpPr>
          <p:nvPr/>
        </p:nvSpPr>
        <p:spPr bwMode="auto">
          <a:xfrm flipV="1">
            <a:off x="1600200" y="3429000"/>
            <a:ext cx="0" cy="1905000"/>
          </a:xfrm>
          <a:prstGeom prst="line">
            <a:avLst/>
          </a:prstGeom>
          <a:noFill/>
          <a:ln w="38100">
            <a:solidFill>
              <a:schemeClr val="tx1"/>
            </a:solidFill>
            <a:round/>
            <a:headEnd/>
            <a:tailEnd type="triangle" w="med" len="med"/>
          </a:ln>
        </p:spPr>
        <p:txBody>
          <a:bodyPr/>
          <a:lstStyle/>
          <a:p>
            <a:endParaRPr lang="en-US"/>
          </a:p>
        </p:txBody>
      </p:sp>
      <p:sp>
        <p:nvSpPr>
          <p:cNvPr id="5133" name="Line 13"/>
          <p:cNvSpPr>
            <a:spLocks noChangeShapeType="1"/>
          </p:cNvSpPr>
          <p:nvPr/>
        </p:nvSpPr>
        <p:spPr bwMode="auto">
          <a:xfrm flipH="1">
            <a:off x="5791200" y="5181600"/>
            <a:ext cx="685800" cy="0"/>
          </a:xfrm>
          <a:prstGeom prst="line">
            <a:avLst/>
          </a:prstGeom>
          <a:noFill/>
          <a:ln w="28575">
            <a:solidFill>
              <a:schemeClr val="tx1"/>
            </a:solidFill>
            <a:round/>
            <a:headEnd/>
            <a:tailEnd type="triangle" w="med" len="med"/>
          </a:ln>
        </p:spPr>
        <p:txBody>
          <a:bodyPr/>
          <a:lstStyle/>
          <a:p>
            <a:endParaRPr lang="en-US"/>
          </a:p>
        </p:txBody>
      </p:sp>
      <p:sp>
        <p:nvSpPr>
          <p:cNvPr id="5134" name="Line 14"/>
          <p:cNvSpPr>
            <a:spLocks noChangeShapeType="1"/>
          </p:cNvSpPr>
          <p:nvPr/>
        </p:nvSpPr>
        <p:spPr bwMode="auto">
          <a:xfrm flipV="1">
            <a:off x="1981200" y="3352800"/>
            <a:ext cx="2209800" cy="1905000"/>
          </a:xfrm>
          <a:prstGeom prst="line">
            <a:avLst/>
          </a:prstGeom>
          <a:noFill/>
          <a:ln w="38100">
            <a:solidFill>
              <a:schemeClr val="tx1"/>
            </a:solidFill>
            <a:round/>
            <a:headEnd/>
            <a:tailEnd type="triangle" w="med" len="med"/>
          </a:ln>
        </p:spPr>
        <p:txBody>
          <a:bodyPr/>
          <a:lstStyle/>
          <a:p>
            <a:endParaRPr lang="en-US"/>
          </a:p>
        </p:txBody>
      </p:sp>
      <p:sp>
        <p:nvSpPr>
          <p:cNvPr id="5135" name="Line 15"/>
          <p:cNvSpPr>
            <a:spLocks noChangeShapeType="1"/>
          </p:cNvSpPr>
          <p:nvPr/>
        </p:nvSpPr>
        <p:spPr bwMode="auto">
          <a:xfrm flipV="1">
            <a:off x="2286000" y="3429000"/>
            <a:ext cx="3810000" cy="1905000"/>
          </a:xfrm>
          <a:prstGeom prst="line">
            <a:avLst/>
          </a:prstGeom>
          <a:noFill/>
          <a:ln w="38100">
            <a:solidFill>
              <a:schemeClr val="tx1"/>
            </a:solidFill>
            <a:round/>
            <a:headEnd/>
            <a:tailEnd type="triangle" w="med" len="med"/>
          </a:ln>
        </p:spPr>
        <p:txBody>
          <a:bodyPr/>
          <a:lstStyle/>
          <a:p>
            <a:endParaRPr lang="en-US"/>
          </a:p>
        </p:txBody>
      </p:sp>
      <p:sp>
        <p:nvSpPr>
          <p:cNvPr id="5136" name="Line 16"/>
          <p:cNvSpPr>
            <a:spLocks noChangeShapeType="1"/>
          </p:cNvSpPr>
          <p:nvPr/>
        </p:nvSpPr>
        <p:spPr bwMode="auto">
          <a:xfrm flipV="1">
            <a:off x="2667000" y="5029200"/>
            <a:ext cx="1219200" cy="762000"/>
          </a:xfrm>
          <a:prstGeom prst="line">
            <a:avLst/>
          </a:prstGeom>
          <a:noFill/>
          <a:ln w="38100">
            <a:solidFill>
              <a:schemeClr val="tx1"/>
            </a:solidFill>
            <a:round/>
            <a:headEnd/>
            <a:tailEnd type="triangle" w="med" len="med"/>
          </a:ln>
        </p:spPr>
        <p:txBody>
          <a:bodyPr/>
          <a:lstStyle/>
          <a:p>
            <a:endParaRPr lang="en-US"/>
          </a:p>
        </p:txBody>
      </p:sp>
      <p:sp>
        <p:nvSpPr>
          <p:cNvPr id="5137" name="Line 17"/>
          <p:cNvSpPr>
            <a:spLocks noChangeShapeType="1"/>
          </p:cNvSpPr>
          <p:nvPr/>
        </p:nvSpPr>
        <p:spPr bwMode="auto">
          <a:xfrm flipV="1">
            <a:off x="2667000" y="5638800"/>
            <a:ext cx="3886200" cy="381000"/>
          </a:xfrm>
          <a:prstGeom prst="line">
            <a:avLst/>
          </a:prstGeom>
          <a:noFill/>
          <a:ln w="38100">
            <a:solidFill>
              <a:schemeClr val="tx1"/>
            </a:solidFill>
            <a:round/>
            <a:headEnd/>
            <a:tailEnd type="triangle" w="med" len="med"/>
          </a:ln>
        </p:spPr>
        <p:txBody>
          <a:bodyPr/>
          <a:lstStyle/>
          <a:p>
            <a:endParaRPr lang="en-US"/>
          </a:p>
        </p:txBody>
      </p:sp>
      <p:sp>
        <p:nvSpPr>
          <p:cNvPr id="5138" name="Line 18"/>
          <p:cNvSpPr>
            <a:spLocks noChangeShapeType="1"/>
          </p:cNvSpPr>
          <p:nvPr/>
        </p:nvSpPr>
        <p:spPr bwMode="auto">
          <a:xfrm flipH="1">
            <a:off x="7010400" y="3352800"/>
            <a:ext cx="0" cy="1219200"/>
          </a:xfrm>
          <a:prstGeom prst="line">
            <a:avLst/>
          </a:prstGeom>
          <a:noFill/>
          <a:ln w="28575">
            <a:solidFill>
              <a:schemeClr val="tx1"/>
            </a:solidFill>
            <a:round/>
            <a:headEnd/>
            <a:tailEnd type="triangle" w="med" len="med"/>
          </a:ln>
        </p:spPr>
        <p:txBody>
          <a:bodyPr/>
          <a:lstStyle/>
          <a:p>
            <a:endParaRPr lang="en-US"/>
          </a:p>
        </p:txBody>
      </p:sp>
    </p:spTree>
    <p:extLst>
      <p:ext uri="{BB962C8B-B14F-4D97-AF65-F5344CB8AC3E}">
        <p14:creationId xmlns:p14="http://schemas.microsoft.com/office/powerpoint/2010/main" val="986169334"/>
      </p:ext>
    </p:extLst>
  </p:cSld>
  <p:clrMapOvr>
    <a:masterClrMapping/>
  </p:clrMapOvr>
  <p:transition>
    <p:random/>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944562"/>
          </a:xfrm>
        </p:spPr>
        <p:txBody>
          <a:bodyPr>
            <a:normAutofit fontScale="90000"/>
          </a:bodyPr>
          <a:lstStyle/>
          <a:p>
            <a:pPr eaLnBrk="1" hangingPunct="1"/>
            <a:r>
              <a:rPr lang="en-US" sz="4000" b="1">
                <a:solidFill>
                  <a:srgbClr val="0033CC"/>
                </a:solidFill>
              </a:rPr>
              <a:t>Management Information System (MIS)</a:t>
            </a:r>
            <a:endParaRPr lang="en-US" sz="4000" b="1">
              <a:latin typeface="Book Antiqua" pitchFamily="18" charset="0"/>
            </a:endParaRPr>
          </a:p>
        </p:txBody>
      </p:sp>
      <p:sp>
        <p:nvSpPr>
          <p:cNvPr id="6147" name="Rectangle 3"/>
          <p:cNvSpPr>
            <a:spLocks noGrp="1" noChangeArrowheads="1"/>
          </p:cNvSpPr>
          <p:nvPr>
            <p:ph type="body" idx="1"/>
          </p:nvPr>
        </p:nvSpPr>
        <p:spPr>
          <a:xfrm>
            <a:off x="228600" y="1524000"/>
            <a:ext cx="8458200" cy="5105400"/>
          </a:xfrm>
        </p:spPr>
        <p:txBody>
          <a:bodyPr/>
          <a:lstStyle/>
          <a:p>
            <a:pPr eaLnBrk="1" hangingPunct="1">
              <a:buFontTx/>
              <a:buNone/>
            </a:pPr>
            <a:r>
              <a:rPr lang="en-US" sz="2800" b="1"/>
              <a:t>Management Information System (MIS)</a:t>
            </a:r>
          </a:p>
          <a:p>
            <a:pPr eaLnBrk="1" hangingPunct="1">
              <a:buFontTx/>
              <a:buNone/>
            </a:pPr>
            <a:r>
              <a:rPr lang="en-US" sz="2800"/>
              <a:t>- An information system that utilizes information for management purposes.</a:t>
            </a:r>
            <a:endParaRPr lang="en-US" sz="2800" b="1">
              <a:latin typeface="Book Antiqua" pitchFamily="18" charset="0"/>
            </a:endParaRPr>
          </a:p>
          <a:p>
            <a:pPr algn="just" eaLnBrk="1" hangingPunct="1">
              <a:buFontTx/>
              <a:buChar char="-"/>
            </a:pPr>
            <a:r>
              <a:rPr lang="en-US" sz="2800" b="1">
                <a:latin typeface="Book Antiqua" pitchFamily="18" charset="0"/>
              </a:rPr>
              <a:t>Is a system to convert </a:t>
            </a:r>
            <a:r>
              <a:rPr lang="en-US" sz="2800" b="1" i="1">
                <a:latin typeface="Book Antiqua" pitchFamily="18" charset="0"/>
              </a:rPr>
              <a:t>data</a:t>
            </a:r>
            <a:r>
              <a:rPr lang="en-US" sz="2800" b="1">
                <a:latin typeface="Book Antiqua" pitchFamily="18" charset="0"/>
              </a:rPr>
              <a:t> from </a:t>
            </a:r>
            <a:r>
              <a:rPr lang="en-US" sz="2800" b="1" i="1">
                <a:latin typeface="Book Antiqua" pitchFamily="18" charset="0"/>
              </a:rPr>
              <a:t>internal </a:t>
            </a:r>
            <a:r>
              <a:rPr lang="en-US" sz="2800" b="1">
                <a:latin typeface="Book Antiqua" pitchFamily="18" charset="0"/>
              </a:rPr>
              <a:t>&amp; </a:t>
            </a:r>
            <a:r>
              <a:rPr lang="en-US" sz="2800" b="1" i="1">
                <a:latin typeface="Book Antiqua" pitchFamily="18" charset="0"/>
              </a:rPr>
              <a:t>external</a:t>
            </a:r>
            <a:r>
              <a:rPr lang="en-US" sz="2800" b="1">
                <a:latin typeface="Book Antiqua" pitchFamily="18" charset="0"/>
              </a:rPr>
              <a:t> sources into </a:t>
            </a:r>
            <a:r>
              <a:rPr lang="en-US" sz="2800" b="1" i="1">
                <a:latin typeface="Book Antiqua" pitchFamily="18" charset="0"/>
              </a:rPr>
              <a:t>information</a:t>
            </a:r>
            <a:r>
              <a:rPr lang="en-US" sz="2800" b="1">
                <a:latin typeface="Book Antiqua" pitchFamily="18" charset="0"/>
              </a:rPr>
              <a:t>,</a:t>
            </a:r>
          </a:p>
          <a:p>
            <a:pPr algn="just" eaLnBrk="1" hangingPunct="1">
              <a:buFontTx/>
              <a:buChar char="-"/>
            </a:pPr>
            <a:r>
              <a:rPr lang="en-US" sz="2800" b="1">
                <a:latin typeface="Book Antiqua" pitchFamily="18" charset="0"/>
              </a:rPr>
              <a:t>To </a:t>
            </a:r>
            <a:r>
              <a:rPr lang="en-US" sz="2800" b="1" i="1">
                <a:latin typeface="Book Antiqua" pitchFamily="18" charset="0"/>
              </a:rPr>
              <a:t>make timely</a:t>
            </a:r>
            <a:r>
              <a:rPr lang="en-US" sz="2800" b="1">
                <a:latin typeface="Book Antiqua" pitchFamily="18" charset="0"/>
              </a:rPr>
              <a:t> &amp; </a:t>
            </a:r>
            <a:r>
              <a:rPr lang="en-US" sz="2800" b="1" i="1">
                <a:latin typeface="Book Antiqua" pitchFamily="18" charset="0"/>
              </a:rPr>
              <a:t>effectively</a:t>
            </a:r>
            <a:r>
              <a:rPr lang="en-US" sz="2800" b="1">
                <a:latin typeface="Book Antiqua" pitchFamily="18" charset="0"/>
              </a:rPr>
              <a:t> decisions for </a:t>
            </a:r>
            <a:r>
              <a:rPr lang="en-US" sz="2800" b="1" i="1">
                <a:latin typeface="Book Antiqua" pitchFamily="18" charset="0"/>
              </a:rPr>
              <a:t>planning</a:t>
            </a:r>
            <a:r>
              <a:rPr lang="en-US" sz="2800" b="1">
                <a:latin typeface="Book Antiqua" pitchFamily="18" charset="0"/>
              </a:rPr>
              <a:t>, </a:t>
            </a:r>
            <a:r>
              <a:rPr lang="en-US" sz="2800" b="1" i="1">
                <a:latin typeface="Book Antiqua" pitchFamily="18" charset="0"/>
              </a:rPr>
              <a:t>directing</a:t>
            </a:r>
            <a:r>
              <a:rPr lang="en-US" sz="2800" b="1">
                <a:latin typeface="Book Antiqua" pitchFamily="18" charset="0"/>
              </a:rPr>
              <a:t> &amp; </a:t>
            </a:r>
            <a:r>
              <a:rPr lang="en-US" sz="2800" b="1" i="1">
                <a:latin typeface="Book Antiqua" pitchFamily="18" charset="0"/>
              </a:rPr>
              <a:t>controlling</a:t>
            </a:r>
            <a:r>
              <a:rPr lang="en-US" sz="2800" b="1">
                <a:latin typeface="Book Antiqua" pitchFamily="18" charset="0"/>
              </a:rPr>
              <a:t> the activities.</a:t>
            </a:r>
          </a:p>
        </p:txBody>
      </p:sp>
    </p:spTree>
    <p:extLst>
      <p:ext uri="{BB962C8B-B14F-4D97-AF65-F5344CB8AC3E}">
        <p14:creationId xmlns:p14="http://schemas.microsoft.com/office/powerpoint/2010/main" val="4090915500"/>
      </p:ext>
    </p:ext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8095488" cy="639762"/>
          </a:xfrm>
        </p:spPr>
        <p:txBody>
          <a:bodyPr>
            <a:normAutofit fontScale="90000"/>
          </a:bodyPr>
          <a:lstStyle/>
          <a:p>
            <a:pPr algn="l"/>
            <a:r>
              <a:rPr lang="en-US" b="1" dirty="0">
                <a:latin typeface="Arial" pitchFamily="34" charset="0"/>
                <a:cs typeface="Arial" pitchFamily="34" charset="0"/>
              </a:rPr>
              <a:t>                        HRM…</a:t>
            </a:r>
          </a:p>
        </p:txBody>
      </p:sp>
      <p:sp>
        <p:nvSpPr>
          <p:cNvPr id="3" name="Content Placeholder 2"/>
          <p:cNvSpPr>
            <a:spLocks noGrp="1"/>
          </p:cNvSpPr>
          <p:nvPr>
            <p:ph idx="1"/>
          </p:nvPr>
        </p:nvSpPr>
        <p:spPr>
          <a:xfrm>
            <a:off x="228600" y="1143000"/>
            <a:ext cx="8705088" cy="5410200"/>
          </a:xfrm>
        </p:spPr>
        <p:txBody>
          <a:bodyPr>
            <a:normAutofit/>
          </a:bodyPr>
          <a:lstStyle/>
          <a:p>
            <a:pPr>
              <a:buNone/>
            </a:pPr>
            <a:r>
              <a:rPr lang="en-GB" b="1" i="1" dirty="0"/>
              <a:t>Methods of recruitment </a:t>
            </a:r>
            <a:endParaRPr lang="en-US" dirty="0"/>
          </a:p>
          <a:p>
            <a:pPr lvl="0"/>
            <a:r>
              <a:rPr lang="en-GB" b="1" dirty="0"/>
              <a:t>Peer recruiter </a:t>
            </a:r>
            <a:r>
              <a:rPr lang="en-GB" dirty="0"/>
              <a:t>(advantage: well informed person is identified)</a:t>
            </a:r>
            <a:endParaRPr lang="en-US" dirty="0"/>
          </a:p>
          <a:p>
            <a:pPr lvl="0"/>
            <a:r>
              <a:rPr lang="en-GB" b="1" dirty="0"/>
              <a:t>Within the organization </a:t>
            </a:r>
            <a:r>
              <a:rPr lang="en-GB" dirty="0"/>
              <a:t>(advantage: familiar, inspiring, less expensive)</a:t>
            </a:r>
            <a:endParaRPr lang="en-US" dirty="0"/>
          </a:p>
          <a:p>
            <a:pPr lvl="0"/>
            <a:r>
              <a:rPr lang="en-GB" b="1" dirty="0"/>
              <a:t>Outside the organization </a:t>
            </a:r>
            <a:r>
              <a:rPr lang="en-GB" dirty="0"/>
              <a:t>(e.g. colleges, graduate schools, other organizations)</a:t>
            </a:r>
            <a:endParaRPr lang="en-US" dirty="0"/>
          </a:p>
          <a:p>
            <a:pPr lvl="0"/>
            <a:r>
              <a:rPr lang="en-GB" b="1" dirty="0"/>
              <a:t>Formal announcement </a:t>
            </a:r>
            <a:r>
              <a:rPr lang="en-GB" dirty="0"/>
              <a:t>(mass media)</a:t>
            </a:r>
            <a:endParaRPr lang="en-US" dirty="0"/>
          </a:p>
          <a:p>
            <a:endParaRPr lang="en-US" dirty="0"/>
          </a:p>
        </p:txBody>
      </p:sp>
      <p:sp>
        <p:nvSpPr>
          <p:cNvPr id="5" name="Slide Number Placeholder 4"/>
          <p:cNvSpPr>
            <a:spLocks noGrp="1"/>
          </p:cNvSpPr>
          <p:nvPr>
            <p:ph type="sldNum" sz="quarter" idx="12"/>
          </p:nvPr>
        </p:nvSpPr>
        <p:spPr/>
        <p:txBody>
          <a:bodyPr/>
          <a:lstStyle/>
          <a:p>
            <a:pPr>
              <a:defRPr/>
            </a:pPr>
            <a:fld id="{4912C910-B6CA-42D6-947A-C54E6B967BB7}" type="slidenum">
              <a:rPr lang="fi-FI" smtClean="0"/>
              <a:pPr>
                <a:defRPr/>
              </a:pPr>
              <a:t>9</a:t>
            </a:fld>
            <a:endParaRPr lang="fi-FI"/>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15962"/>
          </a:xfrm>
        </p:spPr>
        <p:txBody>
          <a:bodyPr/>
          <a:lstStyle/>
          <a:p>
            <a:pPr eaLnBrk="1" hangingPunct="1"/>
            <a:r>
              <a:rPr lang="en-US" sz="4000" b="1">
                <a:latin typeface="Book Antiqua" pitchFamily="18" charset="0"/>
              </a:rPr>
              <a:t>Health Information System</a:t>
            </a:r>
          </a:p>
        </p:txBody>
      </p:sp>
      <p:sp>
        <p:nvSpPr>
          <p:cNvPr id="7171" name="Rectangle 3"/>
          <p:cNvSpPr>
            <a:spLocks noGrp="1" noChangeArrowheads="1"/>
          </p:cNvSpPr>
          <p:nvPr>
            <p:ph type="body" idx="1"/>
          </p:nvPr>
        </p:nvSpPr>
        <p:spPr>
          <a:xfrm>
            <a:off x="228600" y="1066800"/>
            <a:ext cx="8686800" cy="5638800"/>
          </a:xfrm>
        </p:spPr>
        <p:txBody>
          <a:bodyPr/>
          <a:lstStyle/>
          <a:p>
            <a:pPr eaLnBrk="1" hangingPunct="1"/>
            <a:r>
              <a:rPr lang="en-US" sz="2800" dirty="0"/>
              <a:t>A system that provides specific information support to the decision making process at each level of an organization.</a:t>
            </a:r>
          </a:p>
          <a:p>
            <a:pPr eaLnBrk="1" hangingPunct="1"/>
            <a:endParaRPr lang="en-US" sz="2400" dirty="0"/>
          </a:p>
          <a:p>
            <a:pPr algn="just" eaLnBrk="1" hangingPunct="1"/>
            <a:r>
              <a:rPr lang="en-US" sz="2800" dirty="0"/>
              <a:t>A set of interrelated components working together; to gather, retrieve, process, store and disseminate  information to support the activities of health system planning, control, coordination, and decision-making both in management and service delivery</a:t>
            </a:r>
            <a:r>
              <a:rPr lang="en-US" sz="2800" b="1" dirty="0"/>
              <a:t>.</a:t>
            </a:r>
          </a:p>
        </p:txBody>
      </p:sp>
    </p:spTree>
    <p:extLst>
      <p:ext uri="{BB962C8B-B14F-4D97-AF65-F5344CB8AC3E}">
        <p14:creationId xmlns:p14="http://schemas.microsoft.com/office/powerpoint/2010/main" val="141244435"/>
      </p:ext>
    </p:extLst>
  </p:cSld>
  <p:clrMapOvr>
    <a:masterClrMapping/>
  </p:clrMapOvr>
  <p:transition>
    <p:random/>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3200" b="1">
                <a:latin typeface="Book Antiqua" pitchFamily="18" charset="0"/>
              </a:rPr>
              <a:t>Health Management Information System</a:t>
            </a:r>
          </a:p>
        </p:txBody>
      </p:sp>
      <p:sp>
        <p:nvSpPr>
          <p:cNvPr id="8195" name="Rectangle 3"/>
          <p:cNvSpPr>
            <a:spLocks noGrp="1" noChangeArrowheads="1"/>
          </p:cNvSpPr>
          <p:nvPr>
            <p:ph type="body" idx="1"/>
          </p:nvPr>
        </p:nvSpPr>
        <p:spPr>
          <a:xfrm>
            <a:off x="381000" y="1371600"/>
            <a:ext cx="8305800" cy="4754563"/>
          </a:xfrm>
        </p:spPr>
        <p:txBody>
          <a:bodyPr/>
          <a:lstStyle/>
          <a:p>
            <a:pPr algn="just" eaLnBrk="1" hangingPunct="1">
              <a:buFontTx/>
              <a:buNone/>
            </a:pPr>
            <a:r>
              <a:rPr lang="en-US" sz="3600" b="1">
                <a:latin typeface="Book Antiqua" pitchFamily="18" charset="0"/>
              </a:rPr>
              <a:t>HMIS</a:t>
            </a:r>
          </a:p>
          <a:p>
            <a:pPr algn="just" eaLnBrk="1" hangingPunct="1">
              <a:buFontTx/>
              <a:buNone/>
            </a:pPr>
            <a:r>
              <a:rPr lang="en-US" sz="3600" b="1">
                <a:latin typeface="Book Antiqua" pitchFamily="18" charset="0"/>
              </a:rPr>
              <a:t>	- </a:t>
            </a:r>
            <a:r>
              <a:rPr lang="en-US" b="1">
                <a:latin typeface="Book Antiqua" pitchFamily="18" charset="0"/>
              </a:rPr>
              <a:t>A combination of </a:t>
            </a:r>
            <a:r>
              <a:rPr lang="en-US" b="1" i="1">
                <a:latin typeface="Book Antiqua" pitchFamily="18" charset="0"/>
              </a:rPr>
              <a:t>instruments, norms (procedures) &amp; activities </a:t>
            </a:r>
            <a:r>
              <a:rPr lang="en-US" b="1">
                <a:latin typeface="Book Antiqua" pitchFamily="18" charset="0"/>
              </a:rPr>
              <a:t>which together produce </a:t>
            </a:r>
            <a:r>
              <a:rPr lang="en-US" b="1" i="1">
                <a:latin typeface="Book Antiqua" pitchFamily="18" charset="0"/>
              </a:rPr>
              <a:t>information for health workers</a:t>
            </a:r>
            <a:r>
              <a:rPr lang="en-US" b="1">
                <a:latin typeface="Book Antiqua" pitchFamily="18" charset="0"/>
              </a:rPr>
              <a:t> to </a:t>
            </a:r>
            <a:r>
              <a:rPr lang="en-US" b="1" i="1">
                <a:latin typeface="Book Antiqua" pitchFamily="18" charset="0"/>
              </a:rPr>
              <a:t>take decisions</a:t>
            </a:r>
            <a:r>
              <a:rPr lang="en-US" b="1">
                <a:latin typeface="Book Antiqua" pitchFamily="18" charset="0"/>
              </a:rPr>
              <a:t> in the area of </a:t>
            </a:r>
            <a:r>
              <a:rPr lang="en-US" b="1" i="1">
                <a:latin typeface="Book Antiqua" pitchFamily="18" charset="0"/>
              </a:rPr>
              <a:t>health care services.</a:t>
            </a:r>
          </a:p>
        </p:txBody>
      </p:sp>
    </p:spTree>
    <p:extLst>
      <p:ext uri="{BB962C8B-B14F-4D97-AF65-F5344CB8AC3E}">
        <p14:creationId xmlns:p14="http://schemas.microsoft.com/office/powerpoint/2010/main" val="1562148233"/>
      </p:ext>
    </p:extLst>
  </p:cSld>
  <p:clrMapOvr>
    <a:masterClrMapping/>
  </p:clrMapOvr>
  <p:transition>
    <p:random/>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4000" b="1" dirty="0">
                <a:latin typeface="Book Antiqua" pitchFamily="18" charset="0"/>
              </a:rPr>
              <a:t>HMIS</a:t>
            </a:r>
          </a:p>
        </p:txBody>
      </p:sp>
      <p:sp>
        <p:nvSpPr>
          <p:cNvPr id="9219" name="Rectangle 3"/>
          <p:cNvSpPr>
            <a:spLocks noGrp="1" noChangeArrowheads="1"/>
          </p:cNvSpPr>
          <p:nvPr>
            <p:ph type="body" idx="1"/>
          </p:nvPr>
        </p:nvSpPr>
        <p:spPr>
          <a:xfrm>
            <a:off x="457200" y="1371600"/>
            <a:ext cx="8229600" cy="4754563"/>
          </a:xfrm>
        </p:spPr>
        <p:txBody>
          <a:bodyPr/>
          <a:lstStyle/>
          <a:p>
            <a:pPr algn="just" eaLnBrk="1" hangingPunct="1">
              <a:lnSpc>
                <a:spcPct val="90000"/>
              </a:lnSpc>
            </a:pPr>
            <a:r>
              <a:rPr lang="en-US" sz="2800" b="1" i="1" dirty="0">
                <a:latin typeface="Times New Roman" pitchFamily="18" charset="0"/>
                <a:cs typeface="Times New Roman" pitchFamily="18" charset="0"/>
              </a:rPr>
              <a:t>Instruments</a:t>
            </a:r>
            <a:r>
              <a:rPr lang="en-US" sz="2800" dirty="0">
                <a:latin typeface="Times New Roman" pitchFamily="18" charset="0"/>
                <a:cs typeface="Times New Roman" pitchFamily="18" charset="0"/>
              </a:rPr>
              <a:t>: e.g. formats, registration books, etc.</a:t>
            </a:r>
          </a:p>
          <a:p>
            <a:pPr algn="just" eaLnBrk="1" hangingPunct="1">
              <a:lnSpc>
                <a:spcPct val="90000"/>
              </a:lnSpc>
            </a:pPr>
            <a:r>
              <a:rPr lang="en-US" sz="2800" b="1" i="1" dirty="0">
                <a:latin typeface="Times New Roman" pitchFamily="18" charset="0"/>
                <a:cs typeface="Times New Roman" pitchFamily="18" charset="0"/>
              </a:rPr>
              <a:t>Norms/procedures</a:t>
            </a:r>
            <a:r>
              <a:rPr lang="en-US" sz="2800" dirty="0">
                <a:latin typeface="Times New Roman" pitchFamily="18" charset="0"/>
                <a:cs typeface="Times New Roman" pitchFamily="18" charset="0"/>
              </a:rPr>
              <a:t>: </a:t>
            </a:r>
          </a:p>
          <a:p>
            <a:pPr algn="just" eaLnBrk="1" hangingPunct="1">
              <a:lnSpc>
                <a:spcPct val="90000"/>
              </a:lnSpc>
              <a:buFontTx/>
              <a:buNone/>
            </a:pPr>
            <a:r>
              <a:rPr lang="en-US" sz="2800" dirty="0">
                <a:latin typeface="Times New Roman" pitchFamily="18" charset="0"/>
                <a:cs typeface="Times New Roman" pitchFamily="18" charset="0"/>
              </a:rPr>
              <a:t>	- who should carry out the various activities?</a:t>
            </a:r>
          </a:p>
          <a:p>
            <a:pPr algn="just" eaLnBrk="1" hangingPunct="1">
              <a:lnSpc>
                <a:spcPct val="90000"/>
              </a:lnSpc>
              <a:buFontTx/>
              <a:buNone/>
            </a:pPr>
            <a:r>
              <a:rPr lang="en-US" sz="2800" dirty="0">
                <a:latin typeface="Times New Roman" pitchFamily="18" charset="0"/>
                <a:cs typeface="Times New Roman" pitchFamily="18" charset="0"/>
              </a:rPr>
              <a:t>	- frequency?</a:t>
            </a:r>
          </a:p>
          <a:p>
            <a:pPr algn="just" eaLnBrk="1" hangingPunct="1">
              <a:lnSpc>
                <a:spcPct val="90000"/>
              </a:lnSpc>
              <a:buFontTx/>
              <a:buNone/>
            </a:pPr>
            <a:r>
              <a:rPr lang="en-US" sz="2800" dirty="0">
                <a:latin typeface="Times New Roman" pitchFamily="18" charset="0"/>
                <a:cs typeface="Times New Roman" pitchFamily="18" charset="0"/>
              </a:rPr>
              <a:t>	- flow of information, etc.</a:t>
            </a:r>
          </a:p>
          <a:p>
            <a:pPr algn="just" eaLnBrk="1" hangingPunct="1">
              <a:lnSpc>
                <a:spcPct val="90000"/>
              </a:lnSpc>
            </a:pPr>
            <a:r>
              <a:rPr lang="en-US" sz="2800" b="1" i="1" dirty="0">
                <a:latin typeface="Times New Roman" pitchFamily="18" charset="0"/>
                <a:cs typeface="Times New Roman" pitchFamily="18" charset="0"/>
              </a:rPr>
              <a:t>Activities</a:t>
            </a:r>
            <a:r>
              <a:rPr lang="en-US" sz="2800" dirty="0">
                <a:latin typeface="Times New Roman" pitchFamily="18" charset="0"/>
                <a:cs typeface="Times New Roman" pitchFamily="18" charset="0"/>
              </a:rPr>
              <a:t>: Registration (data collection), Copying in the weekly forms, Processing into information, Presenting (tables/graphs), Interpreting, Utilization (decision to action), Communication, Reception (within a specified time), Feedback. </a:t>
            </a:r>
          </a:p>
        </p:txBody>
      </p:sp>
    </p:spTree>
    <p:extLst>
      <p:ext uri="{BB962C8B-B14F-4D97-AF65-F5344CB8AC3E}">
        <p14:creationId xmlns:p14="http://schemas.microsoft.com/office/powerpoint/2010/main" val="788861442"/>
      </p:ext>
    </p:extLst>
  </p:cSld>
  <p:clrMapOvr>
    <a:masterClrMapping/>
  </p:clrMapOvr>
  <p:transition>
    <p:random/>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pPr algn="ctr"/>
            <a:r>
              <a:rPr lang="en-US" b="1" dirty="0"/>
              <a:t>HMIS. . .</a:t>
            </a:r>
          </a:p>
        </p:txBody>
      </p:sp>
      <p:sp>
        <p:nvSpPr>
          <p:cNvPr id="5" name="Content Placeholder 4"/>
          <p:cNvSpPr>
            <a:spLocks noGrp="1"/>
          </p:cNvSpPr>
          <p:nvPr>
            <p:ph sz="quarter" idx="1"/>
          </p:nvPr>
        </p:nvSpPr>
        <p:spPr/>
        <p:txBody>
          <a:bodyPr>
            <a:normAutofit fontScale="92500" lnSpcReduction="20000"/>
          </a:bodyPr>
          <a:lstStyle/>
          <a:p>
            <a:pPr>
              <a:buNone/>
            </a:pPr>
            <a:r>
              <a:rPr lang="en-US" sz="4000" b="1" dirty="0"/>
              <a:t>Sources of information</a:t>
            </a:r>
          </a:p>
          <a:p>
            <a:r>
              <a:rPr lang="en-US" dirty="0"/>
              <a:t>Health institutions</a:t>
            </a:r>
          </a:p>
          <a:p>
            <a:r>
              <a:rPr lang="en-US" dirty="0"/>
              <a:t>Vital registrations</a:t>
            </a:r>
          </a:p>
          <a:p>
            <a:r>
              <a:rPr lang="en-US" dirty="0"/>
              <a:t>Laboratories and pharmaceuticals</a:t>
            </a:r>
          </a:p>
          <a:p>
            <a:r>
              <a:rPr lang="en-US" dirty="0"/>
              <a:t>Community – census and survey</a:t>
            </a:r>
          </a:p>
          <a:p>
            <a:r>
              <a:rPr lang="en-US" dirty="0"/>
              <a:t>Investigation of outbreaks – surveillances</a:t>
            </a:r>
          </a:p>
          <a:p>
            <a:r>
              <a:rPr lang="en-US" dirty="0"/>
              <a:t>Routine reports</a:t>
            </a:r>
          </a:p>
          <a:p>
            <a:r>
              <a:rPr lang="en-US" dirty="0"/>
              <a:t>Information is collected, analyzed, presented and communicated.</a:t>
            </a:r>
          </a:p>
        </p:txBody>
      </p:sp>
    </p:spTree>
    <p:extLst>
      <p:ext uri="{BB962C8B-B14F-4D97-AF65-F5344CB8AC3E}">
        <p14:creationId xmlns:p14="http://schemas.microsoft.com/office/powerpoint/2010/main" val="1023169782"/>
      </p:ext>
    </p:extLst>
  </p:cSld>
  <p:clrMapOvr>
    <a:masterClrMapping/>
  </p:clrMapOvr>
  <p:transition>
    <p:random/>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j0300520"/>
          <p:cNvPicPr>
            <a:picLocks noChangeAspect="1" noChangeArrowheads="1" noCrop="1"/>
          </p:cNvPicPr>
          <p:nvPr/>
        </p:nvPicPr>
        <p:blipFill>
          <a:blip r:embed="rId3" cstate="print"/>
          <a:srcRect/>
          <a:stretch>
            <a:fillRect/>
          </a:stretch>
        </p:blipFill>
        <p:spPr bwMode="auto">
          <a:xfrm>
            <a:off x="5562600" y="1828800"/>
            <a:ext cx="1562100" cy="958850"/>
          </a:xfrm>
          <a:prstGeom prst="rect">
            <a:avLst/>
          </a:prstGeom>
          <a:noFill/>
          <a:ln w="9525">
            <a:noFill/>
            <a:miter lim="800000"/>
            <a:headEnd/>
            <a:tailEnd/>
          </a:ln>
        </p:spPr>
      </p:pic>
      <p:sp>
        <p:nvSpPr>
          <p:cNvPr id="2" name="Title 1"/>
          <p:cNvSpPr>
            <a:spLocks noGrp="1"/>
          </p:cNvSpPr>
          <p:nvPr>
            <p:ph type="title" idx="4294967295"/>
          </p:nvPr>
        </p:nvSpPr>
        <p:spPr>
          <a:xfrm>
            <a:off x="304800" y="228600"/>
            <a:ext cx="8610600" cy="457200"/>
          </a:xfrm>
        </p:spPr>
        <p:txBody>
          <a:bodyPr>
            <a:normAutofit fontScale="90000"/>
          </a:bodyPr>
          <a:lstStyle/>
          <a:p>
            <a:pPr>
              <a:defRPr/>
            </a:pPr>
            <a:r>
              <a:rPr lang="en-US" sz="3200" b="1" dirty="0">
                <a:solidFill>
                  <a:srgbClr val="6861F9"/>
                </a:solidFill>
                <a:effectLst>
                  <a:outerShdw blurRad="38100" dist="38100" dir="2700000" algn="tl">
                    <a:srgbClr val="C0C0C0"/>
                  </a:outerShdw>
                </a:effectLst>
              </a:rPr>
              <a:t>Routine Data Collection &amp;</a:t>
            </a:r>
            <a:r>
              <a:rPr lang="en-US" b="1" dirty="0">
                <a:solidFill>
                  <a:srgbClr val="6861F9"/>
                </a:solidFill>
              </a:rPr>
              <a:t> HMIS Data flow</a:t>
            </a:r>
            <a:endParaRPr lang="en-US" sz="3200" b="1" dirty="0">
              <a:solidFill>
                <a:srgbClr val="6861F9"/>
              </a:solidFill>
              <a:effectLst>
                <a:outerShdw blurRad="38100" dist="38100" dir="2700000" algn="tl">
                  <a:srgbClr val="C0C0C0"/>
                </a:outerShdw>
              </a:effectLst>
            </a:endParaRPr>
          </a:p>
        </p:txBody>
      </p:sp>
      <p:pic>
        <p:nvPicPr>
          <p:cNvPr id="4" name="Picture 22" descr="j0293236"/>
          <p:cNvPicPr>
            <a:picLocks noChangeAspect="1" noChangeArrowheads="1"/>
          </p:cNvPicPr>
          <p:nvPr/>
        </p:nvPicPr>
        <p:blipFill>
          <a:blip r:embed="rId4" cstate="print"/>
          <a:srcRect/>
          <a:stretch>
            <a:fillRect/>
          </a:stretch>
        </p:blipFill>
        <p:spPr bwMode="auto">
          <a:xfrm>
            <a:off x="2698589" y="4114800"/>
            <a:ext cx="771686" cy="685800"/>
          </a:xfrm>
          <a:prstGeom prst="rect">
            <a:avLst/>
          </a:prstGeom>
          <a:solidFill>
            <a:srgbClr val="BEF8F8"/>
          </a:solidFill>
          <a:ln w="9525">
            <a:noFill/>
            <a:miter lim="800000"/>
            <a:headEnd/>
            <a:tailEnd/>
          </a:ln>
        </p:spPr>
      </p:pic>
      <p:pic>
        <p:nvPicPr>
          <p:cNvPr id="5" name="Picture 22" descr="j0293236"/>
          <p:cNvPicPr>
            <a:picLocks noChangeAspect="1" noChangeArrowheads="1"/>
          </p:cNvPicPr>
          <p:nvPr/>
        </p:nvPicPr>
        <p:blipFill>
          <a:blip r:embed="rId4" cstate="print"/>
          <a:srcRect/>
          <a:stretch>
            <a:fillRect/>
          </a:stretch>
        </p:blipFill>
        <p:spPr bwMode="auto">
          <a:xfrm>
            <a:off x="4572000" y="3200400"/>
            <a:ext cx="650875" cy="578436"/>
          </a:xfrm>
          <a:prstGeom prst="rect">
            <a:avLst/>
          </a:prstGeom>
          <a:solidFill>
            <a:srgbClr val="BEF8F8"/>
          </a:solidFill>
          <a:ln w="9525">
            <a:noFill/>
            <a:miter lim="800000"/>
            <a:headEnd/>
            <a:tailEnd/>
          </a:ln>
        </p:spPr>
      </p:pic>
      <p:pic>
        <p:nvPicPr>
          <p:cNvPr id="6" name="Picture 22" descr="j0293236"/>
          <p:cNvPicPr>
            <a:picLocks noChangeAspect="1" noChangeArrowheads="1"/>
          </p:cNvPicPr>
          <p:nvPr/>
        </p:nvPicPr>
        <p:blipFill>
          <a:blip r:embed="rId4" cstate="print"/>
          <a:srcRect/>
          <a:stretch>
            <a:fillRect/>
          </a:stretch>
        </p:blipFill>
        <p:spPr bwMode="auto">
          <a:xfrm>
            <a:off x="6172200" y="2362200"/>
            <a:ext cx="685800" cy="609600"/>
          </a:xfrm>
          <a:prstGeom prst="rect">
            <a:avLst/>
          </a:prstGeom>
          <a:solidFill>
            <a:srgbClr val="BEF8F8"/>
          </a:solidFill>
          <a:ln w="9525">
            <a:noFill/>
            <a:miter lim="800000"/>
            <a:headEnd/>
            <a:tailEnd/>
          </a:ln>
        </p:spPr>
      </p:pic>
      <p:pic>
        <p:nvPicPr>
          <p:cNvPr id="8" name="Picture 16" descr="j0300520"/>
          <p:cNvPicPr>
            <a:picLocks noChangeAspect="1" noChangeArrowheads="1" noCrop="1"/>
          </p:cNvPicPr>
          <p:nvPr/>
        </p:nvPicPr>
        <p:blipFill>
          <a:blip r:embed="rId3" cstate="print"/>
          <a:srcRect/>
          <a:stretch>
            <a:fillRect/>
          </a:stretch>
        </p:blipFill>
        <p:spPr bwMode="auto">
          <a:xfrm>
            <a:off x="7315200" y="990600"/>
            <a:ext cx="1562100" cy="958850"/>
          </a:xfrm>
          <a:prstGeom prst="rect">
            <a:avLst/>
          </a:prstGeom>
          <a:noFill/>
          <a:ln w="9525">
            <a:noFill/>
            <a:miter lim="800000"/>
            <a:headEnd/>
            <a:tailEnd/>
          </a:ln>
        </p:spPr>
      </p:pic>
      <p:pic>
        <p:nvPicPr>
          <p:cNvPr id="7" name="Picture 22" descr="j0293236"/>
          <p:cNvPicPr>
            <a:picLocks noChangeAspect="1" noChangeArrowheads="1"/>
          </p:cNvPicPr>
          <p:nvPr/>
        </p:nvPicPr>
        <p:blipFill>
          <a:blip r:embed="rId4" cstate="print"/>
          <a:srcRect/>
          <a:stretch>
            <a:fillRect/>
          </a:stretch>
        </p:blipFill>
        <p:spPr bwMode="auto">
          <a:xfrm>
            <a:off x="7696200" y="1600200"/>
            <a:ext cx="609600" cy="557530"/>
          </a:xfrm>
          <a:prstGeom prst="rect">
            <a:avLst/>
          </a:prstGeom>
          <a:solidFill>
            <a:srgbClr val="BEF8F8"/>
          </a:solidFill>
          <a:ln w="9525">
            <a:noFill/>
            <a:miter lim="800000"/>
            <a:headEnd/>
            <a:tailEnd/>
          </a:ln>
        </p:spPr>
      </p:pic>
      <p:pic>
        <p:nvPicPr>
          <p:cNvPr id="55305" name="Picture 19" descr="j0240719"/>
          <p:cNvPicPr>
            <a:picLocks noChangeAspect="1" noChangeArrowheads="1"/>
          </p:cNvPicPr>
          <p:nvPr/>
        </p:nvPicPr>
        <p:blipFill>
          <a:blip r:embed="rId5" cstate="print"/>
          <a:srcRect/>
          <a:stretch>
            <a:fillRect/>
          </a:stretch>
        </p:blipFill>
        <p:spPr bwMode="auto">
          <a:xfrm>
            <a:off x="2133600" y="4495800"/>
            <a:ext cx="914400" cy="1217613"/>
          </a:xfrm>
          <a:prstGeom prst="rect">
            <a:avLst/>
          </a:prstGeom>
          <a:noFill/>
          <a:ln w="9525">
            <a:noFill/>
            <a:miter lim="800000"/>
            <a:headEnd/>
            <a:tailEnd/>
          </a:ln>
        </p:spPr>
      </p:pic>
      <p:sp>
        <p:nvSpPr>
          <p:cNvPr id="55306" name="Subtitle 2"/>
          <p:cNvSpPr txBox="1">
            <a:spLocks/>
          </p:cNvSpPr>
          <p:nvPr/>
        </p:nvSpPr>
        <p:spPr bwMode="auto">
          <a:xfrm>
            <a:off x="457200" y="4267200"/>
            <a:ext cx="2743200" cy="533400"/>
          </a:xfrm>
          <a:prstGeom prst="rect">
            <a:avLst/>
          </a:prstGeom>
          <a:noFill/>
          <a:ln w="9525">
            <a:noFill/>
            <a:miter lim="800000"/>
            <a:headEnd/>
            <a:tailEnd/>
          </a:ln>
        </p:spPr>
        <p:txBody>
          <a:bodyPr/>
          <a:lstStyle/>
          <a:p>
            <a:pPr marL="319088" indent="-319088">
              <a:spcBef>
                <a:spcPts val="700"/>
              </a:spcBef>
              <a:buClr>
                <a:schemeClr val="accent2"/>
              </a:buClr>
              <a:buSzPct val="60000"/>
            </a:pPr>
            <a:r>
              <a:rPr lang="en-US" b="1" dirty="0">
                <a:latin typeface="Gill Sans MT" pitchFamily="34" charset="0"/>
              </a:rPr>
              <a:t>Facility Based Data</a:t>
            </a:r>
          </a:p>
        </p:txBody>
      </p:sp>
      <p:sp>
        <p:nvSpPr>
          <p:cNvPr id="11" name="Subtitle 2"/>
          <p:cNvSpPr txBox="1">
            <a:spLocks/>
          </p:cNvSpPr>
          <p:nvPr/>
        </p:nvSpPr>
        <p:spPr bwMode="auto">
          <a:xfrm>
            <a:off x="3810000" y="5791200"/>
            <a:ext cx="4800600" cy="457200"/>
          </a:xfrm>
          <a:prstGeom prst="rect">
            <a:avLst/>
          </a:prstGeom>
          <a:noFill/>
          <a:ln w="9525">
            <a:noFill/>
            <a:miter lim="800000"/>
            <a:headEnd/>
            <a:tailEnd/>
          </a:ln>
        </p:spPr>
        <p:txBody>
          <a:bodyPr/>
          <a:lstStyle/>
          <a:p>
            <a:pPr marL="319088" indent="-319088">
              <a:spcBef>
                <a:spcPts val="700"/>
              </a:spcBef>
              <a:buClr>
                <a:schemeClr val="accent2"/>
              </a:buClr>
              <a:buSzPct val="60000"/>
            </a:pPr>
            <a:r>
              <a:rPr lang="en-US" sz="2400" b="1" dirty="0">
                <a:latin typeface="Gill Sans MT" pitchFamily="34" charset="0"/>
              </a:rPr>
              <a:t>Service delivery/disease report</a:t>
            </a:r>
            <a:endParaRPr lang="en-US" sz="2000" b="1" dirty="0">
              <a:latin typeface="Gill Sans MT" pitchFamily="34" charset="0"/>
            </a:endParaRPr>
          </a:p>
        </p:txBody>
      </p:sp>
      <p:sp>
        <p:nvSpPr>
          <p:cNvPr id="55308" name="Subtitle 2"/>
          <p:cNvSpPr txBox="1">
            <a:spLocks/>
          </p:cNvSpPr>
          <p:nvPr/>
        </p:nvSpPr>
        <p:spPr bwMode="auto">
          <a:xfrm>
            <a:off x="3429000" y="2286000"/>
            <a:ext cx="1676400" cy="685800"/>
          </a:xfrm>
          <a:prstGeom prst="rect">
            <a:avLst/>
          </a:prstGeom>
          <a:noFill/>
          <a:ln w="9525">
            <a:noFill/>
            <a:miter lim="800000"/>
            <a:headEnd/>
            <a:tailEnd/>
          </a:ln>
        </p:spPr>
        <p:txBody>
          <a:bodyPr/>
          <a:lstStyle/>
          <a:p>
            <a:pPr marL="319088" indent="-319088">
              <a:spcBef>
                <a:spcPts val="700"/>
              </a:spcBef>
              <a:buClr>
                <a:schemeClr val="accent2"/>
              </a:buClr>
              <a:buSzPct val="60000"/>
            </a:pPr>
            <a:r>
              <a:rPr lang="en-US" sz="2400" b="1" dirty="0" err="1">
                <a:latin typeface="Gill Sans MT" pitchFamily="34" charset="0"/>
              </a:rPr>
              <a:t>WorHO</a:t>
            </a:r>
            <a:r>
              <a:rPr lang="en-US" sz="2400" b="1" dirty="0">
                <a:latin typeface="Gill Sans MT" pitchFamily="34" charset="0"/>
              </a:rPr>
              <a:t>/ ZHD</a:t>
            </a:r>
          </a:p>
        </p:txBody>
      </p:sp>
      <p:sp>
        <p:nvSpPr>
          <p:cNvPr id="13" name="Subtitle 2"/>
          <p:cNvSpPr txBox="1">
            <a:spLocks/>
          </p:cNvSpPr>
          <p:nvPr/>
        </p:nvSpPr>
        <p:spPr bwMode="auto">
          <a:xfrm>
            <a:off x="4876800" y="3810000"/>
            <a:ext cx="1828800" cy="1143000"/>
          </a:xfrm>
          <a:prstGeom prst="rect">
            <a:avLst/>
          </a:prstGeom>
          <a:noFill/>
          <a:ln w="9525">
            <a:noFill/>
            <a:miter lim="800000"/>
            <a:headEnd/>
            <a:tailEnd/>
          </a:ln>
        </p:spPr>
        <p:txBody>
          <a:bodyPr/>
          <a:lstStyle/>
          <a:p>
            <a:pPr marL="319088" indent="-319088">
              <a:spcBef>
                <a:spcPts val="700"/>
              </a:spcBef>
              <a:buClr>
                <a:schemeClr val="accent2"/>
              </a:buClr>
              <a:buSzPct val="60000"/>
            </a:pPr>
            <a:r>
              <a:rPr lang="en-US" sz="2000" b="1" dirty="0">
                <a:latin typeface="Gill Sans MT" pitchFamily="34" charset="0"/>
              </a:rPr>
              <a:t>Compiled and used / reported</a:t>
            </a:r>
            <a:endParaRPr lang="en-US" b="1" dirty="0">
              <a:latin typeface="Gill Sans MT" pitchFamily="34" charset="0"/>
            </a:endParaRPr>
          </a:p>
        </p:txBody>
      </p:sp>
      <p:sp>
        <p:nvSpPr>
          <p:cNvPr id="55310" name="Subtitle 2"/>
          <p:cNvSpPr txBox="1">
            <a:spLocks/>
          </p:cNvSpPr>
          <p:nvPr/>
        </p:nvSpPr>
        <p:spPr bwMode="auto">
          <a:xfrm>
            <a:off x="5562600" y="1371600"/>
            <a:ext cx="1295400" cy="457200"/>
          </a:xfrm>
          <a:prstGeom prst="rect">
            <a:avLst/>
          </a:prstGeom>
          <a:noFill/>
          <a:ln w="9525">
            <a:noFill/>
            <a:miter lim="800000"/>
            <a:headEnd/>
            <a:tailEnd/>
          </a:ln>
        </p:spPr>
        <p:txBody>
          <a:bodyPr/>
          <a:lstStyle/>
          <a:p>
            <a:pPr marL="319088" indent="-319088">
              <a:spcBef>
                <a:spcPts val="700"/>
              </a:spcBef>
              <a:buClr>
                <a:schemeClr val="accent2"/>
              </a:buClr>
              <a:buSzPct val="60000"/>
            </a:pPr>
            <a:r>
              <a:rPr lang="en-US" sz="2800" b="1" dirty="0">
                <a:latin typeface="Gill Sans MT" pitchFamily="34" charset="0"/>
              </a:rPr>
              <a:t>RHB</a:t>
            </a:r>
          </a:p>
        </p:txBody>
      </p:sp>
      <p:sp>
        <p:nvSpPr>
          <p:cNvPr id="55311" name="Subtitle 2"/>
          <p:cNvSpPr txBox="1">
            <a:spLocks/>
          </p:cNvSpPr>
          <p:nvPr/>
        </p:nvSpPr>
        <p:spPr bwMode="auto">
          <a:xfrm>
            <a:off x="7239000" y="533400"/>
            <a:ext cx="1447800" cy="457200"/>
          </a:xfrm>
          <a:prstGeom prst="rect">
            <a:avLst/>
          </a:prstGeom>
          <a:noFill/>
          <a:ln w="9525">
            <a:noFill/>
            <a:miter lim="800000"/>
            <a:headEnd/>
            <a:tailEnd/>
          </a:ln>
        </p:spPr>
        <p:txBody>
          <a:bodyPr/>
          <a:lstStyle/>
          <a:p>
            <a:pPr marL="319088" indent="-319088">
              <a:spcBef>
                <a:spcPts val="700"/>
              </a:spcBef>
              <a:buClr>
                <a:schemeClr val="accent2"/>
              </a:buClr>
              <a:buSzPct val="60000"/>
            </a:pPr>
            <a:r>
              <a:rPr lang="en-US" sz="2800" b="1" dirty="0">
                <a:latin typeface="Gill Sans MT" pitchFamily="34" charset="0"/>
              </a:rPr>
              <a:t>FMOH</a:t>
            </a:r>
          </a:p>
        </p:txBody>
      </p:sp>
      <p:sp>
        <p:nvSpPr>
          <p:cNvPr id="18" name="Subtitle 2"/>
          <p:cNvSpPr txBox="1">
            <a:spLocks/>
          </p:cNvSpPr>
          <p:nvPr/>
        </p:nvSpPr>
        <p:spPr bwMode="auto">
          <a:xfrm>
            <a:off x="6553200" y="3048000"/>
            <a:ext cx="1828800" cy="1066800"/>
          </a:xfrm>
          <a:prstGeom prst="rect">
            <a:avLst/>
          </a:prstGeom>
          <a:noFill/>
          <a:ln w="9525">
            <a:noFill/>
            <a:miter lim="800000"/>
            <a:headEnd/>
            <a:tailEnd/>
          </a:ln>
        </p:spPr>
        <p:txBody>
          <a:bodyPr/>
          <a:lstStyle/>
          <a:p>
            <a:pPr marL="319088" indent="-319088">
              <a:spcBef>
                <a:spcPts val="700"/>
              </a:spcBef>
              <a:buClr>
                <a:schemeClr val="accent2"/>
              </a:buClr>
              <a:buSzPct val="60000"/>
            </a:pPr>
            <a:r>
              <a:rPr lang="en-US" sz="2000" b="1" dirty="0">
                <a:latin typeface="Gill Sans MT" pitchFamily="34" charset="0"/>
              </a:rPr>
              <a:t>Compiled and used / reported</a:t>
            </a:r>
            <a:endParaRPr lang="en-US" b="1" dirty="0">
              <a:latin typeface="Gill Sans MT" pitchFamily="34" charset="0"/>
            </a:endParaRPr>
          </a:p>
        </p:txBody>
      </p:sp>
      <p:sp>
        <p:nvSpPr>
          <p:cNvPr id="19" name="Subtitle 2"/>
          <p:cNvSpPr txBox="1">
            <a:spLocks/>
          </p:cNvSpPr>
          <p:nvPr/>
        </p:nvSpPr>
        <p:spPr bwMode="auto">
          <a:xfrm>
            <a:off x="7543800" y="2209800"/>
            <a:ext cx="1447800" cy="914400"/>
          </a:xfrm>
          <a:prstGeom prst="rect">
            <a:avLst/>
          </a:prstGeom>
          <a:noFill/>
          <a:ln w="9525">
            <a:noFill/>
            <a:miter lim="800000"/>
            <a:headEnd/>
            <a:tailEnd/>
          </a:ln>
        </p:spPr>
        <p:txBody>
          <a:bodyPr/>
          <a:lstStyle/>
          <a:p>
            <a:pPr marL="319088" indent="-319088">
              <a:spcBef>
                <a:spcPts val="700"/>
              </a:spcBef>
              <a:buClr>
                <a:schemeClr val="accent2"/>
              </a:buClr>
              <a:buSzPct val="60000"/>
            </a:pPr>
            <a:r>
              <a:rPr lang="en-US" sz="2000" b="1" dirty="0">
                <a:latin typeface="Gill Sans MT" pitchFamily="34" charset="0"/>
              </a:rPr>
              <a:t>Compiled and used</a:t>
            </a:r>
            <a:endParaRPr lang="en-US" b="1" dirty="0">
              <a:latin typeface="Gill Sans MT" pitchFamily="34" charset="0"/>
            </a:endParaRPr>
          </a:p>
        </p:txBody>
      </p:sp>
      <p:sp>
        <p:nvSpPr>
          <p:cNvPr id="30" name="AutoShape 1"/>
          <p:cNvSpPr>
            <a:spLocks noChangeArrowheads="1"/>
          </p:cNvSpPr>
          <p:nvPr/>
        </p:nvSpPr>
        <p:spPr bwMode="auto">
          <a:xfrm rot="19847623">
            <a:off x="3384170" y="3852459"/>
            <a:ext cx="1227846" cy="448482"/>
          </a:xfrm>
          <a:prstGeom prst="rightArrow">
            <a:avLst>
              <a:gd name="adj1" fmla="val 50000"/>
              <a:gd name="adj2" fmla="val 55406"/>
            </a:avLst>
          </a:prstGeom>
          <a:gradFill rotWithShape="0">
            <a:gsLst>
              <a:gs pos="0">
                <a:srgbClr val="F79646"/>
              </a:gs>
              <a:gs pos="100000">
                <a:srgbClr val="DF6A09"/>
              </a:gs>
            </a:gsLst>
            <a:path path="rect">
              <a:fillToRect l="50000" t="50000" r="50000" b="50000"/>
            </a:path>
          </a:gradFill>
          <a:ln w="0">
            <a:noFill/>
            <a:miter lim="800000"/>
            <a:headEnd/>
            <a:tailEnd/>
          </a:ln>
          <a:effectLst>
            <a:outerShdw dist="28398" dir="3806097" algn="ctr" rotWithShape="0">
              <a:srgbClr val="974706"/>
            </a:outerShdw>
          </a:effectLst>
        </p:spPr>
        <p:txBody>
          <a:bodyPr/>
          <a:lstStyle/>
          <a:p>
            <a:pPr fontAlgn="auto">
              <a:spcBef>
                <a:spcPts val="0"/>
              </a:spcBef>
              <a:spcAft>
                <a:spcPts val="0"/>
              </a:spcAft>
              <a:defRPr/>
            </a:pPr>
            <a:endParaRPr lang="en-US">
              <a:latin typeface="+mn-lt"/>
              <a:cs typeface="+mn-cs"/>
            </a:endParaRPr>
          </a:p>
        </p:txBody>
      </p:sp>
      <p:sp>
        <p:nvSpPr>
          <p:cNvPr id="39" name="AutoShape 1"/>
          <p:cNvSpPr>
            <a:spLocks noChangeArrowheads="1"/>
          </p:cNvSpPr>
          <p:nvPr/>
        </p:nvSpPr>
        <p:spPr bwMode="auto">
          <a:xfrm rot="19847623">
            <a:off x="5144897" y="2978676"/>
            <a:ext cx="1080686" cy="443451"/>
          </a:xfrm>
          <a:prstGeom prst="rightArrow">
            <a:avLst>
              <a:gd name="adj1" fmla="val 50000"/>
              <a:gd name="adj2" fmla="val 55406"/>
            </a:avLst>
          </a:prstGeom>
          <a:gradFill rotWithShape="0">
            <a:gsLst>
              <a:gs pos="0">
                <a:srgbClr val="F79646"/>
              </a:gs>
              <a:gs pos="100000">
                <a:srgbClr val="DF6A09"/>
              </a:gs>
            </a:gsLst>
            <a:path path="rect">
              <a:fillToRect l="50000" t="50000" r="50000" b="50000"/>
            </a:path>
          </a:gradFill>
          <a:ln w="0">
            <a:noFill/>
            <a:miter lim="800000"/>
            <a:headEnd/>
            <a:tailEnd/>
          </a:ln>
          <a:effectLst>
            <a:outerShdw dist="28398" dir="3806097" algn="ctr" rotWithShape="0">
              <a:srgbClr val="974706"/>
            </a:outerShdw>
          </a:effectLst>
        </p:spPr>
        <p:txBody>
          <a:bodyPr/>
          <a:lstStyle/>
          <a:p>
            <a:pPr fontAlgn="auto">
              <a:spcBef>
                <a:spcPts val="0"/>
              </a:spcBef>
              <a:spcAft>
                <a:spcPts val="0"/>
              </a:spcAft>
              <a:defRPr/>
            </a:pPr>
            <a:endParaRPr lang="en-US">
              <a:latin typeface="+mn-lt"/>
              <a:cs typeface="+mn-cs"/>
            </a:endParaRPr>
          </a:p>
        </p:txBody>
      </p:sp>
      <p:sp>
        <p:nvSpPr>
          <p:cNvPr id="48" name="AutoShape 1"/>
          <p:cNvSpPr>
            <a:spLocks noChangeArrowheads="1"/>
          </p:cNvSpPr>
          <p:nvPr/>
        </p:nvSpPr>
        <p:spPr bwMode="auto">
          <a:xfrm rot="19847623">
            <a:off x="6845798" y="2187627"/>
            <a:ext cx="956911" cy="425346"/>
          </a:xfrm>
          <a:prstGeom prst="rightArrow">
            <a:avLst>
              <a:gd name="adj1" fmla="val 50000"/>
              <a:gd name="adj2" fmla="val 55406"/>
            </a:avLst>
          </a:prstGeom>
          <a:gradFill rotWithShape="0">
            <a:gsLst>
              <a:gs pos="0">
                <a:srgbClr val="F79646"/>
              </a:gs>
              <a:gs pos="100000">
                <a:srgbClr val="DF6A09"/>
              </a:gs>
            </a:gsLst>
            <a:path path="rect">
              <a:fillToRect l="50000" t="50000" r="50000" b="50000"/>
            </a:path>
          </a:gradFill>
          <a:ln w="0">
            <a:noFill/>
            <a:miter lim="800000"/>
            <a:headEnd/>
            <a:tailEnd/>
          </a:ln>
          <a:effectLst>
            <a:outerShdw dist="28398" dir="3806097" algn="ctr" rotWithShape="0">
              <a:srgbClr val="974706"/>
            </a:outerShdw>
          </a:effectLst>
        </p:spPr>
        <p:txBody>
          <a:bodyPr/>
          <a:lstStyle/>
          <a:p>
            <a:pPr fontAlgn="auto">
              <a:spcBef>
                <a:spcPts val="0"/>
              </a:spcBef>
              <a:spcAft>
                <a:spcPts val="0"/>
              </a:spcAft>
              <a:defRPr/>
            </a:pPr>
            <a:endParaRPr lang="en-US">
              <a:latin typeface="+mn-lt"/>
              <a:cs typeface="+mn-cs"/>
            </a:endParaRPr>
          </a:p>
        </p:txBody>
      </p:sp>
      <p:sp>
        <p:nvSpPr>
          <p:cNvPr id="21" name="AutoShape 1"/>
          <p:cNvSpPr>
            <a:spLocks noChangeArrowheads="1"/>
          </p:cNvSpPr>
          <p:nvPr/>
        </p:nvSpPr>
        <p:spPr bwMode="auto">
          <a:xfrm rot="19847623">
            <a:off x="1260051" y="5419828"/>
            <a:ext cx="1092074" cy="451961"/>
          </a:xfrm>
          <a:prstGeom prst="rightArrow">
            <a:avLst>
              <a:gd name="adj1" fmla="val 50000"/>
              <a:gd name="adj2" fmla="val 55406"/>
            </a:avLst>
          </a:prstGeom>
          <a:gradFill rotWithShape="0">
            <a:gsLst>
              <a:gs pos="0">
                <a:srgbClr val="F79646"/>
              </a:gs>
              <a:gs pos="100000">
                <a:srgbClr val="DF6A09"/>
              </a:gs>
            </a:gsLst>
            <a:path path="rect">
              <a:fillToRect l="50000" t="50000" r="50000" b="50000"/>
            </a:path>
          </a:gradFill>
          <a:ln w="0">
            <a:noFill/>
            <a:miter lim="800000"/>
            <a:headEnd/>
            <a:tailEnd/>
          </a:ln>
          <a:effectLst>
            <a:outerShdw dist="28398" dir="3806097" algn="ctr" rotWithShape="0">
              <a:srgbClr val="974706"/>
            </a:outerShdw>
          </a:effectLst>
        </p:spPr>
        <p:txBody>
          <a:bodyPr/>
          <a:lstStyle/>
          <a:p>
            <a:pPr fontAlgn="auto">
              <a:spcBef>
                <a:spcPts val="0"/>
              </a:spcBef>
              <a:spcAft>
                <a:spcPts val="0"/>
              </a:spcAft>
              <a:defRPr/>
            </a:pPr>
            <a:endParaRPr lang="en-US">
              <a:latin typeface="+mn-lt"/>
              <a:cs typeface="+mn-cs"/>
            </a:endParaRPr>
          </a:p>
        </p:txBody>
      </p:sp>
      <p:pic>
        <p:nvPicPr>
          <p:cNvPr id="22" name="Picture 7"/>
          <p:cNvPicPr>
            <a:picLocks noChangeAspect="1" noChangeArrowheads="1"/>
          </p:cNvPicPr>
          <p:nvPr/>
        </p:nvPicPr>
        <p:blipFill>
          <a:blip r:embed="rId6" cstate="print"/>
          <a:srcRect/>
          <a:stretch>
            <a:fillRect/>
          </a:stretch>
        </p:blipFill>
        <p:spPr bwMode="auto">
          <a:xfrm>
            <a:off x="228600" y="5715000"/>
            <a:ext cx="1498473" cy="685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3" name="Subtitle 2"/>
          <p:cNvSpPr txBox="1">
            <a:spLocks/>
          </p:cNvSpPr>
          <p:nvPr/>
        </p:nvSpPr>
        <p:spPr bwMode="auto">
          <a:xfrm>
            <a:off x="0" y="5105400"/>
            <a:ext cx="2057400" cy="609600"/>
          </a:xfrm>
          <a:prstGeom prst="rect">
            <a:avLst/>
          </a:prstGeom>
          <a:noFill/>
          <a:ln w="9525">
            <a:noFill/>
            <a:miter lim="800000"/>
            <a:headEnd/>
            <a:tailEnd/>
          </a:ln>
        </p:spPr>
        <p:txBody>
          <a:bodyPr/>
          <a:lstStyle/>
          <a:p>
            <a:pPr marL="319088" indent="-319088">
              <a:spcBef>
                <a:spcPts val="700"/>
              </a:spcBef>
              <a:buClr>
                <a:schemeClr val="accent2"/>
              </a:buClr>
              <a:buSzPct val="60000"/>
            </a:pPr>
            <a:r>
              <a:rPr lang="en-US" b="1" dirty="0">
                <a:latin typeface="Gill Sans MT" pitchFamily="34" charset="0"/>
              </a:rPr>
              <a:t>Community Based Data</a:t>
            </a:r>
          </a:p>
        </p:txBody>
      </p:sp>
      <p:sp>
        <p:nvSpPr>
          <p:cNvPr id="27" name="Subtitle 2"/>
          <p:cNvSpPr txBox="1">
            <a:spLocks/>
          </p:cNvSpPr>
          <p:nvPr/>
        </p:nvSpPr>
        <p:spPr bwMode="auto">
          <a:xfrm>
            <a:off x="2057400" y="5715000"/>
            <a:ext cx="1828800" cy="1143000"/>
          </a:xfrm>
          <a:prstGeom prst="rect">
            <a:avLst/>
          </a:prstGeom>
          <a:noFill/>
          <a:ln w="9525">
            <a:noFill/>
            <a:miter lim="800000"/>
            <a:headEnd/>
            <a:tailEnd/>
          </a:ln>
        </p:spPr>
        <p:txBody>
          <a:bodyPr/>
          <a:lstStyle/>
          <a:p>
            <a:pPr marL="319088" indent="-319088">
              <a:spcBef>
                <a:spcPts val="700"/>
              </a:spcBef>
              <a:buClr>
                <a:schemeClr val="accent2"/>
              </a:buClr>
              <a:buSzPct val="60000"/>
            </a:pPr>
            <a:r>
              <a:rPr lang="en-US" sz="2000" b="1" dirty="0">
                <a:latin typeface="Gill Sans MT" pitchFamily="34" charset="0"/>
              </a:rPr>
              <a:t>Compiled and used / reported</a:t>
            </a:r>
            <a:endParaRPr lang="en-US" b="1" dirty="0">
              <a:latin typeface="Gill Sans MT" pitchFamily="34" charset="0"/>
            </a:endParaRPr>
          </a:p>
        </p:txBody>
      </p:sp>
    </p:spTree>
    <p:extLst>
      <p:ext uri="{BB962C8B-B14F-4D97-AF65-F5344CB8AC3E}">
        <p14:creationId xmlns:p14="http://schemas.microsoft.com/office/powerpoint/2010/main" val="58831226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wipe(down)">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5305"/>
                                        </p:tgtEl>
                                        <p:attrNameLst>
                                          <p:attrName>style.visibility</p:attrName>
                                        </p:attrNameLst>
                                      </p:cBhvr>
                                      <p:to>
                                        <p:strVal val="visible"/>
                                      </p:to>
                                    </p:set>
                                    <p:anim calcmode="lin" valueType="num">
                                      <p:cBhvr additive="base">
                                        <p:cTn id="17" dur="500" fill="hold"/>
                                        <p:tgtEl>
                                          <p:spTgt spid="55305"/>
                                        </p:tgtEl>
                                        <p:attrNameLst>
                                          <p:attrName>ppt_x</p:attrName>
                                        </p:attrNameLst>
                                      </p:cBhvr>
                                      <p:tavLst>
                                        <p:tav tm="0">
                                          <p:val>
                                            <p:strVal val="#ppt_x"/>
                                          </p:val>
                                        </p:tav>
                                        <p:tav tm="100000">
                                          <p:val>
                                            <p:strVal val="#ppt_x"/>
                                          </p:val>
                                        </p:tav>
                                      </p:tavLst>
                                    </p:anim>
                                    <p:anim calcmode="lin" valueType="num">
                                      <p:cBhvr additive="base">
                                        <p:cTn id="18" dur="500" fill="hold"/>
                                        <p:tgtEl>
                                          <p:spTgt spid="5530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5306">
                                            <p:txEl>
                                              <p:pRg st="0" end="0"/>
                                            </p:txEl>
                                          </p:spTgt>
                                        </p:tgtEl>
                                        <p:attrNameLst>
                                          <p:attrName>style.visibility</p:attrName>
                                        </p:attrNameLst>
                                      </p:cBhvr>
                                      <p:to>
                                        <p:strVal val="visible"/>
                                      </p:to>
                                    </p:set>
                                    <p:animEffect transition="in" filter="wipe(down)">
                                      <p:cBhvr>
                                        <p:cTn id="23" dur="500"/>
                                        <p:tgtEl>
                                          <p:spTgt spid="5530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checkerboard(across)">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checkerboard(across)">
                                      <p:cBhvr>
                                        <p:cTn id="33" dur="500"/>
                                        <p:tgtEl>
                                          <p:spTgt spid="11"/>
                                        </p:tgtEl>
                                      </p:cBhvr>
                                    </p:animEffect>
                                  </p:childTnLst>
                                </p:cTn>
                              </p:par>
                            </p:childTnLst>
                          </p:cTn>
                        </p:par>
                        <p:par>
                          <p:cTn id="34" fill="hold">
                            <p:stCondLst>
                              <p:cond delay="500"/>
                            </p:stCondLst>
                            <p:childTnLst>
                              <p:par>
                                <p:cTn id="35" presetID="5" presetClass="entr" presetSubtype="1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checkerboard(across)">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5308">
                                            <p:txEl>
                                              <p:pRg st="0" end="0"/>
                                            </p:txEl>
                                          </p:spTgt>
                                        </p:tgtEl>
                                        <p:attrNameLst>
                                          <p:attrName>style.visibility</p:attrName>
                                        </p:attrNameLst>
                                      </p:cBhvr>
                                      <p:to>
                                        <p:strVal val="visible"/>
                                      </p:to>
                                    </p:set>
                                    <p:animEffect transition="in" filter="wipe(down)">
                                      <p:cBhvr>
                                        <p:cTn id="42" dur="500"/>
                                        <p:tgtEl>
                                          <p:spTgt spid="5530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checkerboard(across)">
                                      <p:cBhvr>
                                        <p:cTn id="47" dur="500"/>
                                        <p:tgtEl>
                                          <p:spTgt spid="13"/>
                                        </p:tgtEl>
                                      </p:cBhvr>
                                    </p:animEffect>
                                  </p:childTnLst>
                                </p:cTn>
                              </p:par>
                              <p:par>
                                <p:cTn id="48" presetID="5" presetClass="entr" presetSubtype="10" fill="hold"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checkerboard(across)">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55310">
                                            <p:txEl>
                                              <p:pRg st="0" end="0"/>
                                            </p:txEl>
                                          </p:spTgt>
                                        </p:tgtEl>
                                        <p:attrNameLst>
                                          <p:attrName>style.visibility</p:attrName>
                                        </p:attrNameLst>
                                      </p:cBhvr>
                                      <p:to>
                                        <p:strVal val="visible"/>
                                      </p:to>
                                    </p:set>
                                    <p:animEffect transition="in" filter="wipe(down)">
                                      <p:cBhvr>
                                        <p:cTn id="55" dur="500"/>
                                        <p:tgtEl>
                                          <p:spTgt spid="55310">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additive="base">
                                        <p:cTn id="60" dur="500" fill="hold"/>
                                        <p:tgtEl>
                                          <p:spTgt spid="17"/>
                                        </p:tgtEl>
                                        <p:attrNameLst>
                                          <p:attrName>ppt_x</p:attrName>
                                        </p:attrNameLst>
                                      </p:cBhvr>
                                      <p:tavLst>
                                        <p:tav tm="0">
                                          <p:val>
                                            <p:strVal val="#ppt_x"/>
                                          </p:val>
                                        </p:tav>
                                        <p:tav tm="100000">
                                          <p:val>
                                            <p:strVal val="#ppt_x"/>
                                          </p:val>
                                        </p:tav>
                                      </p:tavLst>
                                    </p:anim>
                                    <p:anim calcmode="lin" valueType="num">
                                      <p:cBhvr additive="base">
                                        <p:cTn id="6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5" presetClass="entr" presetSubtype="10" fill="hold"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checkerboard(across)">
                                      <p:cBhvr>
                                        <p:cTn id="66" dur="500"/>
                                        <p:tgtEl>
                                          <p:spTgt spid="18"/>
                                        </p:tgtEl>
                                      </p:cBhvr>
                                    </p:animEffect>
                                  </p:childTnLst>
                                </p:cTn>
                              </p:par>
                              <p:par>
                                <p:cTn id="67" presetID="5" presetClass="entr" presetSubtype="10" fill="hold" nodeType="with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checkerboard(across)">
                                      <p:cBhvr>
                                        <p:cTn id="69" dur="500"/>
                                        <p:tgtEl>
                                          <p:spTgt spid="6"/>
                                        </p:tgtEl>
                                      </p:cBhvr>
                                    </p:animEffect>
                                  </p:childTnLst>
                                </p:cTn>
                              </p:par>
                              <p:par>
                                <p:cTn id="70" presetID="5" presetClass="entr" presetSubtype="10" fill="hold" nodeType="with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checkerboard(across)">
                                      <p:cBhvr>
                                        <p:cTn id="72" dur="5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additive="base">
                                        <p:cTn id="77" dur="500" fill="hold"/>
                                        <p:tgtEl>
                                          <p:spTgt spid="8"/>
                                        </p:tgtEl>
                                        <p:attrNameLst>
                                          <p:attrName>ppt_x</p:attrName>
                                        </p:attrNameLst>
                                      </p:cBhvr>
                                      <p:tavLst>
                                        <p:tav tm="0">
                                          <p:val>
                                            <p:strVal val="#ppt_x"/>
                                          </p:val>
                                        </p:tav>
                                        <p:tav tm="100000">
                                          <p:val>
                                            <p:strVal val="#ppt_x"/>
                                          </p:val>
                                        </p:tav>
                                      </p:tavLst>
                                    </p:anim>
                                    <p:anim calcmode="lin" valueType="num">
                                      <p:cBhvr additive="base">
                                        <p:cTn id="7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55311">
                                            <p:txEl>
                                              <p:pRg st="0" end="0"/>
                                            </p:txEl>
                                          </p:spTgt>
                                        </p:tgtEl>
                                        <p:attrNameLst>
                                          <p:attrName>style.visibility</p:attrName>
                                        </p:attrNameLst>
                                      </p:cBhvr>
                                      <p:to>
                                        <p:strVal val="visible"/>
                                      </p:to>
                                    </p:set>
                                    <p:animEffect transition="in" filter="wipe(down)">
                                      <p:cBhvr>
                                        <p:cTn id="83" dur="500"/>
                                        <p:tgtEl>
                                          <p:spTgt spid="55311">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5" presetClass="entr" presetSubtype="10" fill="hold" nodeType="click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checkerboard(across)">
                                      <p:cBhvr>
                                        <p:cTn id="8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6" grpId="0" build="allAtOnce"/>
      <p:bldP spid="11" grpId="0"/>
      <p:bldP spid="55308" grpId="0" build="allAtOnce"/>
      <p:bldP spid="13" grpId="0"/>
      <p:bldP spid="55310" grpId="0" build="allAtOnce"/>
      <p:bldP spid="55311" grpId="0" build="allAtOnce"/>
      <p:bldP spid="23" grpId="0" build="p"/>
      <p:bldP spid="27"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fontScale="90000"/>
          </a:bodyPr>
          <a:lstStyle/>
          <a:p>
            <a:r>
              <a:rPr lang="en-US" dirty="0"/>
              <a:t>7.6 Management of change, </a:t>
            </a:r>
            <a:br>
              <a:rPr lang="en-US" dirty="0"/>
            </a:br>
            <a:r>
              <a:rPr lang="en-US" dirty="0"/>
              <a:t>Introduction</a:t>
            </a:r>
          </a:p>
        </p:txBody>
      </p:sp>
      <p:sp>
        <p:nvSpPr>
          <p:cNvPr id="4099" name="Content Placeholder 2"/>
          <p:cNvSpPr>
            <a:spLocks noGrp="1"/>
          </p:cNvSpPr>
          <p:nvPr>
            <p:ph idx="1"/>
          </p:nvPr>
        </p:nvSpPr>
        <p:spPr>
          <a:xfrm>
            <a:off x="228600" y="1447800"/>
            <a:ext cx="8763000" cy="5257800"/>
          </a:xfrm>
        </p:spPr>
        <p:txBody>
          <a:bodyPr/>
          <a:lstStyle/>
          <a:p>
            <a:pPr algn="just"/>
            <a:r>
              <a:rPr lang="en-US" sz="2400" dirty="0"/>
              <a:t>Change is a phenomenon faced by all organizations. Global and local events affect how organizations are structured and conduct their activities and the health sector is no exception. Changes in the political, socio-economic, technological and physical environment profoundly affect the program and activities of the health sector.</a:t>
            </a:r>
          </a:p>
          <a:p>
            <a:pPr algn="just"/>
            <a:r>
              <a:rPr lang="en-US" sz="2400" dirty="0"/>
              <a:t>The human resource management system is one of the areas constantly affected by change. There are many new changes in managerial processes related to human resource management, and, as a human resource manager, you must be aware of these.</a:t>
            </a:r>
          </a:p>
        </p:txBody>
      </p:sp>
    </p:spTree>
    <p:extLst>
      <p:ext uri="{BB962C8B-B14F-4D97-AF65-F5344CB8AC3E}">
        <p14:creationId xmlns:p14="http://schemas.microsoft.com/office/powerpoint/2010/main" val="3868044944"/>
      </p:ext>
    </p:extLst>
  </p:cSld>
  <p:clrMapOvr>
    <a:masterClrMapping/>
  </p:clrMapOvr>
  <p:transition>
    <p:random/>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a:xfrm>
            <a:off x="685800" y="762000"/>
            <a:ext cx="8229600" cy="1143000"/>
          </a:xfrm>
        </p:spPr>
        <p:txBody>
          <a:bodyPr/>
          <a:lstStyle/>
          <a:p>
            <a:pPr eaLnBrk="1" hangingPunct="1"/>
            <a:r>
              <a:rPr lang="en-US" dirty="0"/>
              <a:t>2. Types of Organizational Change</a:t>
            </a:r>
          </a:p>
        </p:txBody>
      </p:sp>
      <p:sp>
        <p:nvSpPr>
          <p:cNvPr id="5123" name="Rectangle 1027"/>
          <p:cNvSpPr>
            <a:spLocks noGrp="1" noChangeArrowheads="1"/>
          </p:cNvSpPr>
          <p:nvPr>
            <p:ph type="body" idx="1"/>
          </p:nvPr>
        </p:nvSpPr>
        <p:spPr>
          <a:xfrm>
            <a:off x="685800" y="2286000"/>
            <a:ext cx="8305800" cy="4343400"/>
          </a:xfrm>
        </p:spPr>
        <p:txBody>
          <a:bodyPr/>
          <a:lstStyle/>
          <a:p>
            <a:pPr algn="just">
              <a:defRPr/>
            </a:pPr>
            <a:r>
              <a:rPr lang="en-US" sz="3200" dirty="0"/>
              <a:t>There are various ways of categorizing types of change which include:</a:t>
            </a:r>
          </a:p>
          <a:p>
            <a:pPr lvl="1" algn="just">
              <a:defRPr/>
            </a:pPr>
            <a:r>
              <a:rPr lang="en-US" sz="2800" dirty="0">
                <a:ea typeface="+mn-ea"/>
                <a:cs typeface="+mn-cs"/>
              </a:rPr>
              <a:t>routine versus non-routine change</a:t>
            </a:r>
          </a:p>
          <a:p>
            <a:pPr lvl="1" algn="just">
              <a:defRPr/>
            </a:pPr>
            <a:r>
              <a:rPr lang="en-US" sz="2800" dirty="0">
                <a:ea typeface="+mn-ea"/>
                <a:cs typeface="+mn-cs"/>
              </a:rPr>
              <a:t>strategic versus operational change</a:t>
            </a:r>
          </a:p>
          <a:p>
            <a:pPr lvl="1" algn="just">
              <a:defRPr/>
            </a:pPr>
            <a:r>
              <a:rPr lang="en-US" sz="2800" dirty="0">
                <a:ea typeface="+mn-ea"/>
                <a:cs typeface="+mn-cs"/>
              </a:rPr>
              <a:t>change in structure, technology and people.</a:t>
            </a:r>
            <a:endParaRPr lang="en-US" sz="2800" dirty="0"/>
          </a:p>
        </p:txBody>
      </p:sp>
    </p:spTree>
    <p:extLst>
      <p:ext uri="{BB962C8B-B14F-4D97-AF65-F5344CB8AC3E}">
        <p14:creationId xmlns:p14="http://schemas.microsoft.com/office/powerpoint/2010/main" val="1081312583"/>
      </p:ext>
    </p:extLst>
  </p:cSld>
  <p:clrMapOvr>
    <a:masterClrMapping/>
  </p:clrMapOvr>
  <p:transition>
    <p:random/>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152400"/>
            <a:ext cx="8229600" cy="685800"/>
          </a:xfrm>
        </p:spPr>
        <p:txBody>
          <a:bodyPr/>
          <a:lstStyle/>
          <a:p>
            <a:pPr marL="342900" indent="-342900"/>
            <a:r>
              <a:rPr lang="en-US" sz="2800" dirty="0">
                <a:solidFill>
                  <a:schemeClr val="tx1"/>
                </a:solidFill>
              </a:rPr>
              <a:t>A. Routine versus non-routine change</a:t>
            </a:r>
          </a:p>
        </p:txBody>
      </p:sp>
      <p:sp>
        <p:nvSpPr>
          <p:cNvPr id="6147" name="Content Placeholder 2"/>
          <p:cNvSpPr>
            <a:spLocks noGrp="1"/>
          </p:cNvSpPr>
          <p:nvPr>
            <p:ph idx="1"/>
          </p:nvPr>
        </p:nvSpPr>
        <p:spPr>
          <a:xfrm>
            <a:off x="228600" y="914400"/>
            <a:ext cx="8839200" cy="5715000"/>
          </a:xfrm>
        </p:spPr>
        <p:txBody>
          <a:bodyPr>
            <a:noAutofit/>
          </a:bodyPr>
          <a:lstStyle/>
          <a:p>
            <a:pPr algn="just"/>
            <a:r>
              <a:rPr lang="en-US" sz="2400" b="1" u="sng" dirty="0"/>
              <a:t>Routine changes </a:t>
            </a:r>
            <a:r>
              <a:rPr lang="en-US" sz="2400" dirty="0"/>
              <a:t>are frequent changes that are expected by employees. Examples include changes in HR guidelines and procedures, reshuffling of staff or changes in ways of providing services. People accept that when some staff are away on holiday or at a training course they may be expected to cover some of their activities for instance. </a:t>
            </a:r>
          </a:p>
          <a:p>
            <a:pPr algn="just"/>
            <a:r>
              <a:rPr lang="en-US" sz="2400" b="1" u="sng" dirty="0"/>
              <a:t>Non-routine changes </a:t>
            </a:r>
            <a:r>
              <a:rPr lang="en-US" sz="2400" dirty="0"/>
              <a:t>are unique changes that are unexpected by employees, for instance, public announcements about projected redundancies (dismissal). The unique and radical nature of non-routine changes make them more difficult to manage. For example, major structural change in the organization may cause anxiety about job security among employees. In such cases, employees will resist efforts for change.</a:t>
            </a:r>
          </a:p>
        </p:txBody>
      </p:sp>
    </p:spTree>
    <p:extLst>
      <p:ext uri="{BB962C8B-B14F-4D97-AF65-F5344CB8AC3E}">
        <p14:creationId xmlns:p14="http://schemas.microsoft.com/office/powerpoint/2010/main" val="3570210852"/>
      </p:ext>
    </p:extLst>
  </p:cSld>
  <p:clrMapOvr>
    <a:masterClrMapping/>
  </p:clrMapOvr>
  <p:transition>
    <p:random/>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800" y="228600"/>
            <a:ext cx="8229600" cy="914400"/>
          </a:xfrm>
        </p:spPr>
        <p:txBody>
          <a:bodyPr/>
          <a:lstStyle/>
          <a:p>
            <a:pPr algn="l"/>
            <a:r>
              <a:rPr lang="en-US" dirty="0"/>
              <a:t>B. Strategic VS Operational Change</a:t>
            </a:r>
          </a:p>
        </p:txBody>
      </p:sp>
      <p:sp>
        <p:nvSpPr>
          <p:cNvPr id="7171" name="Content Placeholder 2"/>
          <p:cNvSpPr>
            <a:spLocks noGrp="1"/>
          </p:cNvSpPr>
          <p:nvPr>
            <p:ph idx="1"/>
          </p:nvPr>
        </p:nvSpPr>
        <p:spPr>
          <a:xfrm>
            <a:off x="304800" y="1219200"/>
            <a:ext cx="8686800" cy="5486400"/>
          </a:xfrm>
        </p:spPr>
        <p:txBody>
          <a:bodyPr>
            <a:normAutofit/>
          </a:bodyPr>
          <a:lstStyle/>
          <a:p>
            <a:pPr algn="just"/>
            <a:r>
              <a:rPr lang="en-US" sz="2800" b="1" u="sng" dirty="0"/>
              <a:t>Strategic change </a:t>
            </a:r>
            <a:r>
              <a:rPr lang="en-US" sz="2800" dirty="0"/>
              <a:t>involves a major readjustment in the organization's overall activities. Commonly, such changes occur in order to respond to the changing environment in which the organization is operating. Strategic changes may involve a change of mission or engaging in a new purpose, a change of clients, a change of values or changes in technology.</a:t>
            </a:r>
          </a:p>
          <a:p>
            <a:pPr algn="just"/>
            <a:r>
              <a:rPr lang="en-US" sz="2800" dirty="0"/>
              <a:t>Unlike strategic change, which addresses long term goals, </a:t>
            </a:r>
            <a:r>
              <a:rPr lang="en-US" sz="2800" b="1" u="sng" dirty="0"/>
              <a:t>operational change </a:t>
            </a:r>
            <a:r>
              <a:rPr lang="en-US" sz="2800" dirty="0"/>
              <a:t>focuses on changes that have an immediate effect. Adopting new financial or drug procurement procedures are examples of operational change.</a:t>
            </a:r>
          </a:p>
        </p:txBody>
      </p:sp>
    </p:spTree>
    <p:extLst>
      <p:ext uri="{BB962C8B-B14F-4D97-AF65-F5344CB8AC3E}">
        <p14:creationId xmlns:p14="http://schemas.microsoft.com/office/powerpoint/2010/main" val="2092981019"/>
      </p:ext>
    </p:extLst>
  </p:cSld>
  <p:clrMapOvr>
    <a:masterClrMapping/>
  </p:clrMapOvr>
  <p:transition>
    <p:random/>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09600" y="152400"/>
            <a:ext cx="8305800" cy="762000"/>
          </a:xfrm>
        </p:spPr>
        <p:txBody>
          <a:bodyPr/>
          <a:lstStyle/>
          <a:p>
            <a:pPr algn="l"/>
            <a:r>
              <a:rPr lang="en-US" sz="3200" dirty="0"/>
              <a:t>C. Change in Technology, Structure and People </a:t>
            </a:r>
          </a:p>
        </p:txBody>
      </p:sp>
      <p:sp>
        <p:nvSpPr>
          <p:cNvPr id="8195" name="Content Placeholder 2"/>
          <p:cNvSpPr>
            <a:spLocks noGrp="1"/>
          </p:cNvSpPr>
          <p:nvPr>
            <p:ph idx="1"/>
          </p:nvPr>
        </p:nvSpPr>
        <p:spPr>
          <a:xfrm>
            <a:off x="457200" y="914400"/>
            <a:ext cx="8534400" cy="5715000"/>
          </a:xfrm>
        </p:spPr>
        <p:txBody>
          <a:bodyPr>
            <a:normAutofit/>
          </a:bodyPr>
          <a:lstStyle/>
          <a:p>
            <a:pPr algn="just"/>
            <a:r>
              <a:rPr lang="en-US" sz="2400" b="1" u="sng" dirty="0"/>
              <a:t>Structural change </a:t>
            </a:r>
            <a:r>
              <a:rPr lang="en-US" sz="2400" dirty="0"/>
              <a:t>involves adjustment or modifications to the organizational structure, such as a change in hierarchal relationships among employees, a change in the span of management, a change in the levels of organizational structure such as a move from pyramidal structures to teams and redesigning jobs.</a:t>
            </a:r>
          </a:p>
          <a:p>
            <a:pPr algn="just"/>
            <a:r>
              <a:rPr lang="en-US" sz="2400" dirty="0"/>
              <a:t>Usually, organizations engage in structural change in response to changes in the external environment or when they adopt a new strategy. Because the organizational structure is the decision making framework, a change in strategy is likely to be accompanied by a change or an adjustment in how work gets done and who does it. For instance, structural changes can include combining responsibilities, decreasing management levels, introducing new rules and procedures or enriching employees’ jobs by increasing their role in decision making.</a:t>
            </a:r>
          </a:p>
        </p:txBody>
      </p:sp>
    </p:spTree>
    <p:extLst>
      <p:ext uri="{BB962C8B-B14F-4D97-AF65-F5344CB8AC3E}">
        <p14:creationId xmlns:p14="http://schemas.microsoft.com/office/powerpoint/2010/main" val="2172122117"/>
      </p:ext>
    </p:extLst>
  </p:cSld>
  <p:clrMapOvr>
    <a:masterClrMapping/>
  </p:clrMapOvr>
  <p:transition>
    <p:random/>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8954</TotalTime>
  <Words>6325</Words>
  <Application>Microsoft Office PowerPoint</Application>
  <PresentationFormat>On-screen Show (4:3)</PresentationFormat>
  <Paragraphs>859</Paragraphs>
  <Slides>116</Slides>
  <Notes>15</Notes>
  <HiddenSlides>1</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116</vt:i4>
      </vt:variant>
    </vt:vector>
  </HeadingPairs>
  <TitlesOfParts>
    <vt:vector size="132" baseType="lpstr">
      <vt:lpstr>Arial Unicode MS</vt:lpstr>
      <vt:lpstr>Arial</vt:lpstr>
      <vt:lpstr>Arial Narrow</vt:lpstr>
      <vt:lpstr>Book Antiqua</vt:lpstr>
      <vt:lpstr>Calibri</vt:lpstr>
      <vt:lpstr>Constantia</vt:lpstr>
      <vt:lpstr>Gill Sans MT</vt:lpstr>
      <vt:lpstr>High Tower Text</vt:lpstr>
      <vt:lpstr>Impact</vt:lpstr>
      <vt:lpstr>Perpetua</vt:lpstr>
      <vt:lpstr>Times</vt:lpstr>
      <vt:lpstr>Times New Roman</vt:lpstr>
      <vt:lpstr>Verdana</vt:lpstr>
      <vt:lpstr>Wingdings</vt:lpstr>
      <vt:lpstr>Wingdings 3</vt:lpstr>
      <vt:lpstr>Office Theme</vt:lpstr>
      <vt:lpstr> </vt:lpstr>
      <vt:lpstr>PowerPoint Presentation</vt:lpstr>
      <vt:lpstr>Human Resource Management</vt:lpstr>
      <vt:lpstr>Human Resource Management</vt:lpstr>
      <vt:lpstr>HRM…</vt:lpstr>
      <vt:lpstr>1. Human Resource Planning</vt:lpstr>
      <vt:lpstr> Approaches used in calculating health personnel requirements </vt:lpstr>
      <vt:lpstr>          2. Recruitment</vt:lpstr>
      <vt:lpstr>                        HRM…</vt:lpstr>
      <vt:lpstr> Legal considerations </vt:lpstr>
      <vt:lpstr>            3. Selection  </vt:lpstr>
      <vt:lpstr>4. Introduction (Socialization) and Orientation  </vt:lpstr>
      <vt:lpstr>Socialization…</vt:lpstr>
      <vt:lpstr> 5. Training and development </vt:lpstr>
      <vt:lpstr>Training and Development…</vt:lpstr>
      <vt:lpstr>Training and Development…</vt:lpstr>
      <vt:lpstr>Training and Development</vt:lpstr>
      <vt:lpstr> 6. Performance Appraisal  </vt:lpstr>
      <vt:lpstr>  Performance Appraisal </vt:lpstr>
      <vt:lpstr> Performance Appraisal… </vt:lpstr>
      <vt:lpstr>Performance appraisal …</vt:lpstr>
      <vt:lpstr>Who Appraises Performance?</vt:lpstr>
      <vt:lpstr>PowerPoint Presentation</vt:lpstr>
      <vt:lpstr>Poorly Implemented PM Systems</vt:lpstr>
      <vt:lpstr> 7. Promotion, Transfer, Demotion and Separation </vt:lpstr>
      <vt:lpstr>Discipline, Demotion and Separation </vt:lpstr>
      <vt:lpstr>PowerPoint Presentation</vt:lpstr>
      <vt:lpstr>Objectives </vt:lpstr>
      <vt:lpstr>PowerPoint Presentation</vt:lpstr>
      <vt:lpstr>Financial  Management</vt:lpstr>
      <vt:lpstr>Why FM is Important?</vt:lpstr>
      <vt:lpstr>Financial Management…</vt:lpstr>
      <vt:lpstr>Budget</vt:lpstr>
      <vt:lpstr>Types of Budget</vt:lpstr>
      <vt:lpstr>BUDGET Cont…</vt:lpstr>
      <vt:lpstr>Line-item budgeting in Ethiopia</vt:lpstr>
      <vt:lpstr>Budgeting Techniques</vt:lpstr>
      <vt:lpstr>Budgeting Techniques</vt:lpstr>
      <vt:lpstr>BUDGET…</vt:lpstr>
      <vt:lpstr>Budget Cycle:  </vt:lpstr>
      <vt:lpstr> AUDIT</vt:lpstr>
      <vt:lpstr>Coding the line item budget</vt:lpstr>
      <vt:lpstr>Line Item Budgeting</vt:lpstr>
      <vt:lpstr>Line Item Budgeting...</vt:lpstr>
      <vt:lpstr>Line Item Budgeting...</vt:lpstr>
      <vt:lpstr>Line Item Budgeting...</vt:lpstr>
      <vt:lpstr>Models dealing with property and finance</vt:lpstr>
      <vt:lpstr>PowerPoint Presentation</vt:lpstr>
      <vt:lpstr>Session objectives</vt:lpstr>
      <vt:lpstr>PowerPoint Presentation</vt:lpstr>
      <vt:lpstr>Time</vt:lpstr>
      <vt:lpstr>What is time management?</vt:lpstr>
      <vt:lpstr>PowerPoint Presentation</vt:lpstr>
      <vt:lpstr> Time Management…  </vt:lpstr>
      <vt:lpstr>PowerPoint Presentation</vt:lpstr>
      <vt:lpstr>Time Management…</vt:lpstr>
      <vt:lpstr>Where to start?</vt:lpstr>
      <vt:lpstr>PowerPoint Presentation</vt:lpstr>
      <vt:lpstr>Time Management…</vt:lpstr>
      <vt:lpstr>Time Management…</vt:lpstr>
      <vt:lpstr>Time Management…</vt:lpstr>
      <vt:lpstr>         Time Management…</vt:lpstr>
      <vt:lpstr>Time Management…</vt:lpstr>
      <vt:lpstr>Time Management…</vt:lpstr>
      <vt:lpstr>Time management Matrix</vt:lpstr>
      <vt:lpstr>PowerPoint Presentation</vt:lpstr>
      <vt:lpstr>Obstacles to effective Time Management</vt:lpstr>
      <vt:lpstr>Obstacles to Effective Time Management…</vt:lpstr>
      <vt:lpstr>Importance of Time Management </vt:lpstr>
      <vt:lpstr>PowerPoint Presentation</vt:lpstr>
      <vt:lpstr>PowerPoint Presentation</vt:lpstr>
      <vt:lpstr>PowerPoint Presentation</vt:lpstr>
      <vt:lpstr>  </vt:lpstr>
      <vt:lpstr>Pharmaceutical Logistics Mgt. </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Learning objectives </vt:lpstr>
      <vt:lpstr>Types of health care facilities</vt:lpstr>
      <vt:lpstr>Health care facilities . . .</vt:lpstr>
      <vt:lpstr>MANAGEMENT OF INFORMATION</vt:lpstr>
      <vt:lpstr>INFORMATION SYSTEM</vt:lpstr>
      <vt:lpstr>Flow of Information</vt:lpstr>
      <vt:lpstr>Management Information System (MIS)</vt:lpstr>
      <vt:lpstr>Health Information System</vt:lpstr>
      <vt:lpstr>Health Management Information System</vt:lpstr>
      <vt:lpstr>HMIS</vt:lpstr>
      <vt:lpstr>HMIS. . .</vt:lpstr>
      <vt:lpstr>Routine Data Collection &amp; HMIS Data flow</vt:lpstr>
      <vt:lpstr>7.6 Management of change,  Introduction</vt:lpstr>
      <vt:lpstr>2. Types of Organizational Change</vt:lpstr>
      <vt:lpstr>A. Routine versus non-routine change</vt:lpstr>
      <vt:lpstr>B. Strategic VS Operational Change</vt:lpstr>
      <vt:lpstr>C. Change in Technology, Structure and People </vt:lpstr>
      <vt:lpstr>Cont… </vt:lpstr>
      <vt:lpstr>Cont…d</vt:lpstr>
      <vt:lpstr>3. Organizational Environment and Change</vt:lpstr>
      <vt:lpstr>Political Factors </vt:lpstr>
      <vt:lpstr>Economic Factor</vt:lpstr>
      <vt:lpstr>Social Factor</vt:lpstr>
      <vt:lpstr>Technological Factor</vt:lpstr>
      <vt:lpstr>4. Change Management Process</vt:lpstr>
      <vt:lpstr>Steps of an Effective Change Management</vt:lpstr>
      <vt:lpstr>  5. Resistance to Change</vt:lpstr>
      <vt:lpstr>Cont…</vt:lpstr>
      <vt:lpstr>7.7 Space management  </vt:lpstr>
      <vt:lpstr>Activity </vt:lpstr>
      <vt:lpstr>Office Management</vt:lpstr>
      <vt:lpstr>Care Setting</vt:lpstr>
      <vt:lpstr>Work flows</vt:lpstr>
      <vt:lpstr>Thank you very much!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Leading/Leadership</dc:title>
  <dc:creator>DSSUBREO</dc:creator>
  <cp:lastModifiedBy>Mihretu</cp:lastModifiedBy>
  <cp:revision>675</cp:revision>
  <dcterms:created xsi:type="dcterms:W3CDTF">2011-11-11T10:45:06Z</dcterms:created>
  <dcterms:modified xsi:type="dcterms:W3CDTF">2020-04-27T05:53:19Z</dcterms:modified>
</cp:coreProperties>
</file>