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412" r:id="rId2"/>
    <p:sldId id="403" r:id="rId3"/>
    <p:sldId id="404" r:id="rId4"/>
    <p:sldId id="405" r:id="rId5"/>
    <p:sldId id="406" r:id="rId6"/>
    <p:sldId id="407" r:id="rId7"/>
    <p:sldId id="423" r:id="rId8"/>
    <p:sldId id="408" r:id="rId9"/>
    <p:sldId id="411" r:id="rId10"/>
    <p:sldId id="328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425" r:id="rId19"/>
    <p:sldId id="396" r:id="rId20"/>
    <p:sldId id="397" r:id="rId21"/>
    <p:sldId id="398" r:id="rId22"/>
    <p:sldId id="399" r:id="rId23"/>
    <p:sldId id="343" r:id="rId24"/>
    <p:sldId id="350" r:id="rId25"/>
    <p:sldId id="353" r:id="rId26"/>
    <p:sldId id="354" r:id="rId27"/>
    <p:sldId id="355" r:id="rId28"/>
    <p:sldId id="357" r:id="rId29"/>
    <p:sldId id="348" r:id="rId30"/>
    <p:sldId id="371" r:id="rId31"/>
    <p:sldId id="424" r:id="rId32"/>
    <p:sldId id="372" r:id="rId33"/>
    <p:sldId id="373" r:id="rId34"/>
    <p:sldId id="374" r:id="rId35"/>
    <p:sldId id="375" r:id="rId36"/>
    <p:sldId id="376" r:id="rId37"/>
    <p:sldId id="378" r:id="rId38"/>
    <p:sldId id="381" r:id="rId39"/>
    <p:sldId id="382" r:id="rId40"/>
    <p:sldId id="383" r:id="rId41"/>
    <p:sldId id="393" r:id="rId42"/>
    <p:sldId id="384" r:id="rId43"/>
    <p:sldId id="385" r:id="rId44"/>
    <p:sldId id="386" r:id="rId45"/>
    <p:sldId id="387" r:id="rId46"/>
    <p:sldId id="388" r:id="rId47"/>
    <p:sldId id="389" r:id="rId48"/>
    <p:sldId id="390" r:id="rId49"/>
    <p:sldId id="391" r:id="rId50"/>
    <p:sldId id="392" r:id="rId51"/>
    <p:sldId id="421" r:id="rId52"/>
    <p:sldId id="400" r:id="rId53"/>
    <p:sldId id="422" r:id="rId5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2" autoAdjust="0"/>
  </p:normalViewPr>
  <p:slideViewPr>
    <p:cSldViewPr>
      <p:cViewPr varScale="1">
        <p:scale>
          <a:sx n="52" d="100"/>
          <a:sy n="52" d="100"/>
        </p:scale>
        <p:origin x="1219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4E4D8-70B5-4B6C-982B-A1E3DA2114F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61DF6-0A62-4360-A0BF-821AEDAB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13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710AF-0536-47BF-BD11-063D36033ABC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C405B-EB80-4797-A8D1-E11964A1CF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6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9266-7F48-45F2-B556-28DDF10B8B1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8719-D3A8-4963-8D7E-A5A2FBD2D15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1585-BF84-42F2-94E9-EFCFE80DC95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4E54-86E9-4540-8155-8ACB9F3F767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3869-17CA-4400-97B1-044FD5C6936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A89B-5946-4E8E-93F6-7BC21ECC1F3F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38FF-0C72-4EAD-92F2-10C0A274F347}" type="datetime1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82E9-2292-40A4-B095-D562ABB44BD1}" type="datetime1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6450-ED40-43A1-B418-1EAF4AEFB209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CB22-1719-405C-8D91-ABFE50DA38FA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C06D-6A32-4079-BEC6-4089642D5759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BBCFA-FC55-47CC-8D80-5C07A568E738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447800"/>
            <a:ext cx="6069874" cy="205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0000FF"/>
                </a:solidFill>
                <a:latin typeface="High Tower Text" panose="02040502050506030303" pitchFamily="18" charset="0"/>
              </a:rPr>
              <a:t>Unit Two: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0000FF"/>
                </a:solidFill>
                <a:latin typeface="High Tower Text" panose="02040502050506030303" pitchFamily="18" charset="0"/>
              </a:rPr>
              <a:t>Health Planning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GB" b="1" dirty="0">
              <a:latin typeface="High Tower Text" panose="02040502050506030303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9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7924800" cy="609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</a:rPr>
              <a:t>PLANNING…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869950"/>
            <a:ext cx="8476488" cy="5486400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sz="2600" b="1" dirty="0">
                <a:solidFill>
                  <a:schemeClr val="tx1"/>
                </a:solidFill>
                <a:latin typeface="High Tower Text" panose="02040502050506030303" pitchFamily="18" charset="0"/>
              </a:rPr>
              <a:t>Classification of Plans </a:t>
            </a:r>
            <a:r>
              <a:rPr lang="en-US" sz="26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Based on Repetitiveness</a:t>
            </a:r>
            <a:endParaRPr lang="en-US" sz="2600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Standing Plans</a:t>
            </a: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Single-use Plans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6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Standing Plans</a:t>
            </a:r>
            <a:endParaRPr lang="en-US" sz="2600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600" dirty="0">
                <a:latin typeface="High Tower Text" panose="02040502050506030303" pitchFamily="18" charset="0"/>
              </a:rPr>
              <a:t>Plans that 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</a:rPr>
              <a:t>provide guidance </a:t>
            </a:r>
            <a:r>
              <a:rPr lang="en-US" sz="2600" dirty="0">
                <a:latin typeface="High Tower Text" panose="02040502050506030303" pitchFamily="18" charset="0"/>
              </a:rPr>
              <a:t>for activities performed 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</a:rPr>
              <a:t>repeatedly.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600" dirty="0">
                <a:latin typeface="High Tower Text" panose="02040502050506030303" pitchFamily="18" charset="0"/>
              </a:rPr>
              <a:t>That are followed each time  a given situation encountered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600" dirty="0">
                <a:latin typeface="High Tower Text" panose="02040502050506030303" pitchFamily="18" charset="0"/>
              </a:rPr>
              <a:t>Include mission or purpose, goal,  strategy, policy, procedure, method, and rule</a:t>
            </a:r>
            <a:endParaRPr lang="en-US" sz="2600" dirty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sz="2600" dirty="0">
              <a:solidFill>
                <a:srgbClr val="0033CC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sz="26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6" y="533400"/>
            <a:ext cx="7696200" cy="685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Perpetua" panose="02020502060401020303" pitchFamily="18" charset="0"/>
              </a:rPr>
              <a:t>PLANNING…</a:t>
            </a:r>
            <a:endParaRPr lang="en-US" sz="28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184"/>
            <a:ext cx="8305800" cy="332821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2. Single-use Plans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High Tower Text" panose="02040502050506030303" pitchFamily="18" charset="0"/>
              </a:rPr>
              <a:t>A</a:t>
            </a: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High Tower Text" panose="02040502050506030303" pitchFamily="18" charset="0"/>
              </a:rPr>
              <a:t>one-time plan 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developed for a single occasion or purpose.</a:t>
            </a:r>
            <a:endParaRPr lang="en-US" sz="2600" b="1" dirty="0"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High Tower Text" panose="02040502050506030303" pitchFamily="18" charset="0"/>
              </a:rPr>
              <a:t>Not </a:t>
            </a:r>
            <a:r>
              <a:rPr lang="en-US" sz="2600" dirty="0">
                <a:latin typeface="High Tower Text" panose="02040502050506030303" pitchFamily="18" charset="0"/>
              </a:rPr>
              <a:t>used up once the objective is accomplished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The amount of time you spend on it depends on its nature and importance</a:t>
            </a:r>
            <a:r>
              <a:rPr lang="en-US" sz="2600" b="1" dirty="0">
                <a:latin typeface="High Tower Text" panose="02040502050506030303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Include </a:t>
            </a: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Programs, projects and budgets</a:t>
            </a:r>
            <a:endParaRPr lang="en-US" sz="2800" dirty="0">
              <a:latin typeface="High Tower Text" panose="0204050205050603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600" b="1" dirty="0">
              <a:latin typeface="High Tower Text" panose="02040502050506030303" pitchFamily="18" charset="0"/>
            </a:endParaRPr>
          </a:p>
          <a:p>
            <a:pPr>
              <a:buNone/>
            </a:pPr>
            <a:endParaRPr lang="en-US" sz="2800" dirty="0">
              <a:solidFill>
                <a:srgbClr val="FF0000"/>
              </a:solidFill>
              <a:latin typeface="High Tower Text" panose="02040502050506030303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High Tower Text" panose="02040502050506030303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6096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High Tower Text" panose="02040502050506030303" pitchFamily="18" charset="0"/>
              </a:rPr>
              <a:t>PLANNING…</a:t>
            </a:r>
            <a:endParaRPr lang="en-US" sz="32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8006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sz="2700" b="1" dirty="0">
                <a:solidFill>
                  <a:srgbClr val="FF0066"/>
                </a:solidFill>
                <a:latin typeface="High Tower Text" panose="02040502050506030303" pitchFamily="18" charset="0"/>
              </a:rPr>
              <a:t>Classification of Plans Based on Time</a:t>
            </a:r>
            <a:endParaRPr lang="en-US" sz="2700" dirty="0">
              <a:solidFill>
                <a:srgbClr val="FF0066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sz="2700" b="1" i="1" dirty="0">
                <a:solidFill>
                  <a:srgbClr val="0000FF"/>
                </a:solidFill>
                <a:latin typeface="High Tower Text" panose="02040502050506030303" pitchFamily="18" charset="0"/>
              </a:rPr>
              <a:t>1. Long-range planning </a:t>
            </a:r>
          </a:p>
          <a:p>
            <a:pPr algn="just">
              <a:lnSpc>
                <a:spcPct val="150000"/>
              </a:lnSpc>
            </a:pPr>
            <a:r>
              <a:rPr lang="en-US" sz="2700" dirty="0">
                <a:latin typeface="High Tower Text" panose="02040502050506030303" pitchFamily="18" charset="0"/>
              </a:rPr>
              <a:t>The development of a plan for accomplishing a goal over a period of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several years</a:t>
            </a:r>
            <a:r>
              <a:rPr lang="en-US" sz="2700" dirty="0">
                <a:latin typeface="High Tower Text" panose="0204050205050603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700" dirty="0">
                <a:latin typeface="High Tower Text" panose="02040502050506030303" pitchFamily="18" charset="0"/>
              </a:rPr>
              <a:t>The </a:t>
            </a:r>
            <a:r>
              <a:rPr lang="en-US" sz="2700" dirty="0">
                <a:solidFill>
                  <a:schemeClr val="tx1"/>
                </a:solidFill>
                <a:latin typeface="High Tower Text" panose="02040502050506030303" pitchFamily="18" charset="0"/>
              </a:rPr>
              <a:t>time may range usually from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5-10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 years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700" dirty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700" dirty="0">
                <a:solidFill>
                  <a:schemeClr val="tx1"/>
                </a:solidFill>
                <a:latin typeface="High Tower Text" panose="02040502050506030303" pitchFamily="18" charset="0"/>
              </a:rPr>
              <a:t>     </a:t>
            </a:r>
            <a:endParaRPr lang="en-US" sz="2700" b="1" i="1" dirty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sz="27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6802"/>
            <a:ext cx="8476488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igh Tower Text" panose="02040502050506030303" pitchFamily="18" charset="0"/>
              </a:rPr>
              <a:t>Planning…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452"/>
            <a:ext cx="8763000" cy="5593897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sz="2700" b="1" i="1" dirty="0">
                <a:solidFill>
                  <a:srgbClr val="C00000"/>
                </a:solidFill>
                <a:latin typeface="High Tower Text" panose="02040502050506030303" pitchFamily="18" charset="0"/>
              </a:rPr>
              <a:t>2. Short-range planning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  <a:latin typeface="High Tower Text" panose="02040502050506030303" pitchFamily="18" charset="0"/>
              </a:rPr>
              <a:t>Complementary of long- range plans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  <a:latin typeface="High Tower Text" panose="02040502050506030303" pitchFamily="18" charset="0"/>
              </a:rPr>
              <a:t>Constitutes the steps towards the implementation of long-range plans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>
                <a:latin typeface="High Tower Text" panose="02040502050506030303" pitchFamily="18" charset="0"/>
              </a:rPr>
              <a:t>covers a period of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one year or less</a:t>
            </a:r>
            <a:r>
              <a:rPr lang="en-US" sz="2700" dirty="0">
                <a:latin typeface="High Tower Text" panose="02040502050506030303" pitchFamily="18" charset="0"/>
              </a:rPr>
              <a:t>.</a:t>
            </a:r>
            <a:r>
              <a:rPr lang="en-US" sz="2700" dirty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700" b="1" i="1" dirty="0">
                <a:solidFill>
                  <a:srgbClr val="C00000"/>
                </a:solidFill>
                <a:latin typeface="High Tower Text" panose="02040502050506030303" pitchFamily="18" charset="0"/>
              </a:rPr>
              <a:t>3.  Intermediate-range planning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  <a:latin typeface="High Tower Text" panose="02040502050506030303" pitchFamily="18" charset="0"/>
              </a:rPr>
              <a:t>Ranges between long and short- range plans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>
                <a:latin typeface="High Tower Text" panose="02040502050506030303" pitchFamily="18" charset="0"/>
              </a:rPr>
              <a:t>lasts from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2 -5 </a:t>
            </a:r>
            <a:r>
              <a:rPr lang="en-US" sz="2700" dirty="0">
                <a:latin typeface="High Tower Text" panose="02040502050506030303" pitchFamily="18" charset="0"/>
              </a:rPr>
              <a:t>years. </a:t>
            </a:r>
          </a:p>
          <a:p>
            <a:pPr marL="609600" indent="-609600">
              <a:lnSpc>
                <a:spcPct val="150000"/>
              </a:lnSpc>
            </a:pPr>
            <a:endParaRPr lang="en-US" sz="2700" dirty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sz="27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171688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igh Tower Text" panose="02040502050506030303" pitchFamily="18" charset="0"/>
              </a:rPr>
              <a:t>Planning…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52688" cy="5867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n-US" sz="2800" b="1" dirty="0">
                <a:solidFill>
                  <a:schemeClr val="tx1"/>
                </a:solidFill>
                <a:latin typeface="High Tower Text" panose="02040502050506030303" pitchFamily="18" charset="0"/>
              </a:rPr>
              <a:t>Classification of Plans </a:t>
            </a:r>
            <a:r>
              <a:rPr lang="en-US" sz="28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Based on Scope/Breadth</a:t>
            </a:r>
            <a:endParaRPr lang="en-US" sz="2800" dirty="0">
              <a:solidFill>
                <a:srgbClr val="FF0000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Strategic Planning</a:t>
            </a: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Tactical Planning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Operational Planning</a:t>
            </a:r>
            <a:endParaRPr lang="en-US" sz="2800" b="1" dirty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1- Strategic Planning</a:t>
            </a:r>
            <a:r>
              <a:rPr lang="en-US" sz="2400" b="1" dirty="0">
                <a:solidFill>
                  <a:schemeClr val="tx1"/>
                </a:solidFill>
                <a:latin typeface="High Tower Text" panose="02040502050506030303" pitchFamily="18" charset="0"/>
              </a:rPr>
              <a:t>: 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is process of analyzing and deciding on the organization's mission, objectives, major strategies, major resource allocation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>
                <a:solidFill>
                  <a:srgbClr val="FF0066"/>
                </a:solidFill>
                <a:latin typeface="High Tower Text" panose="02040502050506030303" pitchFamily="18" charset="0"/>
              </a:rPr>
              <a:t>Strategic planning </a:t>
            </a: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is:</a:t>
            </a:r>
          </a:p>
          <a:p>
            <a:pPr marL="1009650" lvl="1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performed by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top level mangers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, mostly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long range 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in its time frame, expressed in relatively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non-specific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 terms</a:t>
            </a:r>
          </a:p>
          <a:p>
            <a:pPr marL="1009650" lvl="1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type of planning that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provide general direction</a:t>
            </a: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219200"/>
            <a:ext cx="320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7800" y="213136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Tactical planning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699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66"/>
                </a:solidFill>
                <a:latin typeface="Times New Roman" pitchFamily="18" charset="0"/>
              </a:rPr>
              <a:t>Strategic planning…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257800"/>
          </a:xfrm>
        </p:spPr>
        <p:txBody>
          <a:bodyPr>
            <a:normAutofit/>
          </a:bodyPr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Apply to the 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entire organization</a:t>
            </a:r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designed to meet an organization’s 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broad goals</a:t>
            </a:r>
          </a:p>
          <a:p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  focus on 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environmental assessment</a:t>
            </a:r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 and 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     addresses objective and strategy.</a:t>
            </a:r>
          </a:p>
          <a:p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That an organization must be responsive to a dynamic, changing environment. </a:t>
            </a:r>
            <a:endParaRPr lang="en-US" b="1" dirty="0">
              <a:latin typeface="High Tower Text" panose="02040502050506030303" pitchFamily="18" charset="0"/>
            </a:endParaRPr>
          </a:p>
          <a:p>
            <a:pPr>
              <a:buFont typeface="Arial" charset="0"/>
              <a:buNone/>
            </a:pP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196850"/>
            <a:ext cx="7924800" cy="762000"/>
          </a:xfrm>
        </p:spPr>
        <p:txBody>
          <a:bodyPr/>
          <a:lstStyle/>
          <a:p>
            <a:r>
              <a:rPr lang="en-US" dirty="0">
                <a:latin typeface="High Tower Text" panose="02040502050506030303" pitchFamily="18" charset="0"/>
              </a:rPr>
              <a:t>Planning…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6" y="930546"/>
            <a:ext cx="8318863" cy="54258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Tx/>
              <a:buNone/>
            </a:pPr>
            <a:r>
              <a:rPr lang="en-US" sz="2600" b="1" i="1" dirty="0">
                <a:solidFill>
                  <a:srgbClr val="C00000"/>
                </a:solidFill>
                <a:latin typeface="High Tower Text" panose="02040502050506030303" pitchFamily="18" charset="0"/>
                <a:ea typeface="Tahoma" pitchFamily="34" charset="0"/>
                <a:cs typeface="Times New Roman" panose="02020603050405020304" pitchFamily="18" charset="0"/>
              </a:rPr>
              <a:t>2- Tactical Planning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Translates 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broad strategic 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plans 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into specific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 plans that are relevant to a definite portion of the organization</a:t>
            </a:r>
          </a:p>
          <a:p>
            <a:pPr lvl="1"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developed for a functional area such as finance</a:t>
            </a:r>
          </a:p>
          <a:p>
            <a:pPr lvl="1">
              <a:spcBef>
                <a:spcPts val="1800"/>
              </a:spcBef>
            </a:pP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focuses on the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 major actions 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that a unit must take to fulfill 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its part 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of the strategic plan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  <a:ea typeface="Tahoma" pitchFamily="34" charset="0"/>
                <a:cs typeface="Times New Roman" panose="02020603050405020304" pitchFamily="18" charset="0"/>
              </a:rPr>
              <a:t>Departmental managers/ Midlevel managers </a:t>
            </a:r>
            <a:r>
              <a:rPr lang="en-US" sz="2600" dirty="0">
                <a:latin typeface="High Tower Text" panose="02040502050506030303" pitchFamily="18" charset="0"/>
                <a:ea typeface="Tahoma" pitchFamily="34" charset="0"/>
                <a:cs typeface="Times New Roman" panose="02020603050405020304" pitchFamily="18" charset="0"/>
              </a:rPr>
              <a:t>often involved in tactical planning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600" dirty="0">
              <a:solidFill>
                <a:schemeClr val="tx1"/>
              </a:solidFill>
              <a:latin typeface="High Tower Text" panose="02040502050506030303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6850"/>
            <a:ext cx="9144000" cy="4127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igh Tower Text" panose="02040502050506030303" pitchFamily="18" charset="0"/>
              </a:rPr>
              <a:t>Planning…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4572000"/>
          </a:xfrm>
        </p:spPr>
        <p:txBody>
          <a:bodyPr>
            <a:noAutofit/>
          </a:bodyPr>
          <a:lstStyle/>
          <a:p>
            <a:pPr fontAlgn="auto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b="1" i="1" dirty="0">
                <a:solidFill>
                  <a:srgbClr val="0000FF"/>
                </a:solidFill>
                <a:latin typeface="High Tower Text" panose="02040502050506030303" pitchFamily="18" charset="0"/>
              </a:rPr>
              <a:t>3- Operational Planning</a:t>
            </a:r>
          </a:p>
          <a:p>
            <a:pPr>
              <a:spcBef>
                <a:spcPts val="1800"/>
              </a:spcBef>
              <a:defRPr/>
            </a:pP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Identifies the </a:t>
            </a:r>
            <a:r>
              <a:rPr lang="en-US" sz="26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specific procedures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 and processes required at lower levels of the organization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Concerned with </a:t>
            </a:r>
            <a:r>
              <a:rPr lang="en-US" sz="2600" dirty="0">
                <a:solidFill>
                  <a:srgbClr val="FF0066"/>
                </a:solidFill>
                <a:latin typeface="High Tower Text" panose="02040502050506030303" pitchFamily="18" charset="0"/>
              </a:rPr>
              <a:t>day-to-day</a:t>
            </a: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 activities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FF0066"/>
                </a:solidFill>
                <a:latin typeface="High Tower Text" panose="02040502050506030303" pitchFamily="18" charset="0"/>
              </a:rPr>
              <a:t>Short-range </a:t>
            </a: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and more specific and more detailed. 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FF0066"/>
                </a:solidFill>
                <a:latin typeface="High Tower Text" panose="02040502050506030303" pitchFamily="18" charset="0"/>
                <a:cs typeface="Times New Roman" pitchFamily="18" charset="0"/>
              </a:rPr>
              <a:t>First line managers</a:t>
            </a: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  <a:cs typeface="Times New Roman" pitchFamily="18" charset="0"/>
              </a:rPr>
              <a:t>: plan in relation to specific operations or activities e.g. scheduling work activity and allocating resource</a:t>
            </a:r>
            <a:r>
              <a:rPr lang="en-US" sz="2600" dirty="0">
                <a:solidFill>
                  <a:schemeClr val="tx1"/>
                </a:solidFill>
                <a:latin typeface="High Tower Text" panose="02040502050506030303" pitchFamily="18" charset="0"/>
              </a:rPr>
              <a:t>.</a:t>
            </a:r>
            <a:endParaRPr lang="en-US" sz="2600" b="1" dirty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>
              <a:spcBef>
                <a:spcPts val="1800"/>
              </a:spcBef>
            </a:pPr>
            <a:endParaRPr lang="en-US" sz="26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251568"/>
              </p:ext>
            </p:extLst>
          </p:nvPr>
        </p:nvGraphicFramePr>
        <p:xfrm>
          <a:off x="461554" y="990600"/>
          <a:ext cx="8225245" cy="5181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8583">
                  <a:extLst>
                    <a:ext uri="{9D8B030D-6E8A-4147-A177-3AD203B41FA5}">
                      <a16:colId xmlns:a16="http://schemas.microsoft.com/office/drawing/2014/main" val="2058269240"/>
                    </a:ext>
                  </a:extLst>
                </a:gridCol>
                <a:gridCol w="2715636">
                  <a:extLst>
                    <a:ext uri="{9D8B030D-6E8A-4147-A177-3AD203B41FA5}">
                      <a16:colId xmlns:a16="http://schemas.microsoft.com/office/drawing/2014/main" val="1000037470"/>
                    </a:ext>
                  </a:extLst>
                </a:gridCol>
                <a:gridCol w="3351026">
                  <a:extLst>
                    <a:ext uri="{9D8B030D-6E8A-4147-A177-3AD203B41FA5}">
                      <a16:colId xmlns:a16="http://schemas.microsoft.com/office/drawing/2014/main" val="2258693494"/>
                    </a:ext>
                  </a:extLst>
                </a:gridCol>
              </a:tblGrid>
              <a:tr h="5080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 between strategic and operational plans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1155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Areas of </a:t>
                      </a:r>
                      <a:r>
                        <a:rPr lang="en-US" sz="2400" baseline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plans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plans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602116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Experts involved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Developed by </a:t>
                      </a:r>
                      <a:r>
                        <a:rPr lang="en-US" sz="2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low-level </a:t>
                      </a: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Developed by </a:t>
                      </a:r>
                      <a:r>
                        <a:rPr lang="en-US" sz="2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upper level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228809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horizon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 short periods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week to one year)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 long period (normally </a:t>
                      </a:r>
                      <a:r>
                        <a:rPr lang="en-US" sz="2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five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years or more)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731015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Narrow range of operations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Wide range of 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56428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of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Detail and specific activities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Simplistic and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2705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228600"/>
            <a:ext cx="29795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High Tower Text" panose="02040502050506030303" pitchFamily="18" charset="0"/>
              </a:rPr>
              <a:t>Planning…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44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High Tower Text" panose="02040502050506030303" pitchFamily="18" charset="0"/>
              </a:rPr>
              <a:t>The planning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143000"/>
            <a:ext cx="8915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High Tower Text" panose="02040502050506030303" pitchFamily="18" charset="0"/>
              </a:rPr>
              <a:t>The planning cycle 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is a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sequence of steps 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which must be followed in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deciding what is to be included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 in the plan.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The cycle seeks to answer the following questions: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>
                <a:solidFill>
                  <a:srgbClr val="FF0000"/>
                </a:solidFill>
                <a:latin typeface="High Tower Text" panose="02040502050506030303" pitchFamily="18" charset="0"/>
              </a:rPr>
              <a:t>1. Where are we now?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High Tower Text" panose="02040502050506030303" pitchFamily="18" charset="0"/>
              </a:rPr>
              <a:t>   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This requires a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situational analysis 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to identify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current</a:t>
            </a:r>
            <a:r>
              <a:rPr lang="en-US" sz="2400" dirty="0">
                <a:solidFill>
                  <a:schemeClr val="tx1"/>
                </a:solidFill>
                <a:latin typeface="High Tower Text" panose="02040502050506030303" pitchFamily="18" charset="0"/>
              </a:rPr>
              <a:t> health and health-related needs and problems.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Define planning and health planning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 Describe the benefits of health planning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Differentiate and analyze different types of  planning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Discuss the basic steps of health planning</a:t>
            </a:r>
          </a:p>
          <a:p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88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Autofit/>
          </a:bodyPr>
          <a:lstStyle/>
          <a:p>
            <a:br>
              <a:rPr lang="en-US" sz="3600" dirty="0">
                <a:latin typeface="High Tower Text" panose="02040502050506030303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2. Where do we want to go?</a:t>
            </a:r>
            <a:br>
              <a:rPr lang="en-US" sz="2800" b="1" dirty="0">
                <a:solidFill>
                  <a:srgbClr val="FF0000"/>
                </a:solidFill>
                <a:latin typeface="High Tower Text" panose="02040502050506030303" pitchFamily="18" charset="0"/>
              </a:rPr>
            </a:br>
            <a:endParaRPr lang="en-US" sz="2800" b="1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461248" cy="2895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Defining/establishing goals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 Identification of </a:t>
            </a:r>
            <a:r>
              <a:rPr lang="en-US" sz="28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objectives </a:t>
            </a:r>
            <a:r>
              <a:rPr lang="en-US" sz="2800" dirty="0">
                <a:latin typeface="High Tower Text" panose="02040502050506030303" pitchFamily="18" charset="0"/>
              </a:rPr>
              <a:t>to be met in order to improve the health situation and/or service delivery</a:t>
            </a:r>
            <a:r>
              <a:rPr lang="en-US" dirty="0">
                <a:latin typeface="High Tower Text" panose="02040502050506030303" pitchFamily="18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</a:br>
            <a:r>
              <a:rPr lang="en-US" sz="36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3. How will we get there?</a:t>
            </a:r>
            <a:br>
              <a:rPr lang="en-US" sz="3600" b="1" dirty="0">
                <a:solidFill>
                  <a:srgbClr val="0000FF"/>
                </a:solidFill>
                <a:latin typeface="High Tower Text" panose="02040502050506030303" pitchFamily="18" charset="0"/>
              </a:rPr>
            </a:br>
            <a:endParaRPr lang="en-US" sz="3600" b="1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763000" cy="3124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This details and organizes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the</a:t>
            </a:r>
            <a:r>
              <a:rPr lang="en-US" sz="2800" dirty="0">
                <a:latin typeface="High Tower Text" panose="02040502050506030303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tasks or interventions to be carried out</a:t>
            </a:r>
            <a:r>
              <a:rPr lang="en-US" sz="2800" dirty="0">
                <a:latin typeface="High Tower Text" panose="02040502050506030303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chemeClr val="tx1"/>
                </a:solidFill>
                <a:latin typeface="High Tower Text" panose="02040502050506030303" pitchFamily="18" charset="0"/>
              </a:rPr>
              <a:t>by </a:t>
            </a:r>
            <a:r>
              <a:rPr lang="en-US" sz="2800" i="1" dirty="0">
                <a:solidFill>
                  <a:srgbClr val="0000FF"/>
                </a:solidFill>
                <a:latin typeface="High Tower Text" panose="02040502050506030303" pitchFamily="18" charset="0"/>
              </a:rPr>
              <a:t>whom</a:t>
            </a:r>
            <a:r>
              <a:rPr lang="en-US" sz="2800" i="1" dirty="0">
                <a:solidFill>
                  <a:schemeClr val="tx1"/>
                </a:solidFill>
                <a:latin typeface="High Tower Text" panose="02040502050506030303" pitchFamily="18" charset="0"/>
              </a:rPr>
              <a:t>, during what period, at what costs and using what resources</a:t>
            </a:r>
            <a:r>
              <a:rPr lang="en-US" sz="2800" dirty="0">
                <a:solidFill>
                  <a:schemeClr val="tx1"/>
                </a:solidFill>
                <a:latin typeface="High Tower Text" panose="02040502050506030303" pitchFamily="18" charset="0"/>
              </a:rPr>
              <a:t> in order to achieve set objectives and targets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61248" cy="990600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High Tower Text" panose="02040502050506030303" pitchFamily="18" charset="0"/>
              </a:rPr>
            </a:br>
            <a:br>
              <a:rPr lang="en-US" dirty="0">
                <a:latin typeface="High Tower Text" panose="02040502050506030303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4. How will we know when we get there?</a:t>
            </a:r>
            <a:br>
              <a:rPr lang="en-US" dirty="0">
                <a:latin typeface="High Tower Text" panose="02040502050506030303" pitchFamily="18" charset="0"/>
              </a:rPr>
            </a:b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686800" cy="1905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This requires the development of measurable indicators for </a:t>
            </a:r>
            <a:r>
              <a:rPr lang="en-US" sz="28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monitoring </a:t>
            </a:r>
            <a:r>
              <a:rPr lang="en-US" sz="2800" dirty="0">
                <a:latin typeface="High Tower Text" panose="02040502050506030303" pitchFamily="18" charset="0"/>
              </a:rPr>
              <a:t>progress and </a:t>
            </a:r>
            <a:r>
              <a:rPr lang="en-US" sz="28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evaluating </a:t>
            </a:r>
            <a:r>
              <a:rPr lang="en-US" sz="2800" dirty="0">
                <a:latin typeface="High Tower Text" panose="02040502050506030303" pitchFamily="18" charset="0"/>
              </a:rPr>
              <a:t>results</a:t>
            </a:r>
            <a:r>
              <a:rPr lang="en-US" dirty="0">
                <a:latin typeface="High Tower Text" panose="02040502050506030303" pitchFamily="18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ctangle 2"/>
          <p:cNvPicPr>
            <a:picLocks noGrp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91440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Rectangl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>
                <a:latin typeface="High Tower Text" panose="02040502050506030303" pitchFamily="18" charset="0"/>
              </a:rPr>
              <a:t>Planning out 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5181600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2700" b="0" dirty="0">
                <a:solidFill>
                  <a:schemeClr val="tx1"/>
                </a:solidFill>
                <a:latin typeface="High Tower Text" panose="02040502050506030303" pitchFamily="18" charset="0"/>
              </a:rPr>
              <a:t>Items that traditionally are considered to be outcomes of planning are </a:t>
            </a:r>
            <a:r>
              <a:rPr lang="en-US" sz="2700" b="0" i="1" dirty="0">
                <a:solidFill>
                  <a:schemeClr val="tx1"/>
                </a:solidFill>
                <a:latin typeface="High Tower Text" panose="02040502050506030303" pitchFamily="18" charset="0"/>
              </a:rPr>
              <a:t>Organizational </a:t>
            </a:r>
            <a:r>
              <a:rPr lang="en-US" sz="2700" i="1" dirty="0">
                <a:latin typeface="High Tower Text" panose="02040502050506030303" pitchFamily="18" charset="0"/>
              </a:rPr>
              <a:t>Mission, Vision</a:t>
            </a:r>
            <a:r>
              <a:rPr lang="en-US" sz="2700" b="0" i="1" dirty="0">
                <a:solidFill>
                  <a:schemeClr val="tx1"/>
                </a:solidFill>
                <a:latin typeface="High Tower Text" panose="02040502050506030303" pitchFamily="18" charset="0"/>
              </a:rPr>
              <a:t>, Objectives, </a:t>
            </a:r>
            <a:r>
              <a:rPr lang="en-US" sz="2700" b="0" dirty="0">
                <a:solidFill>
                  <a:schemeClr val="tx1"/>
                </a:solidFill>
                <a:latin typeface="High Tower Text" panose="02040502050506030303" pitchFamily="18" charset="0"/>
              </a:rPr>
              <a:t>and</a:t>
            </a:r>
            <a:r>
              <a:rPr lang="en-US" sz="2700" b="0" i="1" dirty="0">
                <a:solidFill>
                  <a:schemeClr val="tx1"/>
                </a:solidFill>
                <a:latin typeface="High Tower Text" panose="02040502050506030303" pitchFamily="18" charset="0"/>
              </a:rPr>
              <a:t> Strategies, </a:t>
            </a:r>
            <a:r>
              <a:rPr lang="en-US" sz="2700" b="0" dirty="0">
                <a:solidFill>
                  <a:schemeClr val="tx1"/>
                </a:solidFill>
                <a:latin typeface="High Tower Text" panose="02040502050506030303" pitchFamily="18" charset="0"/>
              </a:rPr>
              <a:t>and</a:t>
            </a:r>
            <a:r>
              <a:rPr lang="en-US" sz="2700" b="0" i="1" dirty="0">
                <a:solidFill>
                  <a:schemeClr val="tx1"/>
                </a:solidFill>
                <a:latin typeface="High Tower Text" panose="02040502050506030303" pitchFamily="18" charset="0"/>
              </a:rPr>
              <a:t> Operational Policies, </a:t>
            </a:r>
            <a:r>
              <a:rPr lang="en-US" sz="2700" b="0" dirty="0">
                <a:solidFill>
                  <a:schemeClr val="tx1"/>
                </a:solidFill>
                <a:latin typeface="High Tower Text" panose="02040502050506030303" pitchFamily="18" charset="0"/>
              </a:rPr>
              <a:t>and</a:t>
            </a:r>
            <a:r>
              <a:rPr lang="en-US" sz="2700" b="0" i="1" dirty="0">
                <a:solidFill>
                  <a:schemeClr val="tx1"/>
                </a:solidFill>
                <a:latin typeface="High Tower Text" panose="02040502050506030303" pitchFamily="18" charset="0"/>
              </a:rPr>
              <a:t> Procedures.</a:t>
            </a:r>
          </a:p>
          <a:p>
            <a:pPr algn="just">
              <a:buFontTx/>
              <a:buNone/>
            </a:pPr>
            <a:r>
              <a:rPr lang="en-US" sz="2700" b="1" u="sng" dirty="0">
                <a:solidFill>
                  <a:srgbClr val="FF0000"/>
                </a:solidFill>
                <a:latin typeface="High Tower Text" panose="02040502050506030303" pitchFamily="18" charset="0"/>
              </a:rPr>
              <a:t>Mission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700" b="1" dirty="0">
                <a:latin typeface="High Tower Text" panose="02040502050506030303" pitchFamily="18" charset="0"/>
              </a:rPr>
              <a:t> </a:t>
            </a:r>
            <a:r>
              <a:rPr lang="en-US" sz="2700" dirty="0">
                <a:latin typeface="High Tower Text" panose="02040502050506030303" pitchFamily="18" charset="0"/>
              </a:rPr>
              <a:t>A mission statement identifies/states the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purposes and reasons </a:t>
            </a:r>
            <a:r>
              <a:rPr lang="en-US" sz="2700" dirty="0">
                <a:latin typeface="High Tower Text" panose="02040502050506030303" pitchFamily="18" charset="0"/>
              </a:rPr>
              <a:t>for which the organization exists.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700" dirty="0">
                <a:latin typeface="High Tower Text" panose="02040502050506030303" pitchFamily="18" charset="0"/>
              </a:rPr>
              <a:t>It specifies the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unique aim of the organization</a:t>
            </a:r>
            <a:r>
              <a:rPr lang="en-US" sz="2700" dirty="0">
                <a:latin typeface="High Tower Text" panose="02040502050506030303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700" dirty="0">
                <a:latin typeface="High Tower Text" panose="02040502050506030303" pitchFamily="18" charset="0"/>
              </a:rPr>
              <a:t>The elements of mission are:</a:t>
            </a:r>
          </a:p>
          <a:p>
            <a:pPr algn="just">
              <a:buFont typeface="Wingdings" pitchFamily="2" charset="2"/>
              <a:buNone/>
            </a:pPr>
            <a:r>
              <a:rPr lang="en-US" sz="2700" dirty="0">
                <a:latin typeface="High Tower Text" panose="02040502050506030303" pitchFamily="18" charset="0"/>
              </a:rPr>
              <a:t>	Who are you? What are we? Why do we exist? What is our constituency?   </a:t>
            </a:r>
          </a:p>
          <a:p>
            <a:pPr algn="just">
              <a:buFontTx/>
              <a:buNone/>
            </a:pPr>
            <a:endParaRPr lang="en-US" sz="2700" b="0" i="1" dirty="0">
              <a:solidFill>
                <a:schemeClr val="tx1"/>
              </a:solidFill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2000"/>
          </a:xfrm>
        </p:spPr>
        <p:txBody>
          <a:bodyPr/>
          <a:lstStyle/>
          <a:p>
            <a:r>
              <a:rPr lang="en-US" dirty="0">
                <a:latin typeface="High Tower Text" panose="02040502050506030303" pitchFamily="18" charset="0"/>
              </a:rPr>
              <a:t>Planning out 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343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800" u="sng" dirty="0">
                <a:solidFill>
                  <a:srgbClr val="FF0000"/>
                </a:solidFill>
                <a:latin typeface="High Tower Text" panose="02040502050506030303" pitchFamily="18" charset="0"/>
              </a:rPr>
              <a:t>Vision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High Tower Text" panose="02040502050506030303" pitchFamily="18" charset="0"/>
              </a:rPr>
              <a:t>It usually accompanies the statement of mission.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High Tower Text" panose="02040502050506030303" pitchFamily="18" charset="0"/>
              </a:rPr>
              <a:t>It is “</a:t>
            </a:r>
            <a:r>
              <a:rPr lang="en-US" sz="2800" i="1" dirty="0">
                <a:latin typeface="High Tower Text" panose="02040502050506030303" pitchFamily="18" charset="0"/>
              </a:rPr>
              <a:t>a strategic view of the </a:t>
            </a:r>
            <a:r>
              <a:rPr lang="en-US" sz="2800" i="1" dirty="0">
                <a:solidFill>
                  <a:srgbClr val="0000FF"/>
                </a:solidFill>
                <a:latin typeface="High Tower Text" panose="02040502050506030303" pitchFamily="18" charset="0"/>
              </a:rPr>
              <a:t>future direction</a:t>
            </a:r>
            <a:r>
              <a:rPr lang="en-US" sz="2800" i="1" dirty="0">
                <a:latin typeface="High Tower Text" panose="02040502050506030303" pitchFamily="18" charset="0"/>
              </a:rPr>
              <a:t> and a guiding concept of what the organization is </a:t>
            </a:r>
            <a:r>
              <a:rPr lang="en-US" sz="2800" i="1" dirty="0">
                <a:solidFill>
                  <a:srgbClr val="0000FF"/>
                </a:solidFill>
                <a:latin typeface="High Tower Text" panose="02040502050506030303" pitchFamily="18" charset="0"/>
              </a:rPr>
              <a:t>trying to do and to become</a:t>
            </a:r>
            <a:r>
              <a:rPr lang="en-US" sz="2800" i="1" dirty="0">
                <a:latin typeface="High Tower Text" panose="02040502050506030303" pitchFamily="18" charset="0"/>
              </a:rPr>
              <a:t>”.</a:t>
            </a:r>
            <a:endParaRPr lang="en-US" sz="2800" dirty="0">
              <a:latin typeface="High Tower Text" panose="02040502050506030303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High Tower Text" panose="02040502050506030303" pitchFamily="18" charset="0"/>
              </a:rPr>
              <a:t> 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en-US" sz="2800" dirty="0">
              <a:effectLst/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63" y="37011"/>
            <a:ext cx="8915400" cy="762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High Tower Text" panose="02040502050506030303" pitchFamily="18" charset="0"/>
              </a:rPr>
              <a:t>Mission and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37" y="803365"/>
            <a:ext cx="8686800" cy="555298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b="1" dirty="0">
                <a:latin typeface="High Tower Text" panose="0204050205050603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High Tower Text" panose="02040502050506030303" pitchFamily="18" charset="0"/>
              </a:rPr>
              <a:t>E.g. 1- </a:t>
            </a:r>
            <a:r>
              <a:rPr lang="en-US" b="1" dirty="0">
                <a:latin typeface="High Tower Text" panose="02040502050506030303" pitchFamily="18" charset="0"/>
              </a:rPr>
              <a:t>City administration health office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en-US" b="1" dirty="0">
                <a:latin typeface="High Tower Text" panose="02040502050506030303" pitchFamily="18" charset="0"/>
              </a:rPr>
              <a:t>	 </a:t>
            </a:r>
            <a:r>
              <a:rPr lang="en-US" b="1" dirty="0">
                <a:solidFill>
                  <a:srgbClr val="0000FF"/>
                </a:solidFill>
                <a:latin typeface="High Tower Text" panose="02040502050506030303" pitchFamily="18" charset="0"/>
              </a:rPr>
              <a:t>Mission: </a:t>
            </a:r>
            <a:r>
              <a:rPr lang="en-US" dirty="0">
                <a:latin typeface="High Tower Text" panose="02040502050506030303" pitchFamily="18" charset="0"/>
              </a:rPr>
              <a:t>To reduce morbidity and mortality through provision of quality and equitable, </a:t>
            </a:r>
            <a:r>
              <a:rPr lang="en-US" dirty="0" err="1">
                <a:latin typeface="High Tower Text" panose="02040502050506030303" pitchFamily="18" charset="0"/>
              </a:rPr>
              <a:t>promotive</a:t>
            </a:r>
            <a:r>
              <a:rPr lang="en-US" dirty="0">
                <a:latin typeface="High Tower Text" panose="02040502050506030303" pitchFamily="18" charset="0"/>
              </a:rPr>
              <a:t>, preventive and curative health services to the inhabitants in the city administration. 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   </a:t>
            </a:r>
            <a:r>
              <a:rPr lang="en-US" b="1" dirty="0">
                <a:solidFill>
                  <a:srgbClr val="0000FF"/>
                </a:solidFill>
                <a:latin typeface="High Tower Text" panose="02040502050506030303" pitchFamily="18" charset="0"/>
              </a:rPr>
              <a:t>Vision: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 </a:t>
            </a:r>
            <a:r>
              <a:rPr lang="en-US" dirty="0">
                <a:latin typeface="High Tower Text" panose="02040502050506030303" pitchFamily="18" charset="0"/>
              </a:rPr>
              <a:t>We aspire to see healthy and productive inhabitants in the city administration.</a:t>
            </a:r>
          </a:p>
          <a:p>
            <a:pPr algn="just">
              <a:lnSpc>
                <a:spcPct val="120000"/>
              </a:lnSpc>
              <a:buFontTx/>
              <a:buNone/>
            </a:pPr>
            <a:endParaRPr lang="en-US" sz="2100" dirty="0">
              <a:latin typeface="High Tower Text" panose="02040502050506030303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b="1" dirty="0">
                <a:solidFill>
                  <a:srgbClr val="0000FF"/>
                </a:solidFill>
                <a:latin typeface="High Tower Text" panose="02040502050506030303" pitchFamily="18" charset="0"/>
              </a:rPr>
              <a:t>E.g. 2- </a:t>
            </a:r>
            <a:r>
              <a:rPr lang="en-US" b="1" dirty="0">
                <a:latin typeface="High Tower Text" panose="02040502050506030303" pitchFamily="18" charset="0"/>
              </a:rPr>
              <a:t>Apple Computer company: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latin typeface="High Tower Text" panose="02040502050506030303" pitchFamily="18" charset="0"/>
              </a:rPr>
              <a:t>Mission</a:t>
            </a:r>
            <a:r>
              <a:rPr lang="en-US" dirty="0">
                <a:latin typeface="High Tower Text" panose="02040502050506030303" pitchFamily="18" charset="0"/>
              </a:rPr>
              <a:t>: To bring the best personal computing products and support to consumers around the world.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latin typeface="High Tower Text" panose="02040502050506030303" pitchFamily="18" charset="0"/>
              </a:rPr>
              <a:t>Vision</a:t>
            </a:r>
            <a:r>
              <a:rPr lang="en-US" dirty="0">
                <a:latin typeface="High Tower Text" panose="02040502050506030303" pitchFamily="18" charset="0"/>
              </a:rPr>
              <a:t>: One person, one computer.</a:t>
            </a:r>
          </a:p>
          <a:p>
            <a:pPr algn="just">
              <a:lnSpc>
                <a:spcPct val="120000"/>
              </a:lnSpc>
              <a:buFontTx/>
              <a:buNone/>
            </a:pPr>
            <a:endParaRPr lang="en-US" sz="3200" b="1" dirty="0">
              <a:latin typeface="High Tower Text" panose="02040502050506030303" pitchFamily="18" charset="0"/>
            </a:endParaRPr>
          </a:p>
          <a:p>
            <a:pPr>
              <a:lnSpc>
                <a:spcPct val="120000"/>
              </a:lnSpc>
            </a:pPr>
            <a:endParaRPr lang="en-US" sz="32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426234" cy="685800"/>
          </a:xfrm>
        </p:spPr>
        <p:txBody>
          <a:bodyPr/>
          <a:lstStyle/>
          <a:p>
            <a:r>
              <a:rPr lang="en-US" sz="3600" dirty="0">
                <a:latin typeface="High Tower Text" panose="02040502050506030303" pitchFamily="18" charset="0"/>
              </a:rPr>
              <a:t>Planning out 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66" y="1066800"/>
            <a:ext cx="8229600" cy="52578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 u="sng" dirty="0">
                <a:solidFill>
                  <a:srgbClr val="FF0000"/>
                </a:solidFill>
                <a:latin typeface="Perpetua" panose="02020502060401020303" pitchFamily="18" charset="0"/>
              </a:rPr>
              <a:t>OBJECTIVES</a:t>
            </a:r>
            <a:endParaRPr lang="en-US" sz="2800" b="1" u="sng" dirty="0">
              <a:latin typeface="Perpetua" panose="02020502060401020303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800" b="1" dirty="0">
                <a:latin typeface="Perpetua" panose="02020502060401020303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are statements of the </a:t>
            </a:r>
            <a:r>
              <a:rPr lang="en-US" sz="2800" i="1" dirty="0">
                <a:solidFill>
                  <a:schemeClr val="tx1"/>
                </a:solidFill>
                <a:latin typeface="Perpetua" panose="02020502060401020303" pitchFamily="18" charset="0"/>
              </a:rPr>
              <a:t>results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that the HSO/HS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seeks to accomplish.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are HSO/HS </a:t>
            </a:r>
            <a:r>
              <a:rPr lang="en-US" sz="2800" i="1" dirty="0">
                <a:solidFill>
                  <a:srgbClr val="0000FF"/>
                </a:solidFill>
                <a:latin typeface="Perpetua" panose="02020502060401020303" pitchFamily="18" charset="0"/>
              </a:rPr>
              <a:t>outputs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. 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They are the </a:t>
            </a:r>
            <a:r>
              <a:rPr lang="en-US" sz="2800" i="1" dirty="0">
                <a:solidFill>
                  <a:schemeClr val="tx1"/>
                </a:solidFill>
                <a:latin typeface="Perpetua" panose="02020502060401020303" pitchFamily="18" charset="0"/>
              </a:rPr>
              <a:t>ends, targets and desired results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toward which all organizational activities are directed.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Are </a:t>
            </a:r>
            <a:r>
              <a:rPr lang="en-US" sz="2800" i="1" dirty="0">
                <a:solidFill>
                  <a:schemeClr val="tx1"/>
                </a:solidFill>
                <a:latin typeface="Perpetua" panose="02020502060401020303" pitchFamily="18" charset="0"/>
              </a:rPr>
              <a:t>specific, measurable, attainable, realistic,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and have </a:t>
            </a:r>
            <a:r>
              <a:rPr lang="en-US" sz="2800" i="1" dirty="0">
                <a:solidFill>
                  <a:schemeClr val="tx1"/>
                </a:solidFill>
                <a:latin typeface="Perpetua" panose="02020502060401020303" pitchFamily="18" charset="0"/>
              </a:rPr>
              <a:t>time bound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, </a:t>
            </a:r>
            <a:r>
              <a:rPr lang="en-US" sz="2800" dirty="0">
                <a:solidFill>
                  <a:srgbClr val="0000FF"/>
                </a:solidFill>
                <a:latin typeface="Perpetua" panose="02020502060401020303" pitchFamily="18" charset="0"/>
              </a:rPr>
              <a:t>SMART</a:t>
            </a: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  <a:latin typeface="Perpetua" panose="02020502060401020303" pitchFamily="18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638288" cy="685800"/>
          </a:xfrm>
        </p:spPr>
        <p:txBody>
          <a:bodyPr>
            <a:normAutofit/>
          </a:bodyPr>
          <a:lstStyle/>
          <a:p>
            <a:r>
              <a:rPr lang="en-US" sz="3200" dirty="0"/>
              <a:t>Planning out comes…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28888" cy="56388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4500" b="1" dirty="0">
                <a:solidFill>
                  <a:srgbClr val="0000FF"/>
                </a:solidFill>
                <a:latin typeface="Perpetua" panose="02020502060401020303" pitchFamily="18" charset="0"/>
              </a:rPr>
              <a:t>Organizational STRATEGIES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  <a:latin typeface="Perpetua" panose="02020502060401020303" pitchFamily="18" charset="0"/>
              </a:rPr>
              <a:t>the </a:t>
            </a:r>
            <a:r>
              <a:rPr lang="en-US" sz="4000" b="1" dirty="0">
                <a:solidFill>
                  <a:srgbClr val="0000FF"/>
                </a:solidFill>
                <a:latin typeface="Perpetua" panose="02020502060401020303" pitchFamily="18" charset="0"/>
              </a:rPr>
              <a:t>means/ways</a:t>
            </a:r>
            <a:r>
              <a:rPr lang="en-US" sz="4000" dirty="0">
                <a:solidFill>
                  <a:schemeClr val="tx1"/>
                </a:solidFill>
                <a:latin typeface="Perpetua" panose="02020502060401020303" pitchFamily="18" charset="0"/>
              </a:rPr>
              <a:t> of accomplishing organizational objectives.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  <a:latin typeface="Perpetua" panose="02020502060401020303" pitchFamily="18" charset="0"/>
              </a:rPr>
              <a:t>are broad, general programs that are selected and </a:t>
            </a:r>
            <a:r>
              <a:rPr lang="en-US" sz="4000" dirty="0">
                <a:solidFill>
                  <a:srgbClr val="0000FF"/>
                </a:solidFill>
                <a:latin typeface="Perpetua" panose="02020502060401020303" pitchFamily="18" charset="0"/>
              </a:rPr>
              <a:t>designed</a:t>
            </a:r>
            <a:r>
              <a:rPr lang="en-US" sz="4000" dirty="0">
                <a:solidFill>
                  <a:schemeClr val="tx1"/>
                </a:solidFill>
                <a:latin typeface="Perpetua" panose="02020502060401020303" pitchFamily="18" charset="0"/>
              </a:rPr>
              <a:t> by the HSOs to accomplish their objectives.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endParaRPr lang="en-US" sz="2600" dirty="0">
              <a:latin typeface="Perpetua" panose="02020502060401020303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4500" dirty="0">
                <a:latin typeface="Perpetua" panose="02020502060401020303" pitchFamily="18" charset="0"/>
              </a:rPr>
              <a:t>Strategies:</a:t>
            </a:r>
          </a:p>
          <a:p>
            <a:pPr lvl="1" algn="just">
              <a:lnSpc>
                <a:spcPct val="120000"/>
              </a:lnSpc>
            </a:pPr>
            <a:r>
              <a:rPr lang="en-US" sz="4500" dirty="0">
                <a:latin typeface="Perpetua" panose="02020502060401020303" pitchFamily="18" charset="0"/>
              </a:rPr>
              <a:t> </a:t>
            </a:r>
            <a:r>
              <a:rPr lang="en-US" sz="4500" dirty="0">
                <a:solidFill>
                  <a:schemeClr val="tx1"/>
                </a:solidFill>
                <a:latin typeface="Perpetua" panose="02020502060401020303" pitchFamily="18" charset="0"/>
              </a:rPr>
              <a:t>Expansion and rehabilitation of H/facilities.</a:t>
            </a:r>
          </a:p>
          <a:p>
            <a:pPr lvl="1" algn="just">
              <a:lnSpc>
                <a:spcPct val="120000"/>
              </a:lnSpc>
            </a:pPr>
            <a:r>
              <a:rPr lang="en-US" sz="4500" dirty="0">
                <a:solidFill>
                  <a:schemeClr val="tx1"/>
                </a:solidFill>
                <a:latin typeface="Perpetua" panose="02020502060401020303" pitchFamily="18" charset="0"/>
              </a:rPr>
              <a:t> Adopt and develop standardized operational guidelines.</a:t>
            </a:r>
          </a:p>
          <a:p>
            <a:pPr lvl="1" algn="just">
              <a:lnSpc>
                <a:spcPct val="120000"/>
              </a:lnSpc>
            </a:pPr>
            <a:r>
              <a:rPr lang="en-US" sz="4500" dirty="0">
                <a:solidFill>
                  <a:schemeClr val="tx1"/>
                </a:solidFill>
                <a:latin typeface="Perpetua" panose="02020502060401020303" pitchFamily="18" charset="0"/>
              </a:rPr>
              <a:t> Establish strong public-private partnership.</a:t>
            </a:r>
          </a:p>
          <a:p>
            <a:pPr lvl="1" algn="just">
              <a:lnSpc>
                <a:spcPct val="120000"/>
              </a:lnSpc>
            </a:pPr>
            <a:r>
              <a:rPr lang="en-US" sz="4500" dirty="0">
                <a:solidFill>
                  <a:schemeClr val="tx1"/>
                </a:solidFill>
                <a:latin typeface="Perpetua" panose="02020502060401020303" pitchFamily="18" charset="0"/>
              </a:rPr>
              <a:t> Continuous improvement of the existing H/S, etc.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endParaRPr lang="en-US" b="1" dirty="0">
              <a:latin typeface="Perpetua" panose="02020502060401020303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Perpetua" panose="02020502060401020303" pitchFamily="18" charset="0"/>
              </a:rPr>
              <a:t> </a:t>
            </a:r>
          </a:p>
          <a:p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Times New Roman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The steps of health planning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br>
              <a:rPr lang="en-US" dirty="0">
                <a:latin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7448" cy="5334000"/>
          </a:xfrm>
        </p:spPr>
        <p:txBody>
          <a:bodyPr/>
          <a:lstStyle/>
          <a:p>
            <a:pPr lvl="1"/>
            <a:r>
              <a:rPr lang="en-US" sz="3200" dirty="0">
                <a:latin typeface="Times New Roman" pitchFamily="18" charset="0"/>
              </a:rPr>
              <a:t>Situational analysis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Priority setting of the problem  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Setting objectives and targets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Identifying potential obstacles and limitations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Designing the strategies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Preparing action plan and budget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Implementing </a:t>
            </a:r>
          </a:p>
          <a:p>
            <a:pPr lvl="1"/>
            <a:r>
              <a:rPr lang="en-US" sz="3200" dirty="0">
                <a:latin typeface="Times New Roman" pitchFamily="18" charset="0"/>
              </a:rPr>
              <a:t>Monitoring and Evaluation</a:t>
            </a:r>
            <a:endParaRPr lang="en-GB" sz="3200" dirty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8683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FF"/>
                </a:solidFill>
                <a:latin typeface="High Tower Text" panose="02040502050506030303" pitchFamily="18" charset="0"/>
              </a:rPr>
              <a:t>What is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33399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3600" b="1" dirty="0">
                <a:latin typeface="High Tower Text" panose="02040502050506030303" pitchFamily="18" charset="0"/>
                <a:cs typeface="Times New Roman" pitchFamily="18" charset="0"/>
              </a:rPr>
              <a:t>Planning</a:t>
            </a:r>
          </a:p>
          <a:p>
            <a:pPr lvl="1">
              <a:lnSpc>
                <a:spcPct val="170000"/>
              </a:lnSpc>
              <a:spcBef>
                <a:spcPts val="1800"/>
              </a:spcBef>
            </a:pPr>
            <a:r>
              <a:rPr lang="en-US" dirty="0">
                <a:latin typeface="High Tower Text" panose="02040502050506030303" pitchFamily="18" charset="0"/>
              </a:rPr>
              <a:t>The process of </a:t>
            </a:r>
            <a:r>
              <a:rPr lang="en-US" b="1" dirty="0">
                <a:latin typeface="High Tower Text" panose="02040502050506030303" pitchFamily="18" charset="0"/>
              </a:rPr>
              <a:t>determining</a:t>
            </a:r>
            <a:r>
              <a:rPr lang="en-US" dirty="0">
                <a:latin typeface="High Tower Text" panose="02040502050506030303" pitchFamily="18" charset="0"/>
              </a:rPr>
              <a:t> what the organization </a:t>
            </a:r>
            <a:r>
              <a:rPr lang="en-US" b="1" dirty="0">
                <a:latin typeface="High Tower Text" panose="02040502050506030303" pitchFamily="18" charset="0"/>
              </a:rPr>
              <a:t>will do </a:t>
            </a:r>
            <a:r>
              <a:rPr lang="en-US" dirty="0">
                <a:latin typeface="High Tower Text" panose="02040502050506030303" pitchFamily="18" charset="0"/>
              </a:rPr>
              <a:t>to accomplish its </a:t>
            </a:r>
            <a:r>
              <a:rPr lang="en-US" b="1" dirty="0">
                <a:latin typeface="High Tower Text" panose="02040502050506030303" pitchFamily="18" charset="0"/>
              </a:rPr>
              <a:t>objectives</a:t>
            </a:r>
            <a:endParaRPr lang="en-US" dirty="0">
              <a:latin typeface="High Tower Text" panose="02040502050506030303" pitchFamily="18" charset="0"/>
            </a:endParaRPr>
          </a:p>
          <a:p>
            <a:pPr lvl="1">
              <a:lnSpc>
                <a:spcPct val="170000"/>
              </a:lnSpc>
              <a:spcBef>
                <a:spcPts val="1800"/>
              </a:spcBef>
            </a:pP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The </a:t>
            </a: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conscious, systematic process </a:t>
            </a: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of making decisions about goals and activities to be pursued in the future</a:t>
            </a:r>
          </a:p>
          <a:p>
            <a:pPr lvl="1">
              <a:lnSpc>
                <a:spcPct val="170000"/>
              </a:lnSpc>
              <a:spcBef>
                <a:spcPts val="1800"/>
              </a:spcBef>
            </a:pPr>
            <a:r>
              <a:rPr lang="en-US" sz="3200" dirty="0">
                <a:latin typeface="High Tower Text" panose="02040502050506030303" pitchFamily="18" charset="0"/>
              </a:rPr>
              <a:t>Deciding in advance on </a:t>
            </a:r>
            <a:r>
              <a:rPr lang="en-US" sz="3200" dirty="0">
                <a:solidFill>
                  <a:srgbClr val="190CC2"/>
                </a:solidFill>
                <a:latin typeface="High Tower Text" panose="02040502050506030303" pitchFamily="18" charset="0"/>
              </a:rPr>
              <a:t>what</a:t>
            </a:r>
            <a:r>
              <a:rPr lang="en-US" sz="3200" dirty="0">
                <a:latin typeface="High Tower Text" panose="02040502050506030303" pitchFamily="18" charset="0"/>
              </a:rPr>
              <a:t>, </a:t>
            </a:r>
            <a:r>
              <a:rPr lang="en-US" sz="3200" dirty="0">
                <a:solidFill>
                  <a:srgbClr val="190CC2"/>
                </a:solidFill>
                <a:latin typeface="High Tower Text" panose="02040502050506030303" pitchFamily="18" charset="0"/>
              </a:rPr>
              <a:t>how</a:t>
            </a:r>
            <a:r>
              <a:rPr lang="en-US" sz="3200" dirty="0">
                <a:latin typeface="High Tower Text" panose="02040502050506030303" pitchFamily="18" charset="0"/>
              </a:rPr>
              <a:t>, </a:t>
            </a:r>
            <a:r>
              <a:rPr lang="en-US" sz="3200" dirty="0">
                <a:solidFill>
                  <a:srgbClr val="190CC2"/>
                </a:solidFill>
                <a:latin typeface="High Tower Text" panose="02040502050506030303" pitchFamily="18" charset="0"/>
              </a:rPr>
              <a:t>when</a:t>
            </a:r>
            <a:r>
              <a:rPr lang="en-US" sz="3200" dirty="0">
                <a:latin typeface="High Tower Text" panose="02040502050506030303" pitchFamily="18" charset="0"/>
              </a:rPr>
              <a:t> and</a:t>
            </a:r>
            <a:r>
              <a:rPr lang="en-US" sz="3200" dirty="0">
                <a:solidFill>
                  <a:srgbClr val="190CC2"/>
                </a:solidFill>
                <a:latin typeface="High Tower Text" panose="02040502050506030303" pitchFamily="18" charset="0"/>
              </a:rPr>
              <a:t> who </a:t>
            </a:r>
            <a:r>
              <a:rPr lang="en-US" sz="3200" dirty="0">
                <a:latin typeface="High Tower Text" panose="02040502050506030303" pitchFamily="18" charset="0"/>
              </a:rPr>
              <a:t>will</a:t>
            </a:r>
            <a:r>
              <a:rPr lang="en-US" sz="3200" dirty="0">
                <a:solidFill>
                  <a:srgbClr val="190CC2"/>
                </a:solidFill>
                <a:latin typeface="High Tower Text" panose="02040502050506030303" pitchFamily="18" charset="0"/>
              </a:rPr>
              <a:t> </a:t>
            </a:r>
            <a:r>
              <a:rPr lang="en-US" sz="3200" dirty="0">
                <a:latin typeface="High Tower Text" panose="02040502050506030303" pitchFamily="18" charset="0"/>
              </a:rPr>
              <a:t>do activities.</a:t>
            </a:r>
          </a:p>
          <a:p>
            <a:pPr lvl="1">
              <a:lnSpc>
                <a:spcPct val="170000"/>
              </a:lnSpc>
              <a:spcBef>
                <a:spcPts val="1800"/>
              </a:spcBef>
            </a:pPr>
            <a:r>
              <a:rPr lang="en-US" sz="3200" dirty="0">
                <a:latin typeface="High Tower Text" panose="02040502050506030303" pitchFamily="18" charset="0"/>
              </a:rPr>
              <a:t>Planning is the process that </a:t>
            </a:r>
            <a:r>
              <a:rPr lang="en-US" sz="3200" b="1" dirty="0">
                <a:solidFill>
                  <a:srgbClr val="C00000"/>
                </a:solidFill>
                <a:latin typeface="High Tower Text" panose="02040502050506030303" pitchFamily="18" charset="0"/>
              </a:rPr>
              <a:t>lays the base for future action</a:t>
            </a:r>
          </a:p>
          <a:p>
            <a:pPr marL="457200" lvl="1" indent="0">
              <a:spcBef>
                <a:spcPts val="1800"/>
              </a:spcBef>
              <a:buNone/>
            </a:pPr>
            <a:endParaRPr lang="en-US" sz="30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endParaRPr lang="en-US" sz="30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5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igh Tower Text" panose="02040502050506030303" pitchFamily="18" charset="0"/>
              </a:rPr>
              <a:t>Some Steps in health planning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Step 1: </a:t>
            </a:r>
            <a:r>
              <a:rPr lang="en-US" sz="35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Situational Analysis</a:t>
            </a:r>
            <a:endParaRPr lang="en-US" b="1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Gives improved understanding of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current situation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 Answers the question </a:t>
            </a:r>
            <a:r>
              <a:rPr lang="en-US" b="1" dirty="0">
                <a:latin typeface="Perpetua" panose="02020502060401020303" pitchFamily="18" charset="0"/>
              </a:rPr>
              <a:t>“Where are we now?”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The current situation is described with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identification</a:t>
            </a:r>
            <a:r>
              <a:rPr lang="en-US" dirty="0">
                <a:latin typeface="Perpetua" panose="02020502060401020303" pitchFamily="18" charset="0"/>
              </a:rPr>
              <a:t> of health and health related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needs and available resources</a:t>
            </a:r>
          </a:p>
          <a:p>
            <a:pPr algn="just">
              <a:buNone/>
            </a:pPr>
            <a:r>
              <a:rPr lang="en-US" sz="3800" dirty="0">
                <a:latin typeface="Perpetua" panose="02020502060401020303" pitchFamily="18" charset="0"/>
              </a:rPr>
              <a:t> </a:t>
            </a:r>
            <a:r>
              <a:rPr lang="en-US" sz="3800" b="1" dirty="0">
                <a:latin typeface="Perpetua" panose="02020502060401020303" pitchFamily="18" charset="0"/>
              </a:rPr>
              <a:t>Outcomes: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 A common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reference point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Allows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selection of priority </a:t>
            </a:r>
            <a:r>
              <a:rPr lang="en-US" dirty="0">
                <a:latin typeface="Perpetua" panose="02020502060401020303" pitchFamily="18" charset="0"/>
              </a:rPr>
              <a:t>areas of concern for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838200"/>
          </a:xfrm>
        </p:spPr>
        <p:txBody>
          <a:bodyPr/>
          <a:lstStyle/>
          <a:p>
            <a:r>
              <a:rPr lang="en-US" b="1" dirty="0">
                <a:latin typeface="Perpetua" panose="02020502060401020303" pitchFamily="18" charset="0"/>
              </a:rPr>
              <a:t>Situational analysis.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287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SWOT analysis</a:t>
            </a:r>
          </a:p>
          <a:p>
            <a:pPr marL="0" indent="0">
              <a:buNone/>
            </a:pPr>
            <a:endParaRPr lang="en-US" dirty="0">
              <a:latin typeface="High Tower Text" panose="0204050205050603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6934200" cy="418953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Perpetua" panose="02020502060401020303" pitchFamily="18" charset="0"/>
              </a:rPr>
              <a:t>Situational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851"/>
            <a:ext cx="84582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Contents</a:t>
            </a:r>
          </a:p>
          <a:p>
            <a:pPr>
              <a:buNone/>
            </a:pP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1. Population characteristics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High Tower Text" panose="02040502050506030303" pitchFamily="18" charset="0"/>
              </a:rPr>
              <a:t> Study the size, composition and distribution of the population.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latin typeface="High Tower Text" panose="02040502050506030303" pitchFamily="18" charset="0"/>
              </a:rPr>
              <a:t>Identify the target groups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latin typeface="High Tower Text" panose="02040502050506030303" pitchFamily="18" charset="0"/>
              </a:rPr>
              <a:t>Determine population size by category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latin typeface="High Tower Text" panose="02040502050506030303" pitchFamily="18" charset="0"/>
              </a:rPr>
              <a:t>Estimate overall population growth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latin typeface="High Tower Text" panose="02040502050506030303" pitchFamily="18" charset="0"/>
              </a:rPr>
              <a:t>Determine 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religious, educational and cultural characteristics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Perpetua" panose="02020502060401020303" pitchFamily="18" charset="0"/>
              </a:rPr>
              <a:t>Situational analysis. . 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28955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</a:rPr>
              <a:t>2. Area characteristics and infrastructures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</a:rPr>
              <a:t>Assess: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>
                <a:latin typeface="High Tower Text" panose="02040502050506030303" pitchFamily="18" charset="0"/>
              </a:rPr>
              <a:t> Geographical and </a:t>
            </a: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topographical</a:t>
            </a:r>
            <a:r>
              <a:rPr lang="en-US" sz="2800" dirty="0">
                <a:latin typeface="High Tower Text" panose="02040502050506030303" pitchFamily="18" charset="0"/>
              </a:rPr>
              <a:t> situations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>
                <a:latin typeface="High Tower Text" panose="02040502050506030303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Infrastructures</a:t>
            </a:r>
            <a:r>
              <a:rPr lang="en-US" sz="2800" dirty="0">
                <a:latin typeface="High Tower Text" panose="02040502050506030303" pitchFamily="18" charset="0"/>
              </a:rPr>
              <a:t> –transport modes and routes, means of communication, water supply and sanitary facilities, electric supplies etc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>
                <a:latin typeface="High Tower Text" panose="02040502050506030303" pitchFamily="18" charset="0"/>
              </a:rPr>
              <a:t> </a:t>
            </a:r>
            <a:r>
              <a:rPr lang="en-US" sz="2400" dirty="0">
                <a:latin typeface="High Tower Text" panose="02040502050506030303" pitchFamily="18" charset="0"/>
              </a:rPr>
              <a:t>Socioeconomic situations-distribution of family income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>
                <a:latin typeface="High Tower Text" panose="02040502050506030303" pitchFamily="18" charset="0"/>
              </a:rPr>
              <a:t> Public and private sector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erpetua" panose="02020502060401020303" pitchFamily="18" charset="0"/>
              </a:rPr>
              <a:t>Situational analysis.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981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3. Policy and political environment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The national programs and programs should be used as a guide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relate actual situation in the area of concern with these guidelines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553200" cy="6858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High Tower Text" panose="02040502050506030303" pitchFamily="18" charset="0"/>
              </a:rPr>
              <a:t>Situational analysis. . .</a:t>
            </a: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4. Health need analysis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analyzing the health needs and the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magnitude of health problems</a:t>
            </a:r>
            <a:r>
              <a:rPr lang="en-US" dirty="0">
                <a:latin typeface="Perpetua" panose="02020502060401020303" pitchFamily="18" charset="0"/>
              </a:rPr>
              <a:t> is a basic prerequisite for planning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two broad approaches:</a:t>
            </a:r>
          </a:p>
          <a:p>
            <a:pPr algn="just">
              <a:buNone/>
            </a:pPr>
            <a:r>
              <a:rPr lang="en-US" b="1" dirty="0" err="1">
                <a:solidFill>
                  <a:srgbClr val="FF0000"/>
                </a:solidFill>
                <a:latin typeface="Perpetua" panose="02020502060401020303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Perpetua" panose="02020502060401020303" pitchFamily="18" charset="0"/>
              </a:rPr>
              <a:t>. Medically perceived health needs</a:t>
            </a:r>
          </a:p>
          <a:p>
            <a:pPr algn="just"/>
            <a:r>
              <a:rPr lang="en-US" b="1" dirty="0">
                <a:latin typeface="Perpetua" panose="02020502060401020303" pitchFamily="18" charset="0"/>
              </a:rPr>
              <a:t>Information sources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Perpetua" panose="02020502060401020303" pitchFamily="18" charset="0"/>
              </a:rPr>
              <a:t> community health survey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>
                <a:latin typeface="Perpetua" panose="02020502060401020303" pitchFamily="18" charset="0"/>
              </a:rPr>
              <a:t>morbidity rates –incidence, prevalence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>
                <a:latin typeface="Perpetua" panose="02020502060401020303" pitchFamily="18" charset="0"/>
              </a:rPr>
              <a:t>mortality rates-IMR, MMR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>
                <a:latin typeface="Perpetua" panose="02020502060401020303" pitchFamily="18" charset="0"/>
              </a:rPr>
              <a:t>disability rates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Perpetua" panose="02020502060401020303" pitchFamily="18" charset="0"/>
              </a:rPr>
              <a:t> record review of health service contacts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Perpetua" panose="02020502060401020303" pitchFamily="18" charset="0"/>
              </a:rPr>
              <a:t> interview with health professionals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High Tower Text" panose="02040502050506030303" pitchFamily="18" charset="0"/>
              </a:rPr>
              <a:t>Situational analysis. . .</a:t>
            </a: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ii. Community perceived health needs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two sources of information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Perpetua" panose="02020502060401020303" pitchFamily="18" charset="0"/>
              </a:rPr>
              <a:t> from survey of the attitudes and views of the community members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Perpetua" panose="02020502060401020303" pitchFamily="18" charset="0"/>
              </a:rPr>
              <a:t> from existing community structures</a:t>
            </a:r>
          </a:p>
          <a:p>
            <a:pPr algn="just">
              <a:buNone/>
            </a:pPr>
            <a:r>
              <a:rPr lang="en-US" dirty="0">
                <a:latin typeface="Perpetua" panose="02020502060401020303" pitchFamily="18" charset="0"/>
              </a:rPr>
              <a:t> E.g. village health/</a:t>
            </a:r>
            <a:r>
              <a:rPr lang="en-US" dirty="0" err="1">
                <a:latin typeface="Perpetua" panose="02020502060401020303" pitchFamily="18" charset="0"/>
              </a:rPr>
              <a:t>dev’t</a:t>
            </a:r>
            <a:r>
              <a:rPr lang="en-US" dirty="0">
                <a:latin typeface="Perpetua" panose="02020502060401020303" pitchFamily="18" charset="0"/>
              </a:rPr>
              <a:t> committees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689"/>
            <a:ext cx="76200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step 2: </a:t>
            </a:r>
            <a:r>
              <a:rPr lang="en-US" sz="40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Problem Prioritization</a:t>
            </a:r>
            <a:endParaRPr lang="en-US" sz="40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03474" cy="54864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>
                <a:latin typeface="Perpetua" panose="02020502060401020303" pitchFamily="18" charset="0"/>
              </a:rPr>
              <a:t>In analyzing problems</a:t>
            </a:r>
            <a:r>
              <a:rPr lang="en-US" dirty="0">
                <a:latin typeface="Perpetua" panose="02020502060401020303" pitchFamily="18" charset="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Define clearly what the problem is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Find all possible causes of the problem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Don’t confuse ‘problems’ with ‘causes’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E.g. Diarrheal disease</a:t>
            </a: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………..problem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Inadequate and unsafe water supply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Poor sanitary conditions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Low level of awareness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……..are all causes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Prioritization.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763"/>
            <a:ext cx="82296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Perpetua" panose="02020502060401020303" pitchFamily="18" charset="0"/>
              </a:rPr>
              <a:t>There are always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discrepancies</a:t>
            </a:r>
            <a:r>
              <a:rPr lang="en-US" dirty="0">
                <a:latin typeface="Perpetua" panose="02020502060401020303" pitchFamily="18" charset="0"/>
              </a:rPr>
              <a:t> between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problems </a:t>
            </a:r>
            <a:r>
              <a:rPr lang="en-US" dirty="0">
                <a:latin typeface="Perpetua" panose="02020502060401020303" pitchFamily="18" charset="0"/>
              </a:rPr>
              <a:t>and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available resources.</a:t>
            </a:r>
          </a:p>
          <a:p>
            <a:pPr marL="0" indent="0" algn="just">
              <a:buNone/>
            </a:pPr>
            <a:r>
              <a:rPr lang="en-US" sz="1050" dirty="0">
                <a:solidFill>
                  <a:srgbClr val="FF0000"/>
                </a:solidFill>
                <a:latin typeface="Perpetua" panose="02020502060401020303" pitchFamily="18" charset="0"/>
              </a:rPr>
              <a:t>     </a:t>
            </a:r>
            <a:endParaRPr lang="en-US" sz="100" dirty="0">
              <a:solidFill>
                <a:srgbClr val="FF0000"/>
              </a:solidFill>
              <a:latin typeface="Perpetua" panose="02020502060401020303" pitchFamily="18" charset="0"/>
            </a:endParaRP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 Planners are obliged to solve certain problems before others. </a:t>
            </a:r>
          </a:p>
          <a:p>
            <a:pPr marL="0" indent="0" algn="just">
              <a:buNone/>
            </a:pPr>
            <a:r>
              <a:rPr lang="en-US" sz="1500" dirty="0">
                <a:latin typeface="Perpetua" panose="02020502060401020303" pitchFamily="18" charset="0"/>
              </a:rPr>
              <a:t>     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That is why problem prioritization has a paramount importance in the planning process</a:t>
            </a:r>
          </a:p>
          <a:p>
            <a:pPr marL="0" indent="0" algn="just">
              <a:buNone/>
            </a:pPr>
            <a:r>
              <a:rPr lang="en-US" sz="1300" dirty="0">
                <a:latin typeface="Perpetua" panose="02020502060401020303" pitchFamily="18" charset="0"/>
              </a:rPr>
              <a:t>    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Priority problems are often selected by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setting selection criteria </a:t>
            </a:r>
            <a:r>
              <a:rPr lang="en-US" dirty="0">
                <a:latin typeface="Perpetua" panose="02020502060401020303" pitchFamily="18" charset="0"/>
              </a:rPr>
              <a:t>and giving scores for each problem according to the criteria.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Perpetua" panose="02020502060401020303" pitchFamily="18" charset="0"/>
              </a:rPr>
              <a:t>Criteria for problem prioritization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410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Magnitude of the problem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: </a:t>
            </a:r>
            <a:r>
              <a:rPr lang="en-US" dirty="0">
                <a:latin typeface="Perpetua" panose="02020502060401020303" pitchFamily="18" charset="0"/>
              </a:rPr>
              <a:t>the public health burden imposed by the problem.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Degree of severity</a:t>
            </a:r>
            <a:r>
              <a:rPr lang="en-US" dirty="0">
                <a:latin typeface="Perpetua" panose="02020502060401020303" pitchFamily="18" charset="0"/>
              </a:rPr>
              <a:t>: consequent suffering, death and disability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Feasibility: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  <a:r>
              <a:rPr lang="en-US" dirty="0">
                <a:latin typeface="Perpetua" panose="02020502060401020303" pitchFamily="18" charset="0"/>
              </a:rPr>
              <a:t>in terms of cost effectiveness, social acceptability and local sustainability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Government concern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: </a:t>
            </a:r>
            <a:r>
              <a:rPr lang="en-US" dirty="0">
                <a:latin typeface="Perpetua" panose="02020502060401020303" pitchFamily="18" charset="0"/>
              </a:rPr>
              <a:t>political acceptability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Community concern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: </a:t>
            </a:r>
            <a:r>
              <a:rPr lang="en-US" dirty="0">
                <a:latin typeface="Perpetua" panose="02020502060401020303" pitchFamily="18" charset="0"/>
              </a:rPr>
              <a:t>how much does it relate to community perceived health needs?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24400" cy="623887"/>
          </a:xfrm>
        </p:spPr>
        <p:txBody>
          <a:bodyPr>
            <a:noAutofit/>
          </a:bodyPr>
          <a:lstStyle/>
          <a:p>
            <a:r>
              <a:rPr lang="en-US" sz="3600" dirty="0">
                <a:latin typeface="High Tower Text" panose="02040502050506030303" pitchFamily="18" charset="0"/>
              </a:rPr>
              <a:t>Planning…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>
                <a:solidFill>
                  <a:srgbClr val="FF0000"/>
                </a:solidFill>
                <a:latin typeface="High Tower Text" panose="02040502050506030303" pitchFamily="18" charset="0"/>
              </a:rPr>
              <a:t>Health planning </a:t>
            </a:r>
            <a:endParaRPr lang="en-US" sz="2700" dirty="0">
              <a:latin typeface="High Tower Text" panose="02040502050506030303" pitchFamily="18" charset="0"/>
            </a:endParaRPr>
          </a:p>
          <a:p>
            <a:pPr>
              <a:spcBef>
                <a:spcPts val="1800"/>
              </a:spcBef>
              <a:buBlip>
                <a:blip r:embed="rId2"/>
              </a:buBlip>
            </a:pPr>
            <a:r>
              <a:rPr lang="en-US" sz="2700" dirty="0">
                <a:latin typeface="High Tower Text" panose="02040502050506030303" pitchFamily="18" charset="0"/>
              </a:rPr>
              <a:t>The process of defining community health problems, </a:t>
            </a:r>
            <a:r>
              <a:rPr lang="en-US" sz="2700" dirty="0">
                <a:solidFill>
                  <a:srgbClr val="190CC2"/>
                </a:solidFill>
                <a:latin typeface="High Tower Text" panose="02040502050506030303" pitchFamily="18" charset="0"/>
              </a:rPr>
              <a:t>identifying needs and resources</a:t>
            </a:r>
            <a:r>
              <a:rPr lang="en-US" sz="2700" dirty="0">
                <a:latin typeface="High Tower Text" panose="02040502050506030303" pitchFamily="18" charset="0"/>
              </a:rPr>
              <a:t>, establishing priority goals and setting out the </a:t>
            </a:r>
            <a:r>
              <a:rPr lang="en-US" sz="2700" dirty="0">
                <a:solidFill>
                  <a:srgbClr val="190CC2"/>
                </a:solidFill>
                <a:latin typeface="High Tower Text" panose="02040502050506030303" pitchFamily="18" charset="0"/>
              </a:rPr>
              <a:t>administrative action</a:t>
            </a:r>
            <a:r>
              <a:rPr lang="en-US" sz="2700" dirty="0">
                <a:latin typeface="High Tower Text" panose="02040502050506030303" pitchFamily="18" charset="0"/>
              </a:rPr>
              <a:t> needed to reach those goals.</a:t>
            </a:r>
          </a:p>
          <a:p>
            <a:pPr>
              <a:spcBef>
                <a:spcPts val="1800"/>
              </a:spcBef>
              <a:buBlip>
                <a:blip r:embed="rId2"/>
              </a:buBlip>
            </a:pPr>
            <a:r>
              <a:rPr lang="en-US" sz="2700" i="1" dirty="0">
                <a:latin typeface="High Tower Text" panose="02040502050506030303" pitchFamily="18" charset="0"/>
                <a:cs typeface="Times New Roman" pitchFamily="18" charset="0"/>
              </a:rPr>
              <a:t>Is</a:t>
            </a:r>
            <a:r>
              <a:rPr lang="en-US" sz="2700" b="1" i="1" dirty="0">
                <a:latin typeface="High Tower Text" panose="02040502050506030303" pitchFamily="18" charset="0"/>
                <a:cs typeface="Times New Roman" pitchFamily="18" charset="0"/>
              </a:rPr>
              <a:t> </a:t>
            </a:r>
            <a:r>
              <a:rPr lang="en-US" sz="2700" dirty="0">
                <a:latin typeface="High Tower Text" panose="02040502050506030303" pitchFamily="18" charset="0"/>
                <a:cs typeface="Times New Roman" pitchFamily="18" charset="0"/>
              </a:rPr>
              <a:t>a specific action proposed to help health organizations to achieve their objectives.</a:t>
            </a:r>
            <a:endParaRPr lang="en-US" sz="2700" dirty="0">
              <a:latin typeface="High Tower Text" panose="02040502050506030303" pitchFamily="18" charset="0"/>
            </a:endParaRPr>
          </a:p>
          <a:p>
            <a:pPr>
              <a:spcBef>
                <a:spcPts val="1800"/>
              </a:spcBef>
              <a:buBlip>
                <a:blip r:embed="rId2"/>
              </a:buBlip>
            </a:pPr>
            <a:r>
              <a:rPr lang="en-US" sz="2700" dirty="0">
                <a:latin typeface="High Tower Text" panose="02040502050506030303" pitchFamily="18" charset="0"/>
              </a:rPr>
              <a:t>It’s concerned with both </a:t>
            </a:r>
            <a:r>
              <a:rPr lang="en-US" sz="2700" dirty="0">
                <a:solidFill>
                  <a:srgbClr val="190CC2"/>
                </a:solidFill>
                <a:latin typeface="High Tower Text" panose="02040502050506030303" pitchFamily="18" charset="0"/>
              </a:rPr>
              <a:t>ends (what) </a:t>
            </a:r>
            <a:r>
              <a:rPr lang="en-US" sz="2700" dirty="0">
                <a:latin typeface="High Tower Text" panose="02040502050506030303" pitchFamily="18" charset="0"/>
              </a:rPr>
              <a:t>and </a:t>
            </a:r>
            <a:r>
              <a:rPr lang="en-US" sz="2700" dirty="0">
                <a:solidFill>
                  <a:srgbClr val="190CC2"/>
                </a:solidFill>
                <a:latin typeface="High Tower Text" panose="02040502050506030303" pitchFamily="18" charset="0"/>
              </a:rPr>
              <a:t>means (how).</a:t>
            </a:r>
          </a:p>
          <a:p>
            <a:endParaRPr lang="en-US" sz="27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5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>
                <a:latin typeface="Perpetua" panose="02020502060401020303" pitchFamily="18" charset="0"/>
              </a:rPr>
              <a:t>Criteria for prioritization.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983163"/>
          </a:xfrm>
        </p:spPr>
        <p:txBody>
          <a:bodyPr>
            <a:normAutofit/>
          </a:bodyPr>
          <a:lstStyle/>
          <a:p>
            <a:r>
              <a:rPr lang="en-US" dirty="0">
                <a:latin typeface="Perpetua" panose="02020502060401020303" pitchFamily="18" charset="0"/>
              </a:rPr>
              <a:t>Ranking is then done by using criteria on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5 point scale</a:t>
            </a:r>
          </a:p>
          <a:p>
            <a:pPr marL="0" indent="0">
              <a:buNone/>
            </a:pPr>
            <a:r>
              <a:rPr lang="en-US" dirty="0">
                <a:latin typeface="Perpetua" panose="02020502060401020303" pitchFamily="18" charset="0"/>
              </a:rPr>
              <a:t>             i.e. 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800" dirty="0">
                <a:latin typeface="Perpetua" panose="02020502060401020303" pitchFamily="18" charset="0"/>
              </a:rPr>
              <a:t>very high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(5)</a:t>
            </a:r>
            <a:r>
              <a:rPr lang="en-US" sz="2800" dirty="0">
                <a:latin typeface="Perpetua" panose="02020502060401020303" pitchFamily="18" charset="0"/>
              </a:rPr>
              <a:t>,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800" dirty="0">
                <a:latin typeface="Perpetua" panose="02020502060401020303" pitchFamily="18" charset="0"/>
              </a:rPr>
              <a:t>high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(4)</a:t>
            </a:r>
            <a:r>
              <a:rPr lang="en-US" sz="2800" dirty="0">
                <a:latin typeface="Perpetua" panose="02020502060401020303" pitchFamily="18" charset="0"/>
              </a:rPr>
              <a:t>,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800" dirty="0">
                <a:latin typeface="Perpetua" panose="02020502060401020303" pitchFamily="18" charset="0"/>
              </a:rPr>
              <a:t>moderate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(3)</a:t>
            </a:r>
            <a:r>
              <a:rPr lang="en-US" sz="2800" dirty="0">
                <a:latin typeface="Perpetua" panose="02020502060401020303" pitchFamily="18" charset="0"/>
              </a:rPr>
              <a:t>,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800" dirty="0">
                <a:latin typeface="Perpetua" panose="02020502060401020303" pitchFamily="18" charset="0"/>
              </a:rPr>
              <a:t>low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(2)</a:t>
            </a:r>
            <a:r>
              <a:rPr lang="en-US" sz="2800" dirty="0">
                <a:latin typeface="Perpetua" panose="02020502060401020303" pitchFamily="18" charset="0"/>
              </a:rPr>
              <a:t> and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800" dirty="0">
                <a:latin typeface="Perpetua" panose="02020502060401020303" pitchFamily="18" charset="0"/>
              </a:rPr>
              <a:t>very low </a:t>
            </a:r>
            <a:r>
              <a:rPr lang="en-US" sz="2800" dirty="0">
                <a:solidFill>
                  <a:srgbClr val="FF0000"/>
                </a:solidFill>
                <a:latin typeface="Perpetua" panose="02020502060401020303" pitchFamily="18" charset="0"/>
              </a:rPr>
              <a:t>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3200" dirty="0"/>
              <a:t>E.g. Prioritization of health problems for Gondar Health Center, December, 2019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921503"/>
              </p:ext>
            </p:extLst>
          </p:nvPr>
        </p:nvGraphicFramePr>
        <p:xfrm>
          <a:off x="762000" y="1676400"/>
          <a:ext cx="7378174" cy="4064879"/>
        </p:xfrm>
        <a:graphic>
          <a:graphicData uri="http://schemas.openxmlformats.org/drawingml/2006/table">
            <a:tbl>
              <a:tblPr/>
              <a:tblGrid>
                <a:gridCol w="39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7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6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730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Problems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Magnitude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Severity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Feasibility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Community concern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Government concern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EPI            50%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Delivery    3.4%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4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Latrine        84%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FP              76%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Perpetua" panose="02020502060401020303" pitchFamily="18" charset="0"/>
              </a:rPr>
              <a:t>Step 3: SETTING OBJECTIVES AND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Describing the desired direction of a service definition in terms of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measurable parameters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Answers the question </a:t>
            </a:r>
            <a:r>
              <a:rPr lang="en-US" b="1" dirty="0">
                <a:latin typeface="Perpetua" panose="02020502060401020303" pitchFamily="18" charset="0"/>
              </a:rPr>
              <a:t>“where do we want to go?”</a:t>
            </a:r>
          </a:p>
          <a:p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Importance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Clear statement of objectives enables:</a:t>
            </a:r>
          </a:p>
          <a:p>
            <a:r>
              <a:rPr lang="en-US" dirty="0">
                <a:latin typeface="Perpetua" panose="02020502060401020303" pitchFamily="18" charset="0"/>
              </a:rPr>
              <a:t> to decide how to achieve them</a:t>
            </a:r>
          </a:p>
          <a:p>
            <a:r>
              <a:rPr lang="en-US" dirty="0">
                <a:latin typeface="Perpetua" panose="02020502060401020303" pitchFamily="18" charset="0"/>
              </a:rPr>
              <a:t> to evaluate how effective one is in achieving and leaching/identify/ objectives 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Objectives of a program must be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‘SMART’</a:t>
            </a:r>
            <a:endParaRPr lang="en-US" dirty="0">
              <a:solidFill>
                <a:srgbClr val="0000FF"/>
              </a:solidFill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Perpetua" panose="02020502060401020303" pitchFamily="18" charset="0"/>
              </a:rPr>
              <a:t>Setting objectives.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Specific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-</a:t>
            </a:r>
            <a:r>
              <a:rPr lang="en-US" dirty="0">
                <a:latin typeface="Perpetua" panose="02020502060401020303" pitchFamily="18" charset="0"/>
              </a:rPr>
              <a:t> helps to solve the cause of the problem that it is meant to solve.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Measurable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- </a:t>
            </a:r>
            <a:r>
              <a:rPr lang="en-US" dirty="0">
                <a:latin typeface="Perpetua" panose="02020502060401020303" pitchFamily="18" charset="0"/>
              </a:rPr>
              <a:t>allows monitoring / Evaluation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Appropriate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-</a:t>
            </a:r>
            <a:r>
              <a:rPr lang="en-US" dirty="0">
                <a:latin typeface="Perpetua" panose="02020502060401020303" pitchFamily="18" charset="0"/>
              </a:rPr>
              <a:t> to the problems, goals &amp; strategies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Realistic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- </a:t>
            </a:r>
            <a:r>
              <a:rPr lang="en-US" dirty="0">
                <a:latin typeface="Perpetua" panose="02020502060401020303" pitchFamily="18" charset="0"/>
              </a:rPr>
              <a:t>achievable, &amp; meaningful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Time-bound-</a:t>
            </a:r>
            <a:r>
              <a:rPr lang="en-US" b="1" dirty="0">
                <a:latin typeface="Perpetua" panose="02020502060401020303" pitchFamily="18" charset="0"/>
              </a:rPr>
              <a:t> </a:t>
            </a:r>
            <a:r>
              <a:rPr lang="en-US" dirty="0">
                <a:latin typeface="Perpetua" panose="02020502060401020303" pitchFamily="18" charset="0"/>
              </a:rPr>
              <a:t>has specified period of time</a:t>
            </a:r>
          </a:p>
          <a:p>
            <a:r>
              <a:rPr lang="en-US" dirty="0">
                <a:latin typeface="Perpetua" panose="02020502060401020303" pitchFamily="18" charset="0"/>
              </a:rPr>
              <a:t>E.g. By the end of year 2019, 50% of eligible pregnant mothers will receive antiretroviral therapy in Gondar town.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Perpetua" panose="02020502060401020303" pitchFamily="18" charset="0"/>
              </a:rPr>
              <a:t>step 4: Identifying Potential Obstacles &amp; Limitations</a:t>
            </a:r>
            <a:endParaRPr lang="en-US" sz="28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situations that may prevent the achievement of each objectives &amp; targets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The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limitations</a:t>
            </a:r>
            <a:r>
              <a:rPr lang="en-US" dirty="0">
                <a:latin typeface="Perpetua" panose="02020502060401020303" pitchFamily="18" charset="0"/>
              </a:rPr>
              <a:t> may be :</a:t>
            </a:r>
          </a:p>
          <a:p>
            <a:pPr marL="571500" indent="-571500">
              <a:buAutoNum type="romanLcParenBoth"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Resources</a:t>
            </a:r>
          </a:p>
          <a:p>
            <a:pPr marL="571500" indent="-571500">
              <a:buNone/>
            </a:pPr>
            <a:r>
              <a:rPr lang="en-US" dirty="0">
                <a:latin typeface="Perpetua" panose="02020502060401020303" pitchFamily="18" charset="0"/>
              </a:rPr>
              <a:t>o Human –lack of interest/skill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o Equipment –not available/Expensive</a:t>
            </a:r>
          </a:p>
          <a:p>
            <a:pPr>
              <a:buFont typeface="Courier New" pitchFamily="49" charset="0"/>
              <a:buChar char="o"/>
            </a:pPr>
            <a:r>
              <a:rPr lang="en-US" dirty="0">
                <a:latin typeface="Perpetua" panose="02020502060401020303" pitchFamily="18" charset="0"/>
              </a:rPr>
              <a:t>Money- lack of budget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o Time- people may not have time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o Information- needed for implementation not timely/well processed</a:t>
            </a:r>
          </a:p>
          <a:p>
            <a:pPr>
              <a:buNone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Perpetua" panose="02020502060401020303" pitchFamily="18" charset="0"/>
              </a:rPr>
              <a:t>Identifying potential obstacles &amp; limitations…</a:t>
            </a:r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(ii) Environmental obstacles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o Geographical features like lakes, rivers, mountains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o Climate– affect the nature of health problems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(iii)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Social factors- </a:t>
            </a:r>
            <a:r>
              <a:rPr lang="en-US" dirty="0">
                <a:latin typeface="Perpetua" panose="02020502060401020303" pitchFamily="18" charset="0"/>
              </a:rPr>
              <a:t>traditions,…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</a:rPr>
              <a:t>Three groups of Obstacles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(1) Obstacles that can be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removed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(2) Obstacles that can be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reduced or modified</a:t>
            </a:r>
          </a:p>
          <a:p>
            <a:pPr>
              <a:buNone/>
            </a:pPr>
            <a:r>
              <a:rPr lang="en-US" dirty="0">
                <a:latin typeface="Perpetua" panose="02020502060401020303" pitchFamily="18" charset="0"/>
              </a:rPr>
              <a:t>(3) Obstacles that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can’t be changed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Perpetua" panose="02020502060401020303" pitchFamily="18" charset="0"/>
              </a:rPr>
              <a:t>Step 5: Designing strategies</a:t>
            </a:r>
            <a:endParaRPr lang="en-US" sz="32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>
                <a:latin typeface="Perpetua" panose="02020502060401020303" pitchFamily="18" charset="0"/>
              </a:rPr>
              <a:t>Strategies are the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tactics or techniques</a:t>
            </a:r>
            <a:r>
              <a:rPr lang="en-US" dirty="0">
                <a:latin typeface="Perpetua" panose="02020502060401020303" pitchFamily="18" charset="0"/>
              </a:rPr>
              <a:t> that should be devised or adopted &amp; utilized to facilitate the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achievement of objectives &amp; targets.</a:t>
            </a:r>
          </a:p>
          <a:p>
            <a:r>
              <a:rPr lang="en-US" dirty="0">
                <a:latin typeface="Perpetua" panose="02020502060401020303" pitchFamily="18" charset="0"/>
              </a:rPr>
              <a:t>Strategies are ways of achieving objectives &amp; targets</a:t>
            </a:r>
          </a:p>
          <a:p>
            <a:r>
              <a:rPr lang="en-US" dirty="0">
                <a:latin typeface="Perpetua" panose="02020502060401020303" pitchFamily="18" charset="0"/>
              </a:rPr>
              <a:t> Potential strategies often include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Technology</a:t>
            </a:r>
            <a:r>
              <a:rPr lang="en-US" dirty="0">
                <a:latin typeface="Perpetua" panose="02020502060401020303" pitchFamily="18" charset="0"/>
              </a:rPr>
              <a:t> to be applied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 Procedures </a:t>
            </a:r>
            <a:r>
              <a:rPr lang="en-US" dirty="0">
                <a:latin typeface="Perpetua" panose="02020502060401020303" pitchFamily="18" charset="0"/>
              </a:rPr>
              <a:t>to be used &amp;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Defining the role </a:t>
            </a:r>
            <a:r>
              <a:rPr lang="en-US" dirty="0">
                <a:latin typeface="Perpetua" panose="02020502060401020303" pitchFamily="18" charset="0"/>
              </a:rPr>
              <a:t>of communities and other sectors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Perpetua" panose="02020502060401020303" pitchFamily="18" charset="0"/>
              </a:rPr>
              <a:t>Strategies.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25921"/>
            <a:ext cx="8686800" cy="5791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High Tower Text" panose="02040502050506030303" pitchFamily="18" charset="0"/>
              </a:rPr>
              <a:t>For each 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chosen strategy</a:t>
            </a:r>
            <a:r>
              <a:rPr lang="en-US" dirty="0">
                <a:latin typeface="High Tower Text" panose="02040502050506030303" pitchFamily="18" charset="0"/>
              </a:rPr>
              <a:t>, the corresponding </a:t>
            </a:r>
            <a:r>
              <a:rPr lang="en-US" b="1" dirty="0">
                <a:solidFill>
                  <a:srgbClr val="0000FF"/>
                </a:solidFill>
                <a:latin typeface="High Tower Text" panose="02040502050506030303" pitchFamily="18" charset="0"/>
              </a:rPr>
              <a:t>activities</a:t>
            </a:r>
            <a:r>
              <a:rPr lang="en-US" b="1" dirty="0">
                <a:latin typeface="High Tower Text" panose="02040502050506030303" pitchFamily="18" charset="0"/>
              </a:rPr>
              <a:t> to be undertaken &amp; the </a:t>
            </a:r>
            <a:r>
              <a:rPr lang="en-US" b="1" dirty="0">
                <a:solidFill>
                  <a:srgbClr val="0000FF"/>
                </a:solidFill>
                <a:latin typeface="High Tower Text" panose="02040502050506030303" pitchFamily="18" charset="0"/>
              </a:rPr>
              <a:t>resources needed </a:t>
            </a:r>
            <a:r>
              <a:rPr lang="en-US" b="1" dirty="0">
                <a:latin typeface="High Tower Text" panose="02040502050506030303" pitchFamily="18" charset="0"/>
              </a:rPr>
              <a:t>should be detailed.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 What is to be done?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 Who will do the activities?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Which resources are needed?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How?(procedures for technical, administrative, community workers, contribution of other sectors)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 When to do it? (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beginning , end</a:t>
            </a:r>
            <a:r>
              <a:rPr lang="en-US" dirty="0">
                <a:latin typeface="High Tower Text" panose="02040502050506030303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 Where the work will be done?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High Tower Text" panose="02040502050506030303" pitchFamily="18" charset="0"/>
              </a:rPr>
              <a:t> The methods of controlling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High Tower Text" panose="02040502050506030303" pitchFamily="18" charset="0"/>
              </a:rPr>
              <a:t>Step 6:Preparing 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74304"/>
            <a:ext cx="89916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>
                <a:latin typeface="High Tower Text" panose="02040502050506030303" pitchFamily="18" charset="0"/>
              </a:rPr>
              <a:t>Gantt chart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is a bar graph with time on horizontal axis and the resources /activities to be scheduled on the vertical axis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>
                <a:latin typeface="High Tower Text" panose="02040502050506030303" pitchFamily="18" charset="0"/>
              </a:rPr>
              <a:t>Columns of a Gantt chart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High Tower Text" panose="02040502050506030303" pitchFamily="18" charset="0"/>
              </a:rPr>
              <a:t> list of the project activities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High Tower Text" panose="02040502050506030303" pitchFamily="18" charset="0"/>
              </a:rPr>
              <a:t>a column that makes a filed time period showing when the activities will occur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High Tower Text" panose="02040502050506030303" pitchFamily="18" charset="0"/>
              </a:rPr>
              <a:t>Responsible bodies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High Tower Text" panose="02040502050506030303" pitchFamily="18" charset="0"/>
              </a:rPr>
              <a:t>Resource column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Perpetua" panose="02020502060401020303" pitchFamily="18" charset="0"/>
              </a:rPr>
              <a:t>Writing up the plan</a:t>
            </a:r>
            <a:endParaRPr lang="en-US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algn="just"/>
            <a:r>
              <a:rPr lang="en-US" sz="2700" dirty="0">
                <a:solidFill>
                  <a:srgbClr val="FF0000"/>
                </a:solidFill>
                <a:latin typeface="High Tower Text" panose="02040502050506030303" pitchFamily="18" charset="0"/>
              </a:rPr>
              <a:t>Purpose</a:t>
            </a:r>
            <a:r>
              <a:rPr lang="en-US" sz="2700" dirty="0">
                <a:latin typeface="High Tower Text" panose="02040502050506030303" pitchFamily="18" charset="0"/>
              </a:rPr>
              <a:t> of writing a plan</a:t>
            </a:r>
          </a:p>
          <a:p>
            <a:pPr algn="just">
              <a:buNone/>
            </a:pPr>
            <a:r>
              <a:rPr lang="en-US" sz="2700" dirty="0">
                <a:latin typeface="High Tower Text" panose="02040502050506030303" pitchFamily="18" charset="0"/>
              </a:rPr>
              <a:t>(</a:t>
            </a:r>
            <a:r>
              <a:rPr lang="en-US" sz="2700" dirty="0" err="1">
                <a:latin typeface="High Tower Text" panose="02040502050506030303" pitchFamily="18" charset="0"/>
              </a:rPr>
              <a:t>i</a:t>
            </a:r>
            <a:r>
              <a:rPr lang="en-US" sz="2700" dirty="0">
                <a:latin typeface="High Tower Text" panose="02040502050506030303" pitchFamily="18" charset="0"/>
              </a:rPr>
              <a:t>) To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request funds </a:t>
            </a:r>
            <a:r>
              <a:rPr lang="en-US" sz="2700" dirty="0">
                <a:latin typeface="High Tower Text" panose="02040502050506030303" pitchFamily="18" charset="0"/>
              </a:rPr>
              <a:t>or resources from the government or funding agencies</a:t>
            </a:r>
          </a:p>
          <a:p>
            <a:pPr algn="just">
              <a:buNone/>
            </a:pPr>
            <a:r>
              <a:rPr lang="en-US" sz="2700" dirty="0">
                <a:latin typeface="High Tower Text" panose="02040502050506030303" pitchFamily="18" charset="0"/>
              </a:rPr>
              <a:t>(ii) For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monitoring &amp; evaluating </a:t>
            </a:r>
            <a:r>
              <a:rPr lang="en-US" sz="2700" dirty="0">
                <a:latin typeface="High Tower Text" panose="02040502050506030303" pitchFamily="18" charset="0"/>
              </a:rPr>
              <a:t>the implementation process by all concerned bodies.</a:t>
            </a:r>
          </a:p>
          <a:p>
            <a:pPr algn="just"/>
            <a:r>
              <a:rPr lang="en-US" sz="27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Several ways of writing a plan</a:t>
            </a:r>
            <a:r>
              <a:rPr lang="en-US" sz="2700" b="1" dirty="0">
                <a:latin typeface="High Tower Text" panose="02040502050506030303" pitchFamily="18" charset="0"/>
              </a:rPr>
              <a:t>, </a:t>
            </a:r>
            <a:r>
              <a:rPr lang="en-US" sz="27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a simple outline includes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:</a:t>
            </a:r>
          </a:p>
          <a:p>
            <a:pPr algn="just">
              <a:buNone/>
            </a:pPr>
            <a:r>
              <a:rPr lang="en-US" sz="2700" dirty="0">
                <a:latin typeface="High Tower Text" panose="02040502050506030303" pitchFamily="18" charset="0"/>
              </a:rPr>
              <a:t>1. Summary of main points</a:t>
            </a:r>
          </a:p>
          <a:p>
            <a:pPr algn="just">
              <a:buNone/>
            </a:pPr>
            <a:r>
              <a:rPr lang="en-US" sz="2700" dirty="0">
                <a:latin typeface="High Tower Text" panose="02040502050506030303" pitchFamily="18" charset="0"/>
              </a:rPr>
              <a:t>2. Introduction (General background and Statement of the problem)</a:t>
            </a:r>
          </a:p>
          <a:p>
            <a:pPr algn="just"/>
            <a:r>
              <a:rPr lang="en-US" sz="2700" dirty="0">
                <a:latin typeface="High Tower Text" panose="02040502050506030303" pitchFamily="18" charset="0"/>
              </a:rPr>
              <a:t>Statement of the problem explains the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rationale</a:t>
            </a:r>
            <a:r>
              <a:rPr lang="en-US" sz="2700" dirty="0">
                <a:latin typeface="High Tower Text" panose="02040502050506030303" pitchFamily="18" charset="0"/>
              </a:rPr>
              <a:t> for undertaking the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igh Tower Text" panose="02040502050506030303" pitchFamily="18" charset="0"/>
              </a:rPr>
              <a:t>Planning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High Tower Text" panose="02040502050506030303" pitchFamily="18" charset="0"/>
              </a:rPr>
              <a:t>Important </a:t>
            </a:r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</a:rPr>
              <a:t>components </a:t>
            </a:r>
            <a:r>
              <a:rPr lang="en-US" sz="2800" dirty="0">
                <a:latin typeface="High Tower Text" panose="02040502050506030303" pitchFamily="18" charset="0"/>
              </a:rPr>
              <a:t>of definitions of planning are;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Where are we going (</a:t>
            </a:r>
            <a:r>
              <a:rPr lang="en-US" b="1" i="1" dirty="0">
                <a:solidFill>
                  <a:srgbClr val="190CC2"/>
                </a:solidFill>
                <a:latin typeface="High Tower Text" panose="02040502050506030303" pitchFamily="18" charset="0"/>
              </a:rPr>
              <a:t>objectives</a:t>
            </a:r>
            <a:r>
              <a:rPr lang="en-US" dirty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With what (</a:t>
            </a:r>
            <a:r>
              <a:rPr lang="en-US" b="1" i="1" dirty="0">
                <a:solidFill>
                  <a:srgbClr val="190CC2"/>
                </a:solidFill>
                <a:latin typeface="High Tower Text" panose="02040502050506030303" pitchFamily="18" charset="0"/>
              </a:rPr>
              <a:t>resources</a:t>
            </a:r>
            <a:r>
              <a:rPr lang="en-US" dirty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How (</a:t>
            </a:r>
            <a:r>
              <a:rPr lang="en-US" b="1" i="1" dirty="0">
                <a:solidFill>
                  <a:srgbClr val="190CC2"/>
                </a:solidFill>
                <a:latin typeface="High Tower Text" panose="02040502050506030303" pitchFamily="18" charset="0"/>
              </a:rPr>
              <a:t>efficient and appropriate implementation</a:t>
            </a:r>
            <a:r>
              <a:rPr lang="en-US" dirty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When (</a:t>
            </a:r>
            <a:r>
              <a:rPr lang="en-US" b="1" dirty="0">
                <a:solidFill>
                  <a:srgbClr val="190CC2"/>
                </a:solidFill>
                <a:latin typeface="High Tower Text" panose="02040502050506030303" pitchFamily="18" charset="0"/>
              </a:rPr>
              <a:t>future</a:t>
            </a:r>
            <a:r>
              <a:rPr lang="en-US" dirty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A degree of formalization (</a:t>
            </a:r>
            <a:r>
              <a:rPr lang="en-US" b="1" dirty="0">
                <a:solidFill>
                  <a:srgbClr val="190CC2"/>
                </a:solidFill>
                <a:latin typeface="High Tower Text" panose="02040502050506030303" pitchFamily="18" charset="0"/>
              </a:rPr>
              <a:t>explicitness and method</a:t>
            </a:r>
            <a:r>
              <a:rPr lang="en-US" dirty="0">
                <a:latin typeface="High Tower Text" panose="02040502050506030303" pitchFamily="18" charset="0"/>
              </a:rPr>
              <a:t>) about the process 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944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Perpetua" panose="02020502060401020303" pitchFamily="18" charset="0"/>
              </a:rPr>
              <a:t>Writing up the plan.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6388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>
                <a:latin typeface="Perpetua" panose="02020502060401020303" pitchFamily="18" charset="0"/>
              </a:rPr>
              <a:t>3. Objectives and targets should be clearly stated</a:t>
            </a:r>
          </a:p>
          <a:p>
            <a:pPr algn="just">
              <a:buNone/>
            </a:pPr>
            <a:r>
              <a:rPr lang="en-US" dirty="0">
                <a:latin typeface="Perpetua" panose="02020502060401020303" pitchFamily="18" charset="0"/>
              </a:rPr>
              <a:t>4. Strategies &amp; activities should be clearly stated using Gantt chart</a:t>
            </a:r>
          </a:p>
          <a:p>
            <a:pPr algn="just">
              <a:buNone/>
            </a:pPr>
            <a:r>
              <a:rPr lang="en-US" dirty="0">
                <a:latin typeface="Perpetua" panose="02020502060401020303" pitchFamily="18" charset="0"/>
              </a:rPr>
              <a:t>5. Resources requirement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The type and number of resources needed should be documented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How each of the resources are going to be utilized has to be mentioned</a:t>
            </a:r>
          </a:p>
          <a:p>
            <a:pPr algn="just">
              <a:buNone/>
            </a:pPr>
            <a:r>
              <a:rPr lang="en-US" dirty="0">
                <a:latin typeface="Perpetua" panose="02020502060401020303" pitchFamily="18" charset="0"/>
              </a:rPr>
              <a:t>6. Monitoring &amp; evaluation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Mention how monitoring and evaluation is to be performed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 By whom?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When?</a:t>
            </a: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Indicators of effectiveness should be decided beforehand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88925"/>
            <a:ext cx="9144000" cy="762000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latin typeface="High Tower Text" panose="02040502050506030303" pitchFamily="18" charset="0"/>
              </a:rPr>
              <a:t>Limitations of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1363"/>
            <a:ext cx="7010400" cy="48768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Lack of accurate information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Problems of change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Failure of people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Internal inflexibilities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External inflexibilities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Time and cost factors</a:t>
            </a: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18741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High Tower Text" panose="02040502050506030303" pitchFamily="18" charset="0"/>
                <a:cs typeface="Arial" pitchFamily="34" charset="0"/>
              </a:rPr>
              <a:t>           </a:t>
            </a:r>
          </a:p>
          <a:p>
            <a:pPr>
              <a:buNone/>
            </a:pPr>
            <a:endParaRPr lang="en-US" dirty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High Tower Text" panose="02040502050506030303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b="1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Plan your work</a:t>
            </a:r>
          </a:p>
          <a:p>
            <a:pPr algn="ctr">
              <a:buNone/>
            </a:pPr>
            <a:r>
              <a:rPr lang="en-US" sz="4400" b="1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Work your plan!</a:t>
            </a:r>
          </a:p>
          <a:p>
            <a:pPr algn="ctr">
              <a:buNone/>
            </a:pPr>
            <a:endParaRPr lang="en-US" sz="4400" b="1" kern="10" dirty="0">
              <a:ln w="9525" cap="sq">
                <a:noFill/>
                <a:round/>
                <a:headEnd type="none" w="sm" len="sm"/>
                <a:tailEnd type="none" w="sm" len="sm"/>
              </a:ln>
              <a:solidFill>
                <a:srgbClr val="000066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High Tower Text" panose="02040502050506030303" pitchFamily="18" charset="0"/>
            </a:endParaRPr>
          </a:p>
          <a:p>
            <a:pPr algn="ctr">
              <a:buNone/>
            </a:pPr>
            <a:r>
              <a:rPr lang="en-US" sz="4400" b="1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If you fail to plan</a:t>
            </a:r>
          </a:p>
          <a:p>
            <a:pPr algn="ctr">
              <a:buNone/>
            </a:pPr>
            <a:r>
              <a:rPr lang="en-US" sz="4400" b="1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You plan to fail!</a:t>
            </a:r>
          </a:p>
          <a:p>
            <a:pPr marL="0" indent="0">
              <a:buNone/>
            </a:pP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igh Tower Text" panose="02040502050506030303" pitchFamily="18" charset="0"/>
            </a:endParaRPr>
          </a:p>
          <a:p>
            <a:pPr>
              <a:buNone/>
            </a:pPr>
            <a:endParaRPr lang="en-US" sz="4400" dirty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819401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i="1" dirty="0">
                <a:latin typeface="Palatino Linotype" panose="02040502050505030304" pitchFamily="18" charset="0"/>
              </a:rPr>
              <a:t>Thank you!!</a:t>
            </a:r>
            <a:endParaRPr lang="en-US" sz="4400" i="1" dirty="0">
              <a:latin typeface="Palatino Linotype" panose="0204050205050503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3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9445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Perpetua" panose="02020502060401020303" pitchFamily="18" charset="0"/>
              </a:rPr>
              <a:t>Why should managers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1" y="990600"/>
            <a:ext cx="8813409" cy="5257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solidFill>
                  <a:srgbClr val="FF0000"/>
                </a:solidFill>
                <a:latin typeface="Perpetua" panose="02020502060401020303" pitchFamily="18" charset="0"/>
              </a:rPr>
              <a:t>Planning: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190CC2"/>
                </a:solidFill>
                <a:latin typeface="Perpetua" panose="02020502060401020303" pitchFamily="18" charset="0"/>
              </a:rPr>
              <a:t>Provides direction </a:t>
            </a:r>
            <a:r>
              <a:rPr lang="en-US" sz="2600" dirty="0">
                <a:latin typeface="Perpetua" panose="02020502060401020303" pitchFamily="18" charset="0"/>
              </a:rPr>
              <a:t>to managers and non-managers.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190CC2"/>
                </a:solidFill>
                <a:latin typeface="Perpetua" panose="02020502060401020303" pitchFamily="18" charset="0"/>
              </a:rPr>
              <a:t>Reduces uncertainty </a:t>
            </a:r>
            <a:r>
              <a:rPr lang="en-US" sz="2600" dirty="0">
                <a:latin typeface="Perpetua" panose="02020502060401020303" pitchFamily="18" charset="0"/>
              </a:rPr>
              <a:t>by forcing managers to look ahead, anticipate change, consider impact of change, and develop appropriate responses.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Perpetua" panose="02020502060401020303" pitchFamily="18" charset="0"/>
              </a:rPr>
              <a:t>Helps foreseeing &amp; </a:t>
            </a:r>
            <a:r>
              <a:rPr lang="en-US" sz="2600" dirty="0">
                <a:solidFill>
                  <a:srgbClr val="0000FF"/>
                </a:solidFill>
                <a:latin typeface="Perpetua" panose="02020502060401020303" pitchFamily="18" charset="0"/>
              </a:rPr>
              <a:t>identifying potential risks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Perpetua" panose="02020502060401020303" pitchFamily="18" charset="0"/>
              </a:rPr>
              <a:t>Helps </a:t>
            </a:r>
            <a:r>
              <a:rPr lang="en-US" sz="2600" dirty="0">
                <a:solidFill>
                  <a:srgbClr val="0000FF"/>
                </a:solidFill>
                <a:latin typeface="Perpetua" panose="02020502060401020303" pitchFamily="18" charset="0"/>
              </a:rPr>
              <a:t>efficient utilization of resources</a:t>
            </a:r>
            <a:r>
              <a:rPr lang="en-US" sz="2600" dirty="0">
                <a:latin typeface="Perpetua" panose="02020502060401020303" pitchFamily="18" charset="0"/>
              </a:rPr>
              <a:t> while achieving objectives</a:t>
            </a:r>
            <a:endParaRPr lang="en-US" sz="2600" dirty="0">
              <a:solidFill>
                <a:srgbClr val="190CC2"/>
              </a:solidFill>
              <a:latin typeface="Perpetua" panose="02020502060401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Perpetua" panose="02020502060401020303" pitchFamily="18" charset="0"/>
              </a:rPr>
              <a:t>Establishes the </a:t>
            </a:r>
            <a:r>
              <a:rPr lang="en-US" sz="2600" dirty="0">
                <a:solidFill>
                  <a:srgbClr val="0000FF"/>
                </a:solidFill>
                <a:latin typeface="Perpetua" panose="02020502060401020303" pitchFamily="18" charset="0"/>
              </a:rPr>
              <a:t>goals or standards </a:t>
            </a:r>
            <a:r>
              <a:rPr lang="en-US" sz="2600" dirty="0">
                <a:latin typeface="Perpetua" panose="02020502060401020303" pitchFamily="18" charset="0"/>
              </a:rPr>
              <a:t>used in controlling.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09537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Perpetua" panose="02020502060401020303" pitchFamily="18" charset="0"/>
              </a:rPr>
              <a:t>Decisions related to planning</a:t>
            </a:r>
            <a:endParaRPr lang="en-US" sz="32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main planning decisions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on objectives: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of the problem can be reduced 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on activities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type of activities?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will do those activities?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on resources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identification, specification &amp; quantification of resources to be utilized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6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6248400" cy="8683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Characteristics of good plan</a:t>
            </a:r>
            <a:endParaRPr lang="en-US" sz="3200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704530"/>
              </p:ext>
            </p:extLst>
          </p:nvPr>
        </p:nvGraphicFramePr>
        <p:xfrm>
          <a:off x="609600" y="1325562"/>
          <a:ext cx="7239000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3512906076"/>
                    </a:ext>
                  </a:extLst>
                </a:gridCol>
              </a:tblGrid>
              <a:tr h="4982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Futurity</a:t>
                      </a:r>
                    </a:p>
                    <a:p>
                      <a:pPr marL="342900" indent="-342900" eaLnBrk="1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Objectivity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152266"/>
                  </a:ext>
                </a:extLst>
              </a:tr>
              <a:tr h="4482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Flexible (Continuous and</a:t>
                      </a:r>
                      <a:r>
                        <a:rPr lang="en-US" sz="2400" u="none" baseline="0" dirty="0">
                          <a:latin typeface="High Tower Text" panose="02040502050506030303" pitchFamily="18" charset="0"/>
                        </a:rPr>
                        <a:t> </a:t>
                      </a: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dynamic)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3530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Stability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Comprehensiveness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26647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u="none" dirty="0">
                          <a:latin typeface="High Tower Text" panose="02040502050506030303" pitchFamily="18" charset="0"/>
                        </a:rPr>
                        <a:t>Clarity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30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endParaRPr lang="en-US" sz="2400" u="none" dirty="0">
                        <a:latin typeface="High Tower Text" panose="020405020505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08968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igh Tower Text" panose="02040502050506030303" pitchFamily="18" charset="0"/>
              </a:rPr>
              <a:t>Classification of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991600" cy="33527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High Tower Text" panose="02040502050506030303" pitchFamily="18" charset="0"/>
              </a:rPr>
              <a:t>Plans can be classified on different bases or dimensions.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  <a:latin typeface="High Tower Text" panose="02040502050506030303" pitchFamily="18" charset="0"/>
              </a:rPr>
              <a:t>     Repetitiveness/frequency of use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  <a:latin typeface="High Tower Text" panose="02040502050506030303" pitchFamily="18" charset="0"/>
              </a:rPr>
              <a:t>     Time dimension/ Duration, and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  <a:latin typeface="High Tower Text" panose="02040502050506030303" pitchFamily="18" charset="0"/>
              </a:rPr>
              <a:t>     Scope/breadth dimension</a:t>
            </a:r>
          </a:p>
          <a:p>
            <a:pPr lvl="1"/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0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5200</TotalTime>
  <Words>2696</Words>
  <Application>Microsoft Office PowerPoint</Application>
  <PresentationFormat>On-screen Show (4:3)</PresentationFormat>
  <Paragraphs>464</Paragraphs>
  <Slides>53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Arial</vt:lpstr>
      <vt:lpstr>Calibri</vt:lpstr>
      <vt:lpstr>Courier New</vt:lpstr>
      <vt:lpstr>High Tower Text</vt:lpstr>
      <vt:lpstr>Palatino Linotype</vt:lpstr>
      <vt:lpstr>Perpetua</vt:lpstr>
      <vt:lpstr>Times New Roman</vt:lpstr>
      <vt:lpstr>Wingdings</vt:lpstr>
      <vt:lpstr>Office Theme</vt:lpstr>
      <vt:lpstr>PowerPoint Presentation</vt:lpstr>
      <vt:lpstr>Session objectives</vt:lpstr>
      <vt:lpstr>What is planning</vt:lpstr>
      <vt:lpstr>Planning…</vt:lpstr>
      <vt:lpstr>Planning …</vt:lpstr>
      <vt:lpstr>Why should managers plan?</vt:lpstr>
      <vt:lpstr>Decisions related to planning</vt:lpstr>
      <vt:lpstr>Characteristics of good plan</vt:lpstr>
      <vt:lpstr>Classification of planning</vt:lpstr>
      <vt:lpstr>PLANNING…</vt:lpstr>
      <vt:lpstr>PLANNING…</vt:lpstr>
      <vt:lpstr>PLANNING…</vt:lpstr>
      <vt:lpstr>Planning…</vt:lpstr>
      <vt:lpstr>Planning…</vt:lpstr>
      <vt:lpstr>Strategic planning…</vt:lpstr>
      <vt:lpstr>Planning…</vt:lpstr>
      <vt:lpstr>Planning…</vt:lpstr>
      <vt:lpstr>PowerPoint Presentation</vt:lpstr>
      <vt:lpstr>The planning cycle</vt:lpstr>
      <vt:lpstr> 2. Where do we want to go? </vt:lpstr>
      <vt:lpstr> 3. How will we get there? </vt:lpstr>
      <vt:lpstr>  4. How will we know when we get there? </vt:lpstr>
      <vt:lpstr>PowerPoint Presentation</vt:lpstr>
      <vt:lpstr>Planning out comes</vt:lpstr>
      <vt:lpstr>Planning out comes</vt:lpstr>
      <vt:lpstr>Mission and vision</vt:lpstr>
      <vt:lpstr>Planning out comes</vt:lpstr>
      <vt:lpstr>Planning out comes…</vt:lpstr>
      <vt:lpstr> The steps of health planning  </vt:lpstr>
      <vt:lpstr>Some Steps in health planning</vt:lpstr>
      <vt:lpstr>Situational analysis. . .</vt:lpstr>
      <vt:lpstr>Situational analysis</vt:lpstr>
      <vt:lpstr>Situational analysis. . .</vt:lpstr>
      <vt:lpstr>Situational analysis. . .</vt:lpstr>
      <vt:lpstr>Situational analysis. . .</vt:lpstr>
      <vt:lpstr>Situational analysis. . .</vt:lpstr>
      <vt:lpstr>step 2: Problem Prioritization</vt:lpstr>
      <vt:lpstr>Prioritization. . .</vt:lpstr>
      <vt:lpstr>Criteria for problem prioritization</vt:lpstr>
      <vt:lpstr>Criteria for prioritization. . .</vt:lpstr>
      <vt:lpstr>E.g. Prioritization of health problems for Gondar Health Center, December, 2019</vt:lpstr>
      <vt:lpstr>Step 3: SETTING OBJECTIVES AND TARGETS</vt:lpstr>
      <vt:lpstr>Setting objectives. . .</vt:lpstr>
      <vt:lpstr>step 4: Identifying Potential Obstacles &amp; Limitations</vt:lpstr>
      <vt:lpstr>Identifying potential obstacles &amp; limitations…</vt:lpstr>
      <vt:lpstr>Step 5: Designing strategies</vt:lpstr>
      <vt:lpstr>Strategies. . .</vt:lpstr>
      <vt:lpstr>Step 6:Preparing action plan</vt:lpstr>
      <vt:lpstr>Writing up the plan</vt:lpstr>
      <vt:lpstr>Writing up the plan. . .</vt:lpstr>
      <vt:lpstr>Limitations of planning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DSSUBREO</dc:creator>
  <cp:lastModifiedBy>Mihretu</cp:lastModifiedBy>
  <cp:revision>459</cp:revision>
  <dcterms:created xsi:type="dcterms:W3CDTF">2013-03-18T19:02:30Z</dcterms:created>
  <dcterms:modified xsi:type="dcterms:W3CDTF">2020-04-27T05:46:16Z</dcterms:modified>
</cp:coreProperties>
</file>