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81CC-8ED7-41B3-8BB0-85EC14B6B12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B631B-257C-453A-8E24-03DFBFC95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2625" y="2444750"/>
          <a:ext cx="7605713" cy="3270250"/>
        </p:xfrm>
        <a:graphic>
          <a:graphicData uri="http://schemas.openxmlformats.org/presentationml/2006/ole">
            <p:oleObj spid="_x0000_s1026" name="CS ChemDraw Drawing" r:id="rId3" imgW="5187240" imgH="2231280" progId="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5800" y="53340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 a “matching” problem, do </a:t>
            </a:r>
            <a:r>
              <a:rPr lang="en-US" b="1">
                <a:solidFill>
                  <a:srgbClr val="CC0000"/>
                </a:solidFill>
              </a:rPr>
              <a:t>not</a:t>
            </a:r>
            <a:r>
              <a:rPr lang="en-US"/>
              <a:t> try to fully analyze each spectrum.  Look for differences in the possible compounds that will show up in an infrared spectrum.</a:t>
            </a:r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794B1E-B187-4B53-8630-52FAA04F2895}" type="slidenum">
              <a:rPr lang="en-US"/>
              <a:pPr/>
              <a:t>1</a:t>
            </a:fld>
            <a:endParaRPr lang="en-US"/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E.T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3" descr="NIDA641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" y="268288"/>
            <a:ext cx="8172450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4876800" y="5486400"/>
            <a:ext cx="3886200" cy="106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7848600" y="304800"/>
            <a:ext cx="9144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/>
              <a:t>   1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3E730-4F23-4E0A-94F6-30D5FD770E6D}" type="slidenum">
              <a:rPr lang="en-US"/>
              <a:pPr/>
              <a:t>2</a:t>
            </a:fld>
            <a:endParaRPr lang="en-US"/>
          </a:p>
        </p:txBody>
      </p:sp>
      <p:sp>
        <p:nvSpPr>
          <p:cNvPr id="5530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E.T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362200" y="9906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486400" y="3733800"/>
            <a:ext cx="1600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910-920 &amp; 990-1000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RCH=CH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848600" y="4343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mono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7848600" y="44196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114800" y="33528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1640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C=C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47800" y="39624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C-H </a:t>
            </a:r>
            <a:r>
              <a:rPr lang="en-US" b="1" dirty="0" err="1">
                <a:solidFill>
                  <a:schemeClr val="accent2"/>
                </a:solidFill>
              </a:rPr>
              <a:t>unsat’d</a:t>
            </a:r>
            <a:r>
              <a:rPr lang="en-US" b="1" dirty="0">
                <a:solidFill>
                  <a:schemeClr val="accent2"/>
                </a:solidFill>
              </a:rPr>
              <a:t> &amp; </a:t>
            </a:r>
            <a:r>
              <a:rPr lang="en-US" b="1" dirty="0" err="1">
                <a:solidFill>
                  <a:schemeClr val="accent2"/>
                </a:solidFill>
              </a:rPr>
              <a:t>sat’d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486400" y="26670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1500 &amp; 1600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benzene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219200" y="5105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9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10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– C</a:t>
            </a:r>
            <a:r>
              <a:rPr lang="en-US" b="1" baseline="-25000" dirty="0">
                <a:solidFill>
                  <a:schemeClr val="accent2"/>
                </a:solidFill>
              </a:rPr>
              <a:t>6</a:t>
            </a:r>
            <a:r>
              <a:rPr lang="en-US" b="1" dirty="0">
                <a:solidFill>
                  <a:schemeClr val="accent2"/>
                </a:solidFill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</a:rPr>
              <a:t>5</a:t>
            </a:r>
            <a:r>
              <a:rPr lang="en-US" b="1" dirty="0">
                <a:solidFill>
                  <a:schemeClr val="accent2"/>
                </a:solidFill>
              </a:rPr>
              <a:t> = -</a:t>
            </a: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3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5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3" descr="NIDA681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" y="268288"/>
            <a:ext cx="8172450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7543800" y="457200"/>
            <a:ext cx="1066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    </a:t>
            </a:r>
            <a:r>
              <a:rPr lang="en-US" sz="3600"/>
              <a:t>2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7AC7F8-06C1-4DBD-A011-B20B929A209E}" type="slidenum">
              <a:rPr lang="en-US"/>
              <a:pPr/>
              <a:t>3</a:t>
            </a:fld>
            <a:endParaRPr lang="en-US"/>
          </a:p>
        </p:txBody>
      </p:sp>
      <p:sp>
        <p:nvSpPr>
          <p:cNvPr id="563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E.T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105400" y="5715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38200" y="35052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3000 cm</a:t>
            </a:r>
            <a:r>
              <a:rPr lang="en-US" b="1" baseline="30000" dirty="0">
                <a:solidFill>
                  <a:schemeClr val="accent2"/>
                </a:solidFill>
              </a:rPr>
              <a:t>-1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371600" y="4114800"/>
            <a:ext cx="762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029200" y="4343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1470 &amp;1375 cm</a:t>
            </a:r>
            <a:r>
              <a:rPr lang="en-US" b="1" baseline="30000">
                <a:solidFill>
                  <a:schemeClr val="accent2"/>
                </a:solidFill>
              </a:rPr>
              <a:t>-1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895600" y="312420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2850-2960 cm</a:t>
            </a:r>
            <a:r>
              <a:rPr lang="en-US" sz="2400" b="1" baseline="30000">
                <a:solidFill>
                  <a:schemeClr val="accent2"/>
                </a:solidFill>
              </a:rPr>
              <a:t>-1</a:t>
            </a:r>
            <a:endParaRPr lang="en-US" sz="2400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sat’d C-H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2743200" y="3657600"/>
            <a:ext cx="762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utoUpdateAnimBg="0"/>
      <p:bldP spid="8" grpId="0" animBg="1"/>
      <p:bldP spid="9" grpId="0" autoUpdateAnimBg="0"/>
      <p:bldP spid="10" grpId="0" autoUpdateAnimBg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3" descr="NIDA28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72450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7848600" y="457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  </a:t>
            </a:r>
            <a:r>
              <a:rPr lang="en-US" sz="3600"/>
              <a:t> 3</a:t>
            </a:r>
            <a:endParaRPr lang="en-US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4953000" y="5562600"/>
            <a:ext cx="3962400" cy="106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D68F29-C9F9-4D27-8BBD-068A456DD279}" type="slidenum">
              <a:rPr lang="en-US"/>
              <a:pPr/>
              <a:t>4</a:t>
            </a:fld>
            <a:endParaRPr lang="en-US"/>
          </a:p>
        </p:txBody>
      </p:sp>
      <p:sp>
        <p:nvSpPr>
          <p:cNvPr id="573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E.T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362200" y="9906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848600" y="4343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mono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7848600" y="44196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47800" y="39624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C-H </a:t>
            </a:r>
            <a:r>
              <a:rPr lang="en-US" b="1" dirty="0" err="1">
                <a:solidFill>
                  <a:schemeClr val="accent2"/>
                </a:solidFill>
              </a:rPr>
              <a:t>unsat’d</a:t>
            </a:r>
            <a:r>
              <a:rPr lang="en-US" b="1" dirty="0">
                <a:solidFill>
                  <a:schemeClr val="accent2"/>
                </a:solidFill>
              </a:rPr>
              <a:t> &amp; </a:t>
            </a:r>
            <a:r>
              <a:rPr lang="en-US" b="1" dirty="0" err="1">
                <a:solidFill>
                  <a:schemeClr val="accent2"/>
                </a:solidFill>
              </a:rPr>
              <a:t>sat’d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715000" y="39624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1500 &amp; 1600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benzene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743200" y="46482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10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14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– C</a:t>
            </a:r>
            <a:r>
              <a:rPr lang="en-US" b="1" baseline="-25000" dirty="0">
                <a:solidFill>
                  <a:schemeClr val="accent2"/>
                </a:solidFill>
              </a:rPr>
              <a:t>6</a:t>
            </a:r>
            <a:r>
              <a:rPr lang="en-US" b="1" dirty="0">
                <a:solidFill>
                  <a:schemeClr val="accent2"/>
                </a:solidFill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</a:rPr>
              <a:t>5</a:t>
            </a:r>
            <a:r>
              <a:rPr lang="en-US" b="1" dirty="0">
                <a:solidFill>
                  <a:schemeClr val="accent2"/>
                </a:solidFill>
              </a:rPr>
              <a:t> = -</a:t>
            </a: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4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</a:rPr>
              <a:t>9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7" grpId="0" animBg="1"/>
      <p:bldP spid="8" grpId="0" autoUpdateAnimBg="0"/>
      <p:bldP spid="9" grpId="0" animBg="1"/>
      <p:bldP spid="11" grpId="0" autoUpdateAnimBg="0"/>
      <p:bldP spid="12" grpId="0" autoUpdateAnimBg="0"/>
      <p:bldP spid="1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3" descr="NIDA621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" y="268288"/>
            <a:ext cx="8172450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7848600" y="4572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dirty="0"/>
              <a:t>   4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4724400" y="5562600"/>
            <a:ext cx="3962400" cy="106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373ABD-D7FD-4901-BFD5-276FFEF51A15}" type="slidenum">
              <a:rPr lang="en-US"/>
              <a:pPr/>
              <a:t>5</a:t>
            </a:fld>
            <a:endParaRPr lang="en-US"/>
          </a:p>
        </p:txBody>
      </p:sp>
      <p:sp>
        <p:nvSpPr>
          <p:cNvPr id="583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E.T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362200" y="9906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848600" y="4343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mono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7848600" y="44196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47800" y="39624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C-H </a:t>
            </a:r>
            <a:r>
              <a:rPr lang="en-US" b="1" dirty="0" err="1">
                <a:solidFill>
                  <a:schemeClr val="accent2"/>
                </a:solidFill>
              </a:rPr>
              <a:t>unsat’d</a:t>
            </a:r>
            <a:r>
              <a:rPr lang="en-US" b="1" dirty="0">
                <a:solidFill>
                  <a:schemeClr val="accent2"/>
                </a:solidFill>
              </a:rPr>
              <a:t> &amp; </a:t>
            </a:r>
            <a:r>
              <a:rPr lang="en-US" b="1" dirty="0" err="1">
                <a:solidFill>
                  <a:schemeClr val="accent2"/>
                </a:solidFill>
              </a:rPr>
              <a:t>sat’d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715000" y="39624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1500 &amp; 1600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benzene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676400" y="4495800"/>
            <a:ext cx="441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14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14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– C</a:t>
            </a:r>
            <a:r>
              <a:rPr lang="en-US" b="1" baseline="-25000" dirty="0">
                <a:solidFill>
                  <a:schemeClr val="accent2"/>
                </a:solidFill>
              </a:rPr>
              <a:t>6</a:t>
            </a:r>
            <a:r>
              <a:rPr lang="en-US" b="1" dirty="0">
                <a:solidFill>
                  <a:schemeClr val="accent2"/>
                </a:solidFill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</a:rPr>
              <a:t>5</a:t>
            </a:r>
            <a:r>
              <a:rPr lang="en-US" b="1" dirty="0">
                <a:solidFill>
                  <a:schemeClr val="accent2"/>
                </a:solidFill>
              </a:rPr>
              <a:t> = </a:t>
            </a: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8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9</a:t>
            </a:r>
            <a:r>
              <a:rPr lang="en-US" b="1" dirty="0" smtClean="0">
                <a:solidFill>
                  <a:schemeClr val="accent2"/>
                </a:solidFill>
              </a:rPr>
              <a:t> – C</a:t>
            </a:r>
            <a:r>
              <a:rPr lang="en-US" b="1" baseline="-25000" dirty="0" smtClean="0">
                <a:solidFill>
                  <a:schemeClr val="accent2"/>
                </a:solidFill>
              </a:rPr>
              <a:t>6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5</a:t>
            </a:r>
            <a:r>
              <a:rPr lang="en-US" b="1" dirty="0" smtClean="0">
                <a:solidFill>
                  <a:schemeClr val="accent2"/>
                </a:solidFill>
              </a:rPr>
              <a:t> = – C</a:t>
            </a:r>
            <a:r>
              <a:rPr lang="en-US" b="1" baseline="-25000" dirty="0" smtClean="0">
                <a:solidFill>
                  <a:schemeClr val="accent2"/>
                </a:solidFill>
              </a:rPr>
              <a:t>2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</a:rPr>
              <a:t>4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7" grpId="0" animBg="1"/>
      <p:bldP spid="8" grpId="0" autoUpdateAnimBg="0"/>
      <p:bldP spid="9" grpId="0" animBg="1"/>
      <p:bldP spid="11" grpId="0" autoUpdateAnimBg="0"/>
      <p:bldP spid="12" grpId="0" autoUpdateAnimBg="0"/>
      <p:bldP spid="1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3" descr="NIDA601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72450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4800600" y="5562600"/>
            <a:ext cx="3886200" cy="990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7848600" y="457200"/>
            <a:ext cx="8382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dirty="0"/>
              <a:t>   5</a:t>
            </a: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00F532-2E37-411D-B49A-47E47C2C04ED}" type="slidenum">
              <a:rPr lang="en-US"/>
              <a:pPr/>
              <a:t>6</a:t>
            </a:fld>
            <a:endParaRPr lang="en-US"/>
          </a:p>
        </p:txBody>
      </p:sp>
      <p:sp>
        <p:nvSpPr>
          <p:cNvPr id="593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E.T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362200" y="9906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848600" y="4343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mono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7848600" y="44196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447800" y="39624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C-H </a:t>
            </a:r>
            <a:r>
              <a:rPr lang="en-US" b="1" dirty="0" err="1">
                <a:solidFill>
                  <a:schemeClr val="accent2"/>
                </a:solidFill>
              </a:rPr>
              <a:t>unsat’d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&amp; no </a:t>
            </a:r>
            <a:r>
              <a:rPr lang="en-US" b="1" dirty="0" err="1">
                <a:solidFill>
                  <a:schemeClr val="accent2"/>
                </a:solidFill>
              </a:rPr>
              <a:t>sat’d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715000" y="39624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1500 &amp; 1600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benzene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286000" y="4495800"/>
            <a:ext cx="3429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12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10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– C</a:t>
            </a:r>
            <a:r>
              <a:rPr lang="en-US" b="1" baseline="-25000" dirty="0">
                <a:solidFill>
                  <a:schemeClr val="accent2"/>
                </a:solidFill>
              </a:rPr>
              <a:t>6</a:t>
            </a:r>
            <a:r>
              <a:rPr lang="en-US" b="1" dirty="0">
                <a:solidFill>
                  <a:schemeClr val="accent2"/>
                </a:solidFill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</a:rPr>
              <a:t>5</a:t>
            </a:r>
            <a:r>
              <a:rPr lang="en-US" b="1" dirty="0">
                <a:solidFill>
                  <a:schemeClr val="accent2"/>
                </a:solidFill>
              </a:rPr>
              <a:t> = </a:t>
            </a:r>
            <a:r>
              <a:rPr lang="en-US" b="1" dirty="0" smtClean="0">
                <a:solidFill>
                  <a:schemeClr val="accent2"/>
                </a:solidFill>
              </a:rPr>
              <a:t>-C</a:t>
            </a:r>
            <a:r>
              <a:rPr lang="en-US" b="1" baseline="-25000" dirty="0" smtClean="0">
                <a:solidFill>
                  <a:schemeClr val="accent2"/>
                </a:solidFill>
              </a:rPr>
              <a:t>6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5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/>
      <p:bldP spid="7" grpId="0" animBg="1"/>
      <p:bldP spid="8" grpId="0" autoUpdateAnimBg="0"/>
      <p:bldP spid="9" grpId="0" animBg="1"/>
      <p:bldP spid="10" grpId="0" autoUpdateAnimBg="0"/>
      <p:bldP spid="11" grpId="0" autoUpdateAnimBg="0"/>
      <p:bldP spid="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3" descr="NIDA219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" y="268288"/>
            <a:ext cx="8172450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7772400" y="457200"/>
            <a:ext cx="9144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/>
              <a:t>   6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4724400" y="5486400"/>
            <a:ext cx="39624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04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3E5186-64E7-4FC6-8661-CCAD61FE68D4}" type="slidenum">
              <a:rPr lang="en-US"/>
              <a:pPr/>
              <a:t>7</a:t>
            </a:fld>
            <a:endParaRPr lang="en-US"/>
          </a:p>
        </p:txBody>
      </p:sp>
      <p:sp>
        <p:nvSpPr>
          <p:cNvPr id="604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E.T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362200" y="9906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447800" y="39624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C-H </a:t>
            </a:r>
            <a:r>
              <a:rPr lang="en-US" b="1" dirty="0" err="1">
                <a:solidFill>
                  <a:schemeClr val="accent2"/>
                </a:solidFill>
              </a:rPr>
              <a:t>unsat’d</a:t>
            </a:r>
            <a:r>
              <a:rPr lang="en-US" b="1" dirty="0">
                <a:solidFill>
                  <a:schemeClr val="accent2"/>
                </a:solidFill>
              </a:rPr>
              <a:t> &amp; </a:t>
            </a:r>
            <a:r>
              <a:rPr lang="en-US" b="1" dirty="0" err="1">
                <a:solidFill>
                  <a:schemeClr val="accent2"/>
                </a:solidFill>
              </a:rPr>
              <a:t>sat’d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33800" y="35052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1500 &amp; 1600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benzene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752600" y="4648200"/>
            <a:ext cx="32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</a:t>
            </a:r>
            <a:r>
              <a:rPr lang="en-US" b="1" baseline="-25000" dirty="0" smtClean="0">
                <a:solidFill>
                  <a:schemeClr val="accent2"/>
                </a:solidFill>
              </a:rPr>
              <a:t>8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10</a:t>
            </a:r>
            <a:r>
              <a:rPr lang="en-US" b="1" dirty="0" smtClean="0">
                <a:solidFill>
                  <a:schemeClr val="accent2"/>
                </a:solidFill>
              </a:rPr>
              <a:t>– C</a:t>
            </a:r>
            <a:r>
              <a:rPr lang="en-US" b="1" baseline="-25000" dirty="0" smtClean="0">
                <a:solidFill>
                  <a:schemeClr val="accent2"/>
                </a:solidFill>
              </a:rPr>
              <a:t>6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>
                <a:solidFill>
                  <a:schemeClr val="accent2"/>
                </a:solidFill>
              </a:rPr>
              <a:t>4</a:t>
            </a:r>
            <a:r>
              <a:rPr lang="en-US" b="1" dirty="0" smtClean="0">
                <a:solidFill>
                  <a:schemeClr val="accent2"/>
                </a:solidFill>
              </a:rPr>
              <a:t>= C</a:t>
            </a:r>
            <a:r>
              <a:rPr lang="en-US" b="1" baseline="-25000" dirty="0" smtClean="0">
                <a:solidFill>
                  <a:schemeClr val="accent2"/>
                </a:solidFill>
              </a:rPr>
              <a:t>2</a:t>
            </a:r>
            <a:r>
              <a:rPr lang="en-US" b="1" dirty="0" smtClean="0">
                <a:solidFill>
                  <a:schemeClr val="accent2"/>
                </a:solidFill>
              </a:rPr>
              <a:t>H</a:t>
            </a:r>
            <a:r>
              <a:rPr lang="en-US" b="1" baseline="-25000" dirty="0" smtClean="0">
                <a:solidFill>
                  <a:schemeClr val="accent2"/>
                </a:solidFill>
              </a:rPr>
              <a:t>6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324600" y="38862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735-770</a:t>
            </a:r>
          </a:p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ortho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6477000" y="44196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  <p:bldP spid="7" grpId="0" animBg="1"/>
      <p:bldP spid="10" grpId="0" autoUpdateAnimBg="0"/>
      <p:bldP spid="11" grpId="0" autoUpdateAnimBg="0"/>
      <p:bldP spid="12" grpId="0"/>
      <p:bldP spid="13" grpId="0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156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2012-05-07T17:32:39Z</dcterms:created>
  <dcterms:modified xsi:type="dcterms:W3CDTF">2012-05-07T17:49:04Z</dcterms:modified>
</cp:coreProperties>
</file>