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8"/>
  </p:notesMasterIdLst>
  <p:sldIdLst>
    <p:sldId id="256" r:id="rId2"/>
    <p:sldId id="257" r:id="rId3"/>
    <p:sldId id="258" r:id="rId4"/>
    <p:sldId id="259" r:id="rId5"/>
    <p:sldId id="260" r:id="rId6"/>
    <p:sldId id="261" r:id="rId7"/>
    <p:sldId id="262" r:id="rId8"/>
    <p:sldId id="298" r:id="rId9"/>
    <p:sldId id="299" r:id="rId10"/>
    <p:sldId id="286" r:id="rId11"/>
    <p:sldId id="263" r:id="rId12"/>
    <p:sldId id="264" r:id="rId13"/>
    <p:sldId id="265" r:id="rId14"/>
    <p:sldId id="266" r:id="rId15"/>
    <p:sldId id="267" r:id="rId16"/>
    <p:sldId id="287" r:id="rId17"/>
    <p:sldId id="288" r:id="rId18"/>
    <p:sldId id="269" r:id="rId19"/>
    <p:sldId id="289" r:id="rId20"/>
    <p:sldId id="291" r:id="rId21"/>
    <p:sldId id="292" r:id="rId22"/>
    <p:sldId id="293" r:id="rId23"/>
    <p:sldId id="296" r:id="rId24"/>
    <p:sldId id="294" r:id="rId25"/>
    <p:sldId id="295" r:id="rId26"/>
    <p:sldId id="30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8D5FCE-8CD1-40E0-928A-4C760F4E3B06}" type="datetimeFigureOut">
              <a:rPr lang="en-US" smtClean="0"/>
              <a:t>11/3/2019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C41EF-81F2-4F6E-BE2E-3D737A02919A}" type="slidenum">
              <a:rPr lang="en-US" smtClean="0"/>
              <a:t>‹#›</a:t>
            </a:fld>
            <a:endParaRPr lang="en-US"/>
          </a:p>
        </p:txBody>
      </p:sp>
    </p:spTree>
    <p:extLst>
      <p:ext uri="{BB962C8B-B14F-4D97-AF65-F5344CB8AC3E}">
        <p14:creationId xmlns:p14="http://schemas.microsoft.com/office/powerpoint/2010/main" val="696040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721981F-6CA1-40B5-89FA-B0C201E0B7EC}" type="datetime1">
              <a:rPr lang="en-US" smtClean="0"/>
              <a:t>11/3/2019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D052BCC-206A-43AA-AD18-95F55FD845A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EFF8F6-D932-4078-BE9A-D2643797CC32}" type="datetime1">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52BCC-206A-43AA-AD18-95F55FD845A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AC922DF-E756-453E-A382-B38CCA5FAC4D}" type="datetime1">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52BCC-206A-43AA-AD18-95F55FD845A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73711E-4FC6-4F9D-8FA4-14839E95B153}" type="datetime1">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52BCC-206A-43AA-AD18-95F55FD845A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F96368D-CB16-4454-AFA4-85EB460C1133}" type="datetime1">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52BCC-206A-43AA-AD18-95F55FD845A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9680C25-F2EB-44FE-A4FE-DBBE47350050}" type="datetime1">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52BCC-206A-43AA-AD18-95F55FD845A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503C4C0-F0FA-42A1-8FDC-42D76FF575C3}" type="datetime1">
              <a:rPr lang="en-US" smtClean="0"/>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052BCC-206A-43AA-AD18-95F55FD845A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5E664650-A889-4500-8383-302FE1D3F3D5}" type="datetime1">
              <a:rPr lang="en-US" smtClean="0"/>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052BCC-206A-43AA-AD18-95F55FD845A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02B6B0-35BE-45E5-9F4C-F8EFD30D5970}" type="datetime1">
              <a:rPr lang="en-US" smtClean="0"/>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052BCC-206A-43AA-AD18-95F55FD845A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4E4BB0-A3D1-4446-A5BC-4B8C37AA9188}" type="datetime1">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52BCC-206A-43AA-AD18-95F55FD845A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CF91C40-6BEB-4FEE-ADF6-E89A43D5AE5E}" type="datetime1">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D052BCC-206A-43AA-AD18-95F55FD845A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5D55F40-7020-4D79-B44B-839DA956849E}" type="datetime1">
              <a:rPr lang="en-US" smtClean="0"/>
              <a:t>11/3/2019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D052BCC-206A-43AA-AD18-95F55FD845A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Chapter Three	</a:t>
            </a:r>
            <a:br>
              <a:rPr lang="en-US" dirty="0"/>
            </a:br>
            <a:r>
              <a:rPr lang="en-US" dirty="0"/>
              <a:t>Artificial Intelligence</a:t>
            </a:r>
            <a:br>
              <a:rPr lang="en-US" dirty="0"/>
            </a:br>
            <a:endParaRPr lang="en-US" dirty="0"/>
          </a:p>
        </p:txBody>
      </p:sp>
      <p:sp>
        <p:nvSpPr>
          <p:cNvPr id="3" name="Subtitle 2"/>
          <p:cNvSpPr>
            <a:spLocks noGrp="1"/>
          </p:cNvSpPr>
          <p:nvPr>
            <p:ph type="subTitle" idx="1"/>
          </p:nvPr>
        </p:nvSpPr>
        <p:spPr>
          <a:xfrm>
            <a:off x="533400" y="3733800"/>
            <a:ext cx="7854696" cy="1752600"/>
          </a:xfrm>
        </p:spPr>
        <p:txBody>
          <a:bodyPr>
            <a:normAutofit fontScale="92500" lnSpcReduction="10000"/>
          </a:bodyPr>
          <a:lstStyle/>
          <a:p>
            <a:endParaRPr lang="en-US" dirty="0"/>
          </a:p>
          <a:p>
            <a:endParaRPr lang="en-US" dirty="0"/>
          </a:p>
          <a:p>
            <a:r>
              <a:rPr lang="en-US" dirty="0"/>
              <a:t>School of Information Science</a:t>
            </a:r>
          </a:p>
          <a:p>
            <a:r>
              <a:rPr lang="en-US" dirty="0"/>
              <a:t>Addis Ababa University</a:t>
            </a:r>
          </a:p>
        </p:txBody>
      </p:sp>
    </p:spTree>
    <p:extLst>
      <p:ext uri="{BB962C8B-B14F-4D97-AF65-F5344CB8AC3E}">
        <p14:creationId xmlns:p14="http://schemas.microsoft.com/office/powerpoint/2010/main" val="3973971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Types of Artificial Intelligence(AI)</a:t>
            </a:r>
          </a:p>
        </p:txBody>
      </p:sp>
      <p:sp>
        <p:nvSpPr>
          <p:cNvPr id="3" name="Content Placeholder 2"/>
          <p:cNvSpPr>
            <a:spLocks noGrp="1"/>
          </p:cNvSpPr>
          <p:nvPr>
            <p:ph idx="1"/>
          </p:nvPr>
        </p:nvSpPr>
        <p:spPr/>
        <p:txBody>
          <a:bodyPr/>
          <a:lstStyle/>
          <a:p>
            <a:pPr marL="0" indent="0" algn="just">
              <a:buNone/>
            </a:pPr>
            <a:r>
              <a:rPr lang="en-US" dirty="0"/>
              <a:t>Based on the level of intelligence embedded into a machine AI is divided into three.</a:t>
            </a:r>
          </a:p>
          <a:p>
            <a:pPr marL="514350" indent="-514350" algn="just">
              <a:buFont typeface="+mj-lt"/>
              <a:buAutoNum type="arabicPeriod"/>
            </a:pPr>
            <a:r>
              <a:rPr lang="en-US" b="1" dirty="0"/>
              <a:t>Artificial Narrow Intelligence (Weak AI or Narrow AI</a:t>
            </a:r>
          </a:p>
          <a:p>
            <a:pPr marL="514350" indent="-514350" algn="just">
              <a:buFont typeface="+mj-lt"/>
              <a:buAutoNum type="arabicPeriod"/>
            </a:pPr>
            <a:r>
              <a:rPr lang="en-US" b="1" dirty="0"/>
              <a:t>Artificial General Intelligence (General AI or Strong AI)</a:t>
            </a:r>
          </a:p>
          <a:p>
            <a:pPr marL="514350" indent="-514350" algn="just">
              <a:buFont typeface="+mj-lt"/>
              <a:buAutoNum type="arabicPeriod"/>
            </a:pPr>
            <a:r>
              <a:rPr lang="en-US" b="1" dirty="0"/>
              <a:t>Artificial Super Intelligence (Super AI)</a:t>
            </a:r>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10</a:t>
            </a:fld>
            <a:endParaRPr lang="en-US"/>
          </a:p>
        </p:txBody>
      </p:sp>
    </p:spTree>
    <p:extLst>
      <p:ext uri="{BB962C8B-B14F-4D97-AF65-F5344CB8AC3E}">
        <p14:creationId xmlns:p14="http://schemas.microsoft.com/office/powerpoint/2010/main" val="166985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fontScale="92500" lnSpcReduction="10000"/>
          </a:bodyPr>
          <a:lstStyle/>
          <a:p>
            <a:pPr marL="0" indent="0" algn="just">
              <a:buNone/>
            </a:pPr>
            <a:r>
              <a:rPr lang="en-US" b="1" dirty="0"/>
              <a:t>1.  Artificial Narrow Intelligence (Weak AI or Narrow AI)</a:t>
            </a:r>
          </a:p>
          <a:p>
            <a:pPr marL="880110" lvl="1" indent="-514350" algn="just"/>
            <a:r>
              <a:rPr lang="en-US" dirty="0"/>
              <a:t>a type of AI which is able to perform a dedicated task with intelligence.</a:t>
            </a:r>
          </a:p>
          <a:p>
            <a:pPr marL="880110" lvl="1" indent="-514350" algn="just"/>
            <a:r>
              <a:rPr lang="en-US" dirty="0"/>
              <a:t>The most common and currently available.</a:t>
            </a:r>
          </a:p>
          <a:p>
            <a:pPr marL="880110" lvl="1" indent="-514350" algn="just"/>
            <a:r>
              <a:rPr lang="en-US" dirty="0"/>
              <a:t>It is only trained for one specific task, cannot perform beyond its field or limitations</a:t>
            </a:r>
          </a:p>
          <a:p>
            <a:pPr marL="365760" lvl="1" indent="0" algn="just">
              <a:buNone/>
            </a:pPr>
            <a:r>
              <a:rPr lang="en-US" b="1" dirty="0"/>
              <a:t>Example of narrow AI</a:t>
            </a:r>
          </a:p>
          <a:p>
            <a:pPr lvl="1"/>
            <a:r>
              <a:rPr lang="en-US" dirty="0"/>
              <a:t>Playing chess, </a:t>
            </a:r>
          </a:p>
          <a:p>
            <a:pPr lvl="1"/>
            <a:r>
              <a:rPr lang="en-US" dirty="0"/>
              <a:t>Purchasing suggestions on e-commerce site, </a:t>
            </a:r>
          </a:p>
          <a:p>
            <a:pPr lvl="1"/>
            <a:r>
              <a:rPr lang="en-US" dirty="0"/>
              <a:t>Self-driving cars, </a:t>
            </a:r>
          </a:p>
          <a:p>
            <a:pPr lvl="1"/>
            <a:r>
              <a:rPr lang="en-US" dirty="0"/>
              <a:t>Speech recognition, and </a:t>
            </a:r>
          </a:p>
          <a:p>
            <a:pPr lvl="1"/>
            <a:r>
              <a:rPr lang="en-US" dirty="0"/>
              <a:t>Image recognition.</a:t>
            </a:r>
          </a:p>
          <a:p>
            <a:pPr marL="708660" lvl="1" indent="-342900" algn="just"/>
            <a:endParaRPr lang="en-US" b="1" dirty="0"/>
          </a:p>
        </p:txBody>
      </p:sp>
      <p:sp>
        <p:nvSpPr>
          <p:cNvPr id="4" name="Slide Number Placeholder 3"/>
          <p:cNvSpPr>
            <a:spLocks noGrp="1"/>
          </p:cNvSpPr>
          <p:nvPr>
            <p:ph type="sldNum" sz="quarter" idx="12"/>
          </p:nvPr>
        </p:nvSpPr>
        <p:spPr/>
        <p:txBody>
          <a:bodyPr/>
          <a:lstStyle/>
          <a:p>
            <a:fld id="{0D052BCC-206A-43AA-AD18-95F55FD845A4}" type="slidenum">
              <a:rPr lang="en-US" smtClean="0"/>
              <a:t>11</a:t>
            </a:fld>
            <a:endParaRPr lang="en-US"/>
          </a:p>
        </p:txBody>
      </p:sp>
    </p:spTree>
    <p:extLst>
      <p:ext uri="{BB962C8B-B14F-4D97-AF65-F5344CB8AC3E}">
        <p14:creationId xmlns:p14="http://schemas.microsoft.com/office/powerpoint/2010/main" val="3287761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a:bodyPr>
          <a:lstStyle/>
          <a:p>
            <a:pPr marL="0" indent="0" algn="just">
              <a:buNone/>
            </a:pPr>
            <a:r>
              <a:rPr lang="en-US" b="1" dirty="0"/>
              <a:t>2. Artificial General Intelligence (General AI or Strong AI)</a:t>
            </a:r>
          </a:p>
          <a:p>
            <a:pPr marL="880110" lvl="1" indent="-514350" algn="just"/>
            <a:r>
              <a:rPr lang="en-US" dirty="0"/>
              <a:t>a type of intelligence which could perform any intellectual task with efficiency like a human. </a:t>
            </a:r>
          </a:p>
          <a:p>
            <a:pPr marL="880110" lvl="1" indent="-514350" algn="just"/>
            <a:r>
              <a:rPr lang="en-US" dirty="0"/>
              <a:t>The idea is to make a system which could be smarter and think like a human by its own.</a:t>
            </a:r>
          </a:p>
          <a:p>
            <a:pPr marL="880110" lvl="1" indent="-514350" algn="just"/>
            <a:r>
              <a:rPr lang="en-US" dirty="0"/>
              <a:t>General AI systems are still under research.</a:t>
            </a:r>
            <a:endParaRPr lang="en-US" b="1" dirty="0"/>
          </a:p>
          <a:p>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12</a:t>
            </a:fld>
            <a:endParaRPr lang="en-US"/>
          </a:p>
        </p:txBody>
      </p:sp>
    </p:spTree>
    <p:extLst>
      <p:ext uri="{BB962C8B-B14F-4D97-AF65-F5344CB8AC3E}">
        <p14:creationId xmlns:p14="http://schemas.microsoft.com/office/powerpoint/2010/main" val="573486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lnSpcReduction="10000"/>
          </a:bodyPr>
          <a:lstStyle/>
          <a:p>
            <a:pPr marL="0" indent="0" algn="just">
              <a:buNone/>
            </a:pPr>
            <a:r>
              <a:rPr lang="en-US" b="1" dirty="0"/>
              <a:t>3.  Artificial Super Intelligence (Super AI)</a:t>
            </a:r>
          </a:p>
          <a:p>
            <a:pPr marL="880110" lvl="1" indent="-514350" algn="just"/>
            <a:r>
              <a:rPr lang="en-US" dirty="0"/>
              <a:t>a level of Intelligence of Systems at which machines could surpass human intelligence, and can perform any task better than human with cognitive properties.</a:t>
            </a:r>
          </a:p>
          <a:p>
            <a:pPr marL="880110" lvl="1" indent="-514350" algn="just"/>
            <a:r>
              <a:rPr lang="en-US" dirty="0"/>
              <a:t>an outcome of general AI.</a:t>
            </a:r>
          </a:p>
          <a:p>
            <a:pPr marL="880110" lvl="1" indent="-514350" algn="just"/>
            <a:r>
              <a:rPr lang="en-US" dirty="0"/>
              <a:t>Characteristics of strong AI include </a:t>
            </a:r>
            <a:r>
              <a:rPr lang="en-US" b="1" dirty="0"/>
              <a:t>the ability to think</a:t>
            </a:r>
            <a:r>
              <a:rPr lang="en-US" dirty="0"/>
              <a:t>, </a:t>
            </a:r>
            <a:r>
              <a:rPr lang="en-US" b="1" dirty="0"/>
              <a:t>to reason</a:t>
            </a:r>
            <a:r>
              <a:rPr lang="en-US" dirty="0"/>
              <a:t>, </a:t>
            </a:r>
            <a:r>
              <a:rPr lang="en-US" b="1" dirty="0"/>
              <a:t>solve the puzzle</a:t>
            </a:r>
            <a:r>
              <a:rPr lang="en-US" dirty="0"/>
              <a:t>, </a:t>
            </a:r>
            <a:r>
              <a:rPr lang="en-US" b="1" dirty="0"/>
              <a:t>make judgments</a:t>
            </a:r>
            <a:r>
              <a:rPr lang="en-US" dirty="0"/>
              <a:t>, </a:t>
            </a:r>
            <a:r>
              <a:rPr lang="en-US" b="1" dirty="0"/>
              <a:t>plan</a:t>
            </a:r>
            <a:r>
              <a:rPr lang="en-US" dirty="0"/>
              <a:t>, </a:t>
            </a:r>
            <a:r>
              <a:rPr lang="en-US" b="1" dirty="0"/>
              <a:t>learn</a:t>
            </a:r>
            <a:r>
              <a:rPr lang="en-US" dirty="0"/>
              <a:t>, and </a:t>
            </a:r>
            <a:r>
              <a:rPr lang="en-US" b="1" dirty="0"/>
              <a:t>communicate</a:t>
            </a:r>
            <a:r>
              <a:rPr lang="en-US" dirty="0"/>
              <a:t> by its own.</a:t>
            </a:r>
          </a:p>
          <a:p>
            <a:pPr marL="880110" lvl="1" indent="-514350" algn="just"/>
            <a:r>
              <a:rPr lang="en-US" dirty="0"/>
              <a:t>Development of such systems in real is still world changing task.</a:t>
            </a:r>
            <a:endParaRPr lang="en-US" b="1" dirty="0"/>
          </a:p>
          <a:p>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13</a:t>
            </a:fld>
            <a:endParaRPr lang="en-US"/>
          </a:p>
        </p:txBody>
      </p:sp>
    </p:spTree>
    <p:extLst>
      <p:ext uri="{BB962C8B-B14F-4D97-AF65-F5344CB8AC3E}">
        <p14:creationId xmlns:p14="http://schemas.microsoft.com/office/powerpoint/2010/main" val="1471833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r>
              <a:rPr lang="en-US" dirty="0"/>
              <a:t>Based on capabilities</a:t>
            </a:r>
          </a:p>
          <a:p>
            <a:pPr marL="850392" lvl="1" indent="-457200" algn="just">
              <a:buFont typeface="+mj-lt"/>
              <a:buAutoNum type="arabicPeriod"/>
            </a:pPr>
            <a:r>
              <a:rPr lang="en-US" b="1" dirty="0"/>
              <a:t>Reactive Machines</a:t>
            </a:r>
            <a:r>
              <a:rPr lang="en-US" dirty="0"/>
              <a:t>: Purely reactive machines are the most basic types of Artificial Intelligence. Such AI systems do not store memories or past experiences for future actions. These machines only focus on current scenarios and react on it as per possible best action. </a:t>
            </a:r>
          </a:p>
          <a:p>
            <a:pPr lvl="1" algn="just"/>
            <a:r>
              <a:rPr lang="en-US" dirty="0"/>
              <a:t>IBM's Deep Blue system and Google’s </a:t>
            </a:r>
            <a:r>
              <a:rPr lang="en-US" dirty="0" err="1"/>
              <a:t>AlphaGo</a:t>
            </a:r>
            <a:r>
              <a:rPr lang="en-US" dirty="0"/>
              <a:t> is an example of reactive machines. </a:t>
            </a:r>
          </a:p>
        </p:txBody>
      </p:sp>
      <p:sp>
        <p:nvSpPr>
          <p:cNvPr id="4" name="Slide Number Placeholder 3"/>
          <p:cNvSpPr>
            <a:spLocks noGrp="1"/>
          </p:cNvSpPr>
          <p:nvPr>
            <p:ph type="sldNum" sz="quarter" idx="12"/>
          </p:nvPr>
        </p:nvSpPr>
        <p:spPr/>
        <p:txBody>
          <a:bodyPr/>
          <a:lstStyle/>
          <a:p>
            <a:fld id="{0D052BCC-206A-43AA-AD18-95F55FD845A4}" type="slidenum">
              <a:rPr lang="en-US" smtClean="0"/>
              <a:t>14</a:t>
            </a:fld>
            <a:endParaRPr lang="en-US"/>
          </a:p>
        </p:txBody>
      </p:sp>
    </p:spTree>
    <p:extLst>
      <p:ext uri="{BB962C8B-B14F-4D97-AF65-F5344CB8AC3E}">
        <p14:creationId xmlns:p14="http://schemas.microsoft.com/office/powerpoint/2010/main" val="3183188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a:t>Cont’d</a:t>
            </a:r>
          </a:p>
        </p:txBody>
      </p:sp>
      <p:sp>
        <p:nvSpPr>
          <p:cNvPr id="3" name="Content Placeholder 2"/>
          <p:cNvSpPr>
            <a:spLocks noGrp="1"/>
          </p:cNvSpPr>
          <p:nvPr>
            <p:ph idx="1"/>
          </p:nvPr>
        </p:nvSpPr>
        <p:spPr/>
        <p:txBody>
          <a:bodyPr/>
          <a:lstStyle/>
          <a:p>
            <a:pPr marL="393192" lvl="1" indent="0" algn="just">
              <a:buNone/>
            </a:pPr>
            <a:r>
              <a:rPr lang="en-US" dirty="0"/>
              <a:t>2. </a:t>
            </a:r>
            <a:r>
              <a:rPr lang="en-US" b="1" dirty="0"/>
              <a:t>Limited Memory</a:t>
            </a:r>
            <a:r>
              <a:rPr lang="en-US" dirty="0"/>
              <a:t>: Limited memory machines can store past experiences or some data for a short period of time. These machines can use stored data for a limited time period only. </a:t>
            </a:r>
          </a:p>
          <a:p>
            <a:pPr lvl="1" algn="just"/>
            <a:r>
              <a:rPr lang="en-US" dirty="0"/>
              <a:t>Self-driving cars are one of the best examples of Limited Memory systems. These cars can store recent speed of nearby cars, the distance of other cars, speed limit, and other information to navigate the road. </a:t>
            </a:r>
          </a:p>
          <a:p>
            <a:pPr marL="393192" lvl="1" indent="0" algn="just">
              <a:buNone/>
            </a:pPr>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15</a:t>
            </a:fld>
            <a:endParaRPr lang="en-US"/>
          </a:p>
        </p:txBody>
      </p:sp>
    </p:spTree>
    <p:extLst>
      <p:ext uri="{BB962C8B-B14F-4D97-AF65-F5344CB8AC3E}">
        <p14:creationId xmlns:p14="http://schemas.microsoft.com/office/powerpoint/2010/main" val="1093091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pPr marL="393192" lvl="1" indent="0" algn="just">
              <a:buNone/>
            </a:pPr>
            <a:r>
              <a:rPr lang="en-US" b="1" dirty="0"/>
              <a:t>3. Theory of Mind</a:t>
            </a:r>
            <a:r>
              <a:rPr lang="en-US" dirty="0"/>
              <a:t>: Theory of Mind AI should understand the human emotions, people, beliefs, and be able to interact socially like humans. This type of AI machines are still not developed, but researchers are making lots of efforts and improvement for developing such AI machines. </a:t>
            </a:r>
          </a:p>
          <a:p>
            <a:pPr lvl="1" algn="just"/>
            <a:r>
              <a:rPr lang="en-US" i="1" dirty="0"/>
              <a:t>Sophia</a:t>
            </a:r>
            <a:r>
              <a:rPr lang="en-US" dirty="0"/>
              <a:t> – the humanoid robot is one example of such effort where a number of young Ethiopians have contributed on the development.[</a:t>
            </a:r>
          </a:p>
        </p:txBody>
      </p:sp>
      <p:sp>
        <p:nvSpPr>
          <p:cNvPr id="4" name="Slide Number Placeholder 3"/>
          <p:cNvSpPr>
            <a:spLocks noGrp="1"/>
          </p:cNvSpPr>
          <p:nvPr>
            <p:ph type="sldNum" sz="quarter" idx="12"/>
          </p:nvPr>
        </p:nvSpPr>
        <p:spPr/>
        <p:txBody>
          <a:bodyPr/>
          <a:lstStyle/>
          <a:p>
            <a:fld id="{0D052BCC-206A-43AA-AD18-95F55FD845A4}" type="slidenum">
              <a:rPr lang="en-US" smtClean="0"/>
              <a:t>16</a:t>
            </a:fld>
            <a:endParaRPr lang="en-US"/>
          </a:p>
        </p:txBody>
      </p:sp>
    </p:spTree>
    <p:extLst>
      <p:ext uri="{BB962C8B-B14F-4D97-AF65-F5344CB8AC3E}">
        <p14:creationId xmlns:p14="http://schemas.microsoft.com/office/powerpoint/2010/main" val="422098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pPr marL="393192" lvl="1" indent="0" algn="just">
              <a:buNone/>
            </a:pPr>
            <a:r>
              <a:rPr lang="en-US" b="1" dirty="0"/>
              <a:t>4. Self–Awareness</a:t>
            </a:r>
            <a:r>
              <a:rPr lang="en-US" dirty="0"/>
              <a:t>: Self-awareness AI is the future of Artificial Intelligence. These machines will be super intelligent, and will have their own consciousness, sentiments, and self-awareness. These machines will be smarter than human mind</a:t>
            </a:r>
            <a:r>
              <a:rPr lang="en-US"/>
              <a:t>. </a:t>
            </a:r>
          </a:p>
          <a:p>
            <a:pPr lvl="1" algn="just"/>
            <a:r>
              <a:rPr lang="en-US"/>
              <a:t>Self-Awareness </a:t>
            </a:r>
            <a:r>
              <a:rPr lang="en-US" dirty="0"/>
              <a:t>AI does not exist in reality still and it is a hypothetical concept.</a:t>
            </a:r>
          </a:p>
          <a:p>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17</a:t>
            </a:fld>
            <a:endParaRPr lang="en-US"/>
          </a:p>
        </p:txBody>
      </p:sp>
    </p:spTree>
    <p:extLst>
      <p:ext uri="{BB962C8B-B14F-4D97-AF65-F5344CB8AC3E}">
        <p14:creationId xmlns:p14="http://schemas.microsoft.com/office/powerpoint/2010/main" val="483202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5000" kern="1200" dirty="0">
                <a:solidFill>
                  <a:schemeClr val="tx2"/>
                </a:solidFill>
                <a:latin typeface="+mj-lt"/>
                <a:ea typeface="+mj-ea"/>
                <a:cs typeface="+mj-cs"/>
              </a:rPr>
              <a:t>Applications</a:t>
            </a:r>
            <a:r>
              <a:rPr lang="en-US" dirty="0"/>
              <a:t> </a:t>
            </a:r>
            <a:r>
              <a:rPr lang="en-US" sz="5000" kern="1200" dirty="0">
                <a:solidFill>
                  <a:schemeClr val="tx2"/>
                </a:solidFill>
                <a:latin typeface="+mj-lt"/>
                <a:ea typeface="+mj-ea"/>
                <a:cs typeface="+mj-cs"/>
              </a:rPr>
              <a:t>of AI</a:t>
            </a:r>
            <a:br>
              <a:rPr lang="en-US" dirty="0"/>
            </a:br>
            <a:endParaRPr lang="en-US" dirty="0"/>
          </a:p>
        </p:txBody>
      </p:sp>
      <p:sp>
        <p:nvSpPr>
          <p:cNvPr id="3" name="Content Placeholder 2"/>
          <p:cNvSpPr>
            <a:spLocks noGrp="1"/>
          </p:cNvSpPr>
          <p:nvPr>
            <p:ph idx="1"/>
          </p:nvPr>
        </p:nvSpPr>
        <p:spPr/>
        <p:txBody>
          <a:bodyPr>
            <a:normAutofit/>
          </a:bodyPr>
          <a:lstStyle/>
          <a:p>
            <a:pPr algn="just"/>
            <a:r>
              <a:rPr lang="en-US" dirty="0"/>
              <a:t>Currently, AI is being applied across several industries. But we cannot say that AI is replacing humans but it is certainly making the work of human beings more efficient.</a:t>
            </a:r>
          </a:p>
          <a:p>
            <a:pPr marL="514350" indent="-514350">
              <a:buFont typeface="+mj-lt"/>
              <a:buAutoNum type="arabicPeriod"/>
            </a:pPr>
            <a:r>
              <a:rPr lang="en-US" b="1" dirty="0"/>
              <a:t>Agriculture</a:t>
            </a:r>
          </a:p>
          <a:p>
            <a:pPr marL="0" indent="0" algn="just">
              <a:buNone/>
            </a:pPr>
            <a:r>
              <a:rPr lang="en-US" dirty="0"/>
              <a:t>AI technologies are being used to </a:t>
            </a:r>
            <a:r>
              <a:rPr lang="en-US" i="1" dirty="0"/>
              <a:t>yield healthier crops</a:t>
            </a:r>
            <a:r>
              <a:rPr lang="en-US" dirty="0"/>
              <a:t>, </a:t>
            </a:r>
            <a:r>
              <a:rPr lang="en-US" i="1" dirty="0"/>
              <a:t>control pests</a:t>
            </a:r>
            <a:r>
              <a:rPr lang="en-US" dirty="0"/>
              <a:t>, </a:t>
            </a:r>
            <a:r>
              <a:rPr lang="en-US" i="1" dirty="0"/>
              <a:t>monitor soil and growing conditions</a:t>
            </a:r>
            <a:r>
              <a:rPr lang="en-US" dirty="0"/>
              <a:t>, </a:t>
            </a:r>
            <a:r>
              <a:rPr lang="en-US" i="1" dirty="0"/>
              <a:t>organize data for farmers</a:t>
            </a:r>
            <a:r>
              <a:rPr lang="en-US" dirty="0"/>
              <a:t>, </a:t>
            </a:r>
            <a:r>
              <a:rPr lang="en-US" i="1" dirty="0"/>
              <a:t>help with workload</a:t>
            </a:r>
            <a:r>
              <a:rPr lang="en-US" dirty="0"/>
              <a:t>, and improve a wide range of agriculture-related tasks in the entire food supply chain.</a:t>
            </a:r>
          </a:p>
          <a:p>
            <a:pPr marL="365760" lvl="1" indent="0">
              <a:buNone/>
            </a:pPr>
            <a:endParaRPr lang="en-US" dirty="0"/>
          </a:p>
          <a:p>
            <a:pPr marL="880110" lvl="1"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18</a:t>
            </a:fld>
            <a:endParaRPr lang="en-US"/>
          </a:p>
        </p:txBody>
      </p:sp>
    </p:spTree>
    <p:extLst>
      <p:ext uri="{BB962C8B-B14F-4D97-AF65-F5344CB8AC3E}">
        <p14:creationId xmlns:p14="http://schemas.microsoft.com/office/powerpoint/2010/main" val="2814851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pPr marL="274320" lvl="1" indent="-274320" algn="just">
              <a:buClr>
                <a:schemeClr val="accent3"/>
              </a:buClr>
              <a:buSzPct val="95000"/>
            </a:pPr>
            <a:r>
              <a:rPr lang="en-US" b="1" dirty="0"/>
              <a:t>Agricultural Robots</a:t>
            </a:r>
            <a:r>
              <a:rPr lang="en-US" dirty="0"/>
              <a:t> </a:t>
            </a:r>
          </a:p>
          <a:p>
            <a:pPr algn="just"/>
            <a:r>
              <a:rPr lang="en-US" dirty="0"/>
              <a:t>Companies are developing and programming autonomous robots to handle essential agricultural tasks such as harvesting crops at a higher volume and faster pace than human laborers.</a:t>
            </a:r>
          </a:p>
          <a:p>
            <a:pPr algn="just"/>
            <a:r>
              <a:rPr lang="en-US" dirty="0"/>
              <a:t>Examples of AI applications in the agriculture sector.</a:t>
            </a:r>
          </a:p>
          <a:p>
            <a:pPr lvl="1" algn="just"/>
            <a:r>
              <a:rPr lang="en-US" b="1" dirty="0"/>
              <a:t>See &amp; Spray Robot</a:t>
            </a:r>
          </a:p>
          <a:p>
            <a:pPr lvl="1" algn="just"/>
            <a:r>
              <a:rPr lang="en-US" b="1" dirty="0"/>
              <a:t>Harvest CROO Robotics</a:t>
            </a:r>
            <a:r>
              <a:rPr lang="en-US" dirty="0"/>
              <a:t> </a:t>
            </a:r>
          </a:p>
          <a:p>
            <a:pPr lvl="1" algn="just"/>
            <a:r>
              <a:rPr lang="en-US" b="1" dirty="0"/>
              <a:t>Crop and Soil Monitoring</a:t>
            </a:r>
            <a:r>
              <a:rPr lang="en-US" dirty="0"/>
              <a:t> </a:t>
            </a:r>
          </a:p>
        </p:txBody>
      </p:sp>
      <p:sp>
        <p:nvSpPr>
          <p:cNvPr id="4" name="Slide Number Placeholder 3"/>
          <p:cNvSpPr>
            <a:spLocks noGrp="1"/>
          </p:cNvSpPr>
          <p:nvPr>
            <p:ph type="sldNum" sz="quarter" idx="12"/>
          </p:nvPr>
        </p:nvSpPr>
        <p:spPr/>
        <p:txBody>
          <a:bodyPr/>
          <a:lstStyle/>
          <a:p>
            <a:fld id="{0D052BCC-206A-43AA-AD18-95F55FD845A4}" type="slidenum">
              <a:rPr lang="en-US" smtClean="0"/>
              <a:t>19</a:t>
            </a:fld>
            <a:endParaRPr lang="en-US"/>
          </a:p>
        </p:txBody>
      </p:sp>
    </p:spTree>
    <p:extLst>
      <p:ext uri="{BB962C8B-B14F-4D97-AF65-F5344CB8AC3E}">
        <p14:creationId xmlns:p14="http://schemas.microsoft.com/office/powerpoint/2010/main" val="2361963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Artificial Intelligence?</a:t>
            </a:r>
          </a:p>
        </p:txBody>
      </p:sp>
      <p:sp>
        <p:nvSpPr>
          <p:cNvPr id="3" name="Content Placeholder 2"/>
          <p:cNvSpPr>
            <a:spLocks noGrp="1"/>
          </p:cNvSpPr>
          <p:nvPr>
            <p:ph idx="1"/>
          </p:nvPr>
        </p:nvSpPr>
        <p:spPr/>
        <p:txBody>
          <a:bodyPr>
            <a:normAutofit fontScale="92500" lnSpcReduction="10000"/>
          </a:bodyPr>
          <a:lstStyle/>
          <a:p>
            <a:pPr algn="just"/>
            <a:r>
              <a:rPr lang="en-US" i="1" dirty="0"/>
              <a:t>“is it possible to build a machine that has intelligence, specifically a human level of intelligence?”</a:t>
            </a:r>
          </a:p>
          <a:p>
            <a:pPr algn="just"/>
            <a:r>
              <a:rPr lang="en-US" dirty="0"/>
              <a:t>Artificial Intelligence is </a:t>
            </a:r>
          </a:p>
          <a:p>
            <a:pPr lvl="1" algn="just"/>
            <a:r>
              <a:rPr lang="en-US" dirty="0"/>
              <a:t>“The science and engineering of making intelligent machines, especially intelligent computer programs.”</a:t>
            </a:r>
          </a:p>
          <a:p>
            <a:pPr lvl="1" algn="just"/>
            <a:r>
              <a:rPr lang="en-US" dirty="0"/>
              <a:t>“About </a:t>
            </a:r>
            <a:r>
              <a:rPr lang="en-US" b="1" i="1" dirty="0"/>
              <a:t>algorithms</a:t>
            </a:r>
            <a:r>
              <a:rPr lang="en-US" dirty="0"/>
              <a:t> enabled by constraints exposed by </a:t>
            </a:r>
            <a:r>
              <a:rPr lang="en-US" b="1" i="1" dirty="0"/>
              <a:t>representations</a:t>
            </a:r>
            <a:r>
              <a:rPr lang="en-US" dirty="0"/>
              <a:t> that support </a:t>
            </a:r>
            <a:r>
              <a:rPr lang="en-US" b="1" i="1" dirty="0"/>
              <a:t>models</a:t>
            </a:r>
            <a:r>
              <a:rPr lang="en-US" dirty="0"/>
              <a:t> targeted at </a:t>
            </a:r>
            <a:r>
              <a:rPr lang="en-US" b="1" i="1" dirty="0"/>
              <a:t>thinking</a:t>
            </a:r>
            <a:r>
              <a:rPr lang="en-US" dirty="0"/>
              <a:t>, </a:t>
            </a:r>
            <a:r>
              <a:rPr lang="en-US" b="1" i="1" dirty="0"/>
              <a:t>perception</a:t>
            </a:r>
            <a:r>
              <a:rPr lang="en-US" dirty="0"/>
              <a:t> and </a:t>
            </a:r>
            <a:r>
              <a:rPr lang="en-US" b="1" i="1" dirty="0"/>
              <a:t>action.”</a:t>
            </a:r>
            <a:endParaRPr lang="en-US" dirty="0"/>
          </a:p>
          <a:p>
            <a:pPr lvl="1" algn="just"/>
            <a:r>
              <a:rPr lang="en-US" dirty="0"/>
              <a:t>“The theory and development of computer systems able to perform tasks normally requiring human intelligence, such as visual perception, speech recognition, decision-making, and translation between languages. “</a:t>
            </a:r>
          </a:p>
          <a:p>
            <a:pPr algn="just"/>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2</a:t>
            </a:fld>
            <a:endParaRPr lang="en-US"/>
          </a:p>
        </p:txBody>
      </p:sp>
    </p:spTree>
    <p:extLst>
      <p:ext uri="{BB962C8B-B14F-4D97-AF65-F5344CB8AC3E}">
        <p14:creationId xmlns:p14="http://schemas.microsoft.com/office/powerpoint/2010/main" val="2194638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pPr marL="0" indent="0">
              <a:buNone/>
            </a:pPr>
            <a:r>
              <a:rPr lang="en-US" dirty="0"/>
              <a:t>2. </a:t>
            </a:r>
            <a:r>
              <a:rPr lang="en-US" b="1" dirty="0"/>
              <a:t>Health</a:t>
            </a:r>
          </a:p>
          <a:p>
            <a:pPr algn="just"/>
            <a:r>
              <a:rPr lang="en-US" dirty="0"/>
              <a:t>AI applications are revolutionizing how the health sector works to reduce spending and improve patient outcomes.</a:t>
            </a:r>
          </a:p>
          <a:p>
            <a:pPr algn="just"/>
            <a:r>
              <a:rPr lang="en-US" dirty="0"/>
              <a:t>Companies are applying machine learning to make better and faster diagnoses than humans. </a:t>
            </a:r>
          </a:p>
          <a:p>
            <a:pPr lvl="1" algn="just"/>
            <a:r>
              <a:rPr lang="en-US" dirty="0"/>
              <a:t>One of the best known healthcare technologies is IBM Watson. </a:t>
            </a:r>
          </a:p>
          <a:p>
            <a:pPr lvl="1" algn="just"/>
            <a:r>
              <a:rPr lang="en-US" dirty="0"/>
              <a:t>Other AI applications include </a:t>
            </a:r>
            <a:r>
              <a:rPr lang="en-US" dirty="0" err="1"/>
              <a:t>chatbots</a:t>
            </a:r>
            <a:r>
              <a:rPr lang="en-US" dirty="0"/>
              <a:t>.</a:t>
            </a:r>
          </a:p>
          <a:p>
            <a:pPr algn="just"/>
            <a:endParaRPr lang="en-US" b="1" dirty="0"/>
          </a:p>
          <a:p>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20</a:t>
            </a:fld>
            <a:endParaRPr lang="en-US"/>
          </a:p>
        </p:txBody>
      </p:sp>
    </p:spTree>
    <p:extLst>
      <p:ext uri="{BB962C8B-B14F-4D97-AF65-F5344CB8AC3E}">
        <p14:creationId xmlns:p14="http://schemas.microsoft.com/office/powerpoint/2010/main" val="1369701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lnSpcReduction="10000"/>
          </a:bodyPr>
          <a:lstStyle/>
          <a:p>
            <a:r>
              <a:rPr lang="en-US" b="1" dirty="0"/>
              <a:t>Personal Health Virtual Assistant</a:t>
            </a:r>
          </a:p>
          <a:p>
            <a:pPr marL="0" indent="0">
              <a:buNone/>
            </a:pPr>
            <a:r>
              <a:rPr lang="en-US" dirty="0"/>
              <a:t>Examples of AI applications in the health sector.</a:t>
            </a:r>
          </a:p>
          <a:p>
            <a:pPr lvl="1"/>
            <a:r>
              <a:rPr lang="en-US" b="1" dirty="0"/>
              <a:t>Dip.io</a:t>
            </a:r>
            <a:r>
              <a:rPr lang="en-US" dirty="0"/>
              <a:t> </a:t>
            </a:r>
          </a:p>
          <a:p>
            <a:pPr lvl="1"/>
            <a:r>
              <a:rPr lang="en-US" b="1" dirty="0"/>
              <a:t>Apple Watch</a:t>
            </a:r>
          </a:p>
          <a:p>
            <a:pPr lvl="1"/>
            <a:r>
              <a:rPr lang="en-US" b="1" dirty="0"/>
              <a:t>Medical Imaging Analysis </a:t>
            </a:r>
          </a:p>
          <a:p>
            <a:pPr lvl="1"/>
            <a:r>
              <a:rPr lang="en-US" b="1" dirty="0"/>
              <a:t>IBM Watson</a:t>
            </a:r>
            <a:r>
              <a:rPr lang="en-US" dirty="0"/>
              <a:t> a</a:t>
            </a:r>
            <a:r>
              <a:rPr lang="en-US" b="1" dirty="0"/>
              <a:t>nalysis</a:t>
            </a:r>
          </a:p>
          <a:p>
            <a:pPr lvl="1"/>
            <a:r>
              <a:rPr lang="en-US" b="1" dirty="0" err="1"/>
              <a:t>IDx</a:t>
            </a:r>
            <a:r>
              <a:rPr lang="en-US" dirty="0"/>
              <a:t> software</a:t>
            </a:r>
          </a:p>
          <a:p>
            <a:pPr lvl="1"/>
            <a:r>
              <a:rPr lang="en-US" b="1" dirty="0"/>
              <a:t>Precision Medicine</a:t>
            </a:r>
          </a:p>
          <a:p>
            <a:pPr lvl="1"/>
            <a:r>
              <a:rPr lang="en-US" b="1" dirty="0"/>
              <a:t>Healthcare Bots</a:t>
            </a:r>
            <a:endParaRPr lang="en-US" dirty="0"/>
          </a:p>
          <a:p>
            <a:pPr lvl="1"/>
            <a:r>
              <a:rPr lang="en-US" b="1" dirty="0"/>
              <a:t>Operational applications of AI</a:t>
            </a:r>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21</a:t>
            </a:fld>
            <a:endParaRPr lang="en-US"/>
          </a:p>
        </p:txBody>
      </p:sp>
    </p:spTree>
    <p:extLst>
      <p:ext uri="{BB962C8B-B14F-4D97-AF65-F5344CB8AC3E}">
        <p14:creationId xmlns:p14="http://schemas.microsoft.com/office/powerpoint/2010/main" val="536238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a:bodyPr>
          <a:lstStyle/>
          <a:p>
            <a:pPr marL="0" indent="0">
              <a:buNone/>
            </a:pPr>
            <a:r>
              <a:rPr lang="en-US" b="1" dirty="0"/>
              <a:t>3. Business (Emerging market)</a:t>
            </a:r>
          </a:p>
          <a:p>
            <a:pPr algn="just"/>
            <a:r>
              <a:rPr lang="en-US" dirty="0"/>
              <a:t>Artificial Intelligence has enormous potential to augment human intelligence and to radically alter how we access products and services, gather information, make products, and interact. </a:t>
            </a:r>
          </a:p>
          <a:p>
            <a:pPr algn="just"/>
            <a:r>
              <a:rPr lang="en-US" dirty="0"/>
              <a:t>In emerging markets, AI offers an opportunity to lower costs and barriers to entry for businesses and deliver innovative business models that can leapfrog traditional solutions and reach the underserved. </a:t>
            </a:r>
          </a:p>
        </p:txBody>
      </p:sp>
      <p:sp>
        <p:nvSpPr>
          <p:cNvPr id="4" name="Slide Number Placeholder 3"/>
          <p:cNvSpPr>
            <a:spLocks noGrp="1"/>
          </p:cNvSpPr>
          <p:nvPr>
            <p:ph type="sldNum" sz="quarter" idx="12"/>
          </p:nvPr>
        </p:nvSpPr>
        <p:spPr/>
        <p:txBody>
          <a:bodyPr/>
          <a:lstStyle/>
          <a:p>
            <a:fld id="{0D052BCC-206A-43AA-AD18-95F55FD845A4}" type="slidenum">
              <a:rPr lang="en-US" smtClean="0"/>
              <a:t>22</a:t>
            </a:fld>
            <a:endParaRPr lang="en-US"/>
          </a:p>
        </p:txBody>
      </p:sp>
    </p:spTree>
    <p:extLst>
      <p:ext uri="{BB962C8B-B14F-4D97-AF65-F5344CB8AC3E}">
        <p14:creationId xmlns:p14="http://schemas.microsoft.com/office/powerpoint/2010/main" val="978116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lnSpcReduction="10000"/>
          </a:bodyPr>
          <a:lstStyle/>
          <a:p>
            <a:pPr marL="0" indent="0">
              <a:buNone/>
            </a:pPr>
            <a:r>
              <a:rPr lang="en-US" dirty="0"/>
              <a:t>Examples of AI applications in the Business sector.</a:t>
            </a:r>
          </a:p>
          <a:p>
            <a:r>
              <a:rPr lang="en-US" b="1" dirty="0"/>
              <a:t>Improve Customer Services</a:t>
            </a:r>
          </a:p>
          <a:p>
            <a:r>
              <a:rPr lang="en-US" b="1" dirty="0"/>
              <a:t>Automate Workloads</a:t>
            </a:r>
          </a:p>
          <a:p>
            <a:r>
              <a:rPr lang="en-US" b="1" dirty="0"/>
              <a:t>Optimize Logistics</a:t>
            </a:r>
          </a:p>
          <a:p>
            <a:r>
              <a:rPr lang="en-US" b="1" dirty="0"/>
              <a:t>Increase Manufacturing Output and Efficiency</a:t>
            </a:r>
          </a:p>
          <a:p>
            <a:r>
              <a:rPr lang="en-US" b="1" dirty="0"/>
              <a:t>Prevent Outages</a:t>
            </a:r>
            <a:endParaRPr lang="en-US" dirty="0"/>
          </a:p>
          <a:p>
            <a:r>
              <a:rPr lang="en-US" b="1" dirty="0"/>
              <a:t>Predict Performance</a:t>
            </a:r>
          </a:p>
          <a:p>
            <a:r>
              <a:rPr lang="en-US" b="1" dirty="0"/>
              <a:t>Predict Behavior</a:t>
            </a:r>
            <a:endParaRPr lang="en-US" dirty="0"/>
          </a:p>
          <a:p>
            <a:r>
              <a:rPr lang="en-US" b="1" dirty="0"/>
              <a:t>Manage and Analyze Data</a:t>
            </a:r>
          </a:p>
          <a:p>
            <a:r>
              <a:rPr lang="en-US" b="1" dirty="0"/>
              <a:t>Improve Marketing and Advertising</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23</a:t>
            </a:fld>
            <a:endParaRPr lang="en-US"/>
          </a:p>
        </p:txBody>
      </p:sp>
    </p:spTree>
    <p:extLst>
      <p:ext uri="{BB962C8B-B14F-4D97-AF65-F5344CB8AC3E}">
        <p14:creationId xmlns:p14="http://schemas.microsoft.com/office/powerpoint/2010/main" val="2831852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a:bodyPr>
          <a:lstStyle/>
          <a:p>
            <a:pPr marL="0" indent="0">
              <a:buNone/>
            </a:pPr>
            <a:r>
              <a:rPr lang="en-US" dirty="0"/>
              <a:t>4. </a:t>
            </a:r>
            <a:r>
              <a:rPr lang="en-US" b="1" dirty="0"/>
              <a:t>Education </a:t>
            </a:r>
          </a:p>
          <a:p>
            <a:pPr marL="0" indent="0">
              <a:buNone/>
            </a:pPr>
            <a:r>
              <a:rPr lang="en-US" dirty="0"/>
              <a:t>The increasing adoption of the AI technology for various applications in the education sector.</a:t>
            </a:r>
          </a:p>
          <a:p>
            <a:pPr marL="0" indent="0">
              <a:buNone/>
            </a:pPr>
            <a:r>
              <a:rPr lang="en-US" dirty="0"/>
              <a:t>AI can automate grading, giving educators more time, and can also assess students and adapt to their needs, helping them work at their own pace. AI tutors can provide additional support to students, ensuring they stay on track.</a:t>
            </a:r>
          </a:p>
          <a:p>
            <a:pPr marL="0" indent="0">
              <a:buNone/>
            </a:pPr>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24</a:t>
            </a:fld>
            <a:endParaRPr lang="en-US"/>
          </a:p>
        </p:txBody>
      </p:sp>
    </p:spTree>
    <p:extLst>
      <p:ext uri="{BB962C8B-B14F-4D97-AF65-F5344CB8AC3E}">
        <p14:creationId xmlns:p14="http://schemas.microsoft.com/office/powerpoint/2010/main" val="1754576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pPr marL="0" indent="0">
              <a:buNone/>
            </a:pPr>
            <a:r>
              <a:rPr lang="en-US" dirty="0"/>
              <a:t>Examples of AI applications in the Education sector.</a:t>
            </a:r>
          </a:p>
          <a:p>
            <a:r>
              <a:rPr lang="en-US" b="1" dirty="0"/>
              <a:t>Administrative Tasks Automation</a:t>
            </a:r>
          </a:p>
          <a:p>
            <a:r>
              <a:rPr lang="en-US" b="1" dirty="0"/>
              <a:t>Smart Content</a:t>
            </a:r>
          </a:p>
          <a:p>
            <a:r>
              <a:rPr lang="en-US" b="1" dirty="0"/>
              <a:t>Smart Tutors and Personalization</a:t>
            </a:r>
          </a:p>
          <a:p>
            <a:r>
              <a:rPr lang="en-US" b="1" dirty="0"/>
              <a:t>Virtual Lectures and Learning Environment</a:t>
            </a:r>
          </a:p>
          <a:p>
            <a:r>
              <a:rPr lang="en-US" b="1" dirty="0"/>
              <a:t>Teachers’ Support</a:t>
            </a:r>
          </a:p>
          <a:p>
            <a:r>
              <a:rPr lang="en-US" b="1" dirty="0"/>
              <a:t>Students’ Communication</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25</a:t>
            </a:fld>
            <a:endParaRPr lang="en-US"/>
          </a:p>
        </p:txBody>
      </p:sp>
    </p:spTree>
    <p:extLst>
      <p:ext uri="{BB962C8B-B14F-4D97-AF65-F5344CB8AC3E}">
        <p14:creationId xmlns:p14="http://schemas.microsoft.com/office/powerpoint/2010/main" val="3815917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2800" dirty="0"/>
              <a:t>End of Chapter Three!</a:t>
            </a:r>
          </a:p>
        </p:txBody>
      </p:sp>
      <p:sp>
        <p:nvSpPr>
          <p:cNvPr id="4" name="Slide Number Placeholder 3"/>
          <p:cNvSpPr>
            <a:spLocks noGrp="1"/>
          </p:cNvSpPr>
          <p:nvPr>
            <p:ph type="sldNum" sz="quarter" idx="12"/>
          </p:nvPr>
        </p:nvSpPr>
        <p:spPr/>
        <p:txBody>
          <a:bodyPr/>
          <a:lstStyle/>
          <a:p>
            <a:fld id="{0D052BCC-206A-43AA-AD18-95F55FD845A4}" type="slidenum">
              <a:rPr lang="en-US" smtClean="0"/>
              <a:t>26</a:t>
            </a:fld>
            <a:endParaRPr lang="en-US"/>
          </a:p>
        </p:txBody>
      </p:sp>
    </p:spTree>
    <p:extLst>
      <p:ext uri="{BB962C8B-B14F-4D97-AF65-F5344CB8AC3E}">
        <p14:creationId xmlns:p14="http://schemas.microsoft.com/office/powerpoint/2010/main" val="2643427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normAutofit/>
          </a:bodyPr>
          <a:lstStyle/>
          <a:p>
            <a:pPr algn="just"/>
            <a:r>
              <a:rPr lang="en-US" dirty="0"/>
              <a:t>AI is the creation of a computer program that can learn to think and function on its own, kind of like robots that don’t need to be told what to do all the time.</a:t>
            </a:r>
          </a:p>
          <a:p>
            <a:pPr algn="just"/>
            <a:r>
              <a:rPr lang="en-US" dirty="0"/>
              <a:t>Most   advanced  AI  systems  use  machine  learning   technology   to   analyze   current  conditions  and  learn  from  experience.</a:t>
            </a:r>
          </a:p>
          <a:p>
            <a:pPr algn="just"/>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3</a:t>
            </a:fld>
            <a:endParaRPr lang="en-US"/>
          </a:p>
        </p:txBody>
      </p:sp>
    </p:spTree>
    <p:extLst>
      <p:ext uri="{BB962C8B-B14F-4D97-AF65-F5344CB8AC3E}">
        <p14:creationId xmlns:p14="http://schemas.microsoft.com/office/powerpoint/2010/main" val="3673957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a:xfrm>
            <a:off x="457200" y="1935480"/>
            <a:ext cx="8229600" cy="4617720"/>
          </a:xfrm>
        </p:spPr>
        <p:txBody>
          <a:bodyPr>
            <a:normAutofit lnSpcReduction="10000"/>
          </a:bodyPr>
          <a:lstStyle/>
          <a:p>
            <a:r>
              <a:rPr lang="en-US" b="1" dirty="0"/>
              <a:t>Examples</a:t>
            </a:r>
            <a:r>
              <a:rPr lang="en-US" dirty="0"/>
              <a:t> of technologies that uses AI</a:t>
            </a:r>
          </a:p>
          <a:p>
            <a:pPr lvl="1"/>
            <a:r>
              <a:rPr lang="en-US" dirty="0"/>
              <a:t>Machine Learning</a:t>
            </a:r>
          </a:p>
          <a:p>
            <a:pPr lvl="1"/>
            <a:r>
              <a:rPr lang="en-US" dirty="0"/>
              <a:t>Robotics</a:t>
            </a:r>
          </a:p>
          <a:p>
            <a:pPr lvl="1"/>
            <a:r>
              <a:rPr lang="en-US" dirty="0"/>
              <a:t>Machine Automation</a:t>
            </a:r>
          </a:p>
          <a:p>
            <a:pPr lvl="1"/>
            <a:r>
              <a:rPr lang="en-US" dirty="0"/>
              <a:t>Virtual Reality</a:t>
            </a:r>
          </a:p>
          <a:p>
            <a:pPr lvl="1"/>
            <a:r>
              <a:rPr lang="en-US" dirty="0"/>
              <a:t>Cloud Computing</a:t>
            </a:r>
          </a:p>
          <a:p>
            <a:pPr lvl="1"/>
            <a:r>
              <a:rPr lang="en-US" dirty="0"/>
              <a:t>Augmented Reality </a:t>
            </a:r>
          </a:p>
          <a:p>
            <a:pPr lvl="1"/>
            <a:r>
              <a:rPr lang="en-US" dirty="0"/>
              <a:t>Neural Networks</a:t>
            </a:r>
          </a:p>
          <a:p>
            <a:pPr lvl="1"/>
            <a:r>
              <a:rPr lang="en-US" dirty="0"/>
              <a:t>Big Data</a:t>
            </a:r>
          </a:p>
          <a:p>
            <a:pPr lvl="1"/>
            <a:r>
              <a:rPr lang="en-US" dirty="0"/>
              <a:t>Internet of Things</a:t>
            </a:r>
          </a:p>
          <a:p>
            <a:pPr lvl="1"/>
            <a:r>
              <a:rPr lang="en-US" dirty="0"/>
              <a:t>Computer Vision</a:t>
            </a:r>
          </a:p>
          <a:p>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4</a:t>
            </a:fld>
            <a:endParaRPr lang="en-US"/>
          </a:p>
        </p:txBody>
      </p:sp>
    </p:spTree>
    <p:extLst>
      <p:ext uri="{BB962C8B-B14F-4D97-AF65-F5344CB8AC3E}">
        <p14:creationId xmlns:p14="http://schemas.microsoft.com/office/powerpoint/2010/main" val="395899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r>
              <a:rPr lang="en-US" dirty="0"/>
              <a:t>Components of AI system</a:t>
            </a:r>
          </a:p>
        </p:txBody>
      </p:sp>
      <p:sp>
        <p:nvSpPr>
          <p:cNvPr id="3" name="Content Placeholder 2"/>
          <p:cNvSpPr>
            <a:spLocks noGrp="1"/>
          </p:cNvSpPr>
          <p:nvPr>
            <p:ph idx="1"/>
          </p:nvPr>
        </p:nvSpPr>
        <p:spPr/>
        <p:txBody>
          <a:bodyPr/>
          <a:lstStyle/>
          <a:p>
            <a:pPr marL="514350" lvl="0" indent="-514350" algn="just">
              <a:buFont typeface="+mj-lt"/>
              <a:buAutoNum type="arabicPeriod"/>
            </a:pPr>
            <a:r>
              <a:rPr lang="en-US" b="1" dirty="0"/>
              <a:t>Applications</a:t>
            </a:r>
            <a:r>
              <a:rPr lang="en-US" dirty="0"/>
              <a:t>: Image recognition, Speech recognition, </a:t>
            </a:r>
            <a:r>
              <a:rPr lang="en-US" dirty="0" err="1"/>
              <a:t>Chatbots</a:t>
            </a:r>
            <a:r>
              <a:rPr lang="en-US" dirty="0"/>
              <a:t>, Natural language generation, and Sentiment analysis.</a:t>
            </a:r>
          </a:p>
          <a:p>
            <a:pPr marL="514350" lvl="0" indent="-514350" algn="just">
              <a:buFont typeface="+mj-lt"/>
              <a:buAutoNum type="arabicPeriod"/>
            </a:pPr>
            <a:r>
              <a:rPr lang="en-US" b="1" dirty="0"/>
              <a:t>Types of Models</a:t>
            </a:r>
            <a:r>
              <a:rPr lang="en-US" dirty="0"/>
              <a:t>: Deep learning, Machine learning, and Neural Networks.</a:t>
            </a:r>
          </a:p>
          <a:p>
            <a:pPr marL="514350" lvl="0" indent="-514350" algn="just">
              <a:buFont typeface="+mj-lt"/>
              <a:buAutoNum type="arabicPeriod"/>
            </a:pPr>
            <a:r>
              <a:rPr lang="en-US" b="1" dirty="0"/>
              <a:t>Software/Hardware for training and running models</a:t>
            </a:r>
            <a:r>
              <a:rPr lang="en-US" dirty="0"/>
              <a:t>: Graphic Processing Units (GPUs), Parallel processing tools (like Spark), Cloud data storage and computer platforms.</a:t>
            </a:r>
          </a:p>
          <a:p>
            <a:endParaRPr lang="en-US" dirty="0"/>
          </a:p>
          <a:p>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5</a:t>
            </a:fld>
            <a:endParaRPr lang="en-US"/>
          </a:p>
        </p:txBody>
      </p:sp>
    </p:spTree>
    <p:extLst>
      <p:ext uri="{BB962C8B-B14F-4D97-AF65-F5344CB8AC3E}">
        <p14:creationId xmlns:p14="http://schemas.microsoft.com/office/powerpoint/2010/main" val="4141036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pPr marL="0" lvl="0" indent="0" algn="just">
              <a:buNone/>
            </a:pPr>
            <a:r>
              <a:rPr lang="en-US" b="1" dirty="0"/>
              <a:t>4. Programming languages for building models</a:t>
            </a:r>
            <a:r>
              <a:rPr lang="en-US" dirty="0"/>
              <a:t>: Python, </a:t>
            </a:r>
            <a:r>
              <a:rPr lang="en-US" dirty="0" err="1"/>
              <a:t>TensorFlow</a:t>
            </a:r>
            <a:r>
              <a:rPr lang="en-US" dirty="0"/>
              <a:t>, Java, and C/C</a:t>
            </a:r>
            <a:r>
              <a:rPr lang="en-US" baseline="30000" dirty="0"/>
              <a:t>++</a:t>
            </a:r>
            <a:r>
              <a:rPr lang="en-US" dirty="0"/>
              <a:t>, etc.</a:t>
            </a:r>
          </a:p>
          <a:p>
            <a:endParaRPr lang="en-US" dirty="0"/>
          </a:p>
        </p:txBody>
      </p:sp>
      <p:sp>
        <p:nvSpPr>
          <p:cNvPr id="4" name="Slide Number Placeholder 3"/>
          <p:cNvSpPr>
            <a:spLocks noGrp="1"/>
          </p:cNvSpPr>
          <p:nvPr>
            <p:ph type="sldNum" sz="quarter" idx="12"/>
          </p:nvPr>
        </p:nvSpPr>
        <p:spPr/>
        <p:txBody>
          <a:bodyPr/>
          <a:lstStyle/>
          <a:p>
            <a:fld id="{0D052BCC-206A-43AA-AD18-95F55FD845A4}" type="slidenum">
              <a:rPr lang="en-US" smtClean="0"/>
              <a:t>6</a:t>
            </a:fld>
            <a:endParaRPr lang="en-US"/>
          </a:p>
        </p:txBody>
      </p:sp>
    </p:spTree>
    <p:extLst>
      <p:ext uri="{BB962C8B-B14F-4D97-AF65-F5344CB8AC3E}">
        <p14:creationId xmlns:p14="http://schemas.microsoft.com/office/powerpoint/2010/main" val="2452650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History of Artificial Intelligence (AI)</a:t>
            </a:r>
          </a:p>
        </p:txBody>
      </p:sp>
      <p:sp>
        <p:nvSpPr>
          <p:cNvPr id="3" name="Content Placeholder 2"/>
          <p:cNvSpPr>
            <a:spLocks noGrp="1"/>
          </p:cNvSpPr>
          <p:nvPr>
            <p:ph idx="1"/>
          </p:nvPr>
        </p:nvSpPr>
        <p:spPr/>
        <p:txBody>
          <a:bodyPr>
            <a:normAutofit/>
          </a:bodyPr>
          <a:lstStyle/>
          <a:p>
            <a:pPr marL="282575" indent="-282575">
              <a:defRPr/>
            </a:pPr>
            <a:r>
              <a:rPr lang="en-US" sz="2800" dirty="0"/>
              <a:t>Formally initiated in 1956 and the name </a:t>
            </a:r>
            <a:r>
              <a:rPr lang="en-US" sz="2800" b="1" dirty="0"/>
              <a:t>AI</a:t>
            </a:r>
            <a:r>
              <a:rPr lang="en-US" sz="2800" dirty="0"/>
              <a:t> was coined by </a:t>
            </a:r>
            <a:r>
              <a:rPr lang="en-US" sz="2800" b="1" dirty="0"/>
              <a:t>John McCarthy</a:t>
            </a:r>
            <a:r>
              <a:rPr lang="en-US" sz="2800" dirty="0"/>
              <a:t>.</a:t>
            </a:r>
          </a:p>
          <a:p>
            <a:pPr marL="282575" lvl="4" indent="-282575">
              <a:defRPr/>
            </a:pPr>
            <a:endParaRPr lang="en-US" sz="1050" dirty="0"/>
          </a:p>
          <a:p>
            <a:pPr marL="282575" indent="-282575">
              <a:defRPr/>
            </a:pPr>
            <a:r>
              <a:rPr lang="en-US" sz="2800" dirty="0"/>
              <a:t>The advent of general purpose computers provided a vehicle for creating artificially intelligent entities.</a:t>
            </a:r>
          </a:p>
          <a:p>
            <a:pPr marL="631825" lvl="1" indent="-165100">
              <a:defRPr/>
            </a:pPr>
            <a:r>
              <a:rPr lang="en-US" dirty="0"/>
              <a:t>Used for solving general-purpose problems</a:t>
            </a:r>
          </a:p>
          <a:p>
            <a:pPr lvl="4">
              <a:defRPr/>
            </a:pPr>
            <a:endParaRPr lang="en-US" sz="1800" dirty="0"/>
          </a:p>
          <a:p>
            <a:pPr marL="282575" indent="-282575">
              <a:defRPr/>
            </a:pPr>
            <a:r>
              <a:rPr lang="en-US" sz="2800" dirty="0"/>
              <a:t>Which one is preferred? </a:t>
            </a:r>
          </a:p>
          <a:p>
            <a:pPr marL="685800" lvl="1" indent="-228600">
              <a:defRPr/>
            </a:pPr>
            <a:r>
              <a:rPr lang="en-US" dirty="0"/>
              <a:t>General purpose problem solving systems</a:t>
            </a:r>
          </a:p>
          <a:p>
            <a:pPr marL="685800" lvl="1" indent="-228600">
              <a:defRPr/>
            </a:pPr>
            <a:r>
              <a:rPr lang="en-US" dirty="0"/>
              <a:t>Domain specific systems</a:t>
            </a:r>
          </a:p>
        </p:txBody>
      </p:sp>
      <p:sp>
        <p:nvSpPr>
          <p:cNvPr id="4" name="Slide Number Placeholder 3"/>
          <p:cNvSpPr>
            <a:spLocks noGrp="1"/>
          </p:cNvSpPr>
          <p:nvPr>
            <p:ph type="sldNum" sz="quarter" idx="12"/>
          </p:nvPr>
        </p:nvSpPr>
        <p:spPr/>
        <p:txBody>
          <a:bodyPr/>
          <a:lstStyle/>
          <a:p>
            <a:fld id="{0D052BCC-206A-43AA-AD18-95F55FD845A4}" type="slidenum">
              <a:rPr lang="en-US" smtClean="0"/>
              <a:t>7</a:t>
            </a:fld>
            <a:endParaRPr lang="en-US"/>
          </a:p>
        </p:txBody>
      </p:sp>
    </p:spTree>
    <p:extLst>
      <p:ext uri="{BB962C8B-B14F-4D97-AF65-F5344CB8AC3E}">
        <p14:creationId xmlns:p14="http://schemas.microsoft.com/office/powerpoint/2010/main" val="2805004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a:t>Cont’d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53994412"/>
              </p:ext>
            </p:extLst>
          </p:nvPr>
        </p:nvGraphicFramePr>
        <p:xfrm>
          <a:off x="457200" y="990600"/>
          <a:ext cx="8229600" cy="5217160"/>
        </p:xfrm>
        <a:graphic>
          <a:graphicData uri="http://schemas.openxmlformats.org/drawingml/2006/table">
            <a:tbl>
              <a:tblPr firstRow="1" bandRow="1">
                <a:tableStyleId>{5940675A-B579-460E-94D1-54222C63F5DA}</a:tableStyleId>
              </a:tblPr>
              <a:tblGrid>
                <a:gridCol w="2057400">
                  <a:extLst>
                    <a:ext uri="{9D8B030D-6E8A-4147-A177-3AD203B41FA5}">
                      <a16:colId xmlns:a16="http://schemas.microsoft.com/office/drawing/2014/main" val="20000"/>
                    </a:ext>
                  </a:extLst>
                </a:gridCol>
                <a:gridCol w="6172200">
                  <a:extLst>
                    <a:ext uri="{9D8B030D-6E8A-4147-A177-3AD203B41FA5}">
                      <a16:colId xmlns:a16="http://schemas.microsoft.com/office/drawing/2014/main" val="20001"/>
                    </a:ext>
                  </a:extLst>
                </a:gridCol>
              </a:tblGrid>
              <a:tr h="370840">
                <a:tc>
                  <a:txBody>
                    <a:bodyPr/>
                    <a:lstStyle/>
                    <a:p>
                      <a:r>
                        <a:rPr lang="en-US" b="1" dirty="0"/>
                        <a:t>Year</a:t>
                      </a:r>
                    </a:p>
                  </a:txBody>
                  <a:tcPr/>
                </a:tc>
                <a:tc>
                  <a:txBody>
                    <a:bodyPr/>
                    <a:lstStyle/>
                    <a:p>
                      <a:r>
                        <a:rPr lang="en-US" b="1" dirty="0"/>
                        <a:t>Description</a:t>
                      </a:r>
                    </a:p>
                  </a:txBody>
                  <a:tcPr/>
                </a:tc>
                <a:extLst>
                  <a:ext uri="{0D108BD9-81ED-4DB2-BD59-A6C34878D82A}">
                    <a16:rowId xmlns:a16="http://schemas.microsoft.com/office/drawing/2014/main" val="10000"/>
                  </a:ext>
                </a:extLst>
              </a:tr>
              <a:tr h="370840">
                <a:tc>
                  <a:txBody>
                    <a:bodyPr/>
                    <a:lstStyle/>
                    <a:p>
                      <a:r>
                        <a:rPr kumimoji="0" lang="en-US" sz="1800" kern="1200" dirty="0">
                          <a:solidFill>
                            <a:schemeClr val="tx1"/>
                          </a:solidFill>
                          <a:effectLst/>
                          <a:latin typeface="+mn-lt"/>
                          <a:ea typeface="+mn-ea"/>
                          <a:cs typeface="+mn-cs"/>
                        </a:rPr>
                        <a:t>1956 </a:t>
                      </a:r>
                      <a:endParaRPr lang="en-US" dirty="0"/>
                    </a:p>
                  </a:txBody>
                  <a:tcPr/>
                </a:tc>
                <a:tc>
                  <a:txBody>
                    <a:bodyPr/>
                    <a:lstStyle/>
                    <a:p>
                      <a:pPr algn="just"/>
                      <a:r>
                        <a:rPr kumimoji="0" lang="en-US" sz="1800" kern="1200" dirty="0">
                          <a:solidFill>
                            <a:schemeClr val="tx1"/>
                          </a:solidFill>
                          <a:effectLst/>
                          <a:latin typeface="+mn-lt"/>
                          <a:ea typeface="+mn-ea"/>
                          <a:cs typeface="+mn-cs"/>
                        </a:rPr>
                        <a:t>The term “artificial intelligence” is coined by John </a:t>
                      </a:r>
                      <a:r>
                        <a:rPr kumimoji="0" lang="en-US" sz="1800" kern="1200" dirty="0" err="1">
                          <a:solidFill>
                            <a:schemeClr val="tx1"/>
                          </a:solidFill>
                          <a:effectLst/>
                          <a:latin typeface="+mn-lt"/>
                          <a:ea typeface="+mn-ea"/>
                          <a:cs typeface="+mn-cs"/>
                        </a:rPr>
                        <a:t>McCharty</a:t>
                      </a:r>
                      <a:r>
                        <a:rPr kumimoji="0" lang="en-US" sz="1800" kern="1200" dirty="0">
                          <a:solidFill>
                            <a:schemeClr val="tx1"/>
                          </a:solidFill>
                          <a:effectLst/>
                          <a:latin typeface="+mn-lt"/>
                          <a:ea typeface="+mn-ea"/>
                          <a:cs typeface="+mn-cs"/>
                        </a:rPr>
                        <a:t> at a Dartmouth conference and AI is founded as an academic discipline</a:t>
                      </a:r>
                      <a:endParaRPr lang="en-US" dirty="0"/>
                    </a:p>
                  </a:txBody>
                  <a:tcPr/>
                </a:tc>
                <a:extLst>
                  <a:ext uri="{0D108BD9-81ED-4DB2-BD59-A6C34878D82A}">
                    <a16:rowId xmlns:a16="http://schemas.microsoft.com/office/drawing/2014/main" val="10001"/>
                  </a:ext>
                </a:extLst>
              </a:tr>
              <a:tr h="370840">
                <a:tc>
                  <a:txBody>
                    <a:bodyPr/>
                    <a:lstStyle/>
                    <a:p>
                      <a:r>
                        <a:rPr kumimoji="0" lang="en-US" sz="1800" kern="1200" dirty="0">
                          <a:solidFill>
                            <a:schemeClr val="tx1"/>
                          </a:solidFill>
                          <a:effectLst/>
                          <a:latin typeface="+mn-lt"/>
                          <a:ea typeface="+mn-ea"/>
                          <a:cs typeface="+mn-cs"/>
                        </a:rPr>
                        <a:t>1956–1974</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effectLst/>
                          <a:latin typeface="+mn-lt"/>
                          <a:ea typeface="+mn-ea"/>
                          <a:cs typeface="+mn-cs"/>
                        </a:rPr>
                        <a:t>The golden years of AI enjoy government funding in promising, logic-based problem-solving approaches.</a:t>
                      </a:r>
                    </a:p>
                  </a:txBody>
                  <a:tcPr/>
                </a:tc>
                <a:extLst>
                  <a:ext uri="{0D108BD9-81ED-4DB2-BD59-A6C34878D82A}">
                    <a16:rowId xmlns:a16="http://schemas.microsoft.com/office/drawing/2014/main" val="10002"/>
                  </a:ext>
                </a:extLst>
              </a:tr>
              <a:tr h="370840">
                <a:tc>
                  <a:txBody>
                    <a:bodyPr/>
                    <a:lstStyle/>
                    <a:p>
                      <a:r>
                        <a:rPr kumimoji="0" lang="en-US" sz="1800" kern="1200" dirty="0">
                          <a:solidFill>
                            <a:schemeClr val="tx1"/>
                          </a:solidFill>
                          <a:effectLst/>
                          <a:latin typeface="+mn-lt"/>
                          <a:ea typeface="+mn-ea"/>
                          <a:cs typeface="+mn-cs"/>
                        </a:rPr>
                        <a:t>1974–1980</a:t>
                      </a:r>
                      <a:endParaRPr lang="en-US" dirty="0"/>
                    </a:p>
                  </a:txBody>
                  <a:tcPr/>
                </a:tc>
                <a:tc>
                  <a:txBody>
                    <a:bodyPr/>
                    <a:lstStyle/>
                    <a:p>
                      <a:pPr algn="just"/>
                      <a:r>
                        <a:rPr kumimoji="0" lang="en-US" sz="1800" kern="1200" dirty="0">
                          <a:solidFill>
                            <a:schemeClr val="tx1"/>
                          </a:solidFill>
                          <a:effectLst/>
                          <a:latin typeface="+mn-lt"/>
                          <a:ea typeface="+mn-ea"/>
                          <a:cs typeface="+mn-cs"/>
                        </a:rPr>
                        <a:t>Overly high expectations coupled with the limited capacities of AI programs leads to the first “AI winter”, with reduced funding and interest in AI research.</a:t>
                      </a:r>
                      <a:endParaRPr lang="en-US" dirty="0"/>
                    </a:p>
                  </a:txBody>
                  <a:tcPr/>
                </a:tc>
                <a:extLst>
                  <a:ext uri="{0D108BD9-81ED-4DB2-BD59-A6C34878D82A}">
                    <a16:rowId xmlns:a16="http://schemas.microsoft.com/office/drawing/2014/main" val="10003"/>
                  </a:ext>
                </a:extLst>
              </a:tr>
              <a:tr h="370840">
                <a:tc>
                  <a:txBody>
                    <a:bodyPr/>
                    <a:lstStyle/>
                    <a:p>
                      <a:r>
                        <a:rPr kumimoji="0" lang="en-US" sz="1800" kern="1200" dirty="0">
                          <a:solidFill>
                            <a:schemeClr val="tx1"/>
                          </a:solidFill>
                          <a:effectLst/>
                          <a:latin typeface="+mn-lt"/>
                          <a:ea typeface="+mn-ea"/>
                          <a:cs typeface="+mn-cs"/>
                        </a:rPr>
                        <a:t>1980–1987 </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effectLst/>
                          <a:latin typeface="+mn-lt"/>
                          <a:ea typeface="+mn-ea"/>
                          <a:cs typeface="+mn-cs"/>
                        </a:rPr>
                        <a:t>The rise of knowledge-based expert systems brings new successes and a change in the focus of research and funding toward this form of AI.</a:t>
                      </a:r>
                    </a:p>
                  </a:txBody>
                  <a:tcPr/>
                </a:tc>
                <a:extLst>
                  <a:ext uri="{0D108BD9-81ED-4DB2-BD59-A6C34878D82A}">
                    <a16:rowId xmlns:a16="http://schemas.microsoft.com/office/drawing/2014/main" val="10004"/>
                  </a:ext>
                </a:extLst>
              </a:tr>
              <a:tr h="370840">
                <a:tc>
                  <a:txBody>
                    <a:bodyPr/>
                    <a:lstStyle/>
                    <a:p>
                      <a:r>
                        <a:rPr kumimoji="0" lang="en-US" sz="1800" kern="1200" dirty="0">
                          <a:solidFill>
                            <a:schemeClr val="tx1"/>
                          </a:solidFill>
                          <a:effectLst/>
                          <a:latin typeface="+mn-lt"/>
                          <a:ea typeface="+mn-ea"/>
                          <a:cs typeface="+mn-cs"/>
                        </a:rPr>
                        <a:t>1987–1993 </a:t>
                      </a:r>
                      <a:endParaRPr lang="en-US"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effectLst/>
                          <a:latin typeface="+mn-lt"/>
                          <a:ea typeface="+mn-ea"/>
                          <a:cs typeface="+mn-cs"/>
                        </a:rPr>
                        <a:t>The second “AI winter” starts with the sudden collapse of the specialized hardware industry in 1987. The AI hype brings with it negative perceptions by governments and investors, as expert systems show their limitations and prove expensive to update and maintain. </a:t>
                      </a:r>
                    </a:p>
                  </a:txBody>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0D052BCC-206A-43AA-AD18-95F55FD845A4}" type="slidenum">
              <a:rPr lang="en-US" smtClean="0"/>
              <a:t>8</a:t>
            </a:fld>
            <a:endParaRPr lang="en-US"/>
          </a:p>
        </p:txBody>
      </p:sp>
    </p:spTree>
    <p:extLst>
      <p:ext uri="{BB962C8B-B14F-4D97-AF65-F5344CB8AC3E}">
        <p14:creationId xmlns:p14="http://schemas.microsoft.com/office/powerpoint/2010/main" val="65518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36523"/>
          </a:xfrm>
        </p:spPr>
        <p:txBody>
          <a:bodyPr/>
          <a:lstStyle/>
          <a:p>
            <a:r>
              <a:rPr lang="en-US" dirty="0"/>
              <a:t>Cont’d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93649112"/>
              </p:ext>
            </p:extLst>
          </p:nvPr>
        </p:nvGraphicFramePr>
        <p:xfrm>
          <a:off x="457200" y="853440"/>
          <a:ext cx="8229600" cy="5852160"/>
        </p:xfrm>
        <a:graphic>
          <a:graphicData uri="http://schemas.openxmlformats.org/drawingml/2006/table">
            <a:tbl>
              <a:tblPr firstRow="1" bandRow="1">
                <a:tableStyleId>{5940675A-B579-460E-94D1-54222C63F5DA}</a:tableStyleId>
              </a:tblPr>
              <a:tblGrid>
                <a:gridCol w="2057400">
                  <a:extLst>
                    <a:ext uri="{9D8B030D-6E8A-4147-A177-3AD203B41FA5}">
                      <a16:colId xmlns:a16="http://schemas.microsoft.com/office/drawing/2014/main" val="20000"/>
                    </a:ext>
                  </a:extLst>
                </a:gridCol>
                <a:gridCol w="6172200">
                  <a:extLst>
                    <a:ext uri="{9D8B030D-6E8A-4147-A177-3AD203B41FA5}">
                      <a16:colId xmlns:a16="http://schemas.microsoft.com/office/drawing/2014/main" val="20001"/>
                    </a:ext>
                  </a:extLst>
                </a:gridCol>
              </a:tblGrid>
              <a:tr h="914400">
                <a:tc rowSpan="4">
                  <a:txBody>
                    <a:bodyPr/>
                    <a:lstStyle/>
                    <a:p>
                      <a:r>
                        <a:rPr lang="en-US" dirty="0"/>
                        <a:t>1993–2011 </a:t>
                      </a:r>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effectLst/>
                          <a:latin typeface="+mn-lt"/>
                          <a:ea typeface="+mn-ea"/>
                          <a:cs typeface="+mn-cs"/>
                        </a:rPr>
                        <a:t>Optimism about AI returns and increases. New successes are marked with the help of increased computational power and AI becomes data-driven.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16280">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effectLst/>
                          <a:latin typeface="+mn-lt"/>
                          <a:ea typeface="+mn-ea"/>
                          <a:cs typeface="+mn-cs"/>
                        </a:rPr>
                        <a:t>In 1997, IBM’s </a:t>
                      </a:r>
                      <a:r>
                        <a:rPr kumimoji="0" lang="en-US" sz="1800" kern="1200" dirty="0" err="1">
                          <a:solidFill>
                            <a:schemeClr val="tx1"/>
                          </a:solidFill>
                          <a:effectLst/>
                          <a:latin typeface="+mn-lt"/>
                          <a:ea typeface="+mn-ea"/>
                          <a:cs typeface="+mn-cs"/>
                        </a:rPr>
                        <a:t>DeepBlue</a:t>
                      </a:r>
                      <a:r>
                        <a:rPr kumimoji="0" lang="en-US" sz="1800" kern="1200" dirty="0">
                          <a:solidFill>
                            <a:schemeClr val="tx1"/>
                          </a:solidFill>
                          <a:effectLst/>
                          <a:latin typeface="+mn-lt"/>
                          <a:ea typeface="+mn-ea"/>
                          <a:cs typeface="+mn-cs"/>
                        </a:rPr>
                        <a:t> beats world champion Gary Kasparov at chess.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07720">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effectLst/>
                          <a:latin typeface="+mn-lt"/>
                          <a:ea typeface="+mn-ea"/>
                          <a:cs typeface="+mn-cs"/>
                        </a:rPr>
                        <a:t>In 2002, Amazon uses automated systems to provide recommendations.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62000">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effectLst/>
                          <a:latin typeface="+mn-lt"/>
                          <a:ea typeface="+mn-ea"/>
                          <a:cs typeface="+mn-cs"/>
                        </a:rPr>
                        <a:t>In 2011, Apple releases </a:t>
                      </a:r>
                      <a:r>
                        <a:rPr kumimoji="0" lang="en-US" sz="1800" kern="1200" dirty="0" err="1">
                          <a:solidFill>
                            <a:schemeClr val="tx1"/>
                          </a:solidFill>
                          <a:effectLst/>
                          <a:latin typeface="+mn-lt"/>
                          <a:ea typeface="+mn-ea"/>
                          <a:cs typeface="+mn-cs"/>
                        </a:rPr>
                        <a:t>Siri</a:t>
                      </a:r>
                      <a:r>
                        <a:rPr kumimoji="0" lang="en-US" sz="1800" kern="1200" dirty="0">
                          <a:solidFill>
                            <a:schemeClr val="tx1"/>
                          </a:solidFill>
                          <a:effectLst/>
                          <a:latin typeface="+mn-lt"/>
                          <a:ea typeface="+mn-ea"/>
                          <a:cs typeface="+mn-cs"/>
                        </a:rPr>
                        <a:t> and IBM Watson beats two human champions at the TV quiz Jeopardy.</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442884">
                <a:tc rowSpan="2">
                  <a:txBody>
                    <a:bodyPr/>
                    <a:lstStyle/>
                    <a:p>
                      <a:r>
                        <a:rPr kumimoji="0" lang="en-US" sz="1800" kern="1200" dirty="0">
                          <a:solidFill>
                            <a:schemeClr val="tx1"/>
                          </a:solidFill>
                          <a:effectLst/>
                          <a:latin typeface="+mn-lt"/>
                          <a:ea typeface="+mn-ea"/>
                          <a:cs typeface="+mn-cs"/>
                        </a:rPr>
                        <a:t>2012–today </a:t>
                      </a:r>
                      <a:endParaRPr lang="en-US" dirty="0"/>
                    </a:p>
                  </a:txBody>
                  <a:tcPr>
                    <a:lnR w="12700" cap="flat" cmpd="sng" algn="ctr">
                      <a:solidFill>
                        <a:schemeClr val="tx1"/>
                      </a:solidFill>
                      <a:prstDash val="solid"/>
                      <a:round/>
                      <a:headEnd type="none" w="med" len="med"/>
                      <a:tailEnd type="none" w="med" len="med"/>
                    </a:ln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effectLst/>
                          <a:latin typeface="+mn-lt"/>
                          <a:ea typeface="+mn-ea"/>
                          <a:cs typeface="+mn-cs"/>
                        </a:rPr>
                        <a:t>Increased availability of data, connectedness and computational power allow for breakthroughs in machine learning, mainly in neural networks and deep learning, heralding a new era of increased funding and optimism about the AI potential. </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117436">
                <a:tc vMerge="1">
                  <a:txBody>
                    <a:bodyPr/>
                    <a:lstStyle/>
                    <a:p>
                      <a:endParaRPr 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kern="1200" dirty="0">
                          <a:solidFill>
                            <a:schemeClr val="tx1"/>
                          </a:solidFill>
                          <a:effectLst/>
                          <a:latin typeface="+mn-lt"/>
                          <a:ea typeface="+mn-ea"/>
                          <a:cs typeface="+mn-cs"/>
                        </a:rPr>
                        <a:t>In 2012, Google driverless cars navigate autonomously and in 2016 Google </a:t>
                      </a:r>
                      <a:r>
                        <a:rPr kumimoji="0" lang="en-US" sz="1800" kern="1200" dirty="0" err="1">
                          <a:solidFill>
                            <a:schemeClr val="tx1"/>
                          </a:solidFill>
                          <a:effectLst/>
                          <a:latin typeface="+mn-lt"/>
                          <a:ea typeface="+mn-ea"/>
                          <a:cs typeface="+mn-cs"/>
                        </a:rPr>
                        <a:t>AlphaGo</a:t>
                      </a:r>
                      <a:r>
                        <a:rPr kumimoji="0" lang="en-US" sz="1800" kern="1200" dirty="0">
                          <a:solidFill>
                            <a:schemeClr val="tx1"/>
                          </a:solidFill>
                          <a:effectLst/>
                          <a:latin typeface="+mn-lt"/>
                          <a:ea typeface="+mn-ea"/>
                          <a:cs typeface="+mn-cs"/>
                        </a:rPr>
                        <a:t> beats a world champion in the complicated board game Go.</a:t>
                      </a:r>
                    </a:p>
                    <a:p>
                      <a:pPr algn="just"/>
                      <a:endParaRPr 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0D052BCC-206A-43AA-AD18-95F55FD845A4}" type="slidenum">
              <a:rPr lang="en-US" smtClean="0"/>
              <a:t>9</a:t>
            </a:fld>
            <a:endParaRPr lang="en-US"/>
          </a:p>
        </p:txBody>
      </p:sp>
    </p:spTree>
    <p:extLst>
      <p:ext uri="{BB962C8B-B14F-4D97-AF65-F5344CB8AC3E}">
        <p14:creationId xmlns:p14="http://schemas.microsoft.com/office/powerpoint/2010/main" val="18688309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403</TotalTime>
  <Words>1609</Words>
  <Application>Microsoft Office PowerPoint</Application>
  <PresentationFormat>On-screen Show (4:3)</PresentationFormat>
  <Paragraphs>187</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Calibri</vt:lpstr>
      <vt:lpstr>Constantia</vt:lpstr>
      <vt:lpstr>Wingdings 2</vt:lpstr>
      <vt:lpstr>Flow</vt:lpstr>
      <vt:lpstr>    Chapter Three  Artificial Intelligence </vt:lpstr>
      <vt:lpstr>What is Artificial Intelligence?</vt:lpstr>
      <vt:lpstr>Cont’d</vt:lpstr>
      <vt:lpstr>Cont’d</vt:lpstr>
      <vt:lpstr>             Components of AI system</vt:lpstr>
      <vt:lpstr>Cont’d</vt:lpstr>
      <vt:lpstr>History of Artificial Intelligence (AI)</vt:lpstr>
      <vt:lpstr>Cont’d</vt:lpstr>
      <vt:lpstr>Cont’d</vt:lpstr>
      <vt:lpstr>Types of Artificial Intelligence(AI)</vt:lpstr>
      <vt:lpstr>Cont’d</vt:lpstr>
      <vt:lpstr>Cont’d</vt:lpstr>
      <vt:lpstr>Cont’d</vt:lpstr>
      <vt:lpstr>Cont’d</vt:lpstr>
      <vt:lpstr>Cont’d</vt:lpstr>
      <vt:lpstr>Cont’d</vt:lpstr>
      <vt:lpstr>Cont’d</vt:lpstr>
      <vt:lpstr>Applications of AI </vt:lpstr>
      <vt:lpstr>Cont’d</vt:lpstr>
      <vt:lpstr>Cont’d</vt:lpstr>
      <vt:lpstr>Cont’d</vt:lpstr>
      <vt:lpstr>Cont’d</vt:lpstr>
      <vt:lpstr>Cont’d</vt:lpstr>
      <vt:lpstr>Cont’d</vt:lpstr>
      <vt:lpstr>Cont’d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Three</dc:title>
  <dc:creator>sel-am</dc:creator>
  <cp:lastModifiedBy>wbedassa</cp:lastModifiedBy>
  <cp:revision>157</cp:revision>
  <dcterms:created xsi:type="dcterms:W3CDTF">2019-10-26T17:13:48Z</dcterms:created>
  <dcterms:modified xsi:type="dcterms:W3CDTF">2019-11-03T08:37:59Z</dcterms:modified>
</cp:coreProperties>
</file>