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18" r:id="rId1"/>
  </p:sldMasterIdLst>
  <p:notesMasterIdLst>
    <p:notesMasterId r:id="rId49"/>
  </p:notesMasterIdLst>
  <p:sldIdLst>
    <p:sldId id="256" r:id="rId2"/>
    <p:sldId id="257" r:id="rId3"/>
    <p:sldId id="258" r:id="rId4"/>
    <p:sldId id="259" r:id="rId5"/>
    <p:sldId id="261" r:id="rId6"/>
    <p:sldId id="262" r:id="rId7"/>
    <p:sldId id="264" r:id="rId8"/>
    <p:sldId id="265" r:id="rId9"/>
    <p:sldId id="266" r:id="rId10"/>
    <p:sldId id="269" r:id="rId11"/>
    <p:sldId id="267" r:id="rId12"/>
    <p:sldId id="270" r:id="rId13"/>
    <p:sldId id="271" r:id="rId14"/>
    <p:sldId id="268" r:id="rId15"/>
    <p:sldId id="272" r:id="rId16"/>
    <p:sldId id="273" r:id="rId17"/>
    <p:sldId id="288" r:id="rId18"/>
    <p:sldId id="289" r:id="rId19"/>
    <p:sldId id="290" r:id="rId20"/>
    <p:sldId id="291" r:id="rId21"/>
    <p:sldId id="275" r:id="rId22"/>
    <p:sldId id="276" r:id="rId23"/>
    <p:sldId id="277" r:id="rId24"/>
    <p:sldId id="286" r:id="rId25"/>
    <p:sldId id="282" r:id="rId26"/>
    <p:sldId id="283" r:id="rId27"/>
    <p:sldId id="274" r:id="rId28"/>
    <p:sldId id="293" r:id="rId29"/>
    <p:sldId id="294" r:id="rId30"/>
    <p:sldId id="292" r:id="rId31"/>
    <p:sldId id="295" r:id="rId32"/>
    <p:sldId id="299" r:id="rId33"/>
    <p:sldId id="300" r:id="rId34"/>
    <p:sldId id="302" r:id="rId35"/>
    <p:sldId id="303" r:id="rId36"/>
    <p:sldId id="304" r:id="rId37"/>
    <p:sldId id="305" r:id="rId38"/>
    <p:sldId id="307" r:id="rId39"/>
    <p:sldId id="308" r:id="rId40"/>
    <p:sldId id="314" r:id="rId41"/>
    <p:sldId id="322" r:id="rId42"/>
    <p:sldId id="328" r:id="rId43"/>
    <p:sldId id="329" r:id="rId44"/>
    <p:sldId id="330" r:id="rId45"/>
    <p:sldId id="331" r:id="rId46"/>
    <p:sldId id="332" r:id="rId47"/>
    <p:sldId id="333"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1" autoAdjust="0"/>
    <p:restoredTop sz="9466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240C71-148E-4812-BD45-B3B1E62872FD}" type="datetimeFigureOut">
              <a:rPr lang="en-US" smtClean="0"/>
              <a:t>4/23/2020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14296E-D287-4CEB-993E-E2029BEB6AD1}" type="slidenum">
              <a:rPr lang="en-US" smtClean="0"/>
              <a:t>‹#›</a:t>
            </a:fld>
            <a:endParaRPr lang="en-US"/>
          </a:p>
        </p:txBody>
      </p:sp>
    </p:spTree>
    <p:extLst>
      <p:ext uri="{BB962C8B-B14F-4D97-AF65-F5344CB8AC3E}">
        <p14:creationId xmlns:p14="http://schemas.microsoft.com/office/powerpoint/2010/main" val="3719742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defRPr/>
            </a:pPr>
            <a:r>
              <a:rPr lang="en-US" dirty="0" smtClean="0">
                <a:latin typeface="Arial" pitchFamily="34" charset="0"/>
              </a:rPr>
              <a:t>Employee benefit strategies will be concerned in general terms with the </a:t>
            </a:r>
            <a:r>
              <a:rPr lang="en-US" sz="3200" b="1" dirty="0" smtClean="0">
                <a:solidFill>
                  <a:srgbClr val="FF0000"/>
                </a:solidFill>
                <a:latin typeface="+mn-lt"/>
              </a:rPr>
              <a:t>direction the organization wants to go </a:t>
            </a:r>
            <a:r>
              <a:rPr lang="en-US" dirty="0" smtClean="0">
                <a:latin typeface="Arial" pitchFamily="34" charset="0"/>
              </a:rPr>
              <a:t>with regard to the range and scale of benefits it wants to provide and the costs it is prepared to incur.</a:t>
            </a:r>
          </a:p>
          <a:p>
            <a:pPr>
              <a:defRPr/>
            </a:pPr>
            <a:endParaRPr lang="en-US" dirty="0" smtClean="0">
              <a:latin typeface="Arial" pitchFamily="34" charset="0"/>
            </a:endParaRPr>
          </a:p>
        </p:txBody>
      </p:sp>
      <p:sp>
        <p:nvSpPr>
          <p:cNvPr id="553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3059BE-20F9-428A-8E1D-EBD39D819668}" type="slidenum">
              <a:rPr lang="en-US" altLang="en-US">
                <a:solidFill>
                  <a:srgbClr val="000000"/>
                </a:solidFill>
              </a:rPr>
              <a:pPr eaLnBrk="1" hangingPunct="1"/>
              <a:t>17</a:t>
            </a:fld>
            <a:endParaRPr lang="en-US" altLang="en-US">
              <a:solidFill>
                <a:srgbClr val="000000"/>
              </a:solidFill>
            </a:endParaRPr>
          </a:p>
        </p:txBody>
      </p:sp>
    </p:spTree>
    <p:extLst>
      <p:ext uri="{BB962C8B-B14F-4D97-AF65-F5344CB8AC3E}">
        <p14:creationId xmlns:p14="http://schemas.microsoft.com/office/powerpoint/2010/main" val="2191815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AF1EFB-CBDC-46B3-8025-61EF00A53EA8}" type="slidenum">
              <a:rPr lang="en-US" altLang="en-US">
                <a:solidFill>
                  <a:prstClr val="black"/>
                </a:solidFill>
                <a:latin typeface="Calibri" panose="020F0502020204030204" pitchFamily="34" charset="0"/>
              </a:rPr>
              <a:pPr eaLnBrk="1" hangingPunct="1"/>
              <a:t>39</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95023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type of scheme can meet the requirements of equal value law as long as it is not in itself discriminatory either in its design or application.</a:t>
            </a:r>
          </a:p>
          <a:p>
            <a:pPr eaLnBrk="1" hangingPunct="1">
              <a:spcBef>
                <a:spcPct val="0"/>
              </a:spcBef>
            </a:pPr>
            <a:r>
              <a:rPr lang="en-US" altLang="en-US" smtClean="0">
                <a:latin typeface="Bodoni MT" panose="02070603080606020203" pitchFamily="18" charset="0"/>
              </a:rPr>
              <a:t>To ensure that equity considerations are catered for in an organization, it is preferable to use only one scheme which must therefore be designed to cover the key features of each category of job at every level.</a:t>
            </a:r>
          </a:p>
          <a:p>
            <a:pPr eaLnBrk="1" hangingPunct="1">
              <a:spcBef>
                <a:spcPct val="0"/>
              </a:spcBef>
            </a:pPr>
            <a:endParaRPr lang="en-US" altLang="en-US" smtClean="0"/>
          </a:p>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15638D-BB49-4DFA-B41E-3B8A4CC85FFC}" type="slidenum">
              <a:rPr lang="en-US" altLang="en-US">
                <a:solidFill>
                  <a:prstClr val="black"/>
                </a:solidFill>
                <a:latin typeface="Calibri" panose="020F0502020204030204" pitchFamily="34" charset="0"/>
              </a:rPr>
              <a:pPr eaLnBrk="1" hangingPunct="1"/>
              <a:t>40</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90180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C0725C-64D7-48BF-97FE-C19F41017D23}" type="slidenum">
              <a:rPr lang="en-US" altLang="en-US"/>
              <a:pPr eaLnBrk="1" hangingPunct="1"/>
              <a:t>22</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Some jobs can be so enjoyable that employees look forward to going to work each day, while other jobs may be so boring or distasteful that employees dread going to work. </a:t>
            </a:r>
          </a:p>
          <a:p>
            <a:pPr eaLnBrk="1" hangingPunct="1"/>
            <a:r>
              <a:rPr lang="en-US" altLang="en-US" smtClean="0">
                <a:latin typeface="Arial" panose="020B0604020202020204" pitchFamily="34" charset="0"/>
              </a:rPr>
              <a:t>A recent survey found that only 45 percent of workers are satisfied with their jobs. This is a troubling statistic, as the job itself is central to many aspects of motivation and is a vital component in a total compensation program. </a:t>
            </a:r>
          </a:p>
        </p:txBody>
      </p:sp>
    </p:spTree>
    <p:extLst>
      <p:ext uri="{BB962C8B-B14F-4D97-AF65-F5344CB8AC3E}">
        <p14:creationId xmlns:p14="http://schemas.microsoft.com/office/powerpoint/2010/main" val="3895367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4C953C-9AA3-4558-8533-0DC4C187585A}" type="slidenum">
              <a:rPr lang="en-US" altLang="en-US"/>
              <a:pPr eaLnBrk="1" hangingPunct="1"/>
              <a:t>23</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environment of a workplace is an important factor in employee satisfaction. Employees can gain satisfaction from their work through the factors listed here.</a:t>
            </a:r>
          </a:p>
        </p:txBody>
      </p:sp>
    </p:spTree>
    <p:extLst>
      <p:ext uri="{BB962C8B-B14F-4D97-AF65-F5344CB8AC3E}">
        <p14:creationId xmlns:p14="http://schemas.microsoft.com/office/powerpoint/2010/main" val="1268030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Can be defined as a technique which determines, on a systematic basis, the relative worth of a group of jobs for payment purposes</a:t>
            </a:r>
          </a:p>
          <a:p>
            <a:pPr eaLnBrk="1" hangingPunct="1">
              <a:spcBef>
                <a:spcPct val="0"/>
              </a:spcBef>
            </a:pPr>
            <a:endParaRPr lang="en-US" altLang="en-US" smtClean="0"/>
          </a:p>
          <a:p>
            <a:pPr eaLnBrk="1" hangingPunct="1">
              <a:spcBef>
                <a:spcPct val="0"/>
              </a:spcBef>
            </a:pPr>
            <a:r>
              <a:rPr lang="en-US" altLang="en-US" smtClean="0"/>
              <a:t>Is the process of determining systematically, and as objectively as possible, the differential rates of pay.</a:t>
            </a:r>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7904DC9-B293-4702-AC48-6AA82D473D92}" type="slidenum">
              <a:rPr lang="en-US" altLang="en-US">
                <a:solidFill>
                  <a:prstClr val="black"/>
                </a:solidFill>
                <a:latin typeface="Calibri" panose="020F0502020204030204" pitchFamily="34" charset="0"/>
              </a:rPr>
              <a:pPr eaLnBrk="1" hangingPunct="1"/>
              <a:t>33</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887205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type of scheme can meet the requirements of equal value law as long as it is not in itself discriminatory either in its design or application.</a:t>
            </a:r>
          </a:p>
          <a:p>
            <a:pPr eaLnBrk="1" hangingPunct="1">
              <a:spcBef>
                <a:spcPct val="0"/>
              </a:spcBef>
            </a:pPr>
            <a:r>
              <a:rPr lang="en-US" altLang="en-US" smtClean="0">
                <a:latin typeface="Bodoni MT" panose="02070603080606020203" pitchFamily="18" charset="0"/>
              </a:rPr>
              <a:t>To ensure that equity considerations are catered for in an organization, it is preferable to use only one scheme which must therefore be designed to cover the key features of each category of job at every level.</a:t>
            </a:r>
          </a:p>
          <a:p>
            <a:pPr eaLnBrk="1" hangingPunct="1">
              <a:spcBef>
                <a:spcPct val="0"/>
              </a:spcBef>
            </a:pPr>
            <a:endParaRPr lang="en-US" altLang="en-US" smtClean="0"/>
          </a:p>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923BD2C-4217-4558-8792-9588C6D4BCAE}" type="slidenum">
              <a:rPr lang="en-US" altLang="en-US">
                <a:solidFill>
                  <a:prstClr val="black"/>
                </a:solidFill>
                <a:latin typeface="Calibri" panose="020F0502020204030204" pitchFamily="34" charset="0"/>
              </a:rPr>
              <a:pPr eaLnBrk="1" hangingPunct="1"/>
              <a:t>34</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595495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Bodoni MT" panose="02070603080606020203" pitchFamily="18" charset="0"/>
              </a:rPr>
              <a:t>Non-analytical schemes do not meet the requirements of equal value law.</a:t>
            </a:r>
          </a:p>
          <a:p>
            <a:pPr eaLnBrk="1" hangingPunct="1">
              <a:spcBef>
                <a:spcPct val="0"/>
              </a:spcBef>
            </a:pPr>
            <a:endParaRPr lang="en-US" altLang="en-US" smtClean="0">
              <a:latin typeface="Bodoni MT" panose="02070603080606020203" pitchFamily="18" charset="0"/>
            </a:endParaRPr>
          </a:p>
          <a:p>
            <a:pPr eaLnBrk="1" hangingPunct="1">
              <a:spcBef>
                <a:spcPct val="0"/>
              </a:spcBef>
            </a:pPr>
            <a:r>
              <a:rPr lang="en-US" altLang="en-US" b="1" smtClean="0">
                <a:latin typeface="Bodoni MT" panose="02070603080606020203" pitchFamily="18" charset="0"/>
              </a:rPr>
              <a:t>Analytical </a:t>
            </a:r>
          </a:p>
          <a:p>
            <a:pPr algn="just" eaLnBrk="1" hangingPunct="1"/>
            <a:r>
              <a:rPr lang="en-US" altLang="en-US" smtClean="0">
                <a:latin typeface="Bodoni MT" panose="02070603080606020203" pitchFamily="18" charset="0"/>
              </a:rPr>
              <a:t>These are schemes in which decisions about the value or size of jobs are based on an analysis of the extent to which various defined factors or elements are present in a job. </a:t>
            </a:r>
          </a:p>
          <a:p>
            <a:pPr algn="just" eaLnBrk="1" hangingPunct="1"/>
            <a:endParaRPr lang="en-US" altLang="en-US" smtClean="0">
              <a:latin typeface="Bodoni MT" panose="02070603080606020203" pitchFamily="18" charset="0"/>
            </a:endParaRPr>
          </a:p>
          <a:p>
            <a:pPr algn="just" eaLnBrk="1" hangingPunct="1"/>
            <a:r>
              <a:rPr lang="en-US" altLang="en-US" smtClean="0">
                <a:latin typeface="Bodoni MT" panose="02070603080606020203" pitchFamily="18" charset="0"/>
              </a:rPr>
              <a:t>These factors should be present in all the jobs to be evaluated and the different levels at which they are present indicate relative job value. </a:t>
            </a:r>
          </a:p>
          <a:p>
            <a:pPr eaLnBrk="1" hangingPunct="1">
              <a:spcBef>
                <a:spcPct val="0"/>
              </a:spcBef>
            </a:pPr>
            <a:endParaRPr lang="en-US" altLang="en-US" smtClean="0">
              <a:latin typeface="Bodoni MT" panose="02070603080606020203" pitchFamily="18" charset="0"/>
            </a:endParaRPr>
          </a:p>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C2B7A8-CA1B-4D21-BC76-BDCAA6A5BC98}" type="slidenum">
              <a:rPr lang="en-US" altLang="en-US">
                <a:solidFill>
                  <a:prstClr val="black"/>
                </a:solidFill>
                <a:latin typeface="Calibri" panose="020F0502020204030204" pitchFamily="34" charset="0"/>
              </a:rPr>
              <a:pPr eaLnBrk="1" hangingPunct="1"/>
              <a:t>35</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1942204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0AB2E0-04CD-446E-9BDE-43BABBD6BAAB}" type="slidenum">
              <a:rPr lang="en-US" altLang="en-US">
                <a:solidFill>
                  <a:prstClr val="black"/>
                </a:solidFill>
                <a:latin typeface="Calibri" panose="020F0502020204030204" pitchFamily="34" charset="0"/>
              </a:rPr>
              <a:pPr eaLnBrk="1" hangingPunct="1"/>
              <a:t>36</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379478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851A20-330B-4D48-8C17-F87DA881D3B3}" type="slidenum">
              <a:rPr lang="en-US" altLang="en-US">
                <a:solidFill>
                  <a:prstClr val="black"/>
                </a:solidFill>
                <a:latin typeface="Calibri" panose="020F0502020204030204" pitchFamily="34" charset="0"/>
              </a:rPr>
              <a:pPr eaLnBrk="1" hangingPunct="1"/>
              <a:t>37</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713331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CFA553-3827-45A5-92EA-859ECF2B4D0E}" type="slidenum">
              <a:rPr lang="en-US" altLang="en-US">
                <a:solidFill>
                  <a:prstClr val="black"/>
                </a:solidFill>
                <a:latin typeface="Calibri" panose="020F0502020204030204" pitchFamily="34" charset="0"/>
              </a:rPr>
              <a:pPr eaLnBrk="1" hangingPunct="1"/>
              <a:t>38</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0314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B02557A-7053-4340-A874-8AB926A8EDA1}"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07498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299471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3376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600201"/>
            <a:ext cx="5384800" cy="4525963"/>
          </a:xfrm>
        </p:spPr>
        <p:txBody>
          <a:bodyPr rtlCol="0">
            <a:normAutofit/>
          </a:bodyPr>
          <a:lstStyle/>
          <a:p>
            <a:pPr lvl="0"/>
            <a:r>
              <a:rPr lang="en-US" noProof="0" smtClean="0"/>
              <a:t>Click icon to add clip art</a:t>
            </a:r>
          </a:p>
        </p:txBody>
      </p:sp>
      <p:sp>
        <p:nvSpPr>
          <p:cNvPr id="4" name="Text Placeholder 3"/>
          <p:cNvSpPr>
            <a:spLocks noGrp="1"/>
          </p:cNvSpPr>
          <p:nvPr>
            <p:ph type="body"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Copyright © 2012 Pearson Education, Inc. publishing as Prentice Hall</a:t>
            </a:r>
          </a:p>
        </p:txBody>
      </p:sp>
      <p:sp>
        <p:nvSpPr>
          <p:cNvPr id="6" name="Rectangle 8"/>
          <p:cNvSpPr>
            <a:spLocks noGrp="1" noChangeArrowheads="1"/>
          </p:cNvSpPr>
          <p:nvPr>
            <p:ph type="sldNum" sz="quarter" idx="11"/>
          </p:nvPr>
        </p:nvSpPr>
        <p:spPr/>
        <p:txBody>
          <a:bodyPr/>
          <a:lstStyle>
            <a:lvl1pPr>
              <a:defRPr/>
            </a:lvl1pPr>
          </a:lstStyle>
          <a:p>
            <a:r>
              <a:rPr lang="en-US" altLang="en-US"/>
              <a:t>10-</a:t>
            </a:r>
            <a:fld id="{5BACA002-E573-4181-80D5-22CBC7CC1C91}" type="slidenum">
              <a:rPr lang="en-US" altLang="en-US"/>
              <a:pPr/>
              <a:t>‹#›</a:t>
            </a:fld>
            <a:endParaRPr lang="en-US" altLang="en-US"/>
          </a:p>
        </p:txBody>
      </p:sp>
    </p:spTree>
    <p:extLst>
      <p:ext uri="{BB962C8B-B14F-4D97-AF65-F5344CB8AC3E}">
        <p14:creationId xmlns:p14="http://schemas.microsoft.com/office/powerpoint/2010/main" val="118638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29694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2557A-7053-4340-A874-8AB926A8EDA1}"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57787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81646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698413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31843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2557A-7053-4340-A874-8AB926A8EDA1}" type="datetimeFigureOut">
              <a:rPr lang="en-US" smtClean="0"/>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06764185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2557A-7053-4340-A874-8AB926A8EDA1}"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5053082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2557A-7053-4340-A874-8AB926A8EDA1}"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761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B02557A-7053-4340-A874-8AB926A8EDA1}" type="datetimeFigureOut">
              <a:rPr lang="en-US" smtClean="0"/>
              <a:pPr/>
              <a:t>4/23/2020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AEF9944-A4F6-4C59-AEBD-678D6480B8EA}"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084347"/>
      </p:ext>
    </p:extLst>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 id="2147484030"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715" y="4844227"/>
            <a:ext cx="10657268" cy="1463040"/>
          </a:xfrm>
        </p:spPr>
        <p:txBody>
          <a:bodyPr>
            <a:normAutofit fontScale="90000"/>
          </a:bodyPr>
          <a:lstStyle/>
          <a:p>
            <a:pPr lvl="0" algn="ctr">
              <a:lnSpc>
                <a:spcPct val="100000"/>
              </a:lnSpc>
              <a:spcBef>
                <a:spcPts val="0"/>
              </a:spcBef>
              <a:spcAft>
                <a:spcPts val="200"/>
              </a:spcAft>
              <a:buClr>
                <a:srgbClr val="58B6C0"/>
              </a:buClr>
              <a:buSzPct val="100000"/>
            </a:pPr>
            <a:r>
              <a:rPr lang="en-US" b="1" dirty="0" smtClean="0">
                <a:latin typeface="+mn-lt"/>
              </a:rPr>
              <a:t/>
            </a:r>
            <a:br>
              <a:rPr lang="en-US" b="1" dirty="0" smtClean="0">
                <a:latin typeface="+mn-lt"/>
              </a:rPr>
            </a:br>
            <a:r>
              <a:rPr lang="en-US" b="1" dirty="0" smtClean="0">
                <a:latin typeface="+mn-lt"/>
              </a:rPr>
              <a:t>Employee Compensation</a:t>
            </a:r>
            <a:br>
              <a:rPr lang="en-US" b="1" dirty="0" smtClean="0">
                <a:latin typeface="+mn-lt"/>
              </a:rPr>
            </a:br>
            <a:r>
              <a:rPr lang="en-US" sz="4400" b="1" cap="none" spc="0" dirty="0" smtClean="0">
                <a:solidFill>
                  <a:prstClr val="black">
                    <a:lumMod val="95000"/>
                    <a:lumOff val="5000"/>
                  </a:prstClr>
                </a:solidFill>
                <a:latin typeface="Tw Cen MT" panose="020B0602020104020603"/>
                <a:ea typeface="+mn-ea"/>
                <a:cs typeface="+mn-cs"/>
              </a:rPr>
              <a:t>CHAPTER EIGHT</a:t>
            </a:r>
            <a:r>
              <a:rPr lang="en-US" sz="2800" b="1" cap="none" spc="0" dirty="0">
                <a:solidFill>
                  <a:prstClr val="black">
                    <a:lumMod val="95000"/>
                    <a:lumOff val="5000"/>
                  </a:prstClr>
                </a:solidFill>
                <a:latin typeface="Tw Cen MT" panose="020B0602020104020603"/>
                <a:ea typeface="+mn-ea"/>
                <a:cs typeface="+mn-cs"/>
              </a:rPr>
              <a:t/>
            </a:r>
            <a:br>
              <a:rPr lang="en-US" sz="2800" b="1" cap="none" spc="0" dirty="0">
                <a:solidFill>
                  <a:prstClr val="black">
                    <a:lumMod val="95000"/>
                    <a:lumOff val="5000"/>
                  </a:prstClr>
                </a:solidFill>
                <a:latin typeface="Tw Cen MT" panose="020B0602020104020603"/>
                <a:ea typeface="+mn-ea"/>
                <a:cs typeface="+mn-cs"/>
              </a:rPr>
            </a:br>
            <a:endParaRPr lang="en-US" b="1" dirty="0">
              <a:latin typeface="+mn-lt"/>
            </a:endParaRPr>
          </a:p>
        </p:txBody>
      </p:sp>
    </p:spTree>
    <p:extLst>
      <p:ext uri="{BB962C8B-B14F-4D97-AF65-F5344CB8AC3E}">
        <p14:creationId xmlns:p14="http://schemas.microsoft.com/office/powerpoint/2010/main" val="4093643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63280"/>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648496"/>
            <a:ext cx="10077462" cy="4816698"/>
          </a:xfrm>
        </p:spPr>
        <p:txBody>
          <a:bodyPr>
            <a:normAutofit/>
          </a:bodyPr>
          <a:lstStyle/>
          <a:p>
            <a:pPr algn="just">
              <a:lnSpc>
                <a:spcPct val="100000"/>
              </a:lnSpc>
            </a:pPr>
            <a:r>
              <a:rPr lang="en-US" sz="2400" b="1" dirty="0" smtClean="0">
                <a:solidFill>
                  <a:srgbClr val="000000"/>
                </a:solidFill>
              </a:rPr>
              <a:t>When to use individual incentives:-</a:t>
            </a:r>
          </a:p>
          <a:p>
            <a:pPr algn="just">
              <a:lnSpc>
                <a:spcPct val="110000"/>
              </a:lnSpc>
              <a:buFont typeface="Wingdings" panose="05000000000000000000" pitchFamily="2" charset="2"/>
              <a:buChar char="§"/>
            </a:pPr>
            <a:r>
              <a:rPr lang="en-US" sz="2400" dirty="0" smtClean="0">
                <a:solidFill>
                  <a:srgbClr val="000000"/>
                </a:solidFill>
              </a:rPr>
              <a:t>Individual performance must be</a:t>
            </a:r>
            <a:r>
              <a:rPr lang="en-US" sz="2400" dirty="0" smtClean="0">
                <a:solidFill>
                  <a:srgbClr val="00B0F0"/>
                </a:solidFill>
              </a:rPr>
              <a:t> identified </a:t>
            </a:r>
          </a:p>
          <a:p>
            <a:pPr algn="just">
              <a:lnSpc>
                <a:spcPct val="110000"/>
              </a:lnSpc>
              <a:buFont typeface="Wingdings" panose="05000000000000000000" pitchFamily="2" charset="2"/>
              <a:buChar char="§"/>
            </a:pPr>
            <a:r>
              <a:rPr lang="en-US" sz="2400" dirty="0" smtClean="0">
                <a:solidFill>
                  <a:srgbClr val="000000"/>
                </a:solidFill>
              </a:rPr>
              <a:t>Individual competitiveness must be </a:t>
            </a:r>
            <a:r>
              <a:rPr lang="en-US" sz="2400" dirty="0" smtClean="0">
                <a:solidFill>
                  <a:srgbClr val="00B0F0"/>
                </a:solidFill>
              </a:rPr>
              <a:t>desired</a:t>
            </a:r>
            <a:r>
              <a:rPr lang="en-US" sz="2400" dirty="0" smtClean="0">
                <a:solidFill>
                  <a:srgbClr val="000000"/>
                </a:solidFill>
              </a:rPr>
              <a:t> </a:t>
            </a:r>
          </a:p>
          <a:p>
            <a:pPr marL="0" indent="0" algn="just">
              <a:lnSpc>
                <a:spcPct val="150000"/>
              </a:lnSpc>
              <a:buNone/>
            </a:pPr>
            <a:endParaRPr lang="en-US" sz="6000" dirty="0">
              <a:solidFill>
                <a:srgbClr val="000000"/>
              </a:solidFill>
            </a:endParaRPr>
          </a:p>
        </p:txBody>
      </p:sp>
    </p:spTree>
    <p:extLst>
      <p:ext uri="{BB962C8B-B14F-4D97-AF65-F5344CB8AC3E}">
        <p14:creationId xmlns:p14="http://schemas.microsoft.com/office/powerpoint/2010/main" val="2947195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30624"/>
            <a:ext cx="9720072" cy="724969"/>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818866" y="1389188"/>
            <a:ext cx="10282724" cy="4816698"/>
          </a:xfrm>
        </p:spPr>
        <p:txBody>
          <a:bodyPr>
            <a:noAutofit/>
          </a:bodyPr>
          <a:lstStyle/>
          <a:p>
            <a:pPr marL="0" indent="0" algn="just">
              <a:lnSpc>
                <a:spcPct val="100000"/>
              </a:lnSpc>
              <a:buClr>
                <a:srgbClr val="251BA5"/>
              </a:buClr>
              <a:buNone/>
            </a:pPr>
            <a:r>
              <a:rPr lang="en-US" sz="2400" b="1" dirty="0" smtClean="0">
                <a:solidFill>
                  <a:srgbClr val="291294"/>
                </a:solidFill>
              </a:rPr>
              <a:t> Categories of Variable Pay</a:t>
            </a:r>
          </a:p>
          <a:p>
            <a:pPr marL="457200" indent="-457200" algn="just">
              <a:lnSpc>
                <a:spcPct val="100000"/>
              </a:lnSpc>
              <a:spcBef>
                <a:spcPts val="600"/>
              </a:spcBef>
              <a:spcAft>
                <a:spcPts val="0"/>
              </a:spcAft>
              <a:buFont typeface="+mj-lt"/>
              <a:buAutoNum type="arabicPeriod" startAt="2"/>
            </a:pPr>
            <a:r>
              <a:rPr lang="en-US" sz="2400" b="1" dirty="0" smtClean="0"/>
              <a:t>Team  incentives</a:t>
            </a:r>
          </a:p>
          <a:p>
            <a:pPr algn="just">
              <a:lnSpc>
                <a:spcPct val="100000"/>
              </a:lnSpc>
              <a:spcBef>
                <a:spcPts val="600"/>
              </a:spcBef>
              <a:spcAft>
                <a:spcPts val="0"/>
              </a:spcAft>
              <a:buFont typeface="Wingdings" panose="05000000000000000000" pitchFamily="2" charset="2"/>
              <a:buChar char="§"/>
            </a:pPr>
            <a:r>
              <a:rPr lang="en-US" sz="2400" dirty="0" smtClean="0"/>
              <a:t>Are given to reward the effort and performance of a team.</a:t>
            </a:r>
          </a:p>
          <a:p>
            <a:pPr algn="just">
              <a:lnSpc>
                <a:spcPct val="150000"/>
              </a:lnSpc>
              <a:spcBef>
                <a:spcPts val="600"/>
              </a:spcBef>
              <a:buFont typeface="Wingdings" panose="05000000000000000000" pitchFamily="2" charset="2"/>
              <a:buChar char="§"/>
            </a:pPr>
            <a:r>
              <a:rPr lang="en-US" sz="2400" dirty="0" smtClean="0"/>
              <a:t>The most common team</a:t>
            </a:r>
            <a:r>
              <a:rPr lang="en-US" sz="2400" dirty="0"/>
              <a:t> </a:t>
            </a:r>
            <a:r>
              <a:rPr lang="en-US" sz="2400" dirty="0" smtClean="0"/>
              <a:t>incentives are </a:t>
            </a:r>
            <a:r>
              <a:rPr lang="en-US" sz="2400" b="1" dirty="0" smtClean="0">
                <a:solidFill>
                  <a:srgbClr val="00B0F0"/>
                </a:solidFill>
              </a:rPr>
              <a:t>gainsharing </a:t>
            </a:r>
            <a:r>
              <a:rPr lang="en-US" sz="2400" b="1" dirty="0">
                <a:solidFill>
                  <a:srgbClr val="00B0F0"/>
                </a:solidFill>
              </a:rPr>
              <a:t>or </a:t>
            </a:r>
            <a:r>
              <a:rPr lang="en-US" sz="2400" b="1" dirty="0" smtClean="0">
                <a:solidFill>
                  <a:srgbClr val="00B0F0"/>
                </a:solidFill>
              </a:rPr>
              <a:t>goal sharing </a:t>
            </a:r>
            <a:r>
              <a:rPr lang="en-US" sz="2400" b="1" dirty="0">
                <a:solidFill>
                  <a:srgbClr val="00B0F0"/>
                </a:solidFill>
              </a:rPr>
              <a:t>plans</a:t>
            </a:r>
            <a:r>
              <a:rPr lang="en-US" sz="2400" dirty="0"/>
              <a:t>, in which the employees on </a:t>
            </a:r>
            <a:r>
              <a:rPr lang="en-US" sz="2400" dirty="0" smtClean="0"/>
              <a:t>a team </a:t>
            </a:r>
            <a:r>
              <a:rPr lang="en-US" sz="2400" dirty="0"/>
              <a:t>that meets certain goals, as measured against performance targets, </a:t>
            </a:r>
            <a:r>
              <a:rPr lang="en-US" sz="2400" dirty="0" smtClean="0"/>
              <a:t>share in </a:t>
            </a:r>
            <a:r>
              <a:rPr lang="en-US" sz="2400" dirty="0"/>
              <a:t>the gains. Often such programs focus on quality improvement, cost </a:t>
            </a:r>
            <a:r>
              <a:rPr lang="en-US" sz="2400" dirty="0" smtClean="0"/>
              <a:t>reduction, and </a:t>
            </a:r>
            <a:r>
              <a:rPr lang="en-US" sz="2400" dirty="0"/>
              <a:t>other measurable results</a:t>
            </a:r>
            <a:r>
              <a:rPr lang="en-US" sz="2400" dirty="0" smtClean="0"/>
              <a:t>.</a:t>
            </a:r>
          </a:p>
          <a:p>
            <a:pPr algn="just">
              <a:lnSpc>
                <a:spcPct val="150000"/>
              </a:lnSpc>
              <a:spcBef>
                <a:spcPts val="0"/>
              </a:spcBef>
              <a:buFont typeface="Wingdings" panose="05000000000000000000" pitchFamily="2" charset="2"/>
              <a:buChar char="§"/>
            </a:pPr>
            <a:r>
              <a:rPr lang="en-US" sz="2400" dirty="0">
                <a:solidFill>
                  <a:srgbClr val="000000"/>
                </a:solidFill>
              </a:rPr>
              <a:t> </a:t>
            </a:r>
            <a:r>
              <a:rPr lang="en-US" sz="2400" b="1" dirty="0" smtClean="0"/>
              <a:t>Gainsharing/</a:t>
            </a:r>
            <a:r>
              <a:rPr lang="en-US" sz="2400" b="1" dirty="0" err="1" smtClean="0"/>
              <a:t>teamsharing</a:t>
            </a:r>
            <a:r>
              <a:rPr lang="en-US" sz="2400" b="1" dirty="0" smtClean="0"/>
              <a:t>/</a:t>
            </a:r>
            <a:r>
              <a:rPr lang="en-US" sz="2400" b="1" dirty="0" err="1" smtClean="0"/>
              <a:t>goalsharing</a:t>
            </a:r>
            <a:r>
              <a:rPr lang="en-US" sz="2400" dirty="0" smtClean="0"/>
              <a:t>- the </a:t>
            </a:r>
            <a:r>
              <a:rPr lang="en-US" sz="2400" dirty="0"/>
              <a:t>system of sharing with employees greater-than-expected gains in profits and/or productivity.</a:t>
            </a:r>
          </a:p>
        </p:txBody>
      </p:sp>
    </p:spTree>
    <p:extLst>
      <p:ext uri="{BB962C8B-B14F-4D97-AF65-F5344CB8AC3E}">
        <p14:creationId xmlns:p14="http://schemas.microsoft.com/office/powerpoint/2010/main" val="3147163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95854"/>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648496"/>
            <a:ext cx="10077462" cy="4816698"/>
          </a:xfrm>
        </p:spPr>
        <p:txBody>
          <a:bodyPr>
            <a:normAutofit/>
          </a:bodyPr>
          <a:lstStyle/>
          <a:p>
            <a:pPr marL="457200" indent="-457200" algn="just">
              <a:lnSpc>
                <a:spcPct val="100000"/>
              </a:lnSpc>
              <a:buFont typeface="+mj-lt"/>
              <a:buAutoNum type="arabicPeriod" startAt="2"/>
            </a:pPr>
            <a:r>
              <a:rPr lang="en-US" sz="2400" b="1" dirty="0" smtClean="0"/>
              <a:t>The two primary Ways for distributing Team incentives:- </a:t>
            </a:r>
          </a:p>
          <a:p>
            <a:pPr algn="just">
              <a:lnSpc>
                <a:spcPct val="150000"/>
              </a:lnSpc>
              <a:buFont typeface="Wingdings" panose="05000000000000000000" pitchFamily="2" charset="2"/>
              <a:buChar char="§"/>
            </a:pPr>
            <a:r>
              <a:rPr lang="en-US" sz="2400" b="1" dirty="0" smtClean="0"/>
              <a:t>Same-size </a:t>
            </a:r>
            <a:r>
              <a:rPr lang="en-US" sz="2400" b="1" dirty="0"/>
              <a:t>reward for each member: </a:t>
            </a:r>
            <a:r>
              <a:rPr lang="en-US" sz="2400" dirty="0" smtClean="0"/>
              <a:t>all </a:t>
            </a:r>
            <a:r>
              <a:rPr lang="en-US" sz="2400" dirty="0"/>
              <a:t>members receive the same </a:t>
            </a:r>
            <a:r>
              <a:rPr lang="en-US" sz="2400" dirty="0" smtClean="0"/>
              <a:t>payout, regardless </a:t>
            </a:r>
            <a:r>
              <a:rPr lang="en-US" sz="2400" dirty="0"/>
              <a:t>of job level, current pay, seniority, or individual </a:t>
            </a:r>
            <a:r>
              <a:rPr lang="en-US" sz="2400" dirty="0" smtClean="0"/>
              <a:t>performance differences</a:t>
            </a:r>
            <a:r>
              <a:rPr lang="en-US" sz="2400" dirty="0"/>
              <a:t>.</a:t>
            </a:r>
          </a:p>
          <a:p>
            <a:pPr algn="just">
              <a:lnSpc>
                <a:spcPct val="150000"/>
              </a:lnSpc>
              <a:buFont typeface="Wingdings" panose="05000000000000000000" pitchFamily="2" charset="2"/>
              <a:buChar char="§"/>
            </a:pPr>
            <a:r>
              <a:rPr lang="en-US" sz="2400" b="1" dirty="0" smtClean="0"/>
              <a:t>Different-size </a:t>
            </a:r>
            <a:r>
              <a:rPr lang="en-US" sz="2400" b="1" dirty="0"/>
              <a:t>reward for each member: </a:t>
            </a:r>
            <a:r>
              <a:rPr lang="en-US" sz="2400" dirty="0"/>
              <a:t>e</a:t>
            </a:r>
            <a:r>
              <a:rPr lang="en-US" sz="2400" dirty="0" smtClean="0"/>
              <a:t>mployers </a:t>
            </a:r>
            <a:r>
              <a:rPr lang="en-US" sz="2400" dirty="0"/>
              <a:t>vary </a:t>
            </a:r>
            <a:r>
              <a:rPr lang="en-US" sz="2400" dirty="0" smtClean="0"/>
              <a:t>individual rewards </a:t>
            </a:r>
            <a:r>
              <a:rPr lang="en-US" sz="2400" dirty="0"/>
              <a:t>depending on such factors as contribution to group/team </a:t>
            </a:r>
            <a:r>
              <a:rPr lang="en-US" sz="2400" dirty="0" smtClean="0"/>
              <a:t>results, current </a:t>
            </a:r>
            <a:r>
              <a:rPr lang="en-US" sz="2400" dirty="0"/>
              <a:t>pay, years of experience, and skill levels of jobs performed.</a:t>
            </a:r>
            <a:endParaRPr lang="en-US" sz="2400" dirty="0">
              <a:solidFill>
                <a:srgbClr val="000000"/>
              </a:solidFill>
            </a:endParaRPr>
          </a:p>
        </p:txBody>
      </p:sp>
    </p:spTree>
    <p:extLst>
      <p:ext uri="{BB962C8B-B14F-4D97-AF65-F5344CB8AC3E}">
        <p14:creationId xmlns:p14="http://schemas.microsoft.com/office/powerpoint/2010/main" val="1040503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95854"/>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648496"/>
            <a:ext cx="10077462" cy="4816698"/>
          </a:xfrm>
        </p:spPr>
        <p:txBody>
          <a:bodyPr>
            <a:normAutofit/>
          </a:bodyPr>
          <a:lstStyle/>
          <a:p>
            <a:pPr marL="0" indent="0" algn="just">
              <a:lnSpc>
                <a:spcPct val="100000"/>
              </a:lnSpc>
              <a:buNone/>
            </a:pPr>
            <a:r>
              <a:rPr lang="en-US" sz="2400" b="1" dirty="0" smtClean="0"/>
              <a:t>When to use team incentives:- </a:t>
            </a:r>
          </a:p>
          <a:p>
            <a:pPr algn="just">
              <a:lnSpc>
                <a:spcPct val="150000"/>
              </a:lnSpc>
              <a:buFont typeface="Wingdings" panose="05000000000000000000" pitchFamily="2" charset="2"/>
              <a:buChar char="§"/>
            </a:pPr>
            <a:r>
              <a:rPr lang="en-US" sz="2400" dirty="0" smtClean="0">
                <a:solidFill>
                  <a:srgbClr val="00B0F0"/>
                </a:solidFill>
              </a:rPr>
              <a:t>Cooperation</a:t>
            </a:r>
            <a:r>
              <a:rPr lang="en-US" sz="2400" dirty="0" smtClean="0"/>
              <a:t> is necessary to do the jobs </a:t>
            </a:r>
            <a:endParaRPr lang="en-US" sz="2400" dirty="0"/>
          </a:p>
          <a:p>
            <a:pPr algn="just">
              <a:lnSpc>
                <a:spcPct val="150000"/>
              </a:lnSpc>
              <a:buFont typeface="Wingdings" panose="05000000000000000000" pitchFamily="2" charset="2"/>
              <a:buChar char="§"/>
            </a:pPr>
            <a:r>
              <a:rPr lang="en-US" sz="2400" dirty="0" smtClean="0"/>
              <a:t>Individual performances </a:t>
            </a:r>
            <a:r>
              <a:rPr lang="en-US" sz="2400" dirty="0" smtClean="0">
                <a:solidFill>
                  <a:srgbClr val="00B0F0"/>
                </a:solidFill>
              </a:rPr>
              <a:t>cannot be identified </a:t>
            </a:r>
          </a:p>
          <a:p>
            <a:pPr algn="just">
              <a:lnSpc>
                <a:spcPct val="150000"/>
              </a:lnSpc>
              <a:buFont typeface="Wingdings" panose="05000000000000000000" pitchFamily="2" charset="2"/>
              <a:buChar char="§"/>
            </a:pPr>
            <a:r>
              <a:rPr lang="en-US" sz="2400" dirty="0" smtClean="0">
                <a:solidFill>
                  <a:srgbClr val="000000"/>
                </a:solidFill>
              </a:rPr>
              <a:t>Management wants teamwork </a:t>
            </a:r>
          </a:p>
          <a:p>
            <a:pPr algn="just">
              <a:lnSpc>
                <a:spcPct val="150000"/>
              </a:lnSpc>
              <a:buFont typeface="Wingdings" panose="05000000000000000000" pitchFamily="2" charset="2"/>
              <a:buChar char="§"/>
            </a:pPr>
            <a:r>
              <a:rPr lang="en-US" sz="2400" dirty="0" smtClean="0">
                <a:solidFill>
                  <a:srgbClr val="000000"/>
                </a:solidFill>
              </a:rPr>
              <a:t>The reward system is seen as fair </a:t>
            </a:r>
          </a:p>
          <a:p>
            <a:pPr algn="just">
              <a:lnSpc>
                <a:spcPct val="150000"/>
              </a:lnSpc>
              <a:buFont typeface="Wingdings" panose="05000000000000000000" pitchFamily="2" charset="2"/>
              <a:buChar char="§"/>
            </a:pPr>
            <a:r>
              <a:rPr lang="en-US" sz="2400" dirty="0" smtClean="0">
                <a:solidFill>
                  <a:srgbClr val="00B0F0"/>
                </a:solidFill>
              </a:rPr>
              <a:t>Employees have input </a:t>
            </a:r>
            <a:r>
              <a:rPr lang="en-US" sz="2400" dirty="0" smtClean="0">
                <a:solidFill>
                  <a:srgbClr val="000000"/>
                </a:solidFill>
              </a:rPr>
              <a:t>into incentive design </a:t>
            </a:r>
            <a:endParaRPr lang="en-US" sz="2400" dirty="0">
              <a:solidFill>
                <a:srgbClr val="000000"/>
              </a:solidFill>
            </a:endParaRPr>
          </a:p>
        </p:txBody>
      </p:sp>
    </p:spTree>
    <p:extLst>
      <p:ext uri="{BB962C8B-B14F-4D97-AF65-F5344CB8AC3E}">
        <p14:creationId xmlns:p14="http://schemas.microsoft.com/office/powerpoint/2010/main" val="186532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95854"/>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648496"/>
            <a:ext cx="10077462" cy="4816698"/>
          </a:xfrm>
        </p:spPr>
        <p:txBody>
          <a:bodyPr>
            <a:normAutofit lnSpcReduction="10000"/>
          </a:bodyPr>
          <a:lstStyle/>
          <a:p>
            <a:pPr marL="0" indent="0" algn="just">
              <a:lnSpc>
                <a:spcPct val="100000"/>
              </a:lnSpc>
              <a:spcBef>
                <a:spcPts val="600"/>
              </a:spcBef>
              <a:spcAft>
                <a:spcPts val="0"/>
              </a:spcAft>
              <a:buClr>
                <a:srgbClr val="251BA5"/>
              </a:buClr>
              <a:buNone/>
            </a:pPr>
            <a:r>
              <a:rPr lang="en-US" sz="2400" b="1" dirty="0" smtClean="0">
                <a:solidFill>
                  <a:srgbClr val="291294"/>
                </a:solidFill>
              </a:rPr>
              <a:t> </a:t>
            </a:r>
            <a:r>
              <a:rPr lang="en-US" sz="2800" b="1" dirty="0" smtClean="0">
                <a:solidFill>
                  <a:srgbClr val="291294"/>
                </a:solidFill>
              </a:rPr>
              <a:t>Categories of Variable Pay</a:t>
            </a:r>
          </a:p>
          <a:p>
            <a:pPr marL="457200" indent="-457200" algn="just">
              <a:lnSpc>
                <a:spcPct val="100000"/>
              </a:lnSpc>
              <a:spcBef>
                <a:spcPts val="600"/>
              </a:spcBef>
              <a:spcAft>
                <a:spcPts val="0"/>
              </a:spcAft>
              <a:buFont typeface="+mj-lt"/>
              <a:buAutoNum type="arabicPeriod" startAt="3"/>
            </a:pPr>
            <a:r>
              <a:rPr lang="en-US" sz="2400" b="1" dirty="0" smtClean="0"/>
              <a:t>Organizational </a:t>
            </a:r>
            <a:r>
              <a:rPr lang="en-US" sz="2400" b="1" dirty="0"/>
              <a:t>incentives </a:t>
            </a:r>
            <a:endParaRPr lang="en-US" sz="2400" b="1" dirty="0" smtClean="0"/>
          </a:p>
          <a:p>
            <a:pPr algn="just">
              <a:lnSpc>
                <a:spcPct val="100000"/>
              </a:lnSpc>
              <a:spcBef>
                <a:spcPts val="600"/>
              </a:spcBef>
              <a:spcAft>
                <a:spcPts val="0"/>
              </a:spcAft>
              <a:buFont typeface="Wingdings" panose="05000000000000000000" pitchFamily="2" charset="2"/>
              <a:buChar char="§"/>
            </a:pPr>
            <a:r>
              <a:rPr lang="en-US" sz="2400" dirty="0" smtClean="0"/>
              <a:t>Reward </a:t>
            </a:r>
            <a:r>
              <a:rPr lang="en-US" sz="2400" dirty="0"/>
              <a:t>people according to the </a:t>
            </a:r>
            <a:r>
              <a:rPr lang="en-US" sz="2400" dirty="0" smtClean="0"/>
              <a:t>performance results </a:t>
            </a:r>
            <a:r>
              <a:rPr lang="en-US" sz="2400" dirty="0"/>
              <a:t>of the </a:t>
            </a:r>
            <a:r>
              <a:rPr lang="en-US" sz="2400" b="1" dirty="0">
                <a:solidFill>
                  <a:srgbClr val="0070C0"/>
                </a:solidFill>
              </a:rPr>
              <a:t>entire organization. </a:t>
            </a:r>
          </a:p>
          <a:p>
            <a:pPr algn="just">
              <a:lnSpc>
                <a:spcPct val="120000"/>
              </a:lnSpc>
            </a:pPr>
            <a:r>
              <a:rPr lang="en-US" sz="2400" dirty="0"/>
              <a:t>This approach assumes that all </a:t>
            </a:r>
            <a:r>
              <a:rPr lang="en-US" sz="2400" dirty="0" smtClean="0"/>
              <a:t>employees working </a:t>
            </a:r>
            <a:r>
              <a:rPr lang="en-US" sz="2400" dirty="0"/>
              <a:t>together can generate improved organizational results that lead </a:t>
            </a:r>
            <a:r>
              <a:rPr lang="en-US" sz="2400" dirty="0" smtClean="0"/>
              <a:t>to better </a:t>
            </a:r>
            <a:r>
              <a:rPr lang="en-US" sz="2400" dirty="0"/>
              <a:t>financial performance.</a:t>
            </a:r>
            <a:endParaRPr lang="en-US" sz="2400" dirty="0" smtClean="0"/>
          </a:p>
          <a:p>
            <a:pPr algn="just">
              <a:lnSpc>
                <a:spcPct val="120000"/>
              </a:lnSpc>
            </a:pPr>
            <a:r>
              <a:rPr lang="en-US" sz="2400" dirty="0" smtClean="0"/>
              <a:t>These </a:t>
            </a:r>
            <a:r>
              <a:rPr lang="en-US" sz="2400" dirty="0"/>
              <a:t>programs often </a:t>
            </a:r>
            <a:r>
              <a:rPr lang="en-US" sz="2400" dirty="0" smtClean="0"/>
              <a:t>share some </a:t>
            </a:r>
            <a:r>
              <a:rPr lang="en-US" sz="2400" dirty="0"/>
              <a:t>of the financial gains made by the firm with </a:t>
            </a:r>
            <a:r>
              <a:rPr lang="en-US" sz="2400" dirty="0" smtClean="0"/>
              <a:t>employees through </a:t>
            </a:r>
            <a:r>
              <a:rPr lang="en-US" sz="2400" dirty="0"/>
              <a:t>payments calculated as a </a:t>
            </a:r>
            <a:r>
              <a:rPr lang="en-US" sz="2400" b="1" dirty="0">
                <a:solidFill>
                  <a:srgbClr val="0070C0"/>
                </a:solidFill>
              </a:rPr>
              <a:t>percentage </a:t>
            </a:r>
            <a:r>
              <a:rPr lang="en-US" sz="2400" dirty="0"/>
              <a:t>of the </a:t>
            </a:r>
            <a:r>
              <a:rPr lang="en-US" sz="2400" dirty="0" smtClean="0"/>
              <a:t>employees’ base </a:t>
            </a:r>
            <a:r>
              <a:rPr lang="en-US" sz="2400" dirty="0"/>
              <a:t>pay. </a:t>
            </a:r>
            <a:endParaRPr lang="en-US" sz="2400" dirty="0" smtClean="0"/>
          </a:p>
          <a:p>
            <a:pPr algn="just">
              <a:lnSpc>
                <a:spcPct val="120000"/>
              </a:lnSpc>
            </a:pPr>
            <a:r>
              <a:rPr lang="en-US" sz="2400" dirty="0" smtClean="0"/>
              <a:t>The </a:t>
            </a:r>
            <a:r>
              <a:rPr lang="en-US" sz="2400" dirty="0"/>
              <a:t>most </a:t>
            </a:r>
            <a:r>
              <a:rPr lang="en-US" sz="2400" dirty="0" smtClean="0"/>
              <a:t>common </a:t>
            </a:r>
            <a:r>
              <a:rPr lang="en-US" sz="2400" dirty="0"/>
              <a:t>forms of </a:t>
            </a:r>
            <a:r>
              <a:rPr lang="en-US" sz="2400" dirty="0" smtClean="0"/>
              <a:t>organization wide</a:t>
            </a:r>
            <a:r>
              <a:rPr lang="en-US" sz="2400" dirty="0"/>
              <a:t> </a:t>
            </a:r>
            <a:r>
              <a:rPr lang="en-US" sz="2400" dirty="0" smtClean="0"/>
              <a:t>incentives </a:t>
            </a:r>
            <a:r>
              <a:rPr lang="en-US" sz="2400" dirty="0"/>
              <a:t>are </a:t>
            </a:r>
            <a:r>
              <a:rPr lang="en-US" sz="2400" b="1" dirty="0">
                <a:solidFill>
                  <a:srgbClr val="0070C0"/>
                </a:solidFill>
              </a:rPr>
              <a:t>profit-sharing plans </a:t>
            </a:r>
            <a:r>
              <a:rPr lang="en-US" sz="2400" dirty="0"/>
              <a:t>and </a:t>
            </a:r>
            <a:r>
              <a:rPr lang="en-US" sz="2400" b="1" dirty="0">
                <a:solidFill>
                  <a:srgbClr val="0070C0"/>
                </a:solidFill>
              </a:rPr>
              <a:t>employee stock plans</a:t>
            </a:r>
            <a:r>
              <a:rPr lang="en-US" sz="2400" dirty="0"/>
              <a:t>.</a:t>
            </a:r>
            <a:endParaRPr lang="en-US" sz="2400" dirty="0">
              <a:solidFill>
                <a:srgbClr val="000000"/>
              </a:solidFill>
            </a:endParaRPr>
          </a:p>
        </p:txBody>
      </p:sp>
    </p:spTree>
    <p:extLst>
      <p:ext uri="{BB962C8B-B14F-4D97-AF65-F5344CB8AC3E}">
        <p14:creationId xmlns:p14="http://schemas.microsoft.com/office/powerpoint/2010/main" val="3090784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95854"/>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648496"/>
            <a:ext cx="10077462" cy="4816698"/>
          </a:xfrm>
        </p:spPr>
        <p:txBody>
          <a:bodyPr>
            <a:normAutofit/>
          </a:bodyPr>
          <a:lstStyle/>
          <a:p>
            <a:pPr marL="457200" indent="-457200" algn="just">
              <a:lnSpc>
                <a:spcPct val="120000"/>
              </a:lnSpc>
              <a:spcBef>
                <a:spcPts val="600"/>
              </a:spcBef>
              <a:spcAft>
                <a:spcPts val="0"/>
              </a:spcAft>
              <a:buFont typeface="+mj-lt"/>
              <a:buAutoNum type="arabicPeriod" startAt="3"/>
            </a:pPr>
            <a:r>
              <a:rPr lang="en-US" sz="2800" b="1" dirty="0" smtClean="0"/>
              <a:t>Organizational </a:t>
            </a:r>
            <a:r>
              <a:rPr lang="en-US" sz="2800" b="1" dirty="0"/>
              <a:t>incentives </a:t>
            </a:r>
            <a:endParaRPr lang="en-US" sz="2800" b="1" dirty="0" smtClean="0"/>
          </a:p>
          <a:p>
            <a:pPr>
              <a:lnSpc>
                <a:spcPct val="150000"/>
              </a:lnSpc>
              <a:buClrTx/>
              <a:buFont typeface="Wingdings" panose="05000000000000000000" pitchFamily="2" charset="2"/>
              <a:buChar char="§"/>
            </a:pPr>
            <a:r>
              <a:rPr lang="en-US" sz="2400" b="1" dirty="0" smtClean="0">
                <a:solidFill>
                  <a:srgbClr val="0070C0"/>
                </a:solidFill>
              </a:rPr>
              <a:t>Profit-sharing plans-</a:t>
            </a:r>
            <a:r>
              <a:rPr lang="en-US" sz="2400" dirty="0" smtClean="0"/>
              <a:t>profit sharing system to distribute </a:t>
            </a:r>
            <a:r>
              <a:rPr lang="en-US" sz="2400" dirty="0"/>
              <a:t>a </a:t>
            </a:r>
            <a:r>
              <a:rPr lang="en-US" sz="2400" dirty="0">
                <a:solidFill>
                  <a:srgbClr val="0070C0"/>
                </a:solidFill>
              </a:rPr>
              <a:t>portion</a:t>
            </a:r>
            <a:r>
              <a:rPr lang="en-US" sz="2400" dirty="0"/>
              <a:t> of </a:t>
            </a:r>
            <a:r>
              <a:rPr lang="en-US" sz="2400" dirty="0" smtClean="0"/>
              <a:t>the profits </a:t>
            </a:r>
            <a:r>
              <a:rPr lang="en-US" sz="2400" dirty="0"/>
              <a:t>of an organization </a:t>
            </a:r>
            <a:r>
              <a:rPr lang="en-US" sz="2400" dirty="0" smtClean="0"/>
              <a:t>to employees. </a:t>
            </a:r>
          </a:p>
          <a:p>
            <a:pPr>
              <a:lnSpc>
                <a:spcPct val="150000"/>
              </a:lnSpc>
              <a:buClrTx/>
              <a:buFont typeface="Wingdings" panose="05000000000000000000" pitchFamily="2" charset="2"/>
              <a:buChar char="§"/>
            </a:pPr>
            <a:r>
              <a:rPr lang="en-US" sz="2400" b="1" dirty="0" smtClean="0">
                <a:solidFill>
                  <a:srgbClr val="0070C0"/>
                </a:solidFill>
              </a:rPr>
              <a:t>Employee </a:t>
            </a:r>
            <a:r>
              <a:rPr lang="en-US" sz="2400" b="1" dirty="0">
                <a:solidFill>
                  <a:srgbClr val="0070C0"/>
                </a:solidFill>
              </a:rPr>
              <a:t>stock </a:t>
            </a:r>
            <a:r>
              <a:rPr lang="en-US" sz="2400" b="1" dirty="0" smtClean="0">
                <a:solidFill>
                  <a:srgbClr val="0070C0"/>
                </a:solidFill>
              </a:rPr>
              <a:t>plans</a:t>
            </a:r>
            <a:r>
              <a:rPr lang="en-US" sz="2400" dirty="0" smtClean="0"/>
              <a:t>- </a:t>
            </a:r>
            <a:r>
              <a:rPr lang="en-US" sz="2400" dirty="0"/>
              <a:t>Plan </a:t>
            </a:r>
            <a:r>
              <a:rPr lang="en-US" sz="2400" dirty="0" smtClean="0"/>
              <a:t>that gives </a:t>
            </a:r>
            <a:r>
              <a:rPr lang="en-US" sz="2400" dirty="0"/>
              <a:t>employees the right </a:t>
            </a:r>
            <a:r>
              <a:rPr lang="en-US" sz="2400" dirty="0" smtClean="0"/>
              <a:t>to purchase </a:t>
            </a:r>
            <a:r>
              <a:rPr lang="en-US" sz="2400" dirty="0">
                <a:solidFill>
                  <a:srgbClr val="00B0F0"/>
                </a:solidFill>
              </a:rPr>
              <a:t>a </a:t>
            </a:r>
            <a:r>
              <a:rPr lang="en-US" sz="2400" dirty="0" smtClean="0">
                <a:solidFill>
                  <a:srgbClr val="00B0F0"/>
                </a:solidFill>
              </a:rPr>
              <a:t>fixed </a:t>
            </a:r>
            <a:r>
              <a:rPr lang="en-US" sz="2400" dirty="0">
                <a:solidFill>
                  <a:srgbClr val="00B0F0"/>
                </a:solidFill>
              </a:rPr>
              <a:t>number </a:t>
            </a:r>
            <a:r>
              <a:rPr lang="en-US" sz="2400" dirty="0" smtClean="0">
                <a:solidFill>
                  <a:srgbClr val="00B0F0"/>
                </a:solidFill>
              </a:rPr>
              <a:t>of shares</a:t>
            </a:r>
            <a:r>
              <a:rPr lang="en-US" sz="2400" dirty="0" smtClean="0"/>
              <a:t> </a:t>
            </a:r>
            <a:r>
              <a:rPr lang="en-US" sz="2400" dirty="0"/>
              <a:t>of company stock </a:t>
            </a:r>
            <a:r>
              <a:rPr lang="en-US" sz="2400" dirty="0" smtClean="0"/>
              <a:t>at a specified </a:t>
            </a:r>
            <a:r>
              <a:rPr lang="en-US" sz="2400" dirty="0"/>
              <a:t>price for a </a:t>
            </a:r>
            <a:r>
              <a:rPr lang="en-US" sz="2400" dirty="0" smtClean="0"/>
              <a:t>limited period </a:t>
            </a:r>
            <a:r>
              <a:rPr lang="en-US" sz="2400" dirty="0"/>
              <a:t>of time.</a:t>
            </a:r>
            <a:endParaRPr lang="en-US" sz="2400" dirty="0">
              <a:solidFill>
                <a:srgbClr val="000000"/>
              </a:solidFill>
            </a:endParaRPr>
          </a:p>
        </p:txBody>
      </p:sp>
    </p:spTree>
    <p:extLst>
      <p:ext uri="{BB962C8B-B14F-4D97-AF65-F5344CB8AC3E}">
        <p14:creationId xmlns:p14="http://schemas.microsoft.com/office/powerpoint/2010/main" val="4053673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7"/>
            <a:ext cx="9720072" cy="882976"/>
          </a:xfrm>
        </p:spPr>
        <p:txBody>
          <a:bodyPr>
            <a:normAutofit/>
          </a:bodyPr>
          <a:lstStyle/>
          <a:p>
            <a:pPr algn="ctr"/>
            <a:r>
              <a:rPr lang="en-US" sz="3200" b="1" dirty="0" smtClean="0">
                <a:latin typeface="+mn-lt"/>
              </a:rPr>
              <a:t>Indirect compensation</a:t>
            </a:r>
            <a:endParaRPr lang="en-US" sz="3200" b="1" dirty="0">
              <a:latin typeface="+mn-lt"/>
            </a:endParaRPr>
          </a:p>
        </p:txBody>
      </p:sp>
      <p:sp>
        <p:nvSpPr>
          <p:cNvPr id="3" name="Content Placeholder 2"/>
          <p:cNvSpPr>
            <a:spLocks noGrp="1"/>
          </p:cNvSpPr>
          <p:nvPr>
            <p:ph idx="1"/>
          </p:nvPr>
        </p:nvSpPr>
        <p:spPr>
          <a:xfrm>
            <a:off x="1024128" y="1588619"/>
            <a:ext cx="10219129" cy="4023360"/>
          </a:xfrm>
        </p:spPr>
        <p:txBody>
          <a:bodyPr>
            <a:normAutofit/>
          </a:bodyPr>
          <a:lstStyle/>
          <a:p>
            <a:pPr algn="just">
              <a:lnSpc>
                <a:spcPct val="150000"/>
              </a:lnSpc>
              <a:spcBef>
                <a:spcPts val="600"/>
              </a:spcBef>
              <a:spcAft>
                <a:spcPts val="0"/>
              </a:spcAft>
            </a:pPr>
            <a:r>
              <a:rPr lang="en-US" sz="2400" b="1" dirty="0">
                <a:solidFill>
                  <a:srgbClr val="291294"/>
                </a:solidFill>
              </a:rPr>
              <a:t>Benefits </a:t>
            </a:r>
            <a:r>
              <a:rPr lang="en-US" sz="2400" dirty="0" smtClean="0">
                <a:solidFill>
                  <a:srgbClr val="000000"/>
                </a:solidFill>
              </a:rPr>
              <a:t>- </a:t>
            </a:r>
            <a:r>
              <a:rPr lang="en-US" sz="2400" dirty="0"/>
              <a:t>is an indirect reward given to an employee or group of </a:t>
            </a:r>
            <a:r>
              <a:rPr lang="en-US" sz="2400" dirty="0" smtClean="0"/>
              <a:t>employees for </a:t>
            </a:r>
            <a:r>
              <a:rPr lang="en-US" sz="2400" dirty="0"/>
              <a:t>organizational membership. </a:t>
            </a:r>
            <a:r>
              <a:rPr lang="en-US" sz="2400" dirty="0" smtClean="0">
                <a:solidFill>
                  <a:srgbClr val="000000"/>
                </a:solidFill>
              </a:rPr>
              <a:t>Benefits are given </a:t>
            </a:r>
            <a:r>
              <a:rPr lang="en-US" sz="2400" dirty="0">
                <a:solidFill>
                  <a:srgbClr val="000000"/>
                </a:solidFill>
              </a:rPr>
              <a:t>to an employee </a:t>
            </a:r>
            <a:r>
              <a:rPr lang="en-US" sz="2400" dirty="0" smtClean="0">
                <a:solidFill>
                  <a:srgbClr val="000000"/>
                </a:solidFill>
              </a:rPr>
              <a:t>or a </a:t>
            </a:r>
            <a:r>
              <a:rPr lang="en-US" sz="2400" dirty="0">
                <a:solidFill>
                  <a:srgbClr val="000000"/>
                </a:solidFill>
              </a:rPr>
              <a:t>group of </a:t>
            </a:r>
            <a:r>
              <a:rPr lang="en-US" sz="2400" dirty="0" smtClean="0">
                <a:solidFill>
                  <a:srgbClr val="000000"/>
                </a:solidFill>
              </a:rPr>
              <a:t>employees </a:t>
            </a:r>
            <a:r>
              <a:rPr lang="en-US" sz="2400" dirty="0">
                <a:solidFill>
                  <a:srgbClr val="000000"/>
                </a:solidFill>
              </a:rPr>
              <a:t>for organizational membership, </a:t>
            </a:r>
            <a:r>
              <a:rPr lang="en-US" sz="2400" dirty="0">
                <a:solidFill>
                  <a:srgbClr val="00B0F0"/>
                </a:solidFill>
              </a:rPr>
              <a:t>regardless of </a:t>
            </a:r>
            <a:r>
              <a:rPr lang="en-US" sz="2400" dirty="0" smtClean="0">
                <a:solidFill>
                  <a:srgbClr val="00B0F0"/>
                </a:solidFill>
              </a:rPr>
              <a:t>performance</a:t>
            </a:r>
            <a:r>
              <a:rPr lang="en-US" sz="2400" dirty="0" smtClean="0">
                <a:solidFill>
                  <a:srgbClr val="000000"/>
                </a:solidFill>
              </a:rPr>
              <a:t>.</a:t>
            </a:r>
            <a:r>
              <a:rPr lang="en-US" sz="2400" dirty="0" smtClean="0"/>
              <a:t>  </a:t>
            </a:r>
          </a:p>
          <a:p>
            <a:pPr fontAlgn="base">
              <a:lnSpc>
                <a:spcPct val="150000"/>
              </a:lnSpc>
              <a:spcBef>
                <a:spcPct val="20000"/>
              </a:spcBef>
              <a:spcAft>
                <a:spcPct val="0"/>
              </a:spcAft>
              <a:buClrTx/>
              <a:buSzTx/>
              <a:buFont typeface="Wingdings" panose="05000000000000000000" pitchFamily="2" charset="2"/>
              <a:buChar char="§"/>
            </a:pPr>
            <a:r>
              <a:rPr lang="en-US" altLang="en-US" sz="2400" dirty="0"/>
              <a:t>All financial rewards that are </a:t>
            </a:r>
            <a:r>
              <a:rPr lang="en-US" altLang="en-US" sz="2400" dirty="0">
                <a:solidFill>
                  <a:srgbClr val="00B0F0"/>
                </a:solidFill>
              </a:rPr>
              <a:t>not paid directly </a:t>
            </a:r>
            <a:r>
              <a:rPr lang="en-US" altLang="en-US" sz="2400" dirty="0"/>
              <a:t>to the employee</a:t>
            </a:r>
          </a:p>
          <a:p>
            <a:pPr algn="just">
              <a:lnSpc>
                <a:spcPct val="150000"/>
              </a:lnSpc>
              <a:spcBef>
                <a:spcPts val="0"/>
              </a:spcBef>
              <a:spcAft>
                <a:spcPts val="0"/>
              </a:spcAft>
            </a:pPr>
            <a:r>
              <a:rPr lang="en-US" sz="2400" b="1" dirty="0" smtClean="0"/>
              <a:t>Rational for employee benefits:-</a:t>
            </a:r>
          </a:p>
          <a:p>
            <a:pPr>
              <a:lnSpc>
                <a:spcPct val="150000"/>
              </a:lnSpc>
              <a:spcBef>
                <a:spcPts val="0"/>
              </a:spcBef>
              <a:spcAft>
                <a:spcPts val="0"/>
              </a:spcAft>
              <a:buFont typeface="Wingdings" panose="05000000000000000000" pitchFamily="2" charset="2"/>
              <a:buChar char="§"/>
            </a:pPr>
            <a:r>
              <a:rPr lang="en-US" sz="2400" dirty="0"/>
              <a:t>help create and maintain </a:t>
            </a:r>
            <a:r>
              <a:rPr lang="en-US" sz="2400" dirty="0" smtClean="0"/>
              <a:t>competitive advantages</a:t>
            </a:r>
          </a:p>
          <a:p>
            <a:pPr>
              <a:lnSpc>
                <a:spcPct val="150000"/>
              </a:lnSpc>
              <a:spcBef>
                <a:spcPts val="0"/>
              </a:spcBef>
              <a:spcAft>
                <a:spcPts val="0"/>
              </a:spcAft>
              <a:buFont typeface="Wingdings" panose="05000000000000000000" pitchFamily="2" charset="2"/>
              <a:buChar char="§"/>
            </a:pPr>
            <a:r>
              <a:rPr lang="en-US" sz="2400" dirty="0"/>
              <a:t>Workforce </a:t>
            </a:r>
            <a:r>
              <a:rPr lang="en-US" sz="2400" dirty="0" smtClean="0"/>
              <a:t>Attraction and </a:t>
            </a:r>
            <a:r>
              <a:rPr lang="en-US" sz="2400" dirty="0"/>
              <a:t>Retention</a:t>
            </a:r>
          </a:p>
          <a:p>
            <a:pPr marL="0" indent="0">
              <a:lnSpc>
                <a:spcPct val="150000"/>
              </a:lnSpc>
              <a:spcBef>
                <a:spcPts val="600"/>
              </a:spcBef>
              <a:spcAft>
                <a:spcPts val="0"/>
              </a:spcAft>
              <a:buNone/>
            </a:pPr>
            <a:endParaRPr lang="en-US" sz="2400" dirty="0"/>
          </a:p>
        </p:txBody>
      </p:sp>
    </p:spTree>
    <p:extLst>
      <p:ext uri="{BB962C8B-B14F-4D97-AF65-F5344CB8AC3E}">
        <p14:creationId xmlns:p14="http://schemas.microsoft.com/office/powerpoint/2010/main" val="3262611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98885"/>
          </a:xfrm>
        </p:spPr>
        <p:txBody>
          <a:bodyPr rtlCol="0">
            <a:normAutofit/>
          </a:bodyPr>
          <a:lstStyle/>
          <a:p>
            <a:pPr algn="ctr" eaLnBrk="1" fontAlgn="auto" hangingPunct="1">
              <a:spcAft>
                <a:spcPts val="0"/>
              </a:spcAft>
              <a:defRPr/>
            </a:pPr>
            <a:r>
              <a:rPr lang="en-US" b="1" dirty="0" smtClean="0"/>
              <a:t> </a:t>
            </a:r>
            <a:r>
              <a:rPr lang="en-US" sz="3200" b="1" dirty="0" smtClean="0"/>
              <a:t>Employee benefit </a:t>
            </a:r>
            <a:r>
              <a:rPr lang="en-US" sz="3200" b="1" dirty="0" smtClean="0">
                <a:solidFill>
                  <a:srgbClr val="00B0F0"/>
                </a:solidFill>
              </a:rPr>
              <a:t>strategies and policies</a:t>
            </a:r>
            <a:endParaRPr lang="en-US" sz="3200" dirty="0">
              <a:solidFill>
                <a:srgbClr val="00B0F0"/>
              </a:solidFill>
            </a:endParaRPr>
          </a:p>
        </p:txBody>
      </p:sp>
      <p:sp>
        <p:nvSpPr>
          <p:cNvPr id="9219" name="Content Placeholder 2"/>
          <p:cNvSpPr>
            <a:spLocks noGrp="1"/>
          </p:cNvSpPr>
          <p:nvPr>
            <p:ph idx="1"/>
          </p:nvPr>
        </p:nvSpPr>
        <p:spPr>
          <a:xfrm>
            <a:off x="1024127" y="1584101"/>
            <a:ext cx="9720073" cy="4391696"/>
          </a:xfrm>
        </p:spPr>
        <p:txBody>
          <a:bodyPr>
            <a:normAutofit/>
          </a:bodyPr>
          <a:lstStyle/>
          <a:p>
            <a:pPr algn="just" eaLnBrk="1" hangingPunct="1">
              <a:lnSpc>
                <a:spcPct val="100000"/>
              </a:lnSpc>
            </a:pPr>
            <a:r>
              <a:rPr lang="en-US" altLang="en-US" sz="2400" b="1" dirty="0" smtClean="0"/>
              <a:t>Employee benefit policies are concerned with:</a:t>
            </a:r>
          </a:p>
          <a:p>
            <a:pPr lvl="1" algn="just" eaLnBrk="1" hangingPunct="1">
              <a:lnSpc>
                <a:spcPct val="150000"/>
              </a:lnSpc>
            </a:pPr>
            <a:r>
              <a:rPr lang="en-US" altLang="en-US" sz="2400" dirty="0" smtClean="0"/>
              <a:t>the </a:t>
            </a:r>
            <a:r>
              <a:rPr lang="en-US" altLang="en-US" sz="2400" b="1" dirty="0">
                <a:solidFill>
                  <a:srgbClr val="FF0000"/>
                </a:solidFill>
              </a:rPr>
              <a:t>types</a:t>
            </a:r>
            <a:r>
              <a:rPr lang="en-US" altLang="en-US" sz="2400" dirty="0" smtClean="0"/>
              <a:t> of benefits to be provided, taking into account their value to employees, their cost and the need to make the benefit package competitive;</a:t>
            </a:r>
          </a:p>
          <a:p>
            <a:pPr lvl="1" algn="just" eaLnBrk="1" hangingPunct="1">
              <a:lnSpc>
                <a:spcPct val="150000"/>
              </a:lnSpc>
            </a:pPr>
            <a:r>
              <a:rPr lang="en-US" altLang="en-US" sz="2400" dirty="0" smtClean="0"/>
              <a:t>the </a:t>
            </a:r>
            <a:r>
              <a:rPr lang="en-US" altLang="en-US" sz="2400" b="1" dirty="0">
                <a:solidFill>
                  <a:srgbClr val="FF0000"/>
                </a:solidFill>
              </a:rPr>
              <a:t>size</a:t>
            </a:r>
            <a:r>
              <a:rPr lang="en-US" altLang="en-US" sz="2400" dirty="0" smtClean="0"/>
              <a:t> of the benefits</a:t>
            </a:r>
          </a:p>
          <a:p>
            <a:pPr lvl="1" algn="just" eaLnBrk="1" hangingPunct="1">
              <a:lnSpc>
                <a:spcPct val="150000"/>
              </a:lnSpc>
            </a:pPr>
            <a:r>
              <a:rPr lang="en-US" altLang="en-US" sz="2400" dirty="0" smtClean="0"/>
              <a:t>the </a:t>
            </a:r>
            <a:r>
              <a:rPr lang="en-US" altLang="en-US" sz="2400" b="1" dirty="0">
                <a:solidFill>
                  <a:srgbClr val="FF0000"/>
                </a:solidFill>
              </a:rPr>
              <a:t>total</a:t>
            </a:r>
            <a:r>
              <a:rPr lang="en-US" altLang="en-US" sz="2400" dirty="0" smtClean="0"/>
              <a:t> </a:t>
            </a:r>
            <a:r>
              <a:rPr lang="en-US" altLang="en-US" sz="2400" b="1" dirty="0">
                <a:solidFill>
                  <a:srgbClr val="FF0000"/>
                </a:solidFill>
              </a:rPr>
              <a:t>costs</a:t>
            </a:r>
            <a:r>
              <a:rPr lang="en-US" altLang="en-US" sz="2400" dirty="0" smtClean="0"/>
              <a:t> of benefits provision in relation to the costs of basic pay</a:t>
            </a:r>
          </a:p>
          <a:p>
            <a:pPr lvl="1" algn="just">
              <a:lnSpc>
                <a:spcPct val="150000"/>
              </a:lnSpc>
            </a:pPr>
            <a:r>
              <a:rPr lang="en-US" altLang="en-US" sz="2400" dirty="0"/>
              <a:t>the use of </a:t>
            </a:r>
            <a:r>
              <a:rPr lang="en-US" altLang="en-US" sz="2400" b="1" dirty="0">
                <a:solidFill>
                  <a:srgbClr val="FF0000"/>
                </a:solidFill>
              </a:rPr>
              <a:t>flexible benefits,</a:t>
            </a:r>
            <a:r>
              <a:rPr lang="en-US" sz="2400" b="1" dirty="0">
                <a:solidFill>
                  <a:srgbClr val="FF0000"/>
                </a:solidFill>
              </a:rPr>
              <a:t> </a:t>
            </a:r>
            <a:r>
              <a:rPr lang="en-US" sz="2400" dirty="0"/>
              <a:t>allows employees to select the benefits they prefer from groups of benefits established by the employer.</a:t>
            </a:r>
            <a:endParaRPr lang="en-US" altLang="en-US" sz="2400" dirty="0"/>
          </a:p>
        </p:txBody>
      </p:sp>
    </p:spTree>
    <p:extLst>
      <p:ext uri="{BB962C8B-B14F-4D97-AF65-F5344CB8AC3E}">
        <p14:creationId xmlns:p14="http://schemas.microsoft.com/office/powerpoint/2010/main" val="1119515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24128" y="623853"/>
            <a:ext cx="9720072" cy="741308"/>
          </a:xfrm>
        </p:spPr>
        <p:txBody>
          <a:bodyPr/>
          <a:lstStyle/>
          <a:p>
            <a:pPr algn="ctr" eaLnBrk="1" hangingPunct="1"/>
            <a:r>
              <a:rPr lang="en-US" altLang="en-US" sz="3200" b="1" dirty="0" smtClean="0">
                <a:latin typeface="+mn-lt"/>
              </a:rPr>
              <a:t>Choice of benefits</a:t>
            </a:r>
            <a:endParaRPr lang="en-US" altLang="en-US" sz="3200" dirty="0" smtClean="0">
              <a:latin typeface="+mn-lt"/>
            </a:endParaRPr>
          </a:p>
        </p:txBody>
      </p:sp>
      <p:sp>
        <p:nvSpPr>
          <p:cNvPr id="11267" name="Content Placeholder 2"/>
          <p:cNvSpPr>
            <a:spLocks noGrp="1"/>
          </p:cNvSpPr>
          <p:nvPr>
            <p:ph idx="1"/>
          </p:nvPr>
        </p:nvSpPr>
        <p:spPr>
          <a:xfrm>
            <a:off x="1024127" y="1590540"/>
            <a:ext cx="9720073" cy="4023360"/>
          </a:xfrm>
        </p:spPr>
        <p:txBody>
          <a:bodyPr>
            <a:normAutofit lnSpcReduction="10000"/>
          </a:bodyPr>
          <a:lstStyle/>
          <a:p>
            <a:pPr algn="just" eaLnBrk="1" hangingPunct="1">
              <a:lnSpc>
                <a:spcPct val="150000"/>
              </a:lnSpc>
            </a:pPr>
            <a:r>
              <a:rPr lang="en-US" altLang="en-US" sz="2800" b="1" dirty="0" smtClean="0"/>
              <a:t>The factors affecting the choice of or provision benefits are :</a:t>
            </a:r>
          </a:p>
          <a:p>
            <a:pPr lvl="1" algn="just" eaLnBrk="1" hangingPunct="1">
              <a:lnSpc>
                <a:spcPct val="150000"/>
              </a:lnSpc>
            </a:pPr>
            <a:r>
              <a:rPr lang="en-US" altLang="en-US" sz="2800" dirty="0" smtClean="0"/>
              <a:t>Legal obligation </a:t>
            </a:r>
          </a:p>
          <a:p>
            <a:pPr lvl="1" algn="just" eaLnBrk="1" hangingPunct="1">
              <a:lnSpc>
                <a:spcPct val="150000"/>
              </a:lnSpc>
            </a:pPr>
            <a:r>
              <a:rPr lang="en-US" altLang="en-US" sz="2800" dirty="0" smtClean="0"/>
              <a:t>what </a:t>
            </a:r>
            <a:r>
              <a:rPr lang="en-US" altLang="en-US" sz="2800" b="1" dirty="0" smtClean="0">
                <a:solidFill>
                  <a:srgbClr val="00B050"/>
                </a:solidFill>
              </a:rPr>
              <a:t>employees</a:t>
            </a:r>
            <a:r>
              <a:rPr lang="en-US" altLang="en-US" sz="2800" dirty="0" smtClean="0"/>
              <a:t> </a:t>
            </a:r>
            <a:r>
              <a:rPr lang="en-US" altLang="en-US" sz="2800" b="1" dirty="0" smtClean="0">
                <a:solidFill>
                  <a:srgbClr val="00B050"/>
                </a:solidFill>
              </a:rPr>
              <a:t>want</a:t>
            </a:r>
            <a:r>
              <a:rPr lang="en-US" altLang="en-US" sz="2800" dirty="0" smtClean="0"/>
              <a:t>, as established by opinion surveys;</a:t>
            </a:r>
          </a:p>
          <a:p>
            <a:pPr lvl="1" algn="just" eaLnBrk="1" hangingPunct="1">
              <a:lnSpc>
                <a:spcPct val="150000"/>
              </a:lnSpc>
            </a:pPr>
            <a:r>
              <a:rPr lang="en-US" altLang="en-US" sz="2800" dirty="0" smtClean="0"/>
              <a:t>what </a:t>
            </a:r>
            <a:r>
              <a:rPr lang="en-US" altLang="en-US" sz="2800" b="1" dirty="0" smtClean="0">
                <a:solidFill>
                  <a:srgbClr val="00B050"/>
                </a:solidFill>
              </a:rPr>
              <a:t>other</a:t>
            </a:r>
            <a:r>
              <a:rPr lang="en-US" altLang="en-US" sz="2800" dirty="0" smtClean="0"/>
              <a:t> </a:t>
            </a:r>
            <a:r>
              <a:rPr lang="en-US" altLang="en-US" sz="2800" b="1" dirty="0" smtClean="0">
                <a:solidFill>
                  <a:srgbClr val="00B050"/>
                </a:solidFill>
              </a:rPr>
              <a:t>employers</a:t>
            </a:r>
            <a:r>
              <a:rPr lang="en-US" altLang="en-US" sz="2800" dirty="0" smtClean="0"/>
              <a:t> are </a:t>
            </a:r>
            <a:r>
              <a:rPr lang="en-US" altLang="en-US" sz="2800" b="1" dirty="0" smtClean="0">
                <a:solidFill>
                  <a:srgbClr val="00B050"/>
                </a:solidFill>
              </a:rPr>
              <a:t>providing</a:t>
            </a:r>
            <a:r>
              <a:rPr lang="en-US" altLang="en-US" sz="2800" dirty="0" smtClean="0"/>
              <a:t>, as established by market surveys;</a:t>
            </a:r>
          </a:p>
          <a:p>
            <a:pPr lvl="1" algn="just" eaLnBrk="1" hangingPunct="1">
              <a:lnSpc>
                <a:spcPct val="150000"/>
              </a:lnSpc>
            </a:pPr>
            <a:r>
              <a:rPr lang="en-US" altLang="en-US" sz="2800" dirty="0" smtClean="0"/>
              <a:t>what the </a:t>
            </a:r>
            <a:r>
              <a:rPr lang="en-US" altLang="en-US" sz="2800" b="1" dirty="0" smtClean="0">
                <a:solidFill>
                  <a:srgbClr val="00B050"/>
                </a:solidFill>
              </a:rPr>
              <a:t>organization</a:t>
            </a:r>
            <a:r>
              <a:rPr lang="en-US" altLang="en-US" sz="2800" dirty="0" smtClean="0"/>
              <a:t> can </a:t>
            </a:r>
            <a:r>
              <a:rPr lang="en-US" altLang="en-US" sz="2800" b="1" dirty="0" smtClean="0">
                <a:solidFill>
                  <a:srgbClr val="00B050"/>
                </a:solidFill>
              </a:rPr>
              <a:t>afford</a:t>
            </a:r>
            <a:r>
              <a:rPr lang="en-US" altLang="en-US" sz="2800" dirty="0" smtClean="0"/>
              <a:t>.</a:t>
            </a:r>
          </a:p>
        </p:txBody>
      </p:sp>
    </p:spTree>
    <p:extLst>
      <p:ext uri="{BB962C8B-B14F-4D97-AF65-F5344CB8AC3E}">
        <p14:creationId xmlns:p14="http://schemas.microsoft.com/office/powerpoint/2010/main" val="358995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7"/>
            <a:ext cx="9720072" cy="805702"/>
          </a:xfrm>
        </p:spPr>
        <p:txBody>
          <a:bodyPr>
            <a:normAutofit/>
          </a:bodyPr>
          <a:lstStyle/>
          <a:p>
            <a:pPr algn="ctr"/>
            <a:r>
              <a:rPr lang="en-US" sz="3200" b="1" dirty="0" smtClean="0"/>
              <a:t>Types of benefits</a:t>
            </a:r>
            <a:endParaRPr lang="en-US" sz="3200" b="1" dirty="0"/>
          </a:p>
        </p:txBody>
      </p:sp>
      <p:sp>
        <p:nvSpPr>
          <p:cNvPr id="3" name="Content Placeholder 2"/>
          <p:cNvSpPr>
            <a:spLocks noGrp="1"/>
          </p:cNvSpPr>
          <p:nvPr>
            <p:ph idx="1"/>
          </p:nvPr>
        </p:nvSpPr>
        <p:spPr>
          <a:xfrm>
            <a:off x="1024127" y="1390919"/>
            <a:ext cx="9720073" cy="4638406"/>
          </a:xfrm>
        </p:spPr>
        <p:txBody>
          <a:bodyPr>
            <a:noAutofit/>
          </a:bodyPr>
          <a:lstStyle/>
          <a:p>
            <a:pPr>
              <a:lnSpc>
                <a:spcPct val="150000"/>
              </a:lnSpc>
              <a:buFont typeface="Wingdings" panose="05000000000000000000" pitchFamily="2" charset="2"/>
              <a:buChar char="§"/>
            </a:pPr>
            <a:r>
              <a:rPr lang="en-US" sz="2400" b="1" dirty="0" smtClean="0"/>
              <a:t>Government mandated benefits</a:t>
            </a:r>
          </a:p>
          <a:p>
            <a:pPr lvl="1">
              <a:buFont typeface="Wingdings" panose="05000000000000000000" pitchFamily="2" charset="2"/>
              <a:buChar char="§"/>
            </a:pPr>
            <a:r>
              <a:rPr lang="en-US" sz="2400" dirty="0" smtClean="0"/>
              <a:t>Benefits employers must provide for employees by law. Which includes:-</a:t>
            </a:r>
          </a:p>
          <a:p>
            <a:pPr lvl="2">
              <a:lnSpc>
                <a:spcPct val="160000"/>
              </a:lnSpc>
              <a:buFont typeface="Wingdings" panose="05000000000000000000" pitchFamily="2" charset="2"/>
              <a:buChar char="§"/>
            </a:pPr>
            <a:r>
              <a:rPr lang="en-US" sz="2400" dirty="0" smtClean="0"/>
              <a:t>Pension</a:t>
            </a:r>
          </a:p>
          <a:p>
            <a:pPr lvl="2">
              <a:lnSpc>
                <a:spcPct val="160000"/>
              </a:lnSpc>
              <a:buFont typeface="Wingdings" panose="05000000000000000000" pitchFamily="2" charset="2"/>
              <a:buChar char="§"/>
            </a:pPr>
            <a:r>
              <a:rPr lang="en-US" sz="2400" dirty="0" smtClean="0"/>
              <a:t>Leave (annual, sick, maternity, paternity..)</a:t>
            </a:r>
          </a:p>
          <a:p>
            <a:pPr lvl="2">
              <a:lnSpc>
                <a:spcPct val="160000"/>
              </a:lnSpc>
              <a:buFont typeface="Wingdings" panose="05000000000000000000" pitchFamily="2" charset="2"/>
              <a:buChar char="§"/>
            </a:pPr>
            <a:r>
              <a:rPr lang="en-US" sz="2400" dirty="0" smtClean="0"/>
              <a:t>public holiday</a:t>
            </a:r>
          </a:p>
          <a:p>
            <a:pPr lvl="2">
              <a:lnSpc>
                <a:spcPct val="160000"/>
              </a:lnSpc>
              <a:buFont typeface="Wingdings" panose="05000000000000000000" pitchFamily="2" charset="2"/>
              <a:buChar char="§"/>
            </a:pPr>
            <a:r>
              <a:rPr lang="en-US" sz="2400" dirty="0" smtClean="0"/>
              <a:t>Severance pay </a:t>
            </a:r>
          </a:p>
        </p:txBody>
      </p:sp>
    </p:spTree>
    <p:extLst>
      <p:ext uri="{BB962C8B-B14F-4D97-AF65-F5344CB8AC3E}">
        <p14:creationId xmlns:p14="http://schemas.microsoft.com/office/powerpoint/2010/main" val="178665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57834"/>
          </a:xfrm>
        </p:spPr>
        <p:txBody>
          <a:bodyPr>
            <a:normAutofit/>
          </a:bodyPr>
          <a:lstStyle/>
          <a:p>
            <a:pPr algn="ctr"/>
            <a:r>
              <a:rPr lang="en-US" sz="3200" b="1" dirty="0">
                <a:solidFill>
                  <a:srgbClr val="FF0000"/>
                </a:solidFill>
              </a:rPr>
              <a:t>Recap questions </a:t>
            </a:r>
            <a:endParaRPr lang="en-US" sz="3200" dirty="0">
              <a:solidFill>
                <a:srgbClr val="FF0000"/>
              </a:solidFill>
            </a:endParaRPr>
          </a:p>
        </p:txBody>
      </p:sp>
      <p:sp>
        <p:nvSpPr>
          <p:cNvPr id="3" name="Content Placeholder 2"/>
          <p:cNvSpPr>
            <a:spLocks noGrp="1"/>
          </p:cNvSpPr>
          <p:nvPr>
            <p:ph idx="1"/>
          </p:nvPr>
        </p:nvSpPr>
        <p:spPr>
          <a:xfrm>
            <a:off x="1024127" y="1770507"/>
            <a:ext cx="9720073" cy="4023360"/>
          </a:xfrm>
        </p:spPr>
        <p:txBody>
          <a:bodyPr>
            <a:normAutofit/>
          </a:bodyPr>
          <a:lstStyle/>
          <a:p>
            <a:pPr algn="just">
              <a:buFont typeface="Wingdings" panose="05000000000000000000" pitchFamily="2" charset="2"/>
              <a:buChar char="§"/>
            </a:pPr>
            <a:r>
              <a:rPr lang="en-US" sz="2800" dirty="0" smtClean="0"/>
              <a:t>What is the difference between performance management and performance appraisal?</a:t>
            </a:r>
          </a:p>
          <a:p>
            <a:pPr algn="just">
              <a:buFont typeface="Wingdings" panose="05000000000000000000" pitchFamily="2" charset="2"/>
              <a:buChar char="§"/>
            </a:pPr>
            <a:r>
              <a:rPr lang="en-US" sz="2800" dirty="0" smtClean="0"/>
              <a:t>What are the steps involved in performance appraisal?</a:t>
            </a:r>
          </a:p>
          <a:p>
            <a:pPr algn="just">
              <a:buFont typeface="Wingdings" panose="05000000000000000000" pitchFamily="2" charset="2"/>
              <a:buChar char="§"/>
            </a:pPr>
            <a:r>
              <a:rPr lang="en-US" sz="2800" dirty="0" smtClean="0"/>
              <a:t>What is the difference between management by objective and balanced scorecard?</a:t>
            </a:r>
            <a:endParaRPr lang="en-US" sz="2800" dirty="0"/>
          </a:p>
        </p:txBody>
      </p:sp>
    </p:spTree>
    <p:extLst>
      <p:ext uri="{BB962C8B-B14F-4D97-AF65-F5344CB8AC3E}">
        <p14:creationId xmlns:p14="http://schemas.microsoft.com/office/powerpoint/2010/main" val="4171029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7"/>
            <a:ext cx="9720072" cy="805702"/>
          </a:xfrm>
        </p:spPr>
        <p:txBody>
          <a:bodyPr>
            <a:normAutofit/>
          </a:bodyPr>
          <a:lstStyle/>
          <a:p>
            <a:pPr algn="ctr"/>
            <a:r>
              <a:rPr lang="en-US" sz="3200" b="1" dirty="0" smtClean="0"/>
              <a:t>Types of benefits</a:t>
            </a:r>
            <a:endParaRPr lang="en-US" sz="3200" b="1" dirty="0"/>
          </a:p>
        </p:txBody>
      </p:sp>
      <p:sp>
        <p:nvSpPr>
          <p:cNvPr id="3" name="Content Placeholder 2"/>
          <p:cNvSpPr>
            <a:spLocks noGrp="1"/>
          </p:cNvSpPr>
          <p:nvPr>
            <p:ph idx="1"/>
          </p:nvPr>
        </p:nvSpPr>
        <p:spPr>
          <a:xfrm>
            <a:off x="1024127" y="1390919"/>
            <a:ext cx="9720073" cy="4023360"/>
          </a:xfrm>
        </p:spPr>
        <p:txBody>
          <a:bodyPr>
            <a:normAutofit/>
          </a:bodyPr>
          <a:lstStyle/>
          <a:p>
            <a:pPr>
              <a:lnSpc>
                <a:spcPct val="150000"/>
              </a:lnSpc>
              <a:spcBef>
                <a:spcPts val="600"/>
              </a:spcBef>
              <a:spcAft>
                <a:spcPts val="0"/>
              </a:spcAft>
              <a:buFont typeface="Wingdings" panose="05000000000000000000" pitchFamily="2" charset="2"/>
              <a:buChar char="§"/>
            </a:pPr>
            <a:r>
              <a:rPr lang="en-US" sz="2400" b="1" dirty="0" smtClean="0"/>
              <a:t>Voluntary </a:t>
            </a:r>
            <a:r>
              <a:rPr lang="en-US" sz="2400" b="1" dirty="0"/>
              <a:t>benefits </a:t>
            </a:r>
          </a:p>
          <a:p>
            <a:pPr algn="just">
              <a:lnSpc>
                <a:spcPct val="150000"/>
              </a:lnSpc>
              <a:spcBef>
                <a:spcPts val="0"/>
              </a:spcBef>
              <a:spcAft>
                <a:spcPts val="0"/>
              </a:spcAft>
            </a:pPr>
            <a:r>
              <a:rPr lang="en-US" sz="2400" dirty="0" smtClean="0"/>
              <a:t>Employers voluntarily offer other types of benefits to help them compete for and retain employees. </a:t>
            </a:r>
          </a:p>
          <a:p>
            <a:pPr algn="just">
              <a:lnSpc>
                <a:spcPct val="150000"/>
              </a:lnSpc>
              <a:spcBef>
                <a:spcPts val="0"/>
              </a:spcBef>
              <a:spcAft>
                <a:spcPts val="0"/>
              </a:spcAft>
            </a:pPr>
            <a:r>
              <a:rPr lang="en-US" sz="2400" dirty="0" smtClean="0"/>
              <a:t>E.g., housing allowance, educational assistance, health insurance, f</a:t>
            </a:r>
            <a:r>
              <a:rPr lang="en-US" altLang="en-US" sz="2400" dirty="0" smtClean="0"/>
              <a:t>ood </a:t>
            </a:r>
            <a:r>
              <a:rPr lang="en-US" altLang="en-US" sz="2400" dirty="0"/>
              <a:t>service/subsidized </a:t>
            </a:r>
            <a:r>
              <a:rPr lang="en-US" altLang="en-US" sz="2400" dirty="0" smtClean="0"/>
              <a:t>cafeterias, tuition fee for children...). </a:t>
            </a:r>
            <a:endParaRPr lang="en-US" altLang="en-US" sz="2400" dirty="0"/>
          </a:p>
          <a:p>
            <a:pPr algn="just">
              <a:lnSpc>
                <a:spcPct val="100000"/>
              </a:lnSpc>
              <a:spcBef>
                <a:spcPts val="0"/>
              </a:spcBef>
              <a:spcAft>
                <a:spcPts val="0"/>
              </a:spcAft>
            </a:pPr>
            <a:endParaRPr lang="en-US" sz="6000" dirty="0"/>
          </a:p>
        </p:txBody>
      </p:sp>
    </p:spTree>
    <p:extLst>
      <p:ext uri="{BB962C8B-B14F-4D97-AF65-F5344CB8AC3E}">
        <p14:creationId xmlns:p14="http://schemas.microsoft.com/office/powerpoint/2010/main" val="1859459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47370"/>
          </a:xfrm>
        </p:spPr>
        <p:txBody>
          <a:bodyPr>
            <a:noAutofit/>
          </a:bodyPr>
          <a:lstStyle/>
          <a:p>
            <a:pPr algn="ctr"/>
            <a:r>
              <a:rPr lang="en-US" sz="3200" b="1" dirty="0" smtClean="0"/>
              <a:t/>
            </a:r>
            <a:br>
              <a:rPr lang="en-US" sz="3200" b="1" dirty="0" smtClean="0"/>
            </a:br>
            <a:r>
              <a:rPr lang="en-US" sz="3200" b="1" dirty="0"/>
              <a:t/>
            </a:r>
            <a:br>
              <a:rPr lang="en-US" sz="3200" b="1" dirty="0"/>
            </a:br>
            <a:r>
              <a:rPr lang="en-US" sz="3200" b="1" dirty="0" smtClean="0"/>
              <a:t>non-financial </a:t>
            </a:r>
            <a:r>
              <a:rPr lang="en-US" sz="3200" b="1" dirty="0"/>
              <a:t>compensation</a:t>
            </a:r>
            <a:br>
              <a:rPr lang="en-US" sz="3200" b="1" dirty="0"/>
            </a:br>
            <a:endParaRPr lang="en-US" sz="3200" b="1" dirty="0"/>
          </a:p>
        </p:txBody>
      </p:sp>
      <p:sp>
        <p:nvSpPr>
          <p:cNvPr id="3" name="Content Placeholder 2"/>
          <p:cNvSpPr>
            <a:spLocks noGrp="1"/>
          </p:cNvSpPr>
          <p:nvPr>
            <p:ph idx="1"/>
          </p:nvPr>
        </p:nvSpPr>
        <p:spPr>
          <a:xfrm>
            <a:off x="1024128" y="1532586"/>
            <a:ext cx="9720073" cy="4636394"/>
          </a:xfrm>
        </p:spPr>
        <p:txBody>
          <a:bodyPr>
            <a:normAutofit lnSpcReduction="10000"/>
          </a:bodyPr>
          <a:lstStyle/>
          <a:p>
            <a:pPr algn="just">
              <a:lnSpc>
                <a:spcPct val="150000"/>
              </a:lnSpc>
              <a:spcBef>
                <a:spcPts val="600"/>
              </a:spcBef>
              <a:spcAft>
                <a:spcPts val="0"/>
              </a:spcAft>
            </a:pPr>
            <a:r>
              <a:rPr lang="en-US" altLang="en-US" sz="2400" dirty="0" smtClean="0"/>
              <a:t>Focuses on </a:t>
            </a:r>
            <a:r>
              <a:rPr lang="en-US" altLang="en-US" sz="2400" dirty="0" smtClean="0">
                <a:solidFill>
                  <a:srgbClr val="00B0F0"/>
                </a:solidFill>
              </a:rPr>
              <a:t>enhancing satisfaction </a:t>
            </a:r>
            <a:r>
              <a:rPr lang="en-US" altLang="en-US" sz="2400" dirty="0"/>
              <a:t>from job itself or from  psychological and/or physical environment in which employee </a:t>
            </a:r>
            <a:r>
              <a:rPr lang="en-US" altLang="en-US" sz="2400" dirty="0" smtClean="0"/>
              <a:t>work. </a:t>
            </a:r>
          </a:p>
          <a:p>
            <a:pPr algn="just">
              <a:lnSpc>
                <a:spcPct val="150000"/>
              </a:lnSpc>
              <a:spcBef>
                <a:spcPts val="600"/>
              </a:spcBef>
              <a:spcAft>
                <a:spcPts val="0"/>
              </a:spcAft>
            </a:pPr>
            <a:r>
              <a:rPr lang="en-US" sz="2400" dirty="0" smtClean="0"/>
              <a:t>Non financial compensation includes:- </a:t>
            </a:r>
          </a:p>
          <a:p>
            <a:pPr algn="just">
              <a:lnSpc>
                <a:spcPct val="150000"/>
              </a:lnSpc>
              <a:spcBef>
                <a:spcPts val="600"/>
              </a:spcBef>
              <a:buFont typeface="Wingdings" panose="05000000000000000000" pitchFamily="2" charset="2"/>
              <a:buChar char="§"/>
            </a:pPr>
            <a:r>
              <a:rPr lang="en-US" sz="2400" b="1" dirty="0" smtClean="0"/>
              <a:t>Organizational support- </a:t>
            </a:r>
            <a:r>
              <a:rPr lang="en-US" sz="2400" dirty="0" smtClean="0"/>
              <a:t>is the </a:t>
            </a:r>
            <a:r>
              <a:rPr lang="en-US" sz="2400" dirty="0"/>
              <a:t>degree to which employees believe an organization values their contribution and cares about their </a:t>
            </a:r>
            <a:r>
              <a:rPr lang="en-US" sz="2400" dirty="0" smtClean="0"/>
              <a:t>well-being.</a:t>
            </a:r>
            <a:endParaRPr lang="en-US" sz="2400" dirty="0"/>
          </a:p>
          <a:p>
            <a:pPr lvl="1" algn="just">
              <a:lnSpc>
                <a:spcPct val="150000"/>
              </a:lnSpc>
              <a:buFont typeface="Wingdings" panose="05000000000000000000" pitchFamily="2" charset="2"/>
              <a:buChar char="§"/>
            </a:pPr>
            <a:r>
              <a:rPr lang="en-US" sz="2400" dirty="0"/>
              <a:t>Supportive supervisors </a:t>
            </a:r>
          </a:p>
          <a:p>
            <a:pPr lvl="1" algn="just">
              <a:lnSpc>
                <a:spcPct val="150000"/>
              </a:lnSpc>
              <a:buFont typeface="Wingdings" panose="05000000000000000000" pitchFamily="2" charset="2"/>
              <a:buChar char="§"/>
            </a:pPr>
            <a:r>
              <a:rPr lang="en-US" sz="2400" dirty="0" smtClean="0"/>
              <a:t>Participation </a:t>
            </a:r>
            <a:r>
              <a:rPr lang="en-US" sz="2400" dirty="0"/>
              <a:t>in decision making </a:t>
            </a:r>
          </a:p>
          <a:p>
            <a:pPr lvl="1" algn="just">
              <a:lnSpc>
                <a:spcPct val="150000"/>
              </a:lnSpc>
              <a:buFont typeface="Wingdings" panose="05000000000000000000" pitchFamily="2" charset="2"/>
              <a:buChar char="§"/>
            </a:pPr>
            <a:r>
              <a:rPr lang="en-US" sz="2400" dirty="0"/>
              <a:t>Fair reward system </a:t>
            </a:r>
          </a:p>
        </p:txBody>
      </p:sp>
    </p:spTree>
    <p:extLst>
      <p:ext uri="{BB962C8B-B14F-4D97-AF65-F5344CB8AC3E}">
        <p14:creationId xmlns:p14="http://schemas.microsoft.com/office/powerpoint/2010/main" val="1529804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24128" y="585216"/>
            <a:ext cx="9720072" cy="1242039"/>
          </a:xfrm>
        </p:spPr>
        <p:txBody>
          <a:bodyPr rtlCol="0">
            <a:normAutofit/>
          </a:bodyPr>
          <a:lstStyle/>
          <a:p>
            <a:pPr algn="ctr">
              <a:defRPr/>
            </a:pPr>
            <a:r>
              <a:rPr lang="en-US" sz="2800" b="1" dirty="0" smtClean="0">
                <a:solidFill>
                  <a:schemeClr val="tx1"/>
                </a:solidFill>
                <a:latin typeface="+mn-lt"/>
              </a:rPr>
              <a:t>Rewarding job as a Nonfinancial Compensation Factor</a:t>
            </a:r>
          </a:p>
        </p:txBody>
      </p:sp>
      <p:sp>
        <p:nvSpPr>
          <p:cNvPr id="35843" name="Rectangle 3"/>
          <p:cNvSpPr>
            <a:spLocks noGrp="1" noChangeArrowheads="1"/>
          </p:cNvSpPr>
          <p:nvPr>
            <p:ph idx="1"/>
          </p:nvPr>
        </p:nvSpPr>
        <p:spPr>
          <a:xfrm>
            <a:off x="888643" y="1737103"/>
            <a:ext cx="9855558" cy="4856880"/>
          </a:xfrm>
        </p:spPr>
        <p:txBody>
          <a:bodyPr>
            <a:noAutofit/>
          </a:bodyPr>
          <a:lstStyle/>
          <a:p>
            <a:pPr eaLnBrk="1" hangingPunct="1">
              <a:lnSpc>
                <a:spcPct val="150000"/>
              </a:lnSpc>
            </a:pPr>
            <a:r>
              <a:rPr lang="en-US" altLang="en-US" sz="2400" dirty="0" smtClean="0"/>
              <a:t>following </a:t>
            </a:r>
            <a:r>
              <a:rPr lang="en-US" altLang="en-US" sz="2400" dirty="0"/>
              <a:t>questions can provide </a:t>
            </a:r>
            <a:r>
              <a:rPr lang="en-US" altLang="en-US" sz="2400" dirty="0" smtClean="0"/>
              <a:t>considerable </a:t>
            </a:r>
            <a:r>
              <a:rPr lang="en-US" altLang="en-US" sz="2400" dirty="0"/>
              <a:t>insight into value of job:</a:t>
            </a:r>
          </a:p>
          <a:p>
            <a:pPr lvl="1" eaLnBrk="1" hangingPunct="1">
              <a:lnSpc>
                <a:spcPct val="150000"/>
              </a:lnSpc>
            </a:pPr>
            <a:r>
              <a:rPr lang="en-US" altLang="en-US" sz="2400" dirty="0"/>
              <a:t>Is job </a:t>
            </a:r>
            <a:r>
              <a:rPr lang="en-US" altLang="en-US" sz="2400" b="1" dirty="0">
                <a:solidFill>
                  <a:srgbClr val="FF0000"/>
                </a:solidFill>
              </a:rPr>
              <a:t>meaningful</a:t>
            </a:r>
            <a:r>
              <a:rPr lang="en-US" altLang="en-US" sz="2400" dirty="0"/>
              <a:t> and </a:t>
            </a:r>
            <a:r>
              <a:rPr lang="en-US" altLang="en-US" sz="2400" b="1" dirty="0">
                <a:solidFill>
                  <a:srgbClr val="FF0000"/>
                </a:solidFill>
              </a:rPr>
              <a:t>challenging</a:t>
            </a:r>
            <a:r>
              <a:rPr lang="en-US" altLang="en-US" sz="2400" dirty="0"/>
              <a:t>?</a:t>
            </a:r>
          </a:p>
          <a:p>
            <a:pPr lvl="1" eaLnBrk="1" hangingPunct="1">
              <a:lnSpc>
                <a:spcPct val="150000"/>
              </a:lnSpc>
            </a:pPr>
            <a:r>
              <a:rPr lang="en-US" altLang="en-US" sz="2400" dirty="0"/>
              <a:t>Is there </a:t>
            </a:r>
            <a:r>
              <a:rPr lang="en-US" altLang="en-US" sz="2400" b="1" dirty="0">
                <a:solidFill>
                  <a:srgbClr val="FF0000"/>
                </a:solidFill>
              </a:rPr>
              <a:t>recognition</a:t>
            </a:r>
            <a:r>
              <a:rPr lang="en-US" altLang="en-US" sz="2400" dirty="0"/>
              <a:t> for </a:t>
            </a:r>
            <a:r>
              <a:rPr lang="en-US" altLang="en-US" sz="2400" b="1" dirty="0">
                <a:solidFill>
                  <a:srgbClr val="FF0000"/>
                </a:solidFill>
              </a:rPr>
              <a:t>accomplishment</a:t>
            </a:r>
            <a:r>
              <a:rPr lang="en-US" altLang="en-US" sz="2400" dirty="0"/>
              <a:t>?</a:t>
            </a:r>
          </a:p>
          <a:p>
            <a:pPr lvl="1" eaLnBrk="1" hangingPunct="1">
              <a:lnSpc>
                <a:spcPct val="150000"/>
              </a:lnSpc>
            </a:pPr>
            <a:r>
              <a:rPr lang="en-US" altLang="en-US" sz="2400" dirty="0"/>
              <a:t>Do I get a </a:t>
            </a:r>
            <a:r>
              <a:rPr lang="en-US" altLang="en-US" sz="2400" b="1" dirty="0">
                <a:solidFill>
                  <a:srgbClr val="FF0000"/>
                </a:solidFill>
              </a:rPr>
              <a:t>feeling</a:t>
            </a:r>
            <a:r>
              <a:rPr lang="en-US" altLang="en-US" sz="2400" dirty="0"/>
              <a:t> of </a:t>
            </a:r>
            <a:r>
              <a:rPr lang="en-US" altLang="en-US" sz="2400" b="1" dirty="0">
                <a:solidFill>
                  <a:srgbClr val="FF0000"/>
                </a:solidFill>
              </a:rPr>
              <a:t>achievement</a:t>
            </a:r>
            <a:r>
              <a:rPr lang="en-US" altLang="en-US" sz="2400" dirty="0"/>
              <a:t> from </a:t>
            </a:r>
            <a:r>
              <a:rPr lang="en-US" altLang="en-US" sz="2400" dirty="0" smtClean="0"/>
              <a:t>doing the </a:t>
            </a:r>
            <a:r>
              <a:rPr lang="en-US" altLang="en-US" sz="2400" dirty="0"/>
              <a:t>job?</a:t>
            </a:r>
          </a:p>
          <a:p>
            <a:pPr lvl="1" eaLnBrk="1" hangingPunct="1">
              <a:lnSpc>
                <a:spcPct val="150000"/>
              </a:lnSpc>
            </a:pPr>
            <a:r>
              <a:rPr lang="en-US" altLang="en-US" sz="2400" dirty="0"/>
              <a:t>Is there possibility for </a:t>
            </a:r>
            <a:r>
              <a:rPr lang="en-US" altLang="en-US" sz="2400" b="1" dirty="0">
                <a:solidFill>
                  <a:srgbClr val="FF0000"/>
                </a:solidFill>
              </a:rPr>
              <a:t>increased</a:t>
            </a:r>
            <a:r>
              <a:rPr lang="en-US" altLang="en-US" sz="2400" dirty="0"/>
              <a:t> </a:t>
            </a:r>
            <a:r>
              <a:rPr lang="en-US" altLang="en-US" sz="2400" b="1" dirty="0">
                <a:solidFill>
                  <a:srgbClr val="FF0000"/>
                </a:solidFill>
              </a:rPr>
              <a:t>responsibility</a:t>
            </a:r>
            <a:r>
              <a:rPr lang="en-US" altLang="en-US" sz="2400" dirty="0"/>
              <a:t>?</a:t>
            </a:r>
          </a:p>
          <a:p>
            <a:pPr lvl="1" eaLnBrk="1" hangingPunct="1">
              <a:lnSpc>
                <a:spcPct val="150000"/>
              </a:lnSpc>
            </a:pPr>
            <a:r>
              <a:rPr lang="en-US" altLang="en-US" sz="2400" dirty="0"/>
              <a:t>Is there </a:t>
            </a:r>
            <a:r>
              <a:rPr lang="en-US" altLang="en-US" sz="2400" b="1" dirty="0">
                <a:solidFill>
                  <a:srgbClr val="FF0000"/>
                </a:solidFill>
              </a:rPr>
              <a:t>opportunity</a:t>
            </a:r>
            <a:r>
              <a:rPr lang="en-US" altLang="en-US" sz="2400" dirty="0"/>
              <a:t> for growth and advancement?</a:t>
            </a:r>
          </a:p>
          <a:p>
            <a:pPr lvl="1" eaLnBrk="1" hangingPunct="1">
              <a:lnSpc>
                <a:spcPct val="150000"/>
              </a:lnSpc>
            </a:pPr>
            <a:r>
              <a:rPr lang="en-US" altLang="en-US" sz="2400" dirty="0"/>
              <a:t>Do I </a:t>
            </a:r>
            <a:r>
              <a:rPr lang="en-US" altLang="en-US" sz="2400" b="1" dirty="0">
                <a:solidFill>
                  <a:srgbClr val="FF0000"/>
                </a:solidFill>
              </a:rPr>
              <a:t>enjoy</a:t>
            </a:r>
            <a:r>
              <a:rPr lang="en-US" altLang="en-US" sz="2400" dirty="0"/>
              <a:t> doing the job itself? </a:t>
            </a:r>
          </a:p>
        </p:txBody>
      </p:sp>
    </p:spTree>
    <p:extLst>
      <p:ext uri="{BB962C8B-B14F-4D97-AF65-F5344CB8AC3E}">
        <p14:creationId xmlns:p14="http://schemas.microsoft.com/office/powerpoint/2010/main" val="4011013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rtlCol="0">
            <a:normAutofit/>
          </a:bodyPr>
          <a:lstStyle/>
          <a:p>
            <a:pPr algn="ctr">
              <a:defRPr/>
            </a:pPr>
            <a:r>
              <a:rPr lang="en-US" sz="3200" b="1" dirty="0" smtClean="0">
                <a:solidFill>
                  <a:schemeClr val="tx1"/>
                </a:solidFill>
              </a:rPr>
              <a:t>Job Environment as a Nonfinancial Compensation Factor</a:t>
            </a:r>
          </a:p>
        </p:txBody>
      </p:sp>
      <p:sp>
        <p:nvSpPr>
          <p:cNvPr id="36868" name="Rectangle 4"/>
          <p:cNvSpPr>
            <a:spLocks noGrp="1" noChangeArrowheads="1"/>
          </p:cNvSpPr>
          <p:nvPr>
            <p:ph type="body" sz="half" idx="4294967295"/>
          </p:nvPr>
        </p:nvSpPr>
        <p:spPr>
          <a:xfrm>
            <a:off x="1024128" y="1902047"/>
            <a:ext cx="10049301" cy="4525963"/>
          </a:xfrm>
        </p:spPr>
        <p:txBody>
          <a:bodyPr>
            <a:normAutofit/>
          </a:bodyPr>
          <a:lstStyle/>
          <a:p>
            <a:pPr eaLnBrk="1" hangingPunct="1">
              <a:lnSpc>
                <a:spcPct val="150000"/>
              </a:lnSpc>
              <a:buFont typeface="Wingdings" panose="05000000000000000000" pitchFamily="2" charset="2"/>
              <a:buChar char="§"/>
            </a:pPr>
            <a:r>
              <a:rPr lang="en-US" altLang="en-US" sz="2400" b="1" dirty="0" smtClean="0"/>
              <a:t>Sound policies</a:t>
            </a:r>
          </a:p>
          <a:p>
            <a:pPr eaLnBrk="1" hangingPunct="1">
              <a:lnSpc>
                <a:spcPct val="150000"/>
              </a:lnSpc>
              <a:buFont typeface="Wingdings" panose="05000000000000000000" pitchFamily="2" charset="2"/>
              <a:buChar char="§"/>
            </a:pPr>
            <a:r>
              <a:rPr lang="en-US" altLang="en-US" sz="2400" b="1" dirty="0" smtClean="0"/>
              <a:t>Capable managers</a:t>
            </a:r>
          </a:p>
          <a:p>
            <a:pPr>
              <a:lnSpc>
                <a:spcPct val="150000"/>
              </a:lnSpc>
              <a:buFont typeface="Wingdings" panose="05000000000000000000" pitchFamily="2" charset="2"/>
              <a:buChar char="§"/>
            </a:pPr>
            <a:r>
              <a:rPr lang="en-US" altLang="en-US" sz="2400" b="1" dirty="0" smtClean="0"/>
              <a:t>Competent and friendly coworkers</a:t>
            </a:r>
          </a:p>
          <a:p>
            <a:pPr eaLnBrk="1" hangingPunct="1">
              <a:lnSpc>
                <a:spcPct val="150000"/>
              </a:lnSpc>
              <a:buFont typeface="Wingdings" panose="05000000000000000000" pitchFamily="2" charset="2"/>
              <a:buChar char="§"/>
            </a:pPr>
            <a:r>
              <a:rPr lang="en-US" altLang="en-US" sz="2400" b="1" dirty="0" smtClean="0"/>
              <a:t>Working conditions</a:t>
            </a:r>
          </a:p>
          <a:p>
            <a:pPr>
              <a:lnSpc>
                <a:spcPct val="150000"/>
              </a:lnSpc>
              <a:buClr>
                <a:srgbClr val="58B6C0"/>
              </a:buClr>
              <a:buFont typeface="Wingdings" panose="05000000000000000000" pitchFamily="2" charset="2"/>
              <a:buChar char="§"/>
            </a:pPr>
            <a:r>
              <a:rPr lang="en-US" sz="2400" b="1" dirty="0" smtClean="0"/>
              <a:t>Work-life balance</a:t>
            </a:r>
            <a:endParaRPr lang="en-US" sz="2400" b="1" dirty="0"/>
          </a:p>
          <a:p>
            <a:pPr eaLnBrk="1" hangingPunct="1">
              <a:lnSpc>
                <a:spcPct val="150000"/>
              </a:lnSpc>
            </a:pPr>
            <a:endParaRPr lang="en-US" altLang="en-US" sz="2400" b="1" dirty="0" smtClean="0"/>
          </a:p>
        </p:txBody>
      </p:sp>
      <p:sp>
        <p:nvSpPr>
          <p:cNvPr id="36869" name="Footer Placeholder 5"/>
          <p:cNvSpPr txBox="1">
            <a:spLocks noGrp="1"/>
          </p:cNvSpPr>
          <p:nvPr/>
        </p:nvSpPr>
        <p:spPr bwMode="auto">
          <a:xfrm>
            <a:off x="4648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1400"/>
          </a:p>
        </p:txBody>
      </p:sp>
    </p:spTree>
    <p:extLst>
      <p:ext uri="{BB962C8B-B14F-4D97-AF65-F5344CB8AC3E}">
        <p14:creationId xmlns:p14="http://schemas.microsoft.com/office/powerpoint/2010/main" val="31458878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sz="3200" b="1" cap="all" spc="100" dirty="0">
                <a:solidFill>
                  <a:prstClr val="black">
                    <a:lumMod val="95000"/>
                    <a:lumOff val="5000"/>
                  </a:prstClr>
                </a:solidFill>
                <a:ea typeface="+mj-ea"/>
                <a:cs typeface="+mj-cs"/>
              </a:rPr>
              <a:t>factors affecting employee compensation system </a:t>
            </a:r>
            <a:endParaRPr lang="en-US" dirty="0"/>
          </a:p>
        </p:txBody>
      </p:sp>
    </p:spTree>
    <p:extLst>
      <p:ext uri="{BB962C8B-B14F-4D97-AF65-F5344CB8AC3E}">
        <p14:creationId xmlns:p14="http://schemas.microsoft.com/office/powerpoint/2010/main" val="1386942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286447"/>
          </a:xfrm>
        </p:spPr>
        <p:txBody>
          <a:bodyPr>
            <a:normAutofit/>
          </a:bodyPr>
          <a:lstStyle/>
          <a:p>
            <a:pPr algn="ctr"/>
            <a:r>
              <a:rPr lang="en-US" sz="3200" b="1" dirty="0" smtClean="0">
                <a:latin typeface="+mn-lt"/>
              </a:rPr>
              <a:t>Factors need to be considered in designing  compensation systems </a:t>
            </a:r>
            <a:endParaRPr lang="en-US" sz="3200" b="1" dirty="0">
              <a:latin typeface="+mn-lt"/>
            </a:endParaRPr>
          </a:p>
        </p:txBody>
      </p:sp>
      <p:sp>
        <p:nvSpPr>
          <p:cNvPr id="3" name="Content Placeholder 2"/>
          <p:cNvSpPr>
            <a:spLocks noGrp="1"/>
          </p:cNvSpPr>
          <p:nvPr>
            <p:ph idx="1"/>
          </p:nvPr>
        </p:nvSpPr>
        <p:spPr>
          <a:xfrm>
            <a:off x="1024128" y="2014538"/>
            <a:ext cx="9720073" cy="4023360"/>
          </a:xfrm>
        </p:spPr>
        <p:txBody>
          <a:bodyPr>
            <a:normAutofit lnSpcReduction="10000"/>
          </a:bodyPr>
          <a:lstStyle/>
          <a:p>
            <a:pPr algn="just">
              <a:lnSpc>
                <a:spcPct val="150000"/>
              </a:lnSpc>
            </a:pPr>
            <a:r>
              <a:rPr lang="en-US" sz="2400" b="1" dirty="0">
                <a:solidFill>
                  <a:srgbClr val="291294"/>
                </a:solidFill>
              </a:rPr>
              <a:t>Equity </a:t>
            </a:r>
            <a:r>
              <a:rPr lang="en-US" sz="2400" dirty="0">
                <a:solidFill>
                  <a:srgbClr val="000000"/>
                </a:solidFill>
              </a:rPr>
              <a:t>The perceived fairness of what a person does (inputs) and what </a:t>
            </a:r>
            <a:r>
              <a:rPr lang="en-US" sz="2400" dirty="0" smtClean="0">
                <a:solidFill>
                  <a:srgbClr val="000000"/>
                </a:solidFill>
              </a:rPr>
              <a:t>the person </a:t>
            </a:r>
            <a:r>
              <a:rPr lang="en-US" sz="2400" dirty="0">
                <a:solidFill>
                  <a:srgbClr val="000000"/>
                </a:solidFill>
              </a:rPr>
              <a:t>receives (outcomes</a:t>
            </a:r>
            <a:r>
              <a:rPr lang="en-US" sz="2400" dirty="0" smtClean="0">
                <a:solidFill>
                  <a:srgbClr val="000000"/>
                </a:solidFill>
              </a:rPr>
              <a:t>).</a:t>
            </a:r>
          </a:p>
          <a:p>
            <a:pPr algn="just">
              <a:lnSpc>
                <a:spcPct val="150000"/>
              </a:lnSpc>
            </a:pPr>
            <a:r>
              <a:rPr lang="en-US" sz="2400" b="1" dirty="0">
                <a:solidFill>
                  <a:srgbClr val="291294"/>
                </a:solidFill>
              </a:rPr>
              <a:t>Internal Equity </a:t>
            </a:r>
            <a:r>
              <a:rPr lang="en-US" sz="2400" b="1" dirty="0" smtClean="0">
                <a:solidFill>
                  <a:srgbClr val="291294"/>
                </a:solidFill>
              </a:rPr>
              <a:t>-</a:t>
            </a:r>
            <a:r>
              <a:rPr lang="en-US" sz="2400" dirty="0" smtClean="0">
                <a:solidFill>
                  <a:srgbClr val="000000"/>
                </a:solidFill>
              </a:rPr>
              <a:t>means </a:t>
            </a:r>
            <a:r>
              <a:rPr lang="en-US" sz="2400" dirty="0">
                <a:solidFill>
                  <a:srgbClr val="000000"/>
                </a:solidFill>
              </a:rPr>
              <a:t>that </a:t>
            </a:r>
            <a:r>
              <a:rPr lang="en-US" sz="2400" dirty="0" smtClean="0">
                <a:solidFill>
                  <a:srgbClr val="000000"/>
                </a:solidFill>
              </a:rPr>
              <a:t>employees receive </a:t>
            </a:r>
            <a:r>
              <a:rPr lang="en-US" sz="2400" dirty="0">
                <a:solidFill>
                  <a:srgbClr val="000000"/>
                </a:solidFill>
              </a:rPr>
              <a:t>compensation in relation to the knowledge, skills, and abilities (</a:t>
            </a:r>
            <a:r>
              <a:rPr lang="en-US" sz="2400" dirty="0" smtClean="0">
                <a:solidFill>
                  <a:srgbClr val="000000"/>
                </a:solidFill>
              </a:rPr>
              <a:t>KSAs) they </a:t>
            </a:r>
            <a:r>
              <a:rPr lang="en-US" sz="2400" dirty="0">
                <a:solidFill>
                  <a:srgbClr val="000000"/>
                </a:solidFill>
              </a:rPr>
              <a:t>use in their jobs, as well as their responsibilities and accomplishments</a:t>
            </a:r>
            <a:r>
              <a:rPr lang="en-US" sz="2400" dirty="0" smtClean="0">
                <a:solidFill>
                  <a:srgbClr val="000000"/>
                </a:solidFill>
              </a:rPr>
              <a:t>.</a:t>
            </a:r>
          </a:p>
          <a:p>
            <a:pPr lvl="0" algn="just">
              <a:lnSpc>
                <a:spcPct val="150000"/>
              </a:lnSpc>
              <a:buClr>
                <a:srgbClr val="58B6C0"/>
              </a:buClr>
            </a:pPr>
            <a:r>
              <a:rPr lang="en-US" b="1" dirty="0">
                <a:solidFill>
                  <a:srgbClr val="291294"/>
                </a:solidFill>
              </a:rPr>
              <a:t>External Equity-  </a:t>
            </a:r>
            <a:r>
              <a:rPr lang="en-US" dirty="0">
                <a:solidFill>
                  <a:prstClr val="black"/>
                </a:solidFill>
              </a:rPr>
              <a:t>the perceived </a:t>
            </a:r>
            <a:r>
              <a:rPr lang="en-US" dirty="0">
                <a:solidFill>
                  <a:srgbClr val="000000"/>
                </a:solidFill>
              </a:rPr>
              <a:t>fairness of what a person receives when compared to another employee performing similar jobs in other organizations.</a:t>
            </a:r>
          </a:p>
          <a:p>
            <a:pPr algn="just">
              <a:lnSpc>
                <a:spcPct val="150000"/>
              </a:lnSpc>
            </a:pPr>
            <a:endParaRPr lang="en-US" sz="2400" dirty="0" smtClean="0">
              <a:solidFill>
                <a:srgbClr val="000000"/>
              </a:solidFill>
            </a:endParaRPr>
          </a:p>
        </p:txBody>
      </p:sp>
    </p:spTree>
    <p:extLst>
      <p:ext uri="{BB962C8B-B14F-4D97-AF65-F5344CB8AC3E}">
        <p14:creationId xmlns:p14="http://schemas.microsoft.com/office/powerpoint/2010/main" val="623544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Factors need to be considered in designing  compensation systems </a:t>
            </a:r>
            <a:endParaRPr lang="en-US" sz="2800" b="1" dirty="0">
              <a:latin typeface="+mn-lt"/>
            </a:endParaRP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sz="2400" b="1" dirty="0" smtClean="0">
                <a:solidFill>
                  <a:srgbClr val="005400"/>
                </a:solidFill>
              </a:rPr>
              <a:t>Procedural justice- </a:t>
            </a:r>
            <a:r>
              <a:rPr lang="en-US" sz="2400" dirty="0">
                <a:solidFill>
                  <a:srgbClr val="000000"/>
                </a:solidFill>
              </a:rPr>
              <a:t>is the perceived fairness of the process and </a:t>
            </a:r>
            <a:r>
              <a:rPr lang="en-US" sz="2400" dirty="0" smtClean="0">
                <a:solidFill>
                  <a:srgbClr val="000000"/>
                </a:solidFill>
              </a:rPr>
              <a:t>procedures used </a:t>
            </a:r>
            <a:r>
              <a:rPr lang="en-US" sz="2400" dirty="0">
                <a:solidFill>
                  <a:srgbClr val="000000"/>
                </a:solidFill>
              </a:rPr>
              <a:t>to make decisions about employees, including their pay. </a:t>
            </a:r>
            <a:r>
              <a:rPr lang="en-US" sz="2400" dirty="0" smtClean="0">
                <a:solidFill>
                  <a:srgbClr val="000000"/>
                </a:solidFill>
              </a:rPr>
              <a:t>Such as, </a:t>
            </a:r>
            <a:r>
              <a:rPr lang="en-US" sz="2400" dirty="0">
                <a:solidFill>
                  <a:srgbClr val="00B0F0"/>
                </a:solidFill>
              </a:rPr>
              <a:t>the entire process of determining base pay for jobs</a:t>
            </a:r>
            <a:r>
              <a:rPr lang="en-US" sz="2400" dirty="0">
                <a:solidFill>
                  <a:srgbClr val="000000"/>
                </a:solidFill>
              </a:rPr>
              <a:t>, </a:t>
            </a:r>
            <a:r>
              <a:rPr lang="en-US" sz="2400" dirty="0" smtClean="0">
                <a:solidFill>
                  <a:srgbClr val="000000"/>
                </a:solidFill>
              </a:rPr>
              <a:t>allocating pay </a:t>
            </a:r>
            <a:r>
              <a:rPr lang="en-US" sz="2400" dirty="0">
                <a:solidFill>
                  <a:srgbClr val="000000"/>
                </a:solidFill>
              </a:rPr>
              <a:t>increases, and measuring performance must be perceived as fair.</a:t>
            </a:r>
          </a:p>
          <a:p>
            <a:pPr algn="just">
              <a:lnSpc>
                <a:spcPct val="160000"/>
              </a:lnSpc>
            </a:pPr>
            <a:r>
              <a:rPr lang="en-US" sz="2400" b="1" dirty="0" smtClean="0">
                <a:solidFill>
                  <a:srgbClr val="005400"/>
                </a:solidFill>
              </a:rPr>
              <a:t>Distributive justice</a:t>
            </a:r>
            <a:r>
              <a:rPr lang="en-US" sz="2400" dirty="0" smtClean="0">
                <a:solidFill>
                  <a:srgbClr val="000000"/>
                </a:solidFill>
              </a:rPr>
              <a:t>- </a:t>
            </a:r>
            <a:r>
              <a:rPr lang="en-US" sz="2400" dirty="0">
                <a:solidFill>
                  <a:srgbClr val="000000"/>
                </a:solidFill>
              </a:rPr>
              <a:t>the employee’s perceived fairness of the amount rewards among individuals and who received them. example, if a hardworking employee whose performance is outstanding receives the same across-the-board raise as an employee with mediocre performance, then inequity may be perceived.</a:t>
            </a:r>
          </a:p>
        </p:txBody>
      </p:sp>
    </p:spTree>
    <p:extLst>
      <p:ext uri="{BB962C8B-B14F-4D97-AF65-F5344CB8AC3E}">
        <p14:creationId xmlns:p14="http://schemas.microsoft.com/office/powerpoint/2010/main" val="3942660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97924"/>
          </a:xfrm>
        </p:spPr>
        <p:txBody>
          <a:bodyPr>
            <a:normAutofit/>
          </a:bodyPr>
          <a:lstStyle/>
          <a:p>
            <a:pPr algn="ctr"/>
            <a:r>
              <a:rPr lang="en-US" sz="3200" b="1" dirty="0">
                <a:solidFill>
                  <a:prstClr val="black">
                    <a:lumMod val="95000"/>
                    <a:lumOff val="5000"/>
                  </a:prstClr>
                </a:solidFill>
                <a:latin typeface="Tw Cen MT" panose="020B0602020104020603"/>
              </a:rPr>
              <a:t>Factors need to be considered in designing  compensation systems </a:t>
            </a:r>
            <a:endParaRPr lang="en-US" sz="3200" dirty="0">
              <a:latin typeface="+mn-lt"/>
            </a:endParaRPr>
          </a:p>
        </p:txBody>
      </p:sp>
      <p:sp>
        <p:nvSpPr>
          <p:cNvPr id="3" name="Content Placeholder 2"/>
          <p:cNvSpPr>
            <a:spLocks noGrp="1"/>
          </p:cNvSpPr>
          <p:nvPr>
            <p:ph idx="1"/>
          </p:nvPr>
        </p:nvSpPr>
        <p:spPr>
          <a:xfrm>
            <a:off x="846161" y="1702694"/>
            <a:ext cx="9898039" cy="4820936"/>
          </a:xfrm>
        </p:spPr>
        <p:txBody>
          <a:bodyPr>
            <a:noAutofit/>
          </a:bodyPr>
          <a:lstStyle/>
          <a:p>
            <a:pPr algn="just">
              <a:lnSpc>
                <a:spcPct val="150000"/>
              </a:lnSpc>
            </a:pPr>
            <a:r>
              <a:rPr lang="en-US" sz="2400" b="1" dirty="0" smtClean="0"/>
              <a:t>Job </a:t>
            </a:r>
            <a:r>
              <a:rPr lang="en-US" sz="2400" b="1" dirty="0"/>
              <a:t>Versus Individual </a:t>
            </a:r>
            <a:r>
              <a:rPr lang="en-US" sz="2400" b="1" dirty="0" smtClean="0"/>
              <a:t>Pay: </a:t>
            </a:r>
            <a:r>
              <a:rPr lang="en-US" sz="2400" dirty="0" smtClean="0"/>
              <a:t>will </a:t>
            </a:r>
            <a:r>
              <a:rPr lang="en-US" sz="2400" dirty="0"/>
              <a:t>compensation be based on how the company </a:t>
            </a:r>
            <a:r>
              <a:rPr lang="en-US" sz="2400" dirty="0">
                <a:solidFill>
                  <a:srgbClr val="0070C0"/>
                </a:solidFill>
              </a:rPr>
              <a:t>values a particular </a:t>
            </a:r>
            <a:r>
              <a:rPr lang="en-US" sz="2400" dirty="0" smtClean="0">
                <a:solidFill>
                  <a:srgbClr val="0070C0"/>
                </a:solidFill>
              </a:rPr>
              <a:t>job</a:t>
            </a:r>
            <a:r>
              <a:rPr lang="en-US" sz="2400" dirty="0" smtClean="0"/>
              <a:t>, or </a:t>
            </a:r>
            <a:r>
              <a:rPr lang="en-US" sz="2400" dirty="0"/>
              <a:t>will it be based on how much skill and knowledge an employee brings to that job</a:t>
            </a:r>
            <a:r>
              <a:rPr lang="en-US" sz="2400" dirty="0" smtClean="0"/>
              <a:t>? </a:t>
            </a:r>
          </a:p>
          <a:p>
            <a:pPr>
              <a:lnSpc>
                <a:spcPct val="100000"/>
              </a:lnSpc>
            </a:pPr>
            <a:r>
              <a:rPr lang="en-US" sz="2400" b="1" dirty="0"/>
              <a:t>knowledge-based </a:t>
            </a:r>
            <a:r>
              <a:rPr lang="en-US" sz="2400" b="1" dirty="0" smtClean="0"/>
              <a:t>pay or </a:t>
            </a:r>
            <a:r>
              <a:rPr lang="en-US" sz="2400" b="1" dirty="0"/>
              <a:t>skill-based pay</a:t>
            </a:r>
          </a:p>
          <a:p>
            <a:pPr algn="just">
              <a:lnSpc>
                <a:spcPct val="150000"/>
              </a:lnSpc>
              <a:spcBef>
                <a:spcPts val="0"/>
              </a:spcBef>
              <a:spcAft>
                <a:spcPts val="0"/>
              </a:spcAft>
            </a:pPr>
            <a:r>
              <a:rPr lang="en-US" sz="2400" dirty="0">
                <a:solidFill>
                  <a:srgbClr val="000000"/>
                </a:solidFill>
              </a:rPr>
              <a:t>A pay system in which </a:t>
            </a:r>
            <a:r>
              <a:rPr lang="en-US" sz="2400" dirty="0" smtClean="0">
                <a:solidFill>
                  <a:srgbClr val="000000"/>
                </a:solidFill>
              </a:rPr>
              <a:t>employees are </a:t>
            </a:r>
            <a:r>
              <a:rPr lang="en-US" sz="2400" dirty="0">
                <a:solidFill>
                  <a:srgbClr val="000000"/>
                </a:solidFill>
              </a:rPr>
              <a:t>paid on the basis of the </a:t>
            </a:r>
            <a:r>
              <a:rPr lang="en-US" sz="2400" dirty="0" smtClean="0">
                <a:solidFill>
                  <a:srgbClr val="000000"/>
                </a:solidFill>
              </a:rPr>
              <a:t>jobs they </a:t>
            </a:r>
            <a:r>
              <a:rPr lang="en-US" sz="2400" dirty="0">
                <a:solidFill>
                  <a:srgbClr val="000000"/>
                </a:solidFill>
              </a:rPr>
              <a:t>can do or talents they </a:t>
            </a:r>
            <a:r>
              <a:rPr lang="en-US" sz="2400" dirty="0" smtClean="0">
                <a:solidFill>
                  <a:srgbClr val="000000"/>
                </a:solidFill>
              </a:rPr>
              <a:t>have that </a:t>
            </a:r>
            <a:r>
              <a:rPr lang="en-US" sz="2400" dirty="0">
                <a:solidFill>
                  <a:srgbClr val="000000"/>
                </a:solidFill>
              </a:rPr>
              <a:t>can be successfully applied to </a:t>
            </a:r>
            <a:r>
              <a:rPr lang="en-US" sz="2400" dirty="0" smtClean="0">
                <a:solidFill>
                  <a:srgbClr val="000000"/>
                </a:solidFill>
              </a:rPr>
              <a:t>a variety </a:t>
            </a:r>
            <a:r>
              <a:rPr lang="en-US" sz="2400" dirty="0">
                <a:solidFill>
                  <a:srgbClr val="000000"/>
                </a:solidFill>
              </a:rPr>
              <a:t>of tasks and situations.</a:t>
            </a:r>
            <a:endParaRPr lang="en-US" sz="2400" dirty="0" smtClean="0"/>
          </a:p>
          <a:p>
            <a:pPr algn="just">
              <a:lnSpc>
                <a:spcPct val="150000"/>
              </a:lnSpc>
            </a:pPr>
            <a:endParaRPr lang="en-US" sz="2400" dirty="0" smtClean="0"/>
          </a:p>
          <a:p>
            <a:pPr algn="just">
              <a:lnSpc>
                <a:spcPct val="150000"/>
              </a:lnSpc>
            </a:pPr>
            <a:endParaRPr lang="en-US" sz="2400" dirty="0"/>
          </a:p>
        </p:txBody>
      </p:sp>
    </p:spTree>
    <p:extLst>
      <p:ext uri="{BB962C8B-B14F-4D97-AF65-F5344CB8AC3E}">
        <p14:creationId xmlns:p14="http://schemas.microsoft.com/office/powerpoint/2010/main" val="1257459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4128" y="585216"/>
            <a:ext cx="9720072" cy="914972"/>
          </a:xfrm>
        </p:spPr>
        <p:txBody>
          <a:bodyPr>
            <a:normAutofit/>
          </a:bodyPr>
          <a:lstStyle/>
          <a:p>
            <a:pPr algn="ctr"/>
            <a:r>
              <a:rPr lang="en-US" sz="3200" b="1" dirty="0" smtClean="0"/>
              <a:t> Job versus individual pay </a:t>
            </a:r>
            <a:endParaRPr lang="en-US" sz="3200" b="1" dirty="0"/>
          </a:p>
        </p:txBody>
      </p:sp>
      <p:sp>
        <p:nvSpPr>
          <p:cNvPr id="5" name="Text Placeholder 4"/>
          <p:cNvSpPr>
            <a:spLocks noGrp="1"/>
          </p:cNvSpPr>
          <p:nvPr>
            <p:ph type="body" idx="1"/>
          </p:nvPr>
        </p:nvSpPr>
        <p:spPr>
          <a:xfrm>
            <a:off x="800100" y="1500188"/>
            <a:ext cx="4754880" cy="822960"/>
          </a:xfrm>
        </p:spPr>
        <p:txBody>
          <a:bodyPr>
            <a:normAutofit/>
          </a:bodyPr>
          <a:lstStyle/>
          <a:p>
            <a:pPr algn="ctr"/>
            <a:r>
              <a:rPr lang="en-US" sz="2400" b="1" dirty="0" smtClean="0">
                <a:solidFill>
                  <a:schemeClr val="tx1"/>
                </a:solidFill>
              </a:rPr>
              <a:t>Job based pay </a:t>
            </a:r>
            <a:endParaRPr lang="en-US" sz="2400" b="1" dirty="0">
              <a:solidFill>
                <a:schemeClr val="tx1"/>
              </a:solidFill>
            </a:endParaRPr>
          </a:p>
        </p:txBody>
      </p:sp>
      <p:sp>
        <p:nvSpPr>
          <p:cNvPr id="6" name="Content Placeholder 5"/>
          <p:cNvSpPr>
            <a:spLocks noGrp="1"/>
          </p:cNvSpPr>
          <p:nvPr>
            <p:ph sz="half" idx="2"/>
          </p:nvPr>
        </p:nvSpPr>
        <p:spPr>
          <a:xfrm>
            <a:off x="794026" y="2119627"/>
            <a:ext cx="4341180" cy="4023997"/>
          </a:xfrm>
        </p:spPr>
        <p:txBody>
          <a:bodyPr>
            <a:normAutofit/>
          </a:bodyPr>
          <a:lstStyle/>
          <a:p>
            <a:pPr>
              <a:buFont typeface="Wingdings" panose="05000000000000000000" pitchFamily="2" charset="2"/>
              <a:buChar char="§"/>
            </a:pPr>
            <a:r>
              <a:rPr lang="en-US" sz="2400" dirty="0">
                <a:solidFill>
                  <a:srgbClr val="000000"/>
                </a:solidFill>
              </a:rPr>
              <a:t>Technology is </a:t>
            </a:r>
            <a:r>
              <a:rPr lang="en-US" sz="2400" dirty="0" smtClean="0">
                <a:solidFill>
                  <a:srgbClr val="000000"/>
                </a:solidFill>
              </a:rPr>
              <a:t>stable</a:t>
            </a:r>
            <a:endParaRPr lang="en-US" sz="2400" dirty="0">
              <a:solidFill>
                <a:srgbClr val="000000"/>
              </a:solidFill>
            </a:endParaRPr>
          </a:p>
          <a:p>
            <a:pPr>
              <a:buFont typeface="Wingdings" panose="05000000000000000000" pitchFamily="2" charset="2"/>
              <a:buChar char="§"/>
            </a:pPr>
            <a:r>
              <a:rPr lang="en-US" sz="2400" dirty="0" smtClean="0">
                <a:solidFill>
                  <a:srgbClr val="000000"/>
                </a:solidFill>
              </a:rPr>
              <a:t>Jobs </a:t>
            </a:r>
            <a:r>
              <a:rPr lang="en-US" sz="2400" dirty="0">
                <a:solidFill>
                  <a:srgbClr val="000000"/>
                </a:solidFill>
              </a:rPr>
              <a:t>do not change </a:t>
            </a:r>
            <a:r>
              <a:rPr lang="en-US" sz="2400" dirty="0" smtClean="0">
                <a:solidFill>
                  <a:srgbClr val="000000"/>
                </a:solidFill>
              </a:rPr>
              <a:t>often</a:t>
            </a:r>
            <a:endParaRPr lang="en-US" sz="2400" dirty="0">
              <a:solidFill>
                <a:srgbClr val="000000"/>
              </a:solidFill>
            </a:endParaRPr>
          </a:p>
          <a:p>
            <a:pPr>
              <a:buFont typeface="Wingdings" panose="05000000000000000000" pitchFamily="2" charset="2"/>
              <a:buChar char="§"/>
            </a:pPr>
            <a:r>
              <a:rPr lang="en-US" sz="2400" dirty="0" smtClean="0">
                <a:solidFill>
                  <a:srgbClr val="000000"/>
                </a:solidFill>
              </a:rPr>
              <a:t>Turnover </a:t>
            </a:r>
            <a:r>
              <a:rPr lang="en-US" sz="2400" dirty="0">
                <a:solidFill>
                  <a:srgbClr val="000000"/>
                </a:solidFill>
              </a:rPr>
              <a:t>is relatively </a:t>
            </a:r>
            <a:r>
              <a:rPr lang="en-US" sz="2400" dirty="0" smtClean="0">
                <a:solidFill>
                  <a:srgbClr val="000000"/>
                </a:solidFill>
              </a:rPr>
              <a:t>low</a:t>
            </a:r>
            <a:endParaRPr lang="en-US" sz="2400" dirty="0">
              <a:solidFill>
                <a:srgbClr val="000000"/>
              </a:solidFill>
            </a:endParaRPr>
          </a:p>
          <a:p>
            <a:pPr algn="just">
              <a:buFont typeface="Wingdings" panose="05000000000000000000" pitchFamily="2" charset="2"/>
              <a:buChar char="§"/>
            </a:pPr>
            <a:r>
              <a:rPr lang="en-US" sz="2400" dirty="0" smtClean="0">
                <a:solidFill>
                  <a:srgbClr val="000000"/>
                </a:solidFill>
              </a:rPr>
              <a:t>Jobs </a:t>
            </a:r>
            <a:r>
              <a:rPr lang="en-US" sz="2400" dirty="0">
                <a:solidFill>
                  <a:srgbClr val="000000"/>
                </a:solidFill>
              </a:rPr>
              <a:t>are fairly standardized within the </a:t>
            </a:r>
            <a:r>
              <a:rPr lang="en-US" sz="2400" dirty="0" smtClean="0">
                <a:solidFill>
                  <a:srgbClr val="000000"/>
                </a:solidFill>
              </a:rPr>
              <a:t>industry</a:t>
            </a:r>
          </a:p>
          <a:p>
            <a:pPr algn="just">
              <a:buFont typeface="Wingdings" panose="05000000000000000000" pitchFamily="2" charset="2"/>
              <a:buChar char="§"/>
            </a:pPr>
            <a:r>
              <a:rPr lang="en-US" sz="2400" dirty="0"/>
              <a:t>Employees are expected to move up through the ranks over </a:t>
            </a:r>
            <a:r>
              <a:rPr lang="en-US" sz="2400" dirty="0" smtClean="0"/>
              <a:t>time</a:t>
            </a:r>
            <a:endParaRPr lang="en-US" dirty="0"/>
          </a:p>
        </p:txBody>
      </p:sp>
      <p:sp>
        <p:nvSpPr>
          <p:cNvPr id="7" name="Text Placeholder 6"/>
          <p:cNvSpPr>
            <a:spLocks noGrp="1"/>
          </p:cNvSpPr>
          <p:nvPr>
            <p:ph type="body" sz="quarter" idx="3"/>
          </p:nvPr>
        </p:nvSpPr>
        <p:spPr>
          <a:xfrm>
            <a:off x="5990888" y="1479545"/>
            <a:ext cx="4754880" cy="640082"/>
          </a:xfrm>
        </p:spPr>
        <p:txBody>
          <a:bodyPr>
            <a:normAutofit/>
          </a:bodyPr>
          <a:lstStyle/>
          <a:p>
            <a:pPr algn="ctr"/>
            <a:r>
              <a:rPr lang="en-US" sz="2400" b="1" dirty="0" smtClean="0">
                <a:solidFill>
                  <a:schemeClr val="tx1"/>
                </a:solidFill>
              </a:rPr>
              <a:t>Individual based pay</a:t>
            </a:r>
            <a:endParaRPr lang="en-US" sz="2400" b="1" dirty="0">
              <a:solidFill>
                <a:schemeClr val="tx1"/>
              </a:solidFill>
            </a:endParaRPr>
          </a:p>
        </p:txBody>
      </p:sp>
      <p:sp>
        <p:nvSpPr>
          <p:cNvPr id="8" name="Content Placeholder 7"/>
          <p:cNvSpPr>
            <a:spLocks noGrp="1"/>
          </p:cNvSpPr>
          <p:nvPr>
            <p:ph sz="quarter" idx="4"/>
          </p:nvPr>
        </p:nvSpPr>
        <p:spPr>
          <a:xfrm>
            <a:off x="5990888" y="2119626"/>
            <a:ext cx="5610562" cy="4166873"/>
          </a:xfrm>
        </p:spPr>
        <p:txBody>
          <a:bodyPr>
            <a:noAutofit/>
          </a:bodyPr>
          <a:lstStyle/>
          <a:p>
            <a:pPr algn="just">
              <a:lnSpc>
                <a:spcPct val="110000"/>
              </a:lnSpc>
              <a:buFont typeface="Wingdings" panose="05000000000000000000" pitchFamily="2" charset="2"/>
              <a:buChar char="§"/>
            </a:pPr>
            <a:r>
              <a:rPr lang="en-US" sz="2400" dirty="0">
                <a:solidFill>
                  <a:srgbClr val="000000"/>
                </a:solidFill>
              </a:rPr>
              <a:t>The company’s technology and organizational structure change frequently.</a:t>
            </a:r>
          </a:p>
          <a:p>
            <a:pPr algn="just">
              <a:lnSpc>
                <a:spcPct val="110000"/>
              </a:lnSpc>
              <a:buFont typeface="Wingdings" panose="05000000000000000000" pitchFamily="2" charset="2"/>
              <a:buChar char="§"/>
            </a:pPr>
            <a:r>
              <a:rPr lang="en-US" sz="2400" dirty="0">
                <a:solidFill>
                  <a:srgbClr val="000000"/>
                </a:solidFill>
              </a:rPr>
              <a:t>The costs of employee turnover and absenteeism are high.</a:t>
            </a:r>
          </a:p>
          <a:p>
            <a:pPr algn="just">
              <a:lnSpc>
                <a:spcPct val="110000"/>
              </a:lnSpc>
              <a:buFont typeface="Wingdings" panose="05000000000000000000" pitchFamily="2" charset="2"/>
              <a:buChar char="§"/>
            </a:pPr>
            <a:r>
              <a:rPr lang="en-US" sz="2400" dirty="0" smtClean="0">
                <a:solidFill>
                  <a:srgbClr val="000000"/>
                </a:solidFill>
              </a:rPr>
              <a:t>Opportunities </a:t>
            </a:r>
            <a:r>
              <a:rPr lang="en-US" sz="2400" dirty="0">
                <a:solidFill>
                  <a:srgbClr val="000000"/>
                </a:solidFill>
              </a:rPr>
              <a:t>for upward mobility are limited.</a:t>
            </a:r>
          </a:p>
          <a:p>
            <a:pPr algn="just">
              <a:lnSpc>
                <a:spcPct val="110000"/>
              </a:lnSpc>
              <a:buFont typeface="Wingdings" panose="05000000000000000000" pitchFamily="2" charset="2"/>
              <a:buChar char="§"/>
            </a:pPr>
            <a:r>
              <a:rPr lang="en-US" sz="2400" dirty="0" smtClean="0">
                <a:solidFill>
                  <a:srgbClr val="000000"/>
                </a:solidFill>
              </a:rPr>
              <a:t>Opportunities </a:t>
            </a:r>
            <a:r>
              <a:rPr lang="en-US" sz="2400" dirty="0">
                <a:solidFill>
                  <a:srgbClr val="000000"/>
                </a:solidFill>
              </a:rPr>
              <a:t>to learn new skills are present</a:t>
            </a:r>
            <a:r>
              <a:rPr lang="en-US" sz="2400" dirty="0" smtClean="0">
                <a:solidFill>
                  <a:srgbClr val="000000"/>
                </a:solidFill>
              </a:rPr>
              <a:t>.</a:t>
            </a:r>
            <a:endParaRPr lang="en-US" sz="2400" dirty="0">
              <a:solidFill>
                <a:srgbClr val="000000"/>
              </a:solidFill>
            </a:endParaRPr>
          </a:p>
        </p:txBody>
      </p:sp>
    </p:spTree>
    <p:extLst>
      <p:ext uri="{BB962C8B-B14F-4D97-AF65-F5344CB8AC3E}">
        <p14:creationId xmlns:p14="http://schemas.microsoft.com/office/powerpoint/2010/main" val="3029604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97924"/>
          </a:xfrm>
        </p:spPr>
        <p:txBody>
          <a:bodyPr>
            <a:normAutofit/>
          </a:bodyPr>
          <a:lstStyle/>
          <a:p>
            <a:pPr algn="ctr"/>
            <a:r>
              <a:rPr lang="en-US" sz="2800" b="1" dirty="0">
                <a:solidFill>
                  <a:prstClr val="black">
                    <a:lumMod val="95000"/>
                    <a:lumOff val="5000"/>
                  </a:prstClr>
                </a:solidFill>
                <a:latin typeface="Tw Cen MT" panose="020B0602020104020603"/>
              </a:rPr>
              <a:t>Factors need to be considered in designing  compensation systems </a:t>
            </a:r>
            <a:endParaRPr lang="en-US" sz="2800" dirty="0">
              <a:latin typeface="+mn-lt"/>
            </a:endParaRPr>
          </a:p>
        </p:txBody>
      </p:sp>
      <p:sp>
        <p:nvSpPr>
          <p:cNvPr id="3" name="Content Placeholder 2"/>
          <p:cNvSpPr>
            <a:spLocks noGrp="1"/>
          </p:cNvSpPr>
          <p:nvPr>
            <p:ph idx="1"/>
          </p:nvPr>
        </p:nvSpPr>
        <p:spPr>
          <a:xfrm>
            <a:off x="846161" y="1702694"/>
            <a:ext cx="9898039" cy="4820936"/>
          </a:xfrm>
        </p:spPr>
        <p:txBody>
          <a:bodyPr>
            <a:noAutofit/>
          </a:bodyPr>
          <a:lstStyle/>
          <a:p>
            <a:pPr marL="0" lvl="0" indent="0" algn="ctr">
              <a:lnSpc>
                <a:spcPct val="150000"/>
              </a:lnSpc>
              <a:buNone/>
            </a:pPr>
            <a:r>
              <a:rPr lang="en-US" sz="2400" b="1" dirty="0" smtClean="0">
                <a:solidFill>
                  <a:srgbClr val="00B0F0"/>
                </a:solidFill>
              </a:rPr>
              <a:t>Egalitarianism </a:t>
            </a:r>
            <a:r>
              <a:rPr lang="en-US" sz="2400" b="1" dirty="0">
                <a:solidFill>
                  <a:srgbClr val="00B0F0"/>
                </a:solidFill>
              </a:rPr>
              <a:t>Versus </a:t>
            </a:r>
            <a:r>
              <a:rPr lang="en-US" sz="2400" b="1" dirty="0" smtClean="0">
                <a:solidFill>
                  <a:srgbClr val="00B0F0"/>
                </a:solidFill>
              </a:rPr>
              <a:t>Elitism</a:t>
            </a:r>
          </a:p>
          <a:p>
            <a:pPr algn="just">
              <a:lnSpc>
                <a:spcPct val="150000"/>
              </a:lnSpc>
            </a:pPr>
            <a:r>
              <a:rPr lang="en-US" sz="2400" b="1" dirty="0" smtClean="0"/>
              <a:t>Egalitarian </a:t>
            </a:r>
            <a:r>
              <a:rPr lang="en-US" sz="2400" b="1" dirty="0"/>
              <a:t>pay </a:t>
            </a:r>
            <a:r>
              <a:rPr lang="en-US" sz="2400" b="1" dirty="0" smtClean="0"/>
              <a:t>system</a:t>
            </a:r>
            <a:r>
              <a:rPr lang="en-US" sz="2400" b="1" dirty="0" smtClean="0">
                <a:solidFill>
                  <a:srgbClr val="00B0F0"/>
                </a:solidFill>
              </a:rPr>
              <a:t>- </a:t>
            </a:r>
            <a:r>
              <a:rPr lang="en-US" sz="2400" dirty="0" smtClean="0">
                <a:solidFill>
                  <a:srgbClr val="000000"/>
                </a:solidFill>
              </a:rPr>
              <a:t>A </a:t>
            </a:r>
            <a:r>
              <a:rPr lang="en-US" sz="2400" dirty="0">
                <a:solidFill>
                  <a:srgbClr val="000000"/>
                </a:solidFill>
              </a:rPr>
              <a:t>pay plan in which most </a:t>
            </a:r>
            <a:r>
              <a:rPr lang="en-US" sz="2400" dirty="0" smtClean="0">
                <a:solidFill>
                  <a:srgbClr val="000000"/>
                </a:solidFill>
              </a:rPr>
              <a:t>employees are </a:t>
            </a:r>
            <a:r>
              <a:rPr lang="en-US" sz="2400" dirty="0">
                <a:solidFill>
                  <a:srgbClr val="000000"/>
                </a:solidFill>
              </a:rPr>
              <a:t>part of the same </a:t>
            </a:r>
            <a:r>
              <a:rPr lang="en-US" sz="2400" dirty="0" smtClean="0">
                <a:solidFill>
                  <a:srgbClr val="000000"/>
                </a:solidFill>
              </a:rPr>
              <a:t>compensation system</a:t>
            </a:r>
            <a:r>
              <a:rPr lang="en-US" sz="2400" dirty="0">
                <a:solidFill>
                  <a:srgbClr val="000000"/>
                </a:solidFill>
              </a:rPr>
              <a:t>.</a:t>
            </a:r>
          </a:p>
          <a:p>
            <a:pPr algn="just">
              <a:lnSpc>
                <a:spcPct val="150000"/>
              </a:lnSpc>
            </a:pPr>
            <a:r>
              <a:rPr lang="en-US" sz="2400" b="1" dirty="0" smtClean="0"/>
              <a:t>Elitist pay system</a:t>
            </a:r>
            <a:r>
              <a:rPr lang="en-US" sz="2400" b="1" dirty="0" smtClean="0">
                <a:solidFill>
                  <a:srgbClr val="61CAD9"/>
                </a:solidFill>
              </a:rPr>
              <a:t>- </a:t>
            </a:r>
            <a:r>
              <a:rPr lang="en-US" sz="2400" dirty="0" smtClean="0">
                <a:solidFill>
                  <a:srgbClr val="000000"/>
                </a:solidFill>
              </a:rPr>
              <a:t>A </a:t>
            </a:r>
            <a:r>
              <a:rPr lang="en-US" sz="2400" dirty="0">
                <a:solidFill>
                  <a:srgbClr val="000000"/>
                </a:solidFill>
              </a:rPr>
              <a:t>pay plan in which </a:t>
            </a:r>
            <a:r>
              <a:rPr lang="en-US" sz="2400" dirty="0" smtClean="0">
                <a:solidFill>
                  <a:srgbClr val="000000"/>
                </a:solidFill>
              </a:rPr>
              <a:t>different compensation </a:t>
            </a:r>
            <a:r>
              <a:rPr lang="en-US" sz="2400" dirty="0">
                <a:solidFill>
                  <a:srgbClr val="000000"/>
                </a:solidFill>
              </a:rPr>
              <a:t>systems </a:t>
            </a:r>
            <a:r>
              <a:rPr lang="en-US" sz="2400" dirty="0" smtClean="0">
                <a:solidFill>
                  <a:srgbClr val="000000"/>
                </a:solidFill>
              </a:rPr>
              <a:t>are established </a:t>
            </a:r>
            <a:r>
              <a:rPr lang="en-US" sz="2400" dirty="0">
                <a:solidFill>
                  <a:srgbClr val="000000"/>
                </a:solidFill>
              </a:rPr>
              <a:t>for employees or </a:t>
            </a:r>
            <a:r>
              <a:rPr lang="en-US" sz="2400" dirty="0" smtClean="0">
                <a:solidFill>
                  <a:srgbClr val="000000"/>
                </a:solidFill>
              </a:rPr>
              <a:t>groups at </a:t>
            </a:r>
            <a:r>
              <a:rPr lang="en-US" sz="2400" dirty="0">
                <a:solidFill>
                  <a:srgbClr val="000000"/>
                </a:solidFill>
              </a:rPr>
              <a:t>different organizational levels.</a:t>
            </a:r>
            <a:endParaRPr lang="en-US" sz="2400" dirty="0"/>
          </a:p>
        </p:txBody>
      </p:sp>
    </p:spTree>
    <p:extLst>
      <p:ext uri="{BB962C8B-B14F-4D97-AF65-F5344CB8AC3E}">
        <p14:creationId xmlns:p14="http://schemas.microsoft.com/office/powerpoint/2010/main" val="223689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40553"/>
          </a:xfrm>
        </p:spPr>
        <p:txBody>
          <a:bodyPr>
            <a:normAutofit/>
          </a:bodyPr>
          <a:lstStyle/>
          <a:p>
            <a:pPr algn="ctr"/>
            <a:r>
              <a:rPr lang="en-US" sz="3200" b="1" dirty="0" smtClean="0"/>
              <a:t>What is compensation?</a:t>
            </a:r>
            <a:endParaRPr lang="en-US" sz="3200" b="1" dirty="0"/>
          </a:p>
        </p:txBody>
      </p:sp>
      <p:sp>
        <p:nvSpPr>
          <p:cNvPr id="3" name="Content Placeholder 2"/>
          <p:cNvSpPr>
            <a:spLocks noGrp="1"/>
          </p:cNvSpPr>
          <p:nvPr>
            <p:ph idx="1"/>
          </p:nvPr>
        </p:nvSpPr>
        <p:spPr>
          <a:xfrm>
            <a:off x="1024127" y="1725769"/>
            <a:ext cx="9720073" cy="4507606"/>
          </a:xfrm>
        </p:spPr>
        <p:txBody>
          <a:bodyPr>
            <a:noAutofit/>
          </a:bodyPr>
          <a:lstStyle/>
          <a:p>
            <a:pPr algn="just">
              <a:lnSpc>
                <a:spcPct val="150000"/>
              </a:lnSpc>
              <a:buFont typeface="Wingdings" panose="05000000000000000000" pitchFamily="2" charset="2"/>
              <a:buChar char="§"/>
            </a:pPr>
            <a:r>
              <a:rPr lang="en-US" sz="2400" b="1" dirty="0" smtClean="0">
                <a:solidFill>
                  <a:srgbClr val="0070C0"/>
                </a:solidFill>
              </a:rPr>
              <a:t>Compensation</a:t>
            </a:r>
            <a:r>
              <a:rPr lang="en-US" sz="2400" dirty="0" smtClean="0"/>
              <a:t> is the </a:t>
            </a:r>
            <a:r>
              <a:rPr lang="en-US" sz="2400" dirty="0"/>
              <a:t>package of </a:t>
            </a:r>
            <a:r>
              <a:rPr lang="en-US" sz="2400" dirty="0">
                <a:solidFill>
                  <a:srgbClr val="FF0000"/>
                </a:solidFill>
              </a:rPr>
              <a:t>quantifiable </a:t>
            </a:r>
            <a:r>
              <a:rPr lang="en-US" sz="2400" dirty="0" smtClean="0">
                <a:solidFill>
                  <a:srgbClr val="FF0000"/>
                </a:solidFill>
              </a:rPr>
              <a:t>rewards </a:t>
            </a:r>
            <a:r>
              <a:rPr lang="en-US" sz="2400" dirty="0" smtClean="0"/>
              <a:t>an </a:t>
            </a:r>
            <a:r>
              <a:rPr lang="en-US" sz="2400" dirty="0"/>
              <a:t>employee receives for his or </a:t>
            </a:r>
            <a:r>
              <a:rPr lang="en-US" sz="2400" dirty="0" smtClean="0"/>
              <a:t>her contribution to the organization. </a:t>
            </a:r>
            <a:r>
              <a:rPr lang="en-US" sz="2400" dirty="0"/>
              <a:t>Includes three </a:t>
            </a:r>
            <a:r>
              <a:rPr lang="en-US" sz="2400" dirty="0" smtClean="0"/>
              <a:t>components: base </a:t>
            </a:r>
            <a:r>
              <a:rPr lang="en-US" sz="2400" dirty="0"/>
              <a:t>compensation, pay </a:t>
            </a:r>
            <a:r>
              <a:rPr lang="en-US" sz="2400" dirty="0" smtClean="0"/>
              <a:t>incentives, and indirect compensation/benefits.</a:t>
            </a:r>
          </a:p>
          <a:p>
            <a:pPr algn="just">
              <a:lnSpc>
                <a:spcPct val="150000"/>
              </a:lnSpc>
              <a:buFont typeface="Wingdings" panose="05000000000000000000" pitchFamily="2" charset="2"/>
              <a:buChar char="§"/>
            </a:pPr>
            <a:r>
              <a:rPr lang="en-US" sz="2400" b="1" dirty="0" smtClean="0">
                <a:solidFill>
                  <a:srgbClr val="0070C0"/>
                </a:solidFill>
              </a:rPr>
              <a:t>Base compensation</a:t>
            </a:r>
            <a:r>
              <a:rPr lang="en-US" sz="2400" dirty="0" smtClean="0"/>
              <a:t>-the </a:t>
            </a:r>
            <a:r>
              <a:rPr lang="en-US" sz="2400" dirty="0"/>
              <a:t>fixed pay an employee receives on a regular basis, either in the form of a salary or as an hourly </a:t>
            </a:r>
            <a:r>
              <a:rPr lang="en-US" sz="2400" dirty="0" smtClean="0"/>
              <a:t>wage.</a:t>
            </a:r>
          </a:p>
          <a:p>
            <a:pPr algn="just">
              <a:lnSpc>
                <a:spcPct val="150000"/>
              </a:lnSpc>
              <a:buFont typeface="Wingdings" panose="05000000000000000000" pitchFamily="2" charset="2"/>
              <a:buChar char="§"/>
            </a:pPr>
            <a:r>
              <a:rPr lang="en-US" sz="2400" b="1" dirty="0" smtClean="0">
                <a:solidFill>
                  <a:srgbClr val="0070C0"/>
                </a:solidFill>
              </a:rPr>
              <a:t>Pay </a:t>
            </a:r>
            <a:r>
              <a:rPr lang="en-US" sz="2400" b="1" dirty="0">
                <a:solidFill>
                  <a:srgbClr val="0070C0"/>
                </a:solidFill>
              </a:rPr>
              <a:t>incentive</a:t>
            </a:r>
            <a:r>
              <a:rPr lang="en-US" sz="2400" b="1" dirty="0" smtClean="0"/>
              <a:t>- </a:t>
            </a:r>
            <a:r>
              <a:rPr lang="en-US" sz="2400" dirty="0" smtClean="0"/>
              <a:t>a </a:t>
            </a:r>
            <a:r>
              <a:rPr lang="en-US" sz="2400" dirty="0"/>
              <a:t>program designed to </a:t>
            </a:r>
            <a:r>
              <a:rPr lang="en-US" sz="2400" dirty="0" smtClean="0"/>
              <a:t>reward employees </a:t>
            </a:r>
            <a:r>
              <a:rPr lang="en-US" sz="2400" dirty="0"/>
              <a:t>for good </a:t>
            </a:r>
            <a:r>
              <a:rPr lang="en-US" sz="2400" dirty="0" smtClean="0"/>
              <a:t>performance. e.g., bonus</a:t>
            </a:r>
            <a:endParaRPr lang="en-US" sz="2400" dirty="0"/>
          </a:p>
        </p:txBody>
      </p:sp>
    </p:spTree>
    <p:extLst>
      <p:ext uri="{BB962C8B-B14F-4D97-AF65-F5344CB8AC3E}">
        <p14:creationId xmlns:p14="http://schemas.microsoft.com/office/powerpoint/2010/main" val="3047423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97924"/>
          </a:xfrm>
        </p:spPr>
        <p:txBody>
          <a:bodyPr>
            <a:normAutofit/>
          </a:bodyPr>
          <a:lstStyle/>
          <a:p>
            <a:pPr algn="ctr"/>
            <a:r>
              <a:rPr lang="en-US" sz="2800" b="1" dirty="0">
                <a:solidFill>
                  <a:prstClr val="black">
                    <a:lumMod val="95000"/>
                    <a:lumOff val="5000"/>
                  </a:prstClr>
                </a:solidFill>
                <a:latin typeface="Tw Cen MT" panose="020B0602020104020603"/>
              </a:rPr>
              <a:t>Factors need to be considered in designing  compensation systems </a:t>
            </a:r>
            <a:endParaRPr lang="en-US" sz="3200" dirty="0">
              <a:latin typeface="+mn-lt"/>
            </a:endParaRPr>
          </a:p>
        </p:txBody>
      </p:sp>
      <p:sp>
        <p:nvSpPr>
          <p:cNvPr id="3" name="Content Placeholder 2"/>
          <p:cNvSpPr>
            <a:spLocks noGrp="1"/>
          </p:cNvSpPr>
          <p:nvPr>
            <p:ph idx="1"/>
          </p:nvPr>
        </p:nvSpPr>
        <p:spPr>
          <a:xfrm>
            <a:off x="846161" y="1702694"/>
            <a:ext cx="9898039" cy="4820936"/>
          </a:xfrm>
        </p:spPr>
        <p:txBody>
          <a:bodyPr>
            <a:noAutofit/>
          </a:bodyPr>
          <a:lstStyle/>
          <a:p>
            <a:pPr algn="just">
              <a:lnSpc>
                <a:spcPct val="100000"/>
              </a:lnSpc>
              <a:spcBef>
                <a:spcPts val="600"/>
              </a:spcBef>
              <a:spcAft>
                <a:spcPts val="0"/>
              </a:spcAft>
            </a:pPr>
            <a:r>
              <a:rPr lang="en-US" sz="2400" b="1" dirty="0" smtClean="0"/>
              <a:t>Monetary </a:t>
            </a:r>
            <a:r>
              <a:rPr lang="en-US" sz="2400" b="1" dirty="0"/>
              <a:t>Versus Nonmonetary </a:t>
            </a:r>
            <a:r>
              <a:rPr lang="en-US" sz="2400" b="1" dirty="0" smtClean="0"/>
              <a:t>rewards</a:t>
            </a:r>
            <a:endParaRPr lang="en-US" sz="2400" dirty="0" smtClean="0"/>
          </a:p>
          <a:p>
            <a:pPr algn="just">
              <a:lnSpc>
                <a:spcPct val="150000"/>
              </a:lnSpc>
              <a:spcBef>
                <a:spcPts val="0"/>
              </a:spcBef>
              <a:spcAft>
                <a:spcPts val="0"/>
              </a:spcAft>
            </a:pPr>
            <a:r>
              <a:rPr lang="en-US" sz="2400" dirty="0" smtClean="0"/>
              <a:t>Will </a:t>
            </a:r>
            <a:r>
              <a:rPr lang="en-US" sz="2400" dirty="0"/>
              <a:t>the compensation plan emphasize motivating </a:t>
            </a:r>
            <a:r>
              <a:rPr lang="en-US" sz="2400" dirty="0" smtClean="0"/>
              <a:t>employees through </a:t>
            </a:r>
            <a:r>
              <a:rPr lang="en-US" sz="2400" dirty="0"/>
              <a:t>monetary rewards like pay  </a:t>
            </a:r>
            <a:r>
              <a:rPr lang="en-US" sz="2400" dirty="0" smtClean="0"/>
              <a:t>or </a:t>
            </a:r>
            <a:r>
              <a:rPr lang="en-US" sz="2400" dirty="0"/>
              <a:t>will it stress nonmonetary rewards such </a:t>
            </a:r>
            <a:r>
              <a:rPr lang="en-US" sz="2400" dirty="0" smtClean="0"/>
              <a:t>as interesting work?</a:t>
            </a:r>
            <a:endParaRPr lang="en-US" sz="2400" b="1" dirty="0"/>
          </a:p>
          <a:p>
            <a:pPr algn="just">
              <a:lnSpc>
                <a:spcPct val="150000"/>
              </a:lnSpc>
              <a:spcBef>
                <a:spcPts val="0"/>
              </a:spcBef>
              <a:spcAft>
                <a:spcPts val="0"/>
              </a:spcAft>
            </a:pPr>
            <a:r>
              <a:rPr lang="en-US" sz="2400" b="1" dirty="0" smtClean="0"/>
              <a:t>Centralization </a:t>
            </a:r>
            <a:r>
              <a:rPr lang="en-US" sz="2400" b="1" dirty="0"/>
              <a:t>Versus Decentralization of Pay </a:t>
            </a:r>
            <a:r>
              <a:rPr lang="en-US" sz="2400" b="1" dirty="0" smtClean="0"/>
              <a:t>Decisions </a:t>
            </a:r>
          </a:p>
          <a:p>
            <a:pPr algn="just">
              <a:lnSpc>
                <a:spcPct val="150000"/>
              </a:lnSpc>
            </a:pPr>
            <a:r>
              <a:rPr lang="en-US" sz="2400" dirty="0"/>
              <a:t>In a </a:t>
            </a:r>
            <a:r>
              <a:rPr lang="en-US" sz="2400" b="1" dirty="0"/>
              <a:t>centralized system</a:t>
            </a:r>
            <a:r>
              <a:rPr lang="en-US" sz="2400" dirty="0"/>
              <a:t>, pay decisions are tightly controlled in a central </a:t>
            </a:r>
            <a:r>
              <a:rPr lang="en-US" sz="2400" dirty="0" smtClean="0"/>
              <a:t>location such as headquarters</a:t>
            </a:r>
            <a:r>
              <a:rPr lang="en-US" sz="2400" dirty="0"/>
              <a:t>. </a:t>
            </a:r>
            <a:endParaRPr lang="en-US" sz="2400" dirty="0" smtClean="0"/>
          </a:p>
          <a:p>
            <a:pPr algn="just">
              <a:lnSpc>
                <a:spcPct val="100000"/>
              </a:lnSpc>
            </a:pPr>
            <a:r>
              <a:rPr lang="en-US" sz="2400" dirty="0" smtClean="0"/>
              <a:t>In </a:t>
            </a:r>
            <a:r>
              <a:rPr lang="en-US" sz="2400" dirty="0"/>
              <a:t>a </a:t>
            </a:r>
            <a:r>
              <a:rPr lang="en-US" sz="2400" b="1" dirty="0"/>
              <a:t>decentralized system</a:t>
            </a:r>
            <a:r>
              <a:rPr lang="en-US" sz="2400" dirty="0"/>
              <a:t>, pay decisions are </a:t>
            </a:r>
            <a:r>
              <a:rPr lang="en-US" sz="2400" dirty="0" smtClean="0"/>
              <a:t>delegated to managers of each unit. </a:t>
            </a:r>
            <a:endParaRPr lang="en-US" sz="2400" dirty="0"/>
          </a:p>
        </p:txBody>
      </p:sp>
    </p:spTree>
    <p:extLst>
      <p:ext uri="{BB962C8B-B14F-4D97-AF65-F5344CB8AC3E}">
        <p14:creationId xmlns:p14="http://schemas.microsoft.com/office/powerpoint/2010/main" val="2156312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mn-lt"/>
              </a:rPr>
              <a:t>Factors need to be considered in designing  compensation systems </a:t>
            </a:r>
            <a:endParaRPr lang="en-US" sz="3200" b="1" dirty="0">
              <a:latin typeface="+mn-lt"/>
            </a:endParaRPr>
          </a:p>
        </p:txBody>
      </p:sp>
      <p:sp>
        <p:nvSpPr>
          <p:cNvPr id="3" name="Content Placeholder 2"/>
          <p:cNvSpPr>
            <a:spLocks noGrp="1"/>
          </p:cNvSpPr>
          <p:nvPr>
            <p:ph idx="1"/>
          </p:nvPr>
        </p:nvSpPr>
        <p:spPr/>
        <p:txBody>
          <a:bodyPr>
            <a:normAutofit/>
          </a:bodyPr>
          <a:lstStyle/>
          <a:p>
            <a:pPr algn="just">
              <a:lnSpc>
                <a:spcPct val="150000"/>
              </a:lnSpc>
            </a:pPr>
            <a:r>
              <a:rPr lang="en-US" sz="2400" b="1" dirty="0" smtClean="0">
                <a:solidFill>
                  <a:srgbClr val="291294"/>
                </a:solidFill>
              </a:rPr>
              <a:t>Openness vs Pay Secrecy- </a:t>
            </a:r>
            <a:r>
              <a:rPr lang="en-US" sz="2400" b="1" dirty="0" smtClean="0"/>
              <a:t>a</a:t>
            </a:r>
            <a:r>
              <a:rPr lang="en-US" sz="2400" dirty="0" smtClean="0">
                <a:solidFill>
                  <a:srgbClr val="000000"/>
                </a:solidFill>
              </a:rPr>
              <a:t>nother </a:t>
            </a:r>
            <a:r>
              <a:rPr lang="en-US" sz="2400" dirty="0">
                <a:solidFill>
                  <a:srgbClr val="000000"/>
                </a:solidFill>
              </a:rPr>
              <a:t>equity issue concerns the degree of secrecy that </a:t>
            </a:r>
            <a:r>
              <a:rPr lang="en-US" sz="2400" dirty="0" smtClean="0">
                <a:solidFill>
                  <a:srgbClr val="000000"/>
                </a:solidFill>
              </a:rPr>
              <a:t>organizations have </a:t>
            </a:r>
            <a:r>
              <a:rPr lang="en-US" sz="2400" dirty="0">
                <a:solidFill>
                  <a:srgbClr val="000000"/>
                </a:solidFill>
              </a:rPr>
              <a:t>regarding their pay systems. </a:t>
            </a:r>
            <a:endParaRPr lang="en-US" sz="2400" dirty="0" smtClean="0">
              <a:solidFill>
                <a:srgbClr val="000000"/>
              </a:solidFill>
            </a:endParaRPr>
          </a:p>
          <a:p>
            <a:pPr algn="just">
              <a:lnSpc>
                <a:spcPct val="150000"/>
              </a:lnSpc>
            </a:pPr>
            <a:r>
              <a:rPr lang="en-US" sz="2400" dirty="0" smtClean="0">
                <a:solidFill>
                  <a:srgbClr val="000000"/>
                </a:solidFill>
              </a:rPr>
              <a:t>Pay </a:t>
            </a:r>
            <a:r>
              <a:rPr lang="en-US" sz="2400" dirty="0">
                <a:solidFill>
                  <a:srgbClr val="000000"/>
                </a:solidFill>
              </a:rPr>
              <a:t>information that may be </a:t>
            </a:r>
            <a:r>
              <a:rPr lang="en-US" sz="2400" dirty="0" smtClean="0">
                <a:solidFill>
                  <a:srgbClr val="000000"/>
                </a:solidFill>
              </a:rPr>
              <a:t>kept secret includes </a:t>
            </a:r>
            <a:r>
              <a:rPr lang="en-US" sz="2400" dirty="0">
                <a:solidFill>
                  <a:srgbClr val="000000"/>
                </a:solidFill>
              </a:rPr>
              <a:t>how much others make, what raises </a:t>
            </a:r>
            <a:r>
              <a:rPr lang="en-US" sz="2400" dirty="0" smtClean="0">
                <a:solidFill>
                  <a:srgbClr val="000000"/>
                </a:solidFill>
              </a:rPr>
              <a:t>others have </a:t>
            </a:r>
            <a:r>
              <a:rPr lang="en-US" sz="2400" dirty="0">
                <a:solidFill>
                  <a:srgbClr val="000000"/>
                </a:solidFill>
              </a:rPr>
              <a:t>received, and even what pay grades and ranges exist in the organization.</a:t>
            </a:r>
          </a:p>
        </p:txBody>
      </p:sp>
    </p:spTree>
    <p:extLst>
      <p:ext uri="{BB962C8B-B14F-4D97-AF65-F5344CB8AC3E}">
        <p14:creationId xmlns:p14="http://schemas.microsoft.com/office/powerpoint/2010/main" val="1051459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56823"/>
            <a:ext cx="10515600" cy="1033865"/>
          </a:xfrm>
        </p:spPr>
        <p:txBody>
          <a:bodyPr>
            <a:normAutofit fontScale="90000"/>
          </a:bodyPr>
          <a:lstStyle/>
          <a:p>
            <a:pPr lvl="0" algn="ctr">
              <a:spcBef>
                <a:spcPts val="1000"/>
              </a:spcBef>
            </a:pPr>
            <a:r>
              <a:rPr lang="en-US" sz="2800" b="1" dirty="0" smtClean="0">
                <a:solidFill>
                  <a:prstClr val="black"/>
                </a:solidFill>
                <a:latin typeface="+mn-lt"/>
                <a:ea typeface="+mn-ea"/>
                <a:cs typeface="+mn-cs"/>
              </a:rPr>
              <a:t/>
            </a:r>
            <a:br>
              <a:rPr lang="en-US" sz="2800" b="1" dirty="0" smtClean="0">
                <a:solidFill>
                  <a:prstClr val="black"/>
                </a:solidFill>
                <a:latin typeface="+mn-lt"/>
                <a:ea typeface="+mn-ea"/>
                <a:cs typeface="+mn-cs"/>
              </a:rPr>
            </a:br>
            <a:r>
              <a:rPr lang="en-US" sz="3100" b="1" dirty="0" smtClean="0">
                <a:solidFill>
                  <a:prstClr val="black"/>
                </a:solidFill>
                <a:latin typeface="+mn-lt"/>
                <a:ea typeface="+mn-ea"/>
                <a:cs typeface="+mn-cs"/>
              </a:rPr>
              <a:t>How </a:t>
            </a:r>
            <a:r>
              <a:rPr lang="en-US" sz="3100" b="1" dirty="0">
                <a:solidFill>
                  <a:prstClr val="black"/>
                </a:solidFill>
                <a:latin typeface="+mn-lt"/>
                <a:ea typeface="+mn-ea"/>
                <a:cs typeface="+mn-cs"/>
              </a:rPr>
              <a:t>to Determine pay </a:t>
            </a:r>
            <a:r>
              <a:rPr lang="en-US" sz="3100" b="1" dirty="0" smtClean="0">
                <a:solidFill>
                  <a:prstClr val="black"/>
                </a:solidFill>
                <a:latin typeface="+mn-lt"/>
                <a:ea typeface="+mn-ea"/>
                <a:cs typeface="+mn-cs"/>
              </a:rPr>
              <a:t>/construct salary scale </a:t>
            </a:r>
            <a:r>
              <a:rPr lang="en-US" sz="3100" b="1" dirty="0">
                <a:solidFill>
                  <a:prstClr val="black"/>
                </a:solidFill>
                <a:latin typeface="+mn-lt"/>
                <a:ea typeface="+mn-ea"/>
                <a:cs typeface="+mn-cs"/>
              </a:rPr>
              <a:t/>
            </a:r>
            <a:br>
              <a:rPr lang="en-US" sz="3100" b="1" dirty="0">
                <a:solidFill>
                  <a:prstClr val="black"/>
                </a:solidFill>
                <a:latin typeface="+mn-lt"/>
                <a:ea typeface="+mn-ea"/>
                <a:cs typeface="+mn-cs"/>
              </a:rPr>
            </a:br>
            <a:endParaRPr lang="en-US" b="1" dirty="0">
              <a:latin typeface="+mn-lt"/>
            </a:endParaRPr>
          </a:p>
        </p:txBody>
      </p:sp>
      <p:sp>
        <p:nvSpPr>
          <p:cNvPr id="3" name="Content Placeholder 2"/>
          <p:cNvSpPr>
            <a:spLocks noGrp="1"/>
          </p:cNvSpPr>
          <p:nvPr>
            <p:ph idx="1"/>
          </p:nvPr>
        </p:nvSpPr>
        <p:spPr>
          <a:xfrm>
            <a:off x="1024128" y="1809481"/>
            <a:ext cx="9720073" cy="4023360"/>
          </a:xfrm>
        </p:spPr>
        <p:txBody>
          <a:bodyPr/>
          <a:lstStyle/>
          <a:p>
            <a:pPr marL="514350" indent="-514350">
              <a:buFont typeface="+mj-lt"/>
              <a:buAutoNum type="arabicPeriod"/>
            </a:pPr>
            <a:r>
              <a:rPr lang="en-US" sz="2400" dirty="0" smtClean="0"/>
              <a:t>Job analysis (job description and job specification)</a:t>
            </a:r>
          </a:p>
          <a:p>
            <a:pPr marL="514350" indent="-514350">
              <a:buFont typeface="+mj-lt"/>
              <a:buAutoNum type="arabicPeriod"/>
            </a:pPr>
            <a:r>
              <a:rPr lang="en-US" sz="2400" dirty="0" smtClean="0"/>
              <a:t>Job evaluation &amp; grading</a:t>
            </a:r>
          </a:p>
          <a:p>
            <a:pPr marL="514350" indent="-514350">
              <a:buFont typeface="+mj-lt"/>
              <a:buAutoNum type="arabicPeriod"/>
            </a:pPr>
            <a:r>
              <a:rPr lang="en-US" sz="2400" dirty="0" smtClean="0"/>
              <a:t>Pay survey </a:t>
            </a:r>
          </a:p>
          <a:p>
            <a:pPr marL="514350" indent="-514350">
              <a:buFont typeface="+mj-lt"/>
              <a:buAutoNum type="arabicPeriod"/>
            </a:pPr>
            <a:r>
              <a:rPr lang="en-US" sz="2400" dirty="0" smtClean="0"/>
              <a:t>Pay structure </a:t>
            </a:r>
          </a:p>
          <a:p>
            <a:pPr marL="0" indent="0">
              <a:buNone/>
            </a:pPr>
            <a:endParaRPr lang="en-US" dirty="0"/>
          </a:p>
        </p:txBody>
      </p:sp>
    </p:spTree>
    <p:extLst>
      <p:ext uri="{BB962C8B-B14F-4D97-AF65-F5344CB8AC3E}">
        <p14:creationId xmlns:p14="http://schemas.microsoft.com/office/powerpoint/2010/main" val="3477978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1024128" y="585216"/>
            <a:ext cx="9720072" cy="1146994"/>
          </a:xfrm>
        </p:spPr>
        <p:txBody>
          <a:bodyPr>
            <a:normAutofit/>
          </a:bodyPr>
          <a:lstStyle/>
          <a:p>
            <a:pPr algn="ctr" eaLnBrk="1" hangingPunct="1"/>
            <a:r>
              <a:rPr lang="en-US" altLang="en-US" sz="3200" b="1" dirty="0">
                <a:solidFill>
                  <a:srgbClr val="0070C0"/>
                </a:solidFill>
                <a:latin typeface="Bodoni MT" panose="02070603080606020203" pitchFamily="18" charset="0"/>
              </a:rPr>
              <a:t>Job Evaluation</a:t>
            </a:r>
          </a:p>
        </p:txBody>
      </p:sp>
      <p:sp>
        <p:nvSpPr>
          <p:cNvPr id="3075" name="Content Placeholder 4"/>
          <p:cNvSpPr>
            <a:spLocks noGrp="1"/>
          </p:cNvSpPr>
          <p:nvPr>
            <p:ph idx="1"/>
          </p:nvPr>
        </p:nvSpPr>
        <p:spPr>
          <a:xfrm>
            <a:off x="1024128" y="1732210"/>
            <a:ext cx="8974836" cy="4525963"/>
          </a:xfrm>
        </p:spPr>
        <p:txBody>
          <a:bodyPr/>
          <a:lstStyle/>
          <a:p>
            <a:pPr algn="just" eaLnBrk="1" hangingPunct="1"/>
            <a:r>
              <a:rPr lang="en-US" altLang="en-US" sz="2800" dirty="0">
                <a:latin typeface="+mj-lt"/>
              </a:rPr>
              <a:t>Job evaluation is a systematic process for defining the relative worth or size of jobs within an organization </a:t>
            </a:r>
          </a:p>
          <a:p>
            <a:pPr algn="just" eaLnBrk="1" hangingPunct="1">
              <a:buFont typeface="Arial" panose="020B0604020202020204" pitchFamily="34" charset="0"/>
              <a:buNone/>
            </a:pPr>
            <a:endParaRPr lang="en-US" altLang="en-US" sz="2800" dirty="0">
              <a:latin typeface="+mj-lt"/>
            </a:endParaRPr>
          </a:p>
          <a:p>
            <a:pPr algn="just" eaLnBrk="1" hangingPunct="1"/>
            <a:r>
              <a:rPr lang="en-US" altLang="en-US" sz="2800" dirty="0">
                <a:latin typeface="+mj-lt"/>
              </a:rPr>
              <a:t>Is a method which helps to establish a </a:t>
            </a:r>
            <a:r>
              <a:rPr lang="en-US" altLang="en-US" sz="2800" dirty="0">
                <a:solidFill>
                  <a:srgbClr val="00B0F0"/>
                </a:solidFill>
                <a:latin typeface="+mj-lt"/>
              </a:rPr>
              <a:t>justified rank order </a:t>
            </a:r>
            <a:r>
              <a:rPr lang="en-US" altLang="en-US" sz="2800" dirty="0">
                <a:latin typeface="+mj-lt"/>
              </a:rPr>
              <a:t>of jobs as a whole, being a foundation for the setting of wages</a:t>
            </a:r>
            <a:r>
              <a:rPr lang="en-US" altLang="en-US" sz="2800" dirty="0" smtClean="0">
                <a:latin typeface="+mj-lt"/>
              </a:rPr>
              <a:t>.</a:t>
            </a:r>
          </a:p>
          <a:p>
            <a:pPr algn="just" eaLnBrk="1" hangingPunct="1"/>
            <a:r>
              <a:rPr lang="en-US" altLang="en-US" sz="2800" dirty="0" smtClean="0">
                <a:latin typeface="+mj-lt"/>
              </a:rPr>
              <a:t>Job analysis (job description and job specification) is a prerequisite for job evaluation</a:t>
            </a:r>
          </a:p>
          <a:p>
            <a:pPr algn="just" eaLnBrk="1" hangingPunct="1"/>
            <a:endParaRPr lang="en-US" altLang="en-US" sz="2800" dirty="0">
              <a:latin typeface="+mj-lt"/>
            </a:endParaRPr>
          </a:p>
        </p:txBody>
      </p:sp>
    </p:spTree>
    <p:extLst>
      <p:ext uri="{BB962C8B-B14F-4D97-AF65-F5344CB8AC3E}">
        <p14:creationId xmlns:p14="http://schemas.microsoft.com/office/powerpoint/2010/main" val="27583836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1878169" y="609489"/>
            <a:ext cx="8229600" cy="792162"/>
          </a:xfrm>
        </p:spPr>
        <p:txBody>
          <a:bodyPr>
            <a:normAutofit/>
          </a:bodyPr>
          <a:lstStyle/>
          <a:p>
            <a:pPr algn="ctr" eaLnBrk="1" hangingPunct="1"/>
            <a:r>
              <a:rPr lang="en-US" altLang="en-US" sz="3200" b="1" dirty="0">
                <a:solidFill>
                  <a:srgbClr val="0070C0"/>
                </a:solidFill>
                <a:latin typeface="+mn-lt"/>
              </a:rPr>
              <a:t>Purpose of job evaluation </a:t>
            </a:r>
          </a:p>
        </p:txBody>
      </p:sp>
      <p:sp>
        <p:nvSpPr>
          <p:cNvPr id="4099" name="Content Placeholder 4"/>
          <p:cNvSpPr>
            <a:spLocks noGrp="1"/>
          </p:cNvSpPr>
          <p:nvPr>
            <p:ph idx="1"/>
          </p:nvPr>
        </p:nvSpPr>
        <p:spPr>
          <a:xfrm>
            <a:off x="1156447" y="1606640"/>
            <a:ext cx="9945142" cy="4525963"/>
          </a:xfrm>
        </p:spPr>
        <p:txBody>
          <a:bodyPr>
            <a:normAutofit/>
          </a:bodyPr>
          <a:lstStyle/>
          <a:p>
            <a:pPr algn="just" eaLnBrk="1" hangingPunct="1"/>
            <a:r>
              <a:rPr lang="en-US" altLang="en-US" sz="2400" dirty="0" smtClean="0"/>
              <a:t>It </a:t>
            </a:r>
            <a:r>
              <a:rPr lang="en-US" altLang="en-US" sz="2400" dirty="0"/>
              <a:t>is particularly important as a means of </a:t>
            </a:r>
            <a:r>
              <a:rPr lang="en-US" altLang="en-US" sz="2400" dirty="0">
                <a:solidFill>
                  <a:srgbClr val="00B0F0"/>
                </a:solidFill>
              </a:rPr>
              <a:t>achieving equal pay </a:t>
            </a:r>
            <a:r>
              <a:rPr lang="en-US" altLang="en-US" sz="2400" dirty="0"/>
              <a:t>for work of equal value.</a:t>
            </a:r>
          </a:p>
          <a:p>
            <a:pPr algn="just" eaLnBrk="1" hangingPunct="1"/>
            <a:r>
              <a:rPr lang="en-US" altLang="en-US" sz="2400" dirty="0"/>
              <a:t>Produce the information required to design and maintain equitable and defensible </a:t>
            </a:r>
            <a:r>
              <a:rPr lang="en-US" altLang="en-US" sz="2400" dirty="0">
                <a:solidFill>
                  <a:srgbClr val="0070C0"/>
                </a:solidFill>
              </a:rPr>
              <a:t>grade and pay structures</a:t>
            </a:r>
            <a:r>
              <a:rPr lang="en-US" altLang="en-US" sz="2400" dirty="0" smtClean="0"/>
              <a:t>;</a:t>
            </a:r>
          </a:p>
          <a:p>
            <a:pPr algn="just" eaLnBrk="1" hangingPunct="1"/>
            <a:endParaRPr lang="en-US" altLang="en-US" sz="2400" dirty="0"/>
          </a:p>
        </p:txBody>
      </p:sp>
    </p:spTree>
    <p:extLst>
      <p:ext uri="{BB962C8B-B14F-4D97-AF65-F5344CB8AC3E}">
        <p14:creationId xmlns:p14="http://schemas.microsoft.com/office/powerpoint/2010/main" val="29484878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1024128" y="585216"/>
            <a:ext cx="9720072" cy="857218"/>
          </a:xfrm>
        </p:spPr>
        <p:txBody>
          <a:bodyPr>
            <a:normAutofit/>
          </a:bodyPr>
          <a:lstStyle/>
          <a:p>
            <a:pPr algn="ctr" eaLnBrk="1" hangingPunct="1"/>
            <a:r>
              <a:rPr lang="en-US" altLang="en-US" sz="3200" b="1" dirty="0">
                <a:solidFill>
                  <a:srgbClr val="0070C0"/>
                </a:solidFill>
                <a:latin typeface="Bodoni MT" panose="02070603080606020203" pitchFamily="18" charset="0"/>
              </a:rPr>
              <a:t>Types of Job Evaluation</a:t>
            </a:r>
          </a:p>
        </p:txBody>
      </p:sp>
      <p:sp>
        <p:nvSpPr>
          <p:cNvPr id="5123" name="Content Placeholder 4"/>
          <p:cNvSpPr>
            <a:spLocks noGrp="1"/>
          </p:cNvSpPr>
          <p:nvPr>
            <p:ph idx="1"/>
          </p:nvPr>
        </p:nvSpPr>
        <p:spPr>
          <a:xfrm>
            <a:off x="1769364" y="1706452"/>
            <a:ext cx="8229600" cy="4525963"/>
          </a:xfrm>
        </p:spPr>
        <p:txBody>
          <a:bodyPr/>
          <a:lstStyle/>
          <a:p>
            <a:pPr algn="just" eaLnBrk="1" hangingPunct="1"/>
            <a:r>
              <a:rPr lang="en-US" altLang="en-US" sz="2800" b="1" dirty="0" smtClean="0"/>
              <a:t>Non analytical </a:t>
            </a:r>
          </a:p>
          <a:p>
            <a:pPr lvl="1" algn="just" eaLnBrk="1" hangingPunct="1"/>
            <a:r>
              <a:rPr lang="en-US" altLang="en-US" sz="2800" dirty="0" smtClean="0"/>
              <a:t>Take a whole job, </a:t>
            </a:r>
            <a:r>
              <a:rPr lang="en-US" altLang="en-US" sz="2800" dirty="0" smtClean="0">
                <a:solidFill>
                  <a:srgbClr val="00B0F0"/>
                </a:solidFill>
              </a:rPr>
              <a:t>compare it with others </a:t>
            </a:r>
            <a:r>
              <a:rPr lang="en-US" altLang="en-US" sz="2800" dirty="0" smtClean="0"/>
              <a:t>and on this basis position it in a job hierarchy</a:t>
            </a:r>
          </a:p>
          <a:p>
            <a:pPr algn="just" eaLnBrk="1" hangingPunct="1"/>
            <a:r>
              <a:rPr lang="en-US" altLang="en-US" sz="2800" b="1" dirty="0" smtClean="0"/>
              <a:t>Analytical</a:t>
            </a:r>
          </a:p>
          <a:p>
            <a:pPr lvl="1" algn="just" eaLnBrk="1" hangingPunct="1"/>
            <a:r>
              <a:rPr lang="en-US" altLang="en-US" sz="2800" dirty="0" smtClean="0"/>
              <a:t>Involves reducing the essential characteristics of a job to a number of </a:t>
            </a:r>
            <a:r>
              <a:rPr lang="en-US" altLang="en-US" sz="2800" dirty="0" smtClean="0">
                <a:solidFill>
                  <a:srgbClr val="0070C0"/>
                </a:solidFill>
              </a:rPr>
              <a:t>factors</a:t>
            </a:r>
            <a:r>
              <a:rPr lang="en-US" altLang="en-US" sz="2800" dirty="0" smtClean="0"/>
              <a:t> and making a factor-by factor comparison</a:t>
            </a:r>
          </a:p>
          <a:p>
            <a:pPr algn="just" eaLnBrk="1" hangingPunct="1"/>
            <a:endParaRPr lang="en-US" altLang="en-US" dirty="0" smtClean="0">
              <a:latin typeface="Bodoni MT" panose="02070603080606020203" pitchFamily="18" charset="0"/>
            </a:endParaRPr>
          </a:p>
          <a:p>
            <a:pPr algn="just" eaLnBrk="1" hangingPunct="1">
              <a:buFont typeface="Arial" panose="020B0604020202020204" pitchFamily="34" charset="0"/>
              <a:buNone/>
            </a:pPr>
            <a:r>
              <a:rPr lang="en-US" altLang="en-US" dirty="0" smtClean="0">
                <a:latin typeface="Bodoni MT" panose="02070603080606020203" pitchFamily="18" charset="0"/>
              </a:rPr>
              <a:t> </a:t>
            </a:r>
          </a:p>
        </p:txBody>
      </p:sp>
    </p:spTree>
    <p:extLst>
      <p:ext uri="{BB962C8B-B14F-4D97-AF65-F5344CB8AC3E}">
        <p14:creationId xmlns:p14="http://schemas.microsoft.com/office/powerpoint/2010/main" val="22668433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1736502" y="776914"/>
            <a:ext cx="8229600" cy="792162"/>
          </a:xfrm>
        </p:spPr>
        <p:txBody>
          <a:bodyPr/>
          <a:lstStyle/>
          <a:p>
            <a:pPr algn="ctr" eaLnBrk="1" hangingPunct="1"/>
            <a:r>
              <a:rPr lang="en-US" altLang="en-US" sz="3200" b="1" dirty="0">
                <a:solidFill>
                  <a:srgbClr val="0070C0"/>
                </a:solidFill>
                <a:latin typeface="+mn-lt"/>
              </a:rPr>
              <a:t>Ranking</a:t>
            </a:r>
            <a:r>
              <a:rPr lang="en-US" altLang="en-US" sz="3600" b="1" dirty="0">
                <a:solidFill>
                  <a:srgbClr val="FF0000"/>
                </a:solidFill>
                <a:latin typeface="Bodoni MT" panose="02070603080606020203" pitchFamily="18" charset="0"/>
              </a:rPr>
              <a:t> </a:t>
            </a:r>
          </a:p>
        </p:txBody>
      </p:sp>
      <p:sp>
        <p:nvSpPr>
          <p:cNvPr id="6147" name="Content Placeholder 4"/>
          <p:cNvSpPr>
            <a:spLocks noGrp="1"/>
          </p:cNvSpPr>
          <p:nvPr>
            <p:ph idx="1"/>
          </p:nvPr>
        </p:nvSpPr>
        <p:spPr>
          <a:xfrm>
            <a:off x="1633470" y="1915733"/>
            <a:ext cx="8229600" cy="4525963"/>
          </a:xfrm>
        </p:spPr>
        <p:txBody>
          <a:bodyPr/>
          <a:lstStyle/>
          <a:p>
            <a:pPr algn="just" eaLnBrk="1" hangingPunct="1"/>
            <a:r>
              <a:rPr lang="en-US" altLang="en-US" sz="2800" dirty="0">
                <a:latin typeface="Bodoni MT" panose="02070603080606020203" pitchFamily="18" charset="0"/>
              </a:rPr>
              <a:t>Is </a:t>
            </a:r>
            <a:r>
              <a:rPr lang="en-US" altLang="en-US" sz="2800" dirty="0">
                <a:solidFill>
                  <a:srgbClr val="00B0F0"/>
                </a:solidFill>
                <a:latin typeface="Bodoni MT" panose="02070603080606020203" pitchFamily="18" charset="0"/>
              </a:rPr>
              <a:t>a simple method </a:t>
            </a:r>
          </a:p>
          <a:p>
            <a:pPr algn="just" eaLnBrk="1" hangingPunct="1"/>
            <a:r>
              <a:rPr lang="en-US" altLang="en-US" sz="2800" dirty="0" smtClean="0">
                <a:latin typeface="Bodoni MT" panose="02070603080606020203" pitchFamily="18" charset="0"/>
              </a:rPr>
              <a:t>It involves </a:t>
            </a:r>
            <a:r>
              <a:rPr lang="en-US" altLang="en-US" sz="2800" dirty="0">
                <a:latin typeface="Bodoni MT" panose="02070603080606020203" pitchFamily="18" charset="0"/>
              </a:rPr>
              <a:t>placing jobs in the ranked order </a:t>
            </a:r>
            <a:r>
              <a:rPr lang="en-US" altLang="en-US" sz="2800" dirty="0" smtClean="0">
                <a:latin typeface="Bodoni MT" panose="02070603080606020203" pitchFamily="18" charset="0"/>
              </a:rPr>
              <a:t>based on </a:t>
            </a:r>
            <a:r>
              <a:rPr lang="en-US" altLang="en-US" sz="2800" dirty="0">
                <a:latin typeface="Bodoni MT" panose="02070603080606020203" pitchFamily="18" charset="0"/>
              </a:rPr>
              <a:t>the demands they </a:t>
            </a:r>
            <a:r>
              <a:rPr lang="en-US" altLang="en-US" sz="2800" dirty="0" smtClean="0">
                <a:latin typeface="Bodoni MT" panose="02070603080606020203" pitchFamily="18" charset="0"/>
              </a:rPr>
              <a:t>are considered to make </a:t>
            </a:r>
            <a:r>
              <a:rPr lang="en-US" altLang="en-US" sz="2800" dirty="0">
                <a:latin typeface="Bodoni MT" panose="02070603080606020203" pitchFamily="18" charset="0"/>
              </a:rPr>
              <a:t>on those who perform them. </a:t>
            </a:r>
          </a:p>
          <a:p>
            <a:pPr algn="just" eaLnBrk="1" hangingPunct="1"/>
            <a:r>
              <a:rPr lang="en-US" altLang="en-US" sz="2800" dirty="0" smtClean="0">
                <a:latin typeface="Bodoni MT" panose="02070603080606020203" pitchFamily="18" charset="0"/>
              </a:rPr>
              <a:t>Ranking of Jobs can be done on the basis of job titles or based on simple description of the job as a whole.</a:t>
            </a:r>
            <a:endParaRPr lang="en-US" altLang="en-US" sz="2800" dirty="0">
              <a:latin typeface="Bodoni MT" panose="02070603080606020203" pitchFamily="18" charset="0"/>
            </a:endParaRPr>
          </a:p>
        </p:txBody>
      </p:sp>
    </p:spTree>
    <p:extLst>
      <p:ext uri="{BB962C8B-B14F-4D97-AF65-F5344CB8AC3E}">
        <p14:creationId xmlns:p14="http://schemas.microsoft.com/office/powerpoint/2010/main" val="42432310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1968322" y="635247"/>
            <a:ext cx="8229600" cy="792162"/>
          </a:xfrm>
        </p:spPr>
        <p:txBody>
          <a:bodyPr>
            <a:normAutofit/>
          </a:bodyPr>
          <a:lstStyle/>
          <a:p>
            <a:pPr algn="ctr" eaLnBrk="1" hangingPunct="1"/>
            <a:r>
              <a:rPr lang="en-US" altLang="en-US" sz="3200" b="1" dirty="0" smtClean="0">
                <a:solidFill>
                  <a:srgbClr val="0070C0"/>
                </a:solidFill>
                <a:latin typeface="Bodoni MT" panose="02070603080606020203" pitchFamily="18" charset="0"/>
              </a:rPr>
              <a:t>ranking </a:t>
            </a:r>
            <a:r>
              <a:rPr lang="en-US" altLang="en-US" sz="3200" b="1" dirty="0">
                <a:solidFill>
                  <a:srgbClr val="0070C0"/>
                </a:solidFill>
                <a:latin typeface="Bodoni MT" panose="02070603080606020203" pitchFamily="18" charset="0"/>
              </a:rPr>
              <a:t>method </a:t>
            </a:r>
          </a:p>
        </p:txBody>
      </p:sp>
      <p:sp>
        <p:nvSpPr>
          <p:cNvPr id="7171" name="Content Placeholder 4"/>
          <p:cNvSpPr>
            <a:spLocks noGrp="1"/>
          </p:cNvSpPr>
          <p:nvPr>
            <p:ph idx="1"/>
          </p:nvPr>
        </p:nvSpPr>
        <p:spPr>
          <a:xfrm>
            <a:off x="1852411" y="1542246"/>
            <a:ext cx="8229600" cy="4525963"/>
          </a:xfrm>
        </p:spPr>
        <p:txBody>
          <a:bodyPr/>
          <a:lstStyle/>
          <a:p>
            <a:pPr algn="just" eaLnBrk="1" hangingPunct="1"/>
            <a:r>
              <a:rPr lang="en-US" altLang="en-US" sz="2800" b="1" dirty="0" smtClean="0">
                <a:latin typeface="Bodoni MT" panose="02070603080606020203" pitchFamily="18" charset="0"/>
              </a:rPr>
              <a:t>Advantage </a:t>
            </a:r>
          </a:p>
          <a:p>
            <a:pPr algn="just" eaLnBrk="1" hangingPunct="1">
              <a:buFont typeface="Wingdings" panose="05000000000000000000" pitchFamily="2" charset="2"/>
              <a:buChar char="§"/>
            </a:pPr>
            <a:r>
              <a:rPr lang="en-US" altLang="en-US" sz="2800" dirty="0" smtClean="0">
                <a:latin typeface="Bodoni MT" panose="02070603080606020203" pitchFamily="18" charset="0"/>
              </a:rPr>
              <a:t>Simple </a:t>
            </a:r>
            <a:endParaRPr lang="en-US" altLang="en-US" sz="2800" dirty="0">
              <a:latin typeface="Bodoni MT" panose="02070603080606020203" pitchFamily="18" charset="0"/>
            </a:endParaRPr>
          </a:p>
          <a:p>
            <a:pPr algn="just" eaLnBrk="1" hangingPunct="1">
              <a:buFont typeface="Wingdings" panose="05000000000000000000" pitchFamily="2" charset="2"/>
              <a:buChar char="§"/>
            </a:pPr>
            <a:r>
              <a:rPr lang="en-US" altLang="en-US" sz="2800" dirty="0">
                <a:latin typeface="Bodoni MT" panose="02070603080606020203" pitchFamily="18" charset="0"/>
              </a:rPr>
              <a:t>Requires less time </a:t>
            </a:r>
            <a:endParaRPr lang="en-US" altLang="en-US" sz="2800" dirty="0" smtClean="0">
              <a:latin typeface="Bodoni MT" panose="02070603080606020203" pitchFamily="18" charset="0"/>
            </a:endParaRPr>
          </a:p>
          <a:p>
            <a:pPr algn="just" eaLnBrk="1" hangingPunct="1"/>
            <a:r>
              <a:rPr lang="en-US" altLang="en-US" sz="2800" b="1" dirty="0" smtClean="0">
                <a:latin typeface="Bodoni MT" panose="02070603080606020203" pitchFamily="18" charset="0"/>
              </a:rPr>
              <a:t>Disadvantage</a:t>
            </a:r>
          </a:p>
          <a:p>
            <a:pPr lvl="0">
              <a:buClr>
                <a:srgbClr val="58B6C0"/>
              </a:buClr>
              <a:buFont typeface="Wingdings" panose="05000000000000000000" pitchFamily="2" charset="2"/>
              <a:buChar char="§"/>
            </a:pPr>
            <a:r>
              <a:rPr lang="en-US" sz="2800" dirty="0">
                <a:solidFill>
                  <a:prstClr val="black"/>
                </a:solidFill>
              </a:rPr>
              <a:t>does not provide a very precise measure of each job’s worth</a:t>
            </a:r>
            <a:endParaRPr lang="en-US" sz="2800" dirty="0">
              <a:solidFill>
                <a:prstClr val="black"/>
              </a:solidFill>
              <a:ea typeface="Times New Roman" panose="02020603050405020304" pitchFamily="18" charset="0"/>
            </a:endParaRPr>
          </a:p>
          <a:p>
            <a:pPr lvl="0" algn="just">
              <a:buClr>
                <a:srgbClr val="58B6C0"/>
              </a:buClr>
              <a:buFont typeface="Wingdings" panose="05000000000000000000" pitchFamily="2" charset="2"/>
              <a:buChar char="§"/>
            </a:pPr>
            <a:r>
              <a:rPr lang="en-US" sz="2800" dirty="0">
                <a:solidFill>
                  <a:prstClr val="black"/>
                </a:solidFill>
                <a:ea typeface="Times New Roman" panose="02020603050405020304" pitchFamily="18" charset="0"/>
              </a:rPr>
              <a:t>Very difficult to use if there is a large number of jobs</a:t>
            </a:r>
            <a:endParaRPr lang="en-US" altLang="en-US" sz="2800" dirty="0">
              <a:solidFill>
                <a:srgbClr val="FF0000"/>
              </a:solidFill>
            </a:endParaRPr>
          </a:p>
          <a:p>
            <a:pPr algn="just" eaLnBrk="1" hangingPunct="1"/>
            <a:endParaRPr lang="en-US" altLang="en-US" sz="2800" dirty="0">
              <a:latin typeface="Bodoni MT" panose="02070603080606020203" pitchFamily="18" charset="0"/>
            </a:endParaRPr>
          </a:p>
        </p:txBody>
      </p:sp>
    </p:spTree>
    <p:extLst>
      <p:ext uri="{BB962C8B-B14F-4D97-AF65-F5344CB8AC3E}">
        <p14:creationId xmlns:p14="http://schemas.microsoft.com/office/powerpoint/2010/main" val="34994446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2032715" y="699641"/>
            <a:ext cx="8229600" cy="792162"/>
          </a:xfrm>
        </p:spPr>
        <p:txBody>
          <a:bodyPr>
            <a:normAutofit/>
          </a:bodyPr>
          <a:lstStyle/>
          <a:p>
            <a:pPr algn="ctr" eaLnBrk="1" hangingPunct="1"/>
            <a:r>
              <a:rPr lang="en-US" altLang="en-US" sz="3200" b="1" dirty="0">
                <a:solidFill>
                  <a:srgbClr val="0070C0"/>
                </a:solidFill>
                <a:latin typeface="+mn-lt"/>
              </a:rPr>
              <a:t>Classification </a:t>
            </a:r>
          </a:p>
        </p:txBody>
      </p:sp>
      <p:sp>
        <p:nvSpPr>
          <p:cNvPr id="9219" name="Content Placeholder 4"/>
          <p:cNvSpPr>
            <a:spLocks noGrp="1"/>
          </p:cNvSpPr>
          <p:nvPr>
            <p:ph idx="1"/>
          </p:nvPr>
        </p:nvSpPr>
        <p:spPr>
          <a:xfrm>
            <a:off x="1891048" y="1632398"/>
            <a:ext cx="8229600" cy="4525963"/>
          </a:xfrm>
        </p:spPr>
        <p:txBody>
          <a:bodyPr/>
          <a:lstStyle/>
          <a:p>
            <a:pPr algn="just" eaLnBrk="1" hangingPunct="1"/>
            <a:r>
              <a:rPr lang="en-US" altLang="en-US" sz="2800" dirty="0">
                <a:latin typeface="Bodoni MT" panose="02070603080606020203" pitchFamily="18" charset="0"/>
              </a:rPr>
              <a:t>Is a method whose main characteristic is that the various grades and their structure are established before the jobs are ranked. </a:t>
            </a:r>
          </a:p>
          <a:p>
            <a:pPr algn="just" eaLnBrk="1" hangingPunct="1"/>
            <a:r>
              <a:rPr lang="en-US" altLang="en-US" sz="2800" dirty="0">
                <a:latin typeface="Bodoni MT" panose="02070603080606020203" pitchFamily="18" charset="0"/>
              </a:rPr>
              <a:t>All the jobs are then slotted into their appropriate  grades by </a:t>
            </a:r>
            <a:r>
              <a:rPr lang="en-US" altLang="en-US" sz="2800" dirty="0">
                <a:solidFill>
                  <a:srgbClr val="0070C0"/>
                </a:solidFill>
                <a:latin typeface="Bodoni MT" panose="02070603080606020203" pitchFamily="18" charset="0"/>
              </a:rPr>
              <a:t>reference to the definition of the grades</a:t>
            </a:r>
            <a:r>
              <a:rPr lang="en-US" altLang="en-US" sz="2800" dirty="0">
                <a:latin typeface="Bodoni MT" panose="02070603080606020203" pitchFamily="18" charset="0"/>
              </a:rPr>
              <a:t>.</a:t>
            </a:r>
          </a:p>
        </p:txBody>
      </p:sp>
    </p:spTree>
    <p:extLst>
      <p:ext uri="{BB962C8B-B14F-4D97-AF65-F5344CB8AC3E}">
        <p14:creationId xmlns:p14="http://schemas.microsoft.com/office/powerpoint/2010/main" val="26452371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a:xfrm>
            <a:off x="1981200" y="634174"/>
            <a:ext cx="8229600" cy="792162"/>
          </a:xfrm>
        </p:spPr>
        <p:txBody>
          <a:bodyPr>
            <a:normAutofit/>
          </a:bodyPr>
          <a:lstStyle/>
          <a:p>
            <a:pPr algn="ctr" eaLnBrk="1" hangingPunct="1"/>
            <a:r>
              <a:rPr lang="en-US" altLang="en-US" sz="3200" b="1" dirty="0">
                <a:solidFill>
                  <a:srgbClr val="0070C0"/>
                </a:solidFill>
                <a:latin typeface="+mn-lt"/>
              </a:rPr>
              <a:t>Advantage of Classification </a:t>
            </a:r>
          </a:p>
        </p:txBody>
      </p:sp>
      <p:sp>
        <p:nvSpPr>
          <p:cNvPr id="10243" name="Content Placeholder 4"/>
          <p:cNvSpPr>
            <a:spLocks noGrp="1"/>
          </p:cNvSpPr>
          <p:nvPr>
            <p:ph idx="1"/>
          </p:nvPr>
        </p:nvSpPr>
        <p:spPr>
          <a:xfrm>
            <a:off x="1981200" y="1426336"/>
            <a:ext cx="8229600" cy="4525963"/>
          </a:xfrm>
        </p:spPr>
        <p:txBody>
          <a:bodyPr/>
          <a:lstStyle/>
          <a:p>
            <a:pPr algn="just" eaLnBrk="1" hangingPunct="1"/>
            <a:r>
              <a:rPr lang="en-US" altLang="en-US" sz="2800" b="1" dirty="0" smtClean="0">
                <a:latin typeface="Bodoni MT" panose="02070603080606020203" pitchFamily="18" charset="0"/>
              </a:rPr>
              <a:t>Advantage </a:t>
            </a:r>
          </a:p>
          <a:p>
            <a:pPr algn="just" eaLnBrk="1" hangingPunct="1"/>
            <a:r>
              <a:rPr lang="en-US" altLang="en-US" sz="2800" dirty="0" smtClean="0">
                <a:latin typeface="Bodoni MT" panose="02070603080606020203" pitchFamily="18" charset="0"/>
              </a:rPr>
              <a:t>Simplicity </a:t>
            </a:r>
            <a:endParaRPr lang="en-US" altLang="en-US" sz="2800" dirty="0">
              <a:latin typeface="Bodoni MT" panose="02070603080606020203" pitchFamily="18" charset="0"/>
            </a:endParaRPr>
          </a:p>
          <a:p>
            <a:pPr algn="just" eaLnBrk="1" hangingPunct="1"/>
            <a:r>
              <a:rPr lang="en-US" altLang="en-US" sz="2800" dirty="0">
                <a:latin typeface="Bodoni MT" panose="02070603080606020203" pitchFamily="18" charset="0"/>
              </a:rPr>
              <a:t>Easy to apply  </a:t>
            </a:r>
          </a:p>
          <a:p>
            <a:pPr algn="just" eaLnBrk="1" hangingPunct="1"/>
            <a:r>
              <a:rPr lang="en-US" altLang="en-US" sz="2800" dirty="0" smtClean="0">
                <a:latin typeface="Bodoni MT" panose="02070603080606020203" pitchFamily="18" charset="0"/>
              </a:rPr>
              <a:t>Takes less </a:t>
            </a:r>
            <a:r>
              <a:rPr lang="en-US" altLang="en-US" sz="2800" dirty="0">
                <a:latin typeface="Bodoni MT" panose="02070603080606020203" pitchFamily="18" charset="0"/>
              </a:rPr>
              <a:t>time </a:t>
            </a:r>
            <a:endParaRPr lang="en-US" altLang="en-US" sz="2800" dirty="0" smtClean="0">
              <a:latin typeface="Bodoni MT" panose="02070603080606020203" pitchFamily="18" charset="0"/>
            </a:endParaRPr>
          </a:p>
          <a:p>
            <a:pPr algn="just" eaLnBrk="1" hangingPunct="1"/>
            <a:r>
              <a:rPr lang="en-US" altLang="en-US" sz="2800" b="1" dirty="0" smtClean="0">
                <a:latin typeface="Bodoni MT" panose="02070603080606020203" pitchFamily="18" charset="0"/>
              </a:rPr>
              <a:t>Disadvantage </a:t>
            </a:r>
          </a:p>
          <a:p>
            <a:pPr lvl="0" algn="just">
              <a:buClr>
                <a:srgbClr val="58B6C0"/>
              </a:buClr>
            </a:pPr>
            <a:r>
              <a:rPr lang="en-US" altLang="en-US" sz="2800" dirty="0">
                <a:solidFill>
                  <a:prstClr val="black"/>
                </a:solidFill>
                <a:latin typeface="Bodoni MT" panose="02070603080606020203" pitchFamily="18" charset="0"/>
              </a:rPr>
              <a:t>Difficulty to develop exhaustive description of grades </a:t>
            </a:r>
          </a:p>
          <a:p>
            <a:pPr lvl="0" algn="just">
              <a:buClr>
                <a:srgbClr val="58B6C0"/>
              </a:buClr>
            </a:pPr>
            <a:r>
              <a:rPr lang="en-US" altLang="en-US" sz="2800" dirty="0">
                <a:solidFill>
                  <a:prstClr val="black"/>
                </a:solidFill>
                <a:latin typeface="Bodoni MT" panose="02070603080606020203" pitchFamily="18" charset="0"/>
              </a:rPr>
              <a:t>Limitation in determining the relative value of jobs  </a:t>
            </a:r>
          </a:p>
          <a:p>
            <a:pPr algn="just" eaLnBrk="1" hangingPunct="1"/>
            <a:endParaRPr lang="en-US" altLang="en-US" sz="2800" dirty="0">
              <a:latin typeface="Bodoni MT" panose="02070603080606020203" pitchFamily="18" charset="0"/>
            </a:endParaRPr>
          </a:p>
        </p:txBody>
      </p:sp>
    </p:spTree>
    <p:extLst>
      <p:ext uri="{BB962C8B-B14F-4D97-AF65-F5344CB8AC3E}">
        <p14:creationId xmlns:p14="http://schemas.microsoft.com/office/powerpoint/2010/main" val="3491529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67066"/>
          </a:xfrm>
        </p:spPr>
        <p:txBody>
          <a:bodyPr>
            <a:normAutofit fontScale="90000"/>
          </a:bodyPr>
          <a:lstStyle/>
          <a:p>
            <a:pPr marL="342900" marR="0" lvl="0" indent="-342900" algn="ctr">
              <a:lnSpc>
                <a:spcPct val="107000"/>
              </a:lnSpc>
              <a:spcBef>
                <a:spcPts val="0"/>
              </a:spcBef>
              <a:spcAft>
                <a:spcPts val="800"/>
              </a:spcAft>
            </a:pPr>
            <a:r>
              <a:rPr lang="en-US" sz="3200" b="1" dirty="0" smtClean="0">
                <a:latin typeface="+mn-lt"/>
                <a:ea typeface="Calibri" panose="020F0502020204030204" pitchFamily="34" charset="0"/>
                <a:cs typeface="Times New Roman" panose="02020603050405020304" pitchFamily="18" charset="0"/>
              </a:rPr>
              <a:t/>
            </a:r>
            <a:br>
              <a:rPr lang="en-US" sz="3200" b="1" dirty="0" smtClean="0">
                <a:latin typeface="+mn-lt"/>
                <a:ea typeface="Calibri" panose="020F0502020204030204" pitchFamily="34" charset="0"/>
                <a:cs typeface="Times New Roman" panose="02020603050405020304" pitchFamily="18" charset="0"/>
              </a:rPr>
            </a:br>
            <a:r>
              <a:rPr lang="en-US" sz="3200" b="1" dirty="0" smtClean="0">
                <a:latin typeface="+mn-lt"/>
                <a:ea typeface="Calibri" panose="020F0502020204030204" pitchFamily="34" charset="0"/>
                <a:cs typeface="Times New Roman" panose="02020603050405020304" pitchFamily="18" charset="0"/>
              </a:rPr>
              <a:t>Objective </a:t>
            </a:r>
            <a:r>
              <a:rPr lang="en-US" sz="3200" b="1" dirty="0">
                <a:latin typeface="+mn-lt"/>
                <a:ea typeface="Calibri" panose="020F0502020204030204" pitchFamily="34" charset="0"/>
                <a:cs typeface="Times New Roman" panose="02020603050405020304" pitchFamily="18" charset="0"/>
              </a:rPr>
              <a:t>of employee </a:t>
            </a:r>
            <a:r>
              <a:rPr lang="en-US" sz="3200" b="1" dirty="0" smtClean="0">
                <a:latin typeface="+mn-lt"/>
                <a:ea typeface="Calibri" panose="020F0502020204030204" pitchFamily="34" charset="0"/>
                <a:cs typeface="Times New Roman" panose="02020603050405020304" pitchFamily="18" charset="0"/>
              </a:rPr>
              <a:t>compensation </a:t>
            </a:r>
            <a:r>
              <a:rPr lang="en-US" sz="3200" dirty="0">
                <a:latin typeface="+mn-lt"/>
                <a:ea typeface="Calibri" panose="020F0502020204030204" pitchFamily="34" charset="0"/>
                <a:cs typeface="Times New Roman" panose="02020603050405020304" pitchFamily="18" charset="0"/>
              </a:rPr>
              <a:t/>
            </a:r>
            <a:br>
              <a:rPr lang="en-US" sz="3200" dirty="0">
                <a:latin typeface="+mn-lt"/>
                <a:ea typeface="Calibri" panose="020F0502020204030204" pitchFamily="34" charset="0"/>
                <a:cs typeface="Times New Roman" panose="02020603050405020304" pitchFamily="18" charset="0"/>
              </a:rPr>
            </a:br>
            <a:endParaRPr lang="en-US" sz="3200" dirty="0">
              <a:latin typeface="+mn-lt"/>
            </a:endParaRPr>
          </a:p>
        </p:txBody>
      </p:sp>
      <p:sp>
        <p:nvSpPr>
          <p:cNvPr id="3" name="Content Placeholder 2"/>
          <p:cNvSpPr>
            <a:spLocks noGrp="1"/>
          </p:cNvSpPr>
          <p:nvPr>
            <p:ph idx="1"/>
          </p:nvPr>
        </p:nvSpPr>
        <p:spPr>
          <a:xfrm>
            <a:off x="1024128" y="1577662"/>
            <a:ext cx="9720073" cy="4552682"/>
          </a:xfrm>
        </p:spPr>
        <p:txBody>
          <a:bodyPr>
            <a:noAutofit/>
          </a:bodyPr>
          <a:lstStyle/>
          <a:p>
            <a:pPr algn="just">
              <a:lnSpc>
                <a:spcPct val="100000"/>
              </a:lnSpc>
              <a:buFont typeface="Wingdings" panose="05000000000000000000" pitchFamily="2" charset="2"/>
              <a:buChar char="§"/>
            </a:pPr>
            <a:r>
              <a:rPr lang="en-US" sz="2400" dirty="0" smtClean="0"/>
              <a:t>Support </a:t>
            </a:r>
            <a:r>
              <a:rPr lang="en-US" sz="2400" dirty="0"/>
              <a:t>the achievement of </a:t>
            </a:r>
            <a:r>
              <a:rPr lang="en-US" sz="2400" dirty="0">
                <a:solidFill>
                  <a:srgbClr val="00B0F0"/>
                </a:solidFill>
              </a:rPr>
              <a:t>business goals </a:t>
            </a:r>
            <a:r>
              <a:rPr lang="en-US" sz="2400" dirty="0"/>
              <a:t>through high </a:t>
            </a:r>
            <a:r>
              <a:rPr lang="en-US" sz="2400" dirty="0" smtClean="0"/>
              <a:t>performance</a:t>
            </a:r>
            <a:endParaRPr lang="en-US" sz="2400" dirty="0"/>
          </a:p>
          <a:p>
            <a:pPr algn="just">
              <a:lnSpc>
                <a:spcPct val="100000"/>
              </a:lnSpc>
              <a:buFont typeface="Wingdings" panose="05000000000000000000" pitchFamily="2" charset="2"/>
              <a:buChar char="§"/>
            </a:pPr>
            <a:r>
              <a:rPr lang="en-US" sz="2400" dirty="0" smtClean="0"/>
              <a:t>Develop </a:t>
            </a:r>
            <a:r>
              <a:rPr lang="en-US" sz="2400" dirty="0"/>
              <a:t>and support the organization’s </a:t>
            </a:r>
            <a:r>
              <a:rPr lang="en-US" sz="2400" dirty="0" smtClean="0">
                <a:solidFill>
                  <a:srgbClr val="00B0F0"/>
                </a:solidFill>
              </a:rPr>
              <a:t>culture</a:t>
            </a:r>
            <a:endParaRPr lang="en-US" sz="2400" dirty="0">
              <a:solidFill>
                <a:srgbClr val="00B0F0"/>
              </a:solidFill>
            </a:endParaRPr>
          </a:p>
          <a:p>
            <a:pPr algn="just">
              <a:lnSpc>
                <a:spcPct val="100000"/>
              </a:lnSpc>
              <a:buFont typeface="Wingdings" panose="05000000000000000000" pitchFamily="2" charset="2"/>
              <a:buChar char="§"/>
            </a:pPr>
            <a:r>
              <a:rPr lang="en-US" sz="2400" dirty="0" smtClean="0"/>
              <a:t>Define </a:t>
            </a:r>
            <a:r>
              <a:rPr lang="en-US" sz="2400" dirty="0">
                <a:solidFill>
                  <a:srgbClr val="00B0F0"/>
                </a:solidFill>
              </a:rPr>
              <a:t>what is important </a:t>
            </a:r>
            <a:r>
              <a:rPr lang="en-US" sz="2400" dirty="0"/>
              <a:t>in terms of </a:t>
            </a:r>
            <a:r>
              <a:rPr lang="en-US" sz="2400" dirty="0" smtClean="0"/>
              <a:t>behaviors </a:t>
            </a:r>
            <a:r>
              <a:rPr lang="en-US" sz="2400" dirty="0"/>
              <a:t>and </a:t>
            </a:r>
            <a:r>
              <a:rPr lang="en-US" sz="2400" dirty="0" smtClean="0"/>
              <a:t>outcomes</a:t>
            </a:r>
          </a:p>
          <a:p>
            <a:pPr algn="just">
              <a:lnSpc>
                <a:spcPct val="100000"/>
              </a:lnSpc>
              <a:buFont typeface="Wingdings" panose="05000000000000000000" pitchFamily="2" charset="2"/>
              <a:buChar char="§"/>
            </a:pPr>
            <a:r>
              <a:rPr lang="en-US" sz="2400" dirty="0" smtClean="0"/>
              <a:t>Reward people </a:t>
            </a:r>
            <a:r>
              <a:rPr lang="en-US" sz="2400" dirty="0" smtClean="0">
                <a:solidFill>
                  <a:srgbClr val="00B0F0"/>
                </a:solidFill>
              </a:rPr>
              <a:t>fairly </a:t>
            </a:r>
            <a:r>
              <a:rPr lang="en-US" sz="2400" dirty="0" smtClean="0"/>
              <a:t>according to the value they create </a:t>
            </a:r>
          </a:p>
          <a:p>
            <a:pPr algn="just">
              <a:lnSpc>
                <a:spcPct val="100000"/>
              </a:lnSpc>
              <a:buFont typeface="Wingdings" panose="05000000000000000000" pitchFamily="2" charset="2"/>
              <a:buChar char="§"/>
            </a:pPr>
            <a:r>
              <a:rPr lang="en-US" sz="2400" dirty="0" smtClean="0"/>
              <a:t>Enhance employee </a:t>
            </a:r>
            <a:r>
              <a:rPr lang="en-US" sz="2400" dirty="0" smtClean="0">
                <a:solidFill>
                  <a:srgbClr val="00B0F0"/>
                </a:solidFill>
              </a:rPr>
              <a:t>motivation and commitment</a:t>
            </a:r>
          </a:p>
          <a:p>
            <a:pPr algn="just">
              <a:lnSpc>
                <a:spcPct val="100000"/>
              </a:lnSpc>
              <a:buFont typeface="Wingdings" panose="05000000000000000000" pitchFamily="2" charset="2"/>
              <a:buChar char="§"/>
            </a:pPr>
            <a:r>
              <a:rPr lang="en-US" sz="2400" dirty="0" smtClean="0">
                <a:solidFill>
                  <a:srgbClr val="00B0F0"/>
                </a:solidFill>
              </a:rPr>
              <a:t>Attract</a:t>
            </a:r>
            <a:r>
              <a:rPr lang="en-US" sz="2400" dirty="0" smtClean="0"/>
              <a:t> qualified employee and managers </a:t>
            </a:r>
            <a:endParaRPr lang="en-US" sz="2400" dirty="0"/>
          </a:p>
        </p:txBody>
      </p:sp>
    </p:spTree>
    <p:extLst>
      <p:ext uri="{BB962C8B-B14F-4D97-AF65-F5344CB8AC3E}">
        <p14:creationId xmlns:p14="http://schemas.microsoft.com/office/powerpoint/2010/main" val="40123066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1981200" y="274638"/>
            <a:ext cx="8229600" cy="792162"/>
          </a:xfrm>
        </p:spPr>
        <p:txBody>
          <a:bodyPr>
            <a:normAutofit/>
          </a:bodyPr>
          <a:lstStyle/>
          <a:p>
            <a:pPr algn="ctr" eaLnBrk="1" hangingPunct="1"/>
            <a:r>
              <a:rPr lang="en-US" altLang="en-US" sz="3200" b="1" dirty="0">
                <a:solidFill>
                  <a:srgbClr val="0070C0"/>
                </a:solidFill>
                <a:latin typeface="+mn-lt"/>
              </a:rPr>
              <a:t>Point rating </a:t>
            </a:r>
          </a:p>
        </p:txBody>
      </p:sp>
      <p:sp>
        <p:nvSpPr>
          <p:cNvPr id="16387" name="Content Placeholder 4"/>
          <p:cNvSpPr>
            <a:spLocks noGrp="1"/>
          </p:cNvSpPr>
          <p:nvPr>
            <p:ph idx="1"/>
          </p:nvPr>
        </p:nvSpPr>
        <p:spPr>
          <a:xfrm>
            <a:off x="1981200" y="1143001"/>
            <a:ext cx="8229600" cy="4525963"/>
          </a:xfrm>
        </p:spPr>
        <p:txBody>
          <a:bodyPr/>
          <a:lstStyle/>
          <a:p>
            <a:pPr algn="just" eaLnBrk="1" hangingPunct="1"/>
            <a:r>
              <a:rPr lang="en-US" altLang="en-US" sz="2800" dirty="0">
                <a:latin typeface="Bodoni MT" panose="02070603080606020203" pitchFamily="18" charset="0"/>
              </a:rPr>
              <a:t>Is the </a:t>
            </a:r>
            <a:r>
              <a:rPr lang="en-US" altLang="en-US" sz="2800" dirty="0">
                <a:solidFill>
                  <a:srgbClr val="00B0F0"/>
                </a:solidFill>
                <a:latin typeface="Bodoni MT" panose="02070603080606020203" pitchFamily="18" charset="0"/>
              </a:rPr>
              <a:t>most common analytical </a:t>
            </a:r>
            <a:r>
              <a:rPr lang="en-US" altLang="en-US" sz="2800" dirty="0">
                <a:latin typeface="Bodoni MT" panose="02070603080606020203" pitchFamily="18" charset="0"/>
              </a:rPr>
              <a:t>approach</a:t>
            </a:r>
          </a:p>
          <a:p>
            <a:pPr algn="just" eaLnBrk="1" hangingPunct="1"/>
            <a:r>
              <a:rPr lang="en-US" altLang="en-US" sz="2800" dirty="0">
                <a:latin typeface="Bodoni MT" panose="02070603080606020203" pitchFamily="18" charset="0"/>
              </a:rPr>
              <a:t>Requires developing a ‘factor plan’ which is defined as the factors and their levels and </a:t>
            </a:r>
            <a:r>
              <a:rPr lang="en-US" altLang="en-US" sz="2800" dirty="0">
                <a:solidFill>
                  <a:srgbClr val="00B0F0"/>
                </a:solidFill>
                <a:latin typeface="Bodoni MT" panose="02070603080606020203" pitchFamily="18" charset="0"/>
              </a:rPr>
              <a:t>attaches scores </a:t>
            </a:r>
            <a:r>
              <a:rPr lang="en-US" altLang="en-US" sz="2800" dirty="0">
                <a:latin typeface="Bodoni MT" panose="02070603080606020203" pitchFamily="18" charset="0"/>
              </a:rPr>
              <a:t>to each level. </a:t>
            </a:r>
          </a:p>
          <a:p>
            <a:pPr algn="just" eaLnBrk="1" hangingPunct="1"/>
            <a:r>
              <a:rPr lang="en-US" altLang="en-US" sz="2800" dirty="0">
                <a:latin typeface="Bodoni MT" panose="02070603080606020203" pitchFamily="18" charset="0"/>
              </a:rPr>
              <a:t>These factors should be present in all the jobs to be evaluated and the different levels at which they are present indicate relative job value. </a:t>
            </a:r>
          </a:p>
        </p:txBody>
      </p:sp>
    </p:spTree>
    <p:extLst>
      <p:ext uri="{BB962C8B-B14F-4D97-AF65-F5344CB8AC3E}">
        <p14:creationId xmlns:p14="http://schemas.microsoft.com/office/powerpoint/2010/main" val="17134349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039007"/>
          </a:xfrm>
        </p:spPr>
        <p:txBody>
          <a:bodyPr/>
          <a:lstStyle/>
          <a:p>
            <a:pPr algn="ctr"/>
            <a:r>
              <a:rPr lang="en-US" sz="3200" b="1" dirty="0" smtClean="0">
                <a:latin typeface="+mn-lt"/>
              </a:rPr>
              <a:t>Valuing jobs using market pricing </a:t>
            </a:r>
            <a:endParaRPr lang="en-US" sz="3200" b="1" dirty="0">
              <a:latin typeface="+mn-lt"/>
            </a:endParaRPr>
          </a:p>
        </p:txBody>
      </p:sp>
      <p:sp>
        <p:nvSpPr>
          <p:cNvPr id="3" name="Content Placeholder 2"/>
          <p:cNvSpPr>
            <a:spLocks noGrp="1"/>
          </p:cNvSpPr>
          <p:nvPr>
            <p:ph idx="1"/>
          </p:nvPr>
        </p:nvSpPr>
        <p:spPr>
          <a:xfrm>
            <a:off x="609600" y="1313645"/>
            <a:ext cx="10972800" cy="4842456"/>
          </a:xfrm>
        </p:spPr>
        <p:txBody>
          <a:bodyPr/>
          <a:lstStyle/>
          <a:p>
            <a:pPr algn="just"/>
            <a:r>
              <a:rPr lang="en-US" sz="2400" i="0" u="none" strike="noStrike" baseline="0" dirty="0" smtClean="0"/>
              <a:t>Market pricing is the use </a:t>
            </a:r>
            <a:r>
              <a:rPr lang="en-US" sz="2400" b="0" i="0" u="none" strike="noStrike" baseline="0" dirty="0" smtClean="0">
                <a:solidFill>
                  <a:srgbClr val="000000"/>
                </a:solidFill>
              </a:rPr>
              <a:t>of</a:t>
            </a:r>
            <a:r>
              <a:rPr lang="en-US" sz="2400" b="0" i="0" u="none" strike="noStrike" dirty="0" smtClean="0">
                <a:solidFill>
                  <a:srgbClr val="000000"/>
                </a:solidFill>
              </a:rPr>
              <a:t> </a:t>
            </a:r>
            <a:r>
              <a:rPr lang="en-US" sz="2400" b="0" i="0" u="none" strike="noStrike" baseline="0" dirty="0" smtClean="0">
                <a:solidFill>
                  <a:srgbClr val="000000"/>
                </a:solidFill>
              </a:rPr>
              <a:t>market pay data to identify the</a:t>
            </a:r>
            <a:r>
              <a:rPr lang="en-US" sz="2400" b="0" i="0" u="none" strike="noStrike" dirty="0" smtClean="0">
                <a:solidFill>
                  <a:srgbClr val="000000"/>
                </a:solidFill>
              </a:rPr>
              <a:t> </a:t>
            </a:r>
            <a:r>
              <a:rPr lang="en-US" sz="2400" b="0" i="0" u="none" strike="noStrike" baseline="0" dirty="0" smtClean="0">
                <a:solidFill>
                  <a:srgbClr val="000000"/>
                </a:solidFill>
              </a:rPr>
              <a:t>relative value of jobs based on</a:t>
            </a:r>
            <a:r>
              <a:rPr lang="en-US" sz="2400" b="0" i="0" u="none" strike="noStrike" dirty="0" smtClean="0">
                <a:solidFill>
                  <a:srgbClr val="000000"/>
                </a:solidFill>
              </a:rPr>
              <a:t> </a:t>
            </a:r>
            <a:r>
              <a:rPr lang="en-US" sz="2400" b="0" i="0" u="none" strike="noStrike" baseline="0" dirty="0" smtClean="0">
                <a:solidFill>
                  <a:srgbClr val="000000"/>
                </a:solidFill>
              </a:rPr>
              <a:t>what other employers pay for</a:t>
            </a:r>
            <a:r>
              <a:rPr lang="en-US" sz="2400" b="0" i="0" u="none" strike="noStrike" dirty="0" smtClean="0">
                <a:solidFill>
                  <a:srgbClr val="000000"/>
                </a:solidFill>
              </a:rPr>
              <a:t> </a:t>
            </a:r>
            <a:r>
              <a:rPr lang="en-US" sz="2400" b="0" i="0" u="none" strike="noStrike" baseline="0" dirty="0" smtClean="0">
                <a:solidFill>
                  <a:srgbClr val="000000"/>
                </a:solidFill>
              </a:rPr>
              <a:t>similar jobs. </a:t>
            </a:r>
          </a:p>
          <a:p>
            <a:pPr marL="0" indent="0">
              <a:buNone/>
            </a:pPr>
            <a:r>
              <a:rPr lang="en-US" sz="2400" b="1" i="0" u="none" strike="noStrike" baseline="0" dirty="0" smtClean="0">
                <a:solidFill>
                  <a:srgbClr val="291294"/>
                </a:solidFill>
              </a:rPr>
              <a:t>Advantages of Market Pricing </a:t>
            </a:r>
          </a:p>
          <a:p>
            <a:pPr algn="just"/>
            <a:r>
              <a:rPr lang="en-US" sz="2400" dirty="0">
                <a:solidFill>
                  <a:srgbClr val="000000"/>
                </a:solidFill>
              </a:rPr>
              <a:t>I</a:t>
            </a:r>
            <a:r>
              <a:rPr lang="en-US" sz="2400" b="0" i="0" u="none" strike="noStrike" baseline="0" dirty="0" smtClean="0">
                <a:solidFill>
                  <a:srgbClr val="000000"/>
                </a:solidFill>
              </a:rPr>
              <a:t>t closely ties organizational pay levels to what is</a:t>
            </a:r>
            <a:r>
              <a:rPr lang="en-US" sz="2400" b="0" i="0" u="none" strike="noStrike" dirty="0" smtClean="0">
                <a:solidFill>
                  <a:srgbClr val="000000"/>
                </a:solidFill>
              </a:rPr>
              <a:t> </a:t>
            </a:r>
            <a:r>
              <a:rPr lang="en-US" sz="2400" b="0" i="0" u="none" strike="noStrike" baseline="0" dirty="0" smtClean="0">
                <a:solidFill>
                  <a:srgbClr val="000000"/>
                </a:solidFill>
              </a:rPr>
              <a:t>actually occurring in the market,</a:t>
            </a:r>
          </a:p>
          <a:p>
            <a:pPr marL="0" indent="0">
              <a:buNone/>
            </a:pPr>
            <a:r>
              <a:rPr lang="en-US" sz="2400" b="1" dirty="0" smtClean="0">
                <a:solidFill>
                  <a:srgbClr val="291294"/>
                </a:solidFill>
              </a:rPr>
              <a:t>Disadvantage </a:t>
            </a:r>
            <a:r>
              <a:rPr lang="en-US" sz="2400" b="1" dirty="0">
                <a:solidFill>
                  <a:srgbClr val="291294"/>
                </a:solidFill>
              </a:rPr>
              <a:t>of market pricing </a:t>
            </a:r>
            <a:endParaRPr lang="en-US" sz="2400" b="1" dirty="0" smtClean="0">
              <a:solidFill>
                <a:srgbClr val="291294"/>
              </a:solidFill>
            </a:endParaRPr>
          </a:p>
          <a:p>
            <a:r>
              <a:rPr lang="en-US" sz="2400" dirty="0" smtClean="0">
                <a:solidFill>
                  <a:srgbClr val="000000"/>
                </a:solidFill>
              </a:rPr>
              <a:t>Pay </a:t>
            </a:r>
            <a:r>
              <a:rPr lang="en-US" sz="2400" dirty="0">
                <a:solidFill>
                  <a:srgbClr val="000000"/>
                </a:solidFill>
              </a:rPr>
              <a:t>survey data are </a:t>
            </a:r>
            <a:r>
              <a:rPr lang="en-US" sz="2400" dirty="0" smtClean="0">
                <a:solidFill>
                  <a:srgbClr val="000000"/>
                </a:solidFill>
              </a:rPr>
              <a:t>limited</a:t>
            </a:r>
          </a:p>
          <a:p>
            <a:pPr algn="just"/>
            <a:r>
              <a:rPr lang="en-US" sz="2400" dirty="0">
                <a:solidFill>
                  <a:srgbClr val="000000"/>
                </a:solidFill>
              </a:rPr>
              <a:t>The responsibilities of a specific job in a company may be somewhat different from those of the “matching” job identified in the survey.</a:t>
            </a:r>
          </a:p>
        </p:txBody>
      </p:sp>
    </p:spTree>
    <p:extLst>
      <p:ext uri="{BB962C8B-B14F-4D97-AF65-F5344CB8AC3E}">
        <p14:creationId xmlns:p14="http://schemas.microsoft.com/office/powerpoint/2010/main" val="11873122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t>Pay survey </a:t>
            </a:r>
            <a:endParaRPr lang="en-US" sz="3200" b="1" dirty="0"/>
          </a:p>
        </p:txBody>
      </p:sp>
      <p:sp>
        <p:nvSpPr>
          <p:cNvPr id="3" name="Content Placeholder 2"/>
          <p:cNvSpPr>
            <a:spLocks noGrp="1"/>
          </p:cNvSpPr>
          <p:nvPr>
            <p:ph idx="1"/>
          </p:nvPr>
        </p:nvSpPr>
        <p:spPr/>
        <p:txBody>
          <a:bodyPr/>
          <a:lstStyle/>
          <a:p>
            <a:pPr algn="just"/>
            <a:r>
              <a:rPr lang="en-US" sz="2400" b="1" i="0" u="none" strike="noStrike" baseline="0" dirty="0" smtClean="0"/>
              <a:t>Pay survey </a:t>
            </a:r>
            <a:r>
              <a:rPr lang="en-US" sz="2400" b="0" i="0" u="none" strike="noStrike" baseline="0" dirty="0" smtClean="0"/>
              <a:t>is a collection of data on compensation rates for workers performing</a:t>
            </a:r>
            <a:r>
              <a:rPr lang="en-US" sz="2400" b="0" i="0" u="none" strike="noStrike" dirty="0" smtClean="0"/>
              <a:t> </a:t>
            </a:r>
            <a:r>
              <a:rPr lang="en-US" sz="2400" b="0" i="0" u="none" strike="noStrike" baseline="0" dirty="0" smtClean="0"/>
              <a:t>similar jobs in other organizations. </a:t>
            </a:r>
          </a:p>
          <a:p>
            <a:pPr algn="just"/>
            <a:r>
              <a:rPr lang="en-US" sz="2400" i="0" u="none" strike="noStrike" baseline="0" dirty="0" smtClean="0"/>
              <a:t>In order to</a:t>
            </a:r>
            <a:r>
              <a:rPr lang="en-US" sz="2400" i="0" u="none" strike="noStrike" dirty="0" smtClean="0"/>
              <a:t> conduct pay survey identifying benchmarking jobs is important.</a:t>
            </a:r>
            <a:endParaRPr lang="en-US" sz="2400" i="0" u="none" strike="noStrike" baseline="0" dirty="0" smtClean="0"/>
          </a:p>
          <a:p>
            <a:pPr algn="just"/>
            <a:r>
              <a:rPr lang="en-US" sz="2400" b="1" i="0" u="none" strike="noStrike" baseline="0" dirty="0" smtClean="0"/>
              <a:t>Benchmark jobs </a:t>
            </a:r>
            <a:r>
              <a:rPr lang="en-US" sz="2400" b="0" i="0" u="none" strike="noStrike" baseline="0" dirty="0" smtClean="0"/>
              <a:t>Jobs</a:t>
            </a:r>
            <a:r>
              <a:rPr lang="en-US" sz="2400" dirty="0"/>
              <a:t> </a:t>
            </a:r>
            <a:r>
              <a:rPr lang="en-US" sz="2400" b="0" i="0" u="none" strike="noStrike" baseline="0" dirty="0" smtClean="0"/>
              <a:t>found in many organizations</a:t>
            </a:r>
            <a:r>
              <a:rPr lang="en-US" sz="2400" b="0" i="0" u="none" strike="noStrike" dirty="0" smtClean="0"/>
              <a:t> </a:t>
            </a:r>
            <a:r>
              <a:rPr lang="en-US" sz="2400" b="0" i="0" u="none" strike="noStrike" baseline="0" dirty="0" smtClean="0"/>
              <a:t>that can be used for the</a:t>
            </a:r>
            <a:r>
              <a:rPr lang="en-US" sz="2400" b="0" i="0" u="none" strike="noStrike" dirty="0" smtClean="0"/>
              <a:t> </a:t>
            </a:r>
            <a:r>
              <a:rPr lang="en-US" sz="2400" b="0" i="0" u="none" strike="noStrike" baseline="0" dirty="0" smtClean="0"/>
              <a:t>purposes of comparison.</a:t>
            </a:r>
          </a:p>
        </p:txBody>
      </p:sp>
    </p:spTree>
    <p:extLst>
      <p:ext uri="{BB962C8B-B14F-4D97-AF65-F5344CB8AC3E}">
        <p14:creationId xmlns:p14="http://schemas.microsoft.com/office/powerpoint/2010/main" val="2415171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79190"/>
          </a:xfrm>
        </p:spPr>
        <p:txBody>
          <a:bodyPr/>
          <a:lstStyle/>
          <a:p>
            <a:pPr algn="ctr"/>
            <a:r>
              <a:rPr lang="en-US" sz="3200" b="1" dirty="0" smtClean="0"/>
              <a:t>Pay survey </a:t>
            </a:r>
            <a:endParaRPr lang="en-US" sz="3200" b="1" dirty="0"/>
          </a:p>
        </p:txBody>
      </p:sp>
      <p:sp>
        <p:nvSpPr>
          <p:cNvPr id="3" name="Content Placeholder 2"/>
          <p:cNvSpPr>
            <a:spLocks noGrp="1"/>
          </p:cNvSpPr>
          <p:nvPr>
            <p:ph idx="1"/>
          </p:nvPr>
        </p:nvSpPr>
        <p:spPr>
          <a:xfrm>
            <a:off x="1024127" y="1764406"/>
            <a:ext cx="9720073" cy="4023360"/>
          </a:xfrm>
        </p:spPr>
        <p:txBody>
          <a:bodyPr>
            <a:normAutofit fontScale="92500" lnSpcReduction="10000"/>
          </a:bodyPr>
          <a:lstStyle/>
          <a:p>
            <a:pPr marL="0" indent="0" algn="just">
              <a:buNone/>
            </a:pPr>
            <a:r>
              <a:rPr lang="en-US" sz="2400" b="1" dirty="0" smtClean="0">
                <a:solidFill>
                  <a:srgbClr val="000000"/>
                </a:solidFill>
              </a:rPr>
              <a:t>Factors to consider in conducting Pay survey:-</a:t>
            </a:r>
          </a:p>
          <a:p>
            <a:pPr algn="just">
              <a:lnSpc>
                <a:spcPct val="150000"/>
              </a:lnSpc>
            </a:pPr>
            <a:r>
              <a:rPr lang="en-US" sz="2400" b="0" i="0" u="none" strike="noStrike" baseline="0" dirty="0" smtClean="0">
                <a:solidFill>
                  <a:srgbClr val="000000"/>
                </a:solidFill>
              </a:rPr>
              <a:t>Does the survey cover a </a:t>
            </a:r>
            <a:r>
              <a:rPr lang="en-US" sz="2400" b="1" i="0" u="none" strike="noStrike" baseline="0" dirty="0" smtClean="0">
                <a:solidFill>
                  <a:srgbClr val="000000"/>
                </a:solidFill>
              </a:rPr>
              <a:t>realistic sample </a:t>
            </a:r>
            <a:r>
              <a:rPr lang="en-US" sz="2400" b="0" i="0" u="none" strike="noStrike" baseline="0" dirty="0" smtClean="0">
                <a:solidFill>
                  <a:srgbClr val="000000"/>
                </a:solidFill>
              </a:rPr>
              <a:t>of the employers</a:t>
            </a:r>
            <a:r>
              <a:rPr lang="en-US" sz="2400" b="0" i="0" u="none" strike="noStrike" dirty="0" smtClean="0">
                <a:solidFill>
                  <a:srgbClr val="000000"/>
                </a:solidFill>
              </a:rPr>
              <a:t> </a:t>
            </a:r>
            <a:r>
              <a:rPr lang="en-US" sz="2400" b="0" i="0" u="none" strike="noStrike" baseline="0" dirty="0" smtClean="0">
                <a:solidFill>
                  <a:srgbClr val="000000"/>
                </a:solidFill>
              </a:rPr>
              <a:t>with whom the organization competes for employees?</a:t>
            </a:r>
          </a:p>
          <a:p>
            <a:pPr algn="just">
              <a:lnSpc>
                <a:spcPct val="150000"/>
              </a:lnSpc>
            </a:pPr>
            <a:r>
              <a:rPr lang="en-US" sz="2400" b="0" i="0" u="none" strike="noStrike" baseline="0" dirty="0" smtClean="0">
                <a:solidFill>
                  <a:srgbClr val="000000"/>
                </a:solidFill>
              </a:rPr>
              <a:t>How </a:t>
            </a:r>
            <a:r>
              <a:rPr lang="en-US" sz="2400" b="1" i="0" u="none" strike="noStrike" baseline="0" dirty="0" smtClean="0">
                <a:solidFill>
                  <a:srgbClr val="000000"/>
                </a:solidFill>
              </a:rPr>
              <a:t>current are the data </a:t>
            </a:r>
            <a:r>
              <a:rPr lang="en-US" sz="2400" b="0" i="0" u="none" strike="noStrike" baseline="0" dirty="0" smtClean="0">
                <a:solidFill>
                  <a:srgbClr val="000000"/>
                </a:solidFill>
              </a:rPr>
              <a:t>(determined by the date the survey</a:t>
            </a:r>
            <a:r>
              <a:rPr lang="en-US" sz="2400" b="0" i="0" u="none" strike="noStrike" dirty="0" smtClean="0">
                <a:solidFill>
                  <a:srgbClr val="000000"/>
                </a:solidFill>
              </a:rPr>
              <a:t> </a:t>
            </a:r>
            <a:r>
              <a:rPr lang="en-US" sz="2400" b="0" i="0" u="none" strike="noStrike" baseline="0" dirty="0" smtClean="0">
                <a:solidFill>
                  <a:srgbClr val="000000"/>
                </a:solidFill>
              </a:rPr>
              <a:t>was conducted)?</a:t>
            </a:r>
          </a:p>
          <a:p>
            <a:pPr algn="just">
              <a:lnSpc>
                <a:spcPct val="150000"/>
              </a:lnSpc>
            </a:pPr>
            <a:r>
              <a:rPr lang="en-US" sz="2400" b="0" i="0" u="none" strike="noStrike" baseline="0" dirty="0" smtClean="0">
                <a:solidFill>
                  <a:srgbClr val="000000"/>
                </a:solidFill>
              </a:rPr>
              <a:t>How qualified are those</a:t>
            </a:r>
            <a:r>
              <a:rPr lang="en-US" sz="2400" b="0" i="0" u="none" strike="noStrike" dirty="0" smtClean="0">
                <a:solidFill>
                  <a:srgbClr val="000000"/>
                </a:solidFill>
              </a:rPr>
              <a:t> </a:t>
            </a:r>
            <a:r>
              <a:rPr lang="en-US" sz="2400" b="0" i="0" u="none" strike="noStrike" baseline="0" dirty="0" smtClean="0">
                <a:solidFill>
                  <a:srgbClr val="000000"/>
                </a:solidFill>
              </a:rPr>
              <a:t>who conducted it?</a:t>
            </a:r>
          </a:p>
          <a:p>
            <a:pPr algn="just">
              <a:lnSpc>
                <a:spcPct val="150000"/>
              </a:lnSpc>
            </a:pPr>
            <a:r>
              <a:rPr lang="en-US" sz="2400" b="0" i="0" u="none" strike="noStrike" baseline="0" dirty="0" smtClean="0">
                <a:solidFill>
                  <a:srgbClr val="000000"/>
                </a:solidFill>
              </a:rPr>
              <a:t>Does the survey contain </a:t>
            </a:r>
            <a:r>
              <a:rPr lang="en-US" sz="2400" b="1" i="0" u="none" strike="noStrike" baseline="0" dirty="0" smtClean="0">
                <a:solidFill>
                  <a:srgbClr val="000000"/>
                </a:solidFill>
              </a:rPr>
              <a:t>job summaries </a:t>
            </a:r>
            <a:r>
              <a:rPr lang="en-US" sz="2400" b="0" i="0" u="none" strike="noStrike" baseline="0" dirty="0" smtClean="0">
                <a:solidFill>
                  <a:srgbClr val="000000"/>
                </a:solidFill>
              </a:rPr>
              <a:t>so that appropriate</a:t>
            </a:r>
            <a:r>
              <a:rPr lang="en-US" sz="2400" b="0" i="0" u="none" strike="noStrike" dirty="0" smtClean="0">
                <a:solidFill>
                  <a:srgbClr val="000000"/>
                </a:solidFill>
              </a:rPr>
              <a:t> </a:t>
            </a:r>
            <a:r>
              <a:rPr lang="en-US" sz="2400" b="0" i="0" u="none" strike="noStrike" baseline="0" dirty="0" smtClean="0">
                <a:solidFill>
                  <a:srgbClr val="000000"/>
                </a:solidFill>
              </a:rPr>
              <a:t>matches to job descriptions can be made?</a:t>
            </a:r>
            <a:endParaRPr lang="en-US" sz="2400" dirty="0"/>
          </a:p>
        </p:txBody>
      </p:sp>
    </p:spTree>
    <p:extLst>
      <p:ext uri="{BB962C8B-B14F-4D97-AF65-F5344CB8AC3E}">
        <p14:creationId xmlns:p14="http://schemas.microsoft.com/office/powerpoint/2010/main" val="37221072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883"/>
          </a:xfrm>
        </p:spPr>
        <p:txBody>
          <a:bodyPr>
            <a:normAutofit/>
          </a:bodyPr>
          <a:lstStyle/>
          <a:p>
            <a:pPr algn="ctr"/>
            <a:r>
              <a:rPr lang="en-US" sz="3200" b="1" dirty="0" smtClean="0">
                <a:latin typeface="+mn-lt"/>
              </a:rPr>
              <a:t>Policy choices to determine pay </a:t>
            </a:r>
            <a:endParaRPr lang="en-US" sz="3200" b="1" dirty="0">
              <a:latin typeface="+mn-lt"/>
            </a:endParaRPr>
          </a:p>
        </p:txBody>
      </p:sp>
      <p:sp>
        <p:nvSpPr>
          <p:cNvPr id="3" name="Content Placeholder 2"/>
          <p:cNvSpPr>
            <a:spLocks noGrp="1"/>
          </p:cNvSpPr>
          <p:nvPr>
            <p:ph idx="1"/>
          </p:nvPr>
        </p:nvSpPr>
        <p:spPr>
          <a:xfrm>
            <a:off x="696533" y="1439257"/>
            <a:ext cx="10515600" cy="4351338"/>
          </a:xfrm>
        </p:spPr>
        <p:txBody>
          <a:bodyPr>
            <a:normAutofit lnSpcReduction="10000"/>
          </a:bodyPr>
          <a:lstStyle/>
          <a:p>
            <a:pPr marL="0" indent="0" algn="just">
              <a:lnSpc>
                <a:spcPct val="150000"/>
              </a:lnSpc>
              <a:buNone/>
            </a:pPr>
            <a:r>
              <a:rPr lang="en-US" sz="2400" b="1" dirty="0" smtClean="0">
                <a:solidFill>
                  <a:srgbClr val="291294"/>
                </a:solidFill>
              </a:rPr>
              <a:t>Pay level determination policy </a:t>
            </a:r>
          </a:p>
          <a:p>
            <a:pPr algn="just">
              <a:lnSpc>
                <a:spcPct val="150000"/>
              </a:lnSpc>
            </a:pPr>
            <a:r>
              <a:rPr lang="en-US" sz="2400" b="1" dirty="0" smtClean="0">
                <a:solidFill>
                  <a:srgbClr val="291294"/>
                </a:solidFill>
              </a:rPr>
              <a:t>“</a:t>
            </a:r>
            <a:r>
              <a:rPr lang="en-US" sz="2400" b="1" dirty="0">
                <a:solidFill>
                  <a:srgbClr val="291294"/>
                </a:solidFill>
              </a:rPr>
              <a:t>Lead the Market” </a:t>
            </a:r>
            <a:r>
              <a:rPr lang="en-US" sz="2400" b="1" dirty="0" smtClean="0">
                <a:solidFill>
                  <a:srgbClr val="291294"/>
                </a:solidFill>
              </a:rPr>
              <a:t>Strategy- </a:t>
            </a:r>
            <a:r>
              <a:rPr lang="en-US" sz="2400" dirty="0" smtClean="0">
                <a:solidFill>
                  <a:srgbClr val="000000"/>
                </a:solidFill>
              </a:rPr>
              <a:t>employers using this strategy pay above market average. </a:t>
            </a:r>
          </a:p>
          <a:p>
            <a:pPr algn="just">
              <a:lnSpc>
                <a:spcPct val="150000"/>
              </a:lnSpc>
            </a:pPr>
            <a:r>
              <a:rPr lang="en-US" sz="2400" dirty="0" smtClean="0">
                <a:solidFill>
                  <a:srgbClr val="000000"/>
                </a:solidFill>
              </a:rPr>
              <a:t>This </a:t>
            </a:r>
            <a:r>
              <a:rPr lang="en-US" sz="2400" dirty="0">
                <a:solidFill>
                  <a:srgbClr val="000000"/>
                </a:solidFill>
              </a:rPr>
              <a:t>strategy generally enables a company </a:t>
            </a:r>
            <a:r>
              <a:rPr lang="en-US" sz="2400" dirty="0" smtClean="0">
                <a:solidFill>
                  <a:srgbClr val="000000"/>
                </a:solidFill>
              </a:rPr>
              <a:t>to attract </a:t>
            </a:r>
            <a:r>
              <a:rPr lang="en-US" sz="2400" dirty="0">
                <a:solidFill>
                  <a:srgbClr val="000000"/>
                </a:solidFill>
              </a:rPr>
              <a:t>and retain sufficient workers with the required capabilities and to </a:t>
            </a:r>
            <a:r>
              <a:rPr lang="en-US" sz="2400" dirty="0" smtClean="0">
                <a:solidFill>
                  <a:srgbClr val="000000"/>
                </a:solidFill>
              </a:rPr>
              <a:t>be more </a:t>
            </a:r>
            <a:r>
              <a:rPr lang="en-US" sz="2400" dirty="0">
                <a:solidFill>
                  <a:srgbClr val="000000"/>
                </a:solidFill>
              </a:rPr>
              <a:t>selective when hiring. </a:t>
            </a:r>
            <a:endParaRPr lang="en-US" sz="2400" dirty="0" smtClean="0">
              <a:solidFill>
                <a:srgbClr val="000000"/>
              </a:solidFill>
            </a:endParaRPr>
          </a:p>
          <a:p>
            <a:pPr algn="just">
              <a:lnSpc>
                <a:spcPct val="150000"/>
              </a:lnSpc>
            </a:pPr>
            <a:r>
              <a:rPr lang="en-US" sz="2400" dirty="0" smtClean="0">
                <a:solidFill>
                  <a:srgbClr val="000000"/>
                </a:solidFill>
              </a:rPr>
              <a:t>Because </a:t>
            </a:r>
            <a:r>
              <a:rPr lang="en-US" sz="2400" dirty="0">
                <a:solidFill>
                  <a:srgbClr val="000000"/>
                </a:solidFill>
              </a:rPr>
              <a:t>it is a higher-cost approach, </a:t>
            </a:r>
            <a:r>
              <a:rPr lang="en-US" sz="2400" dirty="0" smtClean="0">
                <a:solidFill>
                  <a:srgbClr val="000000"/>
                </a:solidFill>
              </a:rPr>
              <a:t>organizations often </a:t>
            </a:r>
            <a:r>
              <a:rPr lang="en-US" sz="2400" dirty="0">
                <a:solidFill>
                  <a:srgbClr val="000000"/>
                </a:solidFill>
              </a:rPr>
              <a:t>look for ways to increase the productivity of </a:t>
            </a:r>
            <a:r>
              <a:rPr lang="en-US" sz="2400" dirty="0" smtClean="0">
                <a:solidFill>
                  <a:srgbClr val="000000"/>
                </a:solidFill>
              </a:rPr>
              <a:t>employees.</a:t>
            </a:r>
          </a:p>
        </p:txBody>
      </p:sp>
    </p:spTree>
    <p:extLst>
      <p:ext uri="{BB962C8B-B14F-4D97-AF65-F5344CB8AC3E}">
        <p14:creationId xmlns:p14="http://schemas.microsoft.com/office/powerpoint/2010/main" val="4520546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mn-lt"/>
              </a:rPr>
              <a:t>Policy choices to determine pay </a:t>
            </a:r>
            <a:endParaRPr lang="en-US" sz="3200" b="1" dirty="0">
              <a:latin typeface="+mn-lt"/>
            </a:endParaRPr>
          </a:p>
        </p:txBody>
      </p:sp>
      <p:sp>
        <p:nvSpPr>
          <p:cNvPr id="3" name="Content Placeholder 2"/>
          <p:cNvSpPr>
            <a:spLocks noGrp="1"/>
          </p:cNvSpPr>
          <p:nvPr>
            <p:ph idx="1"/>
          </p:nvPr>
        </p:nvSpPr>
        <p:spPr>
          <a:xfrm>
            <a:off x="838200" y="1645319"/>
            <a:ext cx="10515600" cy="4351338"/>
          </a:xfrm>
        </p:spPr>
        <p:txBody>
          <a:bodyPr>
            <a:normAutofit/>
          </a:bodyPr>
          <a:lstStyle/>
          <a:p>
            <a:pPr marL="0" indent="0" algn="just">
              <a:lnSpc>
                <a:spcPct val="100000"/>
              </a:lnSpc>
              <a:buNone/>
            </a:pPr>
            <a:r>
              <a:rPr lang="en-US" sz="2400" b="1" dirty="0" smtClean="0">
                <a:solidFill>
                  <a:srgbClr val="291294"/>
                </a:solidFill>
              </a:rPr>
              <a:t>Pay level determination policy </a:t>
            </a:r>
          </a:p>
          <a:p>
            <a:pPr algn="just">
              <a:lnSpc>
                <a:spcPct val="150000"/>
              </a:lnSpc>
            </a:pPr>
            <a:r>
              <a:rPr lang="en-US" sz="2400" b="1" dirty="0">
                <a:solidFill>
                  <a:srgbClr val="291294"/>
                </a:solidFill>
              </a:rPr>
              <a:t>Meet the </a:t>
            </a:r>
            <a:r>
              <a:rPr lang="en-US" sz="2400" b="1" dirty="0" smtClean="0">
                <a:solidFill>
                  <a:srgbClr val="291294"/>
                </a:solidFill>
              </a:rPr>
              <a:t>Market Strategy – </a:t>
            </a:r>
            <a:r>
              <a:rPr lang="en-US" sz="2400" dirty="0" smtClean="0"/>
              <a:t>is about choosing to paying the market average </a:t>
            </a:r>
            <a:r>
              <a:rPr lang="en-US" sz="2400" dirty="0" smtClean="0">
                <a:solidFill>
                  <a:srgbClr val="000000"/>
                </a:solidFill>
              </a:rPr>
              <a:t>employers following this strategy choose </a:t>
            </a:r>
            <a:r>
              <a:rPr lang="en-US" sz="2400" dirty="0">
                <a:solidFill>
                  <a:srgbClr val="000000"/>
                </a:solidFill>
              </a:rPr>
              <a:t>to position </a:t>
            </a:r>
            <a:r>
              <a:rPr lang="en-US" sz="2400" dirty="0" smtClean="0">
                <a:solidFill>
                  <a:srgbClr val="000000"/>
                </a:solidFill>
              </a:rPr>
              <a:t>themselves in </a:t>
            </a:r>
            <a:r>
              <a:rPr lang="en-US" sz="2400" dirty="0">
                <a:solidFill>
                  <a:srgbClr val="000000"/>
                </a:solidFill>
              </a:rPr>
              <a:t>the middle of the </a:t>
            </a:r>
            <a:r>
              <a:rPr lang="en-US" sz="2400" dirty="0" smtClean="0">
                <a:solidFill>
                  <a:srgbClr val="000000"/>
                </a:solidFill>
              </a:rPr>
              <a:t>market, i.e., they pay the market average  </a:t>
            </a:r>
            <a:r>
              <a:rPr lang="en-US" sz="2400" dirty="0">
                <a:solidFill>
                  <a:srgbClr val="000000"/>
                </a:solidFill>
              </a:rPr>
              <a:t>as identified </a:t>
            </a:r>
            <a:r>
              <a:rPr lang="en-US" sz="2400" dirty="0" smtClean="0">
                <a:solidFill>
                  <a:srgbClr val="000000"/>
                </a:solidFill>
              </a:rPr>
              <a:t>by pay </a:t>
            </a:r>
            <a:r>
              <a:rPr lang="en-US" sz="2400" dirty="0">
                <a:solidFill>
                  <a:srgbClr val="000000"/>
                </a:solidFill>
              </a:rPr>
              <a:t>data from surveys of other employers’ compensation plans. </a:t>
            </a:r>
            <a:endParaRPr lang="en-US" sz="2400" dirty="0" smtClean="0">
              <a:solidFill>
                <a:srgbClr val="000000"/>
              </a:solidFill>
            </a:endParaRPr>
          </a:p>
          <a:p>
            <a:pPr algn="just">
              <a:lnSpc>
                <a:spcPct val="150000"/>
              </a:lnSpc>
            </a:pPr>
            <a:r>
              <a:rPr lang="en-US" sz="2400" dirty="0" smtClean="0">
                <a:solidFill>
                  <a:srgbClr val="000000"/>
                </a:solidFill>
              </a:rPr>
              <a:t>Choosing this level </a:t>
            </a:r>
            <a:r>
              <a:rPr lang="en-US" sz="2400" dirty="0">
                <a:solidFill>
                  <a:srgbClr val="000000"/>
                </a:solidFill>
              </a:rPr>
              <a:t>attempts to balance employer cost pressures and the need to attract </a:t>
            </a:r>
            <a:r>
              <a:rPr lang="en-US" sz="2400" dirty="0" smtClean="0">
                <a:solidFill>
                  <a:srgbClr val="000000"/>
                </a:solidFill>
              </a:rPr>
              <a:t>and retain employees.</a:t>
            </a:r>
          </a:p>
        </p:txBody>
      </p:sp>
    </p:spTree>
    <p:extLst>
      <p:ext uri="{BB962C8B-B14F-4D97-AF65-F5344CB8AC3E}">
        <p14:creationId xmlns:p14="http://schemas.microsoft.com/office/powerpoint/2010/main" val="3487173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mn-lt"/>
              </a:rPr>
              <a:t>Policy choices to determine pay </a:t>
            </a:r>
            <a:endParaRPr lang="en-US" sz="3200" b="1" dirty="0">
              <a:latin typeface="+mn-lt"/>
            </a:endParaRPr>
          </a:p>
        </p:txBody>
      </p:sp>
      <p:sp>
        <p:nvSpPr>
          <p:cNvPr id="3" name="Content Placeholder 2"/>
          <p:cNvSpPr>
            <a:spLocks noGrp="1"/>
          </p:cNvSpPr>
          <p:nvPr>
            <p:ph idx="1"/>
          </p:nvPr>
        </p:nvSpPr>
        <p:spPr>
          <a:xfrm>
            <a:off x="838200" y="1645319"/>
            <a:ext cx="10515600" cy="4351338"/>
          </a:xfrm>
        </p:spPr>
        <p:txBody>
          <a:bodyPr>
            <a:normAutofit/>
          </a:bodyPr>
          <a:lstStyle/>
          <a:p>
            <a:pPr marL="0" indent="0" algn="just">
              <a:lnSpc>
                <a:spcPct val="100000"/>
              </a:lnSpc>
              <a:buNone/>
            </a:pPr>
            <a:r>
              <a:rPr lang="en-US" sz="2400" b="1" dirty="0" smtClean="0">
                <a:solidFill>
                  <a:srgbClr val="291294"/>
                </a:solidFill>
              </a:rPr>
              <a:t>Pay level determination policy </a:t>
            </a:r>
          </a:p>
          <a:p>
            <a:pPr algn="just"/>
            <a:r>
              <a:rPr lang="en-US" sz="2400" b="1" dirty="0">
                <a:solidFill>
                  <a:srgbClr val="291294"/>
                </a:solidFill>
              </a:rPr>
              <a:t>“Lag the Market” </a:t>
            </a:r>
            <a:r>
              <a:rPr lang="en-US" sz="2400" b="1" dirty="0" smtClean="0">
                <a:solidFill>
                  <a:srgbClr val="291294"/>
                </a:solidFill>
              </a:rPr>
              <a:t>Strategy- </a:t>
            </a:r>
            <a:r>
              <a:rPr lang="en-US" sz="2400" dirty="0" smtClean="0">
                <a:solidFill>
                  <a:srgbClr val="000000"/>
                </a:solidFill>
              </a:rPr>
              <a:t>an </a:t>
            </a:r>
            <a:r>
              <a:rPr lang="en-US" sz="2400" dirty="0">
                <a:solidFill>
                  <a:srgbClr val="000000"/>
                </a:solidFill>
              </a:rPr>
              <a:t>employer using </a:t>
            </a:r>
            <a:r>
              <a:rPr lang="en-US" sz="2400" dirty="0" smtClean="0">
                <a:solidFill>
                  <a:srgbClr val="000000"/>
                </a:solidFill>
              </a:rPr>
              <a:t>this strategy choose </a:t>
            </a:r>
            <a:r>
              <a:rPr lang="en-US" sz="2400" dirty="0">
                <a:solidFill>
                  <a:srgbClr val="000000"/>
                </a:solidFill>
              </a:rPr>
              <a:t>to </a:t>
            </a:r>
            <a:r>
              <a:rPr lang="en-US" sz="2400" dirty="0" smtClean="0">
                <a:solidFill>
                  <a:srgbClr val="000000"/>
                </a:solidFill>
              </a:rPr>
              <a:t>pay below </a:t>
            </a:r>
            <a:r>
              <a:rPr lang="en-US" sz="2400" dirty="0">
                <a:solidFill>
                  <a:srgbClr val="000000"/>
                </a:solidFill>
              </a:rPr>
              <a:t>market levels, for several </a:t>
            </a:r>
            <a:r>
              <a:rPr lang="en-US" sz="2400" dirty="0" smtClean="0">
                <a:solidFill>
                  <a:srgbClr val="000000"/>
                </a:solidFill>
              </a:rPr>
              <a:t>reasons. </a:t>
            </a:r>
          </a:p>
          <a:p>
            <a:pPr algn="just"/>
            <a:r>
              <a:rPr lang="en-US" sz="2400" dirty="0" smtClean="0">
                <a:solidFill>
                  <a:srgbClr val="000000"/>
                </a:solidFill>
              </a:rPr>
              <a:t>Reason for following this strategy:-</a:t>
            </a:r>
            <a:endParaRPr lang="en-US" sz="2400" dirty="0">
              <a:solidFill>
                <a:srgbClr val="000000"/>
              </a:solidFill>
            </a:endParaRPr>
          </a:p>
          <a:p>
            <a:pPr algn="just"/>
            <a:r>
              <a:rPr lang="en-US" sz="2400" dirty="0" smtClean="0">
                <a:solidFill>
                  <a:srgbClr val="000000"/>
                </a:solidFill>
              </a:rPr>
              <a:t>If </a:t>
            </a:r>
            <a:r>
              <a:rPr lang="en-US" sz="2400" dirty="0">
                <a:solidFill>
                  <a:srgbClr val="000000"/>
                </a:solidFill>
              </a:rPr>
              <a:t>the employer is experiencing a shortage of </a:t>
            </a:r>
            <a:r>
              <a:rPr lang="en-US" sz="2400" dirty="0" smtClean="0">
                <a:solidFill>
                  <a:srgbClr val="000000"/>
                </a:solidFill>
              </a:rPr>
              <a:t>funds</a:t>
            </a:r>
            <a:endParaRPr lang="en-US" sz="2400" dirty="0">
              <a:solidFill>
                <a:srgbClr val="000000"/>
              </a:solidFill>
            </a:endParaRPr>
          </a:p>
          <a:p>
            <a:pPr algn="just"/>
            <a:r>
              <a:rPr lang="en-US" sz="2400" dirty="0"/>
              <a:t>when an abundance of workers is available</a:t>
            </a:r>
            <a:r>
              <a:rPr lang="en-US" sz="2400" dirty="0" smtClean="0"/>
              <a:t>,</a:t>
            </a:r>
          </a:p>
          <a:p>
            <a:pPr marL="0" indent="0" algn="just">
              <a:buNone/>
            </a:pPr>
            <a:r>
              <a:rPr lang="en-US" sz="2400" b="1" dirty="0" smtClean="0">
                <a:solidFill>
                  <a:srgbClr val="000000"/>
                </a:solidFill>
              </a:rPr>
              <a:t>Disadvantage</a:t>
            </a:r>
          </a:p>
          <a:p>
            <a:r>
              <a:rPr lang="en-US" sz="2400" dirty="0" smtClean="0"/>
              <a:t>Increases the likelihood </a:t>
            </a:r>
            <a:r>
              <a:rPr lang="en-US" sz="2400" dirty="0"/>
              <a:t>of higher worker turnover.</a:t>
            </a:r>
            <a:endParaRPr lang="en-US" sz="2400" dirty="0">
              <a:solidFill>
                <a:srgbClr val="000000"/>
              </a:solidFill>
            </a:endParaRPr>
          </a:p>
        </p:txBody>
      </p:sp>
    </p:spTree>
    <p:extLst>
      <p:ext uri="{BB962C8B-B14F-4D97-AF65-F5344CB8AC3E}">
        <p14:creationId xmlns:p14="http://schemas.microsoft.com/office/powerpoint/2010/main" val="4655875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mn-lt"/>
              </a:rPr>
              <a:t>Factors affecting policy choices  </a:t>
            </a:r>
            <a:endParaRPr lang="en-US" sz="3200" b="1" dirty="0">
              <a:latin typeface="+mn-lt"/>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400" dirty="0"/>
              <a:t>The financial resources </a:t>
            </a:r>
            <a:r>
              <a:rPr lang="en-US" sz="2400" dirty="0" smtClean="0"/>
              <a:t>available</a:t>
            </a:r>
          </a:p>
          <a:p>
            <a:pPr>
              <a:buFont typeface="Wingdings" panose="05000000000000000000" pitchFamily="2" charset="2"/>
              <a:buChar char="§"/>
            </a:pPr>
            <a:r>
              <a:rPr lang="en-US" sz="2400" dirty="0" smtClean="0"/>
              <a:t>Competitiveness pressures</a:t>
            </a:r>
            <a:r>
              <a:rPr lang="en-US" sz="2400" dirty="0"/>
              <a:t>, and </a:t>
            </a:r>
            <a:endParaRPr lang="en-US" sz="2400" dirty="0" smtClean="0"/>
          </a:p>
          <a:p>
            <a:pPr>
              <a:buFont typeface="Wingdings" panose="05000000000000000000" pitchFamily="2" charset="2"/>
              <a:buChar char="§"/>
            </a:pPr>
            <a:r>
              <a:rPr lang="en-US" sz="2400" dirty="0" smtClean="0"/>
              <a:t>Availability </a:t>
            </a:r>
            <a:r>
              <a:rPr lang="en-US" sz="2400" dirty="0"/>
              <a:t>of employees </a:t>
            </a:r>
            <a:r>
              <a:rPr lang="en-US" sz="2400" dirty="0" smtClean="0"/>
              <a:t>in the market with </a:t>
            </a:r>
            <a:r>
              <a:rPr lang="en-US" sz="2400" dirty="0"/>
              <a:t>different </a:t>
            </a:r>
            <a:r>
              <a:rPr lang="en-US" sz="2400" dirty="0" smtClean="0"/>
              <a:t>capabilities</a:t>
            </a:r>
            <a:endParaRPr lang="en-US" sz="2400" dirty="0"/>
          </a:p>
        </p:txBody>
      </p:sp>
    </p:spTree>
    <p:extLst>
      <p:ext uri="{BB962C8B-B14F-4D97-AF65-F5344CB8AC3E}">
        <p14:creationId xmlns:p14="http://schemas.microsoft.com/office/powerpoint/2010/main" val="881129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le 1"/>
          <p:cNvSpPr>
            <a:spLocks noGrp="1"/>
          </p:cNvSpPr>
          <p:nvPr>
            <p:ph type="title" idx="4294967295"/>
          </p:nvPr>
        </p:nvSpPr>
        <p:spPr>
          <a:xfrm>
            <a:off x="1981200" y="218940"/>
            <a:ext cx="8229600" cy="1152659"/>
          </a:xfrm>
        </p:spPr>
        <p:txBody>
          <a:bodyPr>
            <a:normAutofit/>
          </a:bodyPr>
          <a:lstStyle/>
          <a:p>
            <a:pPr algn="ctr" eaLnBrk="1" hangingPunct="1">
              <a:defRPr/>
            </a:pPr>
            <a:r>
              <a:rPr lang="en-US" sz="3200" b="1" dirty="0">
                <a:solidFill>
                  <a:schemeClr val="bg2">
                    <a:lumMod val="25000"/>
                  </a:schemeClr>
                </a:solidFill>
              </a:rPr>
              <a:t>Consequence of </a:t>
            </a:r>
            <a:r>
              <a:rPr lang="en-US" sz="3200" b="1" dirty="0" smtClean="0">
                <a:solidFill>
                  <a:schemeClr val="bg2">
                    <a:lumMod val="25000"/>
                  </a:schemeClr>
                </a:solidFill>
              </a:rPr>
              <a:t>poor compensation </a:t>
            </a:r>
            <a:endParaRPr lang="en-US" sz="3200" b="1" dirty="0">
              <a:solidFill>
                <a:schemeClr val="bg2">
                  <a:lumMod val="25000"/>
                </a:schemeClr>
              </a:solidFill>
            </a:endParaRPr>
          </a:p>
        </p:txBody>
      </p:sp>
      <p:sp>
        <p:nvSpPr>
          <p:cNvPr id="179203" name="Content Placeholder 2"/>
          <p:cNvSpPr>
            <a:spLocks noGrp="1"/>
          </p:cNvSpPr>
          <p:nvPr>
            <p:ph idx="4294967295"/>
          </p:nvPr>
        </p:nvSpPr>
        <p:spPr>
          <a:xfrm>
            <a:off x="1981200" y="1524001"/>
            <a:ext cx="8458200" cy="4602163"/>
          </a:xfrm>
        </p:spPr>
        <p:txBody>
          <a:bodyPr/>
          <a:lstStyle/>
          <a:p>
            <a:pPr eaLnBrk="1" hangingPunct="1">
              <a:lnSpc>
                <a:spcPct val="90000"/>
              </a:lnSpc>
              <a:buFont typeface="Wingdings" panose="05000000000000000000" pitchFamily="2" charset="2"/>
              <a:buChar char="§"/>
            </a:pPr>
            <a:r>
              <a:rPr lang="en-US" altLang="en-US" sz="2800" dirty="0" smtClean="0"/>
              <a:t>Job dissatisfaction</a:t>
            </a:r>
          </a:p>
          <a:p>
            <a:pPr eaLnBrk="1" hangingPunct="1">
              <a:lnSpc>
                <a:spcPct val="90000"/>
              </a:lnSpc>
              <a:buFont typeface="Wingdings" panose="05000000000000000000" pitchFamily="2" charset="2"/>
              <a:buChar char="§"/>
            </a:pPr>
            <a:r>
              <a:rPr lang="en-US" altLang="en-US" sz="2800" dirty="0" smtClean="0"/>
              <a:t>Low </a:t>
            </a:r>
            <a:r>
              <a:rPr lang="en-US" altLang="en-US" sz="2800" dirty="0"/>
              <a:t>job performance</a:t>
            </a:r>
          </a:p>
          <a:p>
            <a:pPr eaLnBrk="1" hangingPunct="1">
              <a:lnSpc>
                <a:spcPct val="90000"/>
              </a:lnSpc>
              <a:buFont typeface="Wingdings" panose="05000000000000000000" pitchFamily="2" charset="2"/>
              <a:buChar char="§"/>
            </a:pPr>
            <a:r>
              <a:rPr lang="en-US" altLang="en-US" sz="2800" dirty="0" smtClean="0"/>
              <a:t>Absenteeism  </a:t>
            </a:r>
          </a:p>
          <a:p>
            <a:pPr eaLnBrk="1" hangingPunct="1">
              <a:lnSpc>
                <a:spcPct val="90000"/>
              </a:lnSpc>
              <a:buFont typeface="Wingdings" panose="05000000000000000000" pitchFamily="2" charset="2"/>
              <a:buChar char="§"/>
            </a:pPr>
            <a:r>
              <a:rPr lang="en-US" altLang="en-US" sz="2800" dirty="0"/>
              <a:t>T</a:t>
            </a:r>
            <a:r>
              <a:rPr lang="en-US" altLang="en-US" sz="2800" dirty="0" smtClean="0"/>
              <a:t>urnover </a:t>
            </a:r>
            <a:endParaRPr lang="en-US" altLang="en-US" sz="2800" dirty="0"/>
          </a:p>
          <a:p>
            <a:pPr eaLnBrk="1" hangingPunct="1">
              <a:lnSpc>
                <a:spcPct val="90000"/>
              </a:lnSpc>
              <a:buFont typeface="Wingdings" panose="05000000000000000000" pitchFamily="2" charset="2"/>
              <a:buChar char="§"/>
            </a:pPr>
            <a:r>
              <a:rPr lang="en-US" altLang="en-US" sz="2800" dirty="0" smtClean="0"/>
              <a:t>Strike </a:t>
            </a:r>
            <a:r>
              <a:rPr lang="en-US" altLang="en-US" sz="2800" dirty="0"/>
              <a:t>and increased </a:t>
            </a:r>
            <a:r>
              <a:rPr lang="en-US" altLang="en-US" sz="2800" dirty="0" smtClean="0"/>
              <a:t>complaints</a:t>
            </a:r>
            <a:endParaRPr lang="en-US" altLang="en-US" sz="2800" dirty="0"/>
          </a:p>
          <a:p>
            <a:pPr eaLnBrk="1" hangingPunct="1">
              <a:buFontTx/>
              <a:buNone/>
            </a:pPr>
            <a:endParaRPr lang="en-US" altLang="en-US" sz="2800" dirty="0"/>
          </a:p>
          <a:p>
            <a:pPr eaLnBrk="1" hangingPunct="1">
              <a:buFontTx/>
              <a:buNone/>
            </a:pPr>
            <a:endParaRPr lang="en-US" altLang="en-US" dirty="0" smtClean="0"/>
          </a:p>
        </p:txBody>
      </p:sp>
      <p:sp>
        <p:nvSpPr>
          <p:cNvPr id="179204"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249AEEB-A8F8-4CFD-8CD2-2B661CE336FD}" type="slidenum">
              <a:rPr lang="en-US" altLang="en-US" sz="1200">
                <a:solidFill>
                  <a:srgbClr val="898989"/>
                </a:solidFill>
                <a:latin typeface="Tahoma" panose="020B0604030504040204" pitchFamily="34" charset="0"/>
              </a:rPr>
              <a:pPr eaLnBrk="0" hangingPunct="0">
                <a:spcBef>
                  <a:spcPct val="0"/>
                </a:spcBef>
                <a:buClrTx/>
                <a:buSzTx/>
                <a:buFontTx/>
                <a:buNone/>
              </a:pPr>
              <a:t>5</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3770992770"/>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24643"/>
          </a:xfrm>
        </p:spPr>
        <p:txBody>
          <a:bodyPr>
            <a:normAutofit/>
          </a:bodyPr>
          <a:lstStyle/>
          <a:p>
            <a:pPr algn="ctr"/>
            <a:r>
              <a:rPr lang="en-US" sz="3200" b="1" dirty="0" smtClean="0"/>
              <a:t>Types of Compensation </a:t>
            </a:r>
            <a:endParaRPr lang="en-US" sz="3200" b="1" dirty="0"/>
          </a:p>
        </p:txBody>
      </p:sp>
      <p:sp>
        <p:nvSpPr>
          <p:cNvPr id="3" name="Content Placeholder 2"/>
          <p:cNvSpPr>
            <a:spLocks noGrp="1"/>
          </p:cNvSpPr>
          <p:nvPr>
            <p:ph idx="1"/>
          </p:nvPr>
        </p:nvSpPr>
        <p:spPr>
          <a:xfrm>
            <a:off x="1024127" y="1719329"/>
            <a:ext cx="9720073" cy="4023360"/>
          </a:xfrm>
        </p:spPr>
        <p:txBody>
          <a:bodyPr/>
          <a:lstStyle/>
          <a:p>
            <a:pPr marL="514350" indent="-514350">
              <a:lnSpc>
                <a:spcPct val="100000"/>
              </a:lnSpc>
              <a:buClr>
                <a:schemeClr val="accent6"/>
              </a:buClr>
              <a:buFont typeface="+mj-lt"/>
              <a:buAutoNum type="arabicPeriod"/>
            </a:pPr>
            <a:r>
              <a:rPr lang="en-US" sz="2800" b="1" dirty="0" smtClean="0">
                <a:solidFill>
                  <a:srgbClr val="0070C0"/>
                </a:solidFill>
              </a:rPr>
              <a:t>Direct compensation </a:t>
            </a:r>
          </a:p>
          <a:p>
            <a:pPr algn="just">
              <a:lnSpc>
                <a:spcPct val="150000"/>
              </a:lnSpc>
            </a:pPr>
            <a:r>
              <a:rPr lang="en-US" sz="2400" dirty="0" smtClean="0"/>
              <a:t>Whereby </a:t>
            </a:r>
            <a:r>
              <a:rPr lang="en-US" sz="2400" dirty="0"/>
              <a:t>the employer provides </a:t>
            </a:r>
            <a:r>
              <a:rPr lang="en-US" sz="2400" b="1" dirty="0">
                <a:solidFill>
                  <a:srgbClr val="0070C0"/>
                </a:solidFill>
              </a:rPr>
              <a:t>monetary rewards </a:t>
            </a:r>
            <a:r>
              <a:rPr lang="en-US" sz="2400" dirty="0"/>
              <a:t>for work done and </a:t>
            </a:r>
            <a:r>
              <a:rPr lang="en-US" sz="2400" dirty="0" smtClean="0"/>
              <a:t>performance results </a:t>
            </a:r>
            <a:r>
              <a:rPr lang="en-US" sz="2400" dirty="0"/>
              <a:t>achieved. </a:t>
            </a:r>
            <a:endParaRPr lang="en-US" sz="2400" dirty="0" smtClean="0"/>
          </a:p>
          <a:p>
            <a:pPr algn="just">
              <a:lnSpc>
                <a:spcPct val="150000"/>
              </a:lnSpc>
            </a:pPr>
            <a:r>
              <a:rPr lang="en-US" sz="2400" b="1" dirty="0" smtClean="0">
                <a:solidFill>
                  <a:srgbClr val="0070C0"/>
                </a:solidFill>
              </a:rPr>
              <a:t>Base </a:t>
            </a:r>
            <a:r>
              <a:rPr lang="en-US" sz="2400" b="1" dirty="0">
                <a:solidFill>
                  <a:srgbClr val="0070C0"/>
                </a:solidFill>
              </a:rPr>
              <a:t>pay </a:t>
            </a:r>
            <a:r>
              <a:rPr lang="en-US" sz="2400" dirty="0"/>
              <a:t>and </a:t>
            </a:r>
            <a:r>
              <a:rPr lang="en-US" sz="2400" b="1" dirty="0">
                <a:solidFill>
                  <a:srgbClr val="0070C0"/>
                </a:solidFill>
              </a:rPr>
              <a:t>variable pay </a:t>
            </a:r>
            <a:r>
              <a:rPr lang="en-US" sz="2400" dirty="0"/>
              <a:t>are the most common </a:t>
            </a:r>
            <a:r>
              <a:rPr lang="en-US" sz="2400" dirty="0" smtClean="0"/>
              <a:t>forms of </a:t>
            </a:r>
            <a:r>
              <a:rPr lang="en-US" sz="2400" dirty="0"/>
              <a:t>direct compensation. </a:t>
            </a:r>
            <a:endParaRPr lang="en-US" sz="2400" dirty="0" smtClean="0"/>
          </a:p>
        </p:txBody>
      </p:sp>
    </p:spTree>
    <p:extLst>
      <p:ext uri="{BB962C8B-B14F-4D97-AF65-F5344CB8AC3E}">
        <p14:creationId xmlns:p14="http://schemas.microsoft.com/office/powerpoint/2010/main" val="257257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14795"/>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860997"/>
            <a:ext cx="10167614" cy="4023360"/>
          </a:xfrm>
        </p:spPr>
        <p:txBody>
          <a:bodyPr>
            <a:normAutofit/>
          </a:bodyPr>
          <a:lstStyle/>
          <a:p>
            <a:pPr marL="514350" indent="-514350" algn="just">
              <a:lnSpc>
                <a:spcPct val="100000"/>
              </a:lnSpc>
              <a:buClr>
                <a:srgbClr val="0070C0"/>
              </a:buClr>
              <a:buFont typeface="+mj-lt"/>
              <a:buAutoNum type="arabicPeriod"/>
            </a:pPr>
            <a:r>
              <a:rPr lang="en-US" sz="2800" b="1" dirty="0" smtClean="0">
                <a:solidFill>
                  <a:srgbClr val="291294"/>
                </a:solidFill>
              </a:rPr>
              <a:t>Base Pay – </a:t>
            </a:r>
            <a:r>
              <a:rPr lang="en-US" sz="2800" dirty="0" smtClean="0">
                <a:solidFill>
                  <a:srgbClr val="000000"/>
                </a:solidFill>
              </a:rPr>
              <a:t>is the basic compensation that an employee receives, usually as a wage or a salary.</a:t>
            </a:r>
          </a:p>
          <a:p>
            <a:pPr algn="just">
              <a:lnSpc>
                <a:spcPct val="150000"/>
              </a:lnSpc>
              <a:buFont typeface="Wingdings" panose="05000000000000000000" pitchFamily="2" charset="2"/>
              <a:buChar char="§"/>
            </a:pPr>
            <a:r>
              <a:rPr lang="en-US" sz="2800" b="1" dirty="0" smtClean="0">
                <a:solidFill>
                  <a:srgbClr val="291294"/>
                </a:solidFill>
              </a:rPr>
              <a:t> </a:t>
            </a:r>
            <a:r>
              <a:rPr lang="en-US" sz="2800" b="1" dirty="0" smtClean="0"/>
              <a:t>Wage</a:t>
            </a:r>
            <a:r>
              <a:rPr lang="en-US" sz="2800" dirty="0" smtClean="0">
                <a:solidFill>
                  <a:srgbClr val="000000"/>
                </a:solidFill>
              </a:rPr>
              <a:t>- are payments calculated based on time worked. </a:t>
            </a:r>
            <a:endParaRPr lang="en-US" sz="2800" dirty="0">
              <a:solidFill>
                <a:srgbClr val="000000"/>
              </a:solidFill>
            </a:endParaRPr>
          </a:p>
          <a:p>
            <a:pPr algn="just">
              <a:lnSpc>
                <a:spcPct val="150000"/>
              </a:lnSpc>
              <a:buFont typeface="Wingdings" panose="05000000000000000000" pitchFamily="2" charset="2"/>
              <a:buChar char="§"/>
            </a:pPr>
            <a:r>
              <a:rPr lang="en-US" sz="2800" b="1" dirty="0" smtClean="0">
                <a:solidFill>
                  <a:srgbClr val="000000"/>
                </a:solidFill>
              </a:rPr>
              <a:t> </a:t>
            </a:r>
            <a:r>
              <a:rPr lang="en-US" sz="2800" b="1" dirty="0" smtClean="0"/>
              <a:t>Salary- </a:t>
            </a:r>
            <a:r>
              <a:rPr lang="en-US" sz="2800" dirty="0" smtClean="0"/>
              <a:t>employees receive </a:t>
            </a:r>
            <a:r>
              <a:rPr lang="en-US" sz="2800" dirty="0"/>
              <a:t>the same payment each period regardless </a:t>
            </a:r>
            <a:r>
              <a:rPr lang="en-US" sz="2800" dirty="0" smtClean="0"/>
              <a:t>of </a:t>
            </a:r>
            <a:r>
              <a:rPr lang="en-US" sz="2800" dirty="0"/>
              <a:t>the number of hours worked.</a:t>
            </a:r>
          </a:p>
        </p:txBody>
      </p:sp>
    </p:spTree>
    <p:extLst>
      <p:ext uri="{BB962C8B-B14F-4D97-AF65-F5344CB8AC3E}">
        <p14:creationId xmlns:p14="http://schemas.microsoft.com/office/powerpoint/2010/main" val="1062213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63280"/>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1024127" y="1648496"/>
            <a:ext cx="10077462" cy="4816698"/>
          </a:xfrm>
        </p:spPr>
        <p:txBody>
          <a:bodyPr>
            <a:normAutofit/>
          </a:bodyPr>
          <a:lstStyle/>
          <a:p>
            <a:pPr marL="514350" indent="-514350" algn="just">
              <a:lnSpc>
                <a:spcPct val="150000"/>
              </a:lnSpc>
              <a:buClr>
                <a:srgbClr val="251BA5"/>
              </a:buClr>
              <a:buFont typeface="+mj-lt"/>
              <a:buAutoNum type="arabicPeriod" startAt="2"/>
            </a:pPr>
            <a:r>
              <a:rPr lang="en-US" sz="2400" b="1" dirty="0" smtClean="0">
                <a:solidFill>
                  <a:srgbClr val="291294"/>
                </a:solidFill>
              </a:rPr>
              <a:t>Variable </a:t>
            </a:r>
            <a:r>
              <a:rPr lang="en-US" sz="2400" b="1" dirty="0">
                <a:solidFill>
                  <a:srgbClr val="291294"/>
                </a:solidFill>
              </a:rPr>
              <a:t>Pay </a:t>
            </a:r>
            <a:r>
              <a:rPr lang="en-US" sz="2400" b="1" dirty="0" smtClean="0">
                <a:solidFill>
                  <a:srgbClr val="291294"/>
                </a:solidFill>
              </a:rPr>
              <a:t>– </a:t>
            </a:r>
            <a:r>
              <a:rPr lang="en-US" sz="2400" dirty="0" smtClean="0"/>
              <a:t>is another </a:t>
            </a:r>
            <a:r>
              <a:rPr lang="en-US" sz="2400" dirty="0">
                <a:solidFill>
                  <a:srgbClr val="000000"/>
                </a:solidFill>
              </a:rPr>
              <a:t>type of direct pay </a:t>
            </a:r>
            <a:r>
              <a:rPr lang="en-US" sz="2400" dirty="0" smtClean="0">
                <a:solidFill>
                  <a:srgbClr val="000000"/>
                </a:solidFill>
              </a:rPr>
              <a:t>in which compensation is </a:t>
            </a:r>
            <a:r>
              <a:rPr lang="en-US" sz="2400" dirty="0" smtClean="0">
                <a:solidFill>
                  <a:srgbClr val="00B0F0"/>
                </a:solidFill>
              </a:rPr>
              <a:t>linked </a:t>
            </a:r>
            <a:r>
              <a:rPr lang="en-US" sz="2400" dirty="0">
                <a:solidFill>
                  <a:srgbClr val="00B0F0"/>
                </a:solidFill>
              </a:rPr>
              <a:t>directly</a:t>
            </a:r>
            <a:r>
              <a:rPr lang="en-US" sz="2400" dirty="0">
                <a:solidFill>
                  <a:srgbClr val="000000"/>
                </a:solidFill>
              </a:rPr>
              <a:t> to individual, team, or organizational </a:t>
            </a:r>
            <a:r>
              <a:rPr lang="en-US" sz="2400" dirty="0">
                <a:solidFill>
                  <a:srgbClr val="00B0F0"/>
                </a:solidFill>
              </a:rPr>
              <a:t>performance. </a:t>
            </a:r>
            <a:endParaRPr lang="en-US" sz="2400" dirty="0" smtClean="0">
              <a:solidFill>
                <a:srgbClr val="00B0F0"/>
              </a:solidFill>
            </a:endParaRPr>
          </a:p>
          <a:p>
            <a:pPr lvl="1" algn="just">
              <a:lnSpc>
                <a:spcPct val="150000"/>
              </a:lnSpc>
              <a:buFont typeface="Wingdings" panose="05000000000000000000" pitchFamily="2" charset="2"/>
              <a:buChar char="§"/>
            </a:pPr>
            <a:r>
              <a:rPr lang="en-US" sz="2400" dirty="0">
                <a:solidFill>
                  <a:srgbClr val="000000"/>
                </a:solidFill>
              </a:rPr>
              <a:t>variable pays are </a:t>
            </a:r>
            <a:r>
              <a:rPr lang="en-US" sz="2400" dirty="0">
                <a:solidFill>
                  <a:srgbClr val="00B0F0"/>
                </a:solidFill>
              </a:rPr>
              <a:t>incentives</a:t>
            </a:r>
            <a:r>
              <a:rPr lang="en-US" sz="2400" dirty="0">
                <a:solidFill>
                  <a:srgbClr val="000000"/>
                </a:solidFill>
              </a:rPr>
              <a:t> for performance</a:t>
            </a:r>
            <a:r>
              <a:rPr lang="en-US" sz="2400" dirty="0" smtClean="0">
                <a:solidFill>
                  <a:srgbClr val="000000"/>
                </a:solidFill>
              </a:rPr>
              <a:t>.</a:t>
            </a:r>
          </a:p>
          <a:p>
            <a:pPr marL="128016" lvl="1" indent="0" algn="just">
              <a:lnSpc>
                <a:spcPct val="100000"/>
              </a:lnSpc>
              <a:buNone/>
            </a:pPr>
            <a:r>
              <a:rPr lang="en-US" sz="2400" b="1" dirty="0" smtClean="0">
                <a:solidFill>
                  <a:srgbClr val="000000"/>
                </a:solidFill>
              </a:rPr>
              <a:t>Assumptions of variable pay:-</a:t>
            </a:r>
          </a:p>
          <a:p>
            <a:pPr>
              <a:lnSpc>
                <a:spcPct val="100000"/>
              </a:lnSpc>
            </a:pPr>
            <a:r>
              <a:rPr lang="en-US" sz="2400" dirty="0"/>
              <a:t>• Some jobs contribute more to organizational success than </a:t>
            </a:r>
            <a:r>
              <a:rPr lang="en-US" sz="2400" dirty="0" smtClean="0"/>
              <a:t>others</a:t>
            </a:r>
            <a:endParaRPr lang="en-US" sz="2400" dirty="0"/>
          </a:p>
          <a:p>
            <a:pPr>
              <a:lnSpc>
                <a:spcPct val="100000"/>
              </a:lnSpc>
            </a:pPr>
            <a:r>
              <a:rPr lang="en-US" sz="2400" dirty="0" smtClean="0"/>
              <a:t>• </a:t>
            </a:r>
            <a:r>
              <a:rPr lang="en-US" sz="2400" dirty="0"/>
              <a:t>Employees who perform better should receive more </a:t>
            </a:r>
            <a:r>
              <a:rPr lang="en-US" sz="2400" dirty="0" smtClean="0"/>
              <a:t>compensation</a:t>
            </a:r>
            <a:endParaRPr lang="en-US" sz="2400" dirty="0"/>
          </a:p>
          <a:p>
            <a:pPr>
              <a:lnSpc>
                <a:spcPct val="100000"/>
              </a:lnSpc>
            </a:pPr>
            <a:r>
              <a:rPr lang="en-US" sz="2400" dirty="0"/>
              <a:t>• </a:t>
            </a:r>
            <a:r>
              <a:rPr lang="en-US" sz="2400" dirty="0" smtClean="0"/>
              <a:t>Employees</a:t>
            </a:r>
            <a:r>
              <a:rPr lang="en-US" sz="2400" dirty="0"/>
              <a:t>’ </a:t>
            </a:r>
            <a:r>
              <a:rPr lang="en-US" sz="2400" dirty="0" smtClean="0"/>
              <a:t>compensation </a:t>
            </a:r>
            <a:r>
              <a:rPr lang="en-US" sz="2400" dirty="0"/>
              <a:t>should be tied directly </a:t>
            </a:r>
            <a:r>
              <a:rPr lang="en-US" sz="2400" dirty="0" smtClean="0"/>
              <a:t>to performance </a:t>
            </a:r>
            <a:r>
              <a:rPr lang="en-US" sz="2400" dirty="0"/>
              <a:t>and </a:t>
            </a:r>
            <a:r>
              <a:rPr lang="en-US" sz="2400" dirty="0" smtClean="0"/>
              <a:t>results</a:t>
            </a:r>
            <a:endParaRPr lang="en-US" sz="6000" dirty="0">
              <a:solidFill>
                <a:srgbClr val="000000"/>
              </a:solidFill>
            </a:endParaRPr>
          </a:p>
        </p:txBody>
      </p:sp>
    </p:spTree>
    <p:extLst>
      <p:ext uri="{BB962C8B-B14F-4D97-AF65-F5344CB8AC3E}">
        <p14:creationId xmlns:p14="http://schemas.microsoft.com/office/powerpoint/2010/main" val="346681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92823"/>
          </a:xfrm>
        </p:spPr>
        <p:txBody>
          <a:bodyPr>
            <a:normAutofit/>
          </a:bodyPr>
          <a:lstStyle/>
          <a:p>
            <a:pPr algn="ctr"/>
            <a:r>
              <a:rPr lang="en-US" sz="3200" b="1" dirty="0" smtClean="0">
                <a:latin typeface="+mn-lt"/>
              </a:rPr>
              <a:t>Direct compensation</a:t>
            </a:r>
            <a:endParaRPr lang="en-US" sz="3200" b="1" dirty="0">
              <a:latin typeface="+mn-lt"/>
            </a:endParaRPr>
          </a:p>
        </p:txBody>
      </p:sp>
      <p:sp>
        <p:nvSpPr>
          <p:cNvPr id="3" name="Content Placeholder 2"/>
          <p:cNvSpPr>
            <a:spLocks noGrp="1"/>
          </p:cNvSpPr>
          <p:nvPr>
            <p:ph idx="1"/>
          </p:nvPr>
        </p:nvSpPr>
        <p:spPr>
          <a:xfrm>
            <a:off x="798490" y="1378039"/>
            <a:ext cx="10303100" cy="4816698"/>
          </a:xfrm>
        </p:spPr>
        <p:txBody>
          <a:bodyPr>
            <a:normAutofit fontScale="92500"/>
          </a:bodyPr>
          <a:lstStyle/>
          <a:p>
            <a:pPr marL="0" indent="0" algn="just">
              <a:lnSpc>
                <a:spcPct val="100000"/>
              </a:lnSpc>
              <a:spcAft>
                <a:spcPts val="0"/>
              </a:spcAft>
              <a:buClr>
                <a:srgbClr val="251BA5"/>
              </a:buClr>
              <a:buNone/>
            </a:pPr>
            <a:r>
              <a:rPr lang="en-US" sz="2400" b="1" dirty="0" smtClean="0">
                <a:solidFill>
                  <a:srgbClr val="291294"/>
                </a:solidFill>
              </a:rPr>
              <a:t> categories of Variable Pay</a:t>
            </a:r>
          </a:p>
          <a:p>
            <a:pPr marL="457200" indent="-457200" algn="just">
              <a:lnSpc>
                <a:spcPct val="100000"/>
              </a:lnSpc>
              <a:spcAft>
                <a:spcPts val="0"/>
              </a:spcAft>
              <a:buFont typeface="+mj-lt"/>
              <a:buAutoNum type="arabicPeriod"/>
            </a:pPr>
            <a:r>
              <a:rPr lang="en-US" sz="2400" b="1" dirty="0" smtClean="0"/>
              <a:t>Individual </a:t>
            </a:r>
            <a:r>
              <a:rPr lang="en-US" sz="2400" b="1" dirty="0"/>
              <a:t>incentives </a:t>
            </a:r>
            <a:endParaRPr lang="en-US" sz="2400" b="1" dirty="0" smtClean="0"/>
          </a:p>
          <a:p>
            <a:pPr algn="just">
              <a:lnSpc>
                <a:spcPct val="150000"/>
              </a:lnSpc>
              <a:buFont typeface="Wingdings" panose="05000000000000000000" pitchFamily="2" charset="2"/>
              <a:buChar char="§"/>
            </a:pPr>
            <a:r>
              <a:rPr lang="en-US" sz="2400" dirty="0" smtClean="0"/>
              <a:t>are </a:t>
            </a:r>
            <a:r>
              <a:rPr lang="en-US" sz="2400" dirty="0"/>
              <a:t>given to reward the effort and performance of </a:t>
            </a:r>
            <a:r>
              <a:rPr lang="en-US" sz="2400" dirty="0" smtClean="0"/>
              <a:t>individuals. Examples of individual </a:t>
            </a:r>
            <a:r>
              <a:rPr lang="en-US" sz="2400" dirty="0"/>
              <a:t>variable pay are </a:t>
            </a:r>
            <a:r>
              <a:rPr lang="en-US" sz="2400" dirty="0" smtClean="0">
                <a:solidFill>
                  <a:srgbClr val="00B0F0"/>
                </a:solidFill>
              </a:rPr>
              <a:t>piece rate systems</a:t>
            </a:r>
            <a:r>
              <a:rPr lang="en-US" sz="2400" dirty="0">
                <a:solidFill>
                  <a:srgbClr val="00B0F0"/>
                </a:solidFill>
              </a:rPr>
              <a:t>, sales commissions, and individual bonuses</a:t>
            </a:r>
            <a:r>
              <a:rPr lang="en-US" sz="2400" dirty="0" smtClean="0"/>
              <a:t>.</a:t>
            </a:r>
          </a:p>
          <a:p>
            <a:pPr algn="just">
              <a:lnSpc>
                <a:spcPct val="150000"/>
              </a:lnSpc>
            </a:pPr>
            <a:r>
              <a:rPr lang="en-US" sz="2400" b="1" dirty="0"/>
              <a:t>Straight piece-rate </a:t>
            </a:r>
            <a:r>
              <a:rPr lang="en-US" sz="2400" b="1" dirty="0" smtClean="0"/>
              <a:t>system-</a:t>
            </a:r>
            <a:r>
              <a:rPr lang="en-US" sz="2400" dirty="0" smtClean="0"/>
              <a:t>pay </a:t>
            </a:r>
            <a:r>
              <a:rPr lang="en-US" sz="2400" dirty="0"/>
              <a:t>system in which wages are determined by multiplying the number of </a:t>
            </a:r>
            <a:r>
              <a:rPr lang="en-US" sz="2400" dirty="0">
                <a:solidFill>
                  <a:srgbClr val="00B0F0"/>
                </a:solidFill>
              </a:rPr>
              <a:t>units produced </a:t>
            </a:r>
            <a:r>
              <a:rPr lang="en-US" sz="2400" dirty="0"/>
              <a:t>by the piece rate for one unit.</a:t>
            </a:r>
          </a:p>
          <a:p>
            <a:pPr>
              <a:lnSpc>
                <a:spcPct val="150000"/>
              </a:lnSpc>
            </a:pPr>
            <a:r>
              <a:rPr lang="en-US" sz="2400" b="1" dirty="0"/>
              <a:t>Bonus</a:t>
            </a:r>
            <a:r>
              <a:rPr lang="en-US" sz="2400" dirty="0"/>
              <a:t> </a:t>
            </a:r>
            <a:r>
              <a:rPr lang="en-US" sz="2400" dirty="0" smtClean="0"/>
              <a:t>- </a:t>
            </a:r>
            <a:r>
              <a:rPr lang="en-US" sz="2400" dirty="0" smtClean="0">
                <a:solidFill>
                  <a:srgbClr val="00B0F0"/>
                </a:solidFill>
              </a:rPr>
              <a:t>One-time payment </a:t>
            </a:r>
            <a:r>
              <a:rPr lang="en-US" sz="2400" dirty="0" smtClean="0"/>
              <a:t>that </a:t>
            </a:r>
            <a:r>
              <a:rPr lang="en-US" sz="2400" dirty="0"/>
              <a:t>does not become part </a:t>
            </a:r>
            <a:r>
              <a:rPr lang="en-US" sz="2400" dirty="0" smtClean="0"/>
              <a:t>of the </a:t>
            </a:r>
            <a:r>
              <a:rPr lang="en-US" sz="2400" dirty="0"/>
              <a:t>employee’s base pay</a:t>
            </a:r>
            <a:r>
              <a:rPr lang="en-US" sz="2400" dirty="0" smtClean="0"/>
              <a:t>. </a:t>
            </a:r>
          </a:p>
          <a:p>
            <a:pPr algn="just"/>
            <a:r>
              <a:rPr lang="en-US" sz="2400" b="1" dirty="0"/>
              <a:t>Spot bonuses </a:t>
            </a:r>
            <a:r>
              <a:rPr lang="en-US" sz="2400" b="1" dirty="0" smtClean="0"/>
              <a:t>- </a:t>
            </a:r>
            <a:r>
              <a:rPr lang="en-US" sz="2400" dirty="0"/>
              <a:t>are given for extra efforts, or for completing an </a:t>
            </a:r>
            <a:r>
              <a:rPr lang="en-US" sz="2400" dirty="0" smtClean="0"/>
              <a:t>especially demanding </a:t>
            </a:r>
            <a:r>
              <a:rPr lang="en-US" sz="2400" dirty="0"/>
              <a:t>project.</a:t>
            </a:r>
          </a:p>
        </p:txBody>
      </p:sp>
    </p:spTree>
    <p:extLst>
      <p:ext uri="{BB962C8B-B14F-4D97-AF65-F5344CB8AC3E}">
        <p14:creationId xmlns:p14="http://schemas.microsoft.com/office/powerpoint/2010/main" val="1491278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568</TotalTime>
  <Words>2910</Words>
  <Application>Microsoft Office PowerPoint</Application>
  <PresentationFormat>Widescreen</PresentationFormat>
  <Paragraphs>276</Paragraphs>
  <Slides>47</Slides>
  <Notes>11</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Arial</vt:lpstr>
      <vt:lpstr>Bodoni MT</vt:lpstr>
      <vt:lpstr>Calibri</vt:lpstr>
      <vt:lpstr>Tahoma</vt:lpstr>
      <vt:lpstr>Times New Roman</vt:lpstr>
      <vt:lpstr>Tw Cen MT</vt:lpstr>
      <vt:lpstr>Tw Cen MT Condensed</vt:lpstr>
      <vt:lpstr>Wingdings</vt:lpstr>
      <vt:lpstr>Wingdings 3</vt:lpstr>
      <vt:lpstr>Integral</vt:lpstr>
      <vt:lpstr> Employee Compensation CHAPTER EIGHT </vt:lpstr>
      <vt:lpstr>Recap questions </vt:lpstr>
      <vt:lpstr>What is compensation?</vt:lpstr>
      <vt:lpstr> Objective of employee compensation  </vt:lpstr>
      <vt:lpstr>Consequence of poor compensation </vt:lpstr>
      <vt:lpstr>Types of Compensation </vt:lpstr>
      <vt:lpstr>Direct compensation</vt:lpstr>
      <vt:lpstr>Direct compensation</vt:lpstr>
      <vt:lpstr>Direct compensation</vt:lpstr>
      <vt:lpstr>Direct compensation</vt:lpstr>
      <vt:lpstr>Direct compensation</vt:lpstr>
      <vt:lpstr>Direct compensation</vt:lpstr>
      <vt:lpstr>Direct compensation</vt:lpstr>
      <vt:lpstr>Direct compensation</vt:lpstr>
      <vt:lpstr>Direct compensation</vt:lpstr>
      <vt:lpstr>Indirect compensation</vt:lpstr>
      <vt:lpstr> Employee benefit strategies and policies</vt:lpstr>
      <vt:lpstr>Choice of benefits</vt:lpstr>
      <vt:lpstr>Types of benefits</vt:lpstr>
      <vt:lpstr>Types of benefits</vt:lpstr>
      <vt:lpstr>  non-financial compensation </vt:lpstr>
      <vt:lpstr>Rewarding job as a Nonfinancial Compensation Factor</vt:lpstr>
      <vt:lpstr>Job Environment as a Nonfinancial Compensation Factor</vt:lpstr>
      <vt:lpstr>PowerPoint Presentation</vt:lpstr>
      <vt:lpstr>Factors need to be considered in designing  compensation systems </vt:lpstr>
      <vt:lpstr>Factors need to be considered in designing  compensation systems </vt:lpstr>
      <vt:lpstr>Factors need to be considered in designing  compensation systems </vt:lpstr>
      <vt:lpstr> Job versus individual pay </vt:lpstr>
      <vt:lpstr>Factors need to be considered in designing  compensation systems </vt:lpstr>
      <vt:lpstr>Factors need to be considered in designing  compensation systems </vt:lpstr>
      <vt:lpstr>Factors need to be considered in designing  compensation systems </vt:lpstr>
      <vt:lpstr> How to Determine pay /construct salary scale  </vt:lpstr>
      <vt:lpstr>Job Evaluation</vt:lpstr>
      <vt:lpstr>Purpose of job evaluation </vt:lpstr>
      <vt:lpstr>Types of Job Evaluation</vt:lpstr>
      <vt:lpstr>Ranking </vt:lpstr>
      <vt:lpstr>ranking method </vt:lpstr>
      <vt:lpstr>Classification </vt:lpstr>
      <vt:lpstr>Advantage of Classification </vt:lpstr>
      <vt:lpstr>Point rating </vt:lpstr>
      <vt:lpstr>Valuing jobs using market pricing </vt:lpstr>
      <vt:lpstr>Pay survey </vt:lpstr>
      <vt:lpstr>Pay survey </vt:lpstr>
      <vt:lpstr>Policy choices to determine pay </vt:lpstr>
      <vt:lpstr>Policy choices to determine pay </vt:lpstr>
      <vt:lpstr>Policy choices to determine pay </vt:lpstr>
      <vt:lpstr>Factors affecting policy choices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Compensation</dc:title>
  <dc:creator>User</dc:creator>
  <cp:lastModifiedBy>admin</cp:lastModifiedBy>
  <cp:revision>53</cp:revision>
  <dcterms:created xsi:type="dcterms:W3CDTF">2018-11-30T19:35:58Z</dcterms:created>
  <dcterms:modified xsi:type="dcterms:W3CDTF">2020-04-23T08:34:55Z</dcterms:modified>
</cp:coreProperties>
</file>