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32"/>
  </p:handoutMasterIdLst>
  <p:sldIdLst>
    <p:sldId id="257" r:id="rId3"/>
    <p:sldId id="274" r:id="rId4"/>
    <p:sldId id="310" r:id="rId5"/>
    <p:sldId id="316" r:id="rId6"/>
    <p:sldId id="258" r:id="rId7"/>
    <p:sldId id="277" r:id="rId8"/>
    <p:sldId id="278" r:id="rId9"/>
    <p:sldId id="281" r:id="rId10"/>
    <p:sldId id="283" r:id="rId11"/>
    <p:sldId id="282" r:id="rId12"/>
    <p:sldId id="284" r:id="rId13"/>
    <p:sldId id="285" r:id="rId14"/>
    <p:sldId id="287" r:id="rId15"/>
    <p:sldId id="286" r:id="rId16"/>
    <p:sldId id="301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289" r:id="rId25"/>
    <p:sldId id="290" r:id="rId26"/>
    <p:sldId id="291" r:id="rId27"/>
    <p:sldId id="292" r:id="rId28"/>
    <p:sldId id="288" r:id="rId29"/>
    <p:sldId id="300" r:id="rId30"/>
    <p:sldId id="261" r:id="rId31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A6378-39D1-4C87-BC2E-6BF2B1630A0C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20893-6CB4-4C0C-904C-8F62512B7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21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5D66BF6-8D20-40A8-A9DF-E4107E653774}" type="datetime1">
              <a:rPr lang="en-US" smtClean="0">
                <a:solidFill>
                  <a:srgbClr val="F8B323">
                    <a:lumMod val="50000"/>
                  </a:srgbClr>
                </a:solidFill>
              </a:rPr>
              <a:pPr/>
              <a:t>4/23/2020</a:t>
            </a:fld>
            <a:endParaRPr lang="en-US" dirty="0">
              <a:solidFill>
                <a:srgbClr val="F8B323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8B323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srgbClr val="F8B323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8B323">
                  <a:lumMod val="50000"/>
                </a:srgb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60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55501-C445-422D-AEDA-E7C9DBE4C9B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29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C790-AED6-4DCF-A47A-D07824412A4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106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blackWhite">
          <a:xfrm>
            <a:off x="814918" y="6324601"/>
            <a:ext cx="410633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000000"/>
                </a:solidFill>
              </a:rPr>
              <a:t>© 2005 Prentice Hall Inc.</a:t>
            </a:r>
            <a:br>
              <a:rPr lang="en-US" altLang="en-US" sz="1000" smtClean="0">
                <a:solidFill>
                  <a:srgbClr val="000000"/>
                </a:solidFill>
              </a:rPr>
            </a:br>
            <a:r>
              <a:rPr lang="en-US" altLang="en-US" sz="1000" smtClean="0">
                <a:solidFill>
                  <a:srgbClr val="000000"/>
                </a:solidFill>
              </a:rPr>
              <a:t>All rights reserved.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blackWhite">
          <a:xfrm>
            <a:off x="8783593" y="6324601"/>
            <a:ext cx="2521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000" smtClean="0">
                <a:solidFill>
                  <a:srgbClr val="000000"/>
                </a:solidFill>
              </a:rPr>
              <a:t>PowerPoint Presentation by Charlie Cook</a:t>
            </a:r>
            <a:br>
              <a:rPr lang="en-US" altLang="en-US" sz="1000" smtClean="0">
                <a:solidFill>
                  <a:srgbClr val="000000"/>
                </a:solidFill>
              </a:rPr>
            </a:br>
            <a:r>
              <a:rPr lang="en-US" altLang="en-US" sz="1000" smtClean="0">
                <a:solidFill>
                  <a:srgbClr val="000000"/>
                </a:solidFill>
              </a:rPr>
              <a:t>The University of West Alabama</a:t>
            </a:r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6676"/>
            <a:ext cx="808990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317" y="3324225"/>
            <a:ext cx="63246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/>
          <p:cNvSpPr txBox="1">
            <a:spLocks noChangeArrowheads="1"/>
          </p:cNvSpPr>
          <p:nvPr userDrawn="1"/>
        </p:nvSpPr>
        <p:spPr bwMode="gray">
          <a:xfrm>
            <a:off x="4673600" y="2743200"/>
            <a:ext cx="26416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993300"/>
                </a:solidFill>
              </a:rPr>
              <a:t>t e n t h  e d i t i o n</a:t>
            </a:r>
          </a:p>
        </p:txBody>
      </p:sp>
      <p:sp>
        <p:nvSpPr>
          <p:cNvPr id="8" name="Line 14"/>
          <p:cNvSpPr>
            <a:spLocks noChangeShapeType="1"/>
          </p:cNvSpPr>
          <p:nvPr userDrawn="1"/>
        </p:nvSpPr>
        <p:spPr bwMode="auto">
          <a:xfrm>
            <a:off x="0" y="3014663"/>
            <a:ext cx="121920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b="1" smtClean="0">
              <a:solidFill>
                <a:srgbClr val="000000"/>
              </a:solidFill>
            </a:endParaRPr>
          </a:p>
        </p:txBody>
      </p:sp>
      <p:sp>
        <p:nvSpPr>
          <p:cNvPr id="9" name="Line 15"/>
          <p:cNvSpPr>
            <a:spLocks noChangeShapeType="1"/>
          </p:cNvSpPr>
          <p:nvPr userDrawn="1"/>
        </p:nvSpPr>
        <p:spPr bwMode="auto">
          <a:xfrm>
            <a:off x="0" y="4267200"/>
            <a:ext cx="12192000" cy="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b="1" smtClean="0">
              <a:solidFill>
                <a:srgbClr val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 userDrawn="1"/>
        </p:nvSpPr>
        <p:spPr bwMode="auto">
          <a:xfrm>
            <a:off x="7573433" y="2027239"/>
            <a:ext cx="3860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Gary Dessler</a:t>
            </a:r>
          </a:p>
        </p:txBody>
      </p:sp>
      <p:sp>
        <p:nvSpPr>
          <p:cNvPr id="11" name="Text Box 19"/>
          <p:cNvSpPr txBox="1">
            <a:spLocks noChangeArrowheads="1"/>
          </p:cNvSpPr>
          <p:nvPr userDrawn="1"/>
        </p:nvSpPr>
        <p:spPr bwMode="gray">
          <a:xfrm>
            <a:off x="817034" y="4343400"/>
            <a:ext cx="2364317" cy="274638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Chapter</a:t>
            </a:r>
            <a:r>
              <a:rPr lang="en-US" sz="1400" b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9</a:t>
            </a:r>
          </a:p>
        </p:txBody>
      </p:sp>
      <p:sp>
        <p:nvSpPr>
          <p:cNvPr id="12" name="Text Box 22"/>
          <p:cNvSpPr txBox="1">
            <a:spLocks noChangeArrowheads="1"/>
          </p:cNvSpPr>
          <p:nvPr userDrawn="1"/>
        </p:nvSpPr>
        <p:spPr bwMode="auto">
          <a:xfrm>
            <a:off x="6828367" y="4343400"/>
            <a:ext cx="4508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Ins="0" anchor="ctr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 </a:t>
            </a:r>
            <a:r>
              <a:rPr lang="en-US" sz="1400" b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1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Training and Development</a:t>
            </a:r>
          </a:p>
        </p:txBody>
      </p:sp>
      <p:sp>
        <p:nvSpPr>
          <p:cNvPr id="123912" name="Rectangle 8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853017" y="4965701"/>
            <a:ext cx="10498667" cy="841375"/>
          </a:xfrm>
          <a:ln w="9525"/>
        </p:spPr>
        <p:txBody>
          <a:bodyPr lIns="91440" anchorCtr="1"/>
          <a:lstStyle>
            <a:lvl1pPr algn="ctr">
              <a:defRPr sz="3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99632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DAB357BD-FAFB-4C08-9BAD-98C44242A1B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05772"/>
      </p:ext>
    </p:extLst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11FB775C-C655-47EA-8F99-11790E3F6EE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641069"/>
      </p:ext>
    </p:extLst>
  </p:cSld>
  <p:clrMapOvr>
    <a:masterClrMapping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19200"/>
            <a:ext cx="508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9200"/>
            <a:ext cx="508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180D45E5-F511-4271-8DBF-91BD7887E51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323358"/>
      </p:ext>
    </p:extLst>
  </p:cSld>
  <p:clrMapOvr>
    <a:masterClrMapping/>
  </p:clrMapOvr>
  <p:transition spd="med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6B2CED96-BC19-42FD-9429-776F5DFEAE6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444538"/>
      </p:ext>
    </p:extLst>
  </p:cSld>
  <p:clrMapOvr>
    <a:masterClrMapping/>
  </p:clrMapOvr>
  <p:transition spd="med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A11A362E-AEB1-433F-8E8A-A357F9E216D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98296"/>
      </p:ext>
    </p:extLst>
  </p:cSld>
  <p:clrMapOvr>
    <a:masterClrMapping/>
  </p:clrMapOvr>
  <p:transition spd="med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6B702E05-AE48-4153-8A5A-3C77B0CD5EC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058574"/>
      </p:ext>
    </p:extLst>
  </p:cSld>
  <p:clrMapOvr>
    <a:masterClrMapping/>
  </p:clrMapOvr>
  <p:transition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4E53FEBF-6D4E-4CF0-8822-05BB7302BED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85216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3543-7747-4EA5-9F3C-CCD3E43452F2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132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E1B8FC6E-9ADE-40BF-A63D-DB38BE858BE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085460"/>
      </p:ext>
    </p:extLst>
  </p:cSld>
  <p:clrMapOvr>
    <a:masterClrMapping/>
  </p:clrMapOvr>
  <p:transition spd="med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854BFFE3-45A7-4C52-805F-90368DB6D03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659908"/>
      </p:ext>
    </p:extLst>
  </p:cSld>
  <p:clrMapOvr>
    <a:masterClrMapping/>
  </p:clrMapOvr>
  <p:transition spd="med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381000"/>
            <a:ext cx="25908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81000"/>
            <a:ext cx="75692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016000" y="6059270"/>
            <a:ext cx="4470400" cy="6463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0464800" y="6336269"/>
            <a:ext cx="81280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9–</a:t>
            </a:r>
            <a:fld id="{1A48C285-C369-4880-B628-FD829E0F80F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193480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2064-BD8C-4C16-8459-4E2C794EF681}" type="datetime1">
              <a:rPr lang="en-US" smtClean="0">
                <a:solidFill>
                  <a:srgbClr val="F3F3F2"/>
                </a:solidFill>
              </a:rPr>
              <a:pPr/>
              <a:t>4/23/2020</a:t>
            </a:fld>
            <a:endParaRPr lang="en-US" dirty="0">
              <a:solidFill>
                <a:srgbClr val="F3F3F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3F3F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srgbClr val="F3F3F2"/>
                </a:solidFill>
              </a:rPr>
              <a:pPr/>
              <a:t>‹#›</a:t>
            </a:fld>
            <a:endParaRPr lang="en-US" dirty="0">
              <a:solidFill>
                <a:srgbClr val="F3F3F2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88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B51FD-538B-4147-8912-55594A785FC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8544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4F1C-E76D-42DD-94DF-1F3F43B08671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4784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930A-156C-4DFC-A8FD-6E953912068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464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6AB1D-1718-4CA9-9029-1B72ECD448A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674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FC12-6469-48DC-A62B-D2080C6E6A3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437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2FDC-CE9A-43C5-AE2D-C3C1B796D79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94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A3D2427A-99B3-4C56-B17F-34E94A2679D0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457200"/>
              <a:t>4/23/2020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defTabSz="457200"/>
            <a:fld id="{71766878-3199-4EAB-94E7-2D6D11070E14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73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White">
          <a:xfrm>
            <a:off x="914400" y="381000"/>
            <a:ext cx="1036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19200"/>
            <a:ext cx="103632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6000" y="6461126"/>
            <a:ext cx="447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182880" bIns="45720" numCol="1" anchor="b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>
                <a:solidFill>
                  <a:srgbClr val="000000"/>
                </a:solidFill>
              </a:rPr>
              <a:t>© 2005 Prentice Hall Inc. All rights reserved.</a:t>
            </a:r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64800" y="6461126"/>
            <a:ext cx="812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mtClean="0"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b="1">
                <a:solidFill>
                  <a:srgbClr val="000000"/>
                </a:solidFill>
              </a:rPr>
              <a:t>9–</a:t>
            </a:r>
            <a:fld id="{465D16F9-6385-4D0C-B18C-B562C5C7BD89}" type="slidenum">
              <a:rPr lang="en-US" altLang="en-US" sz="1000" b="1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0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1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 autoUpdateAnimBg="0" advAuto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28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28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28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28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8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228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Ø"/>
        <a:defRPr sz="2800" i="1">
          <a:solidFill>
            <a:srgbClr val="33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–"/>
        <a:defRPr sz="2400">
          <a:solidFill>
            <a:srgbClr val="996633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6699"/>
        </a:buClr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Subtitle 2">
            <a:extLst>
              <a:ext uri="{FF2B5EF4-FFF2-40B4-BE49-F238E27FC236}">
                <a16:creationId xmlns:a16="http://schemas.microsoft.com/office/drawing/2014/main" xmlns="" id="{588BCFC8-E102-4F21-836A-4E8A22023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392" y="4601137"/>
            <a:ext cx="10843591" cy="1869567"/>
          </a:xfrm>
        </p:spPr>
        <p:txBody>
          <a:bodyPr>
            <a:normAutofit/>
          </a:bodyPr>
          <a:lstStyle/>
          <a:p>
            <a:pPr algn="ctr"/>
            <a:r>
              <a:rPr lang="en-US" altLang="en-US" sz="5400" b="1" dirty="0" smtClean="0"/>
              <a:t>Chapter seven </a:t>
            </a:r>
            <a:r>
              <a:rPr lang="en-US" altLang="en-US" sz="5400" b="1" dirty="0" smtClean="0"/>
              <a:t> </a:t>
            </a:r>
          </a:p>
          <a:p>
            <a:pPr algn="ctr"/>
            <a:r>
              <a:rPr lang="en-US" altLang="en-US" sz="54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</a:rPr>
              <a:t>PERFORMANCE </a:t>
            </a:r>
            <a:r>
              <a:rPr lang="en-US" altLang="en-US" sz="54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+mj-lt"/>
              </a:rPr>
              <a:t>APPRAISAL</a:t>
            </a:r>
            <a:endParaRPr lang="en-US" altLang="en-US" sz="5400" dirty="0">
              <a:latin typeface="+mj-lt"/>
            </a:endParaRPr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xmlns="" id="{1CDD942F-6C52-4E96-820A-9AE8EEEC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F73628-F51D-44DF-AF20-47F3E4E8500F}" type="slidenum">
              <a:rPr lang="en-US" altLang="en-US" sz="1200">
                <a:solidFill>
                  <a:srgbClr val="D1EAEE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solidFill>
                <a:srgbClr val="D1EAEE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46345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3449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The basic elements of performance standard 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24128" y="1519707"/>
            <a:ext cx="9720073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200000"/>
              </a:lnSpc>
              <a:buFont typeface="+mj-lt"/>
              <a:buAutoNum type="arabicPeriod" startAt="3"/>
            </a:pPr>
            <a:r>
              <a:rPr lang="en-US" sz="2400" b="1" dirty="0" smtClean="0"/>
              <a:t>Avoid Criterion contamination</a:t>
            </a:r>
            <a:r>
              <a:rPr lang="en-US" sz="2400" dirty="0" smtClean="0"/>
              <a:t>- a performance  standard will be contaminated when it contains elements that affect the appraisal measures that are </a:t>
            </a:r>
            <a:r>
              <a:rPr lang="en-US" sz="2400" dirty="0" smtClean="0">
                <a:solidFill>
                  <a:schemeClr val="accent2"/>
                </a:solidFill>
              </a:rPr>
              <a:t>not part of the actual performance</a:t>
            </a:r>
            <a:r>
              <a:rPr lang="en-US" sz="2400" dirty="0" smtClean="0"/>
              <a:t>. i.e., a good performance standard contains criteria's that </a:t>
            </a:r>
            <a:r>
              <a:rPr lang="en-US" sz="2400" dirty="0" smtClean="0">
                <a:solidFill>
                  <a:schemeClr val="accent2"/>
                </a:solidFill>
              </a:rPr>
              <a:t>jobholder can influence</a:t>
            </a:r>
            <a:r>
              <a:rPr lang="en-US" sz="2400" dirty="0" smtClean="0"/>
              <a:t>.</a:t>
            </a:r>
          </a:p>
          <a:p>
            <a:pPr marL="457200" indent="-457200" algn="just">
              <a:lnSpc>
                <a:spcPct val="200000"/>
              </a:lnSpc>
              <a:buFont typeface="+mj-lt"/>
              <a:buAutoNum type="arabicPeriod" startAt="3"/>
            </a:pPr>
            <a:r>
              <a:rPr lang="en-US" sz="2400" b="1" dirty="0" smtClean="0"/>
              <a:t>Reliability</a:t>
            </a:r>
            <a:r>
              <a:rPr lang="en-US" sz="2400" dirty="0" smtClean="0">
                <a:latin typeface="AJensonPro-Regular"/>
              </a:rPr>
              <a:t> - </a:t>
            </a:r>
            <a:r>
              <a:rPr lang="en-US" sz="2400" dirty="0"/>
              <a:t>refers to the stability or</a:t>
            </a:r>
            <a:r>
              <a:rPr lang="en-US" sz="2400" dirty="0">
                <a:solidFill>
                  <a:schemeClr val="accent2"/>
                </a:solidFill>
              </a:rPr>
              <a:t> consistency </a:t>
            </a:r>
            <a:r>
              <a:rPr lang="en-US" sz="2400" dirty="0"/>
              <a:t>of a </a:t>
            </a:r>
            <a:r>
              <a:rPr lang="en-US" sz="2400" dirty="0" smtClean="0"/>
              <a:t>standard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5923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3449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Who should appraise an Employee’s performance 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24128" y="1519707"/>
            <a:ext cx="9720073" cy="402336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Manager and/or supervisor appraisal</a:t>
            </a:r>
            <a:r>
              <a:rPr lang="en-US" sz="2400" b="1" dirty="0"/>
              <a:t> </a:t>
            </a:r>
            <a:r>
              <a:rPr lang="en-US" sz="2400" b="1" dirty="0" smtClean="0"/>
              <a:t>- </a:t>
            </a:r>
            <a:r>
              <a:rPr lang="en-US" sz="2400" dirty="0" smtClean="0"/>
              <a:t>a </a:t>
            </a:r>
            <a:r>
              <a:rPr lang="en-US" sz="2400" dirty="0"/>
              <a:t>performance </a:t>
            </a:r>
            <a:r>
              <a:rPr lang="en-US" sz="2400" dirty="0" smtClean="0"/>
              <a:t>appraisal done </a:t>
            </a:r>
            <a:r>
              <a:rPr lang="en-US" sz="2400" dirty="0"/>
              <a:t>by an </a:t>
            </a:r>
            <a:r>
              <a:rPr lang="en-US" sz="2400" dirty="0" smtClean="0"/>
              <a:t>employee’s manager.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2"/>
            </a:pPr>
            <a:r>
              <a:rPr lang="en-US" sz="2400" b="1" dirty="0"/>
              <a:t>S</a:t>
            </a:r>
            <a:r>
              <a:rPr lang="en-US" sz="2400" b="1" dirty="0" smtClean="0"/>
              <a:t>elf-appraisal- </a:t>
            </a:r>
            <a:r>
              <a:rPr lang="en-US" sz="2400" dirty="0" smtClean="0"/>
              <a:t>a </a:t>
            </a:r>
            <a:r>
              <a:rPr lang="en-US" sz="2400" dirty="0"/>
              <a:t>performance </a:t>
            </a:r>
            <a:r>
              <a:rPr lang="en-US" sz="2400" dirty="0" smtClean="0"/>
              <a:t>appraisal done </a:t>
            </a:r>
            <a:r>
              <a:rPr lang="en-US" sz="2400" dirty="0"/>
              <a:t>by the employee </a:t>
            </a:r>
            <a:r>
              <a:rPr lang="en-US" sz="2400" dirty="0" smtClean="0"/>
              <a:t>being evaluated</a:t>
            </a:r>
            <a:r>
              <a:rPr lang="en-US" sz="2400" dirty="0"/>
              <a:t>, generally on </a:t>
            </a:r>
            <a:r>
              <a:rPr lang="en-US" sz="2400" dirty="0" smtClean="0"/>
              <a:t>an appraisal </a:t>
            </a:r>
            <a:r>
              <a:rPr lang="en-US" sz="2400" dirty="0"/>
              <a:t>form </a:t>
            </a:r>
            <a:r>
              <a:rPr lang="en-US" sz="2400" dirty="0" smtClean="0"/>
              <a:t>completed by </a:t>
            </a:r>
            <a:r>
              <a:rPr lang="en-US" sz="2400" dirty="0"/>
              <a:t>the employee prior to </a:t>
            </a:r>
            <a:r>
              <a:rPr lang="en-US" sz="2400" dirty="0" smtClean="0"/>
              <a:t>the performance discussion session.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336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3449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Who should appraise an Employee’s performance 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24128" y="1519707"/>
            <a:ext cx="9720073" cy="402336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3"/>
            </a:pPr>
            <a:r>
              <a:rPr lang="en-US" sz="2400" b="1" dirty="0" smtClean="0"/>
              <a:t>Subordinate</a:t>
            </a:r>
            <a:r>
              <a:rPr lang="en-US" sz="2400" b="1" dirty="0"/>
              <a:t> </a:t>
            </a:r>
            <a:r>
              <a:rPr lang="en-US" sz="2400" b="1" dirty="0" smtClean="0"/>
              <a:t>appraisal- </a:t>
            </a:r>
            <a:r>
              <a:rPr lang="en-US" sz="2400" dirty="0" smtClean="0"/>
              <a:t>a </a:t>
            </a:r>
            <a:r>
              <a:rPr lang="en-US" sz="2400" dirty="0"/>
              <a:t>performance appraisal </a:t>
            </a:r>
            <a:r>
              <a:rPr lang="en-US" sz="2400" dirty="0" smtClean="0"/>
              <a:t>of a </a:t>
            </a:r>
            <a:r>
              <a:rPr lang="en-US" sz="2400" dirty="0"/>
              <a:t>superior by an </a:t>
            </a:r>
            <a:r>
              <a:rPr lang="en-US" sz="2400" dirty="0" smtClean="0"/>
              <a:t>employee.</a:t>
            </a:r>
            <a:endParaRPr lang="en-US" sz="2400" b="1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74760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3449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Who should appraise an Employee’s performance 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24128" y="1519707"/>
            <a:ext cx="9720073" cy="460813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sz="2400" b="1" dirty="0" smtClean="0"/>
              <a:t>peer appraisal- </a:t>
            </a:r>
            <a:r>
              <a:rPr lang="en-US" sz="2400" dirty="0" smtClean="0"/>
              <a:t>a performance appraisal of an employee done by co-workers, generally on forms that are compiled into a single form for use in the performance review discussion conducted by the employee’s manager. </a:t>
            </a:r>
          </a:p>
          <a:p>
            <a:pPr marL="128016" lvl="1" indent="0">
              <a:buNone/>
            </a:pPr>
            <a:r>
              <a:rPr lang="en-US" altLang="en-US" sz="2400" b="1" dirty="0" smtClean="0"/>
              <a:t>For peer appraisal to be effective:-</a:t>
            </a:r>
          </a:p>
          <a:p>
            <a:pPr marL="457200" lvl="1" indent="-457200" algn="just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dirty="0"/>
              <a:t>The peer must </a:t>
            </a:r>
            <a:r>
              <a:rPr lang="en-US" altLang="en-US" sz="2400" dirty="0">
                <a:solidFill>
                  <a:srgbClr val="0070C0"/>
                </a:solidFill>
              </a:rPr>
              <a:t>trust</a:t>
            </a:r>
            <a:r>
              <a:rPr lang="en-US" altLang="en-US" sz="2400" dirty="0"/>
              <a:t> each other </a:t>
            </a:r>
          </a:p>
          <a:p>
            <a:pPr marL="457200" lvl="1" indent="-457200" algn="just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dirty="0"/>
              <a:t>work group needs to be s</a:t>
            </a:r>
            <a:r>
              <a:rPr lang="en-US" altLang="en-US" sz="2400" dirty="0">
                <a:solidFill>
                  <a:srgbClr val="0070C0"/>
                </a:solidFill>
              </a:rPr>
              <a:t>table</a:t>
            </a:r>
            <a:r>
              <a:rPr lang="en-US" altLang="en-US" sz="2400" dirty="0"/>
              <a:t> over a long period of time </a:t>
            </a:r>
          </a:p>
          <a:p>
            <a:pPr marL="457200" lvl="1" indent="-457200" algn="just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altLang="en-US" sz="2400" dirty="0"/>
              <a:t>co-workers must </a:t>
            </a:r>
            <a:r>
              <a:rPr lang="en-US" altLang="en-US" sz="2400" dirty="0">
                <a:solidFill>
                  <a:srgbClr val="0070C0"/>
                </a:solidFill>
              </a:rPr>
              <a:t>know </a:t>
            </a:r>
            <a:r>
              <a:rPr lang="en-US" altLang="en-US" sz="2400" dirty="0"/>
              <a:t>the performance level of the employee being evaluated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1539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3449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Who should appraise an Employee’s performance 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24128" y="1519707"/>
            <a:ext cx="9720073" cy="4023360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n-US" sz="2400" b="1" dirty="0"/>
              <a:t>C</a:t>
            </a:r>
            <a:r>
              <a:rPr lang="en-US" sz="2400" b="1" dirty="0" smtClean="0"/>
              <a:t>ustomer appraisal- </a:t>
            </a:r>
            <a:r>
              <a:rPr lang="en-US" sz="2400" dirty="0" smtClean="0"/>
              <a:t>a performance appraisal </a:t>
            </a:r>
            <a:r>
              <a:rPr lang="en-US" sz="2400" dirty="0"/>
              <a:t> </a:t>
            </a:r>
            <a:r>
              <a:rPr lang="en-US" sz="2400" dirty="0" smtClean="0"/>
              <a:t>includes </a:t>
            </a:r>
            <a:r>
              <a:rPr lang="en-US" sz="2400" dirty="0"/>
              <a:t>evaluation </a:t>
            </a:r>
            <a:r>
              <a:rPr lang="en-US" sz="2400" dirty="0" smtClean="0"/>
              <a:t>from both </a:t>
            </a:r>
            <a:r>
              <a:rPr lang="en-US" sz="2400" dirty="0"/>
              <a:t>a firm’s external </a:t>
            </a:r>
            <a:r>
              <a:rPr lang="en-US" sz="2400" dirty="0" smtClean="0"/>
              <a:t>and internal customers.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n-US" sz="2400" dirty="0"/>
              <a:t>Combination of the above appraisal approaches which is called 360 appraisal.</a:t>
            </a:r>
          </a:p>
        </p:txBody>
      </p:sp>
    </p:spTree>
    <p:extLst>
      <p:ext uri="{BB962C8B-B14F-4D97-AF65-F5344CB8AC3E}">
        <p14:creationId xmlns:p14="http://schemas.microsoft.com/office/powerpoint/2010/main" val="3391035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680752"/>
            <a:ext cx="9720072" cy="88874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Performance appraisal methods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767385"/>
            <a:ext cx="9720073" cy="4023360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Graphic </a:t>
            </a:r>
            <a:r>
              <a:rPr lang="en-US" sz="2400" b="1" dirty="0"/>
              <a:t>Rating </a:t>
            </a:r>
            <a:r>
              <a:rPr lang="en-US" sz="2400" b="1" dirty="0" smtClean="0"/>
              <a:t>Scale method- </a:t>
            </a:r>
            <a:r>
              <a:rPr lang="en-US" sz="2400" dirty="0"/>
              <a:t>each trait or characteristic to be rated is </a:t>
            </a:r>
            <a:r>
              <a:rPr lang="en-US" sz="2400" dirty="0" smtClean="0"/>
              <a:t>represented by </a:t>
            </a:r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scale</a:t>
            </a:r>
            <a:r>
              <a:rPr lang="en-US" sz="2400" dirty="0"/>
              <a:t> on which a rater indicates the degree to which an employee </a:t>
            </a:r>
            <a:r>
              <a:rPr lang="en-US" sz="2400" dirty="0" smtClean="0"/>
              <a:t>possesses that </a:t>
            </a:r>
            <a:r>
              <a:rPr lang="en-US" sz="2400" dirty="0"/>
              <a:t>trait or characteristic.</a:t>
            </a:r>
          </a:p>
        </p:txBody>
      </p:sp>
    </p:spTree>
    <p:extLst>
      <p:ext uri="{BB962C8B-B14F-4D97-AF65-F5344CB8AC3E}">
        <p14:creationId xmlns:p14="http://schemas.microsoft.com/office/powerpoint/2010/main" val="34144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31" y="400050"/>
            <a:ext cx="10522423" cy="620546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65017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24128" y="748992"/>
            <a:ext cx="9720072" cy="834151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Performance appraisal methods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24128" y="1589962"/>
            <a:ext cx="9720073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2"/>
            </a:pPr>
            <a:r>
              <a:rPr lang="en-US" sz="2400" b="1" dirty="0" smtClean="0"/>
              <a:t>forced-choice method - </a:t>
            </a:r>
            <a:r>
              <a:rPr lang="en-US" sz="2400" dirty="0" smtClean="0"/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trait approach to </a:t>
            </a:r>
            <a:r>
              <a:rPr lang="en-US" sz="2400" dirty="0" smtClean="0">
                <a:solidFill>
                  <a:srgbClr val="000000"/>
                </a:solidFill>
              </a:rPr>
              <a:t>performance appraisal </a:t>
            </a:r>
            <a:r>
              <a:rPr lang="en-US" sz="2400" dirty="0">
                <a:solidFill>
                  <a:srgbClr val="000000"/>
                </a:solidFill>
              </a:rPr>
              <a:t>that </a:t>
            </a:r>
            <a:r>
              <a:rPr lang="en-US" sz="2400" dirty="0" smtClean="0">
                <a:solidFill>
                  <a:srgbClr val="000000"/>
                </a:solidFill>
              </a:rPr>
              <a:t>requires the </a:t>
            </a:r>
            <a:r>
              <a:rPr lang="en-US" sz="2400" dirty="0">
                <a:solidFill>
                  <a:srgbClr val="000000"/>
                </a:solidFill>
              </a:rPr>
              <a:t>rater to </a:t>
            </a:r>
            <a:r>
              <a:rPr lang="en-US" sz="2400" dirty="0" smtClean="0">
                <a:solidFill>
                  <a:srgbClr val="000000"/>
                </a:solidFill>
              </a:rPr>
              <a:t>choose from statements </a:t>
            </a:r>
            <a:r>
              <a:rPr lang="en-US" sz="2400" dirty="0">
                <a:solidFill>
                  <a:srgbClr val="000000"/>
                </a:solidFill>
              </a:rPr>
              <a:t>designed to </a:t>
            </a:r>
            <a:r>
              <a:rPr lang="en-US" sz="2400" dirty="0" smtClean="0">
                <a:solidFill>
                  <a:srgbClr val="000000"/>
                </a:solidFill>
              </a:rPr>
              <a:t>distinguish between </a:t>
            </a:r>
            <a:r>
              <a:rPr lang="en-US" sz="2400" dirty="0">
                <a:solidFill>
                  <a:srgbClr val="000000"/>
                </a:solidFill>
              </a:rPr>
              <a:t>successful </a:t>
            </a:r>
            <a:r>
              <a:rPr lang="en-US" sz="2400" dirty="0" smtClean="0">
                <a:solidFill>
                  <a:srgbClr val="000000"/>
                </a:solidFill>
              </a:rPr>
              <a:t>and unsuccessful performance.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Example</a:t>
            </a:r>
            <a:r>
              <a:rPr lang="en-US" sz="2400" dirty="0" smtClean="0">
                <a:solidFill>
                  <a:srgbClr val="000000"/>
                </a:solidFill>
              </a:rPr>
              <a:t>:-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/>
              <a:t> </a:t>
            </a:r>
            <a:r>
              <a:rPr lang="en-US" sz="2400" dirty="0" smtClean="0"/>
              <a:t>a</a:t>
            </a:r>
            <a:r>
              <a:rPr lang="en-US" sz="2400" dirty="0"/>
              <a:t>) Works </a:t>
            </a:r>
            <a:r>
              <a:rPr lang="en-US" sz="2400" dirty="0" smtClean="0"/>
              <a:t>slowly   </a:t>
            </a:r>
            <a:r>
              <a:rPr lang="en-US" sz="2400" dirty="0"/>
              <a:t>b) Works </a:t>
            </a:r>
            <a:r>
              <a:rPr lang="en-US" sz="2400" dirty="0" smtClean="0"/>
              <a:t>quickly </a:t>
            </a:r>
            <a:endParaRPr lang="en-US" sz="24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/>
              <a:t> </a:t>
            </a:r>
            <a:r>
              <a:rPr lang="en-US" sz="2400" dirty="0" smtClean="0"/>
              <a:t>a</a:t>
            </a:r>
            <a:r>
              <a:rPr lang="en-US" sz="2400" dirty="0"/>
              <a:t>) Produces poor quality </a:t>
            </a:r>
            <a:r>
              <a:rPr lang="en-US" sz="2400" dirty="0" smtClean="0"/>
              <a:t> b</a:t>
            </a:r>
            <a:r>
              <a:rPr lang="en-US" sz="2400" dirty="0"/>
              <a:t>) </a:t>
            </a:r>
            <a:r>
              <a:rPr lang="en-US" sz="2400" dirty="0" smtClean="0"/>
              <a:t>Produce high quality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702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24128" y="748992"/>
            <a:ext cx="9720072" cy="834151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Performance appraisal methods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24128" y="1589962"/>
            <a:ext cx="9720073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3"/>
            </a:pPr>
            <a:r>
              <a:rPr lang="en-US" sz="2400" b="1" dirty="0" smtClean="0"/>
              <a:t>Essay method- </a:t>
            </a:r>
            <a:r>
              <a:rPr lang="en-US" sz="2400" dirty="0">
                <a:solidFill>
                  <a:srgbClr val="000000"/>
                </a:solidFill>
              </a:rPr>
              <a:t>requires the rater to write a brief narrative description of employee's performance and </a:t>
            </a:r>
            <a:r>
              <a:rPr lang="en-US" sz="2400" dirty="0" smtClean="0">
                <a:solidFill>
                  <a:srgbClr val="000000"/>
                </a:solidFill>
              </a:rPr>
              <a:t>characteristics.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Essay </a:t>
            </a:r>
            <a:r>
              <a:rPr lang="en-US" sz="2400" dirty="0">
                <a:solidFill>
                  <a:srgbClr val="000000"/>
                </a:solidFill>
              </a:rPr>
              <a:t>method requires the appraiser to describe the strength, </a:t>
            </a:r>
            <a:r>
              <a:rPr lang="en-US" sz="2400" dirty="0" smtClean="0">
                <a:solidFill>
                  <a:srgbClr val="000000"/>
                </a:solidFill>
              </a:rPr>
              <a:t>weakness and to </a:t>
            </a:r>
            <a:r>
              <a:rPr lang="en-US" sz="2400" dirty="0">
                <a:solidFill>
                  <a:srgbClr val="000000"/>
                </a:solidFill>
              </a:rPr>
              <a:t>make recommendations for his or her </a:t>
            </a:r>
            <a:r>
              <a:rPr lang="en-US" sz="2400" dirty="0" smtClean="0">
                <a:solidFill>
                  <a:srgbClr val="000000"/>
                </a:solidFill>
              </a:rPr>
              <a:t>development.</a:t>
            </a:r>
          </a:p>
        </p:txBody>
      </p:sp>
    </p:spTree>
    <p:extLst>
      <p:ext uri="{BB962C8B-B14F-4D97-AF65-F5344CB8AC3E}">
        <p14:creationId xmlns:p14="http://schemas.microsoft.com/office/powerpoint/2010/main" val="340802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24128" y="748992"/>
            <a:ext cx="9720072" cy="834151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Performance appraisal methods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24128" y="1589962"/>
            <a:ext cx="9720073" cy="4688008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sz="2400" b="1" dirty="0" smtClean="0"/>
              <a:t>Critical </a:t>
            </a:r>
            <a:r>
              <a:rPr lang="en-US" sz="2400" b="1" dirty="0"/>
              <a:t>incident method- </a:t>
            </a:r>
            <a:r>
              <a:rPr lang="en-US" sz="2400" dirty="0">
                <a:solidFill>
                  <a:srgbClr val="000000"/>
                </a:solidFill>
              </a:rPr>
              <a:t>an unusual event that denotes superior or inferior employee performance in some part of the </a:t>
            </a:r>
            <a:r>
              <a:rPr lang="en-US" sz="2400" dirty="0" smtClean="0">
                <a:solidFill>
                  <a:srgbClr val="000000"/>
                </a:solidFill>
              </a:rPr>
              <a:t>job.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Critical </a:t>
            </a:r>
            <a:r>
              <a:rPr lang="en-US" sz="2400" dirty="0"/>
              <a:t>incident occurs </a:t>
            </a:r>
            <a:r>
              <a:rPr lang="en-US" sz="2400" dirty="0" smtClean="0"/>
              <a:t>when employee </a:t>
            </a:r>
            <a:r>
              <a:rPr lang="en-US" sz="2400" dirty="0"/>
              <a:t>behavior results in </a:t>
            </a:r>
            <a:r>
              <a:rPr lang="en-US" sz="2400" dirty="0">
                <a:solidFill>
                  <a:schemeClr val="accent2"/>
                </a:solidFill>
              </a:rPr>
              <a:t>unusual success or unusual failure</a:t>
            </a:r>
            <a:r>
              <a:rPr lang="en-US" sz="2400" dirty="0"/>
              <a:t> in some part of </a:t>
            </a:r>
            <a:r>
              <a:rPr lang="en-US" sz="2400" dirty="0" smtClean="0"/>
              <a:t>the job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Critical </a:t>
            </a:r>
            <a:r>
              <a:rPr lang="en-US" sz="2400" dirty="0"/>
              <a:t>incident method requires manager to keep </a:t>
            </a:r>
            <a:r>
              <a:rPr lang="en-US" sz="2400" dirty="0">
                <a:solidFill>
                  <a:schemeClr val="accent2"/>
                </a:solidFill>
              </a:rPr>
              <a:t>a log or diary </a:t>
            </a:r>
            <a:r>
              <a:rPr lang="en-US" sz="2400" dirty="0"/>
              <a:t>to note  specific critical incidents for each employee throughout the appraisal </a:t>
            </a:r>
            <a:r>
              <a:rPr lang="en-US" sz="2400" dirty="0" smtClean="0"/>
              <a:t>period.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858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72337"/>
            <a:ext cx="9720072" cy="114055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Performance management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12890"/>
            <a:ext cx="9720073" cy="40233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rgbClr val="00B050"/>
                </a:solidFill>
              </a:rPr>
              <a:t>Performance </a:t>
            </a:r>
            <a:r>
              <a:rPr lang="en-US" sz="2800" dirty="0" smtClean="0">
                <a:solidFill>
                  <a:srgbClr val="00B050"/>
                </a:solidFill>
              </a:rPr>
              <a:t>management- </a:t>
            </a:r>
            <a:r>
              <a:rPr lang="en-US" sz="2800" dirty="0">
                <a:solidFill>
                  <a:srgbClr val="000000"/>
                </a:solidFill>
              </a:rPr>
              <a:t>can be defined as a systematic process </a:t>
            </a:r>
            <a:r>
              <a:rPr lang="en-US" sz="2800" dirty="0" smtClean="0">
                <a:solidFill>
                  <a:srgbClr val="000000"/>
                </a:solidFill>
              </a:rPr>
              <a:t>for improving </a:t>
            </a:r>
            <a:r>
              <a:rPr lang="en-US" sz="2800" dirty="0">
                <a:solidFill>
                  <a:srgbClr val="000000"/>
                </a:solidFill>
              </a:rPr>
              <a:t>organizational performance by developing the performance </a:t>
            </a:r>
            <a:r>
              <a:rPr lang="en-US" sz="2800" dirty="0" smtClean="0">
                <a:solidFill>
                  <a:srgbClr val="000000"/>
                </a:solidFill>
              </a:rPr>
              <a:t>of individuals </a:t>
            </a:r>
            <a:r>
              <a:rPr lang="en-US" sz="2800" dirty="0">
                <a:solidFill>
                  <a:srgbClr val="000000"/>
                </a:solidFill>
              </a:rPr>
              <a:t>and teams.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4DDAFF"/>
                </a:solidFill>
              </a:rPr>
              <a:t>Performance management- </a:t>
            </a:r>
            <a:r>
              <a:rPr lang="en-US" sz="2800" dirty="0">
                <a:solidFill>
                  <a:srgbClr val="000000"/>
                </a:solidFill>
              </a:rPr>
              <a:t>is the process of creating a work environment in </a:t>
            </a:r>
            <a:r>
              <a:rPr lang="en-US" sz="2800" dirty="0" smtClean="0">
                <a:solidFill>
                  <a:srgbClr val="000000"/>
                </a:solidFill>
              </a:rPr>
              <a:t>which people </a:t>
            </a:r>
            <a:r>
              <a:rPr lang="en-US" sz="2800" dirty="0">
                <a:solidFill>
                  <a:srgbClr val="000000"/>
                </a:solidFill>
              </a:rPr>
              <a:t>can perform to </a:t>
            </a:r>
            <a:r>
              <a:rPr lang="en-US" sz="2800" dirty="0">
                <a:solidFill>
                  <a:schemeClr val="accent2"/>
                </a:solidFill>
              </a:rPr>
              <a:t>the best of their abilities</a:t>
            </a:r>
            <a:r>
              <a:rPr lang="en-US" sz="2800" dirty="0">
                <a:solidFill>
                  <a:srgbClr val="000000"/>
                </a:solidFill>
              </a:rPr>
              <a:t> in order to meet a company’s goals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928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24128" y="748992"/>
            <a:ext cx="9720072" cy="834151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Performance appraisal methods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24128" y="1589962"/>
            <a:ext cx="9720073" cy="468800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 smtClean="0"/>
              <a:t>An </a:t>
            </a:r>
            <a:r>
              <a:rPr lang="en-US" sz="2400" b="1" dirty="0"/>
              <a:t>example of a favorable critical </a:t>
            </a:r>
            <a:r>
              <a:rPr lang="en-US" sz="2400" b="1" dirty="0" smtClean="0"/>
              <a:t>incident: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a </a:t>
            </a:r>
            <a:r>
              <a:rPr lang="en-US" sz="2400" dirty="0"/>
              <a:t>janitor observes </a:t>
            </a:r>
            <a:r>
              <a:rPr lang="en-US" sz="2400" dirty="0" smtClean="0"/>
              <a:t>that a </a:t>
            </a:r>
            <a:r>
              <a:rPr lang="en-US" sz="2400" dirty="0"/>
              <a:t>file cabinet containing classified documents has been left unlocked at the close </a:t>
            </a:r>
            <a:r>
              <a:rPr lang="en-US" sz="2400" dirty="0" smtClean="0"/>
              <a:t>of business </a:t>
            </a:r>
            <a:r>
              <a:rPr lang="en-US" sz="2400" dirty="0"/>
              <a:t>and calls the firm’s security officer to correct the problem. </a:t>
            </a:r>
            <a:endParaRPr lang="en-US" sz="2400" dirty="0" smtClean="0"/>
          </a:p>
          <a:p>
            <a:pPr algn="just">
              <a:lnSpc>
                <a:spcPct val="100000"/>
              </a:lnSpc>
            </a:pPr>
            <a:r>
              <a:rPr lang="en-US" sz="2400" b="1" dirty="0" smtClean="0"/>
              <a:t>An example of an unfavorable incident: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occurs when a mail clerk fails to deliver urgent Mail package immediately, instead putting it in with regular mail to be routed two hours later.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70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38868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Performance appraisal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867" y="1494428"/>
            <a:ext cx="9720073" cy="4933667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n-US" sz="2400" b="1" dirty="0" smtClean="0"/>
              <a:t>management by objectives </a:t>
            </a:r>
            <a:r>
              <a:rPr lang="en-US" sz="2400" b="1" dirty="0"/>
              <a:t>(</a:t>
            </a:r>
            <a:r>
              <a:rPr lang="en-US" sz="2400" b="1" dirty="0" smtClean="0"/>
              <a:t>MBO)- </a:t>
            </a:r>
            <a:r>
              <a:rPr lang="en-US" sz="2400" dirty="0">
                <a:solidFill>
                  <a:srgbClr val="000000"/>
                </a:solidFill>
              </a:rPr>
              <a:t>a philosophy of management that rates performance on the basis of employee achievement of goals </a:t>
            </a:r>
            <a:r>
              <a:rPr lang="en-US" sz="2400" dirty="0">
                <a:solidFill>
                  <a:schemeClr val="accent2"/>
                </a:solidFill>
              </a:rPr>
              <a:t>set by mutual agreement</a:t>
            </a:r>
            <a:r>
              <a:rPr lang="en-US" sz="2400" dirty="0">
                <a:solidFill>
                  <a:srgbClr val="000000"/>
                </a:solidFill>
              </a:rPr>
              <a:t> of employee and manager.</a:t>
            </a:r>
          </a:p>
        </p:txBody>
      </p:sp>
    </p:spTree>
    <p:extLst>
      <p:ext uri="{BB962C8B-B14F-4D97-AF65-F5344CB8AC3E}">
        <p14:creationId xmlns:p14="http://schemas.microsoft.com/office/powerpoint/2010/main" val="2955767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721696"/>
            <a:ext cx="9720072" cy="1038868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Performance appraisal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760563"/>
            <a:ext cx="9720073" cy="432633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 smtClean="0"/>
              <a:t>Steps of management by objectives(MBO)-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en-US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Objectives and measurements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are established for the </a:t>
            </a:r>
            <a:r>
              <a:rPr lang="en-US" sz="2400" dirty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organization </a:t>
            </a:r>
            <a:endParaRPr lang="en-US" sz="2400" dirty="0" smtClean="0">
              <a:solidFill>
                <a:schemeClr val="accent2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00000"/>
              </a:lnSpc>
              <a:buClr>
                <a:srgbClr val="1CADE4"/>
              </a:buClr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Objectives and measurements are established for the </a:t>
            </a:r>
            <a:r>
              <a:rPr lang="en-US" sz="2400" dirty="0" smtClean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department </a:t>
            </a:r>
          </a:p>
          <a:p>
            <a:pPr marL="457200" lvl="0" indent="-457200" algn="just">
              <a:lnSpc>
                <a:spcPct val="100000"/>
              </a:lnSpc>
              <a:buClr>
                <a:srgbClr val="1CADE4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Both the supervisor and the employee propose goals and measurements and they will </a:t>
            </a:r>
            <a:r>
              <a:rPr lang="en-US" sz="2400" dirty="0" smtClean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discuss to reach on mutual agreement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just">
              <a:lnSpc>
                <a:spcPct val="100000"/>
              </a:lnSpc>
              <a:buClr>
                <a:srgbClr val="1CADE4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Periodically </a:t>
            </a:r>
            <a:r>
              <a:rPr lang="en-US" sz="2400" dirty="0" smtClean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assessmen</a:t>
            </a: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 of progress </a:t>
            </a:r>
          </a:p>
          <a:p>
            <a:pPr marL="457200" lvl="0" indent="-457200" algn="just">
              <a:lnSpc>
                <a:spcPct val="100000"/>
              </a:lnSpc>
              <a:buClr>
                <a:srgbClr val="1CADE4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accent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Final review </a:t>
            </a:r>
          </a:p>
          <a:p>
            <a:pPr marL="457200" lvl="0" indent="-457200" algn="just">
              <a:lnSpc>
                <a:spcPct val="100000"/>
              </a:lnSpc>
              <a:buClr>
                <a:srgbClr val="1CADE4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Review of </a:t>
            </a:r>
            <a:r>
              <a:rPr lang="en-US" sz="2400" dirty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connection between the employees’ performance and </a:t>
            </a:r>
            <a:r>
              <a:rPr lang="en-US" sz="2400" dirty="0" smtClean="0"/>
              <a:t>the organization’s</a:t>
            </a:r>
            <a:r>
              <a:rPr lang="en-US" sz="2400" dirty="0"/>
              <a:t>.</a:t>
            </a:r>
          </a:p>
          <a:p>
            <a:pPr marL="457200" lvl="0" indent="-457200" algn="just">
              <a:lnSpc>
                <a:spcPct val="100000"/>
              </a:lnSpc>
              <a:buClr>
                <a:srgbClr val="1CADE4"/>
              </a:buClr>
              <a:buFont typeface="+mj-lt"/>
              <a:buAutoNum type="arabicPeriod"/>
            </a:pPr>
            <a:endParaRPr lang="en-US" sz="2400" dirty="0" smtClean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buClr>
                <a:srgbClr val="1CADE4"/>
              </a:buClr>
              <a:buNone/>
            </a:pPr>
            <a:endParaRPr lang="en-US" sz="24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en-US" sz="2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en-US" sz="2400" dirty="0" smtClean="0"/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4628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803582"/>
            <a:ext cx="9720072" cy="95698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Rating errors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60563"/>
            <a:ext cx="9720073" cy="4548797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Error of central tendency- </a:t>
            </a:r>
            <a:r>
              <a:rPr lang="en-US" sz="2400" dirty="0" smtClean="0"/>
              <a:t>a performance rating error in which all employees are </a:t>
            </a:r>
            <a:r>
              <a:rPr lang="en-US" sz="2400" dirty="0" smtClean="0">
                <a:solidFill>
                  <a:srgbClr val="0070C0"/>
                </a:solidFill>
              </a:rPr>
              <a:t>rated about average</a:t>
            </a:r>
            <a:r>
              <a:rPr lang="en-US" sz="2400" dirty="0" smtClean="0"/>
              <a:t>.</a:t>
            </a:r>
            <a:r>
              <a:rPr lang="en-US" sz="2400" dirty="0"/>
              <a:t> raters who are reluctant to </a:t>
            </a:r>
            <a:r>
              <a:rPr lang="en-US" sz="2400" dirty="0" smtClean="0"/>
              <a:t>assign either</a:t>
            </a:r>
            <a:r>
              <a:rPr lang="en-US" sz="2400" dirty="0"/>
              <a:t> </a:t>
            </a:r>
            <a:r>
              <a:rPr lang="en-US" sz="2400" dirty="0" smtClean="0"/>
              <a:t>extremely </a:t>
            </a:r>
            <a:r>
              <a:rPr lang="en-US" sz="2400" dirty="0"/>
              <a:t>high or extremely low ratings commit the error of central tendency. </a:t>
            </a:r>
            <a:r>
              <a:rPr lang="en-US" sz="2400" dirty="0" smtClean="0"/>
              <a:t> </a:t>
            </a:r>
          </a:p>
          <a:p>
            <a:pPr algn="just">
              <a:lnSpc>
                <a:spcPct val="100000"/>
              </a:lnSpc>
            </a:pPr>
            <a:r>
              <a:rPr lang="en-US" sz="2400" b="1" dirty="0" smtClean="0"/>
              <a:t>To reduce this error: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raters need to recognize its normal to expect  significant difference among employees in terms of productivity ,behavior and other characteristics.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151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721696"/>
            <a:ext cx="9720072" cy="997924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Rating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76567"/>
            <a:ext cx="9720073" cy="4023360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 startAt="2"/>
            </a:pPr>
            <a:r>
              <a:rPr lang="en-US" sz="2600" b="1" dirty="0"/>
              <a:t>leniency </a:t>
            </a:r>
            <a:r>
              <a:rPr lang="en-US" sz="2600" b="1" dirty="0" smtClean="0"/>
              <a:t>or strictness</a:t>
            </a:r>
            <a:r>
              <a:rPr lang="en-US" sz="2600" b="1" dirty="0"/>
              <a:t> </a:t>
            </a:r>
            <a:r>
              <a:rPr lang="en-US" sz="2600" b="1" dirty="0" smtClean="0"/>
              <a:t>error- </a:t>
            </a:r>
            <a:r>
              <a:rPr lang="en-US" sz="2400" dirty="0" smtClean="0"/>
              <a:t>a </a:t>
            </a:r>
            <a:r>
              <a:rPr lang="en-US" sz="2400" dirty="0"/>
              <a:t>performance rating error in which the appraiser tends to give employees either unusually high or </a:t>
            </a:r>
            <a:r>
              <a:rPr lang="en-US" sz="2400" dirty="0" smtClean="0"/>
              <a:t>unusually low ratings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/>
              <a:t>To </a:t>
            </a:r>
            <a:r>
              <a:rPr lang="en-US" sz="2400" b="1" dirty="0"/>
              <a:t>reduce </a:t>
            </a:r>
            <a:r>
              <a:rPr lang="en-US" sz="2400" b="1" dirty="0" smtClean="0"/>
              <a:t>this error: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/>
              <a:t>  Defining </a:t>
            </a:r>
            <a:r>
              <a:rPr lang="en-US" sz="2400" dirty="0"/>
              <a:t>clearly Measurement </a:t>
            </a:r>
            <a:r>
              <a:rPr lang="en-US" sz="2400" dirty="0" smtClean="0"/>
              <a:t>criteria </a:t>
            </a:r>
            <a:r>
              <a:rPr lang="en-US" sz="2400" dirty="0"/>
              <a:t>is important.</a:t>
            </a:r>
          </a:p>
        </p:txBody>
      </p:sp>
    </p:spTree>
    <p:extLst>
      <p:ext uri="{BB962C8B-B14F-4D97-AF65-F5344CB8AC3E}">
        <p14:creationId xmlns:p14="http://schemas.microsoft.com/office/powerpoint/2010/main" val="1191882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721696"/>
            <a:ext cx="9720072" cy="997924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Rating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76567"/>
            <a:ext cx="9720073" cy="402336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3"/>
            </a:pPr>
            <a:r>
              <a:rPr lang="en-US" sz="2800" b="1" dirty="0" smtClean="0"/>
              <a:t>Forced distribution- </a:t>
            </a:r>
            <a:r>
              <a:rPr lang="en-US" sz="2800" dirty="0" smtClean="0"/>
              <a:t>a performance appraisal ranking system whereby raters are required to place a certain percentage of employees into various performance categories. E.g., </a:t>
            </a:r>
            <a:r>
              <a:rPr lang="en-US" altLang="en-US" sz="2800" dirty="0" smtClean="0"/>
              <a:t>15</a:t>
            </a:r>
            <a:r>
              <a:rPr lang="en-US" altLang="en-US" sz="2800" dirty="0"/>
              <a:t>% high </a:t>
            </a:r>
            <a:r>
              <a:rPr lang="en-US" altLang="en-US" sz="2800" dirty="0" smtClean="0"/>
              <a:t>performers, 20</a:t>
            </a:r>
            <a:r>
              <a:rPr lang="en-US" altLang="en-US" sz="2800" dirty="0"/>
              <a:t>% high-average </a:t>
            </a:r>
            <a:r>
              <a:rPr lang="en-US" altLang="en-US" sz="2800" dirty="0" smtClean="0"/>
              <a:t>performers, 30</a:t>
            </a:r>
            <a:r>
              <a:rPr lang="en-US" altLang="en-US" sz="2800" dirty="0"/>
              <a:t>% average </a:t>
            </a:r>
            <a:r>
              <a:rPr lang="en-US" altLang="en-US" sz="2800" dirty="0" smtClean="0"/>
              <a:t>performers, 20</a:t>
            </a:r>
            <a:r>
              <a:rPr lang="en-US" altLang="en-US" sz="2800" dirty="0"/>
              <a:t>% low-average </a:t>
            </a:r>
            <a:r>
              <a:rPr lang="en-US" altLang="en-US" sz="2800" dirty="0" smtClean="0"/>
              <a:t>performers &amp;15</a:t>
            </a:r>
            <a:r>
              <a:rPr lang="en-US" altLang="en-US" sz="2800" dirty="0"/>
              <a:t>% low </a:t>
            </a:r>
            <a:r>
              <a:rPr lang="en-US" altLang="en-US" sz="2800" dirty="0" smtClean="0"/>
              <a:t>performers.</a:t>
            </a:r>
            <a:endParaRPr lang="en-US" altLang="en-US" sz="2800" dirty="0"/>
          </a:p>
          <a:p>
            <a:pPr>
              <a:lnSpc>
                <a:spcPct val="110000"/>
              </a:lnSpc>
            </a:pPr>
            <a:r>
              <a:rPr lang="en-US" sz="2400" b="1" dirty="0" smtClean="0"/>
              <a:t>To </a:t>
            </a:r>
            <a:r>
              <a:rPr lang="en-US" sz="2400" b="1" dirty="0"/>
              <a:t>reduce </a:t>
            </a:r>
            <a:r>
              <a:rPr lang="en-US" sz="2400" b="1" dirty="0" smtClean="0"/>
              <a:t>this error: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800" dirty="0" smtClean="0"/>
              <a:t>  Defining </a:t>
            </a:r>
            <a:r>
              <a:rPr lang="en-US" sz="2800" dirty="0"/>
              <a:t>clearly Measurement </a:t>
            </a:r>
            <a:r>
              <a:rPr lang="en-US" sz="2800" dirty="0" smtClean="0"/>
              <a:t>criteria </a:t>
            </a:r>
            <a:r>
              <a:rPr lang="en-US" sz="2800" dirty="0"/>
              <a:t>is important.</a:t>
            </a:r>
          </a:p>
        </p:txBody>
      </p:sp>
    </p:spTree>
    <p:extLst>
      <p:ext uri="{BB962C8B-B14F-4D97-AF65-F5344CB8AC3E}">
        <p14:creationId xmlns:p14="http://schemas.microsoft.com/office/powerpoint/2010/main" val="2607882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721696"/>
            <a:ext cx="9720072" cy="997924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>
                    <a:lumMod val="95000"/>
                    <a:lumOff val="5000"/>
                  </a:prstClr>
                </a:solidFill>
              </a:rPr>
              <a:t>Rating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76567"/>
            <a:ext cx="9720073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4"/>
            </a:pPr>
            <a:r>
              <a:rPr lang="en-US" sz="2400" b="1" dirty="0" err="1" smtClean="0"/>
              <a:t>Recency</a:t>
            </a:r>
            <a:r>
              <a:rPr lang="en-US" sz="2400" b="1" dirty="0" smtClean="0"/>
              <a:t> error – </a:t>
            </a:r>
            <a:r>
              <a:rPr lang="en-US" sz="2400" dirty="0" smtClean="0"/>
              <a:t>a</a:t>
            </a:r>
            <a:r>
              <a:rPr lang="en-US" sz="2400" b="1" dirty="0" smtClean="0"/>
              <a:t> </a:t>
            </a:r>
            <a:r>
              <a:rPr lang="en-US" sz="2400" dirty="0" smtClean="0"/>
              <a:t>performance </a:t>
            </a:r>
            <a:r>
              <a:rPr lang="en-US" sz="2400" dirty="0"/>
              <a:t>rating error </a:t>
            </a:r>
            <a:r>
              <a:rPr lang="en-US" sz="2400" dirty="0" smtClean="0"/>
              <a:t>in which </a:t>
            </a:r>
            <a:r>
              <a:rPr lang="en-US" sz="2400" dirty="0"/>
              <a:t>the appraisal is </a:t>
            </a:r>
            <a:r>
              <a:rPr lang="en-US" sz="2400" dirty="0" smtClean="0"/>
              <a:t>based largely </a:t>
            </a:r>
            <a:r>
              <a:rPr lang="en-US" sz="2400" dirty="0"/>
              <a:t>on the </a:t>
            </a:r>
            <a:r>
              <a:rPr lang="en-US" sz="2400" dirty="0" smtClean="0"/>
              <a:t>employee’s </a:t>
            </a:r>
            <a:r>
              <a:rPr lang="en-US" sz="2400" dirty="0" smtClean="0">
                <a:solidFill>
                  <a:schemeClr val="accent2"/>
                </a:solidFill>
              </a:rPr>
              <a:t>most </a:t>
            </a:r>
            <a:r>
              <a:rPr lang="en-US" sz="2400" dirty="0">
                <a:solidFill>
                  <a:schemeClr val="accent2"/>
                </a:solidFill>
              </a:rPr>
              <a:t>recent behavior </a:t>
            </a:r>
            <a:r>
              <a:rPr lang="en-US" sz="2400" dirty="0" smtClean="0"/>
              <a:t>rather than </a:t>
            </a:r>
            <a:r>
              <a:rPr lang="en-US" sz="2400" dirty="0"/>
              <a:t>on behavior </a:t>
            </a:r>
            <a:r>
              <a:rPr lang="en-US" sz="2400" dirty="0" smtClean="0"/>
              <a:t>throughout the </a:t>
            </a:r>
            <a:r>
              <a:rPr lang="en-US" sz="2400" dirty="0"/>
              <a:t>appraisal </a:t>
            </a:r>
            <a:r>
              <a:rPr lang="en-US" sz="2400" dirty="0" smtClean="0"/>
              <a:t>period. </a:t>
            </a:r>
          </a:p>
          <a:p>
            <a:pPr algn="just">
              <a:lnSpc>
                <a:spcPct val="100000"/>
              </a:lnSpc>
            </a:pPr>
            <a:r>
              <a:rPr lang="en-US" sz="2400" b="1" dirty="0" smtClean="0"/>
              <a:t>To </a:t>
            </a:r>
            <a:r>
              <a:rPr lang="en-US" sz="2400" b="1" dirty="0"/>
              <a:t>reduce </a:t>
            </a:r>
            <a:r>
              <a:rPr lang="en-US" sz="2400" b="1" dirty="0" smtClean="0"/>
              <a:t>this error: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Documenting</a:t>
            </a:r>
            <a:r>
              <a:rPr lang="en-US" sz="2400" dirty="0" smtClean="0"/>
              <a:t> employee accomplishments </a:t>
            </a:r>
            <a:r>
              <a:rPr lang="en-US" sz="2400" dirty="0"/>
              <a:t>and </a:t>
            </a:r>
            <a:r>
              <a:rPr lang="en-US" sz="2400" dirty="0" smtClean="0"/>
              <a:t>failures throughout </a:t>
            </a:r>
            <a:r>
              <a:rPr lang="en-US" sz="2400" dirty="0"/>
              <a:t>the whole appraisal period can minimize the </a:t>
            </a:r>
            <a:r>
              <a:rPr lang="en-US" sz="2400" dirty="0" err="1"/>
              <a:t>recency</a:t>
            </a:r>
            <a:r>
              <a:rPr lang="en-US" sz="2400" dirty="0"/>
              <a:t> error.</a:t>
            </a:r>
          </a:p>
        </p:txBody>
      </p:sp>
    </p:spTree>
    <p:extLst>
      <p:ext uri="{BB962C8B-B14F-4D97-AF65-F5344CB8AC3E}">
        <p14:creationId xmlns:p14="http://schemas.microsoft.com/office/powerpoint/2010/main" val="2569899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3886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Rating errors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726442"/>
            <a:ext cx="9720073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n-US" sz="2400" b="1" dirty="0" smtClean="0"/>
              <a:t>Contrast error - </a:t>
            </a:r>
            <a:r>
              <a:rPr lang="en-US" sz="2400" dirty="0" smtClean="0"/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performance rating error </a:t>
            </a:r>
            <a:r>
              <a:rPr lang="en-US" sz="2400" dirty="0" smtClean="0">
                <a:solidFill>
                  <a:srgbClr val="000000"/>
                </a:solidFill>
              </a:rPr>
              <a:t>in </a:t>
            </a:r>
            <a:r>
              <a:rPr lang="en-US" sz="2400" dirty="0" smtClean="0"/>
              <a:t>which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an employee’s </a:t>
            </a:r>
            <a:r>
              <a:rPr lang="en-US" sz="2400" dirty="0" smtClean="0">
                <a:solidFill>
                  <a:srgbClr val="000000"/>
                </a:solidFill>
              </a:rPr>
              <a:t>evaluation is </a:t>
            </a:r>
            <a:r>
              <a:rPr lang="en-US" sz="2400" dirty="0">
                <a:solidFill>
                  <a:srgbClr val="000000"/>
                </a:solidFill>
              </a:rPr>
              <a:t>biased either </a:t>
            </a:r>
            <a:r>
              <a:rPr lang="en-US" sz="2400" dirty="0" smtClean="0">
                <a:solidFill>
                  <a:srgbClr val="000000"/>
                </a:solidFill>
              </a:rPr>
              <a:t>upward or </a:t>
            </a:r>
            <a:r>
              <a:rPr lang="en-US" sz="2400" dirty="0">
                <a:solidFill>
                  <a:srgbClr val="000000"/>
                </a:solidFill>
              </a:rPr>
              <a:t>downward </a:t>
            </a:r>
            <a:r>
              <a:rPr lang="en-US" sz="2400" dirty="0">
                <a:solidFill>
                  <a:schemeClr val="accent2"/>
                </a:solidFill>
              </a:rPr>
              <a:t>because </a:t>
            </a:r>
            <a:r>
              <a:rPr lang="en-US" sz="2400" dirty="0" smtClean="0">
                <a:solidFill>
                  <a:schemeClr val="accent2"/>
                </a:solidFill>
              </a:rPr>
              <a:t>of comparison </a:t>
            </a:r>
            <a:r>
              <a:rPr lang="en-US" sz="2400" dirty="0">
                <a:solidFill>
                  <a:srgbClr val="000000"/>
                </a:solidFill>
              </a:rPr>
              <a:t>with </a:t>
            </a:r>
            <a:r>
              <a:rPr lang="en-US" sz="2400" dirty="0" smtClean="0">
                <a:solidFill>
                  <a:srgbClr val="000000"/>
                </a:solidFill>
              </a:rPr>
              <a:t>another employee </a:t>
            </a:r>
            <a:r>
              <a:rPr lang="en-US" sz="2400" dirty="0">
                <a:solidFill>
                  <a:srgbClr val="000000"/>
                </a:solidFill>
              </a:rPr>
              <a:t>just </a:t>
            </a:r>
            <a:r>
              <a:rPr lang="en-US" sz="2400" dirty="0" smtClean="0">
                <a:solidFill>
                  <a:srgbClr val="000000"/>
                </a:solidFill>
              </a:rPr>
              <a:t>previously evaluated.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To reduce this error: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Using </a:t>
            </a:r>
            <a:r>
              <a:rPr lang="en-US" sz="2400" dirty="0">
                <a:solidFill>
                  <a:schemeClr val="accent2"/>
                </a:solidFill>
              </a:rPr>
              <a:t>objective standards </a:t>
            </a:r>
            <a:r>
              <a:rPr lang="en-US" sz="2400" dirty="0">
                <a:solidFill>
                  <a:srgbClr val="000000"/>
                </a:solidFill>
              </a:rPr>
              <a:t>or measurement </a:t>
            </a:r>
            <a:r>
              <a:rPr lang="en-US" sz="2400" dirty="0" smtClean="0">
                <a:solidFill>
                  <a:srgbClr val="000000"/>
                </a:solidFill>
              </a:rPr>
              <a:t>criteria </a:t>
            </a:r>
            <a:r>
              <a:rPr lang="en-US" sz="2400" dirty="0">
                <a:solidFill>
                  <a:srgbClr val="000000"/>
                </a:solidFill>
              </a:rPr>
              <a:t>is important.</a:t>
            </a:r>
          </a:p>
        </p:txBody>
      </p:sp>
    </p:spTree>
    <p:extLst>
      <p:ext uri="{BB962C8B-B14F-4D97-AF65-F5344CB8AC3E}">
        <p14:creationId xmlns:p14="http://schemas.microsoft.com/office/powerpoint/2010/main" val="47271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3886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Rating errors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726442"/>
            <a:ext cx="9720073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Font typeface="+mj-lt"/>
              <a:buAutoNum type="arabicPeriod" startAt="6"/>
            </a:pPr>
            <a:r>
              <a:rPr lang="en-US" sz="2400" b="1" dirty="0" smtClean="0"/>
              <a:t>Similar to me error – </a:t>
            </a:r>
            <a:r>
              <a:rPr lang="en-US" sz="2400" dirty="0" smtClean="0"/>
              <a:t>occurs </a:t>
            </a:r>
            <a:r>
              <a:rPr lang="en-US" sz="2400" dirty="0"/>
              <a:t>when appraisers inflate the evaluations of </a:t>
            </a:r>
            <a:r>
              <a:rPr lang="en-US" sz="2400" dirty="0" smtClean="0"/>
              <a:t>people with </a:t>
            </a:r>
            <a:r>
              <a:rPr lang="en-US" sz="2400" dirty="0"/>
              <a:t>whom they </a:t>
            </a:r>
            <a:r>
              <a:rPr lang="en-US" sz="2400" dirty="0">
                <a:solidFill>
                  <a:schemeClr val="accent2"/>
                </a:solidFill>
              </a:rPr>
              <a:t>have something in </a:t>
            </a:r>
            <a:r>
              <a:rPr lang="en-US" sz="2400" dirty="0" smtClean="0">
                <a:solidFill>
                  <a:schemeClr val="accent2"/>
                </a:solidFill>
              </a:rPr>
              <a:t>common</a:t>
            </a:r>
            <a:r>
              <a:rPr lang="en-US" sz="2400" dirty="0" smtClean="0"/>
              <a:t>.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 startAt="6"/>
            </a:pPr>
            <a:r>
              <a:rPr lang="en-US" sz="2400" b="1" dirty="0" smtClean="0"/>
              <a:t>Halo effect- </a:t>
            </a:r>
            <a:r>
              <a:rPr lang="en-US" altLang="en-US" sz="2400" dirty="0"/>
              <a:t>refers to the tendency to </a:t>
            </a:r>
            <a:r>
              <a:rPr lang="en-US" altLang="en-US" sz="2400" dirty="0">
                <a:solidFill>
                  <a:schemeClr val="accent2"/>
                </a:solidFill>
              </a:rPr>
              <a:t>generalize</a:t>
            </a:r>
            <a:r>
              <a:rPr lang="en-US" altLang="en-US" sz="2400" dirty="0"/>
              <a:t> one positive or negative aspect of a person to the person’s entire performance, resulting in either a higher or lower rating than the employee deserves.</a:t>
            </a:r>
          </a:p>
          <a:p>
            <a:r>
              <a:rPr lang="en-US" sz="2400" b="1" dirty="0" smtClean="0">
                <a:solidFill>
                  <a:srgbClr val="000000"/>
                </a:solidFill>
              </a:rPr>
              <a:t>To reduce this error: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Training raters </a:t>
            </a:r>
            <a:r>
              <a:rPr lang="en-US" sz="2400" dirty="0" smtClean="0">
                <a:solidFill>
                  <a:srgbClr val="000000"/>
                </a:solidFill>
              </a:rPr>
              <a:t>on purpose of performance appraisal is important to reduce the error.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853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666750"/>
          </a:xfrm>
        </p:spPr>
        <p:txBody>
          <a:bodyPr/>
          <a:lstStyle/>
          <a:p>
            <a:r>
              <a:rPr lang="en-US" altLang="en-US" sz="4000" b="1"/>
              <a:t>The Performance Appraisal Process</a:t>
            </a:r>
          </a:p>
        </p:txBody>
      </p:sp>
      <p:sp>
        <p:nvSpPr>
          <p:cNvPr id="16281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625C60-92D8-48B0-BE2A-66A662C6DF0F}" type="slidenum">
              <a:rPr lang="en-US" alt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  <p:sp>
        <p:nvSpPr>
          <p:cNvPr id="162820" name="Rectangle 25"/>
          <p:cNvSpPr>
            <a:spLocks noGrp="1" noChangeArrowheads="1"/>
          </p:cNvSpPr>
          <p:nvPr>
            <p:ph idx="1"/>
          </p:nvPr>
        </p:nvSpPr>
        <p:spPr>
          <a:xfrm>
            <a:off x="1828800" y="1676400"/>
            <a:ext cx="2362200" cy="1219200"/>
          </a:xfrm>
          <a:solidFill>
            <a:srgbClr val="0070C0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 vert="horz" wrap="none" lIns="182562" tIns="46038" rIns="182562" bIns="46038" rtlCol="0" anchor="ctr">
            <a:normAutofit lnSpcReduction="10000"/>
          </a:bodyPr>
          <a:lstStyle/>
          <a:p>
            <a:pPr algn="ctr"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Establish </a:t>
            </a:r>
          </a:p>
          <a:p>
            <a:pPr algn="ctr"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Performance</a:t>
            </a:r>
          </a:p>
          <a:p>
            <a:pPr algn="ctr">
              <a:buFontTx/>
              <a:buNone/>
            </a:pPr>
            <a:r>
              <a:rPr lang="en-US" altLang="en-US" sz="2000" b="1">
                <a:solidFill>
                  <a:schemeClr val="bg1"/>
                </a:solidFill>
              </a:rPr>
              <a:t>standard</a:t>
            </a:r>
          </a:p>
        </p:txBody>
      </p:sp>
      <p:sp>
        <p:nvSpPr>
          <p:cNvPr id="162821" name="Rectangle 25"/>
          <p:cNvSpPr>
            <a:spLocks noChangeArrowheads="1"/>
          </p:cNvSpPr>
          <p:nvPr/>
        </p:nvSpPr>
        <p:spPr bwMode="auto">
          <a:xfrm>
            <a:off x="2057400" y="3962400"/>
            <a:ext cx="2057400" cy="1524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562" tIns="46038" rIns="182562" bIns="46038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Communicate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Standards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To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Employees </a:t>
            </a:r>
          </a:p>
        </p:txBody>
      </p:sp>
      <p:sp>
        <p:nvSpPr>
          <p:cNvPr id="162822" name="Rectangle 25"/>
          <p:cNvSpPr>
            <a:spLocks noChangeArrowheads="1"/>
          </p:cNvSpPr>
          <p:nvPr/>
        </p:nvSpPr>
        <p:spPr bwMode="auto">
          <a:xfrm>
            <a:off x="4953000" y="3962400"/>
            <a:ext cx="1905000" cy="1524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562" tIns="46038" rIns="182562" bIns="46038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Measure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Actual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Performance</a:t>
            </a:r>
          </a:p>
        </p:txBody>
      </p:sp>
      <p:sp>
        <p:nvSpPr>
          <p:cNvPr id="162823" name="Rectangle 25"/>
          <p:cNvSpPr>
            <a:spLocks noChangeArrowheads="1"/>
          </p:cNvSpPr>
          <p:nvPr/>
        </p:nvSpPr>
        <p:spPr bwMode="auto">
          <a:xfrm>
            <a:off x="7543800" y="3962400"/>
            <a:ext cx="2362200" cy="15240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562" tIns="46038" rIns="182562" bIns="46038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Compare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Performance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With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Standard</a:t>
            </a:r>
          </a:p>
        </p:txBody>
      </p:sp>
      <p:sp>
        <p:nvSpPr>
          <p:cNvPr id="162824" name="Rectangle 25"/>
          <p:cNvSpPr>
            <a:spLocks noChangeArrowheads="1"/>
          </p:cNvSpPr>
          <p:nvPr/>
        </p:nvSpPr>
        <p:spPr bwMode="auto">
          <a:xfrm>
            <a:off x="7772400" y="1676400"/>
            <a:ext cx="2133600" cy="12192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562" tIns="46038" rIns="182562" bIns="46038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prstClr val="white"/>
                </a:solidFill>
                <a:latin typeface="Arial" panose="020B0604020202020204" pitchFamily="34" charset="0"/>
              </a:rPr>
              <a:t>Discuss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prstClr val="white"/>
                </a:solidFill>
                <a:latin typeface="Arial" panose="020B0604020202020204" pitchFamily="34" charset="0"/>
              </a:rPr>
              <a:t>Appraisal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prstClr val="white"/>
                </a:solidFill>
                <a:latin typeface="Arial" panose="020B0604020202020204" pitchFamily="34" charset="0"/>
              </a:rPr>
              <a:t>With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prstClr val="white"/>
                </a:solidFill>
                <a:latin typeface="Arial" panose="020B0604020202020204" pitchFamily="34" charset="0"/>
              </a:rPr>
              <a:t>Employees</a:t>
            </a:r>
          </a:p>
        </p:txBody>
      </p:sp>
      <p:sp>
        <p:nvSpPr>
          <p:cNvPr id="162825" name="Rectangle 25"/>
          <p:cNvSpPr>
            <a:spLocks noChangeArrowheads="1"/>
          </p:cNvSpPr>
          <p:nvPr/>
        </p:nvSpPr>
        <p:spPr bwMode="auto">
          <a:xfrm>
            <a:off x="4953000" y="1676400"/>
            <a:ext cx="1981200" cy="12192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82562" tIns="46038" rIns="182562" bIns="46038"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Take corrective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prstClr val="white"/>
                </a:solidFill>
                <a:latin typeface="Arial" panose="020B0604020202020204" pitchFamily="34" charset="0"/>
              </a:rPr>
              <a:t>actions</a:t>
            </a:r>
          </a:p>
        </p:txBody>
      </p:sp>
      <p:sp>
        <p:nvSpPr>
          <p:cNvPr id="162826" name="Right Arrow 12"/>
          <p:cNvSpPr>
            <a:spLocks noChangeArrowheads="1"/>
          </p:cNvSpPr>
          <p:nvPr/>
        </p:nvSpPr>
        <p:spPr bwMode="auto">
          <a:xfrm>
            <a:off x="4114800" y="4495800"/>
            <a:ext cx="838200" cy="484188"/>
          </a:xfrm>
          <a:prstGeom prst="rightArrow">
            <a:avLst>
              <a:gd name="adj1" fmla="val 50000"/>
              <a:gd name="adj2" fmla="val 50043"/>
            </a:avLst>
          </a:prstGeom>
          <a:gradFill rotWithShape="0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82562" tIns="46038" rIns="182562" bIns="46038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62827" name="Right Arrow 13"/>
          <p:cNvSpPr>
            <a:spLocks noChangeArrowheads="1"/>
          </p:cNvSpPr>
          <p:nvPr/>
        </p:nvSpPr>
        <p:spPr bwMode="auto">
          <a:xfrm>
            <a:off x="6858000" y="4495800"/>
            <a:ext cx="685800" cy="484188"/>
          </a:xfrm>
          <a:prstGeom prst="rightArrow">
            <a:avLst>
              <a:gd name="adj1" fmla="val 50000"/>
              <a:gd name="adj2" fmla="val 50046"/>
            </a:avLst>
          </a:prstGeom>
          <a:gradFill rotWithShape="0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82562" tIns="46038" rIns="182562" bIns="46038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62828" name="Down Arrow 14"/>
          <p:cNvSpPr>
            <a:spLocks noChangeArrowheads="1"/>
          </p:cNvSpPr>
          <p:nvPr/>
        </p:nvSpPr>
        <p:spPr bwMode="auto">
          <a:xfrm>
            <a:off x="2743200" y="2895600"/>
            <a:ext cx="484188" cy="1066800"/>
          </a:xfrm>
          <a:prstGeom prst="downArrow">
            <a:avLst>
              <a:gd name="adj1" fmla="val 50000"/>
              <a:gd name="adj2" fmla="val 50043"/>
            </a:avLst>
          </a:prstGeom>
          <a:gradFill rotWithShape="0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82562" tIns="46038" rIns="182562" bIns="46038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6934200" y="1981200"/>
            <a:ext cx="838200" cy="484632"/>
          </a:xfrm>
          <a:prstGeom prst="rightArrow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lIns="182562" tIns="46038" rIns="182562" bIns="46038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4191000" y="1981200"/>
            <a:ext cx="762000" cy="484632"/>
          </a:xfrm>
          <a:prstGeom prst="rightArrow">
            <a:avLst/>
          </a:prstGeom>
          <a:gradFill flip="none" rotWithShape="1"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  <p:txBody>
          <a:bodyPr lIns="182562" tIns="46038" rIns="182562" bIns="46038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8610600" y="2895600"/>
            <a:ext cx="484632" cy="1066800"/>
          </a:xfrm>
          <a:prstGeom prst="downArrow">
            <a:avLst/>
          </a:prstGeom>
          <a:gradFill>
            <a:gsLst>
              <a:gs pos="0">
                <a:srgbClr val="FC9FCB"/>
              </a:gs>
              <a:gs pos="13000">
                <a:srgbClr val="F8B049"/>
              </a:gs>
              <a:gs pos="21001">
                <a:srgbClr val="F8B049"/>
              </a:gs>
              <a:gs pos="63000">
                <a:srgbClr val="FEE7F2"/>
              </a:gs>
              <a:gs pos="67000">
                <a:srgbClr val="F952A0"/>
              </a:gs>
              <a:gs pos="69000">
                <a:srgbClr val="C50849"/>
              </a:gs>
              <a:gs pos="82001">
                <a:srgbClr val="B43E85"/>
              </a:gs>
              <a:gs pos="100000">
                <a:srgbClr val="F8B049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800000" lon="0" rev="0"/>
            </a:camera>
            <a:lightRig rig="threePt" dir="t"/>
          </a:scene3d>
        </p:spPr>
        <p:txBody>
          <a:bodyPr lIns="182562" tIns="46038" rIns="182562" bIns="46038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Content Placeholder 16"/>
          <p:cNvSpPr txBox="1">
            <a:spLocks/>
          </p:cNvSpPr>
          <p:nvPr/>
        </p:nvSpPr>
        <p:spPr bwMode="auto">
          <a:xfrm>
            <a:off x="1905000" y="1600201"/>
            <a:ext cx="8763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3200" kern="0">
              <a:solidFill>
                <a:prstClr val="black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>
              <a:solidFill>
                <a:prstClr val="black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>
              <a:solidFill>
                <a:prstClr val="black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>
              <a:solidFill>
                <a:prstClr val="black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>
              <a:solidFill>
                <a:prstClr val="black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>
              <a:solidFill>
                <a:prstClr val="black"/>
              </a:solidFill>
              <a:cs typeface="Arial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3200" kern="0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00756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3415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Performance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592" y="1419367"/>
            <a:ext cx="9720073" cy="402336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/>
              <a:t>Performance is </a:t>
            </a:r>
            <a:r>
              <a:rPr lang="en-US" sz="2400" dirty="0" smtClean="0"/>
              <a:t>not only the matter of achievement of quantified objectives/outputs its also concerned with </a:t>
            </a:r>
            <a:r>
              <a:rPr lang="en-US" sz="2400" dirty="0" smtClean="0">
                <a:solidFill>
                  <a:schemeClr val="accent2"/>
                </a:solidFill>
              </a:rPr>
              <a:t>how the results are achieved. 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High </a:t>
            </a:r>
            <a:r>
              <a:rPr lang="en-US" sz="2400" dirty="0"/>
              <a:t>performance results </a:t>
            </a:r>
            <a:r>
              <a:rPr lang="en-US" sz="2400" dirty="0" smtClean="0"/>
              <a:t>from </a:t>
            </a:r>
            <a:r>
              <a:rPr lang="en-US" sz="2400" dirty="0" smtClean="0">
                <a:solidFill>
                  <a:schemeClr val="accent2"/>
                </a:solidFill>
              </a:rPr>
              <a:t>appropriate behavior</a:t>
            </a:r>
            <a:r>
              <a:rPr lang="en-US" sz="2400" dirty="0" smtClean="0"/>
              <a:t>, and the effective </a:t>
            </a:r>
            <a:r>
              <a:rPr lang="en-US" sz="2400" dirty="0"/>
              <a:t>use of the required knowledge, skills and competencies</a:t>
            </a:r>
            <a:r>
              <a:rPr lang="en-US" sz="2400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Performance is a cumulative effect of u</a:t>
            </a:r>
            <a:r>
              <a:rPr lang="en-US" sz="2400" dirty="0">
                <a:solidFill>
                  <a:schemeClr val="accent2"/>
                </a:solidFill>
              </a:rPr>
              <a:t>nderstanding</a:t>
            </a:r>
            <a:r>
              <a:rPr lang="en-US" sz="2400" dirty="0"/>
              <a:t> task requirement</a:t>
            </a:r>
            <a:r>
              <a:rPr lang="en-US" sz="2400" dirty="0">
                <a:solidFill>
                  <a:schemeClr val="accent2"/>
                </a:solidFill>
              </a:rPr>
              <a:t>, </a:t>
            </a:r>
            <a:r>
              <a:rPr lang="en-US" sz="2400" dirty="0" smtClean="0">
                <a:solidFill>
                  <a:schemeClr val="accent2"/>
                </a:solidFill>
              </a:rPr>
              <a:t>ability </a:t>
            </a:r>
            <a:r>
              <a:rPr lang="en-US" sz="2400" dirty="0" smtClean="0"/>
              <a:t>to </a:t>
            </a:r>
            <a:r>
              <a:rPr lang="en-US" sz="2400" dirty="0"/>
              <a:t>do it 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2"/>
                </a:solidFill>
              </a:rPr>
              <a:t>motivation </a:t>
            </a:r>
            <a:r>
              <a:rPr lang="en-US" sz="2400" dirty="0"/>
              <a:t>to do it and having the right </a:t>
            </a:r>
            <a:r>
              <a:rPr lang="en-US" sz="2400" dirty="0" smtClean="0"/>
              <a:t>environment. 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When </a:t>
            </a:r>
            <a:r>
              <a:rPr lang="en-US" sz="2400" dirty="0"/>
              <a:t>managing </a:t>
            </a:r>
            <a:r>
              <a:rPr lang="en-US" sz="2400" dirty="0" smtClean="0"/>
              <a:t>performance, </a:t>
            </a:r>
            <a:r>
              <a:rPr lang="en-US" sz="2400" dirty="0"/>
              <a:t>both inputs </a:t>
            </a:r>
            <a:r>
              <a:rPr lang="en-US" sz="2400" dirty="0" smtClean="0"/>
              <a:t>(behavior) </a:t>
            </a:r>
            <a:r>
              <a:rPr lang="en-US" sz="2400" dirty="0"/>
              <a:t>and outputs (results) need to be considered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381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068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en-US" sz="3200" b="1" dirty="0" smtClean="0">
                <a:solidFill>
                  <a:srgbClr val="000000"/>
                </a:solidFill>
                <a:latin typeface="+mn-lt"/>
              </a:rPr>
            </a:br>
            <a:r>
              <a:rPr lang="en-US" sz="3200" b="1" dirty="0" smtClean="0">
                <a:solidFill>
                  <a:srgbClr val="000000"/>
                </a:solidFill>
                <a:latin typeface="+mn-lt"/>
              </a:rPr>
              <a:t>The </a:t>
            </a:r>
            <a:r>
              <a:rPr lang="en-US" sz="3200" b="1" dirty="0">
                <a:solidFill>
                  <a:srgbClr val="000000"/>
                </a:solidFill>
                <a:latin typeface="+mn-lt"/>
              </a:rPr>
              <a:t>processes of performance </a:t>
            </a:r>
            <a:r>
              <a:rPr lang="en-US" sz="3200" b="1" dirty="0" smtClean="0">
                <a:solidFill>
                  <a:srgbClr val="000000"/>
                </a:solidFill>
                <a:latin typeface="+mn-lt"/>
              </a:rPr>
              <a:t>management</a:t>
            </a:r>
            <a:r>
              <a:rPr lang="en-US" sz="3200" b="1" dirty="0">
                <a:solidFill>
                  <a:srgbClr val="000000"/>
                </a:solidFill>
                <a:latin typeface="+mn-lt"/>
              </a:rPr>
              <a:t/>
            </a:r>
            <a:br>
              <a:rPr lang="en-US" sz="3200" b="1" dirty="0">
                <a:solidFill>
                  <a:srgbClr val="000000"/>
                </a:solidFill>
                <a:latin typeface="+mn-lt"/>
              </a:rPr>
            </a:b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810" y="1651379"/>
            <a:ext cx="9884392" cy="465798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 smtClean="0">
                <a:solidFill>
                  <a:srgbClr val="000000"/>
                </a:solidFill>
              </a:rPr>
              <a:t>Planning</a:t>
            </a:r>
            <a:r>
              <a:rPr lang="en-US" sz="2800" dirty="0">
                <a:solidFill>
                  <a:srgbClr val="000000"/>
                </a:solidFill>
              </a:rPr>
              <a:t>: agreeing objectives and competence requirements </a:t>
            </a:r>
            <a:r>
              <a:rPr lang="en-US" sz="2800" dirty="0" smtClean="0">
                <a:solidFill>
                  <a:srgbClr val="000000"/>
                </a:solidFill>
              </a:rPr>
              <a:t>and producing </a:t>
            </a:r>
            <a:r>
              <a:rPr lang="en-US" sz="2800" dirty="0">
                <a:solidFill>
                  <a:srgbClr val="000000"/>
                </a:solidFill>
              </a:rPr>
              <a:t>performance agreements and performance improvement </a:t>
            </a:r>
            <a:r>
              <a:rPr lang="en-US" sz="2800" dirty="0" smtClean="0">
                <a:solidFill>
                  <a:srgbClr val="000000"/>
                </a:solidFill>
              </a:rPr>
              <a:t>and personal </a:t>
            </a:r>
            <a:r>
              <a:rPr lang="en-US" sz="2800" dirty="0">
                <a:solidFill>
                  <a:srgbClr val="000000"/>
                </a:solidFill>
              </a:rPr>
              <a:t>development plans.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0000"/>
                </a:solidFill>
              </a:rPr>
              <a:t>Acting</a:t>
            </a:r>
            <a:r>
              <a:rPr lang="en-US" sz="2800" dirty="0">
                <a:solidFill>
                  <a:srgbClr val="000000"/>
                </a:solidFill>
              </a:rPr>
              <a:t>: carrying out the activities required to achieve objectives and plans.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0000"/>
                </a:solidFill>
              </a:rPr>
              <a:t>Monitoring</a:t>
            </a:r>
            <a:r>
              <a:rPr lang="en-US" sz="2800" dirty="0">
                <a:solidFill>
                  <a:srgbClr val="000000"/>
                </a:solidFill>
              </a:rPr>
              <a:t>: checking on progress in achieving objectives.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000000"/>
                </a:solidFill>
              </a:rPr>
              <a:t>Reviewing</a:t>
            </a:r>
            <a:r>
              <a:rPr lang="en-US" sz="2800" dirty="0">
                <a:solidFill>
                  <a:srgbClr val="000000"/>
                </a:solidFill>
              </a:rPr>
              <a:t>: assessing progress and achievements so that action plans </a:t>
            </a:r>
            <a:r>
              <a:rPr lang="en-US" sz="2800" dirty="0" smtClean="0">
                <a:solidFill>
                  <a:srgbClr val="000000"/>
                </a:solidFill>
              </a:rPr>
              <a:t>can be </a:t>
            </a:r>
            <a:r>
              <a:rPr lang="en-US" sz="2800" dirty="0">
                <a:solidFill>
                  <a:srgbClr val="000000"/>
                </a:solidFill>
              </a:rPr>
              <a:t>prepared and agreed.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454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/>
          </p:cNvSpPr>
          <p:nvPr>
            <p:ph type="title"/>
          </p:nvPr>
        </p:nvSpPr>
        <p:spPr>
          <a:xfrm>
            <a:off x="1608784" y="467823"/>
            <a:ext cx="8305800" cy="86836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 smtClean="0">
                <a:solidFill>
                  <a:schemeClr val="tx1"/>
                </a:solidFill>
              </a:rPr>
              <a:t>P</a:t>
            </a:r>
            <a:r>
              <a:rPr lang="en-US" sz="3200" b="1" cap="none" dirty="0" smtClean="0">
                <a:solidFill>
                  <a:schemeClr val="tx1"/>
                </a:solidFill>
              </a:rPr>
              <a:t>erformance</a:t>
            </a:r>
            <a:r>
              <a:rPr lang="en-US" sz="3200" b="1" dirty="0" smtClean="0">
                <a:solidFill>
                  <a:schemeClr val="tx1"/>
                </a:solidFill>
              </a:rPr>
              <a:t> A</a:t>
            </a:r>
            <a:r>
              <a:rPr lang="en-US" sz="3200" b="1" cap="none" dirty="0" smtClean="0">
                <a:solidFill>
                  <a:schemeClr val="tx1"/>
                </a:solidFill>
              </a:rPr>
              <a:t>ppraisal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(PA)</a:t>
            </a:r>
          </a:p>
        </p:txBody>
      </p:sp>
      <p:sp>
        <p:nvSpPr>
          <p:cNvPr id="159747" name="Content Placeholder 2"/>
          <p:cNvSpPr>
            <a:spLocks noGrp="1"/>
          </p:cNvSpPr>
          <p:nvPr>
            <p:ph idx="1"/>
          </p:nvPr>
        </p:nvSpPr>
        <p:spPr>
          <a:xfrm>
            <a:off x="1068945" y="1524001"/>
            <a:ext cx="9958445" cy="4602163"/>
          </a:xfrm>
        </p:spPr>
        <p:txBody>
          <a:bodyPr>
            <a:noAutofit/>
          </a:bodyPr>
          <a:lstStyle/>
          <a:p>
            <a:pPr lvl="0" algn="just">
              <a:lnSpc>
                <a:spcPct val="160000"/>
              </a:lnSpc>
              <a:buClr>
                <a:srgbClr val="1CADE4"/>
              </a:buClr>
              <a:buFont typeface="Wingdings" panose="05000000000000000000" pitchFamily="2" charset="2"/>
              <a:buChar char="§"/>
            </a:pPr>
            <a:r>
              <a:rPr lang="en-US" altLang="en-US" sz="2400" b="1" dirty="0"/>
              <a:t>Performance appraisal </a:t>
            </a:r>
            <a:r>
              <a:rPr lang="en-US" altLang="en-US" sz="2400" b="1" dirty="0" smtClean="0"/>
              <a:t>- </a:t>
            </a:r>
            <a:r>
              <a:rPr lang="en-US" altLang="en-US" sz="2400" dirty="0" smtClean="0">
                <a:solidFill>
                  <a:prstClr val="black"/>
                </a:solidFill>
              </a:rPr>
              <a:t>is </a:t>
            </a:r>
            <a:r>
              <a:rPr lang="en-US" sz="2400" dirty="0">
                <a:solidFill>
                  <a:prstClr val="black"/>
                </a:solidFill>
              </a:rPr>
              <a:t>a tool organizations can use to maintain and enhance their productivity and facilitate progress toward their strategic goals. </a:t>
            </a:r>
            <a:endParaRPr lang="en-US" altLang="en-US" sz="24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Performance </a:t>
            </a:r>
            <a:r>
              <a:rPr lang="en-US" sz="2400" b="1" dirty="0"/>
              <a:t>appraisal- </a:t>
            </a:r>
            <a:r>
              <a:rPr lang="en-US" sz="2400" dirty="0" smtClean="0"/>
              <a:t>the </a:t>
            </a:r>
            <a:r>
              <a:rPr lang="en-US" sz="2400" dirty="0"/>
              <a:t>result of an annual </a:t>
            </a:r>
            <a:r>
              <a:rPr lang="en-US" sz="2400" dirty="0" smtClean="0"/>
              <a:t>or biannual </a:t>
            </a:r>
            <a:r>
              <a:rPr lang="en-US" sz="2400" dirty="0"/>
              <a:t>process in </a:t>
            </a:r>
            <a:r>
              <a:rPr lang="en-US" sz="2400" dirty="0" smtClean="0"/>
              <a:t>which a </a:t>
            </a:r>
            <a:r>
              <a:rPr lang="en-US" sz="2400" dirty="0"/>
              <a:t>manager </a:t>
            </a:r>
            <a:r>
              <a:rPr lang="en-US" sz="2400" dirty="0">
                <a:solidFill>
                  <a:srgbClr val="FF0000"/>
                </a:solidFill>
              </a:rPr>
              <a:t>evaluates</a:t>
            </a:r>
            <a:r>
              <a:rPr lang="en-US" sz="2400" dirty="0"/>
              <a:t> </a:t>
            </a:r>
            <a:r>
              <a:rPr lang="en-US" sz="2400" dirty="0" smtClean="0"/>
              <a:t>an employee’s performance relative </a:t>
            </a:r>
            <a:r>
              <a:rPr lang="en-US" sz="2400" dirty="0"/>
              <a:t>to the </a:t>
            </a:r>
            <a:r>
              <a:rPr lang="en-US" sz="2400" dirty="0" smtClean="0"/>
              <a:t>requirements of </a:t>
            </a:r>
            <a:r>
              <a:rPr lang="en-US" sz="2400" dirty="0"/>
              <a:t>his or her job and </a:t>
            </a:r>
            <a:r>
              <a:rPr lang="en-US" sz="2400" dirty="0" smtClean="0"/>
              <a:t>uses the </a:t>
            </a:r>
            <a:r>
              <a:rPr lang="en-US" sz="2400" dirty="0"/>
              <a:t>information to show </a:t>
            </a:r>
            <a:r>
              <a:rPr lang="en-US" sz="2400" dirty="0" smtClean="0"/>
              <a:t>the person </a:t>
            </a:r>
            <a:r>
              <a:rPr lang="en-US" sz="2400" dirty="0"/>
              <a:t>where </a:t>
            </a:r>
            <a:r>
              <a:rPr lang="en-US" sz="2400" dirty="0" smtClean="0"/>
              <a:t>improvements are </a:t>
            </a:r>
            <a:r>
              <a:rPr lang="en-US" sz="2400" dirty="0"/>
              <a:t>needed and </a:t>
            </a:r>
            <a:r>
              <a:rPr lang="en-US" sz="2400" dirty="0" smtClean="0"/>
              <a:t>why.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Performance appraisal </a:t>
            </a:r>
            <a:r>
              <a:rPr lang="en-US" sz="2400" dirty="0" smtClean="0"/>
              <a:t>– is the formal </a:t>
            </a:r>
            <a:r>
              <a:rPr lang="en-US" sz="2400" dirty="0">
                <a:solidFill>
                  <a:schemeClr val="accent2"/>
                </a:solidFill>
              </a:rPr>
              <a:t>assessment and </a:t>
            </a:r>
            <a:r>
              <a:rPr lang="en-US" sz="2400" dirty="0" smtClean="0">
                <a:solidFill>
                  <a:schemeClr val="accent2"/>
                </a:solidFill>
              </a:rPr>
              <a:t>rating </a:t>
            </a:r>
            <a:r>
              <a:rPr lang="en-US" sz="2400" dirty="0" smtClean="0"/>
              <a:t>of individuals.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endParaRPr lang="en-US" altLang="en-US" sz="2400" dirty="0"/>
          </a:p>
        </p:txBody>
      </p:sp>
      <p:sp>
        <p:nvSpPr>
          <p:cNvPr id="1597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A20825-3FE6-4144-A00F-85D5615E7BB6}" type="slidenum">
              <a:rPr lang="en-US" altLang="en-US" sz="1200">
                <a:solidFill>
                  <a:srgbClr val="045C75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solidFill>
                <a:srgbClr val="045C75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12679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4128" y="546579"/>
            <a:ext cx="9720072" cy="72588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Purpose of performance Appraisal </a:t>
            </a:r>
            <a:endParaRPr lang="en-US" sz="3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24128" y="1316750"/>
            <a:ext cx="4754880" cy="512048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Developmental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7127" y="1873080"/>
            <a:ext cx="4729955" cy="4579234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  <a:buClr>
                <a:srgbClr val="1CADE4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Ensures employees get regular </a:t>
            </a:r>
            <a:r>
              <a:rPr lang="en-US" sz="2400" dirty="0">
                <a:solidFill>
                  <a:srgbClr val="0070C0"/>
                </a:solidFill>
              </a:rPr>
              <a:t>feedback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Identify </a:t>
            </a:r>
            <a:r>
              <a:rPr lang="en-US" sz="2400" dirty="0"/>
              <a:t>individual </a:t>
            </a:r>
            <a:r>
              <a:rPr lang="en-US" sz="2400" dirty="0">
                <a:solidFill>
                  <a:srgbClr val="0070C0"/>
                </a:solidFill>
              </a:rPr>
              <a:t>strengths and </a:t>
            </a:r>
            <a:r>
              <a:rPr lang="en-US" sz="2400" dirty="0" smtClean="0">
                <a:solidFill>
                  <a:srgbClr val="0070C0"/>
                </a:solidFill>
              </a:rPr>
              <a:t>weaknesses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Evaluate goal a</a:t>
            </a:r>
            <a:r>
              <a:rPr lang="en-US" sz="2400" dirty="0">
                <a:solidFill>
                  <a:schemeClr val="accent2"/>
                </a:solidFill>
              </a:rPr>
              <a:t>chievement</a:t>
            </a:r>
            <a:r>
              <a:rPr lang="en-US" sz="2400" dirty="0"/>
              <a:t> of employees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Identify individual training </a:t>
            </a:r>
            <a:r>
              <a:rPr lang="en-US" sz="2400" dirty="0" smtClean="0"/>
              <a:t>needs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Provides managers opportunity to help their employees </a:t>
            </a:r>
            <a:endParaRPr lang="en-US" sz="24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874982" y="1316751"/>
            <a:ext cx="4754880" cy="42753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Administration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414249" y="1828798"/>
            <a:ext cx="5073896" cy="425725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buClr>
                <a:srgbClr val="1CADE4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maintain accurate, objective employee performance </a:t>
            </a:r>
            <a:r>
              <a:rPr lang="en-US" sz="2400" dirty="0">
                <a:solidFill>
                  <a:schemeClr val="accent2"/>
                </a:solidFill>
              </a:rPr>
              <a:t>records </a:t>
            </a:r>
          </a:p>
          <a:p>
            <a:pPr lvl="0" algn="just">
              <a:lnSpc>
                <a:spcPct val="110000"/>
              </a:lnSpc>
              <a:buClr>
                <a:srgbClr val="1CADE4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provide input for </a:t>
            </a:r>
            <a:r>
              <a:rPr lang="en-US" sz="2400" dirty="0" smtClean="0"/>
              <a:t>promotions</a:t>
            </a:r>
            <a:r>
              <a:rPr lang="en-US" sz="2400" dirty="0"/>
              <a:t>, transfers, </a:t>
            </a:r>
            <a:r>
              <a:rPr lang="en-US" sz="2400" dirty="0" smtClean="0"/>
              <a:t>termination </a:t>
            </a:r>
            <a:r>
              <a:rPr lang="en-US" sz="2400" dirty="0"/>
              <a:t>and </a:t>
            </a:r>
            <a:r>
              <a:rPr lang="en-US" sz="2400" dirty="0" smtClean="0"/>
              <a:t>compensation </a:t>
            </a:r>
            <a:r>
              <a:rPr lang="en-US" sz="2400" dirty="0"/>
              <a:t>decisions</a:t>
            </a:r>
            <a:r>
              <a:rPr lang="en-US" sz="2400" dirty="0" smtClean="0"/>
              <a:t>.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Identify performance problems </a:t>
            </a:r>
            <a:r>
              <a:rPr lang="en-US" sz="2400" dirty="0" smtClean="0"/>
              <a:t>and ways </a:t>
            </a:r>
            <a:r>
              <a:rPr lang="en-US" sz="2400" dirty="0"/>
              <a:t>to correct </a:t>
            </a:r>
            <a:r>
              <a:rPr lang="en-US" sz="2400" dirty="0" smtClean="0"/>
              <a:t>them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Validate selection </a:t>
            </a:r>
            <a:r>
              <a:rPr lang="en-US" sz="2400" dirty="0" smtClean="0"/>
              <a:t>criteria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Evaluate training and development programs 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517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3449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Performance standard 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24128" y="1519707"/>
            <a:ext cx="9720073" cy="40233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smtClean="0"/>
              <a:t>Performance standards </a:t>
            </a:r>
            <a:r>
              <a:rPr lang="en-US" sz="2400" dirty="0" smtClean="0"/>
              <a:t>– helps to </a:t>
            </a:r>
            <a:r>
              <a:rPr lang="en-US" sz="2400" dirty="0"/>
              <a:t>translate </a:t>
            </a:r>
            <a:r>
              <a:rPr lang="en-US" sz="2400" dirty="0" smtClean="0"/>
              <a:t>an organization’s </a:t>
            </a:r>
            <a:r>
              <a:rPr lang="en-US" sz="2400" dirty="0"/>
              <a:t>goals and objectives into job requirements that communicate to </a:t>
            </a:r>
            <a:r>
              <a:rPr lang="en-US" sz="2400" dirty="0" smtClean="0"/>
              <a:t>employees the </a:t>
            </a:r>
            <a:r>
              <a:rPr lang="en-US" sz="2400" dirty="0"/>
              <a:t>definitions of </a:t>
            </a:r>
            <a:r>
              <a:rPr lang="en-US" sz="2400" dirty="0">
                <a:solidFill>
                  <a:srgbClr val="0070C0"/>
                </a:solidFill>
              </a:rPr>
              <a:t>acceptable and unacceptable performance levels</a:t>
            </a:r>
            <a:r>
              <a:rPr lang="en-US" sz="2400" dirty="0" smtClean="0"/>
              <a:t>. </a:t>
            </a:r>
          </a:p>
          <a:p>
            <a:pPr algn="just">
              <a:lnSpc>
                <a:spcPct val="150000"/>
              </a:lnSpc>
              <a:buClr>
                <a:srgbClr val="1CADE4"/>
              </a:buClr>
            </a:pPr>
            <a:r>
              <a:rPr lang="en-US" altLang="en-US" sz="2400" b="1" dirty="0">
                <a:solidFill>
                  <a:prstClr val="black"/>
                </a:solidFill>
              </a:rPr>
              <a:t>Performance standards-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Yardstick </a:t>
            </a:r>
            <a:r>
              <a:rPr lang="en-US" altLang="en-US" sz="2400" dirty="0">
                <a:solidFill>
                  <a:prstClr val="black"/>
                </a:solidFill>
              </a:rPr>
              <a:t>used to evaluate how well employees have achieved objectives</a:t>
            </a:r>
            <a:r>
              <a:rPr lang="en-US" altLang="en-US" sz="2400" dirty="0" smtClean="0">
                <a:solidFill>
                  <a:prstClr val="black"/>
                </a:solidFill>
              </a:rPr>
              <a:t>. Such as quality, </a:t>
            </a:r>
            <a:r>
              <a:rPr lang="en-US" altLang="en-US" sz="2400" dirty="0">
                <a:solidFill>
                  <a:prstClr val="black"/>
                </a:solidFill>
              </a:rPr>
              <a:t>Quantity(How much, how many, how often, at what cost) and Time </a:t>
            </a:r>
            <a:r>
              <a:rPr lang="en-US" altLang="en-US" sz="2400" dirty="0" smtClean="0">
                <a:solidFill>
                  <a:prstClr val="black"/>
                </a:solidFill>
              </a:rPr>
              <a:t>(delivery time, cycle </a:t>
            </a:r>
            <a:r>
              <a:rPr lang="en-US" altLang="en-US" sz="2400" dirty="0">
                <a:solidFill>
                  <a:prstClr val="black"/>
                </a:solidFill>
              </a:rPr>
              <a:t>times, how </a:t>
            </a:r>
            <a:r>
              <a:rPr lang="en-US" altLang="en-US" sz="2400" dirty="0" smtClean="0">
                <a:solidFill>
                  <a:prstClr val="black"/>
                </a:solidFill>
              </a:rPr>
              <a:t>quickly...)</a:t>
            </a:r>
            <a:endParaRPr lang="en-US" altLang="en-US" sz="2400" dirty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  <a:buClr>
                <a:srgbClr val="1CADE4"/>
              </a:buClr>
            </a:pPr>
            <a:endParaRPr lang="en-US" altLang="en-US" sz="2400" dirty="0" smtClean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  <a:buClr>
                <a:srgbClr val="1CADE4"/>
              </a:buClr>
            </a:pPr>
            <a:endParaRPr lang="en-US" altLang="en-US" sz="2400" dirty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37719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3449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The basic elements of performance standard 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24128" y="1519707"/>
            <a:ext cx="9720073" cy="40233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there </a:t>
            </a:r>
            <a:r>
              <a:rPr lang="en-US" sz="2400" dirty="0"/>
              <a:t>are </a:t>
            </a:r>
            <a:r>
              <a:rPr lang="en-US" sz="2400" dirty="0">
                <a:solidFill>
                  <a:schemeClr val="accent2"/>
                </a:solidFill>
              </a:rPr>
              <a:t>four basic elements </a:t>
            </a:r>
            <a:r>
              <a:rPr lang="en-US" sz="2400" dirty="0"/>
              <a:t>that must be considered </a:t>
            </a:r>
            <a:r>
              <a:rPr lang="en-US" sz="2400" dirty="0" smtClean="0"/>
              <a:t>when establishing </a:t>
            </a:r>
            <a:r>
              <a:rPr lang="en-US" sz="2400" dirty="0"/>
              <a:t>performance standards: </a:t>
            </a:r>
            <a:endParaRPr lang="en-US" sz="2400" dirty="0" smtClean="0"/>
          </a:p>
          <a:p>
            <a:pPr marL="457200" indent="-457200" algn="just">
              <a:lnSpc>
                <a:spcPct val="160000"/>
              </a:lnSpc>
              <a:buFont typeface="+mj-lt"/>
              <a:buAutoNum type="arabicPeriod"/>
            </a:pPr>
            <a:r>
              <a:rPr lang="en-US" sz="2400" b="1" dirty="0"/>
              <a:t>S</a:t>
            </a:r>
            <a:r>
              <a:rPr lang="en-US" sz="2400" b="1" dirty="0" smtClean="0"/>
              <a:t>trategic relevance</a:t>
            </a:r>
            <a:r>
              <a:rPr lang="en-US" sz="2400" dirty="0" smtClean="0"/>
              <a:t>-refers </a:t>
            </a:r>
            <a:r>
              <a:rPr lang="en-US" sz="2400" dirty="0"/>
              <a:t>to the extent to which the standards of an appraisal </a:t>
            </a:r>
            <a:r>
              <a:rPr lang="en-US" sz="2400" dirty="0" smtClean="0"/>
              <a:t>relate to </a:t>
            </a:r>
            <a:r>
              <a:rPr lang="en-US" sz="2400" dirty="0"/>
              <a:t>the </a:t>
            </a:r>
            <a:r>
              <a:rPr lang="en-US" sz="2400" dirty="0">
                <a:solidFill>
                  <a:srgbClr val="0070C0"/>
                </a:solidFill>
              </a:rPr>
              <a:t>strategic objectives </a:t>
            </a:r>
            <a:r>
              <a:rPr lang="en-US" sz="2400" dirty="0"/>
              <a:t>of the organization in which they are applied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144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3449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The basic elements of performance standard </a:t>
            </a:r>
            <a:endParaRPr lang="en-US" sz="32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024128" y="1519707"/>
            <a:ext cx="9720073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60000"/>
              </a:lnSpc>
              <a:buFont typeface="+mj-lt"/>
              <a:buAutoNum type="arabicPeriod" startAt="2"/>
            </a:pPr>
            <a:r>
              <a:rPr lang="en-US" sz="2400" b="1" dirty="0" smtClean="0"/>
              <a:t>Avoid </a:t>
            </a:r>
            <a:r>
              <a:rPr lang="en-US" sz="2400" b="1" dirty="0"/>
              <a:t>criterion deficiency</a:t>
            </a:r>
            <a:r>
              <a:rPr lang="en-US" sz="2400" dirty="0" smtClean="0"/>
              <a:t>-</a:t>
            </a:r>
            <a:r>
              <a:rPr lang="en-US" sz="2500" dirty="0"/>
              <a:t>a  performance Standard will have criterion deficiency when it only  focus on a </a:t>
            </a:r>
            <a:r>
              <a:rPr lang="en-US" sz="2500" dirty="0">
                <a:solidFill>
                  <a:srgbClr val="0070C0"/>
                </a:solidFill>
              </a:rPr>
              <a:t>single </a:t>
            </a:r>
            <a:r>
              <a:rPr lang="en-US" sz="2500" dirty="0" smtClean="0">
                <a:solidFill>
                  <a:srgbClr val="0070C0"/>
                </a:solidFill>
              </a:rPr>
              <a:t>criterion </a:t>
            </a:r>
            <a:r>
              <a:rPr lang="en-US" sz="2500" dirty="0" smtClean="0"/>
              <a:t>(e.g., Increased </a:t>
            </a:r>
            <a:r>
              <a:rPr lang="en-US" sz="2500" dirty="0"/>
              <a:t>sales volume </a:t>
            </a:r>
            <a:r>
              <a:rPr lang="en-US" sz="2500" dirty="0" smtClean="0"/>
              <a:t>to </a:t>
            </a:r>
            <a:r>
              <a:rPr lang="en-US" sz="2500" dirty="0"/>
              <a:t>the exclusion of other important  performance </a:t>
            </a:r>
            <a:r>
              <a:rPr lang="en-US" sz="2500" dirty="0" smtClean="0"/>
              <a:t>dimensions such as, increased customer experience. </a:t>
            </a:r>
          </a:p>
          <a:p>
            <a:pPr marL="914400" indent="-914400" algn="just">
              <a:lnSpc>
                <a:spcPct val="160000"/>
              </a:lnSpc>
              <a:buNone/>
            </a:pPr>
            <a:r>
              <a:rPr lang="en-US" sz="2500" dirty="0"/>
              <a:t>	</a:t>
            </a:r>
            <a:r>
              <a:rPr lang="en-US" sz="2500" dirty="0" smtClean="0"/>
              <a:t>A </a:t>
            </a:r>
            <a:r>
              <a:rPr lang="en-US" sz="2500" dirty="0"/>
              <a:t>good performance standard captures the </a:t>
            </a:r>
            <a:r>
              <a:rPr lang="en-US" sz="2500" dirty="0">
                <a:solidFill>
                  <a:srgbClr val="0070C0"/>
                </a:solidFill>
              </a:rPr>
              <a:t>entire range of an employee’s responsibilities</a:t>
            </a:r>
            <a:r>
              <a:rPr lang="en-US" sz="2500" dirty="0" smtClean="0">
                <a:solidFill>
                  <a:srgbClr val="0070C0"/>
                </a:solidFill>
              </a:rPr>
              <a:t>.</a:t>
            </a:r>
            <a:endParaRPr lang="en-US" sz="2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600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Human Resource Management 10e.">
  <a:themeElements>
    <a:clrScheme name="Human Resource Management 10e.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uman Resource Management 10e.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uman Resource Management 10e.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man Resource Management 10e.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man Resource Management 10e.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man Resource Management 10e.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man Resource Management 10e.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man Resource Management 10e.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man Resource Management 10e.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1482</Words>
  <Application>Microsoft Office PowerPoint</Application>
  <PresentationFormat>Widescreen</PresentationFormat>
  <Paragraphs>145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AJensonPro-Regular</vt:lpstr>
      <vt:lpstr>Arial</vt:lpstr>
      <vt:lpstr>Calibri</vt:lpstr>
      <vt:lpstr>Tahoma</vt:lpstr>
      <vt:lpstr>Times New Roman</vt:lpstr>
      <vt:lpstr>Tw Cen MT</vt:lpstr>
      <vt:lpstr>Tw Cen MT Condensed</vt:lpstr>
      <vt:lpstr>Wingdings</vt:lpstr>
      <vt:lpstr>Wingdings 3</vt:lpstr>
      <vt:lpstr>Integral</vt:lpstr>
      <vt:lpstr>Human Resource Management 10e.</vt:lpstr>
      <vt:lpstr>PowerPoint Presentation</vt:lpstr>
      <vt:lpstr>Performance management </vt:lpstr>
      <vt:lpstr>Performance</vt:lpstr>
      <vt:lpstr> The processes of performance management </vt:lpstr>
      <vt:lpstr>Performance Appraisal (PA)</vt:lpstr>
      <vt:lpstr>Purpose of performance Appraisal </vt:lpstr>
      <vt:lpstr>Performance standard </vt:lpstr>
      <vt:lpstr>The basic elements of performance standard </vt:lpstr>
      <vt:lpstr>The basic elements of performance standard </vt:lpstr>
      <vt:lpstr>The basic elements of performance standard </vt:lpstr>
      <vt:lpstr>Who should appraise an Employee’s performance </vt:lpstr>
      <vt:lpstr>Who should appraise an Employee’s performance </vt:lpstr>
      <vt:lpstr>Who should appraise an Employee’s performance </vt:lpstr>
      <vt:lpstr>Who should appraise an Employee’s performance </vt:lpstr>
      <vt:lpstr>Performance appraisal methods</vt:lpstr>
      <vt:lpstr>PowerPoint Presentation</vt:lpstr>
      <vt:lpstr>Performance appraisal methods</vt:lpstr>
      <vt:lpstr>Performance appraisal methods</vt:lpstr>
      <vt:lpstr>Performance appraisal methods</vt:lpstr>
      <vt:lpstr>Performance appraisal methods</vt:lpstr>
      <vt:lpstr>Performance appraisal methods</vt:lpstr>
      <vt:lpstr>Performance appraisal methods</vt:lpstr>
      <vt:lpstr>Rating errors</vt:lpstr>
      <vt:lpstr>Rating errors</vt:lpstr>
      <vt:lpstr>Rating errors</vt:lpstr>
      <vt:lpstr>Rating errors</vt:lpstr>
      <vt:lpstr>Rating errors </vt:lpstr>
      <vt:lpstr>Rating errors</vt:lpstr>
      <vt:lpstr>The Performance Appraisal Process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Seven</dc:title>
  <dc:creator>User</dc:creator>
  <cp:lastModifiedBy>admin</cp:lastModifiedBy>
  <cp:revision>65</cp:revision>
  <cp:lastPrinted>2019-11-28T13:49:55Z</cp:lastPrinted>
  <dcterms:created xsi:type="dcterms:W3CDTF">2018-11-17T17:35:39Z</dcterms:created>
  <dcterms:modified xsi:type="dcterms:W3CDTF">2020-04-23T08:32:44Z</dcterms:modified>
</cp:coreProperties>
</file>