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2"/>
  </p:notesMasterIdLst>
  <p:sldIdLst>
    <p:sldId id="342" r:id="rId2"/>
    <p:sldId id="350" r:id="rId3"/>
    <p:sldId id="345" r:id="rId4"/>
    <p:sldId id="348" r:id="rId5"/>
    <p:sldId id="329" r:id="rId6"/>
    <p:sldId id="347" r:id="rId7"/>
    <p:sldId id="279" r:id="rId8"/>
    <p:sldId id="349" r:id="rId9"/>
    <p:sldId id="400" r:id="rId10"/>
    <p:sldId id="403" r:id="rId11"/>
    <p:sldId id="402" r:id="rId12"/>
    <p:sldId id="351" r:id="rId13"/>
    <p:sldId id="331" r:id="rId14"/>
    <p:sldId id="338" r:id="rId15"/>
    <p:sldId id="355" r:id="rId16"/>
    <p:sldId id="356" r:id="rId17"/>
    <p:sldId id="357" r:id="rId18"/>
    <p:sldId id="359" r:id="rId19"/>
    <p:sldId id="360" r:id="rId20"/>
    <p:sldId id="361" r:id="rId21"/>
    <p:sldId id="362" r:id="rId22"/>
    <p:sldId id="363" r:id="rId23"/>
    <p:sldId id="340" r:id="rId24"/>
    <p:sldId id="405" r:id="rId25"/>
    <p:sldId id="406" r:id="rId26"/>
    <p:sldId id="336" r:id="rId27"/>
    <p:sldId id="398" r:id="rId28"/>
    <p:sldId id="364" r:id="rId29"/>
    <p:sldId id="365" r:id="rId30"/>
    <p:sldId id="399" r:id="rId31"/>
    <p:sldId id="367" r:id="rId32"/>
    <p:sldId id="368" r:id="rId33"/>
    <p:sldId id="369" r:id="rId34"/>
    <p:sldId id="380" r:id="rId35"/>
    <p:sldId id="381" r:id="rId36"/>
    <p:sldId id="382" r:id="rId37"/>
    <p:sldId id="373" r:id="rId38"/>
    <p:sldId id="376" r:id="rId39"/>
    <p:sldId id="377" r:id="rId40"/>
    <p:sldId id="344"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0977133-BFF1-442E-A864-6A6AC78B9487}">
          <p14:sldIdLst>
            <p14:sldId id="342"/>
            <p14:sldId id="350"/>
            <p14:sldId id="345"/>
            <p14:sldId id="348"/>
            <p14:sldId id="329"/>
            <p14:sldId id="347"/>
            <p14:sldId id="279"/>
            <p14:sldId id="349"/>
            <p14:sldId id="400"/>
            <p14:sldId id="403"/>
            <p14:sldId id="402"/>
            <p14:sldId id="351"/>
            <p14:sldId id="331"/>
            <p14:sldId id="338"/>
            <p14:sldId id="355"/>
            <p14:sldId id="356"/>
            <p14:sldId id="357"/>
            <p14:sldId id="359"/>
            <p14:sldId id="360"/>
            <p14:sldId id="361"/>
            <p14:sldId id="362"/>
            <p14:sldId id="363"/>
            <p14:sldId id="340"/>
            <p14:sldId id="405"/>
            <p14:sldId id="406"/>
            <p14:sldId id="336"/>
            <p14:sldId id="398"/>
            <p14:sldId id="364"/>
            <p14:sldId id="365"/>
            <p14:sldId id="399"/>
            <p14:sldId id="367"/>
            <p14:sldId id="368"/>
            <p14:sldId id="369"/>
            <p14:sldId id="380"/>
            <p14:sldId id="381"/>
            <p14:sldId id="382"/>
            <p14:sldId id="373"/>
            <p14:sldId id="376"/>
            <p14:sldId id="377"/>
            <p14:sldId id="344"/>
          </p14:sldIdLst>
        </p14:section>
        <p14:section name="Untitled Section" id="{15A396BB-D49F-4683-86E7-9E69741980CD}">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0" autoAdjust="0"/>
    <p:restoredTop sz="94557" autoAdjust="0"/>
  </p:normalViewPr>
  <p:slideViewPr>
    <p:cSldViewPr snapToGrid="0">
      <p:cViewPr>
        <p:scale>
          <a:sx n="70" d="100"/>
          <a:sy n="70" d="100"/>
        </p:scale>
        <p:origin x="702" y="23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8C6A47-7763-4ABE-8719-B4BA17DAC0D0}" type="datetimeFigureOut">
              <a:rPr lang="en-US" smtClean="0"/>
              <a:t>3/11/2020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655954-7668-4BC2-8D15-6AECAEFFD21A}" type="slidenum">
              <a:rPr lang="en-US" smtClean="0"/>
              <a:t>‹#›</a:t>
            </a:fld>
            <a:endParaRPr lang="en-US"/>
          </a:p>
        </p:txBody>
      </p:sp>
    </p:spTree>
    <p:extLst>
      <p:ext uri="{BB962C8B-B14F-4D97-AF65-F5344CB8AC3E}">
        <p14:creationId xmlns:p14="http://schemas.microsoft.com/office/powerpoint/2010/main" val="3434841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Multi domestic company </a:t>
            </a:r>
          </a:p>
          <a:p>
            <a:endParaRPr lang="en-US" dirty="0" smtClean="0"/>
          </a:p>
          <a:p>
            <a:r>
              <a:rPr lang="en-US" dirty="0" smtClean="0"/>
              <a:t>1.The firms having </a:t>
            </a:r>
            <a:r>
              <a:rPr lang="en-US" dirty="0" err="1" smtClean="0"/>
              <a:t>HRm</a:t>
            </a:r>
            <a:r>
              <a:rPr lang="en-US" dirty="0" smtClean="0"/>
              <a:t> policies which would </a:t>
            </a:r>
            <a:r>
              <a:rPr lang="en-US" dirty="0" err="1" smtClean="0"/>
              <a:t>resemeble</a:t>
            </a:r>
            <a:r>
              <a:rPr lang="en-US" dirty="0" smtClean="0"/>
              <a:t> that of their home-country styles </a:t>
            </a:r>
          </a:p>
          <a:p>
            <a:r>
              <a:rPr lang="en-US" dirty="0" smtClean="0"/>
              <a:t>2. Similar to the host countries’</a:t>
            </a:r>
            <a:r>
              <a:rPr lang="en-US" baseline="0" dirty="0" smtClean="0"/>
              <a:t> indigenous styles </a:t>
            </a:r>
          </a:p>
          <a:p>
            <a:r>
              <a:rPr lang="en-US" baseline="0" dirty="0" smtClean="0"/>
              <a:t>3. Company wide style irrespective of home and host countries preferred and prevalent styles.</a:t>
            </a:r>
          </a:p>
          <a:p>
            <a:r>
              <a:rPr lang="en-US" baseline="0" dirty="0" err="1" smtClean="0"/>
              <a:t>Ethenocentric</a:t>
            </a:r>
            <a:r>
              <a:rPr lang="en-US" baseline="0" dirty="0" smtClean="0"/>
              <a:t> </a:t>
            </a:r>
          </a:p>
          <a:p>
            <a:r>
              <a:rPr lang="en-US" baseline="0" dirty="0" smtClean="0"/>
              <a:t>Superior , logical, worked well tested over the years familiar </a:t>
            </a:r>
          </a:p>
          <a:p>
            <a:r>
              <a:rPr lang="en-US" baseline="0" dirty="0" smtClean="0"/>
              <a:t>Lead to higher performance at home so will lead to higher performance as well in international practice </a:t>
            </a:r>
          </a:p>
          <a:p>
            <a:r>
              <a:rPr lang="en-US" baseline="0" dirty="0" smtClean="0"/>
              <a:t>It also help the company to have </a:t>
            </a:r>
            <a:r>
              <a:rPr lang="en-US" baseline="0" dirty="0" err="1" smtClean="0"/>
              <a:t>unifed</a:t>
            </a:r>
            <a:r>
              <a:rPr lang="en-US" baseline="0" dirty="0" smtClean="0"/>
              <a:t> and coherent approach </a:t>
            </a:r>
          </a:p>
          <a:p>
            <a:r>
              <a:rPr lang="en-US" baseline="0" dirty="0" smtClean="0"/>
              <a:t>Polycentric </a:t>
            </a:r>
          </a:p>
          <a:p>
            <a:r>
              <a:rPr lang="en-US" baseline="0" dirty="0" smtClean="0"/>
              <a:t>Giving freedom due consideration for local conditions only provide guidelines , reserve some HR </a:t>
            </a:r>
            <a:r>
              <a:rPr lang="en-US" baseline="0" dirty="0" err="1" smtClean="0"/>
              <a:t>activites</a:t>
            </a:r>
            <a:r>
              <a:rPr lang="en-US" baseline="0" dirty="0" smtClean="0"/>
              <a:t> for HQ</a:t>
            </a:r>
          </a:p>
          <a:p>
            <a:r>
              <a:rPr lang="en-US" baseline="0" dirty="0" smtClean="0"/>
              <a:t>They are tune to the culture and </a:t>
            </a:r>
            <a:r>
              <a:rPr lang="en-US" baseline="0" dirty="0" err="1" smtClean="0"/>
              <a:t>envirnoment</a:t>
            </a:r>
            <a:r>
              <a:rPr lang="en-US" baseline="0" dirty="0" smtClean="0"/>
              <a:t> so they are easier to implement </a:t>
            </a:r>
          </a:p>
          <a:p>
            <a:r>
              <a:rPr lang="en-US" baseline="0" dirty="0" err="1" smtClean="0"/>
              <a:t>Disadvanatge</a:t>
            </a:r>
            <a:r>
              <a:rPr lang="en-US" baseline="0" dirty="0" smtClean="0"/>
              <a:t> – independence, harmful </a:t>
            </a:r>
            <a:r>
              <a:rPr lang="en-US" baseline="0" dirty="0" err="1" smtClean="0"/>
              <a:t>mgt</a:t>
            </a:r>
            <a:r>
              <a:rPr lang="en-US" baseline="0" dirty="0" smtClean="0"/>
              <a:t> </a:t>
            </a:r>
            <a:r>
              <a:rPr lang="en-US" baseline="0" dirty="0" err="1" smtClean="0"/>
              <a:t>practise</a:t>
            </a:r>
            <a:r>
              <a:rPr lang="en-US" baseline="0" dirty="0" smtClean="0"/>
              <a:t> </a:t>
            </a:r>
          </a:p>
          <a:p>
            <a:r>
              <a:rPr lang="en-US" baseline="0" dirty="0" err="1" smtClean="0"/>
              <a:t>Globaly</a:t>
            </a:r>
            <a:r>
              <a:rPr lang="en-US" baseline="0" dirty="0" smtClean="0"/>
              <a:t> </a:t>
            </a:r>
          </a:p>
          <a:p>
            <a:r>
              <a:rPr lang="en-US" baseline="0" dirty="0" smtClean="0"/>
              <a:t>Incorporating best practices regardless of </a:t>
            </a:r>
            <a:r>
              <a:rPr lang="en-US" baseline="0" dirty="0" err="1" smtClean="0"/>
              <a:t>coutry</a:t>
            </a:r>
            <a:r>
              <a:rPr lang="en-US" baseline="0" dirty="0" smtClean="0"/>
              <a:t> of origin company’s way of doing things </a:t>
            </a:r>
            <a:r>
              <a:rPr lang="en-US" baseline="0" dirty="0" err="1" smtClean="0"/>
              <a:t>centrLIZED</a:t>
            </a:r>
            <a:r>
              <a:rPr lang="en-US" baseline="0" dirty="0" smtClean="0"/>
              <a:t> , standardized </a:t>
            </a:r>
            <a:endParaRPr lang="en-US" dirty="0"/>
          </a:p>
        </p:txBody>
      </p:sp>
      <p:sp>
        <p:nvSpPr>
          <p:cNvPr id="4" name="Slide Number Placeholder 3"/>
          <p:cNvSpPr>
            <a:spLocks noGrp="1"/>
          </p:cNvSpPr>
          <p:nvPr>
            <p:ph type="sldNum" sz="quarter" idx="10"/>
          </p:nvPr>
        </p:nvSpPr>
        <p:spPr/>
        <p:txBody>
          <a:bodyPr/>
          <a:lstStyle/>
          <a:p>
            <a:fld id="{BB655954-7668-4BC2-8D15-6AECAEFFD21A}" type="slidenum">
              <a:rPr lang="en-US" smtClean="0"/>
              <a:t>23</a:t>
            </a:fld>
            <a:endParaRPr lang="en-US"/>
          </a:p>
        </p:txBody>
      </p:sp>
    </p:spTree>
    <p:extLst>
      <p:ext uri="{BB962C8B-B14F-4D97-AF65-F5344CB8AC3E}">
        <p14:creationId xmlns:p14="http://schemas.microsoft.com/office/powerpoint/2010/main" val="885123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655954-7668-4BC2-8D15-6AECAEFFD21A}" type="slidenum">
              <a:rPr lang="en-US" smtClean="0"/>
              <a:t>26</a:t>
            </a:fld>
            <a:endParaRPr lang="en-US"/>
          </a:p>
        </p:txBody>
      </p:sp>
    </p:spTree>
    <p:extLst>
      <p:ext uri="{BB962C8B-B14F-4D97-AF65-F5344CB8AC3E}">
        <p14:creationId xmlns:p14="http://schemas.microsoft.com/office/powerpoint/2010/main" val="3366078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3/11/2020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3/11/2020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3/11/2020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3/11/2020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3/11/2020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3/11/2020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3/11/2020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3/11/2020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a:t>Human Resource Management Environment</a:t>
            </a:r>
            <a:br>
              <a:rPr lang="en-US" sz="3600" dirty="0"/>
            </a:br>
            <a:r>
              <a:rPr lang="en-US" sz="3600" dirty="0"/>
              <a:t/>
            </a:r>
            <a:br>
              <a:rPr lang="en-US" sz="3600" dirty="0"/>
            </a:br>
            <a:endParaRPr lang="en-US" sz="3600" dirty="0"/>
          </a:p>
        </p:txBody>
      </p:sp>
      <p:sp>
        <p:nvSpPr>
          <p:cNvPr id="4" name="Subtitle 3"/>
          <p:cNvSpPr>
            <a:spLocks noGrp="1"/>
          </p:cNvSpPr>
          <p:nvPr>
            <p:ph type="subTitle" idx="1"/>
          </p:nvPr>
        </p:nvSpPr>
        <p:spPr>
          <a:xfrm>
            <a:off x="2215045" y="3918576"/>
            <a:ext cx="8045373" cy="742279"/>
          </a:xfrm>
        </p:spPr>
        <p:txBody>
          <a:bodyPr/>
          <a:lstStyle/>
          <a:p>
            <a:r>
              <a:rPr lang="en-US" dirty="0"/>
              <a:t>Chapter Two</a:t>
            </a:r>
          </a:p>
        </p:txBody>
      </p:sp>
    </p:spTree>
    <p:extLst>
      <p:ext uri="{BB962C8B-B14F-4D97-AF65-F5344CB8AC3E}">
        <p14:creationId xmlns:p14="http://schemas.microsoft.com/office/powerpoint/2010/main" val="2987111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00029"/>
          </a:xfrm>
        </p:spPr>
        <p:txBody>
          <a:bodyPr>
            <a:normAutofit/>
          </a:bodyPr>
          <a:lstStyle/>
          <a:p>
            <a:pPr algn="ctr"/>
            <a:r>
              <a:rPr lang="en-US" sz="3200" dirty="0"/>
              <a:t>Strategic issues (Challenges) facing HRM </a:t>
            </a:r>
          </a:p>
        </p:txBody>
      </p:sp>
      <p:sp>
        <p:nvSpPr>
          <p:cNvPr id="3" name="Content Placeholder 2"/>
          <p:cNvSpPr>
            <a:spLocks noGrp="1"/>
          </p:cNvSpPr>
          <p:nvPr>
            <p:ph idx="1"/>
          </p:nvPr>
        </p:nvSpPr>
        <p:spPr>
          <a:xfrm>
            <a:off x="1125554" y="1292773"/>
            <a:ext cx="10178322" cy="4871544"/>
          </a:xfrm>
        </p:spPr>
        <p:txBody>
          <a:bodyPr>
            <a:noAutofit/>
          </a:bodyPr>
          <a:lstStyle/>
          <a:p>
            <a:pPr>
              <a:lnSpc>
                <a:spcPct val="150000"/>
              </a:lnSpc>
            </a:pPr>
            <a:r>
              <a:rPr lang="en-US" sz="2400" dirty="0">
                <a:latin typeface="Times New Roman" panose="02020603050405020304" pitchFamily="18" charset="0"/>
                <a:cs typeface="Times New Roman" panose="02020603050405020304" pitchFamily="18" charset="0"/>
              </a:rPr>
              <a:t>See HR as a decision science and bring discipline to </a:t>
            </a:r>
            <a:r>
              <a:rPr lang="en-US" sz="2400" dirty="0" smtClean="0">
                <a:latin typeface="Times New Roman" panose="02020603050405020304" pitchFamily="18" charset="0"/>
                <a:cs typeface="Times New Roman" panose="02020603050405020304" pitchFamily="18" charset="0"/>
              </a:rPr>
              <a:t>it;</a:t>
            </a:r>
            <a:endParaRPr lang="en-US" sz="2400" dirty="0">
              <a:latin typeface="Times New Roman" panose="02020603050405020304" pitchFamily="18" charset="0"/>
              <a:cs typeface="Times New Roman" panose="02020603050405020304" pitchFamily="18" charset="0"/>
            </a:endParaRPr>
          </a:p>
          <a:p>
            <a:pPr lvl="1">
              <a:lnSpc>
                <a:spcPct val="150000"/>
              </a:lnSpc>
            </a:pPr>
            <a:r>
              <a:rPr lang="en-US" sz="2400" dirty="0">
                <a:latin typeface="Times New Roman" panose="02020603050405020304" pitchFamily="18" charset="0"/>
                <a:cs typeface="Times New Roman" panose="02020603050405020304" pitchFamily="18" charset="0"/>
              </a:rPr>
              <a:t>HRM is not a random set of events, but a disciplined set of </a:t>
            </a:r>
            <a:r>
              <a:rPr lang="en-US" sz="2400" dirty="0" smtClean="0">
                <a:latin typeface="Times New Roman" panose="02020603050405020304" pitchFamily="18" charset="0"/>
                <a:cs typeface="Times New Roman" panose="02020603050405020304" pitchFamily="18" charset="0"/>
              </a:rPr>
              <a:t>choices</a:t>
            </a:r>
            <a:endParaRPr lang="en-US" sz="2400" dirty="0">
              <a:latin typeface="Times New Roman" panose="02020603050405020304" pitchFamily="18" charset="0"/>
              <a:cs typeface="Times New Roman" panose="02020603050405020304" pitchFamily="18" charset="0"/>
            </a:endParaRPr>
          </a:p>
          <a:p>
            <a:pPr>
              <a:lnSpc>
                <a:spcPct val="150000"/>
              </a:lnSpc>
            </a:pPr>
            <a:r>
              <a:rPr lang="en-US" sz="2400" dirty="0">
                <a:latin typeface="Times New Roman" panose="02020603050405020304" pitchFamily="18" charset="0"/>
                <a:cs typeface="Times New Roman" panose="02020603050405020304" pitchFamily="18" charset="0"/>
              </a:rPr>
              <a:t>Responding strategically to changes in the market </a:t>
            </a:r>
            <a:r>
              <a:rPr lang="en-US" sz="2400" dirty="0" smtClean="0">
                <a:latin typeface="Times New Roman" panose="02020603050405020304" pitchFamily="18" charset="0"/>
                <a:cs typeface="Times New Roman" panose="02020603050405020304" pitchFamily="18" charset="0"/>
              </a:rPr>
              <a:t>place;</a:t>
            </a:r>
            <a:endParaRPr lang="en-US" sz="2400" dirty="0">
              <a:latin typeface="Times New Roman" panose="02020603050405020304" pitchFamily="18" charset="0"/>
              <a:cs typeface="Times New Roman" panose="02020603050405020304" pitchFamily="18" charset="0"/>
            </a:endParaRPr>
          </a:p>
          <a:p>
            <a:pPr lvl="1">
              <a:lnSpc>
                <a:spcPct val="150000"/>
              </a:lnSpc>
            </a:pPr>
            <a:r>
              <a:rPr lang="en-US" sz="2400" dirty="0">
                <a:latin typeface="Times New Roman" panose="02020603050405020304" pitchFamily="18" charset="0"/>
                <a:cs typeface="Times New Roman" panose="02020603050405020304" pitchFamily="18" charset="0"/>
              </a:rPr>
              <a:t>Requires continuous monitoring for pressing competitive issues of the organization </a:t>
            </a:r>
          </a:p>
          <a:p>
            <a:pPr>
              <a:lnSpc>
                <a:spcPct val="150000"/>
              </a:lnSpc>
            </a:pPr>
            <a:r>
              <a:rPr lang="en-US" sz="2600" dirty="0">
                <a:latin typeface="Times New Roman" panose="02020603050405020304" pitchFamily="18" charset="0"/>
                <a:cs typeface="Times New Roman" panose="02020603050405020304" pitchFamily="18" charset="0"/>
              </a:rPr>
              <a:t>Advancing HRM with </a:t>
            </a:r>
            <a:r>
              <a:rPr lang="en-US" sz="2600" dirty="0" smtClean="0">
                <a:latin typeface="Times New Roman" panose="02020603050405020304" pitchFamily="18" charset="0"/>
                <a:cs typeface="Times New Roman" panose="02020603050405020304" pitchFamily="18" charset="0"/>
              </a:rPr>
              <a:t>technology;</a:t>
            </a:r>
            <a:endParaRPr lang="en-US" sz="2600" dirty="0">
              <a:latin typeface="Times New Roman" panose="02020603050405020304" pitchFamily="18" charset="0"/>
              <a:cs typeface="Times New Roman" panose="02020603050405020304" pitchFamily="18" charset="0"/>
            </a:endParaRPr>
          </a:p>
          <a:p>
            <a:pPr lvl="1">
              <a:lnSpc>
                <a:spcPct val="150000"/>
              </a:lnSpc>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endParaRPr lang="en-US" sz="2400" dirty="0"/>
          </a:p>
          <a:p>
            <a:pPr>
              <a:lnSpc>
                <a:spcPct val="150000"/>
              </a:lnSpc>
            </a:pPr>
            <a:endParaRPr lang="en-US" sz="2400" dirty="0"/>
          </a:p>
        </p:txBody>
      </p:sp>
    </p:spTree>
    <p:extLst>
      <p:ext uri="{BB962C8B-B14F-4D97-AF65-F5344CB8AC3E}">
        <p14:creationId xmlns:p14="http://schemas.microsoft.com/office/powerpoint/2010/main" val="9259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00029"/>
          </a:xfrm>
        </p:spPr>
        <p:txBody>
          <a:bodyPr>
            <a:normAutofit/>
          </a:bodyPr>
          <a:lstStyle/>
          <a:p>
            <a:pPr algn="ctr"/>
            <a:r>
              <a:rPr lang="en-US" sz="3200" dirty="0"/>
              <a:t>Strategic issues (Challenges) facing HRM </a:t>
            </a:r>
          </a:p>
        </p:txBody>
      </p:sp>
      <p:sp>
        <p:nvSpPr>
          <p:cNvPr id="3" name="Content Placeholder 2"/>
          <p:cNvSpPr>
            <a:spLocks noGrp="1"/>
          </p:cNvSpPr>
          <p:nvPr>
            <p:ph idx="1"/>
          </p:nvPr>
        </p:nvSpPr>
        <p:spPr>
          <a:xfrm>
            <a:off x="1125554" y="1292773"/>
            <a:ext cx="10178322" cy="4871544"/>
          </a:xfrm>
        </p:spPr>
        <p:txBody>
          <a:bodyPr>
            <a:normAutofit/>
          </a:bodyPr>
          <a:lstStyle/>
          <a:p>
            <a:pPr>
              <a:lnSpc>
                <a:spcPct val="150000"/>
              </a:lnSpc>
            </a:pPr>
            <a:r>
              <a:rPr lang="en-US" sz="2800" dirty="0">
                <a:latin typeface="Times New Roman" panose="02020603050405020304" pitchFamily="18" charset="0"/>
                <a:cs typeface="Times New Roman" panose="02020603050405020304" pitchFamily="18" charset="0"/>
              </a:rPr>
              <a:t>Managing knowledge workers </a:t>
            </a:r>
          </a:p>
          <a:p>
            <a:pPr>
              <a:lnSpc>
                <a:spcPct val="150000"/>
              </a:lnSpc>
            </a:pPr>
            <a:r>
              <a:rPr lang="en-US" sz="2800" dirty="0">
                <a:latin typeface="Times New Roman" panose="02020603050405020304" pitchFamily="18" charset="0"/>
                <a:cs typeface="Times New Roman" panose="02020603050405020304" pitchFamily="18" charset="0"/>
              </a:rPr>
              <a:t>Maintain cost while retaining top performing employees </a:t>
            </a:r>
          </a:p>
          <a:p>
            <a:pPr>
              <a:lnSpc>
                <a:spcPct val="150000"/>
              </a:lnSpc>
            </a:pPr>
            <a:r>
              <a:rPr lang="en-US" sz="2800" dirty="0">
                <a:latin typeface="Times New Roman" panose="02020603050405020304" pitchFamily="18" charset="0"/>
                <a:cs typeface="Times New Roman" panose="02020603050405020304" pitchFamily="18" charset="0"/>
              </a:rPr>
              <a:t>Managing workforce diversity </a:t>
            </a:r>
          </a:p>
          <a:p>
            <a:pPr>
              <a:lnSpc>
                <a:spcPct val="150000"/>
              </a:lnSpc>
            </a:pPr>
            <a:r>
              <a:rPr lang="en-US" sz="2800" dirty="0">
                <a:latin typeface="Times New Roman" panose="02020603050405020304" pitchFamily="18" charset="0"/>
                <a:cs typeface="Times New Roman" panose="02020603050405020304" pitchFamily="18" charset="0"/>
              </a:rPr>
              <a:t>Globalization </a:t>
            </a:r>
          </a:p>
          <a:p>
            <a:pPr>
              <a:lnSpc>
                <a:spcPct val="150000"/>
              </a:lnSpc>
            </a:pPr>
            <a:endParaRPr lang="en-US" sz="2800" dirty="0"/>
          </a:p>
          <a:p>
            <a:pPr>
              <a:lnSpc>
                <a:spcPct val="150000"/>
              </a:lnSpc>
            </a:pPr>
            <a:endParaRPr lang="en-US" sz="2800" dirty="0"/>
          </a:p>
        </p:txBody>
      </p:sp>
    </p:spTree>
    <p:extLst>
      <p:ext uri="{BB962C8B-B14F-4D97-AF65-F5344CB8AC3E}">
        <p14:creationId xmlns:p14="http://schemas.microsoft.com/office/powerpoint/2010/main" val="470024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505217"/>
            <a:ext cx="10178322" cy="866866"/>
          </a:xfrm>
        </p:spPr>
        <p:txBody>
          <a:bodyPr>
            <a:normAutofit/>
          </a:bodyPr>
          <a:lstStyle/>
          <a:p>
            <a:pPr algn="ctr"/>
            <a:r>
              <a:rPr lang="en-US" sz="3200" b="1" dirty="0">
                <a:latin typeface="+mn-lt"/>
              </a:rPr>
              <a:t>Reading assignment </a:t>
            </a:r>
          </a:p>
        </p:txBody>
      </p:sp>
      <p:sp>
        <p:nvSpPr>
          <p:cNvPr id="3" name="Content Placeholder 2"/>
          <p:cNvSpPr>
            <a:spLocks noGrp="1"/>
          </p:cNvSpPr>
          <p:nvPr>
            <p:ph idx="1"/>
          </p:nvPr>
        </p:nvSpPr>
        <p:spPr>
          <a:xfrm>
            <a:off x="1251678" y="1766428"/>
            <a:ext cx="10178322" cy="3593591"/>
          </a:xfrm>
        </p:spPr>
        <p:txBody>
          <a:bodyPr>
            <a:normAutofit/>
          </a:bodyPr>
          <a:lstStyle/>
          <a:p>
            <a:r>
              <a:rPr lang="en-US" sz="2400" dirty="0"/>
              <a:t>Read about international human resource management Armstrong page 99 </a:t>
            </a:r>
          </a:p>
        </p:txBody>
      </p:sp>
    </p:spTree>
    <p:extLst>
      <p:ext uri="{BB962C8B-B14F-4D97-AF65-F5344CB8AC3E}">
        <p14:creationId xmlns:p14="http://schemas.microsoft.com/office/powerpoint/2010/main" val="1942425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BA76EA24-BCFC-4959-9380-5D58567A84D2}"/>
              </a:ext>
            </a:extLst>
          </p:cNvPr>
          <p:cNvSpPr>
            <a:spLocks noGrp="1"/>
          </p:cNvSpPr>
          <p:nvPr>
            <p:ph type="title"/>
          </p:nvPr>
        </p:nvSpPr>
        <p:spPr>
          <a:xfrm>
            <a:off x="1251678" y="609600"/>
            <a:ext cx="10178322" cy="959358"/>
          </a:xfrm>
        </p:spPr>
        <p:txBody>
          <a:bodyPr>
            <a:normAutofit fontScale="90000"/>
          </a:bodyPr>
          <a:lstStyle/>
          <a:p>
            <a:pPr algn="ctr"/>
            <a:r>
              <a:rPr lang="en-US" sz="3200" b="1" dirty="0">
                <a:solidFill>
                  <a:srgbClr val="2A1A00"/>
                </a:solidFill>
                <a:latin typeface="Times New Roman" panose="02020603050405020304" pitchFamily="18" charset="0"/>
                <a:cs typeface="Times New Roman" panose="02020603050405020304" pitchFamily="18" charset="0"/>
              </a:rPr>
              <a:t>INTERNATIONAL HUMAN RESOURCE </a:t>
            </a:r>
            <a:r>
              <a:rPr lang="en-US" sz="3200" b="1" dirty="0" smtClean="0">
                <a:solidFill>
                  <a:srgbClr val="2A1A00"/>
                </a:solidFill>
                <a:latin typeface="Times New Roman" panose="02020603050405020304" pitchFamily="18" charset="0"/>
                <a:cs typeface="Times New Roman" panose="02020603050405020304" pitchFamily="18" charset="0"/>
              </a:rPr>
              <a:t>MANAGEMENT (IHRM)</a:t>
            </a: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endParaRPr lang="en-US" b="1" dirty="0"/>
          </a:p>
        </p:txBody>
      </p:sp>
      <p:sp>
        <p:nvSpPr>
          <p:cNvPr id="3" name="Content Placeholder 2">
            <a:extLst>
              <a:ext uri="{FF2B5EF4-FFF2-40B4-BE49-F238E27FC236}">
                <a16:creationId xmlns="" xmlns:a16="http://schemas.microsoft.com/office/drawing/2014/main" id="{9AA10027-0787-4F56-A388-5D1DD3E87EE4}"/>
              </a:ext>
            </a:extLst>
          </p:cNvPr>
          <p:cNvSpPr>
            <a:spLocks noGrp="1"/>
          </p:cNvSpPr>
          <p:nvPr>
            <p:ph idx="1"/>
          </p:nvPr>
        </p:nvSpPr>
        <p:spPr>
          <a:xfrm>
            <a:off x="1251678" y="1695451"/>
            <a:ext cx="10178322" cy="4248149"/>
          </a:xfrm>
        </p:spPr>
        <p:txBody>
          <a:bodyPr>
            <a:normAutofit/>
          </a:bodyPr>
          <a:lstStyle/>
          <a:p>
            <a:pPr algn="just">
              <a:lnSpc>
                <a:spcPct val="150000"/>
              </a:lnSpc>
            </a:pPr>
            <a:r>
              <a:rPr lang="en-US" sz="2800" dirty="0" smtClean="0">
                <a:latin typeface="Palatino-Roman"/>
              </a:rPr>
              <a:t>IHRM is </a:t>
            </a:r>
            <a:r>
              <a:rPr lang="en-US" sz="2800" dirty="0">
                <a:latin typeface="Palatino-Roman"/>
              </a:rPr>
              <a:t>the process of employing, developing and rewarding people in </a:t>
            </a:r>
            <a:r>
              <a:rPr lang="en-US" sz="2800" dirty="0">
                <a:solidFill>
                  <a:srgbClr val="0070C0"/>
                </a:solidFill>
                <a:latin typeface="Palatino-Roman"/>
              </a:rPr>
              <a:t>international or global organizations</a:t>
            </a:r>
            <a:r>
              <a:rPr lang="en-US" sz="2800" dirty="0">
                <a:latin typeface="Palatino-Roman"/>
              </a:rPr>
              <a:t>.</a:t>
            </a:r>
            <a:endParaRPr lang="en-US" sz="3200" b="1" dirty="0">
              <a:latin typeface="Times New Roman" panose="02020603050405020304" pitchFamily="18" charset="0"/>
              <a:cs typeface="Times New Roman" panose="02020603050405020304" pitchFamily="18" charset="0"/>
            </a:endParaRPr>
          </a:p>
          <a:p>
            <a:pPr algn="just">
              <a:lnSpc>
                <a:spcPct val="150000"/>
              </a:lnSpc>
            </a:pPr>
            <a:r>
              <a:rPr lang="en-US" sz="2800" dirty="0">
                <a:latin typeface="StoneSerif"/>
              </a:rPr>
              <a:t>IHRM is ‘human resource management issues, functions and policies and practices that result from the strategic activities of </a:t>
            </a:r>
            <a:r>
              <a:rPr lang="en-US" sz="2800" dirty="0">
                <a:solidFill>
                  <a:srgbClr val="0070C0"/>
                </a:solidFill>
                <a:latin typeface="StoneSerif"/>
              </a:rPr>
              <a:t>multinational enterprises </a:t>
            </a:r>
            <a:r>
              <a:rPr lang="en-US" sz="2800" dirty="0">
                <a:latin typeface="StoneSerif"/>
              </a:rPr>
              <a:t>and that impact on the </a:t>
            </a:r>
            <a:r>
              <a:rPr lang="en-US" sz="2800" dirty="0">
                <a:solidFill>
                  <a:srgbClr val="0070C0"/>
                </a:solidFill>
                <a:latin typeface="StoneSerif"/>
              </a:rPr>
              <a:t>international concerns </a:t>
            </a:r>
            <a:r>
              <a:rPr lang="en-US" sz="2800" dirty="0">
                <a:latin typeface="StoneSerif"/>
              </a:rPr>
              <a:t>and goals of those enterprises’</a:t>
            </a:r>
            <a:endParaRPr lang="en-US" sz="2800" dirty="0">
              <a:latin typeface="Palatino-Roman"/>
            </a:endParaRPr>
          </a:p>
        </p:txBody>
      </p:sp>
    </p:spTree>
    <p:extLst>
      <p:ext uri="{BB962C8B-B14F-4D97-AF65-F5344CB8AC3E}">
        <p14:creationId xmlns:p14="http://schemas.microsoft.com/office/powerpoint/2010/main" val="3132744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673683"/>
          </a:xfrm>
        </p:spPr>
        <p:txBody>
          <a:bodyPr>
            <a:normAutofit/>
          </a:bodyPr>
          <a:lstStyle/>
          <a:p>
            <a:pPr algn="ctr"/>
            <a:r>
              <a:rPr lang="en-US" sz="3200" b="1" dirty="0">
                <a:latin typeface="Times New Roman" panose="02020603050405020304" pitchFamily="18" charset="0"/>
                <a:cs typeface="Times New Roman" panose="02020603050405020304" pitchFamily="18" charset="0"/>
              </a:rPr>
              <a:t>Why study IHRM?</a:t>
            </a:r>
          </a:p>
        </p:txBody>
      </p:sp>
      <p:sp>
        <p:nvSpPr>
          <p:cNvPr id="3" name="Content Placeholder 2"/>
          <p:cNvSpPr>
            <a:spLocks noGrp="1"/>
          </p:cNvSpPr>
          <p:nvPr>
            <p:ph idx="1"/>
          </p:nvPr>
        </p:nvSpPr>
        <p:spPr>
          <a:xfrm>
            <a:off x="1251678" y="1056069"/>
            <a:ext cx="10178322" cy="4823524"/>
          </a:xfrm>
        </p:spPr>
        <p:txBody>
          <a:bodyPr>
            <a:normAutofit/>
          </a:bodyPr>
          <a:lstStyle/>
          <a:p>
            <a:pPr algn="just">
              <a:lnSpc>
                <a:spcPct val="150000"/>
              </a:lnSpc>
            </a:pPr>
            <a:r>
              <a:rPr lang="en-US" sz="2800" dirty="0"/>
              <a:t>Effective HRM is one of the major determinant of </a:t>
            </a:r>
            <a:r>
              <a:rPr lang="en-US" sz="2800" dirty="0">
                <a:solidFill>
                  <a:srgbClr val="FF0000"/>
                </a:solidFill>
              </a:rPr>
              <a:t>success or failure </a:t>
            </a:r>
            <a:r>
              <a:rPr lang="en-US" sz="2800" dirty="0"/>
              <a:t>in international business</a:t>
            </a:r>
          </a:p>
          <a:p>
            <a:pPr algn="just">
              <a:lnSpc>
                <a:spcPct val="150000"/>
              </a:lnSpc>
            </a:pPr>
            <a:r>
              <a:rPr lang="en-US" sz="2800" dirty="0">
                <a:cs typeface="Times New Roman" panose="02020603050405020304" pitchFamily="18" charset="0"/>
              </a:rPr>
              <a:t>The </a:t>
            </a:r>
            <a:r>
              <a:rPr lang="en-US" sz="2800" dirty="0">
                <a:solidFill>
                  <a:srgbClr val="00B0F0"/>
                </a:solidFill>
                <a:cs typeface="Times New Roman" panose="02020603050405020304" pitchFamily="18" charset="0"/>
              </a:rPr>
              <a:t>availability of internationally experienced managers </a:t>
            </a:r>
            <a:r>
              <a:rPr lang="en-US" sz="2800" dirty="0">
                <a:cs typeface="Times New Roman" panose="02020603050405020304" pitchFamily="18" charset="0"/>
              </a:rPr>
              <a:t>has significant contribution for the successful implementation of global strategies </a:t>
            </a:r>
          </a:p>
          <a:p>
            <a:pPr algn="just">
              <a:lnSpc>
                <a:spcPct val="150000"/>
              </a:lnSpc>
            </a:pPr>
            <a:r>
              <a:rPr lang="en-US" sz="2800" dirty="0">
                <a:cs typeface="Times New Roman" panose="02020603050405020304" pitchFamily="18" charset="0"/>
              </a:rPr>
              <a:t>Expatriate failures continue to be a significant problem for many international firms </a:t>
            </a:r>
          </a:p>
        </p:txBody>
      </p:sp>
    </p:spTree>
    <p:extLst>
      <p:ext uri="{BB962C8B-B14F-4D97-AF65-F5344CB8AC3E}">
        <p14:creationId xmlns:p14="http://schemas.microsoft.com/office/powerpoint/2010/main" val="3020442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421022"/>
            <a:ext cx="10178322" cy="789592"/>
          </a:xfrm>
        </p:spPr>
        <p:txBody>
          <a:bodyPr>
            <a:normAutofit/>
          </a:bodyPr>
          <a:lstStyle/>
          <a:p>
            <a:pPr algn="ctr"/>
            <a:r>
              <a:rPr lang="en-US" sz="3200" b="1" dirty="0"/>
              <a:t>HRM policy issues </a:t>
            </a:r>
          </a:p>
        </p:txBody>
      </p:sp>
      <p:sp>
        <p:nvSpPr>
          <p:cNvPr id="3" name="Content Placeholder 2"/>
          <p:cNvSpPr>
            <a:spLocks noGrp="1"/>
          </p:cNvSpPr>
          <p:nvPr>
            <p:ph idx="1"/>
          </p:nvPr>
        </p:nvSpPr>
        <p:spPr>
          <a:xfrm>
            <a:off x="1251678" y="1262128"/>
            <a:ext cx="10178322" cy="4450037"/>
          </a:xfrm>
        </p:spPr>
        <p:txBody>
          <a:bodyPr>
            <a:normAutofit/>
          </a:bodyPr>
          <a:lstStyle/>
          <a:p>
            <a:pPr marL="457200" indent="-457200" algn="just">
              <a:buFont typeface="+mj-lt"/>
              <a:buAutoNum type="arabicPeriod"/>
            </a:pPr>
            <a:r>
              <a:rPr lang="en-US" sz="2800" dirty="0"/>
              <a:t>From </a:t>
            </a:r>
            <a:r>
              <a:rPr lang="en-US" sz="2800" dirty="0">
                <a:solidFill>
                  <a:srgbClr val="0070C0"/>
                </a:solidFill>
              </a:rPr>
              <a:t>where to hire </a:t>
            </a:r>
            <a:r>
              <a:rPr lang="en-US" sz="2800" dirty="0"/>
              <a:t>people with the right competence for the international operations.</a:t>
            </a:r>
          </a:p>
          <a:p>
            <a:pPr algn="just"/>
            <a:r>
              <a:rPr lang="en-US" sz="2800" dirty="0"/>
              <a:t>Whether to use local nationals or expatriates</a:t>
            </a:r>
          </a:p>
          <a:p>
            <a:pPr algn="just"/>
            <a:r>
              <a:rPr lang="en-US" sz="2800" dirty="0"/>
              <a:t>Expatriates are people who are the </a:t>
            </a:r>
            <a:r>
              <a:rPr lang="en-US" sz="2800" dirty="0">
                <a:solidFill>
                  <a:srgbClr val="0070C0"/>
                </a:solidFill>
              </a:rPr>
              <a:t>nationals of the parent company </a:t>
            </a:r>
            <a:r>
              <a:rPr lang="en-US" sz="2800" dirty="0"/>
              <a:t>or who have </a:t>
            </a:r>
            <a:r>
              <a:rPr lang="en-US" sz="2800" dirty="0">
                <a:solidFill>
                  <a:srgbClr val="0070C0"/>
                </a:solidFill>
              </a:rPr>
              <a:t>third-country nationality.</a:t>
            </a:r>
          </a:p>
        </p:txBody>
      </p:sp>
    </p:spTree>
    <p:extLst>
      <p:ext uri="{BB962C8B-B14F-4D97-AF65-F5344CB8AC3E}">
        <p14:creationId xmlns:p14="http://schemas.microsoft.com/office/powerpoint/2010/main" val="417266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61764" y="694132"/>
            <a:ext cx="10172700" cy="605307"/>
          </a:xfrm>
        </p:spPr>
        <p:txBody>
          <a:bodyPr>
            <a:normAutofit/>
          </a:bodyPr>
          <a:lstStyle/>
          <a:p>
            <a:pPr algn="ctr"/>
            <a:r>
              <a:rPr lang="en-US" sz="3200" b="1" cap="none" spc="0" dirty="0">
                <a:solidFill>
                  <a:prstClr val="black">
                    <a:lumMod val="65000"/>
                    <a:lumOff val="35000"/>
                  </a:prstClr>
                </a:solidFill>
                <a:latin typeface="Gill Sans MT" panose="020B0502020104020203"/>
                <a:ea typeface="+mn-ea"/>
                <a:cs typeface="+mn-cs"/>
              </a:rPr>
              <a:t>local nationals or expatriates</a:t>
            </a:r>
            <a:endParaRPr lang="en-US" sz="6000" b="1" dirty="0"/>
          </a:p>
        </p:txBody>
      </p:sp>
      <p:sp>
        <p:nvSpPr>
          <p:cNvPr id="5" name="Text Placeholder 4"/>
          <p:cNvSpPr>
            <a:spLocks noGrp="1"/>
          </p:cNvSpPr>
          <p:nvPr>
            <p:ph type="body" idx="1"/>
          </p:nvPr>
        </p:nvSpPr>
        <p:spPr>
          <a:xfrm>
            <a:off x="1251678" y="1482913"/>
            <a:ext cx="4800600" cy="632529"/>
          </a:xfrm>
        </p:spPr>
        <p:txBody>
          <a:bodyPr/>
          <a:lstStyle/>
          <a:p>
            <a:r>
              <a:rPr lang="en-US" dirty="0"/>
              <a:t>Local national</a:t>
            </a:r>
          </a:p>
        </p:txBody>
      </p:sp>
      <p:sp>
        <p:nvSpPr>
          <p:cNvPr id="6" name="Content Placeholder 5"/>
          <p:cNvSpPr>
            <a:spLocks noGrp="1"/>
          </p:cNvSpPr>
          <p:nvPr>
            <p:ph sz="half" idx="2"/>
          </p:nvPr>
        </p:nvSpPr>
        <p:spPr>
          <a:xfrm>
            <a:off x="1257300" y="2270605"/>
            <a:ext cx="4800600" cy="3944780"/>
          </a:xfrm>
        </p:spPr>
        <p:txBody>
          <a:bodyPr>
            <a:normAutofit/>
          </a:bodyPr>
          <a:lstStyle/>
          <a:p>
            <a:pPr algn="just"/>
            <a:r>
              <a:rPr lang="en-US" dirty="0">
                <a:latin typeface="Palatino-Roman"/>
              </a:rPr>
              <a:t>are </a:t>
            </a:r>
            <a:r>
              <a:rPr lang="en-US" dirty="0">
                <a:solidFill>
                  <a:srgbClr val="0070C0"/>
                </a:solidFill>
                <a:latin typeface="Palatino-Roman"/>
              </a:rPr>
              <a:t>familiar</a:t>
            </a:r>
            <a:r>
              <a:rPr lang="en-US" dirty="0">
                <a:latin typeface="Palatino-Roman"/>
              </a:rPr>
              <a:t> with local markets, communities, the cultural setting and the local economy</a:t>
            </a:r>
          </a:p>
          <a:p>
            <a:pPr algn="just"/>
            <a:r>
              <a:rPr lang="en-US" dirty="0">
                <a:latin typeface="Palatino-Roman"/>
              </a:rPr>
              <a:t>speak the </a:t>
            </a:r>
            <a:r>
              <a:rPr lang="en-US" dirty="0">
                <a:solidFill>
                  <a:srgbClr val="0070C0"/>
                </a:solidFill>
                <a:latin typeface="Palatino-Roman"/>
              </a:rPr>
              <a:t>local language </a:t>
            </a:r>
            <a:r>
              <a:rPr lang="en-US" dirty="0">
                <a:latin typeface="Palatino-Roman"/>
              </a:rPr>
              <a:t>and are culturally assimilated</a:t>
            </a:r>
          </a:p>
          <a:p>
            <a:pPr algn="just"/>
            <a:r>
              <a:rPr lang="en-US" dirty="0">
                <a:latin typeface="Palatino-Roman"/>
              </a:rPr>
              <a:t>can take a </a:t>
            </a:r>
            <a:r>
              <a:rPr lang="en-US" dirty="0">
                <a:solidFill>
                  <a:srgbClr val="0070C0"/>
                </a:solidFill>
                <a:latin typeface="Palatino-Roman"/>
              </a:rPr>
              <a:t>long-term view </a:t>
            </a:r>
            <a:r>
              <a:rPr lang="en-US" dirty="0">
                <a:latin typeface="Palatino-Roman"/>
              </a:rPr>
              <a:t>and contribute for a long period </a:t>
            </a:r>
            <a:endParaRPr lang="en-US" sz="800" dirty="0">
              <a:latin typeface="ZapfDingbats"/>
            </a:endParaRPr>
          </a:p>
          <a:p>
            <a:pPr algn="just"/>
            <a:r>
              <a:rPr lang="en-US" dirty="0">
                <a:latin typeface="Palatino-Roman"/>
              </a:rPr>
              <a:t>do not take the patronizing (neo-colonial) attitude</a:t>
            </a:r>
          </a:p>
          <a:p>
            <a:pPr algn="just"/>
            <a:r>
              <a:rPr lang="en-US" dirty="0">
                <a:latin typeface="Palatino-Roman"/>
              </a:rPr>
              <a:t>Relatively cheaper labor </a:t>
            </a:r>
            <a:endParaRPr lang="en-US" dirty="0"/>
          </a:p>
        </p:txBody>
      </p:sp>
      <p:sp>
        <p:nvSpPr>
          <p:cNvPr id="7" name="Text Placeholder 6"/>
          <p:cNvSpPr>
            <a:spLocks noGrp="1"/>
          </p:cNvSpPr>
          <p:nvPr>
            <p:ph type="body" sz="quarter" idx="3"/>
          </p:nvPr>
        </p:nvSpPr>
        <p:spPr>
          <a:xfrm>
            <a:off x="6633864" y="1658719"/>
            <a:ext cx="4800600" cy="632529"/>
          </a:xfrm>
        </p:spPr>
        <p:txBody>
          <a:bodyPr/>
          <a:lstStyle/>
          <a:p>
            <a:pPr algn="ctr"/>
            <a:r>
              <a:rPr lang="en-US" dirty="0"/>
              <a:t>Expatriates </a:t>
            </a:r>
          </a:p>
        </p:txBody>
      </p:sp>
      <p:sp>
        <p:nvSpPr>
          <p:cNvPr id="8" name="Content Placeholder 7"/>
          <p:cNvSpPr>
            <a:spLocks noGrp="1"/>
          </p:cNvSpPr>
          <p:nvPr>
            <p:ph sz="quarter" idx="4"/>
          </p:nvPr>
        </p:nvSpPr>
        <p:spPr>
          <a:xfrm>
            <a:off x="6633864" y="2430262"/>
            <a:ext cx="4800600" cy="3944780"/>
          </a:xfrm>
        </p:spPr>
        <p:txBody>
          <a:bodyPr>
            <a:normAutofit/>
          </a:bodyPr>
          <a:lstStyle/>
          <a:p>
            <a:pPr algn="just"/>
            <a:r>
              <a:rPr lang="en-US" sz="2400" dirty="0"/>
              <a:t>provide the </a:t>
            </a:r>
            <a:r>
              <a:rPr lang="en-US" sz="2400" dirty="0">
                <a:solidFill>
                  <a:srgbClr val="0070C0"/>
                </a:solidFill>
              </a:rPr>
              <a:t>experience</a:t>
            </a:r>
            <a:r>
              <a:rPr lang="en-US" sz="2400" dirty="0"/>
              <a:t> and expertise that local nationals lack</a:t>
            </a:r>
          </a:p>
          <a:p>
            <a:r>
              <a:rPr lang="en-US" sz="2400" dirty="0">
                <a:solidFill>
                  <a:srgbClr val="0070C0"/>
                </a:solidFill>
              </a:rPr>
              <a:t>cost </a:t>
            </a:r>
            <a:r>
              <a:rPr lang="en-US" sz="2400" dirty="0"/>
              <a:t>three or four times local nationals</a:t>
            </a:r>
          </a:p>
          <a:p>
            <a:r>
              <a:rPr lang="en-US" sz="2400" dirty="0"/>
              <a:t>Have </a:t>
            </a:r>
            <a:r>
              <a:rPr lang="en-US" sz="2400" dirty="0">
                <a:solidFill>
                  <a:srgbClr val="0070C0"/>
                </a:solidFill>
              </a:rPr>
              <a:t>short term perspective  </a:t>
            </a:r>
          </a:p>
          <a:p>
            <a:endParaRPr lang="en-US" sz="2400" dirty="0"/>
          </a:p>
        </p:txBody>
      </p:sp>
    </p:spTree>
    <p:extLst>
      <p:ext uri="{BB962C8B-B14F-4D97-AF65-F5344CB8AC3E}">
        <p14:creationId xmlns:p14="http://schemas.microsoft.com/office/powerpoint/2010/main" val="1936692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421022"/>
            <a:ext cx="10178322" cy="789592"/>
          </a:xfrm>
        </p:spPr>
        <p:txBody>
          <a:bodyPr>
            <a:normAutofit/>
          </a:bodyPr>
          <a:lstStyle/>
          <a:p>
            <a:pPr algn="ctr"/>
            <a:r>
              <a:rPr lang="en-US" sz="3200" b="1" dirty="0"/>
              <a:t>HRM policy issues </a:t>
            </a:r>
          </a:p>
        </p:txBody>
      </p:sp>
      <p:sp>
        <p:nvSpPr>
          <p:cNvPr id="3" name="Content Placeholder 2"/>
          <p:cNvSpPr>
            <a:spLocks noGrp="1"/>
          </p:cNvSpPr>
          <p:nvPr>
            <p:ph idx="1"/>
          </p:nvPr>
        </p:nvSpPr>
        <p:spPr>
          <a:xfrm>
            <a:off x="1251678" y="1199782"/>
            <a:ext cx="10178322" cy="4450037"/>
          </a:xfrm>
        </p:spPr>
        <p:txBody>
          <a:bodyPr>
            <a:normAutofit lnSpcReduction="10000"/>
          </a:bodyPr>
          <a:lstStyle/>
          <a:p>
            <a:pPr marL="457200" indent="-457200" algn="just">
              <a:buFont typeface="+mj-lt"/>
              <a:buAutoNum type="arabicPeriod" startAt="2"/>
            </a:pPr>
            <a:r>
              <a:rPr lang="en-US" sz="2800" b="1" dirty="0"/>
              <a:t>Recruitment and selection issues </a:t>
            </a:r>
          </a:p>
          <a:p>
            <a:pPr algn="just"/>
            <a:r>
              <a:rPr lang="en-US" sz="2400" dirty="0"/>
              <a:t>Specifying role </a:t>
            </a:r>
            <a:r>
              <a:rPr lang="en-US" sz="2400" dirty="0" smtClean="0"/>
              <a:t>requirements:- behavior’s </a:t>
            </a:r>
            <a:r>
              <a:rPr lang="en-US" sz="2400" dirty="0"/>
              <a:t>required for those who work internationally</a:t>
            </a:r>
          </a:p>
          <a:p>
            <a:pPr marL="0" indent="0">
              <a:buNone/>
            </a:pPr>
            <a:r>
              <a:rPr lang="en-US" sz="2400" b="1" dirty="0">
                <a:latin typeface="Palatino-Roman"/>
              </a:rPr>
              <a:t>Examples </a:t>
            </a:r>
          </a:p>
          <a:p>
            <a:pPr algn="just"/>
            <a:r>
              <a:rPr lang="en-US" sz="2400" dirty="0">
                <a:solidFill>
                  <a:srgbClr val="0070C0"/>
                </a:solidFill>
              </a:rPr>
              <a:t>tolerate</a:t>
            </a:r>
            <a:r>
              <a:rPr lang="en-US" sz="2400" dirty="0"/>
              <a:t> and adjust to local conditions</a:t>
            </a:r>
          </a:p>
          <a:p>
            <a:pPr algn="just"/>
            <a:r>
              <a:rPr lang="en-US" sz="2400" dirty="0">
                <a:solidFill>
                  <a:srgbClr val="0070C0"/>
                </a:solidFill>
              </a:rPr>
              <a:t>gain acceptance </a:t>
            </a:r>
            <a:r>
              <a:rPr lang="en-US" sz="2400" dirty="0"/>
              <a:t>as a representative of one’s company abroad</a:t>
            </a:r>
          </a:p>
          <a:p>
            <a:pPr algn="just"/>
            <a:r>
              <a:rPr lang="en-US" sz="2400" dirty="0"/>
              <a:t>inform and communicate effectively with a foreign environment about the home company’s </a:t>
            </a:r>
            <a:r>
              <a:rPr lang="en-US" sz="2400" dirty="0" smtClean="0"/>
              <a:t>policies</a:t>
            </a:r>
            <a:endParaRPr lang="en-US" sz="2400" dirty="0"/>
          </a:p>
          <a:p>
            <a:pPr algn="just"/>
            <a:r>
              <a:rPr lang="en-US" sz="2400" dirty="0"/>
              <a:t>take into account the foreign environment when </a:t>
            </a:r>
            <a:r>
              <a:rPr lang="en-US" sz="2400" dirty="0">
                <a:solidFill>
                  <a:srgbClr val="0070C0"/>
                </a:solidFill>
              </a:rPr>
              <a:t>negotiating contracts </a:t>
            </a:r>
            <a:r>
              <a:rPr lang="en-US" sz="2400" dirty="0" smtClean="0"/>
              <a:t>and </a:t>
            </a:r>
            <a:r>
              <a:rPr lang="en-US" sz="2400" dirty="0"/>
              <a:t>partnerships</a:t>
            </a:r>
          </a:p>
        </p:txBody>
      </p:sp>
    </p:spTree>
    <p:extLst>
      <p:ext uri="{BB962C8B-B14F-4D97-AF65-F5344CB8AC3E}">
        <p14:creationId xmlns:p14="http://schemas.microsoft.com/office/powerpoint/2010/main" val="483837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421022"/>
            <a:ext cx="10178322" cy="789592"/>
          </a:xfrm>
        </p:spPr>
        <p:txBody>
          <a:bodyPr>
            <a:normAutofit/>
          </a:bodyPr>
          <a:lstStyle/>
          <a:p>
            <a:pPr algn="ctr"/>
            <a:r>
              <a:rPr lang="en-US" sz="3200" b="1" dirty="0"/>
              <a:t>HRM policy issues </a:t>
            </a:r>
          </a:p>
        </p:txBody>
      </p:sp>
      <p:sp>
        <p:nvSpPr>
          <p:cNvPr id="3" name="Content Placeholder 2"/>
          <p:cNvSpPr>
            <a:spLocks noGrp="1"/>
          </p:cNvSpPr>
          <p:nvPr>
            <p:ph idx="1"/>
          </p:nvPr>
        </p:nvSpPr>
        <p:spPr>
          <a:xfrm>
            <a:off x="1251678" y="1262128"/>
            <a:ext cx="10178322" cy="4450037"/>
          </a:xfrm>
        </p:spPr>
        <p:txBody>
          <a:bodyPr>
            <a:normAutofit/>
          </a:bodyPr>
          <a:lstStyle/>
          <a:p>
            <a:r>
              <a:rPr lang="en-US" sz="2400" b="1" dirty="0">
                <a:latin typeface="Palatino-Roman"/>
              </a:rPr>
              <a:t>Providing realistic previews about the job assignment such as :-</a:t>
            </a:r>
          </a:p>
          <a:p>
            <a:pPr lvl="1"/>
            <a:r>
              <a:rPr lang="en-US" sz="2200" dirty="0">
                <a:latin typeface="Palatino-Roman"/>
              </a:rPr>
              <a:t>About the overseas operation </a:t>
            </a:r>
          </a:p>
          <a:p>
            <a:pPr lvl="1"/>
            <a:r>
              <a:rPr lang="en-US" sz="2200" dirty="0">
                <a:latin typeface="Palatino-Roman"/>
              </a:rPr>
              <a:t>Any special features of the work </a:t>
            </a:r>
          </a:p>
          <a:p>
            <a:pPr lvl="1"/>
            <a:r>
              <a:rPr lang="en-US" sz="2200" dirty="0">
                <a:latin typeface="Palatino-Roman"/>
              </a:rPr>
              <a:t>How to adjust to local conditions </a:t>
            </a:r>
          </a:p>
          <a:p>
            <a:pPr lvl="1"/>
            <a:r>
              <a:rPr lang="en-US" sz="2200" dirty="0">
                <a:latin typeface="Palatino-Roman"/>
              </a:rPr>
              <a:t>Career progression options</a:t>
            </a:r>
          </a:p>
          <a:p>
            <a:pPr lvl="1"/>
            <a:r>
              <a:rPr lang="en-US" sz="2200" dirty="0">
                <a:latin typeface="Palatino-Roman"/>
              </a:rPr>
              <a:t>Re-entry policy on completion of the assignment </a:t>
            </a:r>
          </a:p>
          <a:p>
            <a:pPr lvl="1"/>
            <a:r>
              <a:rPr lang="en-US" sz="2200" dirty="0">
                <a:latin typeface="Palatino-Roman"/>
              </a:rPr>
              <a:t>Pay and benefits </a:t>
            </a:r>
          </a:p>
          <a:p>
            <a:pPr lvl="0">
              <a:buClr>
                <a:srgbClr val="2A1A00"/>
              </a:buClr>
            </a:pPr>
            <a:r>
              <a:rPr lang="en-US" sz="2400" b="1" dirty="0">
                <a:solidFill>
                  <a:prstClr val="black">
                    <a:lumMod val="65000"/>
                    <a:lumOff val="35000"/>
                  </a:prstClr>
                </a:solidFill>
                <a:latin typeface="Palatino-Roman"/>
              </a:rPr>
              <a:t>cultural familiarization sessions </a:t>
            </a:r>
          </a:p>
          <a:p>
            <a:pPr marL="0" indent="0">
              <a:buNone/>
            </a:pPr>
            <a:endParaRPr lang="en-US" sz="3000" b="1" dirty="0"/>
          </a:p>
          <a:p>
            <a:pPr lvl="1"/>
            <a:endParaRPr lang="en-US" sz="2200" dirty="0">
              <a:latin typeface="Palatino-Roman"/>
            </a:endParaRPr>
          </a:p>
        </p:txBody>
      </p:sp>
    </p:spTree>
    <p:extLst>
      <p:ext uri="{BB962C8B-B14F-4D97-AF65-F5344CB8AC3E}">
        <p14:creationId xmlns:p14="http://schemas.microsoft.com/office/powerpoint/2010/main" val="1711394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421022"/>
            <a:ext cx="10178322" cy="789592"/>
          </a:xfrm>
        </p:spPr>
        <p:txBody>
          <a:bodyPr>
            <a:normAutofit/>
          </a:bodyPr>
          <a:lstStyle/>
          <a:p>
            <a:pPr algn="ctr"/>
            <a:r>
              <a:rPr lang="en-US" sz="3200" b="1" dirty="0"/>
              <a:t>HRM policy issues </a:t>
            </a:r>
          </a:p>
        </p:txBody>
      </p:sp>
      <p:sp>
        <p:nvSpPr>
          <p:cNvPr id="3" name="Content Placeholder 2"/>
          <p:cNvSpPr>
            <a:spLocks noGrp="1"/>
          </p:cNvSpPr>
          <p:nvPr>
            <p:ph idx="1"/>
          </p:nvPr>
        </p:nvSpPr>
        <p:spPr>
          <a:xfrm>
            <a:off x="1251678" y="1262128"/>
            <a:ext cx="10178322" cy="4450037"/>
          </a:xfrm>
        </p:spPr>
        <p:txBody>
          <a:bodyPr>
            <a:normAutofit/>
          </a:bodyPr>
          <a:lstStyle/>
          <a:p>
            <a:pPr marL="457200" indent="-457200">
              <a:buFont typeface="+mj-lt"/>
              <a:buAutoNum type="arabicPeriod" startAt="3"/>
            </a:pPr>
            <a:r>
              <a:rPr lang="en-US" sz="2400" b="1" dirty="0">
                <a:latin typeface="Palatino-Roman"/>
              </a:rPr>
              <a:t>Training</a:t>
            </a:r>
          </a:p>
          <a:p>
            <a:pPr lvl="1" algn="just"/>
            <a:r>
              <a:rPr lang="en-US" sz="2200" b="1" dirty="0">
                <a:latin typeface="Palatino-Roman"/>
              </a:rPr>
              <a:t>need analysis (in terms of skill and cultural requirements of the assignment)</a:t>
            </a:r>
          </a:p>
          <a:p>
            <a:pPr lvl="1"/>
            <a:r>
              <a:rPr lang="en-US" sz="2200" b="1" dirty="0">
                <a:latin typeface="Palatino-Roman"/>
              </a:rPr>
              <a:t> set training goals</a:t>
            </a:r>
          </a:p>
          <a:p>
            <a:pPr lvl="1"/>
            <a:r>
              <a:rPr lang="en-US" sz="2200" b="1" dirty="0">
                <a:latin typeface="Palatino-Roman"/>
              </a:rPr>
              <a:t>Develop training course </a:t>
            </a:r>
          </a:p>
          <a:p>
            <a:pPr lvl="1"/>
            <a:r>
              <a:rPr lang="en-US" sz="2200" b="1" dirty="0">
                <a:latin typeface="Palatino-Roman"/>
              </a:rPr>
              <a:t>Evaluate success </a:t>
            </a:r>
          </a:p>
          <a:p>
            <a:pPr marL="0" indent="0">
              <a:buNone/>
            </a:pPr>
            <a:endParaRPr lang="en-US" sz="3000" b="1" dirty="0"/>
          </a:p>
          <a:p>
            <a:pPr marL="457200" lvl="1" indent="0">
              <a:buNone/>
            </a:pPr>
            <a:endParaRPr lang="en-US" sz="2200" dirty="0">
              <a:latin typeface="Palatino-Roman"/>
            </a:endParaRPr>
          </a:p>
        </p:txBody>
      </p:sp>
    </p:spTree>
    <p:extLst>
      <p:ext uri="{BB962C8B-B14F-4D97-AF65-F5344CB8AC3E}">
        <p14:creationId xmlns:p14="http://schemas.microsoft.com/office/powerpoint/2010/main" val="496738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421022"/>
            <a:ext cx="10178322" cy="712319"/>
          </a:xfrm>
        </p:spPr>
        <p:txBody>
          <a:bodyPr>
            <a:normAutofit fontScale="90000"/>
          </a:bodyPr>
          <a:lstStyle/>
          <a:p>
            <a:pPr algn="ctr"/>
            <a:r>
              <a:rPr lang="en-US" sz="3200" b="1" dirty="0">
                <a:latin typeface="+mn-lt"/>
              </a:rPr>
              <a:t>Recap questions </a:t>
            </a:r>
            <a:br>
              <a:rPr lang="en-US" sz="3200" b="1" dirty="0">
                <a:latin typeface="+mn-lt"/>
              </a:rPr>
            </a:br>
            <a:endParaRPr lang="en-US" sz="3200" b="1" dirty="0">
              <a:latin typeface="+mn-lt"/>
            </a:endParaRPr>
          </a:p>
        </p:txBody>
      </p:sp>
      <p:sp>
        <p:nvSpPr>
          <p:cNvPr id="3" name="Content Placeholder 2"/>
          <p:cNvSpPr>
            <a:spLocks noGrp="1"/>
          </p:cNvSpPr>
          <p:nvPr>
            <p:ph idx="1"/>
          </p:nvPr>
        </p:nvSpPr>
        <p:spPr>
          <a:xfrm>
            <a:off x="1251678" y="1217054"/>
            <a:ext cx="10178322" cy="3593591"/>
          </a:xfrm>
        </p:spPr>
        <p:txBody>
          <a:bodyPr>
            <a:normAutofit/>
          </a:bodyPr>
          <a:lstStyle/>
          <a:p>
            <a:pPr algn="just"/>
            <a:r>
              <a:rPr lang="en-US" sz="2800" dirty="0"/>
              <a:t>what is the difference between Michigan/matching model and Harvard model </a:t>
            </a:r>
          </a:p>
          <a:p>
            <a:r>
              <a:rPr lang="en-US" sz="2800" dirty="0"/>
              <a:t>What are the major components of Guest’s HRM model</a:t>
            </a:r>
          </a:p>
          <a:p>
            <a:pPr marL="0" indent="0">
              <a:buNone/>
            </a:pPr>
            <a:endParaRPr lang="en-US" sz="2800" dirty="0"/>
          </a:p>
        </p:txBody>
      </p:sp>
    </p:spTree>
    <p:extLst>
      <p:ext uri="{BB962C8B-B14F-4D97-AF65-F5344CB8AC3E}">
        <p14:creationId xmlns:p14="http://schemas.microsoft.com/office/powerpoint/2010/main" val="15074275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421022"/>
            <a:ext cx="10178322" cy="789592"/>
          </a:xfrm>
        </p:spPr>
        <p:txBody>
          <a:bodyPr>
            <a:normAutofit/>
          </a:bodyPr>
          <a:lstStyle/>
          <a:p>
            <a:pPr algn="ctr"/>
            <a:r>
              <a:rPr lang="en-US" sz="3200" b="1" dirty="0"/>
              <a:t>HRM policy issues </a:t>
            </a:r>
          </a:p>
        </p:txBody>
      </p:sp>
      <p:sp>
        <p:nvSpPr>
          <p:cNvPr id="3" name="Content Placeholder 2"/>
          <p:cNvSpPr>
            <a:spLocks noGrp="1"/>
          </p:cNvSpPr>
          <p:nvPr>
            <p:ph idx="1"/>
          </p:nvPr>
        </p:nvSpPr>
        <p:spPr>
          <a:xfrm>
            <a:off x="1251678" y="1262128"/>
            <a:ext cx="10178322" cy="4450037"/>
          </a:xfrm>
        </p:spPr>
        <p:txBody>
          <a:bodyPr>
            <a:normAutofit/>
          </a:bodyPr>
          <a:lstStyle/>
          <a:p>
            <a:pPr marL="457200" indent="-457200">
              <a:buFont typeface="+mj-lt"/>
              <a:buAutoNum type="arabicPeriod" startAt="3"/>
            </a:pPr>
            <a:r>
              <a:rPr lang="en-US" sz="2400" b="1" dirty="0">
                <a:latin typeface="Palatino-Roman"/>
              </a:rPr>
              <a:t>Performance management issues </a:t>
            </a:r>
          </a:p>
          <a:p>
            <a:pPr lvl="1" algn="just"/>
            <a:r>
              <a:rPr lang="en-US" sz="2800" b="1" dirty="0"/>
              <a:t>Assimilations review – </a:t>
            </a:r>
            <a:r>
              <a:rPr lang="en-US" sz="2800" dirty="0"/>
              <a:t>to assess the </a:t>
            </a:r>
            <a:r>
              <a:rPr lang="en-US" sz="2800" dirty="0">
                <a:solidFill>
                  <a:srgbClr val="0070C0"/>
                </a:solidFill>
              </a:rPr>
              <a:t>potential and ability </a:t>
            </a:r>
            <a:r>
              <a:rPr lang="en-US" sz="2800" dirty="0"/>
              <a:t>of individuals to cope with overseas conditions</a:t>
            </a:r>
            <a:endParaRPr lang="en-US" sz="2800" b="1" dirty="0"/>
          </a:p>
        </p:txBody>
      </p:sp>
    </p:spTree>
    <p:extLst>
      <p:ext uri="{BB962C8B-B14F-4D97-AF65-F5344CB8AC3E}">
        <p14:creationId xmlns:p14="http://schemas.microsoft.com/office/powerpoint/2010/main" val="2961220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421022"/>
            <a:ext cx="10178322" cy="789592"/>
          </a:xfrm>
        </p:spPr>
        <p:txBody>
          <a:bodyPr>
            <a:normAutofit/>
          </a:bodyPr>
          <a:lstStyle/>
          <a:p>
            <a:pPr algn="ctr"/>
            <a:r>
              <a:rPr lang="en-US" sz="3200" b="1" dirty="0"/>
              <a:t>HRM policy issues </a:t>
            </a:r>
          </a:p>
        </p:txBody>
      </p:sp>
      <p:sp>
        <p:nvSpPr>
          <p:cNvPr id="3" name="Content Placeholder 2"/>
          <p:cNvSpPr>
            <a:spLocks noGrp="1"/>
          </p:cNvSpPr>
          <p:nvPr>
            <p:ph idx="1"/>
          </p:nvPr>
        </p:nvSpPr>
        <p:spPr>
          <a:xfrm>
            <a:off x="1251678" y="1262128"/>
            <a:ext cx="10178322" cy="5080615"/>
          </a:xfrm>
        </p:spPr>
        <p:txBody>
          <a:bodyPr>
            <a:normAutofit/>
          </a:bodyPr>
          <a:lstStyle/>
          <a:p>
            <a:pPr marL="457200" lvl="1" indent="-457200">
              <a:buFont typeface="+mj-lt"/>
              <a:buAutoNum type="arabicPeriod" startAt="4"/>
            </a:pPr>
            <a:r>
              <a:rPr lang="en-US" sz="2400" b="1" dirty="0">
                <a:latin typeface="Palatino-Roman"/>
              </a:rPr>
              <a:t>Pay and allowances policies</a:t>
            </a:r>
          </a:p>
          <a:p>
            <a:pPr marL="0" indent="0">
              <a:buNone/>
            </a:pPr>
            <a:r>
              <a:rPr lang="en-US" b="1" dirty="0" smtClean="0">
                <a:solidFill>
                  <a:srgbClr val="00B0F0"/>
                </a:solidFill>
                <a:latin typeface="Palatino-Roman"/>
              </a:rPr>
              <a:t>4.1 Home </a:t>
            </a:r>
            <a:r>
              <a:rPr lang="en-US" b="1" dirty="0">
                <a:solidFill>
                  <a:srgbClr val="00B0F0"/>
                </a:solidFill>
                <a:latin typeface="Palatino-Roman"/>
              </a:rPr>
              <a:t>based pay </a:t>
            </a:r>
          </a:p>
          <a:p>
            <a:r>
              <a:rPr lang="en-US" sz="2400" dirty="0"/>
              <a:t>the value of the salary of expatriates is the same as in their home country</a:t>
            </a:r>
          </a:p>
          <a:p>
            <a:pPr marL="0" indent="0">
              <a:buNone/>
            </a:pPr>
            <a:r>
              <a:rPr lang="en-US" b="1" dirty="0" smtClean="0">
                <a:solidFill>
                  <a:srgbClr val="00B0F0"/>
                </a:solidFill>
                <a:latin typeface="Palatino-Roman"/>
              </a:rPr>
              <a:t>4.2. The </a:t>
            </a:r>
            <a:r>
              <a:rPr lang="en-US" b="1" dirty="0">
                <a:solidFill>
                  <a:srgbClr val="00B0F0"/>
                </a:solidFill>
                <a:latin typeface="Palatino-Roman"/>
              </a:rPr>
              <a:t>host-based pay</a:t>
            </a:r>
          </a:p>
          <a:p>
            <a:pPr algn="just"/>
            <a:r>
              <a:rPr lang="en-US" sz="2400" dirty="0"/>
              <a:t>expatriates are paid salaries and benefits that are in line with those given to nationals of the host country in similar jobs.</a:t>
            </a:r>
          </a:p>
          <a:p>
            <a:r>
              <a:rPr lang="en-US" sz="2400" dirty="0"/>
              <a:t>Allowances can be hardship, housing, school fee….holiday , company cars </a:t>
            </a:r>
          </a:p>
        </p:txBody>
      </p:sp>
    </p:spTree>
    <p:extLst>
      <p:ext uri="{BB962C8B-B14F-4D97-AF65-F5344CB8AC3E}">
        <p14:creationId xmlns:p14="http://schemas.microsoft.com/office/powerpoint/2010/main" val="3321799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421022"/>
            <a:ext cx="10178322" cy="789592"/>
          </a:xfrm>
        </p:spPr>
        <p:txBody>
          <a:bodyPr>
            <a:normAutofit/>
          </a:bodyPr>
          <a:lstStyle/>
          <a:p>
            <a:pPr algn="ctr"/>
            <a:r>
              <a:rPr lang="en-US" sz="3200" b="1" dirty="0"/>
              <a:t>HRM policy issues </a:t>
            </a:r>
          </a:p>
        </p:txBody>
      </p:sp>
      <p:sp>
        <p:nvSpPr>
          <p:cNvPr id="3" name="Content Placeholder 2"/>
          <p:cNvSpPr>
            <a:spLocks noGrp="1"/>
          </p:cNvSpPr>
          <p:nvPr>
            <p:ph idx="1"/>
          </p:nvPr>
        </p:nvSpPr>
        <p:spPr>
          <a:xfrm>
            <a:off x="1251678" y="1262128"/>
            <a:ext cx="10178322" cy="5080615"/>
          </a:xfrm>
        </p:spPr>
        <p:txBody>
          <a:bodyPr>
            <a:normAutofit/>
          </a:bodyPr>
          <a:lstStyle/>
          <a:p>
            <a:pPr marL="457200" lvl="0" indent="-457200" algn="just">
              <a:buClr>
                <a:srgbClr val="2A1A00"/>
              </a:buClr>
              <a:buFont typeface="+mj-lt"/>
              <a:buAutoNum type="arabicPeriod" startAt="5"/>
            </a:pPr>
            <a:r>
              <a:rPr lang="en-US" sz="2400" dirty="0">
                <a:solidFill>
                  <a:prstClr val="black">
                    <a:lumMod val="65000"/>
                    <a:lumOff val="35000"/>
                  </a:prstClr>
                </a:solidFill>
                <a:latin typeface="Times New Roman" panose="02020603050405020304" pitchFamily="18" charset="0"/>
                <a:cs typeface="Times New Roman" panose="02020603050405020304" pitchFamily="18" charset="0"/>
              </a:rPr>
              <a:t>Should we have the same HR policies for all firms?(global /local dilemma)</a:t>
            </a:r>
          </a:p>
          <a:p>
            <a:pPr lvl="0" algn="just">
              <a:buClr>
                <a:srgbClr val="2A1A00"/>
              </a:buClr>
            </a:pPr>
            <a:r>
              <a:rPr lang="en-US" sz="2400" dirty="0">
                <a:solidFill>
                  <a:prstClr val="black">
                    <a:lumMod val="65000"/>
                    <a:lumOff val="35000"/>
                  </a:prstClr>
                </a:solidFill>
                <a:latin typeface="Times New Roman" panose="02020603050405020304" pitchFamily="18" charset="0"/>
                <a:cs typeface="Times New Roman" panose="02020603050405020304" pitchFamily="18" charset="0"/>
              </a:rPr>
              <a:t>‘</a:t>
            </a:r>
            <a:r>
              <a:rPr lang="en-US" sz="2400" b="1" dirty="0">
                <a:solidFill>
                  <a:prstClr val="black">
                    <a:lumMod val="65000"/>
                    <a:lumOff val="35000"/>
                  </a:prstClr>
                </a:solidFill>
                <a:latin typeface="Times New Roman" panose="02020603050405020304" pitchFamily="18" charset="0"/>
                <a:cs typeface="Times New Roman" panose="02020603050405020304" pitchFamily="18" charset="0"/>
              </a:rPr>
              <a:t>converge</a:t>
            </a:r>
            <a:r>
              <a:rPr lang="en-US" sz="2400" dirty="0">
                <a:solidFill>
                  <a:prstClr val="black">
                    <a:lumMod val="65000"/>
                    <a:lumOff val="35000"/>
                  </a:prstClr>
                </a:solidFill>
                <a:latin typeface="Times New Roman" panose="02020603050405020304" pitchFamily="18" charset="0"/>
                <a:cs typeface="Times New Roman" panose="02020603050405020304" pitchFamily="18" charset="0"/>
              </a:rPr>
              <a:t>’ worldwide to be basically the same in each location, or </a:t>
            </a:r>
          </a:p>
          <a:p>
            <a:pPr lvl="0" algn="just">
              <a:buClr>
                <a:srgbClr val="2A1A00"/>
              </a:buClr>
            </a:pPr>
            <a:r>
              <a:rPr lang="en-US" sz="2400" dirty="0">
                <a:solidFill>
                  <a:prstClr val="black">
                    <a:lumMod val="65000"/>
                    <a:lumOff val="35000"/>
                  </a:prstClr>
                </a:solidFill>
                <a:latin typeface="Times New Roman" panose="02020603050405020304" pitchFamily="18" charset="0"/>
                <a:cs typeface="Times New Roman" panose="02020603050405020304" pitchFamily="18" charset="0"/>
              </a:rPr>
              <a:t>‘</a:t>
            </a:r>
            <a:r>
              <a:rPr lang="en-US" sz="2400" b="1" dirty="0">
                <a:solidFill>
                  <a:prstClr val="black">
                    <a:lumMod val="65000"/>
                    <a:lumOff val="35000"/>
                  </a:prstClr>
                </a:solidFill>
                <a:latin typeface="Times New Roman" panose="02020603050405020304" pitchFamily="18" charset="0"/>
                <a:cs typeface="Times New Roman" panose="02020603050405020304" pitchFamily="18" charset="0"/>
              </a:rPr>
              <a:t>diverge</a:t>
            </a:r>
            <a:r>
              <a:rPr lang="en-US" sz="2400" dirty="0">
                <a:solidFill>
                  <a:prstClr val="black">
                    <a:lumMod val="65000"/>
                    <a:lumOff val="35000"/>
                  </a:prstClr>
                </a:solidFill>
                <a:latin typeface="Times New Roman" panose="02020603050405020304" pitchFamily="18" charset="0"/>
                <a:cs typeface="Times New Roman" panose="02020603050405020304" pitchFamily="18" charset="0"/>
              </a:rPr>
              <a:t>’ to be differentiated in response to local requirements.</a:t>
            </a:r>
          </a:p>
          <a:p>
            <a:pPr marL="0" lvl="0" indent="0" algn="just">
              <a:buClr>
                <a:srgbClr val="2A1A00"/>
              </a:buClr>
              <a:buNone/>
            </a:pPr>
            <a:endParaRPr lang="en-US" sz="2400" dirty="0">
              <a:solidFill>
                <a:prstClr val="black">
                  <a:lumMod val="65000"/>
                  <a:lumOff val="35000"/>
                </a:prstClr>
              </a:solidFill>
              <a:latin typeface="Times New Roman" panose="02020603050405020304" pitchFamily="18" charset="0"/>
              <a:cs typeface="Times New Roman" panose="02020603050405020304" pitchFamily="18" charset="0"/>
            </a:endParaRPr>
          </a:p>
          <a:p>
            <a:pPr marL="0" lvl="1" indent="0">
              <a:buNone/>
            </a:pPr>
            <a:endParaRPr lang="en-US" sz="2400" b="1" dirty="0">
              <a:latin typeface="Palatino-Roman"/>
            </a:endParaRPr>
          </a:p>
        </p:txBody>
      </p:sp>
    </p:spTree>
    <p:extLst>
      <p:ext uri="{BB962C8B-B14F-4D97-AF65-F5344CB8AC3E}">
        <p14:creationId xmlns:p14="http://schemas.microsoft.com/office/powerpoint/2010/main" val="1646933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7436" y="691480"/>
            <a:ext cx="10178322" cy="647923"/>
          </a:xfrm>
        </p:spPr>
        <p:txBody>
          <a:bodyPr>
            <a:normAutofit/>
          </a:bodyPr>
          <a:lstStyle/>
          <a:p>
            <a:pPr algn="ctr"/>
            <a:r>
              <a:rPr lang="en-US" sz="3200" b="1" dirty="0">
                <a:latin typeface="Times New Roman" panose="02020603050405020304" pitchFamily="18" charset="0"/>
                <a:cs typeface="Times New Roman" panose="02020603050405020304" pitchFamily="18" charset="0"/>
              </a:rPr>
              <a:t>HRM strategic options </a:t>
            </a:r>
          </a:p>
        </p:txBody>
      </p:sp>
      <p:pic>
        <p:nvPicPr>
          <p:cNvPr id="4" name="Content Placeholder 3"/>
          <p:cNvPicPr>
            <a:picLocks noGrp="1" noChangeAspect="1"/>
          </p:cNvPicPr>
          <p:nvPr>
            <p:ph idx="1"/>
          </p:nvPr>
        </p:nvPicPr>
        <p:blipFill>
          <a:blip r:embed="rId3"/>
          <a:stretch>
            <a:fillRect/>
          </a:stretch>
        </p:blipFill>
        <p:spPr>
          <a:xfrm>
            <a:off x="-348855" y="1392464"/>
            <a:ext cx="12602584" cy="5427436"/>
          </a:xfrm>
          <a:prstGeom prst="rect">
            <a:avLst/>
          </a:prstGeom>
        </p:spPr>
      </p:pic>
    </p:spTree>
    <p:extLst>
      <p:ext uri="{BB962C8B-B14F-4D97-AF65-F5344CB8AC3E}">
        <p14:creationId xmlns:p14="http://schemas.microsoft.com/office/powerpoint/2010/main" val="2183160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52728" y="381000"/>
            <a:ext cx="10172700" cy="672885"/>
          </a:xfrm>
        </p:spPr>
        <p:txBody>
          <a:bodyPr>
            <a:normAutofit/>
          </a:bodyPr>
          <a:lstStyle/>
          <a:p>
            <a:pPr algn="ctr"/>
            <a:r>
              <a:rPr lang="en-US" sz="3600" cap="none" dirty="0" smtClean="0"/>
              <a:t>local factors that influence strategic choices </a:t>
            </a:r>
            <a:endParaRPr lang="en-US" sz="3600" cap="none" dirty="0"/>
          </a:p>
        </p:txBody>
      </p:sp>
      <p:sp>
        <p:nvSpPr>
          <p:cNvPr id="8" name="Text Placeholder 7"/>
          <p:cNvSpPr>
            <a:spLocks noGrp="1"/>
          </p:cNvSpPr>
          <p:nvPr>
            <p:ph type="body" idx="1"/>
          </p:nvPr>
        </p:nvSpPr>
        <p:spPr>
          <a:xfrm>
            <a:off x="1143190" y="1068257"/>
            <a:ext cx="4800600" cy="357587"/>
          </a:xfrm>
        </p:spPr>
        <p:txBody>
          <a:bodyPr/>
          <a:lstStyle/>
          <a:p>
            <a:pPr algn="ctr"/>
            <a:r>
              <a:rPr lang="en-US" dirty="0" smtClean="0"/>
              <a:t>L</a:t>
            </a:r>
            <a:r>
              <a:rPr lang="en-US" cap="none" dirty="0" smtClean="0"/>
              <a:t>ocal </a:t>
            </a:r>
            <a:r>
              <a:rPr lang="en-US" dirty="0" smtClean="0"/>
              <a:t>c</a:t>
            </a:r>
            <a:r>
              <a:rPr lang="en-US" cap="none" dirty="0" smtClean="0"/>
              <a:t>onditions</a:t>
            </a:r>
            <a:r>
              <a:rPr lang="en-US" dirty="0" smtClean="0"/>
              <a:t> </a:t>
            </a:r>
            <a:endParaRPr lang="en-US" dirty="0"/>
          </a:p>
        </p:txBody>
      </p:sp>
      <p:sp>
        <p:nvSpPr>
          <p:cNvPr id="9" name="Content Placeholder 8"/>
          <p:cNvSpPr>
            <a:spLocks noGrp="1"/>
          </p:cNvSpPr>
          <p:nvPr>
            <p:ph sz="half" idx="2"/>
          </p:nvPr>
        </p:nvSpPr>
        <p:spPr>
          <a:xfrm>
            <a:off x="914400" y="1591767"/>
            <a:ext cx="6679769" cy="4654050"/>
          </a:xfrm>
        </p:spPr>
        <p:txBody>
          <a:bodyPr>
            <a:noAutofit/>
          </a:bodyPr>
          <a:lstStyle/>
          <a:p>
            <a:r>
              <a:rPr lang="en-US" sz="2400" dirty="0" smtClean="0"/>
              <a:t>The workforce doesn’t enjoy much power </a:t>
            </a:r>
          </a:p>
          <a:p>
            <a:r>
              <a:rPr lang="en-US" sz="2400" dirty="0" smtClean="0"/>
              <a:t>Unskilled and uneducated workforce </a:t>
            </a:r>
          </a:p>
          <a:p>
            <a:r>
              <a:rPr lang="en-US" sz="2400" dirty="0" smtClean="0"/>
              <a:t>Scare job opportunities</a:t>
            </a:r>
          </a:p>
          <a:p>
            <a:r>
              <a:rPr lang="en-US" sz="2400" dirty="0" smtClean="0"/>
              <a:t>high unemployment rate </a:t>
            </a:r>
          </a:p>
          <a:p>
            <a:r>
              <a:rPr lang="en-US" sz="2400" dirty="0" smtClean="0"/>
              <a:t>Employees are young with little or no experience </a:t>
            </a:r>
          </a:p>
          <a:p>
            <a:r>
              <a:rPr lang="en-US" sz="2400" dirty="0" smtClean="0"/>
              <a:t>No well established organizational culture </a:t>
            </a:r>
          </a:p>
          <a:p>
            <a:pPr algn="just"/>
            <a:r>
              <a:rPr lang="en-US" sz="2400" dirty="0" smtClean="0"/>
              <a:t>Subsidiary located in a developing country and less advanced in technical and professional management issues </a:t>
            </a:r>
            <a:endParaRPr lang="en-US" sz="2400" dirty="0"/>
          </a:p>
        </p:txBody>
      </p:sp>
      <p:sp>
        <p:nvSpPr>
          <p:cNvPr id="10" name="Text Placeholder 9"/>
          <p:cNvSpPr>
            <a:spLocks noGrp="1"/>
          </p:cNvSpPr>
          <p:nvPr>
            <p:ph type="body" sz="quarter" idx="3"/>
          </p:nvPr>
        </p:nvSpPr>
        <p:spPr>
          <a:xfrm>
            <a:off x="6463382" y="1068258"/>
            <a:ext cx="4800600" cy="404081"/>
          </a:xfrm>
        </p:spPr>
        <p:txBody>
          <a:bodyPr/>
          <a:lstStyle/>
          <a:p>
            <a:pPr algn="ctr"/>
            <a:r>
              <a:rPr lang="en-US" dirty="0" smtClean="0"/>
              <a:t>P</a:t>
            </a:r>
            <a:r>
              <a:rPr lang="en-US" cap="none" dirty="0" smtClean="0"/>
              <a:t>arent</a:t>
            </a:r>
            <a:r>
              <a:rPr lang="en-US" dirty="0" smtClean="0"/>
              <a:t>- c</a:t>
            </a:r>
            <a:r>
              <a:rPr lang="en-US" cap="none" dirty="0" smtClean="0"/>
              <a:t>ompany</a:t>
            </a:r>
            <a:r>
              <a:rPr lang="en-US" dirty="0" smtClean="0"/>
              <a:t> s</a:t>
            </a:r>
            <a:r>
              <a:rPr lang="en-US" cap="none" dirty="0" smtClean="0"/>
              <a:t>trategy </a:t>
            </a:r>
            <a:endParaRPr lang="en-US" cap="none" dirty="0"/>
          </a:p>
        </p:txBody>
      </p:sp>
      <p:sp>
        <p:nvSpPr>
          <p:cNvPr id="11" name="Content Placeholder 10"/>
          <p:cNvSpPr>
            <a:spLocks noGrp="1"/>
          </p:cNvSpPr>
          <p:nvPr>
            <p:ph sz="quarter" idx="4"/>
          </p:nvPr>
        </p:nvSpPr>
        <p:spPr>
          <a:xfrm>
            <a:off x="7640659" y="1549831"/>
            <a:ext cx="3948784" cy="4711484"/>
          </a:xfrm>
        </p:spPr>
        <p:txBody>
          <a:bodyPr>
            <a:normAutofit/>
          </a:bodyPr>
          <a:lstStyle/>
          <a:p>
            <a:r>
              <a:rPr lang="en-US" sz="2400" dirty="0" smtClean="0"/>
              <a:t>Ethnocentric </a:t>
            </a:r>
          </a:p>
          <a:p>
            <a:r>
              <a:rPr lang="en-US" sz="2400" dirty="0" smtClean="0"/>
              <a:t>Global</a:t>
            </a:r>
            <a:endParaRPr lang="en-US" sz="2400" dirty="0"/>
          </a:p>
        </p:txBody>
      </p:sp>
    </p:spTree>
    <p:extLst>
      <p:ext uri="{BB962C8B-B14F-4D97-AF65-F5344CB8AC3E}">
        <p14:creationId xmlns:p14="http://schemas.microsoft.com/office/powerpoint/2010/main" val="696013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52728" y="381000"/>
            <a:ext cx="10172700" cy="672885"/>
          </a:xfrm>
        </p:spPr>
        <p:txBody>
          <a:bodyPr>
            <a:normAutofit/>
          </a:bodyPr>
          <a:lstStyle/>
          <a:p>
            <a:pPr algn="ctr"/>
            <a:r>
              <a:rPr lang="en-US" sz="3600" cap="none" dirty="0" smtClean="0"/>
              <a:t>local factors that influence strategic choices </a:t>
            </a:r>
            <a:endParaRPr lang="en-US" sz="3600" cap="none" dirty="0"/>
          </a:p>
        </p:txBody>
      </p:sp>
      <p:sp>
        <p:nvSpPr>
          <p:cNvPr id="8" name="Text Placeholder 7"/>
          <p:cNvSpPr>
            <a:spLocks noGrp="1"/>
          </p:cNvSpPr>
          <p:nvPr>
            <p:ph type="body" idx="1"/>
          </p:nvPr>
        </p:nvSpPr>
        <p:spPr>
          <a:xfrm>
            <a:off x="1143190" y="1068257"/>
            <a:ext cx="4800600" cy="632529"/>
          </a:xfrm>
        </p:spPr>
        <p:txBody>
          <a:bodyPr/>
          <a:lstStyle/>
          <a:p>
            <a:pPr algn="ctr"/>
            <a:r>
              <a:rPr lang="en-US" dirty="0" smtClean="0"/>
              <a:t>L</a:t>
            </a:r>
            <a:r>
              <a:rPr lang="en-US" cap="none" dirty="0" smtClean="0"/>
              <a:t>ocal </a:t>
            </a:r>
            <a:r>
              <a:rPr lang="en-US" dirty="0" smtClean="0"/>
              <a:t>c</a:t>
            </a:r>
            <a:r>
              <a:rPr lang="en-US" cap="none" dirty="0" smtClean="0"/>
              <a:t>onditions</a:t>
            </a:r>
            <a:r>
              <a:rPr lang="en-US" dirty="0" smtClean="0"/>
              <a:t> </a:t>
            </a:r>
            <a:endParaRPr lang="en-US" dirty="0"/>
          </a:p>
        </p:txBody>
      </p:sp>
      <p:sp>
        <p:nvSpPr>
          <p:cNvPr id="9" name="Content Placeholder 8"/>
          <p:cNvSpPr>
            <a:spLocks noGrp="1"/>
          </p:cNvSpPr>
          <p:nvPr>
            <p:ph sz="half" idx="2"/>
          </p:nvPr>
        </p:nvSpPr>
        <p:spPr>
          <a:xfrm>
            <a:off x="1179810" y="1855238"/>
            <a:ext cx="5406970" cy="4654050"/>
          </a:xfrm>
        </p:spPr>
        <p:txBody>
          <a:bodyPr>
            <a:normAutofit/>
          </a:bodyPr>
          <a:lstStyle/>
          <a:p>
            <a:pPr algn="just"/>
            <a:r>
              <a:rPr lang="en-US" sz="2400" dirty="0"/>
              <a:t>Highly skilled and educated workforce </a:t>
            </a:r>
          </a:p>
          <a:p>
            <a:pPr algn="just"/>
            <a:r>
              <a:rPr lang="en-US" sz="2400" dirty="0" smtClean="0"/>
              <a:t>Employees are aware of their rights </a:t>
            </a:r>
          </a:p>
          <a:p>
            <a:pPr algn="just"/>
            <a:r>
              <a:rPr lang="en-US" sz="2400" dirty="0" smtClean="0"/>
              <a:t>Pro-workers rules and regulations </a:t>
            </a:r>
          </a:p>
          <a:p>
            <a:pPr algn="just"/>
            <a:r>
              <a:rPr lang="en-US" sz="2400" dirty="0" smtClean="0"/>
              <a:t>Low  unemployment rate </a:t>
            </a:r>
          </a:p>
          <a:p>
            <a:pPr algn="just"/>
            <a:r>
              <a:rPr lang="en-US" sz="2400" dirty="0" smtClean="0"/>
              <a:t>Economic boom </a:t>
            </a:r>
          </a:p>
          <a:p>
            <a:pPr algn="just"/>
            <a:r>
              <a:rPr lang="en-US" sz="2400" dirty="0" smtClean="0"/>
              <a:t>Subsidiary located in a technically and professionally advanced industrialized country </a:t>
            </a:r>
            <a:endParaRPr lang="en-US" sz="2400" dirty="0"/>
          </a:p>
        </p:txBody>
      </p:sp>
      <p:sp>
        <p:nvSpPr>
          <p:cNvPr id="10" name="Text Placeholder 9"/>
          <p:cNvSpPr>
            <a:spLocks noGrp="1"/>
          </p:cNvSpPr>
          <p:nvPr>
            <p:ph type="body" sz="quarter" idx="3"/>
          </p:nvPr>
        </p:nvSpPr>
        <p:spPr>
          <a:xfrm>
            <a:off x="6463382" y="1068257"/>
            <a:ext cx="4800600" cy="632529"/>
          </a:xfrm>
        </p:spPr>
        <p:txBody>
          <a:bodyPr/>
          <a:lstStyle/>
          <a:p>
            <a:pPr algn="ctr"/>
            <a:r>
              <a:rPr lang="en-US" dirty="0" smtClean="0"/>
              <a:t>P</a:t>
            </a:r>
            <a:r>
              <a:rPr lang="en-US" cap="none" dirty="0" smtClean="0"/>
              <a:t>arent</a:t>
            </a:r>
            <a:r>
              <a:rPr lang="en-US" dirty="0" smtClean="0"/>
              <a:t>- c</a:t>
            </a:r>
            <a:r>
              <a:rPr lang="en-US" cap="none" dirty="0" smtClean="0"/>
              <a:t>ompany</a:t>
            </a:r>
            <a:r>
              <a:rPr lang="en-US" dirty="0" smtClean="0"/>
              <a:t> s</a:t>
            </a:r>
            <a:r>
              <a:rPr lang="en-US" cap="none" dirty="0" smtClean="0"/>
              <a:t>trategy </a:t>
            </a:r>
            <a:endParaRPr lang="en-US" cap="none" dirty="0"/>
          </a:p>
        </p:txBody>
      </p:sp>
      <p:sp>
        <p:nvSpPr>
          <p:cNvPr id="11" name="Content Placeholder 10"/>
          <p:cNvSpPr>
            <a:spLocks noGrp="1"/>
          </p:cNvSpPr>
          <p:nvPr>
            <p:ph sz="quarter" idx="4"/>
          </p:nvPr>
        </p:nvSpPr>
        <p:spPr>
          <a:xfrm>
            <a:off x="6834752" y="1813302"/>
            <a:ext cx="4460229" cy="4711484"/>
          </a:xfrm>
        </p:spPr>
        <p:txBody>
          <a:bodyPr/>
          <a:lstStyle/>
          <a:p>
            <a:r>
              <a:rPr lang="en-US" sz="2400" dirty="0" smtClean="0"/>
              <a:t>Polycentric</a:t>
            </a:r>
            <a:r>
              <a:rPr lang="en-US" dirty="0" smtClean="0"/>
              <a:t> </a:t>
            </a:r>
            <a:endParaRPr lang="en-US" dirty="0"/>
          </a:p>
        </p:txBody>
      </p:sp>
    </p:spTree>
    <p:extLst>
      <p:ext uri="{BB962C8B-B14F-4D97-AF65-F5344CB8AC3E}">
        <p14:creationId xmlns:p14="http://schemas.microsoft.com/office/powerpoint/2010/main" val="3966268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BA76EA24-BCFC-4959-9380-5D58567A84D2}"/>
              </a:ext>
            </a:extLst>
          </p:cNvPr>
          <p:cNvSpPr>
            <a:spLocks noGrp="1"/>
          </p:cNvSpPr>
          <p:nvPr>
            <p:ph type="title"/>
          </p:nvPr>
        </p:nvSpPr>
        <p:spPr>
          <a:xfrm>
            <a:off x="1028700" y="438150"/>
            <a:ext cx="10401300" cy="590550"/>
          </a:xfrm>
        </p:spPr>
        <p:txBody>
          <a:bodyPr>
            <a:normAutofit fontScale="90000"/>
          </a:bodyPr>
          <a:lstStyle/>
          <a:p>
            <a:pPr algn="just"/>
            <a:r>
              <a:rPr lang="en-US" sz="3200" b="1" dirty="0">
                <a:solidFill>
                  <a:srgbClr val="2A1A00"/>
                </a:solidFill>
                <a:latin typeface="Times New Roman" panose="02020603050405020304" pitchFamily="18" charset="0"/>
                <a:cs typeface="Times New Roman" panose="02020603050405020304" pitchFamily="18" charset="0"/>
              </a:rPr>
              <a:t>how to  develop international approach  </a:t>
            </a:r>
            <a:br>
              <a:rPr lang="en-US" sz="3200" b="1" dirty="0">
                <a:solidFill>
                  <a:srgbClr val="2A1A00"/>
                </a:solidFill>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endParaRPr lang="en-US" b="1" dirty="0"/>
          </a:p>
        </p:txBody>
      </p:sp>
      <p:sp>
        <p:nvSpPr>
          <p:cNvPr id="3" name="Content Placeholder 2">
            <a:extLst>
              <a:ext uri="{FF2B5EF4-FFF2-40B4-BE49-F238E27FC236}">
                <a16:creationId xmlns="" xmlns:a16="http://schemas.microsoft.com/office/drawing/2014/main" id="{9AA10027-0787-4F56-A388-5D1DD3E87EE4}"/>
              </a:ext>
            </a:extLst>
          </p:cNvPr>
          <p:cNvSpPr>
            <a:spLocks noGrp="1"/>
          </p:cNvSpPr>
          <p:nvPr>
            <p:ph idx="1"/>
          </p:nvPr>
        </p:nvSpPr>
        <p:spPr>
          <a:xfrm>
            <a:off x="1251678" y="1028701"/>
            <a:ext cx="10178322" cy="5219700"/>
          </a:xfrm>
        </p:spPr>
        <p:txBody>
          <a:bodyPr>
            <a:normAutofit/>
          </a:bodyPr>
          <a:lstStyle/>
          <a:p>
            <a:pPr marL="0" indent="0" algn="just">
              <a:buNone/>
            </a:pPr>
            <a:r>
              <a:rPr lang="en-US" sz="2400" dirty="0">
                <a:latin typeface="Times New Roman" panose="02020603050405020304" pitchFamily="18" charset="0"/>
                <a:cs typeface="Times New Roman" panose="02020603050405020304" pitchFamily="18" charset="0"/>
              </a:rPr>
              <a:t>An explicit recognition by the parent organization that :-</a:t>
            </a:r>
          </a:p>
          <a:p>
            <a:pPr algn="just"/>
            <a:r>
              <a:rPr lang="en-US" sz="2400" dirty="0">
                <a:latin typeface="Times New Roman" panose="02020603050405020304" pitchFamily="18" charset="0"/>
                <a:cs typeface="Times New Roman" panose="02020603050405020304" pitchFamily="18" charset="0"/>
              </a:rPr>
              <a:t>Its own peculiar ways of managing human resources </a:t>
            </a:r>
            <a:r>
              <a:rPr lang="en-US" sz="2400" dirty="0">
                <a:solidFill>
                  <a:srgbClr val="FF0000"/>
                </a:solidFill>
                <a:latin typeface="Times New Roman" panose="02020603050405020304" pitchFamily="18" charset="0"/>
                <a:cs typeface="Times New Roman" panose="02020603050405020304" pitchFamily="18" charset="0"/>
              </a:rPr>
              <a:t>reflect some of the assumptions and values of its home culture.</a:t>
            </a:r>
          </a:p>
          <a:p>
            <a:pPr algn="just"/>
            <a:r>
              <a:rPr lang="en-US" sz="2400" dirty="0" smtClean="0">
                <a:latin typeface="Times New Roman" panose="02020603050405020304" pitchFamily="18" charset="0"/>
                <a:cs typeface="Times New Roman" panose="02020603050405020304" pitchFamily="18" charset="0"/>
              </a:rPr>
              <a:t>its </a:t>
            </a:r>
            <a:r>
              <a:rPr lang="en-US" sz="2400" dirty="0">
                <a:latin typeface="Times New Roman" panose="02020603050405020304" pitchFamily="18" charset="0"/>
                <a:cs typeface="Times New Roman" panose="02020603050405020304" pitchFamily="18" charset="0"/>
              </a:rPr>
              <a:t>foreign subsidiaries may have other preferred ways of managing people that are neither intrinsically better nor worse, but could possibly be more effective locally.</a:t>
            </a:r>
          </a:p>
          <a:p>
            <a:pPr lvl="0" algn="just">
              <a:buClr>
                <a:srgbClr val="2A1A00"/>
              </a:buClr>
            </a:pPr>
            <a:r>
              <a:rPr lang="en-US" sz="2400" dirty="0">
                <a:solidFill>
                  <a:prstClr val="black">
                    <a:lumMod val="65000"/>
                    <a:lumOff val="35000"/>
                  </a:prstClr>
                </a:solidFill>
                <a:latin typeface="Times New Roman" panose="02020603050405020304" pitchFamily="18" charset="0"/>
                <a:cs typeface="Times New Roman" panose="02020603050405020304" pitchFamily="18" charset="0"/>
              </a:rPr>
              <a:t>genuine belief that more creative and effective ways of managing people could be developed as a result of </a:t>
            </a:r>
            <a:r>
              <a:rPr lang="en-US" sz="2400" dirty="0">
                <a:solidFill>
                  <a:srgbClr val="00B0F0"/>
                </a:solidFill>
                <a:latin typeface="Times New Roman" panose="02020603050405020304" pitchFamily="18" charset="0"/>
                <a:cs typeface="Times New Roman" panose="02020603050405020304" pitchFamily="18" charset="0"/>
              </a:rPr>
              <a:t>cross-cultural learning</a:t>
            </a:r>
            <a:r>
              <a:rPr lang="en-US" sz="2400" dirty="0">
                <a:solidFill>
                  <a:prstClr val="black">
                    <a:lumMod val="65000"/>
                    <a:lumOff val="35000"/>
                  </a:prstClr>
                </a:solidFill>
                <a:latin typeface="Times New Roman" panose="02020603050405020304" pitchFamily="18" charset="0"/>
                <a:cs typeface="Times New Roman" panose="02020603050405020304" pitchFamily="18" charset="0"/>
              </a:rPr>
              <a:t>.</a:t>
            </a:r>
          </a:p>
          <a:p>
            <a:pPr lvl="0" algn="just">
              <a:buClr>
                <a:srgbClr val="2A1A00"/>
              </a:buClr>
            </a:pPr>
            <a:r>
              <a:rPr lang="en-US" sz="2400" dirty="0" smtClean="0">
                <a:solidFill>
                  <a:prstClr val="black">
                    <a:lumMod val="65000"/>
                    <a:lumOff val="35000"/>
                  </a:prstClr>
                </a:solidFill>
                <a:latin typeface="Times New Roman" panose="02020603050405020304" pitchFamily="18" charset="0"/>
                <a:cs typeface="Times New Roman" panose="02020603050405020304" pitchFamily="18" charset="0"/>
              </a:rPr>
              <a:t>acknowledge, </a:t>
            </a:r>
            <a:r>
              <a:rPr lang="en-US" sz="2400" dirty="0">
                <a:solidFill>
                  <a:prstClr val="black">
                    <a:lumMod val="65000"/>
                    <a:lumOff val="35000"/>
                  </a:prstClr>
                </a:solidFill>
                <a:latin typeface="Times New Roman" panose="02020603050405020304" pitchFamily="18" charset="0"/>
                <a:cs typeface="Times New Roman" panose="02020603050405020304" pitchFamily="18" charset="0"/>
              </a:rPr>
              <a:t>discuss and make useable cultural differences</a:t>
            </a:r>
          </a:p>
          <a:p>
            <a:pPr marL="0" lvl="0" indent="0" algn="just">
              <a:buClr>
                <a:srgbClr val="2A1A00"/>
              </a:buClr>
              <a:buNone/>
            </a:pPr>
            <a:endParaRPr lang="en-US" sz="2400" dirty="0">
              <a:solidFill>
                <a:prstClr val="black">
                  <a:lumMod val="65000"/>
                  <a:lumOff val="35000"/>
                </a:prstClr>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6562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421022"/>
            <a:ext cx="10178322" cy="712319"/>
          </a:xfrm>
        </p:spPr>
        <p:txBody>
          <a:bodyPr>
            <a:normAutofit fontScale="90000"/>
          </a:bodyPr>
          <a:lstStyle/>
          <a:p>
            <a:pPr algn="ctr"/>
            <a:r>
              <a:rPr lang="en-US" sz="3200" b="1" dirty="0">
                <a:latin typeface="+mn-lt"/>
              </a:rPr>
              <a:t>Recap questions </a:t>
            </a:r>
            <a:br>
              <a:rPr lang="en-US" sz="3200" b="1" dirty="0">
                <a:latin typeface="+mn-lt"/>
              </a:rPr>
            </a:br>
            <a:endParaRPr lang="en-US" sz="3200" b="1" dirty="0">
              <a:latin typeface="+mn-lt"/>
            </a:endParaRPr>
          </a:p>
        </p:txBody>
      </p:sp>
      <p:sp>
        <p:nvSpPr>
          <p:cNvPr id="3" name="Content Placeholder 2"/>
          <p:cNvSpPr>
            <a:spLocks noGrp="1"/>
          </p:cNvSpPr>
          <p:nvPr>
            <p:ph idx="1"/>
          </p:nvPr>
        </p:nvSpPr>
        <p:spPr>
          <a:xfrm>
            <a:off x="1251678" y="1217054"/>
            <a:ext cx="10178322" cy="3593591"/>
          </a:xfrm>
        </p:spPr>
        <p:txBody>
          <a:bodyPr>
            <a:normAutofit/>
          </a:bodyPr>
          <a:lstStyle/>
          <a:p>
            <a:pPr algn="just"/>
            <a:r>
              <a:rPr lang="en-US" sz="2800" dirty="0"/>
              <a:t>what are the major strategic issues international  environment pause for human resource managers ?</a:t>
            </a:r>
          </a:p>
          <a:p>
            <a:r>
              <a:rPr lang="en-US" sz="2800" dirty="0"/>
              <a:t>What are the strategic options when it comes to developing HRM policy for subsidiaries?</a:t>
            </a:r>
          </a:p>
          <a:p>
            <a:endParaRPr lang="en-US" sz="2800" dirty="0"/>
          </a:p>
        </p:txBody>
      </p:sp>
    </p:spTree>
    <p:extLst>
      <p:ext uri="{BB962C8B-B14F-4D97-AF65-F5344CB8AC3E}">
        <p14:creationId xmlns:p14="http://schemas.microsoft.com/office/powerpoint/2010/main" val="932783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BA76EA24-BCFC-4959-9380-5D58567A84D2}"/>
              </a:ext>
            </a:extLst>
          </p:cNvPr>
          <p:cNvSpPr>
            <a:spLocks noGrp="1"/>
          </p:cNvSpPr>
          <p:nvPr>
            <p:ph type="title"/>
          </p:nvPr>
        </p:nvSpPr>
        <p:spPr>
          <a:xfrm>
            <a:off x="1028700" y="438150"/>
            <a:ext cx="10401300" cy="590550"/>
          </a:xfrm>
        </p:spPr>
        <p:txBody>
          <a:bodyPr>
            <a:noAutofit/>
          </a:bodyPr>
          <a:lstStyle/>
          <a:p>
            <a:r>
              <a:rPr lang="en-US" sz="2800" b="1" dirty="0">
                <a:latin typeface="Times New Roman" panose="02020603050405020304" pitchFamily="18" charset="0"/>
                <a:ea typeface="Calibri" panose="020F0502020204030204" pitchFamily="34" charset="0"/>
                <a:cs typeface="Times New Roman" panose="02020603050405020304" pitchFamily="18" charset="0"/>
              </a:rPr>
              <a:t>The Legal aspects of </a:t>
            </a:r>
            <a:r>
              <a:rPr lang="en-US" sz="2800" b="1" dirty="0" smtClean="0">
                <a:latin typeface="Times New Roman" panose="02020603050405020304" pitchFamily="18" charset="0"/>
                <a:ea typeface="Calibri" panose="020F0502020204030204" pitchFamily="34" charset="0"/>
                <a:cs typeface="Times New Roman" panose="02020603050405020304" pitchFamily="18" charset="0"/>
              </a:rPr>
              <a:t>HRM</a:t>
            </a:r>
            <a:br>
              <a:rPr lang="en-US" sz="2800" b="1" dirty="0" smtClean="0">
                <a:latin typeface="Times New Roman" panose="02020603050405020304" pitchFamily="18" charset="0"/>
                <a:ea typeface="Calibri" panose="020F0502020204030204" pitchFamily="34" charset="0"/>
                <a:cs typeface="Times New Roman" panose="02020603050405020304" pitchFamily="18" charset="0"/>
              </a:rPr>
            </a:br>
            <a:r>
              <a:rPr lang="en-US" sz="2800" b="1" dirty="0">
                <a:latin typeface="Times New Roman" panose="02020603050405020304" pitchFamily="18" charset="0"/>
                <a:ea typeface="Calibri" panose="020F0502020204030204" pitchFamily="34" charset="0"/>
                <a:cs typeface="Times New Roman" panose="02020603050405020304" pitchFamily="18" charset="0"/>
              </a:rPr>
              <a:t/>
            </a:r>
            <a:br>
              <a:rPr lang="en-US" sz="2800" b="1" dirty="0">
                <a:latin typeface="Times New Roman" panose="02020603050405020304" pitchFamily="18" charset="0"/>
                <a:ea typeface="Calibri" panose="020F0502020204030204" pitchFamily="34" charset="0"/>
                <a:cs typeface="Times New Roman" panose="02020603050405020304" pitchFamily="18" charset="0"/>
              </a:rPr>
            </a:b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br>
              <a:rPr lang="en-US" sz="2800" b="1" dirty="0">
                <a:latin typeface="Times New Roman" panose="02020603050405020304" pitchFamily="18" charset="0"/>
                <a:ea typeface="Calibri" panose="020F0502020204030204" pitchFamily="34" charset="0"/>
                <a:cs typeface="Times New Roman" panose="02020603050405020304" pitchFamily="18" charset="0"/>
              </a:rPr>
            </a:br>
            <a:r>
              <a:rPr lang="en-US" sz="2800" b="1" dirty="0">
                <a:solidFill>
                  <a:srgbClr val="2A1A00"/>
                </a:solidFill>
                <a:latin typeface="Times New Roman" panose="02020603050405020304" pitchFamily="18" charset="0"/>
                <a:cs typeface="Times New Roman" panose="02020603050405020304" pitchFamily="18" charset="0"/>
              </a:rPr>
              <a:t>  </a:t>
            </a:r>
            <a:br>
              <a:rPr lang="en-US" sz="2800" b="1" dirty="0">
                <a:solidFill>
                  <a:srgbClr val="2A1A00"/>
                </a:solidFill>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
            </a:r>
            <a:br>
              <a:rPr lang="en-US" sz="2800" b="1" dirty="0">
                <a:latin typeface="Times New Roman" panose="02020603050405020304" pitchFamily="18" charset="0"/>
                <a:cs typeface="Times New Roman" panose="02020603050405020304" pitchFamily="18" charset="0"/>
              </a:rPr>
            </a:br>
            <a:endParaRPr lang="en-US" sz="2800" b="1" dirty="0"/>
          </a:p>
        </p:txBody>
      </p:sp>
      <p:sp>
        <p:nvSpPr>
          <p:cNvPr id="3" name="Content Placeholder 2">
            <a:extLst>
              <a:ext uri="{FF2B5EF4-FFF2-40B4-BE49-F238E27FC236}">
                <a16:creationId xmlns="" xmlns:a16="http://schemas.microsoft.com/office/drawing/2014/main" id="{9AA10027-0787-4F56-A388-5D1DD3E87EE4}"/>
              </a:ext>
            </a:extLst>
          </p:cNvPr>
          <p:cNvSpPr>
            <a:spLocks noGrp="1"/>
          </p:cNvSpPr>
          <p:nvPr>
            <p:ph idx="1"/>
          </p:nvPr>
        </p:nvSpPr>
        <p:spPr>
          <a:xfrm>
            <a:off x="1251678" y="1028701"/>
            <a:ext cx="10178322" cy="5219700"/>
          </a:xfrm>
        </p:spPr>
        <p:txBody>
          <a:bodyPr>
            <a:normAutofit/>
          </a:bodyPr>
          <a:lstStyle/>
          <a:p>
            <a:pPr marL="0" indent="0" algn="just">
              <a:buNone/>
            </a:pPr>
            <a:r>
              <a:rPr lang="en-US" sz="2800" dirty="0"/>
              <a:t>Understanding and complying with HR law is important for three reasons:-</a:t>
            </a:r>
          </a:p>
          <a:p>
            <a:pPr>
              <a:lnSpc>
                <a:spcPct val="150000"/>
              </a:lnSpc>
            </a:pPr>
            <a:r>
              <a:rPr lang="en-US" sz="2800" dirty="0"/>
              <a:t>To do the right thing</a:t>
            </a:r>
          </a:p>
          <a:p>
            <a:pPr>
              <a:lnSpc>
                <a:spcPct val="150000"/>
              </a:lnSpc>
            </a:pPr>
            <a:r>
              <a:rPr lang="en-US" sz="2800" dirty="0"/>
              <a:t>R</a:t>
            </a:r>
            <a:r>
              <a:rPr lang="en-US" sz="2800" dirty="0" smtClean="0"/>
              <a:t>ealize </a:t>
            </a:r>
            <a:r>
              <a:rPr lang="en-US" sz="2800" dirty="0"/>
              <a:t>the limitations of  firm’s HR </a:t>
            </a:r>
          </a:p>
          <a:p>
            <a:pPr>
              <a:lnSpc>
                <a:spcPct val="150000"/>
              </a:lnSpc>
            </a:pPr>
            <a:r>
              <a:rPr lang="en-US" sz="2800" dirty="0"/>
              <a:t>M</a:t>
            </a:r>
            <a:r>
              <a:rPr lang="en-US" sz="2800" dirty="0" smtClean="0"/>
              <a:t>inimize </a:t>
            </a:r>
            <a:r>
              <a:rPr lang="en-US" sz="2800" dirty="0"/>
              <a:t>firm’s potential liability</a:t>
            </a:r>
            <a:endParaRPr lang="en-US" sz="2800" dirty="0">
              <a:cs typeface="Times New Roman" panose="02020603050405020304" pitchFamily="18" charset="0"/>
            </a:endParaRPr>
          </a:p>
        </p:txBody>
      </p:sp>
    </p:spTree>
    <p:extLst>
      <p:ext uri="{BB962C8B-B14F-4D97-AF65-F5344CB8AC3E}">
        <p14:creationId xmlns:p14="http://schemas.microsoft.com/office/powerpoint/2010/main" val="41807231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BA76EA24-BCFC-4959-9380-5D58567A84D2}"/>
              </a:ext>
            </a:extLst>
          </p:cNvPr>
          <p:cNvSpPr>
            <a:spLocks noGrp="1"/>
          </p:cNvSpPr>
          <p:nvPr>
            <p:ph type="title"/>
          </p:nvPr>
        </p:nvSpPr>
        <p:spPr>
          <a:xfrm>
            <a:off x="1028700" y="438150"/>
            <a:ext cx="10401300" cy="590550"/>
          </a:xfrm>
        </p:spPr>
        <p:txBody>
          <a:bodyPr>
            <a:normAutofit fontScale="90000"/>
          </a:bodyPr>
          <a:lstStyle/>
          <a:p>
            <a:pPr algn="ctr"/>
            <a:r>
              <a:rPr lang="en-US" sz="3200" b="1" dirty="0">
                <a:latin typeface="Times New Roman" panose="02020603050405020304" pitchFamily="18" charset="0"/>
                <a:ea typeface="Calibri" panose="020F0502020204030204" pitchFamily="34" charset="0"/>
                <a:cs typeface="Times New Roman" panose="02020603050405020304" pitchFamily="18" charset="0"/>
              </a:rPr>
              <a:t>Equal employment opportunity (EEO</a:t>
            </a:r>
            <a:r>
              <a:rPr lang="en-US" sz="3200" dirty="0">
                <a:latin typeface="Times New Roman" panose="02020603050405020304" pitchFamily="18" charset="0"/>
                <a:ea typeface="Calibri" panose="020F0502020204030204" pitchFamily="34" charset="0"/>
                <a:cs typeface="Times New Roman" panose="02020603050405020304" pitchFamily="18" charset="0"/>
              </a:rPr>
              <a:t>)</a:t>
            </a:r>
            <a:br>
              <a:rPr lang="en-US" sz="3200" dirty="0">
                <a:latin typeface="Times New Roman" panose="02020603050405020304" pitchFamily="18" charset="0"/>
                <a:ea typeface="Calibri" panose="020F0502020204030204" pitchFamily="34" charset="0"/>
                <a:cs typeface="Times New Roman" panose="02020603050405020304" pitchFamily="18" charset="0"/>
              </a:rPr>
            </a:br>
            <a:r>
              <a:rPr lang="en-US" sz="3200" dirty="0">
                <a:latin typeface="Times New Roman" panose="02020603050405020304" pitchFamily="18" charset="0"/>
                <a:ea typeface="Calibri" panose="020F0502020204030204" pitchFamily="34" charset="0"/>
                <a:cs typeface="Times New Roman" panose="02020603050405020304" pitchFamily="18" charset="0"/>
              </a:rPr>
              <a:t> </a:t>
            </a:r>
            <a:br>
              <a:rPr lang="en-US" sz="3200" dirty="0">
                <a:latin typeface="Times New Roman" panose="02020603050405020304" pitchFamily="18" charset="0"/>
                <a:ea typeface="Calibri" panose="020F0502020204030204" pitchFamily="34" charset="0"/>
                <a:cs typeface="Times New Roman" panose="02020603050405020304" pitchFamily="18" charset="0"/>
              </a:rPr>
            </a:br>
            <a:r>
              <a:rPr lang="en-US" sz="3200" b="1" dirty="0">
                <a:solidFill>
                  <a:srgbClr val="2A1A00"/>
                </a:solidFill>
                <a:latin typeface="Times New Roman" panose="02020603050405020304" pitchFamily="18" charset="0"/>
                <a:cs typeface="Times New Roman" panose="02020603050405020304" pitchFamily="18" charset="0"/>
              </a:rPr>
              <a:t>  </a:t>
            </a:r>
            <a:br>
              <a:rPr lang="en-US" sz="3200" b="1" dirty="0">
                <a:solidFill>
                  <a:srgbClr val="2A1A00"/>
                </a:solidFill>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endParaRPr lang="en-US" b="1" dirty="0"/>
          </a:p>
        </p:txBody>
      </p:sp>
      <p:sp>
        <p:nvSpPr>
          <p:cNvPr id="3" name="Content Placeholder 2">
            <a:extLst>
              <a:ext uri="{FF2B5EF4-FFF2-40B4-BE49-F238E27FC236}">
                <a16:creationId xmlns="" xmlns:a16="http://schemas.microsoft.com/office/drawing/2014/main" id="{9AA10027-0787-4F56-A388-5D1DD3E87EE4}"/>
              </a:ext>
            </a:extLst>
          </p:cNvPr>
          <p:cNvSpPr>
            <a:spLocks noGrp="1"/>
          </p:cNvSpPr>
          <p:nvPr>
            <p:ph idx="1"/>
          </p:nvPr>
        </p:nvSpPr>
        <p:spPr>
          <a:xfrm>
            <a:off x="1251678" y="1444135"/>
            <a:ext cx="10178322" cy="4870362"/>
          </a:xfrm>
        </p:spPr>
        <p:txBody>
          <a:bodyPr>
            <a:normAutofit/>
          </a:bodyPr>
          <a:lstStyle/>
          <a:p>
            <a:pPr algn="just"/>
            <a:r>
              <a:rPr lang="en-US" sz="2800" dirty="0">
                <a:ea typeface="SimHei" panose="02010609060101010101" pitchFamily="49" charset="-122"/>
                <a:cs typeface="Times New Roman" panose="02020603050405020304" pitchFamily="18" charset="0"/>
              </a:rPr>
              <a:t>Is the condition in which all individuals have an equal chance for employment, regardless of their race, color, religion, sex, age, disability, or national origin.</a:t>
            </a:r>
          </a:p>
          <a:p>
            <a:pPr algn="just"/>
            <a:r>
              <a:rPr lang="en-US" sz="2800" dirty="0">
                <a:ea typeface="SimHei" panose="02010609060101010101" pitchFamily="49" charset="-122"/>
                <a:cs typeface="Times New Roman" panose="02020603050405020304" pitchFamily="18" charset="0"/>
              </a:rPr>
              <a:t>The treatment of individuals in all aspects of employment in a fair and nonbiased manner.</a:t>
            </a:r>
          </a:p>
          <a:p>
            <a:pPr marL="0" indent="0" algn="just">
              <a:buNone/>
            </a:pPr>
            <a:endParaRPr lang="en-US" sz="2800" dirty="0">
              <a:ea typeface="SimHe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471190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137322"/>
          </a:xfrm>
        </p:spPr>
        <p:txBody>
          <a:bodyPr>
            <a:normAutofit/>
          </a:bodyPr>
          <a:lstStyle/>
          <a:p>
            <a:pPr algn="ct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A diagnostic model in HRM Framework </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519707"/>
            <a:ext cx="10178322" cy="4636394"/>
          </a:xfrm>
        </p:spPr>
        <p:txBody>
          <a:bodyPr>
            <a:normAutofit/>
          </a:bodyPr>
          <a:lstStyle/>
          <a:p>
            <a:pPr marR="114300" algn="just">
              <a:lnSpc>
                <a:spcPct val="150000"/>
              </a:lnSpc>
              <a:spcBef>
                <a:spcPts val="0"/>
              </a:spcBef>
            </a:pPr>
            <a:r>
              <a:rPr lang="en-US" sz="2400" dirty="0" smtClean="0">
                <a:ea typeface="Times New Roman" panose="02020603050405020304" pitchFamily="18" charset="0"/>
                <a:cs typeface="Times New Roman" panose="02020603050405020304" pitchFamily="18" charset="0"/>
              </a:rPr>
              <a:t>Is </a:t>
            </a:r>
            <a:r>
              <a:rPr lang="en-US" sz="2400" dirty="0">
                <a:ea typeface="Times New Roman" panose="02020603050405020304" pitchFamily="18" charset="0"/>
                <a:cs typeface="Times New Roman" panose="02020603050405020304" pitchFamily="18" charset="0"/>
              </a:rPr>
              <a:t>a framework that can be used to help managers focus on a </a:t>
            </a:r>
            <a:r>
              <a:rPr lang="en-US" sz="2400" dirty="0">
                <a:solidFill>
                  <a:srgbClr val="0070C0"/>
                </a:solidFill>
                <a:ea typeface="Times New Roman" panose="02020603050405020304" pitchFamily="18" charset="0"/>
                <a:cs typeface="Times New Roman" panose="02020603050405020304" pitchFamily="18" charset="0"/>
              </a:rPr>
              <a:t>set of relevant factors</a:t>
            </a:r>
            <a:r>
              <a:rPr lang="en-US" sz="2400" dirty="0">
                <a:ea typeface="Times New Roman" panose="02020603050405020304" pitchFamily="18" charset="0"/>
                <a:cs typeface="Times New Roman" panose="02020603050405020304" pitchFamily="18" charset="0"/>
              </a:rPr>
              <a:t> to analyze and solve HRM related problems.</a:t>
            </a:r>
          </a:p>
          <a:p>
            <a:pPr marR="114300" algn="just">
              <a:lnSpc>
                <a:spcPct val="150000"/>
              </a:lnSpc>
              <a:spcBef>
                <a:spcPts val="0"/>
              </a:spcBef>
            </a:pPr>
            <a:r>
              <a:rPr lang="en-US" sz="2400" dirty="0">
                <a:ea typeface="Times New Roman" panose="02020603050405020304" pitchFamily="18" charset="0"/>
                <a:cs typeface="Times New Roman" panose="02020603050405020304" pitchFamily="18" charset="0"/>
              </a:rPr>
              <a:t>It is based on the assumption that HR activities are </a:t>
            </a:r>
            <a:r>
              <a:rPr lang="en-US" sz="2400" dirty="0">
                <a:solidFill>
                  <a:srgbClr val="0070C0"/>
                </a:solidFill>
                <a:ea typeface="Times New Roman" panose="02020603050405020304" pitchFamily="18" charset="0"/>
                <a:cs typeface="Times New Roman" panose="02020603050405020304" pitchFamily="18" charset="0"/>
              </a:rPr>
              <a:t>all related to each other </a:t>
            </a:r>
            <a:r>
              <a:rPr lang="en-US" sz="2400" dirty="0">
                <a:ea typeface="Times New Roman" panose="02020603050405020304" pitchFamily="18" charset="0"/>
                <a:cs typeface="Times New Roman" panose="02020603050405020304" pitchFamily="18" charset="0"/>
              </a:rPr>
              <a:t>and have a combined effect on people.</a:t>
            </a:r>
          </a:p>
          <a:p>
            <a:pPr marR="114300" algn="just">
              <a:lnSpc>
                <a:spcPct val="150000"/>
              </a:lnSpc>
              <a:spcBef>
                <a:spcPts val="0"/>
              </a:spcBef>
            </a:pPr>
            <a:endParaRPr lang="en-US" sz="2400" dirty="0" smtClean="0">
              <a:ea typeface="Times New Roman" panose="02020603050405020304" pitchFamily="18" charset="0"/>
              <a:cs typeface="Times New Roman" panose="02020603050405020304" pitchFamily="18" charset="0"/>
            </a:endParaRPr>
          </a:p>
          <a:p>
            <a:pPr marR="114300" algn="just">
              <a:lnSpc>
                <a:spcPct val="150000"/>
              </a:lnSpc>
              <a:spcBef>
                <a:spcPts val="0"/>
              </a:spcBef>
            </a:pPr>
            <a:r>
              <a:rPr lang="en-US" sz="2400" dirty="0" smtClean="0">
                <a:ea typeface="Times New Roman" panose="02020603050405020304" pitchFamily="18" charset="0"/>
                <a:cs typeface="Times New Roman" panose="02020603050405020304" pitchFamily="18" charset="0"/>
              </a:rPr>
              <a:t>Example: </a:t>
            </a:r>
          </a:p>
          <a:p>
            <a:pPr marL="0" marR="114300" indent="0" algn="just">
              <a:lnSpc>
                <a:spcPct val="150000"/>
              </a:lnSpc>
              <a:spcBef>
                <a:spcPts val="0"/>
              </a:spcBef>
              <a:buNone/>
            </a:pPr>
            <a:r>
              <a:rPr lang="en-US" sz="2400" dirty="0" smtClean="0">
                <a:ea typeface="Times New Roman" panose="02020603050405020304" pitchFamily="18" charset="0"/>
                <a:cs typeface="Times New Roman" panose="02020603050405020304" pitchFamily="18" charset="0"/>
              </a:rPr>
              <a:t>factors- properly designed job, performance evaluation system, relevance and attractiveness of benefits, organizational values</a:t>
            </a:r>
          </a:p>
          <a:p>
            <a:pPr marL="0" marR="114300" indent="0" algn="just">
              <a:lnSpc>
                <a:spcPct val="150000"/>
              </a:lnSpc>
              <a:spcBef>
                <a:spcPts val="0"/>
              </a:spcBef>
              <a:buNone/>
            </a:pPr>
            <a:endParaRPr lang="en-US" sz="2400" dirty="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6588486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BA76EA24-BCFC-4959-9380-5D58567A84D2}"/>
              </a:ext>
            </a:extLst>
          </p:cNvPr>
          <p:cNvSpPr>
            <a:spLocks noGrp="1"/>
          </p:cNvSpPr>
          <p:nvPr>
            <p:ph type="title"/>
          </p:nvPr>
        </p:nvSpPr>
        <p:spPr>
          <a:xfrm>
            <a:off x="1028700" y="438150"/>
            <a:ext cx="10401300" cy="590550"/>
          </a:xfrm>
        </p:spPr>
        <p:txBody>
          <a:bodyPr>
            <a:normAutofit fontScale="90000"/>
          </a:bodyPr>
          <a:lstStyle/>
          <a:p>
            <a:pPr algn="ctr"/>
            <a:r>
              <a:rPr lang="en-US" sz="3200" b="1" dirty="0">
                <a:latin typeface="Times New Roman" panose="02020603050405020304" pitchFamily="18" charset="0"/>
                <a:ea typeface="Calibri" panose="020F0502020204030204" pitchFamily="34" charset="0"/>
                <a:cs typeface="Times New Roman" panose="02020603050405020304" pitchFamily="18" charset="0"/>
              </a:rPr>
              <a:t>Equal employment opportunity …</a:t>
            </a:r>
            <a:r>
              <a:rPr lang="en-US" sz="3200" dirty="0">
                <a:latin typeface="Times New Roman" panose="02020603050405020304" pitchFamily="18" charset="0"/>
                <a:ea typeface="Calibri" panose="020F0502020204030204" pitchFamily="34" charset="0"/>
                <a:cs typeface="Times New Roman" panose="02020603050405020304" pitchFamily="18" charset="0"/>
              </a:rPr>
              <a:t/>
            </a:r>
            <a:br>
              <a:rPr lang="en-US" sz="3200" dirty="0">
                <a:latin typeface="Times New Roman" panose="02020603050405020304" pitchFamily="18" charset="0"/>
                <a:ea typeface="Calibri" panose="020F0502020204030204" pitchFamily="34" charset="0"/>
                <a:cs typeface="Times New Roman" panose="02020603050405020304" pitchFamily="18" charset="0"/>
              </a:rPr>
            </a:br>
            <a:r>
              <a:rPr lang="en-US" sz="3200" dirty="0">
                <a:latin typeface="Times New Roman" panose="02020603050405020304" pitchFamily="18" charset="0"/>
                <a:ea typeface="Calibri" panose="020F0502020204030204" pitchFamily="34" charset="0"/>
                <a:cs typeface="Times New Roman" panose="02020603050405020304" pitchFamily="18" charset="0"/>
              </a:rPr>
              <a:t> </a:t>
            </a:r>
            <a:br>
              <a:rPr lang="en-US" sz="3200" dirty="0">
                <a:latin typeface="Times New Roman" panose="02020603050405020304" pitchFamily="18" charset="0"/>
                <a:ea typeface="Calibri" panose="020F0502020204030204" pitchFamily="34" charset="0"/>
                <a:cs typeface="Times New Roman" panose="02020603050405020304" pitchFamily="18" charset="0"/>
              </a:rPr>
            </a:br>
            <a:r>
              <a:rPr lang="en-US" sz="3200" b="1" dirty="0">
                <a:solidFill>
                  <a:srgbClr val="2A1A00"/>
                </a:solidFill>
                <a:latin typeface="Times New Roman" panose="02020603050405020304" pitchFamily="18" charset="0"/>
                <a:cs typeface="Times New Roman" panose="02020603050405020304" pitchFamily="18" charset="0"/>
              </a:rPr>
              <a:t>  </a:t>
            </a:r>
            <a:br>
              <a:rPr lang="en-US" sz="3200" b="1" dirty="0">
                <a:solidFill>
                  <a:srgbClr val="2A1A00"/>
                </a:solidFill>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endParaRPr lang="en-US" b="1" dirty="0"/>
          </a:p>
        </p:txBody>
      </p:sp>
      <p:sp>
        <p:nvSpPr>
          <p:cNvPr id="3" name="Content Placeholder 2">
            <a:extLst>
              <a:ext uri="{FF2B5EF4-FFF2-40B4-BE49-F238E27FC236}">
                <a16:creationId xmlns="" xmlns:a16="http://schemas.microsoft.com/office/drawing/2014/main" id="{9AA10027-0787-4F56-A388-5D1DD3E87EE4}"/>
              </a:ext>
            </a:extLst>
          </p:cNvPr>
          <p:cNvSpPr>
            <a:spLocks noGrp="1"/>
          </p:cNvSpPr>
          <p:nvPr>
            <p:ph idx="1"/>
          </p:nvPr>
        </p:nvSpPr>
        <p:spPr>
          <a:xfrm>
            <a:off x="1406954" y="1668418"/>
            <a:ext cx="10178322" cy="4870362"/>
          </a:xfrm>
        </p:spPr>
        <p:txBody>
          <a:bodyPr>
            <a:normAutofit/>
          </a:bodyPr>
          <a:lstStyle/>
          <a:p>
            <a:pPr algn="just"/>
            <a:r>
              <a:rPr lang="en-US" sz="2800" dirty="0">
                <a:solidFill>
                  <a:prstClr val="black">
                    <a:lumMod val="65000"/>
                    <a:lumOff val="35000"/>
                  </a:prstClr>
                </a:solidFill>
                <a:ea typeface="SimHei" panose="02010609060101010101" pitchFamily="49" charset="-122"/>
                <a:cs typeface="Times New Roman" panose="02020603050405020304" pitchFamily="18" charset="0"/>
              </a:rPr>
              <a:t>EEO</a:t>
            </a:r>
            <a:r>
              <a:rPr lang="en-US" sz="3200" dirty="0">
                <a:solidFill>
                  <a:prstClr val="black">
                    <a:lumMod val="65000"/>
                    <a:lumOff val="35000"/>
                  </a:prstClr>
                </a:solidFill>
                <a:ea typeface="SimHei" panose="02010609060101010101" pitchFamily="49" charset="-122"/>
                <a:cs typeface="Times New Roman" panose="02020603050405020304" pitchFamily="18" charset="0"/>
              </a:rPr>
              <a:t> </a:t>
            </a:r>
            <a:r>
              <a:rPr lang="en-US" sz="2800" dirty="0">
                <a:ea typeface="SimHei" panose="02010609060101010101" pitchFamily="49" charset="-122"/>
                <a:cs typeface="Times New Roman" panose="02020603050405020304" pitchFamily="18" charset="0"/>
              </a:rPr>
              <a:t>demands the practice of</a:t>
            </a:r>
            <a:r>
              <a:rPr lang="en-US" sz="2800" dirty="0">
                <a:solidFill>
                  <a:srgbClr val="00B0F0"/>
                </a:solidFill>
                <a:ea typeface="SimHei" panose="02010609060101010101" pitchFamily="49" charset="-122"/>
                <a:cs typeface="Times New Roman" panose="02020603050405020304" pitchFamily="18" charset="0"/>
              </a:rPr>
              <a:t> reasonable </a:t>
            </a:r>
            <a:r>
              <a:rPr lang="en-US" sz="2800" dirty="0">
                <a:ea typeface="SimHei" panose="02010609060101010101" pitchFamily="49" charset="-122"/>
                <a:cs typeface="Times New Roman" panose="02020603050405020304" pitchFamily="18" charset="0"/>
              </a:rPr>
              <a:t>accommodation</a:t>
            </a:r>
          </a:p>
          <a:p>
            <a:pPr lvl="0" algn="just">
              <a:lnSpc>
                <a:spcPct val="150000"/>
              </a:lnSpc>
              <a:spcBef>
                <a:spcPts val="1000"/>
              </a:spcBef>
              <a:buClrTx/>
            </a:pPr>
            <a:r>
              <a:rPr lang="en-US" sz="2800" dirty="0">
                <a:solidFill>
                  <a:prstClr val="black">
                    <a:lumMod val="65000"/>
                    <a:lumOff val="35000"/>
                  </a:prstClr>
                </a:solidFill>
                <a:ea typeface="SimHei" panose="02010609060101010101" pitchFamily="49" charset="-122"/>
                <a:cs typeface="Times New Roman" panose="02020603050405020304" pitchFamily="18" charset="0"/>
              </a:rPr>
              <a:t>which refers to an attempt by employers to adjust, without unnecessary hardship, the working conditions or schedules of employees with disabilities or religious preferences.</a:t>
            </a:r>
          </a:p>
          <a:p>
            <a:pPr marL="0" indent="0" algn="just">
              <a:buNone/>
            </a:pPr>
            <a:endParaRPr lang="en-US" sz="2800" dirty="0">
              <a:ea typeface="SimHei"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7154824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BA76EA24-BCFC-4959-9380-5D58567A84D2}"/>
              </a:ext>
            </a:extLst>
          </p:cNvPr>
          <p:cNvSpPr>
            <a:spLocks noGrp="1"/>
          </p:cNvSpPr>
          <p:nvPr>
            <p:ph type="title"/>
          </p:nvPr>
        </p:nvSpPr>
        <p:spPr>
          <a:xfrm>
            <a:off x="1028700" y="438150"/>
            <a:ext cx="10401300" cy="590550"/>
          </a:xfrm>
        </p:spPr>
        <p:txBody>
          <a:bodyPr>
            <a:normAutofit fontScale="90000"/>
          </a:bodyPr>
          <a:lstStyle/>
          <a:p>
            <a:pPr algn="just"/>
            <a:r>
              <a:rPr lang="en-US" sz="3200" b="1" dirty="0">
                <a:latin typeface="Times New Roman" panose="02020603050405020304" pitchFamily="18" charset="0"/>
                <a:ea typeface="Calibri" panose="020F0502020204030204" pitchFamily="34" charset="0"/>
                <a:cs typeface="Times New Roman" panose="02020603050405020304" pitchFamily="18" charset="0"/>
              </a:rPr>
              <a:t>Discrimination in the workplace</a:t>
            </a:r>
            <a:r>
              <a:rPr lang="en-US" sz="3200" dirty="0">
                <a:latin typeface="Times New Roman" panose="02020603050405020304" pitchFamily="18" charset="0"/>
                <a:ea typeface="Calibri" panose="020F0502020204030204" pitchFamily="34" charset="0"/>
                <a:cs typeface="Times New Roman" panose="02020603050405020304" pitchFamily="18" charset="0"/>
              </a:rPr>
              <a:t/>
            </a:r>
            <a:br>
              <a:rPr lang="en-US" sz="3200" dirty="0">
                <a:latin typeface="Times New Roman" panose="02020603050405020304" pitchFamily="18" charset="0"/>
                <a:ea typeface="Calibri" panose="020F0502020204030204" pitchFamily="34" charset="0"/>
                <a:cs typeface="Times New Roman" panose="02020603050405020304" pitchFamily="18" charset="0"/>
              </a:rPr>
            </a:br>
            <a:r>
              <a:rPr lang="en-US" sz="3200" dirty="0">
                <a:latin typeface="Times New Roman" panose="02020603050405020304" pitchFamily="18" charset="0"/>
                <a:ea typeface="Calibri" panose="020F0502020204030204" pitchFamily="34" charset="0"/>
                <a:cs typeface="Times New Roman" panose="02020603050405020304" pitchFamily="18" charset="0"/>
              </a:rPr>
              <a:t> </a:t>
            </a:r>
            <a:br>
              <a:rPr lang="en-US" sz="3200" dirty="0">
                <a:latin typeface="Times New Roman" panose="02020603050405020304" pitchFamily="18" charset="0"/>
                <a:ea typeface="Calibri" panose="020F0502020204030204" pitchFamily="34" charset="0"/>
                <a:cs typeface="Times New Roman" panose="02020603050405020304" pitchFamily="18" charset="0"/>
              </a:rPr>
            </a:br>
            <a:r>
              <a:rPr lang="en-US" sz="3200" b="1" dirty="0">
                <a:solidFill>
                  <a:srgbClr val="2A1A00"/>
                </a:solidFill>
                <a:latin typeface="Times New Roman" panose="02020603050405020304" pitchFamily="18" charset="0"/>
                <a:cs typeface="Times New Roman" panose="02020603050405020304" pitchFamily="18" charset="0"/>
              </a:rPr>
              <a:t>  </a:t>
            </a:r>
            <a:br>
              <a:rPr lang="en-US" sz="3200" b="1" dirty="0">
                <a:solidFill>
                  <a:srgbClr val="2A1A00"/>
                </a:solidFill>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endParaRPr lang="en-US" b="1" dirty="0"/>
          </a:p>
        </p:txBody>
      </p:sp>
      <p:sp>
        <p:nvSpPr>
          <p:cNvPr id="3" name="Content Placeholder 2">
            <a:extLst>
              <a:ext uri="{FF2B5EF4-FFF2-40B4-BE49-F238E27FC236}">
                <a16:creationId xmlns="" xmlns:a16="http://schemas.microsoft.com/office/drawing/2014/main" id="{9AA10027-0787-4F56-A388-5D1DD3E87EE4}"/>
              </a:ext>
            </a:extLst>
          </p:cNvPr>
          <p:cNvSpPr>
            <a:spLocks noGrp="1"/>
          </p:cNvSpPr>
          <p:nvPr>
            <p:ph idx="1"/>
          </p:nvPr>
        </p:nvSpPr>
        <p:spPr>
          <a:xfrm>
            <a:off x="1251678" y="1028701"/>
            <a:ext cx="10178322" cy="5219700"/>
          </a:xfrm>
        </p:spPr>
        <p:txBody>
          <a:bodyPr>
            <a:noAutofit/>
          </a:bodyPr>
          <a:lstStyle/>
          <a:p>
            <a:pPr algn="just"/>
            <a:endParaRPr lang="en-US" sz="2400" dirty="0">
              <a:solidFill>
                <a:schemeClr val="tx1"/>
              </a:solidFill>
              <a:latin typeface="Times New Roman" panose="02020603050405020304" pitchFamily="18" charset="0"/>
              <a:cs typeface="Times New Roman" panose="02020603050405020304" pitchFamily="18" charset="0"/>
            </a:endParaRPr>
          </a:p>
          <a:p>
            <a:pPr algn="just"/>
            <a:r>
              <a:rPr lang="en-US" sz="2400" dirty="0">
                <a:solidFill>
                  <a:schemeClr val="tx1"/>
                </a:solidFill>
                <a:latin typeface="Times New Roman" panose="02020603050405020304" pitchFamily="18" charset="0"/>
                <a:cs typeface="Times New Roman" panose="02020603050405020304" pitchFamily="18" charset="0"/>
              </a:rPr>
              <a:t>Discrimination is defined us the making of distinctions among people.</a:t>
            </a:r>
          </a:p>
        </p:txBody>
      </p:sp>
    </p:spTree>
    <p:extLst>
      <p:ext uri="{BB962C8B-B14F-4D97-AF65-F5344CB8AC3E}">
        <p14:creationId xmlns:p14="http://schemas.microsoft.com/office/powerpoint/2010/main" val="4112541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12EF9C-89DE-4335-BF3D-3003A47141F3}"/>
              </a:ext>
            </a:extLst>
          </p:cNvPr>
          <p:cNvSpPr>
            <a:spLocks noGrp="1"/>
          </p:cNvSpPr>
          <p:nvPr>
            <p:ph type="title"/>
          </p:nvPr>
        </p:nvSpPr>
        <p:spPr>
          <a:xfrm>
            <a:off x="1251678" y="382385"/>
            <a:ext cx="10178322" cy="619101"/>
          </a:xfrm>
        </p:spPr>
        <p:txBody>
          <a:bodyPr>
            <a:normAutofit fontScale="90000"/>
          </a:bodyPr>
          <a:lstStyle/>
          <a:p>
            <a:pPr algn="ctr"/>
            <a:r>
              <a:rPr lang="en-US" sz="3200" b="1" dirty="0">
                <a:latin typeface="+mn-lt"/>
              </a:rPr>
              <a:t>Disparate Treatment</a:t>
            </a:r>
            <a:r>
              <a:rPr lang="en-US" sz="5400" b="1" dirty="0">
                <a:latin typeface="+mn-lt"/>
              </a:rPr>
              <a:t/>
            </a:r>
            <a:br>
              <a:rPr lang="en-US" sz="5400" b="1" dirty="0">
                <a:latin typeface="+mn-lt"/>
              </a:rPr>
            </a:br>
            <a:endParaRPr lang="en-US" dirty="0">
              <a:latin typeface="+mn-lt"/>
            </a:endParaRPr>
          </a:p>
        </p:txBody>
      </p:sp>
      <p:sp>
        <p:nvSpPr>
          <p:cNvPr id="3" name="Content Placeholder 2">
            <a:extLst>
              <a:ext uri="{FF2B5EF4-FFF2-40B4-BE49-F238E27FC236}">
                <a16:creationId xmlns="" xmlns:a16="http://schemas.microsoft.com/office/drawing/2014/main" id="{F768120D-2C47-44DC-B104-E3A96C1963C3}"/>
              </a:ext>
            </a:extLst>
          </p:cNvPr>
          <p:cNvSpPr>
            <a:spLocks noGrp="1"/>
          </p:cNvSpPr>
          <p:nvPr>
            <p:ph idx="1"/>
          </p:nvPr>
        </p:nvSpPr>
        <p:spPr>
          <a:xfrm>
            <a:off x="1251678" y="1240972"/>
            <a:ext cx="10178322" cy="4535714"/>
          </a:xfrm>
        </p:spPr>
        <p:txBody>
          <a:bodyPr>
            <a:noAutofit/>
          </a:bodyPr>
          <a:lstStyle/>
          <a:p>
            <a:pPr algn="just"/>
            <a:r>
              <a:rPr lang="en-US" sz="2800" dirty="0"/>
              <a:t>One sign of discrimination is </a:t>
            </a:r>
            <a:r>
              <a:rPr lang="en-US" sz="2800" b="1" dirty="0"/>
              <a:t>disparate treatment </a:t>
            </a:r>
            <a:r>
              <a:rPr lang="en-US" sz="2800" dirty="0"/>
              <a:t>—differing treatment of individuals, where the differences are based on the individuals’ race, color, religion, sex, national origin, age, or disability status. </a:t>
            </a:r>
          </a:p>
          <a:p>
            <a:pPr algn="just"/>
            <a:r>
              <a:rPr lang="en-US" sz="2800" dirty="0"/>
              <a:t>Example:- </a:t>
            </a:r>
          </a:p>
          <a:p>
            <a:pPr algn="just"/>
            <a:r>
              <a:rPr lang="en-US" sz="2800" dirty="0"/>
              <a:t>hiring or promoting one person over an equally qualified person because of the individual’s race. </a:t>
            </a:r>
          </a:p>
          <a:p>
            <a:pPr algn="just"/>
            <a:r>
              <a:rPr lang="en-US" sz="2800" dirty="0"/>
              <a:t>Failing to hire women with school-age children but hiring  men with school-age children. </a:t>
            </a:r>
          </a:p>
        </p:txBody>
      </p:sp>
    </p:spTree>
    <p:extLst>
      <p:ext uri="{BB962C8B-B14F-4D97-AF65-F5344CB8AC3E}">
        <p14:creationId xmlns:p14="http://schemas.microsoft.com/office/powerpoint/2010/main" val="31687999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12EF9C-89DE-4335-BF3D-3003A47141F3}"/>
              </a:ext>
            </a:extLst>
          </p:cNvPr>
          <p:cNvSpPr>
            <a:spLocks noGrp="1"/>
          </p:cNvSpPr>
          <p:nvPr>
            <p:ph type="title"/>
          </p:nvPr>
        </p:nvSpPr>
        <p:spPr>
          <a:xfrm>
            <a:off x="1251678" y="382385"/>
            <a:ext cx="10178322" cy="1098072"/>
          </a:xfrm>
        </p:spPr>
        <p:txBody>
          <a:bodyPr>
            <a:normAutofit/>
          </a:bodyPr>
          <a:lstStyle/>
          <a:p>
            <a:pPr algn="ctr"/>
            <a:r>
              <a:rPr lang="en-US" sz="3200" b="1" dirty="0">
                <a:latin typeface="+mn-lt"/>
              </a:rPr>
              <a:t/>
            </a:r>
            <a:br>
              <a:rPr lang="en-US" sz="3200" b="1" dirty="0">
                <a:latin typeface="+mn-lt"/>
              </a:rPr>
            </a:br>
            <a:r>
              <a:rPr lang="en-US" sz="3200" b="1" dirty="0">
                <a:latin typeface="+mn-lt"/>
              </a:rPr>
              <a:t>To avoid disparate treatment</a:t>
            </a:r>
            <a:endParaRPr lang="en-US" b="1" dirty="0">
              <a:latin typeface="+mn-lt"/>
            </a:endParaRPr>
          </a:p>
        </p:txBody>
      </p:sp>
      <p:sp>
        <p:nvSpPr>
          <p:cNvPr id="3" name="Content Placeholder 2">
            <a:extLst>
              <a:ext uri="{FF2B5EF4-FFF2-40B4-BE49-F238E27FC236}">
                <a16:creationId xmlns="" xmlns:a16="http://schemas.microsoft.com/office/drawing/2014/main" id="{F768120D-2C47-44DC-B104-E3A96C1963C3}"/>
              </a:ext>
            </a:extLst>
          </p:cNvPr>
          <p:cNvSpPr>
            <a:spLocks noGrp="1"/>
          </p:cNvSpPr>
          <p:nvPr>
            <p:ph idx="1"/>
          </p:nvPr>
        </p:nvSpPr>
        <p:spPr>
          <a:xfrm>
            <a:off x="1251678" y="1676401"/>
            <a:ext cx="10178322" cy="3593591"/>
          </a:xfrm>
        </p:spPr>
        <p:txBody>
          <a:bodyPr>
            <a:normAutofit/>
          </a:bodyPr>
          <a:lstStyle/>
          <a:p>
            <a:pPr marL="0" indent="0" algn="just">
              <a:buNone/>
            </a:pPr>
            <a:r>
              <a:rPr lang="en-US" sz="2800" dirty="0"/>
              <a:t>Evaluating interview questions and decision criteria to make sure they are job related</a:t>
            </a:r>
            <a:endParaRPr lang="en-US" dirty="0"/>
          </a:p>
        </p:txBody>
      </p:sp>
    </p:spTree>
    <p:extLst>
      <p:ext uri="{BB962C8B-B14F-4D97-AF65-F5344CB8AC3E}">
        <p14:creationId xmlns:p14="http://schemas.microsoft.com/office/powerpoint/2010/main" val="2571787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450761"/>
            <a:ext cx="10178322" cy="605307"/>
          </a:xfrm>
        </p:spPr>
        <p:txBody>
          <a:bodyPr>
            <a:noAutofit/>
          </a:bodyPr>
          <a:lstStyle/>
          <a:p>
            <a:pPr algn="ctr"/>
            <a:r>
              <a:rPr lang="en-US" sz="3200" b="1" i="0" u="none" strike="noStrike" baseline="0" dirty="0">
                <a:solidFill>
                  <a:schemeClr val="tx1"/>
                </a:solidFill>
                <a:latin typeface="+mn-lt"/>
              </a:rPr>
              <a:t>Affirmative Action</a:t>
            </a:r>
            <a:r>
              <a:rPr lang="en-US" sz="3200" b="1" i="0" u="none" strike="noStrike" baseline="0" dirty="0">
                <a:solidFill>
                  <a:srgbClr val="0066BB"/>
                </a:solidFill>
                <a:latin typeface="+mn-lt"/>
              </a:rPr>
              <a:t/>
            </a:r>
            <a:br>
              <a:rPr lang="en-US" sz="3200" b="1" i="0" u="none" strike="noStrike" baseline="0" dirty="0">
                <a:solidFill>
                  <a:srgbClr val="0066BB"/>
                </a:solidFill>
                <a:latin typeface="+mn-lt"/>
              </a:rPr>
            </a:br>
            <a:endParaRPr lang="en-US" sz="3200" dirty="0">
              <a:latin typeface="+mn-lt"/>
            </a:endParaRPr>
          </a:p>
        </p:txBody>
      </p:sp>
      <p:sp>
        <p:nvSpPr>
          <p:cNvPr id="3" name="Content Placeholder 2"/>
          <p:cNvSpPr>
            <a:spLocks noGrp="1"/>
          </p:cNvSpPr>
          <p:nvPr>
            <p:ph idx="1"/>
          </p:nvPr>
        </p:nvSpPr>
        <p:spPr>
          <a:xfrm>
            <a:off x="1251678" y="1249352"/>
            <a:ext cx="10178322" cy="4262804"/>
          </a:xfrm>
        </p:spPr>
        <p:txBody>
          <a:bodyPr>
            <a:normAutofit/>
          </a:bodyPr>
          <a:lstStyle/>
          <a:p>
            <a:pPr algn="just"/>
            <a:r>
              <a:rPr lang="en-US" sz="2800" dirty="0">
                <a:solidFill>
                  <a:schemeClr val="tx1"/>
                </a:solidFill>
              </a:rPr>
              <a:t>A strategy intended to achieve </a:t>
            </a:r>
            <a:r>
              <a:rPr lang="en-US" sz="2800" dirty="0">
                <a:solidFill>
                  <a:srgbClr val="00B0F0"/>
                </a:solidFill>
              </a:rPr>
              <a:t>fair employment </a:t>
            </a:r>
            <a:r>
              <a:rPr lang="en-US" sz="2800" dirty="0">
                <a:solidFill>
                  <a:schemeClr val="tx1"/>
                </a:solidFill>
              </a:rPr>
              <a:t>by urging employers to hire certain groups of people </a:t>
            </a:r>
            <a:r>
              <a:rPr lang="en-US" sz="2800" dirty="0">
                <a:solidFill>
                  <a:srgbClr val="00B0F0"/>
                </a:solidFill>
              </a:rPr>
              <a:t>who were discriminated </a:t>
            </a:r>
            <a:r>
              <a:rPr lang="en-US" sz="2800" dirty="0">
                <a:solidFill>
                  <a:schemeClr val="tx1"/>
                </a:solidFill>
              </a:rPr>
              <a:t>against in the past.</a:t>
            </a:r>
          </a:p>
          <a:p>
            <a:pPr algn="just"/>
            <a:r>
              <a:rPr lang="en-US" sz="2800" b="0" i="0" u="none" strike="noStrike" baseline="0" dirty="0">
                <a:solidFill>
                  <a:schemeClr val="tx1"/>
                </a:solidFill>
              </a:rPr>
              <a:t>An organization’s</a:t>
            </a:r>
            <a:r>
              <a:rPr lang="en-US" sz="2800" b="0" i="0" u="none" strike="noStrike" dirty="0">
                <a:solidFill>
                  <a:schemeClr val="tx1"/>
                </a:solidFill>
              </a:rPr>
              <a:t> </a:t>
            </a:r>
            <a:r>
              <a:rPr lang="en-US" sz="2800" b="0" i="0" u="none" strike="noStrike" baseline="0" dirty="0">
                <a:solidFill>
                  <a:srgbClr val="00B0F0"/>
                </a:solidFill>
              </a:rPr>
              <a:t>active effort </a:t>
            </a:r>
            <a:r>
              <a:rPr lang="en-US" sz="2800" b="0" i="0" u="none" strike="noStrike" baseline="0" dirty="0">
                <a:solidFill>
                  <a:schemeClr val="tx1"/>
                </a:solidFill>
              </a:rPr>
              <a:t>to find</a:t>
            </a:r>
            <a:r>
              <a:rPr lang="en-US" sz="2800" b="0" i="0" u="none" strike="noStrike" dirty="0">
                <a:solidFill>
                  <a:schemeClr val="tx1"/>
                </a:solidFill>
              </a:rPr>
              <a:t> </a:t>
            </a:r>
            <a:r>
              <a:rPr lang="en-US" sz="2800" b="0" i="0" u="none" strike="noStrike" baseline="0" dirty="0">
                <a:solidFill>
                  <a:schemeClr val="tx1"/>
                </a:solidFill>
              </a:rPr>
              <a:t>opportunities to hire</a:t>
            </a:r>
            <a:r>
              <a:rPr lang="en-US" sz="2800" b="0" i="0" u="none" strike="noStrike" dirty="0">
                <a:solidFill>
                  <a:schemeClr val="tx1"/>
                </a:solidFill>
              </a:rPr>
              <a:t> </a:t>
            </a:r>
            <a:r>
              <a:rPr lang="en-US" sz="2800" b="0" i="0" u="none" strike="noStrike" baseline="0" dirty="0">
                <a:solidFill>
                  <a:schemeClr val="tx1"/>
                </a:solidFill>
              </a:rPr>
              <a:t>or promote people in a</a:t>
            </a:r>
            <a:r>
              <a:rPr lang="en-US" sz="2800" b="0" i="0" u="none" strike="noStrike" dirty="0">
                <a:solidFill>
                  <a:schemeClr val="tx1"/>
                </a:solidFill>
              </a:rPr>
              <a:t> </a:t>
            </a:r>
            <a:r>
              <a:rPr lang="en-US" sz="2800" b="0" i="0" u="none" strike="noStrike" baseline="0" dirty="0">
                <a:solidFill>
                  <a:schemeClr val="tx1"/>
                </a:solidFill>
              </a:rPr>
              <a:t>particular group.</a:t>
            </a:r>
          </a:p>
          <a:p>
            <a:pPr algn="just"/>
            <a:r>
              <a:rPr lang="en-US" sz="2800" b="0" i="0" u="none" strike="noStrike" baseline="0" dirty="0">
                <a:solidFill>
                  <a:schemeClr val="tx1"/>
                </a:solidFill>
              </a:rPr>
              <a:t>taking extra effort to attract and retain</a:t>
            </a:r>
            <a:r>
              <a:rPr lang="en-US" sz="2800" b="0" i="0" u="none" strike="noStrike" dirty="0">
                <a:solidFill>
                  <a:schemeClr val="tx1"/>
                </a:solidFill>
              </a:rPr>
              <a:t> </a:t>
            </a:r>
            <a:r>
              <a:rPr lang="en-US" sz="2800" b="0" i="0" u="none" strike="noStrike" baseline="0" dirty="0">
                <a:solidFill>
                  <a:srgbClr val="00B0F0"/>
                </a:solidFill>
              </a:rPr>
              <a:t>minority employees</a:t>
            </a:r>
            <a:r>
              <a:rPr lang="en-US" sz="2800" b="0" i="0" u="none" strike="noStrike" baseline="0" dirty="0">
                <a:solidFill>
                  <a:schemeClr val="tx1"/>
                </a:solidFill>
              </a:rPr>
              <a:t>.</a:t>
            </a:r>
          </a:p>
          <a:p>
            <a:pPr lvl="0" algn="just"/>
            <a:r>
              <a:rPr lang="en-US" sz="2800" dirty="0">
                <a:solidFill>
                  <a:schemeClr val="tx1"/>
                </a:solidFill>
              </a:rPr>
              <a:t>Affirmative action  measures are  </a:t>
            </a:r>
            <a:r>
              <a:rPr lang="en-US" sz="2800" dirty="0">
                <a:solidFill>
                  <a:srgbClr val="00B0F0"/>
                </a:solidFill>
              </a:rPr>
              <a:t>temporary  interventions</a:t>
            </a:r>
          </a:p>
        </p:txBody>
      </p:sp>
    </p:spTree>
    <p:extLst>
      <p:ext uri="{BB962C8B-B14F-4D97-AF65-F5344CB8AC3E}">
        <p14:creationId xmlns:p14="http://schemas.microsoft.com/office/powerpoint/2010/main" val="1872747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22301"/>
          </a:xfrm>
        </p:spPr>
        <p:txBody>
          <a:bodyPr>
            <a:normAutofit fontScale="90000"/>
          </a:bodyPr>
          <a:lstStyle/>
          <a:p>
            <a:pPr algn="ctr"/>
            <a:r>
              <a:rPr lang="en-US" sz="3100" b="1" i="0" u="none" strike="noStrike" baseline="0" dirty="0">
                <a:solidFill>
                  <a:schemeClr val="tx1"/>
                </a:solidFill>
                <a:latin typeface="+mn-lt"/>
              </a:rPr>
              <a:t>Affirmative Action and ETHIOPIAN</a:t>
            </a:r>
            <a:r>
              <a:rPr lang="en-US" sz="3100" b="1" i="0" u="none" strike="noStrike" dirty="0">
                <a:solidFill>
                  <a:schemeClr val="tx1"/>
                </a:solidFill>
                <a:latin typeface="+mn-lt"/>
              </a:rPr>
              <a:t> law</a:t>
            </a:r>
            <a:r>
              <a:rPr lang="en-US" b="1" i="0" u="none" strike="noStrike" baseline="0" dirty="0">
                <a:solidFill>
                  <a:srgbClr val="0066BB"/>
                </a:solidFill>
                <a:latin typeface="UniversLTStd-BoldCn"/>
              </a:rPr>
              <a:t/>
            </a:r>
            <a:br>
              <a:rPr lang="en-US" b="1" i="0" u="none" strike="noStrike" baseline="0" dirty="0">
                <a:solidFill>
                  <a:srgbClr val="0066BB"/>
                </a:solidFill>
                <a:latin typeface="UniversLTStd-BoldCn"/>
              </a:rPr>
            </a:br>
            <a:endParaRPr lang="en-US" dirty="0"/>
          </a:p>
        </p:txBody>
      </p:sp>
      <p:sp>
        <p:nvSpPr>
          <p:cNvPr id="3" name="Content Placeholder 2"/>
          <p:cNvSpPr>
            <a:spLocks noGrp="1"/>
          </p:cNvSpPr>
          <p:nvPr>
            <p:ph idx="1"/>
          </p:nvPr>
        </p:nvSpPr>
        <p:spPr>
          <a:xfrm>
            <a:off x="1251678" y="1299032"/>
            <a:ext cx="10178322" cy="3593591"/>
          </a:xfrm>
        </p:spPr>
        <p:txBody>
          <a:bodyPr>
            <a:normAutofit/>
          </a:bodyPr>
          <a:lstStyle/>
          <a:p>
            <a:pPr lvl="0">
              <a:buClr>
                <a:srgbClr val="2A1A00"/>
              </a:buClr>
            </a:pPr>
            <a:r>
              <a:rPr lang="en-US" sz="2800" b="1" dirty="0">
                <a:solidFill>
                  <a:prstClr val="black">
                    <a:lumMod val="65000"/>
                    <a:lumOff val="35000"/>
                  </a:prstClr>
                </a:solidFill>
                <a:latin typeface="Times New Roman" panose="02020603050405020304" pitchFamily="18" charset="0"/>
                <a:cs typeface="Times New Roman" panose="02020603050405020304" pitchFamily="18" charset="0"/>
              </a:rPr>
              <a:t>Article 35 </a:t>
            </a:r>
          </a:p>
          <a:p>
            <a:pPr lvl="0" algn="just">
              <a:buClr>
                <a:srgbClr val="2A1A00"/>
              </a:buClr>
            </a:pPr>
            <a:r>
              <a:rPr lang="en-US" sz="2400" dirty="0">
                <a:solidFill>
                  <a:srgbClr val="000000"/>
                </a:solidFill>
              </a:rPr>
              <a:t>The historical legacy of inequality and discrimination suffered by women in Ethiopia taken into account, women, in order to remedy this legacy, are entitled to affirmative measures. </a:t>
            </a:r>
            <a:endParaRPr lang="en-US" sz="2400" dirty="0" smtClean="0">
              <a:solidFill>
                <a:srgbClr val="000000"/>
              </a:solidFill>
            </a:endParaRPr>
          </a:p>
          <a:p>
            <a:pPr lvl="0" algn="just">
              <a:buClr>
                <a:srgbClr val="2A1A00"/>
              </a:buClr>
            </a:pPr>
            <a:r>
              <a:rPr lang="en-US" sz="2400" dirty="0" smtClean="0">
                <a:solidFill>
                  <a:srgbClr val="000000"/>
                </a:solidFill>
              </a:rPr>
              <a:t>The </a:t>
            </a:r>
            <a:r>
              <a:rPr lang="en-US" sz="2400" dirty="0">
                <a:solidFill>
                  <a:srgbClr val="000000"/>
                </a:solidFill>
              </a:rPr>
              <a:t>purpose of such measures shall be to provide special attention to women so as to enable them to compete and participate on the basis of equality with men in political, social and economic life as well as in public and private institutions. </a:t>
            </a:r>
          </a:p>
        </p:txBody>
      </p:sp>
    </p:spTree>
    <p:extLst>
      <p:ext uri="{BB962C8B-B14F-4D97-AF65-F5344CB8AC3E}">
        <p14:creationId xmlns:p14="http://schemas.microsoft.com/office/powerpoint/2010/main" val="341528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440441"/>
            <a:ext cx="10178322" cy="648129"/>
          </a:xfrm>
        </p:spPr>
        <p:txBody>
          <a:bodyPr>
            <a:normAutofit fontScale="90000"/>
          </a:bodyPr>
          <a:lstStyle/>
          <a:p>
            <a:pPr algn="ctr"/>
            <a:r>
              <a:rPr lang="en-US" sz="3600" b="1" i="0" u="none" strike="noStrike" baseline="0" dirty="0">
                <a:solidFill>
                  <a:schemeClr val="tx1"/>
                </a:solidFill>
                <a:latin typeface="UniversLTStd-BoldCn"/>
              </a:rPr>
              <a:t>Affirmative Action and ETHIOPIAN</a:t>
            </a:r>
            <a:r>
              <a:rPr lang="en-US" sz="3600" b="1" i="0" u="none" strike="noStrike" dirty="0">
                <a:solidFill>
                  <a:schemeClr val="tx1"/>
                </a:solidFill>
                <a:latin typeface="UniversLTStd-BoldCn"/>
              </a:rPr>
              <a:t> law</a:t>
            </a:r>
            <a:r>
              <a:rPr lang="en-US" b="1" i="0" u="none" strike="noStrike" baseline="0" dirty="0">
                <a:solidFill>
                  <a:srgbClr val="0066BB"/>
                </a:solidFill>
                <a:latin typeface="UniversLTStd-BoldCn"/>
              </a:rPr>
              <a:t/>
            </a:r>
            <a:br>
              <a:rPr lang="en-US" b="1" i="0" u="none" strike="noStrike" baseline="0" dirty="0">
                <a:solidFill>
                  <a:srgbClr val="0066BB"/>
                </a:solidFill>
                <a:latin typeface="UniversLTStd-BoldCn"/>
              </a:rPr>
            </a:br>
            <a:endParaRPr lang="en-US" dirty="0"/>
          </a:p>
        </p:txBody>
      </p:sp>
      <p:sp>
        <p:nvSpPr>
          <p:cNvPr id="3" name="Content Placeholder 2"/>
          <p:cNvSpPr>
            <a:spLocks noGrp="1"/>
          </p:cNvSpPr>
          <p:nvPr>
            <p:ph idx="1"/>
          </p:nvPr>
        </p:nvSpPr>
        <p:spPr>
          <a:xfrm>
            <a:off x="1251678" y="1291772"/>
            <a:ext cx="10178322" cy="3731478"/>
          </a:xfrm>
        </p:spPr>
        <p:txBody>
          <a:bodyPr>
            <a:normAutofit fontScale="92500"/>
          </a:bodyPr>
          <a:lstStyle/>
          <a:p>
            <a:pPr lvl="0" algn="just">
              <a:buClr>
                <a:srgbClr val="2A1A00"/>
              </a:buClr>
            </a:pPr>
            <a:r>
              <a:rPr lang="en-US" sz="2400" b="1" dirty="0">
                <a:solidFill>
                  <a:srgbClr val="000000"/>
                </a:solidFill>
                <a:latin typeface="Times New Roman" panose="02020603050405020304" pitchFamily="18" charset="0"/>
              </a:rPr>
              <a:t>Proclamation 515/2007</a:t>
            </a:r>
          </a:p>
          <a:p>
            <a:pPr marL="0" lvl="0" indent="0" algn="just">
              <a:buClr>
                <a:srgbClr val="2A1A00"/>
              </a:buClr>
              <a:buNone/>
            </a:pPr>
            <a:r>
              <a:rPr lang="en-US" sz="2400" dirty="0">
                <a:solidFill>
                  <a:prstClr val="black">
                    <a:lumMod val="65000"/>
                    <a:lumOff val="35000"/>
                  </a:prstClr>
                </a:solidFill>
              </a:rPr>
              <a:t>  </a:t>
            </a:r>
            <a:r>
              <a:rPr lang="en-US" sz="2800" dirty="0">
                <a:solidFill>
                  <a:prstClr val="black">
                    <a:lumMod val="65000"/>
                    <a:lumOff val="35000"/>
                  </a:prstClr>
                </a:solidFill>
              </a:rPr>
              <a:t>In recruitment promotion and deployment preference shall be given to:</a:t>
            </a:r>
          </a:p>
          <a:p>
            <a:pPr algn="just">
              <a:buClr>
                <a:srgbClr val="2A1A00"/>
              </a:buClr>
            </a:pPr>
            <a:r>
              <a:rPr lang="en-US" sz="2800" dirty="0">
                <a:solidFill>
                  <a:prstClr val="black">
                    <a:lumMod val="65000"/>
                    <a:lumOff val="35000"/>
                  </a:prstClr>
                </a:solidFill>
              </a:rPr>
              <a:t>female candidates</a:t>
            </a:r>
          </a:p>
          <a:p>
            <a:pPr algn="just">
              <a:buClr>
                <a:srgbClr val="2A1A00"/>
              </a:buClr>
            </a:pPr>
            <a:r>
              <a:rPr lang="en-US" sz="2800" dirty="0">
                <a:solidFill>
                  <a:prstClr val="black">
                    <a:lumMod val="65000"/>
                    <a:lumOff val="35000"/>
                  </a:prstClr>
                </a:solidFill>
              </a:rPr>
              <a:t>candidates with disabilities; and</a:t>
            </a:r>
          </a:p>
          <a:p>
            <a:pPr algn="just">
              <a:buClr>
                <a:srgbClr val="2A1A00"/>
              </a:buClr>
            </a:pPr>
            <a:r>
              <a:rPr lang="en-US" sz="2800" dirty="0">
                <a:solidFill>
                  <a:prstClr val="black">
                    <a:lumMod val="65000"/>
                    <a:lumOff val="35000"/>
                  </a:prstClr>
                </a:solidFill>
              </a:rPr>
              <a:t>members of nationalities comparatively less represented in the </a:t>
            </a:r>
            <a:r>
              <a:rPr lang="en-US" sz="2800" dirty="0" smtClean="0">
                <a:solidFill>
                  <a:prstClr val="black">
                    <a:lumMod val="65000"/>
                    <a:lumOff val="35000"/>
                  </a:prstClr>
                </a:solidFill>
              </a:rPr>
              <a:t>government office</a:t>
            </a:r>
            <a:r>
              <a:rPr lang="en-US" sz="2800" dirty="0">
                <a:solidFill>
                  <a:prstClr val="black">
                    <a:lumMod val="65000"/>
                    <a:lumOff val="35000"/>
                  </a:prstClr>
                </a:solidFill>
              </a:rPr>
              <a:t>, having equal or  close scores to that other candidates.</a:t>
            </a:r>
          </a:p>
        </p:txBody>
      </p:sp>
    </p:spTree>
    <p:extLst>
      <p:ext uri="{BB962C8B-B14F-4D97-AF65-F5344CB8AC3E}">
        <p14:creationId xmlns:p14="http://schemas.microsoft.com/office/powerpoint/2010/main" val="3430309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BA76EA24-BCFC-4959-9380-5D58567A84D2}"/>
              </a:ext>
            </a:extLst>
          </p:cNvPr>
          <p:cNvSpPr>
            <a:spLocks noGrp="1"/>
          </p:cNvSpPr>
          <p:nvPr>
            <p:ph type="title"/>
          </p:nvPr>
        </p:nvSpPr>
        <p:spPr>
          <a:xfrm>
            <a:off x="1028700" y="438150"/>
            <a:ext cx="10401300" cy="590550"/>
          </a:xfrm>
        </p:spPr>
        <p:txBody>
          <a:bodyPr>
            <a:normAutofit fontScale="90000"/>
          </a:bodyPr>
          <a:lstStyle/>
          <a:p>
            <a:pPr algn="ctr"/>
            <a:r>
              <a:rPr lang="en-US" sz="3600" b="1" dirty="0">
                <a:latin typeface="Times New Roman" panose="02020603050405020304" pitchFamily="18" charset="0"/>
                <a:ea typeface="Calibri" panose="020F0502020204030204" pitchFamily="34" charset="0"/>
                <a:cs typeface="Times New Roman" panose="02020603050405020304" pitchFamily="18" charset="0"/>
              </a:rPr>
              <a:t>harassment in the workplace</a:t>
            </a:r>
            <a:r>
              <a:rPr lang="en-US" sz="3200" dirty="0">
                <a:latin typeface="Times New Roman" panose="02020603050405020304" pitchFamily="18" charset="0"/>
                <a:ea typeface="Calibri" panose="020F0502020204030204" pitchFamily="34" charset="0"/>
                <a:cs typeface="Times New Roman" panose="02020603050405020304" pitchFamily="18" charset="0"/>
              </a:rPr>
              <a:t/>
            </a:r>
            <a:br>
              <a:rPr lang="en-US" sz="3200" dirty="0">
                <a:latin typeface="Times New Roman" panose="02020603050405020304" pitchFamily="18" charset="0"/>
                <a:ea typeface="Calibri" panose="020F0502020204030204" pitchFamily="34" charset="0"/>
                <a:cs typeface="Times New Roman" panose="02020603050405020304" pitchFamily="18" charset="0"/>
              </a:rPr>
            </a:br>
            <a:r>
              <a:rPr lang="en-US" sz="3200" dirty="0">
                <a:latin typeface="Times New Roman" panose="02020603050405020304" pitchFamily="18" charset="0"/>
                <a:ea typeface="Calibri" panose="020F0502020204030204" pitchFamily="34" charset="0"/>
                <a:cs typeface="Times New Roman" panose="02020603050405020304" pitchFamily="18" charset="0"/>
              </a:rPr>
              <a:t> </a:t>
            </a:r>
            <a:br>
              <a:rPr lang="en-US" sz="3200" dirty="0">
                <a:latin typeface="Times New Roman" panose="02020603050405020304" pitchFamily="18" charset="0"/>
                <a:ea typeface="Calibri" panose="020F0502020204030204" pitchFamily="34" charset="0"/>
                <a:cs typeface="Times New Roman" panose="02020603050405020304" pitchFamily="18" charset="0"/>
              </a:rPr>
            </a:br>
            <a:r>
              <a:rPr lang="en-US" sz="3200" b="1" dirty="0">
                <a:solidFill>
                  <a:srgbClr val="2A1A00"/>
                </a:solidFill>
                <a:latin typeface="Times New Roman" panose="02020603050405020304" pitchFamily="18" charset="0"/>
                <a:cs typeface="Times New Roman" panose="02020603050405020304" pitchFamily="18" charset="0"/>
              </a:rPr>
              <a:t>  </a:t>
            </a:r>
            <a:br>
              <a:rPr lang="en-US" sz="3200" b="1" dirty="0">
                <a:solidFill>
                  <a:srgbClr val="2A1A00"/>
                </a:solidFill>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endParaRPr lang="en-US" b="1" dirty="0"/>
          </a:p>
        </p:txBody>
      </p:sp>
      <p:sp>
        <p:nvSpPr>
          <p:cNvPr id="3" name="Content Placeholder 2">
            <a:extLst>
              <a:ext uri="{FF2B5EF4-FFF2-40B4-BE49-F238E27FC236}">
                <a16:creationId xmlns="" xmlns:a16="http://schemas.microsoft.com/office/drawing/2014/main" id="{9AA10027-0787-4F56-A388-5D1DD3E87EE4}"/>
              </a:ext>
            </a:extLst>
          </p:cNvPr>
          <p:cNvSpPr>
            <a:spLocks noGrp="1"/>
          </p:cNvSpPr>
          <p:nvPr>
            <p:ph idx="1"/>
          </p:nvPr>
        </p:nvSpPr>
        <p:spPr>
          <a:xfrm>
            <a:off x="1251678" y="1028701"/>
            <a:ext cx="10178322" cy="5219700"/>
          </a:xfrm>
        </p:spPr>
        <p:txBody>
          <a:bodyPr>
            <a:normAutofit/>
          </a:bodyPr>
          <a:lstStyle/>
          <a:p>
            <a:pPr marL="0" indent="0" algn="just">
              <a:lnSpc>
                <a:spcPct val="150000"/>
              </a:lnSpc>
              <a:buNone/>
            </a:pPr>
            <a:r>
              <a:rPr lang="en-US" sz="2400" b="1" dirty="0">
                <a:solidFill>
                  <a:schemeClr val="tx1"/>
                </a:solidFill>
                <a:latin typeface="Univers-Condensed"/>
                <a:cs typeface="Times New Roman" panose="02020603050405020304" pitchFamily="18" charset="0"/>
              </a:rPr>
              <a:t>Sexual Harassment </a:t>
            </a:r>
          </a:p>
          <a:p>
            <a:pPr algn="just">
              <a:lnSpc>
                <a:spcPct val="150000"/>
              </a:lnSpc>
            </a:pPr>
            <a:r>
              <a:rPr lang="en-US" sz="2400" dirty="0">
                <a:solidFill>
                  <a:schemeClr val="tx1"/>
                </a:solidFill>
                <a:latin typeface="Univers-Condensed"/>
                <a:cs typeface="Times New Roman" panose="02020603050405020304" pitchFamily="18" charset="0"/>
              </a:rPr>
              <a:t>Unwelcome advances, requests for sexual favors, and other verbal or physical conduct of a sexual nature in the working environment</a:t>
            </a:r>
          </a:p>
          <a:p>
            <a:pPr algn="just">
              <a:lnSpc>
                <a:spcPct val="150000"/>
              </a:lnSpc>
            </a:pPr>
            <a:r>
              <a:rPr lang="en-US" sz="2400" dirty="0">
                <a:solidFill>
                  <a:schemeClr val="tx1"/>
                </a:solidFill>
                <a:latin typeface="Univers-Condensed"/>
                <a:cs typeface="Times New Roman" panose="02020603050405020304" pitchFamily="18" charset="0"/>
              </a:rPr>
              <a:t>Sexual harassment includes any type of behavior, comments, gestures, and actions of a sexual nature that create a hostile work environment for an employee.</a:t>
            </a:r>
          </a:p>
        </p:txBody>
      </p:sp>
    </p:spTree>
    <p:extLst>
      <p:ext uri="{BB962C8B-B14F-4D97-AF65-F5344CB8AC3E}">
        <p14:creationId xmlns:p14="http://schemas.microsoft.com/office/powerpoint/2010/main" val="29067610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62B7AC-6640-48B3-B662-7B60E988A05B}"/>
              </a:ext>
            </a:extLst>
          </p:cNvPr>
          <p:cNvSpPr>
            <a:spLocks noGrp="1"/>
          </p:cNvSpPr>
          <p:nvPr>
            <p:ph type="title"/>
          </p:nvPr>
        </p:nvSpPr>
        <p:spPr>
          <a:xfrm>
            <a:off x="1251678" y="382385"/>
            <a:ext cx="10178322" cy="673683"/>
          </a:xfrm>
        </p:spPr>
        <p:txBody>
          <a:bodyPr>
            <a:normAutofit/>
          </a:bodyPr>
          <a:lstStyle/>
          <a:p>
            <a:pPr algn="ctr"/>
            <a:r>
              <a:rPr lang="en-US" sz="3600" b="1" dirty="0">
                <a:latin typeface="+mn-lt"/>
              </a:rPr>
              <a:t> </a:t>
            </a:r>
            <a:r>
              <a:rPr lang="en-US" sz="3200" b="1" dirty="0">
                <a:latin typeface="+mn-lt"/>
              </a:rPr>
              <a:t>activity</a:t>
            </a:r>
            <a:r>
              <a:rPr lang="en-US" sz="3600" b="1" dirty="0">
                <a:latin typeface="+mn-lt"/>
              </a:rPr>
              <a:t> </a:t>
            </a:r>
          </a:p>
        </p:txBody>
      </p:sp>
      <p:sp>
        <p:nvSpPr>
          <p:cNvPr id="3" name="Content Placeholder 2">
            <a:extLst>
              <a:ext uri="{FF2B5EF4-FFF2-40B4-BE49-F238E27FC236}">
                <a16:creationId xmlns="" xmlns:a16="http://schemas.microsoft.com/office/drawing/2014/main" id="{5E52B5B2-810C-42E1-AFA9-5C2A5F49785D}"/>
              </a:ext>
            </a:extLst>
          </p:cNvPr>
          <p:cNvSpPr>
            <a:spLocks noGrp="1"/>
          </p:cNvSpPr>
          <p:nvPr>
            <p:ph idx="1"/>
          </p:nvPr>
        </p:nvSpPr>
        <p:spPr>
          <a:xfrm>
            <a:off x="1175836" y="1207856"/>
            <a:ext cx="10178322" cy="3593591"/>
          </a:xfrm>
        </p:spPr>
        <p:txBody>
          <a:bodyPr>
            <a:normAutofit/>
          </a:bodyPr>
          <a:lstStyle/>
          <a:p>
            <a:pPr algn="just"/>
            <a:r>
              <a:rPr lang="en-US" sz="2800" dirty="0"/>
              <a:t>What can you do as a human resource manager to deal with harassment in the workplace ?</a:t>
            </a:r>
          </a:p>
        </p:txBody>
      </p:sp>
    </p:spTree>
    <p:extLst>
      <p:ext uri="{BB962C8B-B14F-4D97-AF65-F5344CB8AC3E}">
        <p14:creationId xmlns:p14="http://schemas.microsoft.com/office/powerpoint/2010/main" val="10821329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6E04AD-0660-4F78-A73B-00D3BE5A73A4}"/>
              </a:ext>
            </a:extLst>
          </p:cNvPr>
          <p:cNvSpPr>
            <a:spLocks noGrp="1"/>
          </p:cNvSpPr>
          <p:nvPr>
            <p:ph type="title"/>
          </p:nvPr>
        </p:nvSpPr>
        <p:spPr>
          <a:xfrm>
            <a:off x="1251678" y="495300"/>
            <a:ext cx="10178322" cy="560768"/>
          </a:xfrm>
        </p:spPr>
        <p:txBody>
          <a:bodyPr>
            <a:normAutofit/>
          </a:bodyPr>
          <a:lstStyle/>
          <a:p>
            <a:pPr algn="ctr"/>
            <a:r>
              <a:rPr lang="en-US" sz="3200" dirty="0"/>
              <a:t>How to deal with harassment </a:t>
            </a:r>
          </a:p>
        </p:txBody>
      </p:sp>
      <p:sp>
        <p:nvSpPr>
          <p:cNvPr id="3" name="Content Placeholder 2">
            <a:extLst>
              <a:ext uri="{FF2B5EF4-FFF2-40B4-BE49-F238E27FC236}">
                <a16:creationId xmlns="" xmlns:a16="http://schemas.microsoft.com/office/drawing/2014/main" id="{C54EEA18-20A2-4480-AEE2-3BC3B25A184C}"/>
              </a:ext>
            </a:extLst>
          </p:cNvPr>
          <p:cNvSpPr>
            <a:spLocks noGrp="1"/>
          </p:cNvSpPr>
          <p:nvPr>
            <p:ph idx="1"/>
          </p:nvPr>
        </p:nvSpPr>
        <p:spPr>
          <a:xfrm>
            <a:off x="1251678" y="1332426"/>
            <a:ext cx="10178322" cy="4913827"/>
          </a:xfrm>
        </p:spPr>
        <p:txBody>
          <a:bodyPr>
            <a:normAutofit lnSpcReduction="10000"/>
          </a:bodyPr>
          <a:lstStyle/>
          <a:p>
            <a:r>
              <a:rPr lang="en-US" sz="2400" dirty="0">
                <a:solidFill>
                  <a:srgbClr val="000000"/>
                </a:solidFill>
                <a:latin typeface="Times New Roman" panose="02020603050405020304" pitchFamily="18" charset="0"/>
                <a:cs typeface="Times New Roman" panose="02020603050405020304" pitchFamily="18" charset="0"/>
              </a:rPr>
              <a:t>Have clear well communicated harassment prohibiting policy</a:t>
            </a:r>
          </a:p>
          <a:p>
            <a:pPr lvl="1"/>
            <a:r>
              <a:rPr lang="en-US" sz="2200" dirty="0">
                <a:solidFill>
                  <a:srgbClr val="000000"/>
                </a:solidFill>
                <a:latin typeface="Times New Roman" panose="02020603050405020304" pitchFamily="18" charset="0"/>
                <a:cs typeface="Times New Roman" panose="02020603050405020304" pitchFamily="18" charset="0"/>
              </a:rPr>
              <a:t>Definition of sexual harassment (physical conduct, verbal conduct &amp; non-verbal conduct)</a:t>
            </a:r>
          </a:p>
          <a:p>
            <a:pPr lvl="1"/>
            <a:r>
              <a:rPr lang="en-US" sz="2200" dirty="0">
                <a:solidFill>
                  <a:srgbClr val="000000"/>
                </a:solidFill>
                <a:latin typeface="Times New Roman" panose="02020603050405020304" pitchFamily="18" charset="0"/>
                <a:cs typeface="Times New Roman" panose="02020603050405020304" pitchFamily="18" charset="0"/>
              </a:rPr>
              <a:t>Training and refreshment training programs</a:t>
            </a:r>
          </a:p>
          <a:p>
            <a:pPr lvl="1"/>
            <a:r>
              <a:rPr lang="en-US" sz="2200" dirty="0">
                <a:solidFill>
                  <a:srgbClr val="000000"/>
                </a:solidFill>
                <a:latin typeface="Times New Roman" panose="02020603050405020304" pitchFamily="18" charset="0"/>
                <a:cs typeface="Times New Roman" panose="02020603050405020304" pitchFamily="18" charset="0"/>
              </a:rPr>
              <a:t>Compliant procedure </a:t>
            </a:r>
          </a:p>
          <a:p>
            <a:pPr lvl="1"/>
            <a:r>
              <a:rPr lang="en-US" sz="2200" dirty="0">
                <a:solidFill>
                  <a:srgbClr val="000000"/>
                </a:solidFill>
                <a:latin typeface="Times New Roman" panose="02020603050405020304" pitchFamily="18" charset="0"/>
                <a:cs typeface="Times New Roman" panose="02020603050405020304" pitchFamily="18" charset="0"/>
              </a:rPr>
              <a:t>Disciplinary measures (from warning to dismissal)</a:t>
            </a:r>
          </a:p>
          <a:p>
            <a:r>
              <a:rPr lang="en-US" sz="2400" dirty="0">
                <a:solidFill>
                  <a:srgbClr val="000000"/>
                </a:solidFill>
                <a:latin typeface="Times New Roman" panose="02020603050405020304" pitchFamily="18" charset="0"/>
                <a:cs typeface="Times New Roman" panose="02020603050405020304" pitchFamily="18" charset="0"/>
              </a:rPr>
              <a:t>In place  effective complaint procedure</a:t>
            </a:r>
          </a:p>
          <a:p>
            <a:pPr>
              <a:lnSpc>
                <a:spcPct val="120000"/>
              </a:lnSpc>
            </a:pPr>
            <a:r>
              <a:rPr lang="en-US" altLang="en-US" sz="2400" dirty="0">
                <a:solidFill>
                  <a:srgbClr val="000000"/>
                </a:solidFill>
                <a:latin typeface="Times New Roman" panose="02020603050405020304" pitchFamily="18" charset="0"/>
                <a:cs typeface="Times New Roman" panose="02020603050405020304" pitchFamily="18" charset="0"/>
              </a:rPr>
              <a:t>Guard against retaliation</a:t>
            </a:r>
            <a:endParaRPr lang="en-US" sz="2400" dirty="0">
              <a:solidFill>
                <a:srgbClr val="000000"/>
              </a:solidFill>
              <a:latin typeface="Times New Roman" panose="02020603050405020304" pitchFamily="18" charset="0"/>
              <a:cs typeface="Times New Roman" panose="02020603050405020304" pitchFamily="18" charset="0"/>
            </a:endParaRPr>
          </a:p>
          <a:p>
            <a:r>
              <a:rPr lang="en-US" sz="2400" dirty="0">
                <a:solidFill>
                  <a:srgbClr val="000000"/>
                </a:solidFill>
                <a:latin typeface="Times New Roman" panose="02020603050405020304" pitchFamily="18" charset="0"/>
                <a:cs typeface="Times New Roman" panose="02020603050405020304" pitchFamily="18" charset="0"/>
              </a:rPr>
              <a:t>Quickly investigate all claims</a:t>
            </a:r>
          </a:p>
          <a:p>
            <a:r>
              <a:rPr lang="en-US" sz="2400" dirty="0">
                <a:solidFill>
                  <a:srgbClr val="000000"/>
                </a:solidFill>
                <a:latin typeface="Times New Roman" panose="02020603050405020304" pitchFamily="18" charset="0"/>
                <a:cs typeface="Times New Roman" panose="02020603050405020304" pitchFamily="18" charset="0"/>
              </a:rPr>
              <a:t>Take remedial action to correct past harassment</a:t>
            </a:r>
          </a:p>
          <a:p>
            <a:r>
              <a:rPr lang="en-US" sz="2400" dirty="0">
                <a:solidFill>
                  <a:srgbClr val="3EAEE0"/>
                </a:solidFill>
                <a:latin typeface="Times New Roman" panose="02020603050405020304" pitchFamily="18" charset="0"/>
                <a:cs typeface="Times New Roman" panose="02020603050405020304" pitchFamily="18" charset="0"/>
              </a:rPr>
              <a:t> </a:t>
            </a:r>
            <a:r>
              <a:rPr lang="en-US" sz="2400" dirty="0">
                <a:solidFill>
                  <a:srgbClr val="000000"/>
                </a:solidFill>
                <a:latin typeface="Times New Roman" panose="02020603050405020304" pitchFamily="18" charset="0"/>
                <a:cs typeface="Times New Roman" panose="02020603050405020304" pitchFamily="18" charset="0"/>
              </a:rPr>
              <a:t>Follow up to prevent continuation of harassment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0244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137322"/>
          </a:xfrm>
        </p:spPr>
        <p:txBody>
          <a:bodyPr>
            <a:normAutofit/>
          </a:bodyPr>
          <a:lstStyle/>
          <a:p>
            <a:pPr algn="ct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A diagnostic model in HRM Framework </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1519707"/>
            <a:ext cx="10178322" cy="4636394"/>
          </a:xfrm>
        </p:spPr>
        <p:txBody>
          <a:bodyPr>
            <a:normAutofit/>
          </a:bodyPr>
          <a:lstStyle/>
          <a:p>
            <a:pPr algn="just">
              <a:lnSpc>
                <a:spcPct val="150000"/>
              </a:lnSpc>
            </a:pPr>
            <a:r>
              <a:rPr lang="en-US" altLang="en-US" sz="2400" dirty="0"/>
              <a:t>The management must have a </a:t>
            </a:r>
            <a:r>
              <a:rPr lang="en-US" altLang="en-US" sz="2400" dirty="0">
                <a:solidFill>
                  <a:srgbClr val="0070C0"/>
                </a:solidFill>
              </a:rPr>
              <a:t>deep understanding </a:t>
            </a:r>
            <a:r>
              <a:rPr lang="en-US" altLang="en-US" sz="2400" dirty="0"/>
              <a:t>and appreciation of the </a:t>
            </a:r>
            <a:r>
              <a:rPr lang="en-US" altLang="en-US" sz="2400" dirty="0">
                <a:solidFill>
                  <a:srgbClr val="0070C0"/>
                </a:solidFill>
              </a:rPr>
              <a:t>internal and external </a:t>
            </a:r>
            <a:r>
              <a:rPr lang="en-US" altLang="en-US" sz="2400" dirty="0"/>
              <a:t>environments.  </a:t>
            </a:r>
          </a:p>
          <a:p>
            <a:pPr algn="just">
              <a:lnSpc>
                <a:spcPct val="150000"/>
              </a:lnSpc>
            </a:pPr>
            <a:r>
              <a:rPr lang="en-US" altLang="en-US" sz="2400" dirty="0"/>
              <a:t>It is desirable that managers know what the environment is and </a:t>
            </a:r>
            <a:r>
              <a:rPr lang="en-US" altLang="en-US" sz="2400" dirty="0">
                <a:solidFill>
                  <a:srgbClr val="0070C0"/>
                </a:solidFill>
              </a:rPr>
              <a:t>how it influences</a:t>
            </a:r>
            <a:r>
              <a:rPr lang="en-US" altLang="en-US" sz="2400" dirty="0"/>
              <a:t> HRM functions in an organization. </a:t>
            </a:r>
          </a:p>
          <a:p>
            <a:pPr algn="just">
              <a:lnSpc>
                <a:spcPct val="150000"/>
              </a:lnSpc>
            </a:pPr>
            <a:r>
              <a:rPr lang="en-US" altLang="en-US" sz="2400" dirty="0"/>
              <a:t>Managers must always be aware of the environmental forces influencing their decisions; at the same time, they must be aware of how their decisions may affect the environment. </a:t>
            </a:r>
          </a:p>
          <a:p>
            <a:pPr marR="114300" algn="just">
              <a:lnSpc>
                <a:spcPct val="150000"/>
              </a:lnSpc>
              <a:spcBef>
                <a:spcPts val="0"/>
              </a:spcBef>
            </a:pPr>
            <a:endParaRPr lang="en-US" sz="2400" dirty="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621277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assignment </a:t>
            </a:r>
          </a:p>
        </p:txBody>
      </p:sp>
      <p:sp>
        <p:nvSpPr>
          <p:cNvPr id="3" name="Content Placeholder 2"/>
          <p:cNvSpPr>
            <a:spLocks noGrp="1"/>
          </p:cNvSpPr>
          <p:nvPr>
            <p:ph idx="1"/>
          </p:nvPr>
        </p:nvSpPr>
        <p:spPr>
          <a:xfrm>
            <a:off x="1200162" y="1474632"/>
            <a:ext cx="10178322" cy="3593591"/>
          </a:xfrm>
        </p:spPr>
        <p:txBody>
          <a:bodyPr/>
          <a:lstStyle/>
          <a:p>
            <a:pPr algn="just"/>
            <a:r>
              <a:rPr lang="en-US" dirty="0"/>
              <a:t>Read about job analysis </a:t>
            </a:r>
            <a:r>
              <a:rPr lang="en-US" dirty="0">
                <a:latin typeface="Times New Roman" panose="02020603050405020304" pitchFamily="18" charset="0"/>
                <a:ea typeface="Times New Roman" panose="02020603050405020304" pitchFamily="18" charset="0"/>
              </a:rPr>
              <a:t>Scott, S. A. &amp; </a:t>
            </a:r>
            <a:r>
              <a:rPr lang="en-US" dirty="0" err="1">
                <a:latin typeface="Times New Roman" panose="02020603050405020304" pitchFamily="18" charset="0"/>
                <a:ea typeface="Times New Roman" panose="02020603050405020304" pitchFamily="18" charset="0"/>
              </a:rPr>
              <a:t>Bohlander</a:t>
            </a:r>
            <a:r>
              <a:rPr lang="en-US" dirty="0">
                <a:latin typeface="Times New Roman" panose="02020603050405020304" pitchFamily="18" charset="0"/>
                <a:ea typeface="Times New Roman" panose="02020603050405020304" pitchFamily="18" charset="0"/>
              </a:rPr>
              <a:t> , G. W., 2012. Managing human resource. </a:t>
            </a:r>
            <a:endParaRPr lang="en-US" dirty="0"/>
          </a:p>
        </p:txBody>
      </p:sp>
    </p:spTree>
    <p:extLst>
      <p:ext uri="{BB962C8B-B14F-4D97-AF65-F5344CB8AC3E}">
        <p14:creationId xmlns:p14="http://schemas.microsoft.com/office/powerpoint/2010/main" val="71588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251678" y="382385"/>
            <a:ext cx="10178322" cy="853987"/>
          </a:xfrm>
        </p:spPr>
        <p:txBody>
          <a:bodyPr>
            <a:normAutofit/>
          </a:bodyPr>
          <a:lstStyle/>
          <a:p>
            <a:pPr algn="ctr"/>
            <a:r>
              <a:rPr lang="en-US" altLang="en-US" sz="3200" b="1" dirty="0">
                <a:latin typeface="Times New Roman" panose="02020603050405020304" pitchFamily="18" charset="0"/>
                <a:cs typeface="Times New Roman" panose="02020603050405020304" pitchFamily="18" charset="0"/>
              </a:rPr>
              <a:t>Reflection </a:t>
            </a:r>
          </a:p>
        </p:txBody>
      </p:sp>
      <p:sp>
        <p:nvSpPr>
          <p:cNvPr id="36867" name="Content Placeholder 2"/>
          <p:cNvSpPr>
            <a:spLocks noGrp="1"/>
          </p:cNvSpPr>
          <p:nvPr>
            <p:ph idx="1"/>
          </p:nvPr>
        </p:nvSpPr>
        <p:spPr>
          <a:xfrm>
            <a:off x="1251678" y="1268568"/>
            <a:ext cx="10178322" cy="3593591"/>
          </a:xfrm>
        </p:spPr>
        <p:txBody>
          <a:bodyPr>
            <a:normAutofit/>
          </a:bodyPr>
          <a:lstStyle/>
          <a:p>
            <a:pPr algn="just"/>
            <a:r>
              <a:rPr lang="en-US" altLang="en-US" sz="2800" dirty="0">
                <a:latin typeface="Times New Roman" panose="02020603050405020304" pitchFamily="18" charset="0"/>
                <a:cs typeface="Times New Roman" panose="02020603050405020304" pitchFamily="18" charset="0"/>
              </a:rPr>
              <a:t>What is the difference between internal and external environment? Give examples.</a:t>
            </a:r>
          </a:p>
          <a:p>
            <a:pPr algn="just"/>
            <a:r>
              <a:rPr lang="en-US" altLang="en-US" sz="2800" dirty="0">
                <a:latin typeface="Times New Roman" panose="02020603050405020304" pitchFamily="18" charset="0"/>
                <a:cs typeface="Times New Roman" panose="02020603050405020304" pitchFamily="18" charset="0"/>
              </a:rPr>
              <a:t>How does the environmental factors affect HRM practices of an organization? </a:t>
            </a:r>
          </a:p>
        </p:txBody>
      </p:sp>
      <p:sp>
        <p:nvSpPr>
          <p:cNvPr id="368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40E5553A-4DBB-4B1F-A82F-15A2A94454A2}" type="slidenum">
              <a:rPr lang="en-US" altLang="en-US" sz="1200">
                <a:solidFill>
                  <a:srgbClr val="045C75"/>
                </a:solidFill>
                <a:latin typeface="Arial" panose="020B0604020202020204" pitchFamily="34" charset="0"/>
              </a:rPr>
              <a:pPr>
                <a:spcBef>
                  <a:spcPct val="0"/>
                </a:spcBef>
                <a:buClrTx/>
                <a:buSzTx/>
                <a:buFontTx/>
                <a:buNone/>
              </a:pPr>
              <a:t>5</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3683797844"/>
      </p:ext>
    </p:extLst>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251678" y="382385"/>
            <a:ext cx="10178322" cy="866866"/>
          </a:xfrm>
        </p:spPr>
        <p:txBody>
          <a:bodyPr>
            <a:normAutofit/>
          </a:bodyPr>
          <a:lstStyle/>
          <a:p>
            <a:r>
              <a:rPr lang="en-US" altLang="en-US" sz="3600" b="1" dirty="0"/>
              <a:t>The Environmental Factors Affecting HRM</a:t>
            </a:r>
            <a:endParaRPr lang="en-US" altLang="en-US" sz="3200" dirty="0"/>
          </a:p>
        </p:txBody>
      </p:sp>
      <p:pic>
        <p:nvPicPr>
          <p:cNvPr id="37892" name="Picture 9" descr="AAFFCXC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09800" y="1249251"/>
            <a:ext cx="8217310" cy="5608749"/>
          </a:xfrm>
        </p:spPr>
      </p:pic>
      <p:sp>
        <p:nvSpPr>
          <p:cNvPr id="3789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B4D404CE-07DA-42E3-85F3-66ADCEDF7DCB}" type="slidenum">
              <a:rPr lang="en-US" altLang="en-US" sz="1200">
                <a:solidFill>
                  <a:srgbClr val="045C75"/>
                </a:solidFill>
                <a:latin typeface="Arial" panose="020B0604020202020204" pitchFamily="34" charset="0"/>
              </a:rPr>
              <a:pPr>
                <a:spcBef>
                  <a:spcPct val="0"/>
                </a:spcBef>
                <a:buClrTx/>
                <a:buSzTx/>
                <a:buFontTx/>
                <a:buNone/>
              </a:pPr>
              <a:t>6</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3734425788"/>
      </p:ext>
    </p:extLst>
  </p:cSld>
  <p:clrMapOvr>
    <a:masterClrMapping/>
  </p:clrMapOvr>
  <p:transition>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4B2BD4E-9E31-4231-9A55-DBC13C42A4E3}"/>
              </a:ext>
            </a:extLst>
          </p:cNvPr>
          <p:cNvSpPr>
            <a:spLocks noGrp="1"/>
          </p:cNvSpPr>
          <p:nvPr>
            <p:ph type="title"/>
          </p:nvPr>
        </p:nvSpPr>
        <p:spPr>
          <a:xfrm>
            <a:off x="1251678" y="734095"/>
            <a:ext cx="10178322" cy="630877"/>
          </a:xfrm>
        </p:spPr>
        <p:txBody>
          <a:bodyPr>
            <a:noAutofit/>
          </a:bodyPr>
          <a:lstStyle/>
          <a:p>
            <a:pPr algn="ctr"/>
            <a:r>
              <a:rPr lang="en-US" sz="3200" b="1" dirty="0">
                <a:latin typeface="Times New Roman" panose="02020603050405020304" pitchFamily="18" charset="0"/>
                <a:cs typeface="Times New Roman" panose="02020603050405020304" pitchFamily="18" charset="0"/>
              </a:rPr>
              <a:t>HRM Environment </a:t>
            </a:r>
          </a:p>
        </p:txBody>
      </p:sp>
      <p:sp>
        <p:nvSpPr>
          <p:cNvPr id="3" name="Content Placeholder 2">
            <a:extLst>
              <a:ext uri="{FF2B5EF4-FFF2-40B4-BE49-F238E27FC236}">
                <a16:creationId xmlns="" xmlns:a16="http://schemas.microsoft.com/office/drawing/2014/main" id="{9AA10027-0787-4F56-A388-5D1DD3E87EE4}"/>
              </a:ext>
            </a:extLst>
          </p:cNvPr>
          <p:cNvSpPr>
            <a:spLocks noGrp="1"/>
          </p:cNvSpPr>
          <p:nvPr>
            <p:ph idx="1"/>
          </p:nvPr>
        </p:nvSpPr>
        <p:spPr>
          <a:xfrm>
            <a:off x="1251678" y="1676400"/>
            <a:ext cx="10178322" cy="4587922"/>
          </a:xfrm>
        </p:spPr>
        <p:txBody>
          <a:bodyPr>
            <a:normAutofit/>
          </a:bodyPr>
          <a:lstStyle/>
          <a:p>
            <a:pPr algn="just">
              <a:lnSpc>
                <a:spcPct val="150000"/>
              </a:lnSpc>
            </a:pPr>
            <a:r>
              <a:rPr lang="en-US" sz="2400" dirty="0">
                <a:latin typeface="Times New Roman" panose="02020603050405020304" pitchFamily="18" charset="0"/>
                <a:cs typeface="Times New Roman" panose="02020603050405020304" pitchFamily="18" charset="0"/>
              </a:rPr>
              <a:t>Environment is the </a:t>
            </a:r>
            <a:r>
              <a:rPr lang="en-US" sz="2400" dirty="0">
                <a:solidFill>
                  <a:srgbClr val="FF0000"/>
                </a:solidFill>
                <a:latin typeface="Times New Roman" panose="02020603050405020304" pitchFamily="18" charset="0"/>
                <a:cs typeface="Times New Roman" panose="02020603050405020304" pitchFamily="18" charset="0"/>
              </a:rPr>
              <a:t>totality of factors </a:t>
            </a:r>
            <a:r>
              <a:rPr lang="en-US" sz="2400" dirty="0">
                <a:latin typeface="Times New Roman" panose="02020603050405020304" pitchFamily="18" charset="0"/>
                <a:cs typeface="Times New Roman" panose="02020603050405020304" pitchFamily="18" charset="0"/>
              </a:rPr>
              <a:t>that influence an organization and its sub systems such HRM.</a:t>
            </a:r>
          </a:p>
          <a:p>
            <a:pPr algn="just">
              <a:lnSpc>
                <a:spcPct val="150000"/>
              </a:lnSpc>
            </a:pPr>
            <a:r>
              <a:rPr lang="en-US" sz="2400" dirty="0">
                <a:latin typeface="Times New Roman" panose="02020603050405020304" pitchFamily="18" charset="0"/>
                <a:cs typeface="Times New Roman" panose="02020603050405020304" pitchFamily="18" charset="0"/>
              </a:rPr>
              <a:t>External Environment -forces </a:t>
            </a:r>
            <a:r>
              <a:rPr lang="en-US" sz="2400" dirty="0">
                <a:solidFill>
                  <a:srgbClr val="FF0000"/>
                </a:solidFill>
                <a:latin typeface="Times New Roman" panose="02020603050405020304" pitchFamily="18" charset="0"/>
                <a:cs typeface="Times New Roman" panose="02020603050405020304" pitchFamily="18" charset="0"/>
              </a:rPr>
              <a:t>external to a firm </a:t>
            </a:r>
            <a:r>
              <a:rPr lang="en-US" sz="2400" dirty="0">
                <a:latin typeface="Times New Roman" panose="02020603050405020304" pitchFamily="18" charset="0"/>
                <a:cs typeface="Times New Roman" panose="02020603050405020304" pitchFamily="18" charset="0"/>
              </a:rPr>
              <a:t>that affect the firm’s performance but are beyond the control of management.</a:t>
            </a:r>
          </a:p>
          <a:p>
            <a:pPr algn="just">
              <a:lnSpc>
                <a:spcPct val="150000"/>
              </a:lnSpc>
            </a:pPr>
            <a:r>
              <a:rPr lang="en-US" sz="2400" dirty="0">
                <a:latin typeface="Times New Roman" panose="02020603050405020304" pitchFamily="18" charset="0"/>
                <a:cs typeface="Times New Roman" panose="02020603050405020304" pitchFamily="18" charset="0"/>
              </a:rPr>
              <a:t>In order to adopt to the external environment </a:t>
            </a:r>
            <a:r>
              <a:rPr lang="en-US" sz="2400" dirty="0">
                <a:solidFill>
                  <a:srgbClr val="0070C0"/>
                </a:solidFill>
                <a:latin typeface="Times New Roman" panose="02020603050405020304" pitchFamily="18" charset="0"/>
                <a:cs typeface="Times New Roman" panose="02020603050405020304" pitchFamily="18" charset="0"/>
              </a:rPr>
              <a:t>constant monitoring </a:t>
            </a:r>
            <a:r>
              <a:rPr lang="en-US" sz="2400" dirty="0">
                <a:latin typeface="Times New Roman" panose="02020603050405020304" pitchFamily="18" charset="0"/>
                <a:cs typeface="Times New Roman" panose="02020603050405020304" pitchFamily="18" charset="0"/>
              </a:rPr>
              <a:t>of the external environment for opportunities and threats is important.</a:t>
            </a:r>
          </a:p>
          <a:p>
            <a:pPr lvl="0" algn="just">
              <a:lnSpc>
                <a:spcPct val="150000"/>
              </a:lnSpc>
            </a:pPr>
            <a:r>
              <a:rPr lang="en-US" sz="2400" dirty="0">
                <a:latin typeface="Times New Roman" panose="02020603050405020304" pitchFamily="18" charset="0"/>
                <a:cs typeface="Times New Roman" panose="02020603050405020304" pitchFamily="18" charset="0"/>
              </a:rPr>
              <a:t>Internal Environment- are concerns or problems internal to the organization</a:t>
            </a:r>
            <a:r>
              <a:rPr lang="en-US" sz="2400" dirty="0" smtClean="0">
                <a:latin typeface="Times New Roman" panose="02020603050405020304" pitchFamily="18" charset="0"/>
                <a:cs typeface="Times New Roman" panose="02020603050405020304" pitchFamily="18" charset="0"/>
              </a:rPr>
              <a:t>.</a:t>
            </a:r>
            <a:endParaRPr lang="en-US" dirty="0"/>
          </a:p>
        </p:txBody>
      </p:sp>
    </p:spTree>
    <p:extLst>
      <p:ext uri="{BB962C8B-B14F-4D97-AF65-F5344CB8AC3E}">
        <p14:creationId xmlns:p14="http://schemas.microsoft.com/office/powerpoint/2010/main" val="846458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6529" y="35999"/>
            <a:ext cx="8500057" cy="802469"/>
          </a:xfrm>
        </p:spPr>
        <p:txBody>
          <a:bodyPr>
            <a:normAutofit/>
          </a:bodyPr>
          <a:lstStyle/>
          <a:p>
            <a:pPr algn="ctr"/>
            <a:r>
              <a:rPr lang="en-US" sz="3600" dirty="0">
                <a:ea typeface="Times New Roman" panose="02020603050405020304" pitchFamily="18" charset="0"/>
              </a:rPr>
              <a:t>The diagnostic model</a:t>
            </a:r>
            <a:endParaRPr lang="en-US" sz="3600" dirty="0"/>
          </a:p>
        </p:txBody>
      </p:sp>
      <p:pic>
        <p:nvPicPr>
          <p:cNvPr id="4" name="Content Placeholder 3"/>
          <p:cNvPicPr>
            <a:picLocks noGrp="1" noChangeAspect="1"/>
          </p:cNvPicPr>
          <p:nvPr>
            <p:ph idx="1"/>
          </p:nvPr>
        </p:nvPicPr>
        <p:blipFill>
          <a:blip r:embed="rId2"/>
          <a:stretch>
            <a:fillRect/>
          </a:stretch>
        </p:blipFill>
        <p:spPr>
          <a:xfrm>
            <a:off x="200096" y="540729"/>
            <a:ext cx="12179962" cy="6548283"/>
          </a:xfrm>
          <a:prstGeom prst="rect">
            <a:avLst/>
          </a:prstGeom>
        </p:spPr>
      </p:pic>
    </p:spTree>
    <p:extLst>
      <p:ext uri="{BB962C8B-B14F-4D97-AF65-F5344CB8AC3E}">
        <p14:creationId xmlns:p14="http://schemas.microsoft.com/office/powerpoint/2010/main" val="29353706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00029"/>
          </a:xfrm>
        </p:spPr>
        <p:txBody>
          <a:bodyPr>
            <a:normAutofit/>
          </a:bodyPr>
          <a:lstStyle/>
          <a:p>
            <a:pPr algn="ctr"/>
            <a:r>
              <a:rPr lang="en-US" sz="3200" dirty="0"/>
              <a:t>Strategic </a:t>
            </a:r>
            <a:r>
              <a:rPr lang="en-US" sz="3200" dirty="0" smtClean="0"/>
              <a:t>issues (Challenges) </a:t>
            </a:r>
            <a:r>
              <a:rPr lang="en-US" sz="3200" dirty="0"/>
              <a:t>facing HRM </a:t>
            </a:r>
          </a:p>
        </p:txBody>
      </p:sp>
      <p:sp>
        <p:nvSpPr>
          <p:cNvPr id="3" name="Content Placeholder 2"/>
          <p:cNvSpPr>
            <a:spLocks noGrp="1"/>
          </p:cNvSpPr>
          <p:nvPr>
            <p:ph idx="1"/>
          </p:nvPr>
        </p:nvSpPr>
        <p:spPr>
          <a:xfrm>
            <a:off x="1166498" y="1456549"/>
            <a:ext cx="10178322" cy="4871544"/>
          </a:xfrm>
        </p:spPr>
        <p:txBody>
          <a:bodyPr>
            <a:noAutofit/>
          </a:bodyPr>
          <a:lstStyle/>
          <a:p>
            <a:pPr>
              <a:lnSpc>
                <a:spcPct val="150000"/>
              </a:lnSpc>
            </a:pPr>
            <a:r>
              <a:rPr lang="en-US" sz="2400" dirty="0">
                <a:latin typeface="Times New Roman" panose="02020603050405020304" pitchFamily="18" charset="0"/>
                <a:cs typeface="Times New Roman" panose="02020603050405020304" pitchFamily="18" charset="0"/>
              </a:rPr>
              <a:t>Invest on HR </a:t>
            </a:r>
            <a:r>
              <a:rPr lang="en-US" sz="2400" dirty="0" smtClean="0">
                <a:latin typeface="Times New Roman" panose="02020603050405020304" pitchFamily="18" charset="0"/>
                <a:cs typeface="Times New Roman" panose="02020603050405020304" pitchFamily="18" charset="0"/>
              </a:rPr>
              <a:t>professionalism and professionals;  </a:t>
            </a:r>
            <a:endParaRPr lang="en-US" sz="2400" dirty="0">
              <a:latin typeface="Times New Roman" panose="02020603050405020304" pitchFamily="18" charset="0"/>
              <a:cs typeface="Times New Roman" panose="02020603050405020304" pitchFamily="18" charset="0"/>
            </a:endParaRPr>
          </a:p>
          <a:p>
            <a:pPr>
              <a:lnSpc>
                <a:spcPct val="150000"/>
              </a:lnSpc>
            </a:pPr>
            <a:r>
              <a:rPr lang="en-US" sz="2400" dirty="0">
                <a:latin typeface="Times New Roman" panose="02020603050405020304" pitchFamily="18" charset="0"/>
                <a:cs typeface="Times New Roman" panose="02020603050405020304" pitchFamily="18" charset="0"/>
              </a:rPr>
              <a:t>Understanding and Managing </a:t>
            </a:r>
            <a:r>
              <a:rPr lang="en-US" sz="2400" dirty="0" smtClean="0">
                <a:latin typeface="Times New Roman" panose="02020603050405020304" pitchFamily="18" charset="0"/>
                <a:cs typeface="Times New Roman" panose="02020603050405020304" pitchFamily="18" charset="0"/>
              </a:rPr>
              <a:t>people; </a:t>
            </a:r>
            <a:endParaRPr lang="en-US" sz="2400" dirty="0">
              <a:latin typeface="Times New Roman" panose="02020603050405020304" pitchFamily="18" charset="0"/>
              <a:cs typeface="Times New Roman" panose="02020603050405020304" pitchFamily="18" charset="0"/>
            </a:endParaRPr>
          </a:p>
          <a:p>
            <a:pPr lvl="1">
              <a:lnSpc>
                <a:spcPct val="150000"/>
              </a:lnSpc>
            </a:pPr>
            <a:r>
              <a:rPr lang="en-US" sz="2400" dirty="0">
                <a:latin typeface="Times New Roman" panose="02020603050405020304" pitchFamily="18" charset="0"/>
                <a:cs typeface="Times New Roman" panose="02020603050405020304" pitchFamily="18" charset="0"/>
              </a:rPr>
              <a:t>How to find, motivate , nurture, develop and keep them </a:t>
            </a:r>
          </a:p>
          <a:p>
            <a:pPr>
              <a:lnSpc>
                <a:spcPct val="150000"/>
              </a:lnSpc>
            </a:pPr>
            <a:r>
              <a:rPr lang="en-US" sz="2400" dirty="0">
                <a:latin typeface="Times New Roman" panose="02020603050405020304" pitchFamily="18" charset="0"/>
                <a:cs typeface="Times New Roman" panose="02020603050405020304" pitchFamily="18" charset="0"/>
              </a:rPr>
              <a:t>Learn and adapt to evolving role of </a:t>
            </a:r>
            <a:r>
              <a:rPr lang="en-US" sz="2400" dirty="0" smtClean="0">
                <a:latin typeface="Times New Roman" panose="02020603050405020304" pitchFamily="18" charset="0"/>
                <a:cs typeface="Times New Roman" panose="02020603050405020304" pitchFamily="18" charset="0"/>
              </a:rPr>
              <a:t>HRM; </a:t>
            </a:r>
            <a:endParaRPr lang="en-US" sz="2400" dirty="0">
              <a:latin typeface="Times New Roman" panose="02020603050405020304" pitchFamily="18" charset="0"/>
              <a:cs typeface="Times New Roman" panose="02020603050405020304" pitchFamily="18" charset="0"/>
            </a:endParaRPr>
          </a:p>
          <a:p>
            <a:pPr>
              <a:lnSpc>
                <a:spcPct val="150000"/>
              </a:lnSpc>
            </a:pPr>
            <a:r>
              <a:rPr lang="en-US" sz="2400" dirty="0">
                <a:latin typeface="Times New Roman" panose="02020603050405020304" pitchFamily="18" charset="0"/>
                <a:cs typeface="Times New Roman" panose="02020603050405020304" pitchFamily="18" charset="0"/>
              </a:rPr>
              <a:t>Discern, create, and adapt organizational </a:t>
            </a:r>
            <a:r>
              <a:rPr lang="en-US" sz="2400" dirty="0" smtClean="0">
                <a:latin typeface="Times New Roman" panose="02020603050405020304" pitchFamily="18" charset="0"/>
                <a:cs typeface="Times New Roman" panose="02020603050405020304" pitchFamily="18" charset="0"/>
              </a:rPr>
              <a:t>culture; </a:t>
            </a:r>
            <a:endParaRPr lang="en-US" sz="2400" dirty="0">
              <a:latin typeface="Times New Roman" panose="02020603050405020304" pitchFamily="18" charset="0"/>
              <a:cs typeface="Times New Roman" panose="02020603050405020304" pitchFamily="18" charset="0"/>
            </a:endParaRPr>
          </a:p>
          <a:p>
            <a:pPr>
              <a:lnSpc>
                <a:spcPct val="150000"/>
              </a:lnSpc>
            </a:pPr>
            <a:r>
              <a:rPr lang="en-US" sz="2400" dirty="0">
                <a:latin typeface="Times New Roman" panose="02020603050405020304" pitchFamily="18" charset="0"/>
                <a:cs typeface="Times New Roman" panose="02020603050405020304" pitchFamily="18" charset="0"/>
              </a:rPr>
              <a:t>Availing Skilled and motivated </a:t>
            </a:r>
            <a:r>
              <a:rPr lang="en-US" sz="2400" dirty="0" smtClean="0">
                <a:latin typeface="Times New Roman" panose="02020603050405020304" pitchFamily="18" charset="0"/>
                <a:cs typeface="Times New Roman" panose="02020603050405020304" pitchFamily="18" charset="0"/>
              </a:rPr>
              <a:t>workforce; </a:t>
            </a:r>
            <a:endParaRPr lang="en-US" sz="2400" dirty="0">
              <a:latin typeface="Times New Roman" panose="02020603050405020304" pitchFamily="18" charset="0"/>
              <a:cs typeface="Times New Roman" panose="02020603050405020304" pitchFamily="18" charset="0"/>
            </a:endParaRPr>
          </a:p>
          <a:p>
            <a:pPr marL="0" indent="0">
              <a:lnSpc>
                <a:spcPct val="150000"/>
              </a:lnSpc>
              <a:buNone/>
            </a:pPr>
            <a:endParaRPr lang="en-US" sz="2400" dirty="0"/>
          </a:p>
          <a:p>
            <a:pPr>
              <a:lnSpc>
                <a:spcPct val="150000"/>
              </a:lnSpc>
            </a:pPr>
            <a:endParaRPr lang="en-US" sz="2400" dirty="0"/>
          </a:p>
        </p:txBody>
      </p:sp>
    </p:spTree>
    <p:extLst>
      <p:ext uri="{BB962C8B-B14F-4D97-AF65-F5344CB8AC3E}">
        <p14:creationId xmlns:p14="http://schemas.microsoft.com/office/powerpoint/2010/main" val="669083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2427</TotalTime>
  <Words>1857</Words>
  <Application>Microsoft Office PowerPoint</Application>
  <PresentationFormat>Widescreen</PresentationFormat>
  <Paragraphs>211</Paragraphs>
  <Slides>40</Slides>
  <Notes>2</Notes>
  <HiddenSlides>2</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40</vt:i4>
      </vt:variant>
    </vt:vector>
  </HeadingPairs>
  <TitlesOfParts>
    <vt:vector size="52" baseType="lpstr">
      <vt:lpstr>Arial</vt:lpstr>
      <vt:lpstr>Calibri</vt:lpstr>
      <vt:lpstr>Gill Sans MT</vt:lpstr>
      <vt:lpstr>Impact</vt:lpstr>
      <vt:lpstr>Palatino-Roman</vt:lpstr>
      <vt:lpstr>SimHei</vt:lpstr>
      <vt:lpstr>StoneSerif</vt:lpstr>
      <vt:lpstr>Times New Roman</vt:lpstr>
      <vt:lpstr>Univers-Condensed</vt:lpstr>
      <vt:lpstr>UniversLTStd-BoldCn</vt:lpstr>
      <vt:lpstr>ZapfDingbats</vt:lpstr>
      <vt:lpstr>Badge</vt:lpstr>
      <vt:lpstr>Human Resource Management Environment  </vt:lpstr>
      <vt:lpstr>Recap questions  </vt:lpstr>
      <vt:lpstr>A diagnostic model in HRM Framework </vt:lpstr>
      <vt:lpstr>A diagnostic model in HRM Framework </vt:lpstr>
      <vt:lpstr>Reflection </vt:lpstr>
      <vt:lpstr>The Environmental Factors Affecting HRM</vt:lpstr>
      <vt:lpstr>HRM Environment </vt:lpstr>
      <vt:lpstr>The diagnostic model</vt:lpstr>
      <vt:lpstr>Strategic issues (Challenges) facing HRM </vt:lpstr>
      <vt:lpstr>Strategic issues (Challenges) facing HRM </vt:lpstr>
      <vt:lpstr>Strategic issues (Challenges) facing HRM </vt:lpstr>
      <vt:lpstr>Reading assignment </vt:lpstr>
      <vt:lpstr>INTERNATIONAL HUMAN RESOURCE MANAGEMENT (IHRM) </vt:lpstr>
      <vt:lpstr>Why study IHRM?</vt:lpstr>
      <vt:lpstr>HRM policy issues </vt:lpstr>
      <vt:lpstr>local nationals or expatriates</vt:lpstr>
      <vt:lpstr>HRM policy issues </vt:lpstr>
      <vt:lpstr>HRM policy issues </vt:lpstr>
      <vt:lpstr>HRM policy issues </vt:lpstr>
      <vt:lpstr>HRM policy issues </vt:lpstr>
      <vt:lpstr>HRM policy issues </vt:lpstr>
      <vt:lpstr>HRM policy issues </vt:lpstr>
      <vt:lpstr>HRM strategic options </vt:lpstr>
      <vt:lpstr>local factors that influence strategic choices </vt:lpstr>
      <vt:lpstr>local factors that influence strategic choices </vt:lpstr>
      <vt:lpstr>how to  develop international approach    </vt:lpstr>
      <vt:lpstr>Recap questions  </vt:lpstr>
      <vt:lpstr>The Legal aspects of HRM        </vt:lpstr>
      <vt:lpstr>Equal employment opportunity (EEO)       </vt:lpstr>
      <vt:lpstr>Equal employment opportunity …       </vt:lpstr>
      <vt:lpstr>Discrimination in the workplace       </vt:lpstr>
      <vt:lpstr>Disparate Treatment </vt:lpstr>
      <vt:lpstr> To avoid disparate treatment</vt:lpstr>
      <vt:lpstr>Affirmative Action </vt:lpstr>
      <vt:lpstr>Affirmative Action and ETHIOPIAN law </vt:lpstr>
      <vt:lpstr>Affirmative Action and ETHIOPIAN law </vt:lpstr>
      <vt:lpstr>harassment in the workplace       </vt:lpstr>
      <vt:lpstr> activity </vt:lpstr>
      <vt:lpstr>How to deal with harassment </vt:lpstr>
      <vt:lpstr>Reading assignment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 management  instructor: Haiget</dc:title>
  <dc:creator>User</dc:creator>
  <cp:lastModifiedBy>admin</cp:lastModifiedBy>
  <cp:revision>132</cp:revision>
  <dcterms:created xsi:type="dcterms:W3CDTF">2018-10-12T11:43:07Z</dcterms:created>
  <dcterms:modified xsi:type="dcterms:W3CDTF">2020-03-11T19:01:09Z</dcterms:modified>
</cp:coreProperties>
</file>