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88.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s/slide209.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1"/>
  </p:notesMasterIdLst>
  <p:sldIdLst>
    <p:sldId id="257" r:id="rId2"/>
    <p:sldId id="460" r:id="rId3"/>
    <p:sldId id="259" r:id="rId4"/>
    <p:sldId id="260" r:id="rId5"/>
    <p:sldId id="261" r:id="rId6"/>
    <p:sldId id="264" r:id="rId7"/>
    <p:sldId id="262" r:id="rId8"/>
    <p:sldId id="263" r:id="rId9"/>
    <p:sldId id="265" r:id="rId10"/>
    <p:sldId id="267" r:id="rId11"/>
    <p:sldId id="266" r:id="rId12"/>
    <p:sldId id="258" r:id="rId13"/>
    <p:sldId id="268" r:id="rId14"/>
    <p:sldId id="269" r:id="rId15"/>
    <p:sldId id="270" r:id="rId16"/>
    <p:sldId id="271" r:id="rId17"/>
    <p:sldId id="272" r:id="rId18"/>
    <p:sldId id="273" r:id="rId19"/>
    <p:sldId id="274" r:id="rId20"/>
    <p:sldId id="275" r:id="rId21"/>
    <p:sldId id="276" r:id="rId22"/>
    <p:sldId id="288" r:id="rId23"/>
    <p:sldId id="290" r:id="rId24"/>
    <p:sldId id="277" r:id="rId25"/>
    <p:sldId id="279" r:id="rId26"/>
    <p:sldId id="281" r:id="rId27"/>
    <p:sldId id="282" r:id="rId28"/>
    <p:sldId id="291" r:id="rId29"/>
    <p:sldId id="470" r:id="rId30"/>
    <p:sldId id="292" r:id="rId31"/>
    <p:sldId id="293" r:id="rId32"/>
    <p:sldId id="294" r:id="rId33"/>
    <p:sldId id="295" r:id="rId34"/>
    <p:sldId id="296" r:id="rId35"/>
    <p:sldId id="316" r:id="rId36"/>
    <p:sldId id="317" r:id="rId37"/>
    <p:sldId id="307" r:id="rId38"/>
    <p:sldId id="308" r:id="rId39"/>
    <p:sldId id="298" r:id="rId40"/>
    <p:sldId id="319" r:id="rId41"/>
    <p:sldId id="300" r:id="rId42"/>
    <p:sldId id="301" r:id="rId43"/>
    <p:sldId id="315" r:id="rId44"/>
    <p:sldId id="284" r:id="rId45"/>
    <p:sldId id="283" r:id="rId46"/>
    <p:sldId id="286" r:id="rId47"/>
    <p:sldId id="285" r:id="rId48"/>
    <p:sldId id="471" r:id="rId49"/>
    <p:sldId id="303" r:id="rId50"/>
    <p:sldId id="287" r:id="rId51"/>
    <p:sldId id="305" r:id="rId52"/>
    <p:sldId id="306" r:id="rId53"/>
    <p:sldId id="309" r:id="rId54"/>
    <p:sldId id="314" r:id="rId55"/>
    <p:sldId id="304" r:id="rId56"/>
    <p:sldId id="302" r:id="rId57"/>
    <p:sldId id="310" r:id="rId58"/>
    <p:sldId id="311" r:id="rId59"/>
    <p:sldId id="312" r:id="rId60"/>
    <p:sldId id="320" r:id="rId61"/>
    <p:sldId id="318" r:id="rId62"/>
    <p:sldId id="321" r:id="rId63"/>
    <p:sldId id="313" r:id="rId64"/>
    <p:sldId id="322" r:id="rId65"/>
    <p:sldId id="323" r:id="rId66"/>
    <p:sldId id="324" r:id="rId67"/>
    <p:sldId id="325" r:id="rId68"/>
    <p:sldId id="329" r:id="rId69"/>
    <p:sldId id="330" r:id="rId70"/>
    <p:sldId id="413" r:id="rId71"/>
    <p:sldId id="326" r:id="rId72"/>
    <p:sldId id="327" r:id="rId73"/>
    <p:sldId id="328" r:id="rId74"/>
    <p:sldId id="331" r:id="rId75"/>
    <p:sldId id="332" r:id="rId76"/>
    <p:sldId id="333" r:id="rId77"/>
    <p:sldId id="334" r:id="rId78"/>
    <p:sldId id="414" r:id="rId79"/>
    <p:sldId id="415" r:id="rId80"/>
    <p:sldId id="335" r:id="rId81"/>
    <p:sldId id="336" r:id="rId82"/>
    <p:sldId id="338" r:id="rId83"/>
    <p:sldId id="337"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416" r:id="rId97"/>
    <p:sldId id="417" r:id="rId98"/>
    <p:sldId id="418" r:id="rId99"/>
    <p:sldId id="419"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5" r:id="rId114"/>
    <p:sldId id="366" r:id="rId115"/>
    <p:sldId id="367" r:id="rId116"/>
    <p:sldId id="369" r:id="rId117"/>
    <p:sldId id="368" r:id="rId118"/>
    <p:sldId id="370" r:id="rId119"/>
    <p:sldId id="371" r:id="rId120"/>
    <p:sldId id="372" r:id="rId121"/>
    <p:sldId id="472" r:id="rId122"/>
    <p:sldId id="373" r:id="rId123"/>
    <p:sldId id="374" r:id="rId124"/>
    <p:sldId id="375" r:id="rId125"/>
    <p:sldId id="376" r:id="rId126"/>
    <p:sldId id="377" r:id="rId127"/>
    <p:sldId id="378" r:id="rId128"/>
    <p:sldId id="421" r:id="rId129"/>
    <p:sldId id="422" r:id="rId130"/>
    <p:sldId id="423" r:id="rId131"/>
    <p:sldId id="380" r:id="rId132"/>
    <p:sldId id="381" r:id="rId133"/>
    <p:sldId id="382" r:id="rId134"/>
    <p:sldId id="383" r:id="rId135"/>
    <p:sldId id="384" r:id="rId136"/>
    <p:sldId id="424" r:id="rId137"/>
    <p:sldId id="425" r:id="rId138"/>
    <p:sldId id="426" r:id="rId139"/>
    <p:sldId id="427" r:id="rId140"/>
    <p:sldId id="428" r:id="rId141"/>
    <p:sldId id="387" r:id="rId142"/>
    <p:sldId id="429" r:id="rId143"/>
    <p:sldId id="432" r:id="rId144"/>
    <p:sldId id="430" r:id="rId145"/>
    <p:sldId id="431" r:id="rId146"/>
    <p:sldId id="388" r:id="rId147"/>
    <p:sldId id="389" r:id="rId148"/>
    <p:sldId id="390" r:id="rId149"/>
    <p:sldId id="391" r:id="rId150"/>
    <p:sldId id="392" r:id="rId151"/>
    <p:sldId id="393" r:id="rId152"/>
    <p:sldId id="394" r:id="rId153"/>
    <p:sldId id="395" r:id="rId154"/>
    <p:sldId id="396" r:id="rId155"/>
    <p:sldId id="467" r:id="rId156"/>
    <p:sldId id="397" r:id="rId157"/>
    <p:sldId id="468" r:id="rId158"/>
    <p:sldId id="398" r:id="rId159"/>
    <p:sldId id="399" r:id="rId160"/>
    <p:sldId id="469" r:id="rId161"/>
    <p:sldId id="400" r:id="rId162"/>
    <p:sldId id="401" r:id="rId163"/>
    <p:sldId id="402" r:id="rId164"/>
    <p:sldId id="403" r:id="rId165"/>
    <p:sldId id="404" r:id="rId166"/>
    <p:sldId id="461" r:id="rId167"/>
    <p:sldId id="462" r:id="rId168"/>
    <p:sldId id="463" r:id="rId169"/>
    <p:sldId id="464" r:id="rId170"/>
    <p:sldId id="465" r:id="rId171"/>
    <p:sldId id="466" r:id="rId172"/>
    <p:sldId id="473" r:id="rId173"/>
    <p:sldId id="405" r:id="rId174"/>
    <p:sldId id="406" r:id="rId175"/>
    <p:sldId id="407" r:id="rId176"/>
    <p:sldId id="408" r:id="rId177"/>
    <p:sldId id="409" r:id="rId178"/>
    <p:sldId id="410" r:id="rId179"/>
    <p:sldId id="411" r:id="rId180"/>
    <p:sldId id="412" r:id="rId181"/>
    <p:sldId id="433" r:id="rId182"/>
    <p:sldId id="434" r:id="rId183"/>
    <p:sldId id="420" r:id="rId184"/>
    <p:sldId id="435" r:id="rId185"/>
    <p:sldId id="436" r:id="rId186"/>
    <p:sldId id="437" r:id="rId187"/>
    <p:sldId id="438" r:id="rId188"/>
    <p:sldId id="439" r:id="rId189"/>
    <p:sldId id="440" r:id="rId190"/>
    <p:sldId id="441" r:id="rId191"/>
    <p:sldId id="442" r:id="rId192"/>
    <p:sldId id="443" r:id="rId193"/>
    <p:sldId id="448" r:id="rId194"/>
    <p:sldId id="444" r:id="rId195"/>
    <p:sldId id="445" r:id="rId196"/>
    <p:sldId id="446" r:id="rId197"/>
    <p:sldId id="447" r:id="rId198"/>
    <p:sldId id="449" r:id="rId199"/>
    <p:sldId id="450" r:id="rId200"/>
    <p:sldId id="451" r:id="rId201"/>
    <p:sldId id="452" r:id="rId202"/>
    <p:sldId id="453" r:id="rId203"/>
    <p:sldId id="454" r:id="rId204"/>
    <p:sldId id="455" r:id="rId205"/>
    <p:sldId id="456" r:id="rId206"/>
    <p:sldId id="457" r:id="rId207"/>
    <p:sldId id="458" r:id="rId208"/>
    <p:sldId id="459" r:id="rId209"/>
    <p:sldId id="474" r:id="rId2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4265" autoAdjust="0"/>
  </p:normalViewPr>
  <p:slideViewPr>
    <p:cSldViewPr>
      <p:cViewPr varScale="1">
        <p:scale>
          <a:sx n="69" d="100"/>
          <a:sy n="69" d="100"/>
        </p:scale>
        <p:origin x="-204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1"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presProps" Target="presProp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theme" Target="theme/theme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tableStyles" Target="tableStyle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E22B95-2002-4432-B318-D677A0EA8D37}" type="datetimeFigureOut">
              <a:rPr lang="en-US" smtClean="0"/>
              <a:pPr/>
              <a:t>4/22/2020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017FAE-CD7F-41C5-A86E-07BA1822D88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en.wikipedia.org/wiki/Cytotoxicity" TargetMode="External"/><Relationship Id="rId13" Type="http://schemas.openxmlformats.org/officeDocument/2006/relationships/hyperlink" Target="https://en.wikipedia.org/wiki/Humoral_immunity" TargetMode="External"/><Relationship Id="rId3" Type="http://schemas.openxmlformats.org/officeDocument/2006/relationships/hyperlink" Target="https://en.wikipedia.org/wiki/White_blood_cell" TargetMode="External"/><Relationship Id="rId7" Type="http://schemas.openxmlformats.org/officeDocument/2006/relationships/hyperlink" Target="https://en.wikipedia.org/wiki/Cell-mediated_immunity" TargetMode="External"/><Relationship Id="rId12" Type="http://schemas.openxmlformats.org/officeDocument/2006/relationships/hyperlink" Target="https://en.wikipedia.org/wiki/B_cell" TargetMode="External"/><Relationship Id="rId2" Type="http://schemas.openxmlformats.org/officeDocument/2006/relationships/slide" Target="../slides/slide52.xml"/><Relationship Id="rId1" Type="http://schemas.openxmlformats.org/officeDocument/2006/relationships/notesMaster" Target="../notesMasters/notesMaster1.xml"/><Relationship Id="rId6" Type="http://schemas.openxmlformats.org/officeDocument/2006/relationships/hyperlink" Target="https://en.wikipedia.org/wiki/Natural_killer_cell" TargetMode="External"/><Relationship Id="rId11" Type="http://schemas.openxmlformats.org/officeDocument/2006/relationships/hyperlink" Target="https://en.wikipedia.org/wiki/Adaptive_immune_system" TargetMode="External"/><Relationship Id="rId5" Type="http://schemas.openxmlformats.org/officeDocument/2006/relationships/hyperlink" Target="https://en.wikipedia.org/wiki/Immune_system" TargetMode="External"/><Relationship Id="rId10" Type="http://schemas.openxmlformats.org/officeDocument/2006/relationships/hyperlink" Target="https://en.wikipedia.org/wiki/T_cell" TargetMode="External"/><Relationship Id="rId4" Type="http://schemas.openxmlformats.org/officeDocument/2006/relationships/hyperlink" Target="https://en.wikipedia.org/wiki/Vertebrate" TargetMode="External"/><Relationship Id="rId9" Type="http://schemas.openxmlformats.org/officeDocument/2006/relationships/hyperlink" Target="https://en.wikipedia.org/wiki/Innate_immune_system" TargetMode="External"/><Relationship Id="rId14" Type="http://schemas.openxmlformats.org/officeDocument/2006/relationships/hyperlink" Target="https://en.wikipedia.org/wiki/Antibody"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Times New Roman" pitchFamily="18" charset="0"/>
                <a:ea typeface="+mn-ea"/>
                <a:cs typeface="Times New Roman" pitchFamily="18" charset="0"/>
              </a:rPr>
              <a:t>A </a:t>
            </a:r>
            <a:r>
              <a:rPr lang="en-US" sz="1200" b="1" i="0" kern="1200" dirty="0" smtClean="0">
                <a:solidFill>
                  <a:schemeClr val="tx1"/>
                </a:solidFill>
                <a:latin typeface="Times New Roman" pitchFamily="18" charset="0"/>
                <a:ea typeface="+mn-ea"/>
                <a:cs typeface="Times New Roman" pitchFamily="18" charset="0"/>
              </a:rPr>
              <a:t>lymphocyte</a:t>
            </a:r>
            <a:r>
              <a:rPr lang="en-US" sz="1200" b="0" i="0" kern="1200" dirty="0" smtClean="0">
                <a:solidFill>
                  <a:schemeClr val="tx1"/>
                </a:solidFill>
                <a:latin typeface="Times New Roman" pitchFamily="18" charset="0"/>
                <a:ea typeface="+mn-ea"/>
                <a:cs typeface="Times New Roman" pitchFamily="18" charset="0"/>
              </a:rPr>
              <a:t> is one of the subtypes of </a:t>
            </a:r>
            <a:r>
              <a:rPr lang="en-US" sz="1200" b="0" i="0" u="none" strike="noStrike" kern="1200" dirty="0" smtClean="0">
                <a:solidFill>
                  <a:schemeClr val="tx1"/>
                </a:solidFill>
                <a:latin typeface="Times New Roman" pitchFamily="18" charset="0"/>
                <a:ea typeface="+mn-ea"/>
                <a:cs typeface="Times New Roman" pitchFamily="18" charset="0"/>
                <a:hlinkClick r:id="rId3" tooltip="White blood cell"/>
              </a:rPr>
              <a:t>white blood cell</a:t>
            </a:r>
            <a:r>
              <a:rPr lang="en-US" sz="1200" b="0" i="0" kern="1200" dirty="0" smtClean="0">
                <a:solidFill>
                  <a:schemeClr val="tx1"/>
                </a:solidFill>
                <a:latin typeface="Times New Roman" pitchFamily="18" charset="0"/>
                <a:ea typeface="+mn-ea"/>
                <a:cs typeface="Times New Roman" pitchFamily="18" charset="0"/>
              </a:rPr>
              <a:t> in a </a:t>
            </a:r>
            <a:r>
              <a:rPr lang="en-US" sz="1200" b="0" i="0" u="none" strike="noStrike" kern="1200" dirty="0" smtClean="0">
                <a:solidFill>
                  <a:schemeClr val="tx1"/>
                </a:solidFill>
                <a:latin typeface="Times New Roman" pitchFamily="18" charset="0"/>
                <a:ea typeface="+mn-ea"/>
                <a:cs typeface="Times New Roman" pitchFamily="18" charset="0"/>
                <a:hlinkClick r:id="rId4" tooltip="Vertebrate"/>
              </a:rPr>
              <a:t>vertebrate</a:t>
            </a:r>
            <a:r>
              <a:rPr lang="en-US" sz="1200" b="0" i="0" kern="1200" dirty="0" smtClean="0">
                <a:solidFill>
                  <a:schemeClr val="tx1"/>
                </a:solidFill>
                <a:latin typeface="Times New Roman" pitchFamily="18" charset="0"/>
                <a:ea typeface="+mn-ea"/>
                <a:cs typeface="Times New Roman" pitchFamily="18" charset="0"/>
              </a:rPr>
              <a:t>'s </a:t>
            </a:r>
            <a:r>
              <a:rPr lang="en-US" sz="1200" b="0" i="0" u="none" strike="noStrike" kern="1200" dirty="0" smtClean="0">
                <a:solidFill>
                  <a:schemeClr val="tx1"/>
                </a:solidFill>
                <a:latin typeface="Times New Roman" pitchFamily="18" charset="0"/>
                <a:ea typeface="+mn-ea"/>
                <a:cs typeface="Times New Roman" pitchFamily="18" charset="0"/>
                <a:hlinkClick r:id="rId5" tooltip="Immune system"/>
              </a:rPr>
              <a:t>immune system</a:t>
            </a:r>
            <a:r>
              <a:rPr lang="en-US" sz="1200" b="0" i="0" kern="1200" dirty="0" smtClean="0">
                <a:solidFill>
                  <a:schemeClr val="tx1"/>
                </a:solidFill>
                <a:latin typeface="Times New Roman" pitchFamily="18" charset="0"/>
                <a:ea typeface="+mn-ea"/>
                <a:cs typeface="Times New Roman" pitchFamily="18" charset="0"/>
              </a:rPr>
              <a:t>. Lymphocytes include </a:t>
            </a:r>
            <a:r>
              <a:rPr lang="en-US" sz="1200" b="0" i="0" u="none" strike="noStrike" kern="1200" dirty="0" smtClean="0">
                <a:solidFill>
                  <a:schemeClr val="tx1"/>
                </a:solidFill>
                <a:latin typeface="Times New Roman" pitchFamily="18" charset="0"/>
                <a:ea typeface="+mn-ea"/>
                <a:cs typeface="Times New Roman" pitchFamily="18" charset="0"/>
                <a:hlinkClick r:id="rId6" tooltip="Natural killer cell"/>
              </a:rPr>
              <a:t>natural killer cells</a:t>
            </a:r>
            <a:r>
              <a:rPr lang="en-US" sz="1200" b="0" i="0" kern="1200" dirty="0" smtClean="0">
                <a:solidFill>
                  <a:schemeClr val="tx1"/>
                </a:solidFill>
                <a:latin typeface="Times New Roman" pitchFamily="18" charset="0"/>
                <a:ea typeface="+mn-ea"/>
                <a:cs typeface="Times New Roman" pitchFamily="18" charset="0"/>
              </a:rPr>
              <a:t>(which function in </a:t>
            </a:r>
            <a:r>
              <a:rPr lang="en-US" sz="1200" b="0" i="0" u="none" strike="noStrike" kern="1200" dirty="0" smtClean="0">
                <a:solidFill>
                  <a:schemeClr val="tx1"/>
                </a:solidFill>
                <a:latin typeface="Times New Roman" pitchFamily="18" charset="0"/>
                <a:ea typeface="+mn-ea"/>
                <a:cs typeface="Times New Roman" pitchFamily="18" charset="0"/>
                <a:hlinkClick r:id="rId7" tooltip="Cell-mediated immunity"/>
              </a:rPr>
              <a:t>cell-mediated</a:t>
            </a:r>
            <a:r>
              <a:rPr lang="en-US" sz="1200" b="0" i="0" kern="1200" dirty="0" smtClean="0">
                <a:solidFill>
                  <a:schemeClr val="tx1"/>
                </a:solidFill>
                <a:latin typeface="Times New Roman" pitchFamily="18" charset="0"/>
                <a:ea typeface="+mn-ea"/>
                <a:cs typeface="Times New Roman" pitchFamily="18" charset="0"/>
              </a:rPr>
              <a:t>, </a:t>
            </a:r>
            <a:r>
              <a:rPr lang="en-US" sz="1200" b="0" i="0" u="none" strike="noStrike" kern="1200" dirty="0" err="1" smtClean="0">
                <a:solidFill>
                  <a:schemeClr val="tx1"/>
                </a:solidFill>
                <a:latin typeface="Times New Roman" pitchFamily="18" charset="0"/>
                <a:ea typeface="+mn-ea"/>
                <a:cs typeface="Times New Roman" pitchFamily="18" charset="0"/>
                <a:hlinkClick r:id="rId8" tooltip="Cytotoxicity"/>
              </a:rPr>
              <a:t>cytotoxic</a:t>
            </a:r>
            <a:r>
              <a:rPr lang="en-US" sz="1200" b="0" i="0" kern="1200" dirty="0" smtClean="0">
                <a:solidFill>
                  <a:schemeClr val="tx1"/>
                </a:solidFill>
                <a:latin typeface="Times New Roman" pitchFamily="18" charset="0"/>
                <a:ea typeface="+mn-ea"/>
                <a:cs typeface="Times New Roman" pitchFamily="18" charset="0"/>
              </a:rPr>
              <a:t> </a:t>
            </a:r>
            <a:r>
              <a:rPr lang="en-US" sz="1200" b="0" i="0" u="none" strike="noStrike" kern="1200" dirty="0" smtClean="0">
                <a:solidFill>
                  <a:schemeClr val="tx1"/>
                </a:solidFill>
                <a:latin typeface="Times New Roman" pitchFamily="18" charset="0"/>
                <a:ea typeface="+mn-ea"/>
                <a:cs typeface="Times New Roman" pitchFamily="18" charset="0"/>
                <a:hlinkClick r:id="rId9" tooltip="Innate immune system"/>
              </a:rPr>
              <a:t>innate immunity</a:t>
            </a:r>
            <a:r>
              <a:rPr lang="en-US" sz="1200" b="0" i="0" kern="1200" dirty="0" smtClean="0">
                <a:solidFill>
                  <a:schemeClr val="tx1"/>
                </a:solidFill>
                <a:latin typeface="Times New Roman" pitchFamily="18" charset="0"/>
                <a:ea typeface="+mn-ea"/>
                <a:cs typeface="Times New Roman" pitchFamily="18" charset="0"/>
              </a:rPr>
              <a:t>), </a:t>
            </a:r>
            <a:r>
              <a:rPr lang="en-US" sz="1200" b="0" i="0" u="none" strike="noStrike" kern="1200" dirty="0" smtClean="0">
                <a:solidFill>
                  <a:schemeClr val="tx1"/>
                </a:solidFill>
                <a:latin typeface="Times New Roman" pitchFamily="18" charset="0"/>
                <a:ea typeface="+mn-ea"/>
                <a:cs typeface="Times New Roman" pitchFamily="18" charset="0"/>
                <a:hlinkClick r:id="rId10" tooltip="T cell"/>
              </a:rPr>
              <a:t>T cells</a:t>
            </a:r>
            <a:r>
              <a:rPr lang="en-US" sz="1200" b="0" i="0" kern="1200" dirty="0" smtClean="0">
                <a:solidFill>
                  <a:schemeClr val="tx1"/>
                </a:solidFill>
                <a:latin typeface="Times New Roman" pitchFamily="18" charset="0"/>
                <a:ea typeface="+mn-ea"/>
                <a:cs typeface="Times New Roman" pitchFamily="18" charset="0"/>
              </a:rPr>
              <a:t> (for </a:t>
            </a:r>
            <a:r>
              <a:rPr lang="en-US" sz="1200" b="0" i="0" u="none" strike="noStrike" kern="1200" dirty="0" smtClean="0">
                <a:solidFill>
                  <a:schemeClr val="tx1"/>
                </a:solidFill>
                <a:latin typeface="Times New Roman" pitchFamily="18" charset="0"/>
                <a:ea typeface="+mn-ea"/>
                <a:cs typeface="Times New Roman" pitchFamily="18" charset="0"/>
                <a:hlinkClick r:id="rId7" tooltip="Cell-mediated immunity"/>
              </a:rPr>
              <a:t>cell-mediated</a:t>
            </a:r>
            <a:r>
              <a:rPr lang="en-US" sz="1200" b="0" i="0" kern="1200" dirty="0" smtClean="0">
                <a:solidFill>
                  <a:schemeClr val="tx1"/>
                </a:solidFill>
                <a:latin typeface="Times New Roman" pitchFamily="18" charset="0"/>
                <a:ea typeface="+mn-ea"/>
                <a:cs typeface="Times New Roman" pitchFamily="18" charset="0"/>
              </a:rPr>
              <a:t>, </a:t>
            </a:r>
            <a:r>
              <a:rPr lang="en-US" sz="1200" b="0" i="0" kern="1200" dirty="0" err="1" smtClean="0">
                <a:solidFill>
                  <a:schemeClr val="tx1"/>
                </a:solidFill>
                <a:latin typeface="Times New Roman" pitchFamily="18" charset="0"/>
                <a:ea typeface="+mn-ea"/>
                <a:cs typeface="Times New Roman" pitchFamily="18" charset="0"/>
              </a:rPr>
              <a:t>cytotoxic</a:t>
            </a:r>
            <a:r>
              <a:rPr lang="en-US" sz="1200" b="0" i="0" kern="1200" dirty="0" smtClean="0">
                <a:solidFill>
                  <a:schemeClr val="tx1"/>
                </a:solidFill>
                <a:latin typeface="Times New Roman" pitchFamily="18" charset="0"/>
                <a:ea typeface="+mn-ea"/>
                <a:cs typeface="Times New Roman" pitchFamily="18" charset="0"/>
              </a:rPr>
              <a:t> </a:t>
            </a:r>
            <a:r>
              <a:rPr lang="en-US" sz="1200" b="0" i="0" u="none" strike="noStrike" kern="1200" dirty="0" smtClean="0">
                <a:solidFill>
                  <a:schemeClr val="tx1"/>
                </a:solidFill>
                <a:latin typeface="Times New Roman" pitchFamily="18" charset="0"/>
                <a:ea typeface="+mn-ea"/>
                <a:cs typeface="Times New Roman" pitchFamily="18" charset="0"/>
                <a:hlinkClick r:id="rId11" tooltip="Adaptive immune system"/>
              </a:rPr>
              <a:t>adaptive immunity</a:t>
            </a:r>
            <a:r>
              <a:rPr lang="en-US" sz="1200" b="0" i="0" kern="1200" dirty="0" smtClean="0">
                <a:solidFill>
                  <a:schemeClr val="tx1"/>
                </a:solidFill>
                <a:latin typeface="Times New Roman" pitchFamily="18" charset="0"/>
                <a:ea typeface="+mn-ea"/>
                <a:cs typeface="Times New Roman" pitchFamily="18" charset="0"/>
              </a:rPr>
              <a:t>), and </a:t>
            </a:r>
            <a:r>
              <a:rPr lang="en-US" sz="1200" b="0" i="0" u="none" strike="noStrike" kern="1200" dirty="0" smtClean="0">
                <a:solidFill>
                  <a:schemeClr val="tx1"/>
                </a:solidFill>
                <a:latin typeface="Times New Roman" pitchFamily="18" charset="0"/>
                <a:ea typeface="+mn-ea"/>
                <a:cs typeface="Times New Roman" pitchFamily="18" charset="0"/>
                <a:hlinkClick r:id="rId12" tooltip="B cell"/>
              </a:rPr>
              <a:t>B cells</a:t>
            </a:r>
            <a:r>
              <a:rPr lang="en-US" sz="1200" b="0" i="0" kern="1200" dirty="0" smtClean="0">
                <a:solidFill>
                  <a:schemeClr val="tx1"/>
                </a:solidFill>
                <a:latin typeface="Times New Roman" pitchFamily="18" charset="0"/>
                <a:ea typeface="+mn-ea"/>
                <a:cs typeface="Times New Roman" pitchFamily="18" charset="0"/>
              </a:rPr>
              <a:t> (for </a:t>
            </a:r>
            <a:r>
              <a:rPr lang="en-US" sz="1200" b="0" i="0" u="none" strike="noStrike" kern="1200" dirty="0" err="1" smtClean="0">
                <a:solidFill>
                  <a:schemeClr val="tx1"/>
                </a:solidFill>
                <a:latin typeface="Times New Roman" pitchFamily="18" charset="0"/>
                <a:ea typeface="+mn-ea"/>
                <a:cs typeface="Times New Roman" pitchFamily="18" charset="0"/>
                <a:hlinkClick r:id="rId13" tooltip="Humoral immunity"/>
              </a:rPr>
              <a:t>humoral</a:t>
            </a:r>
            <a:r>
              <a:rPr lang="en-US" sz="1200" b="0" i="0" kern="1200" dirty="0" smtClean="0">
                <a:solidFill>
                  <a:schemeClr val="tx1"/>
                </a:solidFill>
                <a:latin typeface="Times New Roman" pitchFamily="18" charset="0"/>
                <a:ea typeface="+mn-ea"/>
                <a:cs typeface="Times New Roman" pitchFamily="18" charset="0"/>
              </a:rPr>
              <a:t>, </a:t>
            </a:r>
            <a:r>
              <a:rPr lang="en-US" sz="1200" b="0" i="0" u="none" strike="noStrike" kern="1200" dirty="0" smtClean="0">
                <a:solidFill>
                  <a:schemeClr val="tx1"/>
                </a:solidFill>
                <a:latin typeface="Times New Roman" pitchFamily="18" charset="0"/>
                <a:ea typeface="+mn-ea"/>
                <a:cs typeface="Times New Roman" pitchFamily="18" charset="0"/>
                <a:hlinkClick r:id="rId14" tooltip="Antibody"/>
              </a:rPr>
              <a:t>antibody</a:t>
            </a:r>
            <a:r>
              <a:rPr lang="en-US" sz="1200" b="0" i="0" kern="1200" dirty="0" smtClean="0">
                <a:solidFill>
                  <a:schemeClr val="tx1"/>
                </a:solidFill>
                <a:latin typeface="Times New Roman" pitchFamily="18" charset="0"/>
                <a:ea typeface="+mn-ea"/>
                <a:cs typeface="Times New Roman" pitchFamily="18" charset="0"/>
              </a:rPr>
              <a:t>-driven </a:t>
            </a:r>
            <a:r>
              <a:rPr lang="en-US" sz="1200" b="0" i="0" u="none" strike="noStrike" kern="1200" dirty="0" smtClean="0">
                <a:solidFill>
                  <a:schemeClr val="tx1"/>
                </a:solidFill>
                <a:latin typeface="Times New Roman" pitchFamily="18" charset="0"/>
                <a:ea typeface="+mn-ea"/>
                <a:cs typeface="Times New Roman" pitchFamily="18" charset="0"/>
                <a:hlinkClick r:id="rId11" tooltip="Adaptive immune system"/>
              </a:rPr>
              <a:t>adaptive immunity</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3E017FAE-CD7F-41C5-A86E-07BA1822D88E}" type="slidenum">
              <a:rPr lang="en-US" smtClean="0"/>
              <a:pPr/>
              <a:t>52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err="1" smtClean="0"/>
              <a:t>Subunitvaccines:</a:t>
            </a:r>
            <a:r>
              <a:rPr lang="en-US" sz="1200" b="0" i="0" kern="1200" dirty="0" err="1" smtClean="0">
                <a:solidFill>
                  <a:schemeClr val="tx1"/>
                </a:solidFill>
                <a:latin typeface="+mn-lt"/>
                <a:ea typeface="+mn-ea"/>
                <a:cs typeface="+mn-cs"/>
              </a:rPr>
              <a:t>A</a:t>
            </a:r>
            <a:r>
              <a:rPr lang="en-US" sz="1200" b="0" i="0" kern="1200" dirty="0" smtClean="0">
                <a:solidFill>
                  <a:schemeClr val="tx1"/>
                </a:solidFill>
                <a:latin typeface="+mn-lt"/>
                <a:ea typeface="+mn-ea"/>
                <a:cs typeface="+mn-cs"/>
              </a:rPr>
              <a:t> vaccine containing viral antigens made free of viral nucleic acid </a:t>
            </a:r>
            <a:r>
              <a:rPr lang="en-US" sz="1200" b="0" i="0" kern="1200" dirty="0" err="1" smtClean="0">
                <a:solidFill>
                  <a:schemeClr val="tx1"/>
                </a:solidFill>
                <a:latin typeface="+mn-lt"/>
                <a:ea typeface="+mn-ea"/>
                <a:cs typeface="+mn-cs"/>
              </a:rPr>
              <a:t>bychemical</a:t>
            </a:r>
            <a:r>
              <a:rPr lang="en-US" sz="1200" b="0" i="0" kern="1200" dirty="0" smtClean="0">
                <a:solidFill>
                  <a:schemeClr val="tx1"/>
                </a:solidFill>
                <a:latin typeface="+mn-lt"/>
                <a:ea typeface="+mn-ea"/>
                <a:cs typeface="+mn-cs"/>
              </a:rPr>
              <a:t> extraction and containing only minimal amounts of </a:t>
            </a:r>
            <a:r>
              <a:rPr lang="en-US" sz="1200" b="0" i="0" kern="1200" dirty="0" err="1" smtClean="0">
                <a:solidFill>
                  <a:schemeClr val="tx1"/>
                </a:solidFill>
                <a:latin typeface="+mn-lt"/>
                <a:ea typeface="+mn-ea"/>
                <a:cs typeface="+mn-cs"/>
              </a:rPr>
              <a:t>nonviralantigens</a:t>
            </a:r>
            <a:r>
              <a:rPr lang="en-US" sz="1200" b="0" i="0" kern="1200" dirty="0" smtClean="0">
                <a:solidFill>
                  <a:schemeClr val="tx1"/>
                </a:solidFill>
                <a:latin typeface="+mn-lt"/>
                <a:ea typeface="+mn-ea"/>
                <a:cs typeface="+mn-cs"/>
              </a:rPr>
              <a:t> derived from the culture medium; it is less likely to cause </a:t>
            </a:r>
            <a:r>
              <a:rPr lang="en-US" sz="1200" b="0" i="0" kern="1200" dirty="0" err="1" smtClean="0">
                <a:solidFill>
                  <a:schemeClr val="tx1"/>
                </a:solidFill>
                <a:latin typeface="+mn-lt"/>
                <a:ea typeface="+mn-ea"/>
                <a:cs typeface="+mn-cs"/>
              </a:rPr>
              <a:t>adversereactions</a:t>
            </a:r>
            <a:r>
              <a:rPr lang="en-US" sz="1200" b="0" i="0" kern="1200" dirty="0" smtClean="0">
                <a:solidFill>
                  <a:schemeClr val="tx1"/>
                </a:solidFill>
                <a:latin typeface="+mn-lt"/>
                <a:ea typeface="+mn-ea"/>
                <a:cs typeface="+mn-cs"/>
              </a:rPr>
              <a:t> than a vaccine containing the whole </a:t>
            </a:r>
            <a:r>
              <a:rPr lang="en-US" sz="1200" b="0" i="0" kern="1200" dirty="0" err="1" smtClean="0">
                <a:solidFill>
                  <a:schemeClr val="tx1"/>
                </a:solidFill>
                <a:latin typeface="+mn-lt"/>
                <a:ea typeface="+mn-ea"/>
                <a:cs typeface="+mn-cs"/>
              </a:rPr>
              <a:t>virion</a:t>
            </a:r>
            <a:r>
              <a:rPr lang="en-US" sz="1200" b="0" i="0" kern="1200" dirty="0" smtClean="0">
                <a:solidFill>
                  <a:schemeClr val="tx1"/>
                </a:solidFill>
                <a:latin typeface="+mn-lt"/>
                <a:ea typeface="+mn-ea"/>
                <a:cs typeface="+mn-cs"/>
              </a:rPr>
              <a:t>.</a:t>
            </a:r>
            <a:endParaRPr lang="en-US" dirty="0" smtClean="0"/>
          </a:p>
        </p:txBody>
      </p:sp>
      <p:sp>
        <p:nvSpPr>
          <p:cNvPr id="4" name="Slide Number Placeholder 3"/>
          <p:cNvSpPr>
            <a:spLocks noGrp="1"/>
          </p:cNvSpPr>
          <p:nvPr>
            <p:ph type="sldNum" sz="quarter" idx="10"/>
          </p:nvPr>
        </p:nvSpPr>
        <p:spPr/>
        <p:txBody>
          <a:bodyPr/>
          <a:lstStyle/>
          <a:p>
            <a:fld id="{3E017FAE-CD7F-41C5-A86E-07BA1822D88E}" type="slidenum">
              <a:rPr lang="en-US" smtClean="0"/>
              <a:pPr/>
              <a:t>100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017FAE-CD7F-41C5-A86E-07BA1822D88E}" type="slidenum">
              <a:rPr lang="en-US" smtClean="0"/>
              <a:pPr/>
              <a:t>101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Many </a:t>
            </a:r>
            <a:r>
              <a:rPr lang="en-US" sz="1200" b="1" i="0" kern="1200" dirty="0" smtClean="0">
                <a:solidFill>
                  <a:schemeClr val="tx1"/>
                </a:solidFill>
                <a:latin typeface="+mn-lt"/>
                <a:ea typeface="+mn-ea"/>
                <a:cs typeface="+mn-cs"/>
              </a:rPr>
              <a:t>enzymes</a:t>
            </a:r>
            <a:r>
              <a:rPr lang="en-US" sz="1200" b="0" i="0" kern="1200" dirty="0" smtClean="0">
                <a:solidFill>
                  <a:schemeClr val="tx1"/>
                </a:solidFill>
                <a:latin typeface="+mn-lt"/>
                <a:ea typeface="+mn-ea"/>
                <a:cs typeface="+mn-cs"/>
              </a:rPr>
              <a:t> consist of a protein and a non-protein (called the cofactor). The proteins in </a:t>
            </a:r>
            <a:r>
              <a:rPr lang="en-US" sz="1200" b="1" i="0" kern="1200" dirty="0" smtClean="0">
                <a:solidFill>
                  <a:schemeClr val="tx1"/>
                </a:solidFill>
                <a:latin typeface="+mn-lt"/>
                <a:ea typeface="+mn-ea"/>
                <a:cs typeface="+mn-cs"/>
              </a:rPr>
              <a:t>enzymes</a:t>
            </a:r>
            <a:r>
              <a:rPr lang="en-US" sz="1200" b="0" i="0" kern="1200" dirty="0" smtClean="0">
                <a:solidFill>
                  <a:schemeClr val="tx1"/>
                </a:solidFill>
                <a:latin typeface="+mn-lt"/>
                <a:ea typeface="+mn-ea"/>
                <a:cs typeface="+mn-cs"/>
              </a:rPr>
              <a:t> are usually globular. ... </a:t>
            </a:r>
            <a:r>
              <a:rPr lang="en-US" sz="1200" b="0" i="0" kern="1200" dirty="0" err="1" smtClean="0">
                <a:solidFill>
                  <a:schemeClr val="tx1"/>
                </a:solidFill>
                <a:latin typeface="+mn-lt"/>
                <a:ea typeface="+mn-ea"/>
                <a:cs typeface="+mn-cs"/>
              </a:rPr>
              <a:t>cations</a:t>
            </a:r>
            <a:r>
              <a:rPr lang="en-US" sz="1200" b="0" i="0" kern="1200" dirty="0" smtClean="0">
                <a:solidFill>
                  <a:schemeClr val="tx1"/>
                </a:solidFill>
                <a:latin typeface="+mn-lt"/>
                <a:ea typeface="+mn-ea"/>
                <a:cs typeface="+mn-cs"/>
              </a:rPr>
              <a:t> - positively </a:t>
            </a:r>
            <a:r>
              <a:rPr lang="en-US" sz="1200" b="1" i="0" kern="1200" dirty="0" smtClean="0">
                <a:solidFill>
                  <a:schemeClr val="tx1"/>
                </a:solidFill>
                <a:latin typeface="+mn-lt"/>
                <a:ea typeface="+mn-ea"/>
                <a:cs typeface="+mn-cs"/>
              </a:rPr>
              <a:t>charged</a:t>
            </a:r>
            <a:r>
              <a:rPr lang="en-US" sz="1200" b="0" i="0" kern="1200" dirty="0" smtClean="0">
                <a:solidFill>
                  <a:schemeClr val="tx1"/>
                </a:solidFill>
                <a:latin typeface="+mn-lt"/>
                <a:ea typeface="+mn-ea"/>
                <a:cs typeface="+mn-cs"/>
              </a:rPr>
              <a:t> metal ions (activators), which temporarily bind to the active site of the </a:t>
            </a:r>
            <a:r>
              <a:rPr lang="en-US" sz="1200" b="1" i="0" kern="1200" dirty="0" smtClean="0">
                <a:solidFill>
                  <a:schemeClr val="tx1"/>
                </a:solidFill>
                <a:latin typeface="+mn-lt"/>
                <a:ea typeface="+mn-ea"/>
                <a:cs typeface="+mn-cs"/>
              </a:rPr>
              <a:t>enzyme</a:t>
            </a:r>
            <a:r>
              <a:rPr lang="en-US" sz="1200" b="0" i="0" kern="1200" dirty="0" smtClean="0">
                <a:solidFill>
                  <a:schemeClr val="tx1"/>
                </a:solidFill>
                <a:latin typeface="+mn-lt"/>
                <a:ea typeface="+mn-ea"/>
                <a:cs typeface="+mn-cs"/>
              </a:rPr>
              <a:t>, giving an intense positive </a:t>
            </a:r>
            <a:r>
              <a:rPr lang="en-US" sz="1200" b="1" i="0" kern="1200" dirty="0" smtClean="0">
                <a:solidFill>
                  <a:schemeClr val="tx1"/>
                </a:solidFill>
                <a:latin typeface="+mn-lt"/>
                <a:ea typeface="+mn-ea"/>
                <a:cs typeface="+mn-cs"/>
              </a:rPr>
              <a:t>charge</a:t>
            </a:r>
            <a:r>
              <a:rPr lang="en-US" sz="1200" b="0" i="0" kern="1200" dirty="0" smtClean="0">
                <a:solidFill>
                  <a:schemeClr val="tx1"/>
                </a:solidFill>
                <a:latin typeface="+mn-lt"/>
                <a:ea typeface="+mn-ea"/>
                <a:cs typeface="+mn-cs"/>
              </a:rPr>
              <a:t> to the </a:t>
            </a:r>
            <a:r>
              <a:rPr lang="en-US" sz="1200" b="1" i="0" kern="1200" dirty="0" smtClean="0">
                <a:solidFill>
                  <a:schemeClr val="tx1"/>
                </a:solidFill>
                <a:latin typeface="+mn-lt"/>
                <a:ea typeface="+mn-ea"/>
                <a:cs typeface="+mn-cs"/>
              </a:rPr>
              <a:t>enzyme's</a:t>
            </a:r>
            <a:r>
              <a:rPr lang="en-US" sz="1200" b="0" i="0" kern="1200" dirty="0" smtClean="0">
                <a:solidFill>
                  <a:schemeClr val="tx1"/>
                </a:solidFill>
                <a:latin typeface="+mn-lt"/>
                <a:ea typeface="+mn-ea"/>
                <a:cs typeface="+mn-cs"/>
              </a:rPr>
              <a:t> protein.</a:t>
            </a:r>
            <a:endParaRPr lang="en-US" dirty="0"/>
          </a:p>
        </p:txBody>
      </p:sp>
      <p:sp>
        <p:nvSpPr>
          <p:cNvPr id="4" name="Slide Number Placeholder 3"/>
          <p:cNvSpPr>
            <a:spLocks noGrp="1"/>
          </p:cNvSpPr>
          <p:nvPr>
            <p:ph type="sldNum" sz="quarter" idx="10"/>
          </p:nvPr>
        </p:nvSpPr>
        <p:spPr/>
        <p:txBody>
          <a:bodyPr/>
          <a:lstStyle/>
          <a:p>
            <a:fld id="{3E017FAE-CD7F-41C5-A86E-07BA1822D88E}" type="slidenum">
              <a:rPr lang="en-US" smtClean="0"/>
              <a:pPr/>
              <a:t>185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each of two or more enzymes with identical function but different structure.</a:t>
            </a:r>
          </a:p>
          <a:p>
            <a:r>
              <a:rPr lang="en-US" sz="1200" b="1" i="0" kern="1200" dirty="0" err="1" smtClean="0">
                <a:solidFill>
                  <a:schemeClr val="tx1"/>
                </a:solidFill>
                <a:latin typeface="+mn-lt"/>
                <a:ea typeface="+mn-ea"/>
                <a:cs typeface="+mn-cs"/>
              </a:rPr>
              <a:t>Immunoglobulins</a:t>
            </a:r>
            <a:r>
              <a:rPr lang="en-US" sz="1200" b="0" i="0" kern="1200" dirty="0" smtClean="0">
                <a:solidFill>
                  <a:schemeClr val="tx1"/>
                </a:solidFill>
                <a:latin typeface="+mn-lt"/>
                <a:ea typeface="+mn-ea"/>
                <a:cs typeface="+mn-cs"/>
              </a:rPr>
              <a:t>, also known as antibodies, are glycoprotein molecules produced by plasma cells (white blood cells).</a:t>
            </a:r>
            <a:endParaRPr lang="en-US" dirty="0"/>
          </a:p>
        </p:txBody>
      </p:sp>
      <p:sp>
        <p:nvSpPr>
          <p:cNvPr id="4" name="Slide Number Placeholder 3"/>
          <p:cNvSpPr>
            <a:spLocks noGrp="1"/>
          </p:cNvSpPr>
          <p:nvPr>
            <p:ph type="sldNum" sz="quarter" idx="10"/>
          </p:nvPr>
        </p:nvSpPr>
        <p:spPr/>
        <p:txBody>
          <a:bodyPr/>
          <a:lstStyle/>
          <a:p>
            <a:fld id="{3E017FAE-CD7F-41C5-A86E-07BA1822D88E}" type="slidenum">
              <a:rPr lang="en-US" smtClean="0"/>
              <a:pPr/>
              <a:t>186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56C44C8-BEE7-4F3B-AE31-E290E89E5647}" type="datetime1">
              <a:rPr lang="en-US" smtClean="0"/>
              <a:pPr/>
              <a:t>4/22/2020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7B5FE98C-80BB-47BA-A7AE-7DC72E4E69FA}"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EEC272-3235-4401-BF6C-1E8EF0F23AF5}" type="datetime1">
              <a:rPr lang="en-US" smtClean="0"/>
              <a:pPr/>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FE98C-80BB-47BA-A7AE-7DC72E4E69F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976B27D-3618-437D-9D5C-C89A2668EB1E}" type="datetime1">
              <a:rPr lang="en-US" smtClean="0"/>
              <a:pPr/>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FE98C-80BB-47BA-A7AE-7DC72E4E69F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7EB5D9E-8D37-45F6-A4BC-2A9E0FD514F4}" type="datetime1">
              <a:rPr lang="en-US" smtClean="0"/>
              <a:pPr/>
              <a:t>4/22/2020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FE98C-80BB-47BA-A7AE-7DC72E4E69FA}"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40EFF31-D700-4080-8CFA-347EC8BD632F}" type="datetime1">
              <a:rPr lang="en-US" smtClean="0"/>
              <a:pPr/>
              <a:t>4/22/2020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7B5FE98C-80BB-47BA-A7AE-7DC72E4E69F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0A7AC42-56CC-4021-92EE-16416C06EE07}" type="datetime1">
              <a:rPr lang="en-US" smtClean="0"/>
              <a:pPr/>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FE98C-80BB-47BA-A7AE-7DC72E4E69FA}"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72624D7-003D-470E-93DC-A4CC0F49ECBD}" type="datetime1">
              <a:rPr lang="en-US" smtClean="0"/>
              <a:pPr/>
              <a:t>4/22/2020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5FE98C-80BB-47BA-A7AE-7DC72E4E69FA}"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7952F0F-1B13-4F54-BCEC-B18810DDADDB}" type="datetime1">
              <a:rPr lang="en-US" smtClean="0"/>
              <a:pPr/>
              <a:t>4/22/2020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5FE98C-80BB-47BA-A7AE-7DC72E4E69F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406693-1BC4-4C76-916D-29F564678F1A}" type="datetime1">
              <a:rPr lang="en-US" smtClean="0"/>
              <a:pPr/>
              <a:t>4/22/2020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88859C8-AB11-4609-8C81-A78D87B8F252}" type="datetime1">
              <a:rPr lang="en-US" smtClean="0"/>
              <a:pPr/>
              <a:t>4/22/2020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FE98C-80BB-47BA-A7AE-7DC72E4E69FA}"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CE98C6A-6878-4B69-B976-B8574B3696AE}" type="datetime1">
              <a:rPr lang="en-US" smtClean="0"/>
              <a:pPr/>
              <a:t>4/22/2020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7B5FE98C-80BB-47BA-A7AE-7DC72E4E69FA}"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AD8C42A-C614-4B2F-A1F9-9A2966D5679A}" type="datetime1">
              <a:rPr lang="en-US" smtClean="0"/>
              <a:pPr/>
              <a:t>4/22/2020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B5FE98C-80BB-47BA-A7AE-7DC72E4E69F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jpeg"/><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en.wikipedia.org/wiki/Southern_blot" TargetMode="External"/><Relationship Id="rId7" Type="http://schemas.openxmlformats.org/officeDocument/2006/relationships/hyperlink" Target="https://en.wikipedia.org/wiki/Amino_acids" TargetMode="External"/><Relationship Id="rId2" Type="http://schemas.openxmlformats.org/officeDocument/2006/relationships/hyperlink" Target="https://en.wikipedia.org/wiki/Artificial_membrane" TargetMode="External"/><Relationship Id="rId1" Type="http://schemas.openxmlformats.org/officeDocument/2006/relationships/slideLayout" Target="../slideLayouts/slideLayout2.xml"/><Relationship Id="rId6" Type="http://schemas.openxmlformats.org/officeDocument/2006/relationships/hyperlink" Target="https://en.wikipedia.org/wiki/Atomic_force_microscopy" TargetMode="External"/><Relationship Id="rId5" Type="http://schemas.openxmlformats.org/officeDocument/2006/relationships/hyperlink" Target="https://en.wikipedia.org/wiki/Western_blot" TargetMode="External"/><Relationship Id="rId4" Type="http://schemas.openxmlformats.org/officeDocument/2006/relationships/hyperlink" Target="https://en.wikipedia.org/wiki/Northern_blot"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image" Target="../media/image32.wmf"/><Relationship Id="rId3" Type="http://schemas.openxmlformats.org/officeDocument/2006/relationships/image" Target="../media/image22.wmf"/><Relationship Id="rId7" Type="http://schemas.openxmlformats.org/officeDocument/2006/relationships/image" Target="../media/image26.wmf"/><Relationship Id="rId12" Type="http://schemas.openxmlformats.org/officeDocument/2006/relationships/image" Target="../media/image31.wmf"/><Relationship Id="rId2" Type="http://schemas.openxmlformats.org/officeDocument/2006/relationships/image" Target="../media/image21.wmf"/><Relationship Id="rId1" Type="http://schemas.openxmlformats.org/officeDocument/2006/relationships/slideLayout" Target="../slideLayouts/slideLayout2.xml"/><Relationship Id="rId6" Type="http://schemas.openxmlformats.org/officeDocument/2006/relationships/image" Target="../media/image25.wmf"/><Relationship Id="rId11" Type="http://schemas.openxmlformats.org/officeDocument/2006/relationships/image" Target="../media/image30.wmf"/><Relationship Id="rId5" Type="http://schemas.openxmlformats.org/officeDocument/2006/relationships/image" Target="../media/image24.wmf"/><Relationship Id="rId10" Type="http://schemas.openxmlformats.org/officeDocument/2006/relationships/image" Target="../media/image29.wmf"/><Relationship Id="rId4" Type="http://schemas.openxmlformats.org/officeDocument/2006/relationships/image" Target="../media/image23.wmf"/><Relationship Id="rId9" Type="http://schemas.openxmlformats.org/officeDocument/2006/relationships/image" Target="../media/image28.w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image" Target="../media/image30.wmf"/><Relationship Id="rId7" Type="http://schemas.openxmlformats.org/officeDocument/2006/relationships/image" Target="../media/image35.wmf"/><Relationship Id="rId2" Type="http://schemas.openxmlformats.org/officeDocument/2006/relationships/image" Target="../media/image32.wmf"/><Relationship Id="rId1" Type="http://schemas.openxmlformats.org/officeDocument/2006/relationships/slideLayout" Target="../slideLayouts/slideLayout2.xml"/><Relationship Id="rId6" Type="http://schemas.openxmlformats.org/officeDocument/2006/relationships/image" Target="../media/image34.wmf"/><Relationship Id="rId11" Type="http://schemas.openxmlformats.org/officeDocument/2006/relationships/image" Target="../media/image39.wmf"/><Relationship Id="rId5" Type="http://schemas.openxmlformats.org/officeDocument/2006/relationships/image" Target="../media/image33.wmf"/><Relationship Id="rId10" Type="http://schemas.openxmlformats.org/officeDocument/2006/relationships/image" Target="../media/image38.wmf"/><Relationship Id="rId4" Type="http://schemas.openxmlformats.org/officeDocument/2006/relationships/image" Target="../media/image31.wmf"/><Relationship Id="rId9" Type="http://schemas.openxmlformats.org/officeDocument/2006/relationships/image" Target="../media/image37.w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8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8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6019800"/>
          </a:xfrm>
        </p:spPr>
        <p:txBody>
          <a:bodyPr>
            <a:normAutofit/>
          </a:bodyPr>
          <a:lstStyle/>
          <a:p>
            <a:pPr algn="just">
              <a:lnSpc>
                <a:spcPct val="150000"/>
              </a:lnSpc>
              <a:buNone/>
            </a:pPr>
            <a:endParaRPr lang="en-US" sz="2400" dirty="0" smtClean="0">
              <a:latin typeface="Times New Roman" pitchFamily="18" charset="0"/>
              <a:cs typeface="Times New Roman" pitchFamily="18" charset="0"/>
            </a:endParaRPr>
          </a:p>
          <a:p>
            <a:pPr algn="ctr">
              <a:lnSpc>
                <a:spcPct val="150000"/>
              </a:lnSpc>
              <a:buNone/>
            </a:pPr>
            <a:r>
              <a:rPr lang="en-US" sz="2400" b="1" dirty="0" smtClean="0">
                <a:cs typeface="Times New Roman" pitchFamily="18" charset="0"/>
              </a:rPr>
              <a:t>   JIMMA UNIVERSITY</a:t>
            </a:r>
          </a:p>
          <a:p>
            <a:pPr algn="ctr">
              <a:lnSpc>
                <a:spcPct val="150000"/>
              </a:lnSpc>
              <a:buNone/>
            </a:pPr>
            <a:r>
              <a:rPr lang="en-US" sz="2400" b="1" dirty="0" smtClean="0">
                <a:cs typeface="Times New Roman" pitchFamily="18" charset="0"/>
              </a:rPr>
              <a:t>COLLEGE OF NATURAL SCIENCE </a:t>
            </a:r>
          </a:p>
          <a:p>
            <a:pPr algn="ctr">
              <a:lnSpc>
                <a:spcPct val="150000"/>
              </a:lnSpc>
              <a:buNone/>
            </a:pPr>
            <a:r>
              <a:rPr lang="en-US" sz="2400" b="1" dirty="0" smtClean="0">
                <a:cs typeface="Times New Roman" pitchFamily="18" charset="0"/>
              </a:rPr>
              <a:t>DEPARTMENT OF BIOLOGY</a:t>
            </a:r>
          </a:p>
          <a:p>
            <a:pPr algn="ctr">
              <a:lnSpc>
                <a:spcPct val="150000"/>
              </a:lnSpc>
              <a:buNone/>
            </a:pPr>
            <a:endParaRPr lang="en-US" sz="2400" b="1" dirty="0" smtClean="0">
              <a:cs typeface="Times New Roman" pitchFamily="18" charset="0"/>
            </a:endParaRPr>
          </a:p>
          <a:p>
            <a:pPr algn="ctr">
              <a:lnSpc>
                <a:spcPct val="150000"/>
              </a:lnSpc>
              <a:buNone/>
            </a:pPr>
            <a:r>
              <a:rPr lang="en-US" sz="2400" b="1" dirty="0" smtClean="0">
                <a:cs typeface="Times New Roman" pitchFamily="18" charset="0"/>
              </a:rPr>
              <a:t> FUNDAMENTALS OF BIOTECHNOLOGY NOTE</a:t>
            </a:r>
          </a:p>
          <a:p>
            <a:pPr algn="ctr">
              <a:lnSpc>
                <a:spcPct val="150000"/>
              </a:lnSpc>
              <a:buNone/>
            </a:pPr>
            <a:r>
              <a:rPr lang="en-US" sz="2400" b="1" dirty="0" smtClean="0">
                <a:cs typeface="Times New Roman" pitchFamily="18" charset="0"/>
              </a:rPr>
              <a:t>FOR 3</a:t>
            </a:r>
            <a:r>
              <a:rPr lang="en-US" sz="2400" b="1" baseline="30000" dirty="0" smtClean="0">
                <a:cs typeface="Times New Roman" pitchFamily="18" charset="0"/>
              </a:rPr>
              <a:t>RD</a:t>
            </a:r>
            <a:r>
              <a:rPr lang="en-US" sz="2400" b="1" dirty="0" smtClean="0">
                <a:cs typeface="Times New Roman" pitchFamily="18" charset="0"/>
              </a:rPr>
              <a:t> YEAR STUDENTS </a:t>
            </a:r>
          </a:p>
          <a:p>
            <a:pPr algn="ctr">
              <a:lnSpc>
                <a:spcPct val="150000"/>
              </a:lnSpc>
              <a:buNone/>
            </a:pPr>
            <a:endParaRPr lang="en-US" sz="2400" b="1" dirty="0" smtClean="0">
              <a:cs typeface="Times New Roman" pitchFamily="18" charset="0"/>
            </a:endParaRPr>
          </a:p>
          <a:p>
            <a:pPr algn="ctr">
              <a:lnSpc>
                <a:spcPct val="150000"/>
              </a:lnSpc>
              <a:buNone/>
            </a:pPr>
            <a:r>
              <a:rPr lang="en-US" sz="2400" b="1" dirty="0" smtClean="0">
                <a:cs typeface="Times New Roman" pitchFamily="18" charset="0"/>
              </a:rPr>
              <a:t>COURSE INSTRUCTOR: G. M</a:t>
            </a:r>
          </a:p>
          <a:p>
            <a:pPr>
              <a:lnSpc>
                <a:spcPct val="150000"/>
              </a:lnSpc>
              <a:buNone/>
            </a:pPr>
            <a:endParaRPr lang="en-US" sz="2400" b="1" dirty="0">
              <a:cs typeface="Times New Roman" pitchFamily="18" charset="0"/>
            </a:endParaRPr>
          </a:p>
        </p:txBody>
      </p:sp>
      <p:sp>
        <p:nvSpPr>
          <p:cNvPr id="4" name="Date Placeholder 3"/>
          <p:cNvSpPr>
            <a:spLocks noGrp="1"/>
          </p:cNvSpPr>
          <p:nvPr>
            <p:ph type="dt" sz="half" idx="10"/>
          </p:nvPr>
        </p:nvSpPr>
        <p:spPr/>
        <p:txBody>
          <a:bodyPr/>
          <a:lstStyle/>
          <a:p>
            <a:fld id="{6F360C88-1894-4D1E-A5CC-CB8DC54BFBC7}" type="datetime1">
              <a:rPr lang="en-US" smtClean="0"/>
              <a:pPr/>
              <a:t>4/22/2020</a:t>
            </a:fld>
            <a:endParaRPr lang="en-US"/>
          </a:p>
        </p:txBody>
      </p:sp>
      <p:sp>
        <p:nvSpPr>
          <p:cNvPr id="5" name="Slide Number Placeholder 4"/>
          <p:cNvSpPr>
            <a:spLocks noGrp="1"/>
          </p:cNvSpPr>
          <p:nvPr>
            <p:ph type="sldNum" sz="quarter" idx="12"/>
          </p:nvPr>
        </p:nvSpPr>
        <p:spPr/>
        <p:txBody>
          <a:bodyPr/>
          <a:lstStyle/>
          <a:p>
            <a:fld id="{7B5FE98C-80BB-47BA-A7AE-7DC72E4E69FA}"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457200"/>
            <a:ext cx="8458200" cy="6172200"/>
          </a:xfrm>
        </p:spPr>
        <p:txBody>
          <a:bodyPr/>
          <a:lstStyle/>
          <a:p>
            <a:pPr>
              <a:lnSpc>
                <a:spcPct val="150000"/>
              </a:lnSpc>
            </a:pPr>
            <a:r>
              <a:rPr lang="en-US" b="1" dirty="0" smtClean="0"/>
              <a:t> </a:t>
            </a:r>
            <a:r>
              <a:rPr lang="en-US" sz="2400" b="1" dirty="0" smtClean="0"/>
              <a:t>plant biotechnology</a:t>
            </a:r>
          </a:p>
          <a:p>
            <a:pPr>
              <a:lnSpc>
                <a:spcPct val="150000"/>
              </a:lnSpc>
              <a:buFont typeface="Wingdings" pitchFamily="2" charset="2"/>
              <a:buChar char="ü"/>
            </a:pPr>
            <a:r>
              <a:rPr lang="en-US" sz="2400" dirty="0" smtClean="0"/>
              <a:t> Many species of plants are used for food and shelter. </a:t>
            </a:r>
          </a:p>
          <a:p>
            <a:pPr>
              <a:lnSpc>
                <a:spcPct val="150000"/>
              </a:lnSpc>
              <a:buFont typeface="Wingdings" pitchFamily="2" charset="2"/>
              <a:buChar char="ü"/>
            </a:pPr>
            <a:r>
              <a:rPr lang="en-US" sz="2400" dirty="0" smtClean="0"/>
              <a:t>Yields and quality are important issues dealing with plant biotechnology</a:t>
            </a:r>
            <a:r>
              <a:rPr lang="en-US" dirty="0" smtClean="0"/>
              <a:t>.</a:t>
            </a:r>
          </a:p>
          <a:p>
            <a:pPr>
              <a:lnSpc>
                <a:spcPct val="150000"/>
              </a:lnSpc>
              <a:buFont typeface="Wingdings" pitchFamily="2" charset="2"/>
              <a:buChar char="ü"/>
            </a:pPr>
            <a:r>
              <a:rPr lang="en-US" dirty="0" smtClean="0"/>
              <a:t> disease resistance</a:t>
            </a:r>
          </a:p>
          <a:p>
            <a:pPr>
              <a:lnSpc>
                <a:spcPct val="150000"/>
              </a:lnSpc>
              <a:buFont typeface="Wingdings" pitchFamily="2" charset="2"/>
              <a:buChar char="ü"/>
            </a:pPr>
            <a:r>
              <a:rPr lang="en-US" dirty="0" smtClean="0"/>
              <a:t> pest resistance</a:t>
            </a:r>
          </a:p>
          <a:p>
            <a:pPr>
              <a:lnSpc>
                <a:spcPct val="150000"/>
              </a:lnSpc>
              <a:buFont typeface="Wingdings" pitchFamily="2" charset="2"/>
              <a:buChar char="ü"/>
            </a:pPr>
            <a:r>
              <a:rPr lang="en-US" dirty="0" smtClean="0"/>
              <a:t> herbicide resistance </a:t>
            </a:r>
          </a:p>
          <a:p>
            <a:pPr>
              <a:lnSpc>
                <a:spcPct val="150000"/>
              </a:lnSpc>
              <a:buFont typeface="Wingdings" pitchFamily="2" charset="2"/>
              <a:buChar char="ü"/>
            </a:pPr>
            <a:endParaRPr lang="en-US" dirty="0" smtClean="0"/>
          </a:p>
          <a:p>
            <a:pPr>
              <a:buNone/>
            </a:pPr>
            <a:endParaRPr lang="en-US" dirty="0"/>
          </a:p>
        </p:txBody>
      </p:sp>
      <p:pic>
        <p:nvPicPr>
          <p:cNvPr id="4" name="Picture 7" descr="C:\Program Files\Microsoft Office\Clipart\standard\stddir3\fd01091_.wmf"/>
          <p:cNvPicPr>
            <a:picLocks noChangeAspect="1" noChangeArrowheads="1"/>
          </p:cNvPicPr>
          <p:nvPr/>
        </p:nvPicPr>
        <p:blipFill>
          <a:blip r:embed="rId2" cstate="print"/>
          <a:srcRect/>
          <a:stretch>
            <a:fillRect/>
          </a:stretch>
        </p:blipFill>
        <p:spPr bwMode="auto">
          <a:xfrm>
            <a:off x="4114800" y="3951287"/>
            <a:ext cx="1219200" cy="1916113"/>
          </a:xfrm>
          <a:prstGeom prst="rect">
            <a:avLst/>
          </a:prstGeom>
          <a:noFill/>
        </p:spPr>
      </p:pic>
      <p:pic>
        <p:nvPicPr>
          <p:cNvPr id="5" name="Picture 6" descr="C:\Program Files\Microsoft Office\Clipart\standard\stddir3\fd00585_.wmf"/>
          <p:cNvPicPr>
            <a:picLocks noChangeAspect="1" noChangeArrowheads="1"/>
          </p:cNvPicPr>
          <p:nvPr/>
        </p:nvPicPr>
        <p:blipFill>
          <a:blip r:embed="rId3" cstate="print"/>
          <a:srcRect/>
          <a:stretch>
            <a:fillRect/>
          </a:stretch>
        </p:blipFill>
        <p:spPr bwMode="auto">
          <a:xfrm>
            <a:off x="6019800" y="3733800"/>
            <a:ext cx="1295400" cy="1600200"/>
          </a:xfrm>
          <a:prstGeom prst="rect">
            <a:avLst/>
          </a:prstGeom>
          <a:noFill/>
        </p:spPr>
      </p:pic>
      <p:sp>
        <p:nvSpPr>
          <p:cNvPr id="6" name="Date Placeholder 5"/>
          <p:cNvSpPr>
            <a:spLocks noGrp="1"/>
          </p:cNvSpPr>
          <p:nvPr>
            <p:ph type="dt" sz="half" idx="10"/>
          </p:nvPr>
        </p:nvSpPr>
        <p:spPr/>
        <p:txBody>
          <a:bodyPr/>
          <a:lstStyle/>
          <a:p>
            <a:fld id="{4416563B-0932-4860-BDB5-C3E159340E12}" type="datetime1">
              <a:rPr lang="en-US" smtClean="0"/>
              <a:pPr/>
              <a:t>4/22/2020</a:t>
            </a:fld>
            <a:endParaRPr lang="en-US"/>
          </a:p>
        </p:txBody>
      </p:sp>
      <p:sp>
        <p:nvSpPr>
          <p:cNvPr id="7" name="Slide Number Placeholder 6"/>
          <p:cNvSpPr>
            <a:spLocks noGrp="1"/>
          </p:cNvSpPr>
          <p:nvPr>
            <p:ph type="sldNum" sz="quarter" idx="12"/>
          </p:nvPr>
        </p:nvSpPr>
        <p:spPr/>
        <p:txBody>
          <a:bodyPr/>
          <a:lstStyle/>
          <a:p>
            <a:fld id="{7B5FE98C-80BB-47BA-A7AE-7DC72E4E69FA}" type="slidenum">
              <a:rPr lang="en-US" smtClean="0"/>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228600"/>
            <a:ext cx="8305800" cy="6324600"/>
          </a:xfrm>
        </p:spPr>
        <p:txBody>
          <a:bodyPr>
            <a:normAutofit/>
          </a:bodyPr>
          <a:lstStyle/>
          <a:p>
            <a:pPr algn="ctr">
              <a:lnSpc>
                <a:spcPct val="150000"/>
              </a:lnSpc>
              <a:buNone/>
            </a:pPr>
            <a:r>
              <a:rPr lang="en-US" sz="2400" b="1" dirty="0" smtClean="0"/>
              <a:t>Vaccine production</a:t>
            </a:r>
          </a:p>
          <a:p>
            <a:pPr>
              <a:lnSpc>
                <a:spcPct val="150000"/>
              </a:lnSpc>
              <a:buFont typeface="Wingdings" pitchFamily="2" charset="2"/>
              <a:buChar char="Ø"/>
            </a:pPr>
            <a:r>
              <a:rPr lang="en-US" sz="2400" dirty="0" smtClean="0"/>
              <a:t> Traditional vs. </a:t>
            </a:r>
            <a:r>
              <a:rPr lang="en-US" sz="2400" dirty="0" err="1" smtClean="0"/>
              <a:t>rDNA</a:t>
            </a:r>
            <a:r>
              <a:rPr lang="en-US" sz="2400" dirty="0" smtClean="0"/>
              <a:t> vaccines</a:t>
            </a:r>
          </a:p>
          <a:p>
            <a:pPr>
              <a:lnSpc>
                <a:spcPct val="150000"/>
              </a:lnSpc>
              <a:buNone/>
            </a:pPr>
            <a:r>
              <a:rPr lang="en-US" sz="2400" dirty="0" smtClean="0"/>
              <a:t>            Subunit vaccines</a:t>
            </a:r>
          </a:p>
          <a:p>
            <a:pPr>
              <a:lnSpc>
                <a:spcPct val="150000"/>
              </a:lnSpc>
              <a:buNone/>
            </a:pPr>
            <a:r>
              <a:rPr lang="en-US" sz="2400" dirty="0" smtClean="0"/>
              <a:t>            Peptide vaccines</a:t>
            </a:r>
          </a:p>
          <a:p>
            <a:pPr>
              <a:lnSpc>
                <a:spcPct val="150000"/>
              </a:lnSpc>
              <a:buFont typeface="Wingdings" pitchFamily="2" charset="2"/>
              <a:buChar char="Ø"/>
            </a:pPr>
            <a:r>
              <a:rPr lang="en-US" sz="2400" dirty="0" smtClean="0"/>
              <a:t>Genetic immunization: DNA vaccines</a:t>
            </a:r>
          </a:p>
          <a:p>
            <a:pPr>
              <a:lnSpc>
                <a:spcPct val="150000"/>
              </a:lnSpc>
              <a:buNone/>
            </a:pPr>
            <a:r>
              <a:rPr lang="en-US" sz="2400" dirty="0" smtClean="0"/>
              <a:t>          Attenuated vaccines</a:t>
            </a:r>
          </a:p>
          <a:p>
            <a:pPr>
              <a:lnSpc>
                <a:spcPct val="150000"/>
              </a:lnSpc>
              <a:buNone/>
            </a:pPr>
            <a:r>
              <a:rPr lang="en-US" sz="2400" dirty="0" smtClean="0"/>
              <a:t>          Vector vaccines</a:t>
            </a:r>
          </a:p>
          <a:p>
            <a:pPr>
              <a:lnSpc>
                <a:spcPct val="150000"/>
              </a:lnSpc>
              <a:buNone/>
            </a:pPr>
            <a:endParaRPr lang="en-US" sz="2400" b="1" dirty="0" smtClean="0"/>
          </a:p>
          <a:p>
            <a:pPr>
              <a:buNone/>
            </a:pPr>
            <a:endParaRPr lang="en-US" sz="2400" dirty="0" smtClean="0"/>
          </a:p>
          <a:p>
            <a:pPr>
              <a:buFont typeface="Wingdings" pitchFamily="2" charset="2"/>
              <a:buChar char="Ø"/>
            </a:pPr>
            <a:endParaRPr lang="en-US" sz="2400" dirty="0" smtClean="0"/>
          </a:p>
          <a:p>
            <a:pPr>
              <a:buFont typeface="Wingdings" pitchFamily="2" charset="2"/>
              <a:buChar char="Ø"/>
            </a:pPr>
            <a:endParaRPr lang="en-US" sz="2400" b="1" dirty="0" smtClean="0"/>
          </a:p>
          <a:p>
            <a:pPr>
              <a:buNone/>
            </a:pPr>
            <a:endParaRPr lang="en-US" sz="2400" b="1" dirty="0" smtClean="0"/>
          </a:p>
          <a:p>
            <a:pPr>
              <a:buFont typeface="Wingdings" pitchFamily="2" charset="2"/>
              <a:buChar char="Ø"/>
            </a:pPr>
            <a:endParaRPr lang="en-US" sz="2400" b="1" dirty="0"/>
          </a:p>
        </p:txBody>
      </p:sp>
      <p:sp>
        <p:nvSpPr>
          <p:cNvPr id="4" name="Date Placeholder 3"/>
          <p:cNvSpPr>
            <a:spLocks noGrp="1"/>
          </p:cNvSpPr>
          <p:nvPr>
            <p:ph type="dt" sz="half" idx="10"/>
          </p:nvPr>
        </p:nvSpPr>
        <p:spPr/>
        <p:txBody>
          <a:bodyPr/>
          <a:lstStyle/>
          <a:p>
            <a:fld id="{73120298-D1F0-4B62-81F5-5911AB5062DE}" type="datetime1">
              <a:rPr lang="en-US" smtClean="0"/>
              <a:pPr/>
              <a:t>4/22/2020</a:t>
            </a:fld>
            <a:endParaRPr lang="en-US"/>
          </a:p>
        </p:txBody>
      </p:sp>
      <p:sp>
        <p:nvSpPr>
          <p:cNvPr id="5" name="Slide Number Placeholder 4"/>
          <p:cNvSpPr>
            <a:spLocks noGrp="1"/>
          </p:cNvSpPr>
          <p:nvPr>
            <p:ph type="sldNum" sz="quarter" idx="12"/>
          </p:nvPr>
        </p:nvSpPr>
        <p:spPr/>
        <p:txBody>
          <a:bodyPr/>
          <a:lstStyle/>
          <a:p>
            <a:fld id="{7B5FE98C-80BB-47BA-A7AE-7DC72E4E69FA}" type="slidenum">
              <a:rPr lang="en-US" smtClean="0"/>
              <a:pPr/>
              <a:t>100</a:t>
            </a:fld>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81000"/>
            <a:ext cx="8458200" cy="6248400"/>
          </a:xfrm>
        </p:spPr>
        <p:txBody>
          <a:bodyPr>
            <a:normAutofit lnSpcReduction="10000"/>
          </a:bodyPr>
          <a:lstStyle/>
          <a:p>
            <a:pPr algn="ctr">
              <a:lnSpc>
                <a:spcPct val="150000"/>
              </a:lnSpc>
              <a:buNone/>
            </a:pPr>
            <a:r>
              <a:rPr lang="en-US" sz="2400" b="1" dirty="0" smtClean="0"/>
              <a:t>Traditional vaccines and their drawbacks</a:t>
            </a:r>
          </a:p>
          <a:p>
            <a:pPr algn="just">
              <a:lnSpc>
                <a:spcPct val="150000"/>
              </a:lnSpc>
              <a:buFont typeface="Wingdings" pitchFamily="2" charset="2"/>
              <a:buChar char="Ø"/>
            </a:pPr>
            <a:r>
              <a:rPr lang="en-US" sz="2400" b="1" dirty="0" smtClean="0"/>
              <a:t> </a:t>
            </a:r>
            <a:r>
              <a:rPr lang="en-US" sz="2400" dirty="0" smtClean="0"/>
              <a:t>Traditional vaccines are either inactivated or attenuated infectious agents (bacteria or viruses) injected into an antibody-producing organism to produce immunity</a:t>
            </a:r>
          </a:p>
          <a:p>
            <a:pPr algn="just">
              <a:lnSpc>
                <a:spcPct val="150000"/>
              </a:lnSpc>
              <a:buFont typeface="Wingdings" pitchFamily="2" charset="2"/>
              <a:buChar char="Ø"/>
            </a:pPr>
            <a:r>
              <a:rPr lang="en-US" sz="2400" b="1" dirty="0" smtClean="0"/>
              <a:t> </a:t>
            </a:r>
            <a:r>
              <a:rPr lang="en-US" sz="2400" dirty="0" smtClean="0"/>
              <a:t>Drawbacks include: inability to grow enough agent, safety concerns, reversion of attenuated strains, incomplete inactivation, shelf life may require refrigeration</a:t>
            </a:r>
          </a:p>
          <a:p>
            <a:pPr algn="ctr">
              <a:lnSpc>
                <a:spcPct val="150000"/>
              </a:lnSpc>
              <a:buNone/>
            </a:pPr>
            <a:r>
              <a:rPr lang="en-US" sz="2400" b="1" dirty="0" smtClean="0"/>
              <a:t>Recombinant DNA technology can create better, safer, reliable vaccines</a:t>
            </a:r>
          </a:p>
          <a:p>
            <a:pPr algn="just">
              <a:lnSpc>
                <a:spcPct val="160000"/>
              </a:lnSpc>
              <a:buFont typeface="Wingdings" pitchFamily="2" charset="2"/>
              <a:buChar char="Ø"/>
            </a:pPr>
            <a:r>
              <a:rPr lang="en-US" sz="2400" dirty="0" smtClean="0"/>
              <a:t>Immunologically active, non-infectious agents can be produced by deleting virulence genes</a:t>
            </a:r>
          </a:p>
          <a:p>
            <a:pPr>
              <a:lnSpc>
                <a:spcPct val="150000"/>
              </a:lnSpc>
              <a:buFont typeface="Wingdings" pitchFamily="2" charset="2"/>
              <a:buChar char="Ø"/>
            </a:pPr>
            <a:endParaRPr lang="en-US" sz="2400" b="1" dirty="0" smtClean="0"/>
          </a:p>
          <a:p>
            <a:pPr>
              <a:lnSpc>
                <a:spcPct val="150000"/>
              </a:lnSpc>
              <a:buNone/>
            </a:pPr>
            <a:endParaRPr lang="en-US" sz="2400" b="1" dirty="0"/>
          </a:p>
        </p:txBody>
      </p:sp>
      <p:sp>
        <p:nvSpPr>
          <p:cNvPr id="6" name="Date Placeholder 5"/>
          <p:cNvSpPr>
            <a:spLocks noGrp="1"/>
          </p:cNvSpPr>
          <p:nvPr>
            <p:ph type="dt" sz="half" idx="10"/>
          </p:nvPr>
        </p:nvSpPr>
        <p:spPr/>
        <p:txBody>
          <a:bodyPr/>
          <a:lstStyle/>
          <a:p>
            <a:fld id="{96AA39AB-E16C-4360-AABA-3FD0A58E93A9}" type="datetime1">
              <a:rPr lang="en-US" smtClean="0"/>
              <a:pPr/>
              <a:t>4/22/2020</a:t>
            </a:fld>
            <a:endParaRPr lang="en-US"/>
          </a:p>
        </p:txBody>
      </p:sp>
      <p:sp>
        <p:nvSpPr>
          <p:cNvPr id="7" name="Slide Number Placeholder 6"/>
          <p:cNvSpPr>
            <a:spLocks noGrp="1"/>
          </p:cNvSpPr>
          <p:nvPr>
            <p:ph type="sldNum" sz="quarter" idx="12"/>
          </p:nvPr>
        </p:nvSpPr>
        <p:spPr/>
        <p:txBody>
          <a:bodyPr/>
          <a:lstStyle/>
          <a:p>
            <a:fld id="{7B5FE98C-80BB-47BA-A7AE-7DC72E4E69FA}" type="slidenum">
              <a:rPr lang="en-US" smtClean="0"/>
              <a:pPr/>
              <a:t>101</a:t>
            </a:fld>
            <a:endParaRPr 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457200"/>
            <a:ext cx="8534400" cy="6019800"/>
          </a:xfrm>
        </p:spPr>
        <p:txBody>
          <a:bodyPr/>
          <a:lstStyle/>
          <a:p>
            <a:pPr algn="just">
              <a:lnSpc>
                <a:spcPct val="150000"/>
              </a:lnSpc>
            </a:pPr>
            <a:r>
              <a:rPr lang="en-US" sz="2400" dirty="0" smtClean="0"/>
              <a:t>A gene(s) encoding a major antigenic determinant(s) can be cloned into a benign carrier organisms (virus or bacteria)</a:t>
            </a:r>
          </a:p>
          <a:p>
            <a:pPr algn="just">
              <a:lnSpc>
                <a:spcPct val="150000"/>
              </a:lnSpc>
            </a:pPr>
            <a:r>
              <a:rPr lang="en-US" sz="2400" dirty="0" smtClean="0"/>
              <a:t>Genes or portions of genes encoding major antigenic determinants can be cloned in expression vectors and large amounts of the product purified and used as a subunit or peptide vaccine, respectively</a:t>
            </a:r>
          </a:p>
          <a:p>
            <a:pPr algn="just">
              <a:lnSpc>
                <a:spcPct val="150000"/>
              </a:lnSpc>
            </a:pPr>
            <a:r>
              <a:rPr lang="en-US" sz="2400" b="1" dirty="0" smtClean="0"/>
              <a:t>Table below shows  </a:t>
            </a:r>
            <a:r>
              <a:rPr lang="en-US" sz="2400" dirty="0" smtClean="0"/>
              <a:t>Some human disease agents for which </a:t>
            </a:r>
            <a:r>
              <a:rPr lang="en-US" sz="2400" dirty="0" err="1" smtClean="0"/>
              <a:t>rDNA</a:t>
            </a:r>
            <a:r>
              <a:rPr lang="en-US" sz="2400" dirty="0" smtClean="0"/>
              <a:t> vaccines are being developed</a:t>
            </a:r>
          </a:p>
          <a:p>
            <a:pPr algn="just">
              <a:lnSpc>
                <a:spcPct val="150000"/>
              </a:lnSpc>
              <a:buNone/>
            </a:pPr>
            <a:endParaRPr lang="en-US" sz="2400" dirty="0"/>
          </a:p>
        </p:txBody>
      </p:sp>
      <p:sp>
        <p:nvSpPr>
          <p:cNvPr id="4" name="Date Placeholder 3"/>
          <p:cNvSpPr>
            <a:spLocks noGrp="1"/>
          </p:cNvSpPr>
          <p:nvPr>
            <p:ph type="dt" sz="half" idx="10"/>
          </p:nvPr>
        </p:nvSpPr>
        <p:spPr/>
        <p:txBody>
          <a:bodyPr/>
          <a:lstStyle/>
          <a:p>
            <a:fld id="{D8C4C102-AD84-442B-A7AE-BFFF8015719C}" type="datetime1">
              <a:rPr lang="en-US" smtClean="0"/>
              <a:pPr/>
              <a:t>4/22/2020</a:t>
            </a:fld>
            <a:endParaRPr lang="en-US"/>
          </a:p>
        </p:txBody>
      </p:sp>
      <p:sp>
        <p:nvSpPr>
          <p:cNvPr id="5" name="Slide Number Placeholder 4"/>
          <p:cNvSpPr>
            <a:spLocks noGrp="1"/>
          </p:cNvSpPr>
          <p:nvPr>
            <p:ph type="sldNum" sz="quarter" idx="12"/>
          </p:nvPr>
        </p:nvSpPr>
        <p:spPr/>
        <p:txBody>
          <a:bodyPr/>
          <a:lstStyle/>
          <a:p>
            <a:fld id="{7B5FE98C-80BB-47BA-A7AE-7DC72E4E69FA}" type="slidenum">
              <a:rPr lang="en-US" smtClean="0"/>
              <a:pPr/>
              <a:t>102</a:t>
            </a:fld>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
          </p:nvPr>
        </p:nvGraphicFramePr>
        <p:xfrm>
          <a:off x="304800" y="533400"/>
          <a:ext cx="8534400" cy="5715000"/>
        </p:xfrm>
        <a:graphic>
          <a:graphicData uri="http://schemas.openxmlformats.org/drawingml/2006/table">
            <a:tbl>
              <a:tblPr firstRow="1" bandRow="1">
                <a:tableStyleId>{5C22544A-7EE6-4342-B048-85BDC9FD1C3A}</a:tableStyleId>
              </a:tblPr>
              <a:tblGrid>
                <a:gridCol w="4267200"/>
                <a:gridCol w="4267200"/>
              </a:tblGrid>
              <a:tr h="7143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rgbClr val="002060"/>
                          </a:solidFill>
                          <a:effectLst/>
                          <a:latin typeface="+mn-lt"/>
                        </a:rPr>
                        <a:t>Pathogenic agent</a:t>
                      </a:r>
                    </a:p>
                    <a:p>
                      <a:endParaRPr lang="en-US" dirty="0">
                        <a:latin typeface="+mn-lt"/>
                      </a:endParaRPr>
                    </a:p>
                  </a:txBody>
                  <a:tcPr/>
                </a:tc>
                <a:tc>
                  <a:txBody>
                    <a:bodyPr/>
                    <a:lstStyle/>
                    <a:p>
                      <a:r>
                        <a:rPr kumimoji="0" lang="en-US" sz="1800" b="0" i="0" u="none" strike="noStrike" cap="none" normalizeH="0" baseline="0" dirty="0" smtClean="0">
                          <a:ln>
                            <a:noFill/>
                          </a:ln>
                          <a:solidFill>
                            <a:srgbClr val="002060"/>
                          </a:solidFill>
                          <a:effectLst/>
                          <a:latin typeface="+mn-lt"/>
                        </a:rPr>
                        <a:t>Disease</a:t>
                      </a:r>
                      <a:endParaRPr lang="en-US" dirty="0">
                        <a:solidFill>
                          <a:srgbClr val="002060"/>
                        </a:solidFill>
                        <a:latin typeface="+mn-lt"/>
                      </a:endParaRPr>
                    </a:p>
                  </a:txBody>
                  <a:tcPr/>
                </a:tc>
              </a:tr>
              <a:tr h="7143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err="1" smtClean="0">
                          <a:ln>
                            <a:noFill/>
                          </a:ln>
                          <a:solidFill>
                            <a:schemeClr val="tx1"/>
                          </a:solidFill>
                          <a:effectLst/>
                          <a:latin typeface="+mn-lt"/>
                        </a:rPr>
                        <a:t>Varicella</a:t>
                      </a:r>
                      <a:r>
                        <a:rPr kumimoji="0" lang="en-US" sz="1800" b="0" i="0" u="none" strike="noStrike" cap="none" normalizeH="0" baseline="0" dirty="0" smtClean="0">
                          <a:ln>
                            <a:noFill/>
                          </a:ln>
                          <a:solidFill>
                            <a:schemeClr val="tx1"/>
                          </a:solidFill>
                          <a:effectLst/>
                          <a:latin typeface="+mn-lt"/>
                        </a:rPr>
                        <a:t>-zoster virus</a:t>
                      </a:r>
                    </a:p>
                    <a:p>
                      <a:endParaRPr lang="en-US"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chemeClr val="tx1"/>
                          </a:solidFill>
                          <a:effectLst/>
                          <a:latin typeface="+mn-lt"/>
                        </a:rPr>
                        <a:t>Chicken pox</a:t>
                      </a:r>
                    </a:p>
                    <a:p>
                      <a:endParaRPr lang="en-US" dirty="0">
                        <a:latin typeface="+mn-lt"/>
                      </a:endParaRPr>
                    </a:p>
                  </a:txBody>
                  <a:tcPr/>
                </a:tc>
              </a:tr>
              <a:tr h="7143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chemeClr val="tx1"/>
                          </a:solidFill>
                          <a:effectLst/>
                          <a:latin typeface="+mn-lt"/>
                        </a:rPr>
                        <a:t>Hepatitis A and B viruses</a:t>
                      </a:r>
                    </a:p>
                    <a:p>
                      <a:endParaRPr lang="en-US"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chemeClr val="tx1"/>
                          </a:solidFill>
                          <a:effectLst/>
                          <a:latin typeface="+mn-lt"/>
                        </a:rPr>
                        <a:t>High fever, liver damage</a:t>
                      </a:r>
                    </a:p>
                    <a:p>
                      <a:endParaRPr lang="en-US" dirty="0">
                        <a:latin typeface="+mn-lt"/>
                      </a:endParaRPr>
                    </a:p>
                  </a:txBody>
                  <a:tcPr/>
                </a:tc>
              </a:tr>
              <a:tr h="7143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chemeClr val="tx1"/>
                          </a:solidFill>
                          <a:effectLst/>
                          <a:latin typeface="+mn-lt"/>
                        </a:rPr>
                        <a:t>Herpes simplex virus type 2</a:t>
                      </a:r>
                    </a:p>
                    <a:p>
                      <a:endParaRPr lang="en-US"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chemeClr val="tx1"/>
                          </a:solidFill>
                          <a:effectLst/>
                          <a:latin typeface="+mn-lt"/>
                        </a:rPr>
                        <a:t>Genital ulcers</a:t>
                      </a:r>
                    </a:p>
                    <a:p>
                      <a:endParaRPr lang="en-US" dirty="0">
                        <a:latin typeface="+mn-lt"/>
                      </a:endParaRPr>
                    </a:p>
                  </a:txBody>
                  <a:tcPr/>
                </a:tc>
              </a:tr>
              <a:tr h="7143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chemeClr val="tx1"/>
                          </a:solidFill>
                          <a:effectLst/>
                          <a:latin typeface="+mn-lt"/>
                        </a:rPr>
                        <a:t>Influenza A and B viruses</a:t>
                      </a:r>
                    </a:p>
                    <a:p>
                      <a:endParaRPr lang="en-US"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chemeClr val="tx1"/>
                          </a:solidFill>
                          <a:effectLst/>
                          <a:latin typeface="+mn-lt"/>
                        </a:rPr>
                        <a:t>Acute respiratory disease</a:t>
                      </a:r>
                    </a:p>
                    <a:p>
                      <a:endParaRPr lang="en-US" dirty="0">
                        <a:latin typeface="+mn-lt"/>
                      </a:endParaRPr>
                    </a:p>
                  </a:txBody>
                  <a:tcPr/>
                </a:tc>
              </a:tr>
              <a:tr h="7143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chemeClr val="tx1"/>
                          </a:solidFill>
                          <a:effectLst/>
                          <a:latin typeface="+mn-lt"/>
                        </a:rPr>
                        <a:t>Rabies virus</a:t>
                      </a:r>
                    </a:p>
                    <a:p>
                      <a:endParaRPr lang="en-US" dirty="0">
                        <a:latin typeface="+mn-lt"/>
                      </a:endParaRPr>
                    </a:p>
                  </a:txBody>
                  <a:tcPr/>
                </a:tc>
                <a:tc>
                  <a:txBody>
                    <a:bodyPr/>
                    <a:lstStyle/>
                    <a:p>
                      <a:r>
                        <a:rPr kumimoji="0" lang="en-US" sz="1800" b="0" i="0" u="none" strike="noStrike" cap="none" normalizeH="0" baseline="0" dirty="0" smtClean="0">
                          <a:ln>
                            <a:noFill/>
                          </a:ln>
                          <a:solidFill>
                            <a:schemeClr val="tx1"/>
                          </a:solidFill>
                          <a:effectLst/>
                          <a:latin typeface="+mn-lt"/>
                        </a:rPr>
                        <a:t>Encephalitis</a:t>
                      </a:r>
                      <a:endParaRPr lang="en-US" dirty="0">
                        <a:latin typeface="+mn-lt"/>
                      </a:endParaRPr>
                    </a:p>
                  </a:txBody>
                  <a:tcPr/>
                </a:tc>
              </a:tr>
              <a:tr h="7143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chemeClr val="tx1"/>
                          </a:solidFill>
                          <a:effectLst/>
                          <a:latin typeface="+mn-lt"/>
                        </a:rPr>
                        <a:t>Human immunodeficiency virus</a:t>
                      </a:r>
                    </a:p>
                    <a:p>
                      <a:endParaRPr lang="en-US" dirty="0">
                        <a:latin typeface="+mn-lt"/>
                      </a:endParaRPr>
                    </a:p>
                  </a:txBody>
                  <a:tcPr/>
                </a:tc>
                <a:tc>
                  <a:txBody>
                    <a:bodyPr/>
                    <a:lstStyle/>
                    <a:p>
                      <a:r>
                        <a:rPr kumimoji="0" lang="en-US" sz="1800" b="0" i="0" u="none" strike="noStrike" cap="none" normalizeH="0" baseline="0" dirty="0" smtClean="0">
                          <a:ln>
                            <a:noFill/>
                          </a:ln>
                          <a:solidFill>
                            <a:schemeClr val="tx1"/>
                          </a:solidFill>
                          <a:effectLst/>
                          <a:latin typeface="+mn-lt"/>
                        </a:rPr>
                        <a:t>AIDS</a:t>
                      </a:r>
                      <a:endParaRPr lang="en-US" dirty="0">
                        <a:latin typeface="+mn-lt"/>
                      </a:endParaRPr>
                    </a:p>
                  </a:txBody>
                  <a:tcPr/>
                </a:tc>
              </a:tr>
              <a:tr h="7143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cap="none" normalizeH="0" baseline="0" dirty="0" err="1" smtClean="0">
                          <a:ln>
                            <a:noFill/>
                          </a:ln>
                          <a:solidFill>
                            <a:schemeClr val="tx1"/>
                          </a:solidFill>
                          <a:effectLst/>
                          <a:latin typeface="+mn-lt"/>
                        </a:rPr>
                        <a:t>Vibrio</a:t>
                      </a:r>
                      <a:r>
                        <a:rPr kumimoji="0" lang="en-US" sz="1800" b="0" i="1" u="none" strike="noStrike" cap="none" normalizeH="0" baseline="0" dirty="0" smtClean="0">
                          <a:ln>
                            <a:noFill/>
                          </a:ln>
                          <a:solidFill>
                            <a:schemeClr val="tx1"/>
                          </a:solidFill>
                          <a:effectLst/>
                          <a:latin typeface="+mn-lt"/>
                        </a:rPr>
                        <a:t> </a:t>
                      </a:r>
                      <a:r>
                        <a:rPr kumimoji="0" lang="en-US" sz="1800" b="0" i="1" u="none" strike="noStrike" cap="none" normalizeH="0" baseline="0" dirty="0" err="1" smtClean="0">
                          <a:ln>
                            <a:noFill/>
                          </a:ln>
                          <a:solidFill>
                            <a:schemeClr val="tx1"/>
                          </a:solidFill>
                          <a:effectLst/>
                          <a:latin typeface="+mn-lt"/>
                        </a:rPr>
                        <a:t>cholerae</a:t>
                      </a:r>
                      <a:endParaRPr kumimoji="0" lang="en-US" sz="1800" b="0" i="1" u="none" strike="noStrike" cap="none" normalizeH="0" baseline="0" dirty="0" smtClean="0">
                        <a:ln>
                          <a:noFill/>
                        </a:ln>
                        <a:solidFill>
                          <a:schemeClr val="tx1"/>
                        </a:solidFill>
                        <a:effectLst/>
                        <a:latin typeface="+mn-lt"/>
                      </a:endParaRPr>
                    </a:p>
                    <a:p>
                      <a:endParaRPr lang="en-US" dirty="0">
                        <a:latin typeface="+mn-lt"/>
                      </a:endParaRPr>
                    </a:p>
                  </a:txBody>
                  <a:tcPr/>
                </a:tc>
                <a:tc>
                  <a:txBody>
                    <a:bodyPr/>
                    <a:lstStyle/>
                    <a:p>
                      <a:r>
                        <a:rPr kumimoji="0" lang="en-US" sz="1800" b="0" i="0" u="none" strike="noStrike" cap="none" normalizeH="0" baseline="0" dirty="0" smtClean="0">
                          <a:ln>
                            <a:noFill/>
                          </a:ln>
                          <a:solidFill>
                            <a:schemeClr val="tx1"/>
                          </a:solidFill>
                          <a:effectLst/>
                          <a:latin typeface="+mn-lt"/>
                        </a:rPr>
                        <a:t>Cholera</a:t>
                      </a:r>
                      <a:endParaRPr lang="en-US" dirty="0">
                        <a:latin typeface="+mn-lt"/>
                      </a:endParaRPr>
                    </a:p>
                  </a:txBody>
                  <a:tcPr/>
                </a:tc>
              </a:tr>
            </a:tbl>
          </a:graphicData>
        </a:graphic>
      </p:graphicFrame>
      <p:sp>
        <p:nvSpPr>
          <p:cNvPr id="7" name="Date Placeholder 6"/>
          <p:cNvSpPr>
            <a:spLocks noGrp="1"/>
          </p:cNvSpPr>
          <p:nvPr>
            <p:ph type="dt" sz="half" idx="10"/>
          </p:nvPr>
        </p:nvSpPr>
        <p:spPr/>
        <p:txBody>
          <a:bodyPr/>
          <a:lstStyle/>
          <a:p>
            <a:fld id="{FEC6A9BC-04EE-4560-958E-3C09385DEF27}" type="datetime1">
              <a:rPr lang="en-US" smtClean="0"/>
              <a:pPr/>
              <a:t>4/22/2020</a:t>
            </a:fld>
            <a:endParaRPr lang="en-US"/>
          </a:p>
        </p:txBody>
      </p:sp>
      <p:sp>
        <p:nvSpPr>
          <p:cNvPr id="8" name="Slide Number Placeholder 7"/>
          <p:cNvSpPr>
            <a:spLocks noGrp="1"/>
          </p:cNvSpPr>
          <p:nvPr>
            <p:ph type="sldNum" sz="quarter" idx="12"/>
          </p:nvPr>
        </p:nvSpPr>
        <p:spPr/>
        <p:txBody>
          <a:bodyPr/>
          <a:lstStyle/>
          <a:p>
            <a:fld id="{7B5FE98C-80BB-47BA-A7AE-7DC72E4E69FA}" type="slidenum">
              <a:rPr lang="en-US" smtClean="0"/>
              <a:pPr/>
              <a:t>103</a:t>
            </a:fld>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457200"/>
            <a:ext cx="8610600" cy="5943600"/>
          </a:xfrm>
        </p:spPr>
        <p:txBody>
          <a:bodyPr/>
          <a:lstStyle/>
          <a:p>
            <a:pPr algn="just">
              <a:lnSpc>
                <a:spcPct val="150000"/>
              </a:lnSpc>
              <a:buNone/>
            </a:pPr>
            <a:r>
              <a:rPr lang="en-US" sz="2400" b="1" dirty="0" smtClean="0"/>
              <a:t>Figure below shows typical animal virus structure</a:t>
            </a:r>
          </a:p>
          <a:p>
            <a:pPr>
              <a:buNone/>
            </a:pPr>
            <a:endParaRPr lang="en-US" dirty="0"/>
          </a:p>
        </p:txBody>
      </p:sp>
      <p:pic>
        <p:nvPicPr>
          <p:cNvPr id="4" name="Picture 204" descr="Glick4e_12"/>
          <p:cNvPicPr>
            <a:picLocks noChangeAspect="1" noChangeArrowheads="1"/>
          </p:cNvPicPr>
          <p:nvPr/>
        </p:nvPicPr>
        <p:blipFill>
          <a:blip r:embed="rId2" cstate="print"/>
          <a:srcRect/>
          <a:stretch>
            <a:fillRect/>
          </a:stretch>
        </p:blipFill>
        <p:spPr bwMode="auto">
          <a:xfrm>
            <a:off x="1676400" y="1524000"/>
            <a:ext cx="5962650" cy="3859213"/>
          </a:xfrm>
          <a:prstGeom prst="rect">
            <a:avLst/>
          </a:prstGeom>
          <a:noFill/>
          <a:ln w="9525">
            <a:noFill/>
            <a:miter lim="800000"/>
            <a:headEnd/>
            <a:tailEnd/>
          </a:ln>
        </p:spPr>
      </p:pic>
      <p:sp>
        <p:nvSpPr>
          <p:cNvPr id="5" name="Rectangle 4"/>
          <p:cNvSpPr/>
          <p:nvPr/>
        </p:nvSpPr>
        <p:spPr>
          <a:xfrm>
            <a:off x="228600" y="5525869"/>
            <a:ext cx="8382000" cy="461665"/>
          </a:xfrm>
          <a:prstGeom prst="rect">
            <a:avLst/>
          </a:prstGeom>
        </p:spPr>
        <p:txBody>
          <a:bodyPr wrap="square">
            <a:spAutoFit/>
          </a:bodyPr>
          <a:lstStyle/>
          <a:p>
            <a:r>
              <a:rPr lang="en-US" sz="2400" b="1" dirty="0" smtClean="0"/>
              <a:t>Note</a:t>
            </a:r>
            <a:r>
              <a:rPr lang="en-US" sz="2400" dirty="0" smtClean="0"/>
              <a:t>: </a:t>
            </a:r>
            <a:r>
              <a:rPr lang="en-US" sz="2400" dirty="0" err="1" smtClean="0"/>
              <a:t>capsid</a:t>
            </a:r>
            <a:r>
              <a:rPr lang="en-US" sz="2400" dirty="0" smtClean="0"/>
              <a:t> and envelope proteins can elicit neutralizing antibodies</a:t>
            </a:r>
            <a:endParaRPr lang="en-US" sz="2400" dirty="0"/>
          </a:p>
        </p:txBody>
      </p:sp>
      <p:sp>
        <p:nvSpPr>
          <p:cNvPr id="6" name="Date Placeholder 5"/>
          <p:cNvSpPr>
            <a:spLocks noGrp="1"/>
          </p:cNvSpPr>
          <p:nvPr>
            <p:ph type="dt" sz="half" idx="10"/>
          </p:nvPr>
        </p:nvSpPr>
        <p:spPr/>
        <p:txBody>
          <a:bodyPr/>
          <a:lstStyle/>
          <a:p>
            <a:fld id="{5F505000-F277-4E82-B025-BCCA9994B396}" type="datetime1">
              <a:rPr lang="en-US" smtClean="0"/>
              <a:pPr/>
              <a:t>4/22/2020</a:t>
            </a:fld>
            <a:endParaRPr lang="en-US"/>
          </a:p>
        </p:txBody>
      </p:sp>
      <p:sp>
        <p:nvSpPr>
          <p:cNvPr id="7" name="Slide Number Placeholder 6"/>
          <p:cNvSpPr>
            <a:spLocks noGrp="1"/>
          </p:cNvSpPr>
          <p:nvPr>
            <p:ph type="sldNum" sz="quarter" idx="12"/>
          </p:nvPr>
        </p:nvSpPr>
        <p:spPr/>
        <p:txBody>
          <a:bodyPr/>
          <a:lstStyle/>
          <a:p>
            <a:fld id="{7B5FE98C-80BB-47BA-A7AE-7DC72E4E69FA}" type="slidenum">
              <a:rPr lang="en-US" smtClean="0"/>
              <a:pPr/>
              <a:t>104</a:t>
            </a:fld>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457200"/>
            <a:ext cx="8534400" cy="6019800"/>
          </a:xfrm>
        </p:spPr>
        <p:txBody>
          <a:bodyPr>
            <a:normAutofit/>
          </a:bodyPr>
          <a:lstStyle/>
          <a:p>
            <a:pPr algn="just">
              <a:lnSpc>
                <a:spcPct val="150000"/>
              </a:lnSpc>
              <a:buNone/>
            </a:pPr>
            <a:r>
              <a:rPr lang="en-US" sz="2400" b="1" dirty="0" smtClean="0"/>
              <a:t>Influenza (Flu) virus structure</a:t>
            </a:r>
          </a:p>
          <a:p>
            <a:pPr algn="just">
              <a:lnSpc>
                <a:spcPct val="150000"/>
              </a:lnSpc>
              <a:buNone/>
            </a:pPr>
            <a:endParaRPr lang="en-US" sz="2400" b="1" dirty="0"/>
          </a:p>
        </p:txBody>
      </p:sp>
      <p:pic>
        <p:nvPicPr>
          <p:cNvPr id="4" name="Picture 4" descr="Influenza Virus Structure"/>
          <p:cNvPicPr>
            <a:picLocks noChangeAspect="1" noChangeArrowheads="1"/>
          </p:cNvPicPr>
          <p:nvPr/>
        </p:nvPicPr>
        <p:blipFill>
          <a:blip r:embed="rId2" cstate="print"/>
          <a:srcRect/>
          <a:stretch>
            <a:fillRect/>
          </a:stretch>
        </p:blipFill>
        <p:spPr bwMode="auto">
          <a:xfrm>
            <a:off x="609600" y="1244600"/>
            <a:ext cx="7696200" cy="47752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57DFBF9F-EBF9-4012-AD58-69EC4FCE383A}" type="datetime1">
              <a:rPr lang="en-US" smtClean="0"/>
              <a:pPr/>
              <a:t>4/22/2020</a:t>
            </a:fld>
            <a:endParaRPr lang="en-US"/>
          </a:p>
        </p:txBody>
      </p:sp>
      <p:sp>
        <p:nvSpPr>
          <p:cNvPr id="6" name="Slide Number Placeholder 5"/>
          <p:cNvSpPr>
            <a:spLocks noGrp="1"/>
          </p:cNvSpPr>
          <p:nvPr>
            <p:ph type="sldNum" sz="quarter" idx="12"/>
          </p:nvPr>
        </p:nvSpPr>
        <p:spPr/>
        <p:txBody>
          <a:bodyPr/>
          <a:lstStyle/>
          <a:p>
            <a:fld id="{7B5FE98C-80BB-47BA-A7AE-7DC72E4E69FA}" type="slidenum">
              <a:rPr lang="en-US" smtClean="0"/>
              <a:pPr/>
              <a:t>105</a:t>
            </a:fld>
            <a:endParaRPr 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229600" cy="6019800"/>
          </a:xfrm>
        </p:spPr>
        <p:txBody>
          <a:bodyPr/>
          <a:lstStyle/>
          <a:p>
            <a:pPr algn="just">
              <a:lnSpc>
                <a:spcPct val="150000"/>
              </a:lnSpc>
              <a:buNone/>
            </a:pPr>
            <a:r>
              <a:rPr lang="en-US" sz="2400" b="1" dirty="0" smtClean="0"/>
              <a:t>Figure below shows a subunit vaccine against Herpes Simplex Virus (HSV)</a:t>
            </a:r>
          </a:p>
          <a:p>
            <a:pPr algn="just">
              <a:lnSpc>
                <a:spcPct val="150000"/>
              </a:lnSpc>
              <a:buNone/>
            </a:pPr>
            <a:endParaRPr lang="en-US" sz="2400" b="1" dirty="0" smtClean="0"/>
          </a:p>
          <a:p>
            <a:pPr>
              <a:buNone/>
            </a:pPr>
            <a:endParaRPr lang="en-US" dirty="0"/>
          </a:p>
        </p:txBody>
      </p:sp>
      <p:pic>
        <p:nvPicPr>
          <p:cNvPr id="4" name="Picture 205" descr="Glick4e_12"/>
          <p:cNvPicPr>
            <a:picLocks noChangeAspect="1" noChangeArrowheads="1"/>
          </p:cNvPicPr>
          <p:nvPr/>
        </p:nvPicPr>
        <p:blipFill>
          <a:blip r:embed="rId2" cstate="print"/>
          <a:srcRect/>
          <a:stretch>
            <a:fillRect/>
          </a:stretch>
        </p:blipFill>
        <p:spPr bwMode="auto">
          <a:xfrm>
            <a:off x="609600" y="1846263"/>
            <a:ext cx="7924800" cy="3716337"/>
          </a:xfrm>
          <a:prstGeom prst="rect">
            <a:avLst/>
          </a:prstGeom>
          <a:noFill/>
          <a:ln w="9525">
            <a:noFill/>
            <a:miter lim="800000"/>
            <a:headEnd/>
            <a:tailEnd/>
          </a:ln>
        </p:spPr>
      </p:pic>
      <p:pic>
        <p:nvPicPr>
          <p:cNvPr id="7" name="Picture 205" descr="Glick4e_12"/>
          <p:cNvPicPr>
            <a:picLocks noChangeAspect="1" noChangeArrowheads="1"/>
          </p:cNvPicPr>
          <p:nvPr/>
        </p:nvPicPr>
        <p:blipFill>
          <a:blip r:embed="rId2" cstate="print"/>
          <a:srcRect/>
          <a:stretch>
            <a:fillRect/>
          </a:stretch>
        </p:blipFill>
        <p:spPr bwMode="auto">
          <a:xfrm>
            <a:off x="609600" y="1693863"/>
            <a:ext cx="8294688" cy="4249737"/>
          </a:xfrm>
          <a:prstGeom prst="rect">
            <a:avLst/>
          </a:prstGeom>
          <a:noFill/>
          <a:ln w="9525">
            <a:noFill/>
            <a:miter lim="800000"/>
            <a:headEnd/>
            <a:tailEnd/>
          </a:ln>
        </p:spPr>
      </p:pic>
      <p:sp>
        <p:nvSpPr>
          <p:cNvPr id="8" name="Date Placeholder 7"/>
          <p:cNvSpPr>
            <a:spLocks noGrp="1"/>
          </p:cNvSpPr>
          <p:nvPr>
            <p:ph type="dt" sz="half" idx="10"/>
          </p:nvPr>
        </p:nvSpPr>
        <p:spPr/>
        <p:txBody>
          <a:bodyPr/>
          <a:lstStyle/>
          <a:p>
            <a:fld id="{3DEE58BF-D6F3-4131-8ED4-C22C887C90CF}" type="datetime1">
              <a:rPr lang="en-US" smtClean="0"/>
              <a:pPr/>
              <a:t>4/22/2020</a:t>
            </a:fld>
            <a:endParaRPr lang="en-US"/>
          </a:p>
        </p:txBody>
      </p:sp>
      <p:sp>
        <p:nvSpPr>
          <p:cNvPr id="9" name="Slide Number Placeholder 8"/>
          <p:cNvSpPr>
            <a:spLocks noGrp="1"/>
          </p:cNvSpPr>
          <p:nvPr>
            <p:ph type="sldNum" sz="quarter" idx="12"/>
          </p:nvPr>
        </p:nvSpPr>
        <p:spPr/>
        <p:txBody>
          <a:bodyPr/>
          <a:lstStyle/>
          <a:p>
            <a:fld id="{7B5FE98C-80BB-47BA-A7AE-7DC72E4E69FA}" type="slidenum">
              <a:rPr lang="en-US" smtClean="0"/>
              <a:pPr/>
              <a:t>106</a:t>
            </a:fld>
            <a:endParaRPr 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81000"/>
            <a:ext cx="8534400" cy="6096000"/>
          </a:xfrm>
        </p:spPr>
        <p:txBody>
          <a:bodyPr/>
          <a:lstStyle/>
          <a:p>
            <a:pPr algn="just">
              <a:lnSpc>
                <a:spcPct val="150000"/>
              </a:lnSpc>
            </a:pPr>
            <a:r>
              <a:rPr lang="en-US" sz="2400" dirty="0" smtClean="0"/>
              <a:t>CHO cell = Chinese Hamster Ovary cell</a:t>
            </a:r>
          </a:p>
          <a:p>
            <a:pPr algn="just">
              <a:lnSpc>
                <a:spcPct val="150000"/>
              </a:lnSpc>
            </a:pPr>
            <a:r>
              <a:rPr lang="en-US" sz="2400" dirty="0" err="1" smtClean="0"/>
              <a:t>gD</a:t>
            </a:r>
            <a:r>
              <a:rPr lang="en-US" sz="2400" dirty="0" smtClean="0"/>
              <a:t> = glycoprotein D</a:t>
            </a:r>
          </a:p>
          <a:p>
            <a:pPr algn="just">
              <a:lnSpc>
                <a:spcPct val="150000"/>
              </a:lnSpc>
            </a:pPr>
            <a:r>
              <a:rPr lang="en-US" sz="2400" dirty="0" smtClean="0"/>
              <a:t>Glycoprotein D (</a:t>
            </a:r>
            <a:r>
              <a:rPr lang="en-US" sz="2400" dirty="0" err="1" smtClean="0"/>
              <a:t>gD</a:t>
            </a:r>
            <a:r>
              <a:rPr lang="en-US" sz="2400" dirty="0" smtClean="0"/>
              <a:t>) is a structural component of the herpes simplex virus (HSV) envelope which is essential for virus entry into host cells.</a:t>
            </a:r>
          </a:p>
          <a:p>
            <a:pPr algn="just">
              <a:lnSpc>
                <a:spcPct val="150000"/>
              </a:lnSpc>
              <a:buFont typeface="Wingdings" pitchFamily="2" charset="2"/>
              <a:buChar char="Ø"/>
            </a:pPr>
            <a:r>
              <a:rPr lang="en-US" dirty="0" smtClean="0"/>
              <a:t>   </a:t>
            </a:r>
            <a:r>
              <a:rPr lang="en-US" sz="2400" dirty="0" smtClean="0"/>
              <a:t>A similar approach was used to create a subunit vaccine against foot-and-mouth disease virus (FMDV) and Human </a:t>
            </a:r>
            <a:r>
              <a:rPr lang="en-US" sz="2400" dirty="0" err="1" smtClean="0"/>
              <a:t>Papillovmavirus</a:t>
            </a:r>
            <a:r>
              <a:rPr lang="en-US" sz="2400" dirty="0" smtClean="0"/>
              <a:t> (HPV)</a:t>
            </a:r>
          </a:p>
          <a:p>
            <a:pPr algn="just">
              <a:lnSpc>
                <a:spcPct val="150000"/>
              </a:lnSpc>
              <a:buFont typeface="Wingdings" pitchFamily="2" charset="2"/>
              <a:buChar char="Ø"/>
            </a:pPr>
            <a:r>
              <a:rPr lang="en-US" sz="2400" dirty="0" smtClean="0"/>
              <a:t> FMDV has a devastating effect on cattle and swine</a:t>
            </a:r>
          </a:p>
          <a:p>
            <a:pPr algn="just">
              <a:lnSpc>
                <a:spcPct val="150000"/>
              </a:lnSpc>
              <a:buFont typeface="Wingdings" pitchFamily="2" charset="2"/>
              <a:buChar char="Ø"/>
            </a:pPr>
            <a:r>
              <a:rPr lang="en-US" sz="2400" dirty="0" smtClean="0"/>
              <a:t>The successful subunit vaccine is based on the expression of the </a:t>
            </a:r>
            <a:r>
              <a:rPr lang="en-US" sz="2400" dirty="0" err="1" smtClean="0">
                <a:solidFill>
                  <a:srgbClr val="FF0000"/>
                </a:solidFill>
              </a:rPr>
              <a:t>capsid</a:t>
            </a:r>
            <a:r>
              <a:rPr lang="en-US" sz="2400" dirty="0" smtClean="0">
                <a:solidFill>
                  <a:srgbClr val="FF0000"/>
                </a:solidFill>
              </a:rPr>
              <a:t> viral protein 1 (VP1) </a:t>
            </a:r>
            <a:r>
              <a:rPr lang="en-US" sz="2400" dirty="0" smtClean="0"/>
              <a:t>as a fusion protein with the </a:t>
            </a:r>
            <a:r>
              <a:rPr lang="en-US" sz="2400" dirty="0" err="1" smtClean="0"/>
              <a:t>bacteriophage</a:t>
            </a:r>
            <a:r>
              <a:rPr lang="en-US" sz="2400" dirty="0" smtClean="0"/>
              <a:t> MS2 </a:t>
            </a:r>
            <a:r>
              <a:rPr lang="en-US" sz="2400" dirty="0" err="1" smtClean="0"/>
              <a:t>replicase</a:t>
            </a:r>
            <a:r>
              <a:rPr lang="en-US" sz="2400" dirty="0" smtClean="0"/>
              <a:t> protein in </a:t>
            </a:r>
            <a:r>
              <a:rPr lang="en-US" sz="2400" i="1" dirty="0" smtClean="0"/>
              <a:t>E. coli</a:t>
            </a:r>
          </a:p>
          <a:p>
            <a:pPr algn="just">
              <a:lnSpc>
                <a:spcPct val="150000"/>
              </a:lnSpc>
              <a:buNone/>
            </a:pPr>
            <a:endParaRPr lang="en-US" sz="2400" i="1" dirty="0" smtClean="0"/>
          </a:p>
          <a:p>
            <a:pPr algn="just">
              <a:lnSpc>
                <a:spcPct val="150000"/>
              </a:lnSpc>
              <a:buNone/>
            </a:pPr>
            <a:endParaRPr lang="en-US" dirty="0"/>
          </a:p>
        </p:txBody>
      </p:sp>
      <p:sp>
        <p:nvSpPr>
          <p:cNvPr id="4" name="Date Placeholder 3"/>
          <p:cNvSpPr>
            <a:spLocks noGrp="1"/>
          </p:cNvSpPr>
          <p:nvPr>
            <p:ph type="dt" sz="half" idx="10"/>
          </p:nvPr>
        </p:nvSpPr>
        <p:spPr/>
        <p:txBody>
          <a:bodyPr/>
          <a:lstStyle/>
          <a:p>
            <a:fld id="{18F6BD8E-7BCB-493F-B29B-1EDBF7EFBF15}" type="datetime1">
              <a:rPr lang="en-US" smtClean="0"/>
              <a:pPr/>
              <a:t>4/22/2020</a:t>
            </a:fld>
            <a:endParaRPr lang="en-US"/>
          </a:p>
        </p:txBody>
      </p:sp>
      <p:sp>
        <p:nvSpPr>
          <p:cNvPr id="5" name="Slide Number Placeholder 4"/>
          <p:cNvSpPr>
            <a:spLocks noGrp="1"/>
          </p:cNvSpPr>
          <p:nvPr>
            <p:ph type="sldNum" sz="quarter" idx="12"/>
          </p:nvPr>
        </p:nvSpPr>
        <p:spPr/>
        <p:txBody>
          <a:bodyPr/>
          <a:lstStyle/>
          <a:p>
            <a:fld id="{7B5FE98C-80BB-47BA-A7AE-7DC72E4E69FA}" type="slidenum">
              <a:rPr lang="en-US" smtClean="0"/>
              <a:pPr/>
              <a:t>107</a:t>
            </a:fld>
            <a:endParaRPr 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305800" cy="6019800"/>
          </a:xfrm>
        </p:spPr>
        <p:txBody>
          <a:bodyPr>
            <a:normAutofit/>
          </a:bodyPr>
          <a:lstStyle/>
          <a:p>
            <a:pPr algn="just">
              <a:lnSpc>
                <a:spcPct val="150000"/>
              </a:lnSpc>
            </a:pPr>
            <a:r>
              <a:rPr lang="en-US" sz="2400" dirty="0" smtClean="0"/>
              <a:t>The FMDV genome consists of a 8kb </a:t>
            </a:r>
            <a:r>
              <a:rPr lang="en-US" sz="2400" dirty="0" err="1" smtClean="0"/>
              <a:t>ssRNA</a:t>
            </a:r>
            <a:r>
              <a:rPr lang="en-US" sz="2400" dirty="0" smtClean="0"/>
              <a:t>; a </a:t>
            </a:r>
            <a:r>
              <a:rPr lang="en-US" sz="2400" dirty="0" err="1" smtClean="0"/>
              <a:t>cDNA</a:t>
            </a:r>
            <a:r>
              <a:rPr lang="en-US" sz="2400" dirty="0" smtClean="0"/>
              <a:t> was made to this genome and the VP1 region identified immunologically  </a:t>
            </a:r>
          </a:p>
          <a:p>
            <a:pPr algn="just">
              <a:lnSpc>
                <a:spcPct val="150000"/>
              </a:lnSpc>
            </a:pPr>
            <a:r>
              <a:rPr lang="en-US" sz="2400" dirty="0" smtClean="0"/>
              <a:t>A subunit vaccine (</a:t>
            </a:r>
            <a:r>
              <a:rPr lang="en-US" sz="2400" dirty="0" err="1" smtClean="0"/>
              <a:t>Gardasil</a:t>
            </a:r>
            <a:r>
              <a:rPr lang="en-US" sz="2400" dirty="0" smtClean="0"/>
              <a:t>) was developed against Human </a:t>
            </a:r>
            <a:r>
              <a:rPr lang="en-US" sz="2400" dirty="0" err="1" smtClean="0"/>
              <a:t>Papillomavirus</a:t>
            </a:r>
            <a:r>
              <a:rPr lang="en-US" sz="2400" dirty="0" smtClean="0"/>
              <a:t>; this virus causes genital warts and is associated with the development of cervical cancers; used the </a:t>
            </a:r>
            <a:r>
              <a:rPr lang="en-US" sz="2400" dirty="0" err="1" smtClean="0"/>
              <a:t>capsid</a:t>
            </a:r>
            <a:r>
              <a:rPr lang="en-US" sz="2400" dirty="0" smtClean="0"/>
              <a:t> proteins from four HPVs</a:t>
            </a:r>
          </a:p>
          <a:p>
            <a:pPr algn="just">
              <a:lnSpc>
                <a:spcPct val="150000"/>
              </a:lnSpc>
            </a:pPr>
            <a:endParaRPr lang="en-US" sz="2400" dirty="0" smtClean="0"/>
          </a:p>
          <a:p>
            <a:pPr algn="just">
              <a:lnSpc>
                <a:spcPct val="150000"/>
              </a:lnSpc>
              <a:buNone/>
            </a:pPr>
            <a:endParaRPr lang="en-US" sz="2400" dirty="0" smtClean="0"/>
          </a:p>
          <a:p>
            <a:pPr algn="just">
              <a:lnSpc>
                <a:spcPct val="150000"/>
              </a:lnSpc>
              <a:buNone/>
            </a:pPr>
            <a:endParaRPr lang="en-US" sz="1800" dirty="0" smtClean="0"/>
          </a:p>
          <a:p>
            <a:pPr algn="just">
              <a:lnSpc>
                <a:spcPct val="150000"/>
              </a:lnSpc>
              <a:buNone/>
            </a:pPr>
            <a:r>
              <a:rPr lang="en-US" sz="1800" dirty="0" smtClean="0"/>
              <a:t>Figure above shows Structure of a peptide vaccine, representing yet another </a:t>
            </a:r>
            <a:r>
              <a:rPr lang="en-US" sz="1800" dirty="0" err="1" smtClean="0"/>
              <a:t>rDNA</a:t>
            </a:r>
            <a:r>
              <a:rPr lang="en-US" sz="1800" dirty="0" smtClean="0"/>
              <a:t> approach</a:t>
            </a:r>
          </a:p>
          <a:p>
            <a:pPr algn="just">
              <a:lnSpc>
                <a:spcPct val="150000"/>
              </a:lnSpc>
              <a:buNone/>
            </a:pPr>
            <a:endParaRPr lang="en-US" sz="2400" dirty="0"/>
          </a:p>
        </p:txBody>
      </p:sp>
      <p:pic>
        <p:nvPicPr>
          <p:cNvPr id="4" name="Picture 214" descr="Glick4e_12"/>
          <p:cNvPicPr>
            <a:picLocks noChangeAspect="1" noChangeArrowheads="1"/>
          </p:cNvPicPr>
          <p:nvPr/>
        </p:nvPicPr>
        <p:blipFill>
          <a:blip r:embed="rId2" cstate="print"/>
          <a:srcRect/>
          <a:stretch>
            <a:fillRect/>
          </a:stretch>
        </p:blipFill>
        <p:spPr bwMode="auto">
          <a:xfrm>
            <a:off x="3048000" y="3474146"/>
            <a:ext cx="2527439" cy="2240854"/>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94076C5D-A24E-40FB-AC5F-92F3EC8B7BDF}" type="datetime1">
              <a:rPr lang="en-US" smtClean="0"/>
              <a:pPr/>
              <a:t>4/22/2020</a:t>
            </a:fld>
            <a:endParaRPr lang="en-US"/>
          </a:p>
        </p:txBody>
      </p:sp>
      <p:sp>
        <p:nvSpPr>
          <p:cNvPr id="6" name="Slide Number Placeholder 5"/>
          <p:cNvSpPr>
            <a:spLocks noGrp="1"/>
          </p:cNvSpPr>
          <p:nvPr>
            <p:ph type="sldNum" sz="quarter" idx="12"/>
          </p:nvPr>
        </p:nvSpPr>
        <p:spPr/>
        <p:txBody>
          <a:bodyPr/>
          <a:lstStyle/>
          <a:p>
            <a:fld id="{7B5FE98C-80BB-47BA-A7AE-7DC72E4E69FA}" type="slidenum">
              <a:rPr lang="en-US" smtClean="0"/>
              <a:pPr/>
              <a:t>108</a:t>
            </a:fld>
            <a:endParaRPr lang="en-US"/>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381000" y="457200"/>
            <a:ext cx="8534400" cy="6096000"/>
          </a:xfrm>
        </p:spPr>
        <p:txBody>
          <a:bodyPr/>
          <a:lstStyle/>
          <a:p>
            <a:pPr algn="just">
              <a:lnSpc>
                <a:spcPct val="150000"/>
              </a:lnSpc>
              <a:buNone/>
            </a:pPr>
            <a:r>
              <a:rPr lang="en-US" sz="2400" b="1" dirty="0" smtClean="0"/>
              <a:t>Figure</a:t>
            </a:r>
            <a:r>
              <a:rPr lang="en-US" sz="2400" dirty="0" smtClean="0"/>
              <a:t> below </a:t>
            </a:r>
            <a:r>
              <a:rPr lang="en-US" sz="2400" dirty="0" err="1" smtClean="0"/>
              <a:t>showsGenetic</a:t>
            </a:r>
            <a:r>
              <a:rPr lang="en-US" sz="2400" dirty="0" smtClean="0"/>
              <a:t> immunization: DNA vaccines represent another </a:t>
            </a:r>
            <a:r>
              <a:rPr lang="en-US" sz="2400" dirty="0" err="1" smtClean="0"/>
              <a:t>rDNA</a:t>
            </a:r>
            <a:r>
              <a:rPr lang="en-US" sz="2400" dirty="0" smtClean="0"/>
              <a:t> approach</a:t>
            </a:r>
          </a:p>
          <a:p>
            <a:pPr algn="just">
              <a:lnSpc>
                <a:spcPct val="150000"/>
              </a:lnSpc>
              <a:buNone/>
            </a:pPr>
            <a:endParaRPr lang="en-US" sz="2400" dirty="0" smtClean="0"/>
          </a:p>
          <a:p>
            <a:pPr>
              <a:buNone/>
            </a:pPr>
            <a:endParaRPr lang="en-US" dirty="0"/>
          </a:p>
        </p:txBody>
      </p:sp>
      <p:pic>
        <p:nvPicPr>
          <p:cNvPr id="6" name="Picture 218" descr="Glick4e_12"/>
          <p:cNvPicPr>
            <a:picLocks noChangeAspect="1" noChangeArrowheads="1"/>
          </p:cNvPicPr>
          <p:nvPr/>
        </p:nvPicPr>
        <p:blipFill>
          <a:blip r:embed="rId2" cstate="print"/>
          <a:srcRect/>
          <a:stretch>
            <a:fillRect/>
          </a:stretch>
        </p:blipFill>
        <p:spPr bwMode="auto">
          <a:xfrm>
            <a:off x="1371600" y="1752600"/>
            <a:ext cx="4513263" cy="3352800"/>
          </a:xfrm>
          <a:prstGeom prst="rect">
            <a:avLst/>
          </a:prstGeom>
          <a:noFill/>
          <a:ln w="9525">
            <a:noFill/>
            <a:miter lim="800000"/>
            <a:headEnd/>
            <a:tailEnd/>
          </a:ln>
        </p:spPr>
      </p:pic>
      <p:sp>
        <p:nvSpPr>
          <p:cNvPr id="7" name="Rectangle 6"/>
          <p:cNvSpPr/>
          <p:nvPr/>
        </p:nvSpPr>
        <p:spPr>
          <a:xfrm>
            <a:off x="609600" y="5297269"/>
            <a:ext cx="8153400" cy="1200329"/>
          </a:xfrm>
          <a:prstGeom prst="rect">
            <a:avLst/>
          </a:prstGeom>
        </p:spPr>
        <p:txBody>
          <a:bodyPr wrap="square">
            <a:spAutoFit/>
          </a:bodyPr>
          <a:lstStyle/>
          <a:p>
            <a:pPr algn="just">
              <a:lnSpc>
                <a:spcPct val="150000"/>
              </a:lnSpc>
            </a:pPr>
            <a:r>
              <a:rPr lang="en-US" sz="2400" dirty="0" smtClean="0">
                <a:cs typeface="Calibri" pitchFamily="34" charset="0"/>
              </a:rPr>
              <a:t>A </a:t>
            </a:r>
            <a:r>
              <a:rPr lang="en-US" sz="2400" dirty="0" err="1" smtClean="0">
                <a:cs typeface="Calibri" pitchFamily="34" charset="0"/>
              </a:rPr>
              <a:t>biolistic</a:t>
            </a:r>
            <a:r>
              <a:rPr lang="en-US" sz="2400" dirty="0" smtClean="0">
                <a:cs typeface="Calibri" pitchFamily="34" charset="0"/>
              </a:rPr>
              <a:t> system or direct injection is used to introduce this DNA </a:t>
            </a:r>
            <a:r>
              <a:rPr lang="en-US" sz="2400" dirty="0" err="1" smtClean="0">
                <a:cs typeface="Calibri" pitchFamily="34" charset="0"/>
              </a:rPr>
              <a:t>microparticle</a:t>
            </a:r>
            <a:r>
              <a:rPr lang="en-US" sz="2400" dirty="0" smtClean="0">
                <a:cs typeface="Calibri" pitchFamily="34" charset="0"/>
              </a:rPr>
              <a:t> into animals </a:t>
            </a:r>
            <a:endParaRPr lang="en-US" sz="2400" dirty="0">
              <a:cs typeface="Calibri" pitchFamily="34" charset="0"/>
            </a:endParaRPr>
          </a:p>
        </p:txBody>
      </p:sp>
      <p:sp>
        <p:nvSpPr>
          <p:cNvPr id="8" name="Date Placeholder 7"/>
          <p:cNvSpPr>
            <a:spLocks noGrp="1"/>
          </p:cNvSpPr>
          <p:nvPr>
            <p:ph type="dt" sz="half" idx="10"/>
          </p:nvPr>
        </p:nvSpPr>
        <p:spPr/>
        <p:txBody>
          <a:bodyPr/>
          <a:lstStyle/>
          <a:p>
            <a:fld id="{0F9D19C2-01BE-464F-A9C1-9FB030BC8CC9}" type="datetime1">
              <a:rPr lang="en-US" smtClean="0"/>
              <a:pPr/>
              <a:t>4/22/2020</a:t>
            </a:fld>
            <a:endParaRPr lang="en-US"/>
          </a:p>
        </p:txBody>
      </p:sp>
      <p:sp>
        <p:nvSpPr>
          <p:cNvPr id="9" name="Slide Number Placeholder 8"/>
          <p:cNvSpPr>
            <a:spLocks noGrp="1"/>
          </p:cNvSpPr>
          <p:nvPr>
            <p:ph type="sldNum" sz="quarter" idx="12"/>
          </p:nvPr>
        </p:nvSpPr>
        <p:spPr/>
        <p:txBody>
          <a:bodyPr/>
          <a:lstStyle/>
          <a:p>
            <a:fld id="{7B5FE98C-80BB-47BA-A7AE-7DC72E4E69FA}" type="slidenum">
              <a:rPr lang="en-US" smtClean="0"/>
              <a:pPr/>
              <a:t>109</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81000"/>
            <a:ext cx="8305800" cy="6172200"/>
          </a:xfrm>
        </p:spPr>
        <p:txBody>
          <a:bodyPr/>
          <a:lstStyle/>
          <a:p>
            <a:r>
              <a:rPr lang="en-US" b="1" dirty="0" smtClean="0"/>
              <a:t>Animal Biotechnology</a:t>
            </a:r>
          </a:p>
          <a:p>
            <a:pPr>
              <a:lnSpc>
                <a:spcPct val="150000"/>
              </a:lnSpc>
              <a:buFont typeface="Wingdings" pitchFamily="2" charset="2"/>
              <a:buChar char="ü"/>
            </a:pPr>
            <a:r>
              <a:rPr lang="en-US" dirty="0" smtClean="0"/>
              <a:t> </a:t>
            </a:r>
            <a:r>
              <a:rPr lang="en-US" sz="2400" dirty="0" smtClean="0"/>
              <a:t>Animal biotechnology has been used to improve livestock and poultry.</a:t>
            </a:r>
          </a:p>
          <a:p>
            <a:pPr>
              <a:lnSpc>
                <a:spcPct val="150000"/>
              </a:lnSpc>
              <a:buFont typeface="Wingdings" pitchFamily="2" charset="2"/>
              <a:buChar char="ü"/>
            </a:pPr>
            <a:r>
              <a:rPr lang="en-US" sz="2400" dirty="0" smtClean="0"/>
              <a:t>Livestock includes beef cattle, dairy cattle, and sheep</a:t>
            </a:r>
          </a:p>
          <a:p>
            <a:pPr>
              <a:lnSpc>
                <a:spcPct val="150000"/>
              </a:lnSpc>
              <a:buNone/>
            </a:pPr>
            <a:endParaRPr lang="en-US" sz="2400" dirty="0" smtClean="0"/>
          </a:p>
          <a:p>
            <a:pPr>
              <a:lnSpc>
                <a:spcPct val="150000"/>
              </a:lnSpc>
              <a:buNone/>
            </a:pPr>
            <a:endParaRPr lang="en-US" sz="2400" dirty="0" smtClean="0"/>
          </a:p>
          <a:p>
            <a:pPr>
              <a:lnSpc>
                <a:spcPct val="150000"/>
              </a:lnSpc>
              <a:buNone/>
            </a:pPr>
            <a:endParaRPr lang="en-US" sz="2400" dirty="0" smtClean="0"/>
          </a:p>
          <a:p>
            <a:pPr>
              <a:lnSpc>
                <a:spcPct val="150000"/>
              </a:lnSpc>
              <a:buFont typeface="Wingdings" pitchFamily="2" charset="2"/>
              <a:buChar char="ü"/>
            </a:pPr>
            <a:r>
              <a:rPr lang="en-US" sz="2400" dirty="0" smtClean="0"/>
              <a:t>Poultry includes chickens, ducks, and turkeys. These species produce meat, eggs, and feathers</a:t>
            </a:r>
          </a:p>
          <a:p>
            <a:pPr>
              <a:buNone/>
            </a:pPr>
            <a:endParaRPr lang="en-US" dirty="0"/>
          </a:p>
        </p:txBody>
      </p:sp>
      <p:pic>
        <p:nvPicPr>
          <p:cNvPr id="5" name="Picture 6" descr="C:\Program Files\Microsoft Office\Clipart\standard\stddir1\an02487_.wmf"/>
          <p:cNvPicPr>
            <a:picLocks noChangeAspect="1" noChangeArrowheads="1"/>
          </p:cNvPicPr>
          <p:nvPr/>
        </p:nvPicPr>
        <p:blipFill>
          <a:blip r:embed="rId2" cstate="print"/>
          <a:srcRect/>
          <a:stretch>
            <a:fillRect/>
          </a:stretch>
        </p:blipFill>
        <p:spPr bwMode="auto">
          <a:xfrm>
            <a:off x="2590800" y="2133600"/>
            <a:ext cx="2514600" cy="1600200"/>
          </a:xfrm>
          <a:prstGeom prst="rect">
            <a:avLst/>
          </a:prstGeom>
          <a:noFill/>
        </p:spPr>
      </p:pic>
      <p:pic>
        <p:nvPicPr>
          <p:cNvPr id="6" name="Picture 7" descr="C:\Program Files\Microsoft Office\Clipart\standard\stddir1\an02575_.wmf"/>
          <p:cNvPicPr>
            <a:picLocks noChangeAspect="1" noChangeArrowheads="1"/>
          </p:cNvPicPr>
          <p:nvPr/>
        </p:nvPicPr>
        <p:blipFill>
          <a:blip r:embed="rId3" cstate="print"/>
          <a:srcRect/>
          <a:stretch>
            <a:fillRect/>
          </a:stretch>
        </p:blipFill>
        <p:spPr bwMode="auto">
          <a:xfrm>
            <a:off x="5562599" y="4572000"/>
            <a:ext cx="1905001" cy="2020888"/>
          </a:xfrm>
          <a:prstGeom prst="rect">
            <a:avLst/>
          </a:prstGeom>
          <a:noFill/>
        </p:spPr>
      </p:pic>
      <p:sp>
        <p:nvSpPr>
          <p:cNvPr id="7" name="Date Placeholder 6"/>
          <p:cNvSpPr>
            <a:spLocks noGrp="1"/>
          </p:cNvSpPr>
          <p:nvPr>
            <p:ph type="dt" sz="half" idx="10"/>
          </p:nvPr>
        </p:nvSpPr>
        <p:spPr/>
        <p:txBody>
          <a:bodyPr/>
          <a:lstStyle/>
          <a:p>
            <a:fld id="{70B907CD-C04F-497D-8AC7-3204EF87D1C4}" type="datetime1">
              <a:rPr lang="en-US" smtClean="0"/>
              <a:pPr/>
              <a:t>4/22/2020</a:t>
            </a:fld>
            <a:endParaRPr lang="en-US"/>
          </a:p>
        </p:txBody>
      </p:sp>
      <p:sp>
        <p:nvSpPr>
          <p:cNvPr id="8" name="Slide Number Placeholder 7"/>
          <p:cNvSpPr>
            <a:spLocks noGrp="1"/>
          </p:cNvSpPr>
          <p:nvPr>
            <p:ph type="sldNum" sz="quarter" idx="12"/>
          </p:nvPr>
        </p:nvSpPr>
        <p:spPr/>
        <p:txBody>
          <a:bodyPr/>
          <a:lstStyle/>
          <a:p>
            <a:fld id="{7B5FE98C-80BB-47BA-A7AE-7DC72E4E69FA}" type="slidenum">
              <a:rPr lang="en-US" smtClean="0"/>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458200" cy="6096000"/>
          </a:xfrm>
        </p:spPr>
        <p:txBody>
          <a:bodyPr>
            <a:normAutofit/>
          </a:bodyPr>
          <a:lstStyle/>
          <a:p>
            <a:pPr algn="ctr">
              <a:lnSpc>
                <a:spcPct val="150000"/>
              </a:lnSpc>
              <a:buNone/>
            </a:pPr>
            <a:r>
              <a:rPr lang="en-US" sz="2400" b="1" dirty="0" smtClean="0"/>
              <a:t>Attenuated vaccines</a:t>
            </a:r>
          </a:p>
          <a:p>
            <a:pPr>
              <a:lnSpc>
                <a:spcPct val="150000"/>
              </a:lnSpc>
              <a:buFont typeface="Wingdings" pitchFamily="2" charset="2"/>
              <a:buChar char="Ø"/>
            </a:pPr>
            <a:r>
              <a:rPr lang="en-US" sz="2400" b="1" dirty="0" smtClean="0"/>
              <a:t> </a:t>
            </a:r>
            <a:r>
              <a:rPr lang="en-US" sz="2400" dirty="0" smtClean="0"/>
              <a:t>Attenuated vaccines traditionally use nonpathogenic bacteria or viruses related to their pathogenic counterparts</a:t>
            </a:r>
            <a:endParaRPr lang="en-US" sz="2400" i="1" dirty="0" smtClean="0"/>
          </a:p>
          <a:p>
            <a:pPr>
              <a:lnSpc>
                <a:spcPct val="150000"/>
              </a:lnSpc>
              <a:buFont typeface="Wingdings" pitchFamily="2" charset="2"/>
              <a:buChar char="Ø"/>
            </a:pPr>
            <a:r>
              <a:rPr lang="en-US" sz="2400" dirty="0" smtClean="0"/>
              <a:t>Genetic manipulation may also be used to create attenuated vaccines by deleting a key disease causing gene from the pathogenic agent</a:t>
            </a:r>
          </a:p>
          <a:p>
            <a:pPr>
              <a:lnSpc>
                <a:spcPct val="150000"/>
              </a:lnSpc>
              <a:buFont typeface="Wingdings" pitchFamily="2" charset="2"/>
              <a:buChar char="Ø"/>
            </a:pPr>
            <a:r>
              <a:rPr lang="en-US" sz="2400" dirty="0" smtClean="0"/>
              <a:t>Example: the </a:t>
            </a:r>
            <a:r>
              <a:rPr lang="en-US" sz="2400" dirty="0" err="1" smtClean="0"/>
              <a:t>enterotoxin</a:t>
            </a:r>
            <a:r>
              <a:rPr lang="en-US" sz="2400" dirty="0" smtClean="0"/>
              <a:t> gene for the A1 peptide of </a:t>
            </a:r>
            <a:r>
              <a:rPr lang="en-US" sz="2400" i="1" dirty="0" smtClean="0"/>
              <a:t>V. </a:t>
            </a:r>
            <a:r>
              <a:rPr lang="en-US" sz="2400" i="1" dirty="0" err="1" smtClean="0"/>
              <a:t>cholerae</a:t>
            </a:r>
            <a:r>
              <a:rPr lang="en-US" sz="2400" dirty="0" smtClean="0"/>
              <a:t>, the causative agent of cholera, was deleted; the resulting bacteria was non-pathogenic and yet elicits a good </a:t>
            </a:r>
            <a:r>
              <a:rPr lang="en-US" sz="2400" dirty="0" err="1" smtClean="0"/>
              <a:t>immunoprotection</a:t>
            </a:r>
            <a:r>
              <a:rPr lang="en-US" sz="2400" dirty="0" smtClean="0"/>
              <a:t> (some side effects noted however)</a:t>
            </a:r>
          </a:p>
          <a:p>
            <a:pPr>
              <a:lnSpc>
                <a:spcPct val="150000"/>
              </a:lnSpc>
              <a:buFont typeface="Wingdings" pitchFamily="2" charset="2"/>
              <a:buChar char="Ø"/>
            </a:pPr>
            <a:endParaRPr lang="en-US" sz="2400" b="1" dirty="0"/>
          </a:p>
        </p:txBody>
      </p:sp>
      <p:sp>
        <p:nvSpPr>
          <p:cNvPr id="4" name="Date Placeholder 3"/>
          <p:cNvSpPr>
            <a:spLocks noGrp="1"/>
          </p:cNvSpPr>
          <p:nvPr>
            <p:ph type="dt" sz="half" idx="10"/>
          </p:nvPr>
        </p:nvSpPr>
        <p:spPr/>
        <p:txBody>
          <a:bodyPr/>
          <a:lstStyle/>
          <a:p>
            <a:fld id="{10373EA6-DD34-401F-ACF1-0409A0E07CC5}" type="datetime1">
              <a:rPr lang="en-US" smtClean="0"/>
              <a:pPr/>
              <a:t>4/22/2020</a:t>
            </a:fld>
            <a:endParaRPr lang="en-US"/>
          </a:p>
        </p:txBody>
      </p:sp>
      <p:sp>
        <p:nvSpPr>
          <p:cNvPr id="5" name="Slide Number Placeholder 4"/>
          <p:cNvSpPr>
            <a:spLocks noGrp="1"/>
          </p:cNvSpPr>
          <p:nvPr>
            <p:ph type="sldNum" sz="quarter" idx="12"/>
          </p:nvPr>
        </p:nvSpPr>
        <p:spPr/>
        <p:txBody>
          <a:bodyPr/>
          <a:lstStyle/>
          <a:p>
            <a:fld id="{7B5FE98C-80BB-47BA-A7AE-7DC72E4E69FA}" type="slidenum">
              <a:rPr lang="en-US" smtClean="0"/>
              <a:pPr/>
              <a:t>110</a:t>
            </a:fld>
            <a:endParaRPr lang="en-US"/>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111</a:t>
            </a:fld>
            <a:endParaRPr lang="en-US"/>
          </a:p>
        </p:txBody>
      </p:sp>
      <p:sp>
        <p:nvSpPr>
          <p:cNvPr id="5" name="Content Placeholder 4"/>
          <p:cNvSpPr>
            <a:spLocks noGrp="1"/>
          </p:cNvSpPr>
          <p:nvPr>
            <p:ph sz="quarter" idx="1"/>
          </p:nvPr>
        </p:nvSpPr>
        <p:spPr>
          <a:xfrm>
            <a:off x="457200" y="533400"/>
            <a:ext cx="8305800" cy="6019800"/>
          </a:xfrm>
        </p:spPr>
        <p:txBody>
          <a:bodyPr/>
          <a:lstStyle/>
          <a:p>
            <a:pPr algn="ctr">
              <a:buNone/>
            </a:pPr>
            <a:r>
              <a:rPr lang="en-US" dirty="0" smtClean="0"/>
              <a:t>   </a:t>
            </a:r>
            <a:r>
              <a:rPr lang="en-US" sz="2400" b="1" dirty="0" smtClean="0"/>
              <a:t>Vector vaccines</a:t>
            </a:r>
          </a:p>
          <a:p>
            <a:pPr algn="just">
              <a:lnSpc>
                <a:spcPct val="150000"/>
              </a:lnSpc>
            </a:pPr>
            <a:r>
              <a:rPr lang="en-US" sz="2400" dirty="0" smtClean="0"/>
              <a:t>Here the idea is to use a benign virus as a vector to carry your favorite antigen gene from some pathogenic agent</a:t>
            </a:r>
            <a:endParaRPr lang="en-US" sz="2400" i="1" dirty="0" smtClean="0"/>
          </a:p>
          <a:p>
            <a:pPr algn="just">
              <a:lnSpc>
                <a:spcPct val="150000"/>
              </a:lnSpc>
            </a:pPr>
            <a:r>
              <a:rPr lang="en-US" sz="2400" dirty="0" smtClean="0"/>
              <a:t>The </a:t>
            </a:r>
            <a:r>
              <a:rPr lang="en-US" sz="2400" dirty="0" err="1" smtClean="0"/>
              <a:t>vaccinia</a:t>
            </a:r>
            <a:r>
              <a:rPr lang="en-US" sz="2400" dirty="0" smtClean="0"/>
              <a:t> virus is one such benign virus and has been used to express such antigens</a:t>
            </a:r>
          </a:p>
          <a:p>
            <a:pPr algn="just">
              <a:lnSpc>
                <a:spcPct val="150000"/>
              </a:lnSpc>
            </a:pPr>
            <a:r>
              <a:rPr lang="en-US" sz="2400" dirty="0" smtClean="0"/>
              <a:t>Properties of the </a:t>
            </a:r>
            <a:r>
              <a:rPr lang="en-US" sz="2400" dirty="0" err="1" smtClean="0"/>
              <a:t>vaccinia</a:t>
            </a:r>
            <a:r>
              <a:rPr lang="en-US" sz="2400" dirty="0" smtClean="0"/>
              <a:t> virus: 187kb </a:t>
            </a:r>
            <a:r>
              <a:rPr lang="en-US" sz="2400" dirty="0" err="1" smtClean="0"/>
              <a:t>dsDNA</a:t>
            </a:r>
            <a:r>
              <a:rPr lang="en-US" sz="2400" dirty="0" smtClean="0"/>
              <a:t> genome, encodes ~200 different proteins, replicates in the cytoplasm with its own replication machinery, broad host range, stable for years after drying</a:t>
            </a:r>
          </a:p>
          <a:p>
            <a:pPr algn="just">
              <a:lnSpc>
                <a:spcPct val="150000"/>
              </a:lnSpc>
              <a:buNone/>
            </a:pPr>
            <a:endParaRPr lang="en-US" sz="2400" dirty="0" smtClean="0"/>
          </a:p>
          <a:p>
            <a:pPr>
              <a:buNone/>
            </a:pPr>
            <a:endParaRPr lang="en-US" sz="2400" b="1"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112</a:t>
            </a:fld>
            <a:endParaRPr lang="en-US"/>
          </a:p>
        </p:txBody>
      </p:sp>
      <p:sp>
        <p:nvSpPr>
          <p:cNvPr id="5" name="Content Placeholder 4"/>
          <p:cNvSpPr>
            <a:spLocks noGrp="1"/>
          </p:cNvSpPr>
          <p:nvPr>
            <p:ph sz="quarter" idx="1"/>
          </p:nvPr>
        </p:nvSpPr>
        <p:spPr>
          <a:xfrm>
            <a:off x="457200" y="533400"/>
            <a:ext cx="8382000" cy="5791200"/>
          </a:xfrm>
        </p:spPr>
        <p:txBody>
          <a:bodyPr>
            <a:normAutofit/>
          </a:bodyPr>
          <a:lstStyle/>
          <a:p>
            <a:pPr algn="just">
              <a:lnSpc>
                <a:spcPct val="150000"/>
              </a:lnSpc>
              <a:buNone/>
            </a:pPr>
            <a:r>
              <a:rPr lang="en-US" sz="2400" dirty="0" smtClean="0"/>
              <a:t>   </a:t>
            </a:r>
            <a:r>
              <a:rPr lang="en-GB" sz="2400" b="1" dirty="0" smtClean="0"/>
              <a:t>Stem cell research and its potential in medicine</a:t>
            </a:r>
          </a:p>
          <a:p>
            <a:pPr lvl="0" algn="just">
              <a:lnSpc>
                <a:spcPct val="150000"/>
              </a:lnSpc>
              <a:buFont typeface="Wingdings" pitchFamily="2" charset="2"/>
              <a:buChar char="Ø"/>
            </a:pPr>
            <a:r>
              <a:rPr lang="en-GB" sz="2400" b="1" dirty="0" smtClean="0"/>
              <a:t> </a:t>
            </a:r>
            <a:r>
              <a:rPr lang="en-GB" sz="2400" dirty="0" smtClean="0"/>
              <a:t>It is a type of cell that can make any kind of cell required to build an organism.</a:t>
            </a:r>
            <a:endParaRPr lang="en-US" sz="2400" dirty="0" smtClean="0"/>
          </a:p>
          <a:p>
            <a:pPr lvl="0" algn="just">
              <a:lnSpc>
                <a:spcPct val="150000"/>
              </a:lnSpc>
              <a:buFont typeface="Wingdings" pitchFamily="2" charset="2"/>
              <a:buChar char="Ø"/>
            </a:pPr>
            <a:r>
              <a:rPr lang="en-GB" sz="2400" dirty="0" smtClean="0"/>
              <a:t>When a stem cell divides, one new cell that results can remain a stem cell while the other new cell becomes an ordinary cell with a particular function in the organism.</a:t>
            </a:r>
            <a:endParaRPr lang="en-US" sz="2400" dirty="0" smtClean="0"/>
          </a:p>
          <a:p>
            <a:pPr lvl="0" algn="just">
              <a:lnSpc>
                <a:spcPct val="150000"/>
              </a:lnSpc>
              <a:buFont typeface="Wingdings" pitchFamily="2" charset="2"/>
              <a:buChar char="Ø"/>
            </a:pPr>
            <a:r>
              <a:rPr lang="en-GB" sz="2400" dirty="0" smtClean="0"/>
              <a:t>Sometimes a stem cell that divides produces two identical stem cells. </a:t>
            </a:r>
            <a:endParaRPr lang="en-US" sz="2400" dirty="0" smtClean="0"/>
          </a:p>
          <a:p>
            <a:pPr lvl="0" algn="just">
              <a:lnSpc>
                <a:spcPct val="150000"/>
              </a:lnSpc>
              <a:buFont typeface="Wingdings" pitchFamily="2" charset="2"/>
              <a:buChar char="Ø"/>
            </a:pPr>
            <a:r>
              <a:rPr lang="en-GB" sz="2400" dirty="0" smtClean="0"/>
              <a:t>With either process, stem cells can renew themselves indefinitely</a:t>
            </a:r>
            <a:endParaRPr lang="en-US" sz="2400" dirty="0" smtClean="0"/>
          </a:p>
          <a:p>
            <a:pPr algn="just">
              <a:lnSpc>
                <a:spcPct val="150000"/>
              </a:lnSpc>
              <a:buFont typeface="Wingdings" pitchFamily="2" charset="2"/>
              <a:buChar char="Ø"/>
            </a:pPr>
            <a:endParaRPr lang="en-US" sz="2400"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113</a:t>
            </a:fld>
            <a:endParaRPr lang="en-US"/>
          </a:p>
        </p:txBody>
      </p:sp>
      <p:sp>
        <p:nvSpPr>
          <p:cNvPr id="5" name="Content Placeholder 4"/>
          <p:cNvSpPr>
            <a:spLocks noGrp="1"/>
          </p:cNvSpPr>
          <p:nvPr>
            <p:ph sz="quarter" idx="1"/>
          </p:nvPr>
        </p:nvSpPr>
        <p:spPr>
          <a:xfrm>
            <a:off x="381000" y="381000"/>
            <a:ext cx="8534400" cy="6172200"/>
          </a:xfrm>
        </p:spPr>
        <p:txBody>
          <a:bodyPr>
            <a:normAutofit lnSpcReduction="10000"/>
          </a:bodyPr>
          <a:lstStyle/>
          <a:p>
            <a:pPr lvl="0" algn="just">
              <a:lnSpc>
                <a:spcPct val="150000"/>
              </a:lnSpc>
            </a:pPr>
            <a:r>
              <a:rPr lang="en-GB" sz="2400" dirty="0" smtClean="0"/>
              <a:t>By contrast, ordinary cells can only make copies of themselves when they divide and can only divide a limited number of times.</a:t>
            </a:r>
          </a:p>
          <a:p>
            <a:pPr lvl="0" algn="just">
              <a:lnSpc>
                <a:spcPct val="150000"/>
              </a:lnSpc>
            </a:pPr>
            <a:r>
              <a:rPr lang="en-GB" sz="2400" dirty="0" smtClean="0"/>
              <a:t> Sometimes a stem cell may divide into two ordinary cells, producing no more stem cells.</a:t>
            </a:r>
          </a:p>
          <a:p>
            <a:pPr algn="just">
              <a:lnSpc>
                <a:spcPct val="150000"/>
              </a:lnSpc>
            </a:pPr>
            <a:r>
              <a:rPr lang="en-GB" sz="2400" dirty="0" smtClean="0"/>
              <a:t> The ability of stem cells to produce new cells of specific types is of special interest to medical science. </a:t>
            </a:r>
            <a:endParaRPr lang="en-US" sz="2400" dirty="0" smtClean="0"/>
          </a:p>
          <a:p>
            <a:pPr algn="just">
              <a:lnSpc>
                <a:spcPct val="150000"/>
              </a:lnSpc>
            </a:pPr>
            <a:r>
              <a:rPr lang="en-GB" sz="2400" dirty="0" smtClean="0"/>
              <a:t>Medical researchers and other scientists study stem cells to understand basic processes in cell development and disease. </a:t>
            </a:r>
            <a:endParaRPr lang="en-US" sz="2400" dirty="0" smtClean="0"/>
          </a:p>
          <a:p>
            <a:pPr algn="just">
              <a:lnSpc>
                <a:spcPct val="150000"/>
              </a:lnSpc>
            </a:pPr>
            <a:r>
              <a:rPr lang="en-GB" sz="2400" dirty="0" smtClean="0"/>
              <a:t>The special properties of stem cells make them potentially powerful medical tools that could repair or replace diseased or injured tissues or organs in humans. </a:t>
            </a:r>
            <a:endParaRPr lang="en-US" sz="2400" dirty="0" smtClean="0"/>
          </a:p>
          <a:p>
            <a:pPr lvl="0" algn="just">
              <a:lnSpc>
                <a:spcPct val="150000"/>
              </a:lnSpc>
              <a:buNone/>
            </a:pPr>
            <a:endParaRPr lang="en-US" sz="2400" dirty="0" smtClean="0"/>
          </a:p>
          <a:p>
            <a:pPr algn="just">
              <a:lnSpc>
                <a:spcPct val="150000"/>
              </a:lnSpc>
            </a:pPr>
            <a:endParaRPr lang="en-US" sz="2400"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114</a:t>
            </a:fld>
            <a:endParaRPr lang="en-US"/>
          </a:p>
        </p:txBody>
      </p:sp>
      <p:sp>
        <p:nvSpPr>
          <p:cNvPr id="5" name="Content Placeholder 4"/>
          <p:cNvSpPr>
            <a:spLocks noGrp="1"/>
          </p:cNvSpPr>
          <p:nvPr>
            <p:ph sz="quarter" idx="1"/>
          </p:nvPr>
        </p:nvSpPr>
        <p:spPr>
          <a:xfrm>
            <a:off x="609600" y="609600"/>
            <a:ext cx="8534400" cy="5791200"/>
          </a:xfrm>
        </p:spPr>
        <p:txBody>
          <a:bodyPr>
            <a:normAutofit/>
          </a:bodyPr>
          <a:lstStyle/>
          <a:p>
            <a:pPr lvl="0" algn="just">
              <a:lnSpc>
                <a:spcPct val="150000"/>
              </a:lnSpc>
            </a:pPr>
            <a:r>
              <a:rPr lang="en-GB" sz="2400" dirty="0" smtClean="0"/>
              <a:t>Research is usually done with stem cells from mice or from humans. </a:t>
            </a:r>
            <a:endParaRPr lang="en-US" sz="2400" dirty="0" smtClean="0"/>
          </a:p>
          <a:p>
            <a:pPr>
              <a:lnSpc>
                <a:spcPct val="150000"/>
              </a:lnSpc>
              <a:buNone/>
            </a:pPr>
            <a:r>
              <a:rPr lang="en-US" sz="2400" dirty="0" smtClean="0"/>
              <a:t> </a:t>
            </a:r>
            <a:r>
              <a:rPr lang="en-GB" sz="2400" b="1" dirty="0" smtClean="0"/>
              <a:t>Types of stem cells</a:t>
            </a:r>
            <a:endParaRPr lang="en-US" sz="2400" dirty="0" smtClean="0"/>
          </a:p>
          <a:p>
            <a:pPr lvl="0" algn="just">
              <a:lnSpc>
                <a:spcPct val="150000"/>
              </a:lnSpc>
              <a:buFont typeface="Wingdings" pitchFamily="2" charset="2"/>
              <a:buChar char="Ø"/>
            </a:pPr>
            <a:r>
              <a:rPr lang="en-GB" sz="2400" dirty="0" smtClean="0"/>
              <a:t>Two basic types of stem cells occur in humans and animals: </a:t>
            </a:r>
            <a:r>
              <a:rPr lang="en-GB" sz="2400" b="1" dirty="0" err="1" smtClean="0"/>
              <a:t>embyronic</a:t>
            </a:r>
            <a:r>
              <a:rPr lang="en-GB" sz="2400" b="1" dirty="0" smtClean="0"/>
              <a:t> stem cells and adult stem cells. </a:t>
            </a:r>
          </a:p>
          <a:p>
            <a:pPr algn="just">
              <a:lnSpc>
                <a:spcPct val="150000"/>
              </a:lnSpc>
              <a:buFont typeface="Wingdings" pitchFamily="2" charset="2"/>
              <a:buChar char="Ø"/>
            </a:pPr>
            <a:r>
              <a:rPr lang="en-GB" sz="2400" dirty="0" smtClean="0"/>
              <a:t>Embryonic stem cells have the potential to develop into any organ or type of tissue in the body. </a:t>
            </a:r>
          </a:p>
          <a:p>
            <a:pPr algn="just">
              <a:lnSpc>
                <a:spcPct val="150000"/>
              </a:lnSpc>
              <a:buFont typeface="Wingdings" pitchFamily="2" charset="2"/>
              <a:buChar char="Ø"/>
            </a:pPr>
            <a:r>
              <a:rPr lang="en-GB" sz="2400" dirty="0" smtClean="0"/>
              <a:t>This property is called </a:t>
            </a:r>
            <a:r>
              <a:rPr lang="en-GB" sz="2400" i="1" dirty="0" err="1" smtClean="0"/>
              <a:t>pluripotency</a:t>
            </a:r>
            <a:r>
              <a:rPr lang="en-GB" sz="2400" dirty="0" smtClean="0"/>
              <a:t>. </a:t>
            </a:r>
            <a:endParaRPr lang="en-US" sz="2400" dirty="0" smtClean="0"/>
          </a:p>
          <a:p>
            <a:pPr algn="just">
              <a:lnSpc>
                <a:spcPct val="150000"/>
              </a:lnSpc>
              <a:buFont typeface="Wingdings" pitchFamily="2" charset="2"/>
              <a:buChar char="Ø"/>
            </a:pPr>
            <a:r>
              <a:rPr lang="en-GB" sz="2400" dirty="0" smtClean="0"/>
              <a:t>Embryonic stems cells exist in fully developing embryos for a limited period of time (about three weeks). </a:t>
            </a:r>
            <a:endParaRPr lang="en-US" sz="2400" dirty="0" smtClean="0"/>
          </a:p>
          <a:p>
            <a:pPr lvl="0" algn="just">
              <a:lnSpc>
                <a:spcPct val="150000"/>
              </a:lnSpc>
              <a:buFont typeface="Wingdings" pitchFamily="2" charset="2"/>
              <a:buChar char="Ø"/>
            </a:pPr>
            <a:endParaRPr lang="en-US" sz="2400" dirty="0" smtClean="0"/>
          </a:p>
          <a:p>
            <a:pPr>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115</a:t>
            </a:fld>
            <a:endParaRPr lang="en-US"/>
          </a:p>
        </p:txBody>
      </p:sp>
      <p:sp>
        <p:nvSpPr>
          <p:cNvPr id="5" name="Content Placeholder 4"/>
          <p:cNvSpPr>
            <a:spLocks noGrp="1"/>
          </p:cNvSpPr>
          <p:nvPr>
            <p:ph sz="quarter" idx="1"/>
          </p:nvPr>
        </p:nvSpPr>
        <p:spPr>
          <a:xfrm>
            <a:off x="533400" y="228600"/>
            <a:ext cx="8458200" cy="6172200"/>
          </a:xfrm>
        </p:spPr>
        <p:txBody>
          <a:bodyPr>
            <a:normAutofit/>
          </a:bodyPr>
          <a:lstStyle/>
          <a:p>
            <a:pPr algn="just">
              <a:lnSpc>
                <a:spcPct val="150000"/>
              </a:lnSpc>
            </a:pPr>
            <a:r>
              <a:rPr lang="en-GB" sz="2400" dirty="0" smtClean="0"/>
              <a:t>However, embryonic stem cells produced in laboratory conditions continue to divide and can be sustained almost indefinitely in nutrient cultures.</a:t>
            </a:r>
          </a:p>
          <a:p>
            <a:pPr lvl="0" algn="just">
              <a:lnSpc>
                <a:spcPct val="150000"/>
              </a:lnSpc>
            </a:pPr>
            <a:r>
              <a:rPr lang="en-GB" sz="2400" dirty="0" smtClean="0"/>
              <a:t>Adult stem cells, also called somatic stem cells, are found in humans and animals after birth and remain active in the body throughout a lifetime. </a:t>
            </a:r>
            <a:endParaRPr lang="en-US" sz="2400" dirty="0" smtClean="0"/>
          </a:p>
          <a:p>
            <a:pPr lvl="0" algn="just">
              <a:lnSpc>
                <a:spcPct val="150000"/>
              </a:lnSpc>
            </a:pPr>
            <a:r>
              <a:rPr lang="en-GB" sz="2400" dirty="0" smtClean="0"/>
              <a:t>Adult stem cells can only turn into certain specialized types of cells.</a:t>
            </a:r>
          </a:p>
          <a:p>
            <a:pPr lvl="0" algn="just">
              <a:lnSpc>
                <a:spcPct val="150000"/>
              </a:lnSpc>
            </a:pPr>
            <a:r>
              <a:rPr lang="en-GB" sz="2400" dirty="0" smtClean="0"/>
              <a:t>Different types of adult stem cells act as a repair system and are able to replace such cells as blood cells, bone cells, or certain nerve cells in the body.</a:t>
            </a:r>
            <a:endParaRPr lang="en-US" sz="2400" dirty="0" smtClean="0"/>
          </a:p>
          <a:p>
            <a:pPr algn="just">
              <a:lnSpc>
                <a:spcPct val="150000"/>
              </a:lnSpc>
            </a:pPr>
            <a:endParaRPr lang="en-US" sz="2400"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116</a:t>
            </a:fld>
            <a:endParaRPr lang="en-US"/>
          </a:p>
        </p:txBody>
      </p:sp>
      <p:sp>
        <p:nvSpPr>
          <p:cNvPr id="6" name="Title 1"/>
          <p:cNvSpPr>
            <a:spLocks noGrp="1"/>
          </p:cNvSpPr>
          <p:nvPr>
            <p:ph sz="quarter" idx="1"/>
          </p:nvPr>
        </p:nvSpPr>
        <p:spPr>
          <a:xfrm>
            <a:off x="609600" y="381000"/>
            <a:ext cx="8305800" cy="6096000"/>
          </a:xfrm>
        </p:spPr>
        <p:txBody>
          <a:bodyPr>
            <a:normAutofit fontScale="97500"/>
          </a:bodyPr>
          <a:lstStyle/>
          <a:p>
            <a:pPr lvl="0" algn="just">
              <a:lnSpc>
                <a:spcPct val="150000"/>
              </a:lnSpc>
            </a:pPr>
            <a:r>
              <a:rPr lang="en-GB" sz="2500" dirty="0" smtClean="0"/>
              <a:t>Cloning techniques to insert the nucleus from a skin cell from one individual into a human egg that has had its own nucleus with DNA removed. </a:t>
            </a:r>
            <a:endParaRPr lang="en-US" sz="2500" dirty="0" smtClean="0"/>
          </a:p>
          <a:p>
            <a:pPr lvl="0" algn="just">
              <a:lnSpc>
                <a:spcPct val="150000"/>
              </a:lnSpc>
            </a:pPr>
            <a:r>
              <a:rPr lang="en-GB" sz="2500" dirty="0" smtClean="0"/>
              <a:t>The egg began to develop into a </a:t>
            </a:r>
            <a:r>
              <a:rPr lang="en-GB" sz="2500" dirty="0" err="1" smtClean="0"/>
              <a:t>blastocyst</a:t>
            </a:r>
            <a:r>
              <a:rPr lang="en-GB" sz="2500" dirty="0" smtClean="0"/>
              <a:t> with DNA matched to the new individual’s immune system. </a:t>
            </a:r>
          </a:p>
          <a:p>
            <a:pPr lvl="0" algn="just">
              <a:lnSpc>
                <a:spcPct val="150000"/>
              </a:lnSpc>
            </a:pPr>
            <a:r>
              <a:rPr lang="en-GB" sz="2500" dirty="0" smtClean="0"/>
              <a:t>The egg did not develop to the stage of producing embryonic stem cells, but this step may be reached in the future.</a:t>
            </a:r>
          </a:p>
          <a:p>
            <a:pPr lvl="0" algn="just">
              <a:lnSpc>
                <a:spcPct val="150000"/>
              </a:lnSpc>
            </a:pPr>
            <a:r>
              <a:rPr lang="en-GB" sz="2500" dirty="0" smtClean="0"/>
              <a:t> However, using a human egg carries similar ethical issues to using embryos, in the views of some people.</a:t>
            </a:r>
            <a:endParaRPr lang="en-US" sz="2500" dirty="0" smtClean="0"/>
          </a:p>
          <a:p>
            <a:pPr>
              <a:buNone/>
            </a:pPr>
            <a:endParaRPr lang="en-US"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117</a:t>
            </a:fld>
            <a:endParaRPr lang="en-US"/>
          </a:p>
        </p:txBody>
      </p:sp>
      <p:sp>
        <p:nvSpPr>
          <p:cNvPr id="5" name="Content Placeholder 4"/>
          <p:cNvSpPr>
            <a:spLocks noGrp="1"/>
          </p:cNvSpPr>
          <p:nvPr>
            <p:ph sz="quarter" idx="1"/>
          </p:nvPr>
        </p:nvSpPr>
        <p:spPr>
          <a:xfrm>
            <a:off x="533400" y="381000"/>
            <a:ext cx="8382000" cy="6248400"/>
          </a:xfrm>
        </p:spPr>
        <p:txBody>
          <a:bodyPr>
            <a:normAutofit/>
          </a:bodyPr>
          <a:lstStyle/>
          <a:p>
            <a:pPr lvl="0" algn="just">
              <a:lnSpc>
                <a:spcPct val="150000"/>
              </a:lnSpc>
            </a:pPr>
            <a:r>
              <a:rPr lang="en-GB" sz="2400" dirty="0" smtClean="0"/>
              <a:t>An important advance in the study of stem cells has been the genetic reprogramming of ordinary differentiated cells to act like embryonic stem cells. </a:t>
            </a:r>
          </a:p>
          <a:p>
            <a:pPr algn="just">
              <a:lnSpc>
                <a:spcPct val="150000"/>
              </a:lnSpc>
            </a:pPr>
            <a:r>
              <a:rPr lang="en-GB" sz="2400" dirty="0" smtClean="0"/>
              <a:t> In work first announced in 2007, viruses were used to insert genetic instructions into human skin cells that made the cells </a:t>
            </a:r>
            <a:r>
              <a:rPr lang="en-GB" sz="2400" dirty="0" err="1" smtClean="0"/>
              <a:t>pluripotent</a:t>
            </a:r>
            <a:r>
              <a:rPr lang="en-GB" sz="2400" dirty="0" smtClean="0"/>
              <a:t> (able to make all other types of cells), similar to embryonic stem cells.</a:t>
            </a:r>
          </a:p>
          <a:p>
            <a:pPr algn="just">
              <a:lnSpc>
                <a:spcPct val="150000"/>
              </a:lnSpc>
            </a:pPr>
            <a:r>
              <a:rPr lang="en-GB" sz="2400" dirty="0" smtClean="0"/>
              <a:t>However, using viruses carries the risk of </a:t>
            </a:r>
            <a:r>
              <a:rPr lang="en-GB" sz="2400" dirty="0" err="1" smtClean="0"/>
              <a:t>tumors</a:t>
            </a:r>
            <a:r>
              <a:rPr lang="en-GB" sz="2400" dirty="0" smtClean="0"/>
              <a:t> or cancer, and other, safer methods of reprogramming cells will need to be developed.</a:t>
            </a:r>
            <a:endParaRPr lang="en-US" sz="2400" dirty="0" smtClean="0"/>
          </a:p>
          <a:p>
            <a:pPr lvl="0" algn="just">
              <a:lnSpc>
                <a:spcPct val="150000"/>
              </a:lnSpc>
            </a:pPr>
            <a:r>
              <a:rPr lang="en-GB" sz="2400" dirty="0" smtClean="0"/>
              <a:t>Other researchers have used cloning techniques to insert the nucleus</a:t>
            </a:r>
            <a:endParaRPr lang="en-US" sz="2400" dirty="0" smtClean="0"/>
          </a:p>
          <a:p>
            <a:endParaRPr lang="en-US"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118</a:t>
            </a:fld>
            <a:endParaRPr lang="en-US"/>
          </a:p>
        </p:txBody>
      </p:sp>
      <p:sp>
        <p:nvSpPr>
          <p:cNvPr id="5" name="Content Placeholder 4"/>
          <p:cNvSpPr>
            <a:spLocks noGrp="1"/>
          </p:cNvSpPr>
          <p:nvPr>
            <p:ph sz="quarter" idx="1"/>
          </p:nvPr>
        </p:nvSpPr>
        <p:spPr>
          <a:xfrm>
            <a:off x="609600" y="533400"/>
            <a:ext cx="8305800" cy="5791200"/>
          </a:xfrm>
        </p:spPr>
        <p:txBody>
          <a:bodyPr>
            <a:normAutofit/>
          </a:bodyPr>
          <a:lstStyle/>
          <a:p>
            <a:pPr algn="just">
              <a:lnSpc>
                <a:spcPct val="150000"/>
              </a:lnSpc>
              <a:buNone/>
            </a:pPr>
            <a:r>
              <a:rPr lang="en-GB" sz="2400" dirty="0" smtClean="0"/>
              <a:t>from a skin cell from one individual into a human egg that has had its own nucleus with DNA removed</a:t>
            </a:r>
          </a:p>
          <a:p>
            <a:pPr lvl="0" algn="just">
              <a:lnSpc>
                <a:spcPct val="150000"/>
              </a:lnSpc>
            </a:pPr>
            <a:r>
              <a:rPr lang="en-GB" sz="2400" dirty="0" smtClean="0"/>
              <a:t>The dominant view in the scientific community is that stem cell research has great scientific and medical promise for the understanding and treatment of a wide range of human diseases. </a:t>
            </a:r>
            <a:endParaRPr lang="en-US" sz="2400" dirty="0" smtClean="0"/>
          </a:p>
          <a:p>
            <a:pPr algn="ctr">
              <a:lnSpc>
                <a:spcPct val="150000"/>
              </a:lnSpc>
              <a:buNone/>
            </a:pPr>
            <a:r>
              <a:rPr lang="en-GB" sz="2400" b="1" dirty="0" smtClean="0"/>
              <a:t>Scientists believe it should be possible to use stem cells to</a:t>
            </a:r>
            <a:r>
              <a:rPr lang="en-GB" sz="2400" dirty="0" smtClean="0"/>
              <a:t>: </a:t>
            </a:r>
          </a:p>
          <a:p>
            <a:pPr lvl="0">
              <a:lnSpc>
                <a:spcPct val="150000"/>
              </a:lnSpc>
              <a:buFont typeface="Wingdings" pitchFamily="2" charset="2"/>
              <a:buChar char="Ø"/>
            </a:pPr>
            <a:r>
              <a:rPr lang="en-GB" sz="2400" dirty="0" smtClean="0"/>
              <a:t> Study how body tissues develop and how disease takes hold. </a:t>
            </a:r>
            <a:endParaRPr lang="en-US" sz="2400" dirty="0" smtClean="0"/>
          </a:p>
          <a:p>
            <a:pPr lvl="0">
              <a:lnSpc>
                <a:spcPct val="150000"/>
              </a:lnSpc>
              <a:buFont typeface="Wingdings" pitchFamily="2" charset="2"/>
              <a:buChar char="Ø"/>
            </a:pPr>
            <a:r>
              <a:rPr lang="en-GB" sz="2400" dirty="0" smtClean="0"/>
              <a:t>Test the effects of experimental drugs on pure populations of specific differentiated cells, </a:t>
            </a:r>
            <a:r>
              <a:rPr lang="en-GB" sz="2400" b="1" dirty="0" smtClean="0"/>
              <a:t>e.g</a:t>
            </a:r>
            <a:r>
              <a:rPr lang="en-GB" sz="2400" dirty="0" smtClean="0"/>
              <a:t>. cardiac muscle cells. </a:t>
            </a:r>
            <a:endParaRPr lang="en-US" sz="2400" dirty="0" smtClean="0"/>
          </a:p>
          <a:p>
            <a:pPr>
              <a:lnSpc>
                <a:spcPct val="150000"/>
              </a:lnSpc>
              <a:buNone/>
            </a:pPr>
            <a:endParaRPr lang="en-US" sz="2400" dirty="0" smtClean="0"/>
          </a:p>
          <a:p>
            <a:pPr algn="ctr">
              <a:lnSpc>
                <a:spcPct val="150000"/>
              </a:lnSpc>
              <a:buNone/>
            </a:pPr>
            <a:endParaRPr lang="en-GB" sz="2400" dirty="0" smtClean="0"/>
          </a:p>
          <a:p>
            <a:pPr algn="just">
              <a:lnSpc>
                <a:spcPct val="150000"/>
              </a:lnSpc>
            </a:pPr>
            <a:endParaRPr lang="en-US" sz="2400"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119</a:t>
            </a:fld>
            <a:endParaRPr lang="en-US"/>
          </a:p>
        </p:txBody>
      </p:sp>
      <p:sp>
        <p:nvSpPr>
          <p:cNvPr id="5" name="Content Placeholder 4"/>
          <p:cNvSpPr>
            <a:spLocks noGrp="1"/>
          </p:cNvSpPr>
          <p:nvPr>
            <p:ph sz="quarter" idx="1"/>
          </p:nvPr>
        </p:nvSpPr>
        <p:spPr>
          <a:xfrm>
            <a:off x="609600" y="381000"/>
            <a:ext cx="8229600" cy="6096000"/>
          </a:xfrm>
        </p:spPr>
        <p:txBody>
          <a:bodyPr/>
          <a:lstStyle/>
          <a:p>
            <a:pPr lvl="0" algn="just">
              <a:lnSpc>
                <a:spcPct val="150000"/>
              </a:lnSpc>
            </a:pPr>
            <a:r>
              <a:rPr lang="en-GB" sz="2400" dirty="0" smtClean="0"/>
              <a:t>Deliver gene therapy. </a:t>
            </a:r>
            <a:endParaRPr lang="en-US" sz="2400" dirty="0" smtClean="0"/>
          </a:p>
          <a:p>
            <a:pPr lvl="0" algn="just">
              <a:lnSpc>
                <a:spcPct val="150000"/>
              </a:lnSpc>
            </a:pPr>
            <a:r>
              <a:rPr lang="en-US" sz="2400" dirty="0" smtClean="0"/>
              <a:t> </a:t>
            </a:r>
            <a:r>
              <a:rPr lang="en-GB" sz="2400" dirty="0" smtClean="0"/>
              <a:t>Generate healthy tissue and organs, which are genetically matched to patients, to replace damaged or diseased tissue. </a:t>
            </a:r>
            <a:endParaRPr lang="en-US" sz="2400" dirty="0" smtClean="0"/>
          </a:p>
          <a:p>
            <a:pPr algn="just">
              <a:lnSpc>
                <a:spcPct val="150000"/>
              </a:lnSpc>
            </a:pPr>
            <a:r>
              <a:rPr lang="en-GB" sz="2400" dirty="0" smtClean="0"/>
              <a:t>Help develop cures for Parkinson’s disease, Alzheimer’s, stroke, arthritis, burns, spinal injury, multiple sclerosis, heart disease, diabetes and even perhaps some forms of cancer</a:t>
            </a:r>
            <a:r>
              <a:rPr lang="en-GB" dirty="0" smtClean="0"/>
              <a:t>. </a:t>
            </a:r>
          </a:p>
          <a:p>
            <a:pPr lvl="0" algn="just">
              <a:lnSpc>
                <a:spcPct val="150000"/>
              </a:lnSpc>
              <a:buFont typeface="Wingdings" pitchFamily="2" charset="2"/>
              <a:buChar char="v"/>
            </a:pPr>
            <a:r>
              <a:rPr lang="en-GB" sz="2400" dirty="0" smtClean="0"/>
              <a:t>On the other hand, using stem cells for therapeutic purposes may have potential risks that: </a:t>
            </a:r>
          </a:p>
          <a:p>
            <a:pPr algn="just">
              <a:lnSpc>
                <a:spcPct val="150000"/>
              </a:lnSpc>
              <a:buNone/>
            </a:pPr>
            <a:r>
              <a:rPr lang="en-GB" sz="2400" dirty="0" smtClean="0"/>
              <a:t>        -Viruses and other disease causing agents are passed on to people who receive cell transplants. </a:t>
            </a:r>
            <a:endParaRPr lang="en-US" sz="2400" dirty="0" smtClean="0"/>
          </a:p>
          <a:p>
            <a:pPr lvl="0" algn="just">
              <a:lnSpc>
                <a:spcPct val="150000"/>
              </a:lnSpc>
              <a:buNone/>
            </a:pPr>
            <a:endParaRPr lang="en-US" sz="2400" dirty="0" smtClean="0"/>
          </a:p>
          <a:p>
            <a:pPr algn="just">
              <a:lnSpc>
                <a:spcPct val="150000"/>
              </a:lnSpc>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533400"/>
            <a:ext cx="8534400" cy="5943600"/>
          </a:xfrm>
        </p:spPr>
        <p:txBody>
          <a:bodyPr>
            <a:normAutofit/>
          </a:bodyPr>
          <a:lstStyle/>
          <a:p>
            <a:r>
              <a:rPr lang="en-US" sz="2400" b="1" dirty="0" smtClean="0"/>
              <a:t> vaccines </a:t>
            </a:r>
          </a:p>
          <a:p>
            <a:pPr>
              <a:lnSpc>
                <a:spcPct val="150000"/>
              </a:lnSpc>
              <a:buFont typeface="Wingdings" pitchFamily="2" charset="2"/>
              <a:buChar char="ü"/>
            </a:pPr>
            <a:r>
              <a:rPr lang="en-US" sz="2400" b="1" dirty="0" smtClean="0"/>
              <a:t> </a:t>
            </a:r>
            <a:r>
              <a:rPr lang="en-US" sz="2400" dirty="0" smtClean="0"/>
              <a:t>Vaccines protect people from specific diseases. </a:t>
            </a:r>
          </a:p>
          <a:p>
            <a:pPr>
              <a:lnSpc>
                <a:spcPct val="150000"/>
              </a:lnSpc>
              <a:buFont typeface="Wingdings" pitchFamily="2" charset="2"/>
              <a:buChar char="ü"/>
            </a:pPr>
            <a:r>
              <a:rPr lang="en-US" sz="2400" dirty="0" smtClean="0"/>
              <a:t>Different diseases need different vaccinations. </a:t>
            </a:r>
          </a:p>
          <a:p>
            <a:pPr>
              <a:lnSpc>
                <a:spcPct val="150000"/>
              </a:lnSpc>
              <a:buFont typeface="Wingdings" pitchFamily="2" charset="2"/>
              <a:buChar char="ü"/>
            </a:pPr>
            <a:r>
              <a:rPr lang="en-US" sz="2400" dirty="0" smtClean="0"/>
              <a:t>These vaccines contain a “dead” or less–active copy of the virus.</a:t>
            </a:r>
          </a:p>
          <a:p>
            <a:pPr>
              <a:lnSpc>
                <a:spcPct val="150000"/>
              </a:lnSpc>
              <a:buFont typeface="Wingdings" pitchFamily="2" charset="2"/>
              <a:buChar char="ü"/>
            </a:pPr>
            <a:r>
              <a:rPr lang="en-US" sz="2400" dirty="0" smtClean="0"/>
              <a:t>Biotechnology provides new methods for making vaccines and leads to the development of new vaccines against different diseases.</a:t>
            </a:r>
          </a:p>
          <a:p>
            <a:pPr>
              <a:lnSpc>
                <a:spcPct val="150000"/>
              </a:lnSpc>
              <a:buNone/>
            </a:pPr>
            <a:endParaRPr lang="en-US" sz="2400" b="1" dirty="0"/>
          </a:p>
        </p:txBody>
      </p:sp>
      <p:pic>
        <p:nvPicPr>
          <p:cNvPr id="4" name="Picture 5" descr="C:\Program Files\Common Files\Microsoft Shared\Clipart\cagcat50\HM00163_.wmf"/>
          <p:cNvPicPr>
            <a:picLocks noChangeAspect="1" noChangeArrowheads="1"/>
          </p:cNvPicPr>
          <p:nvPr/>
        </p:nvPicPr>
        <p:blipFill>
          <a:blip r:embed="rId2" cstate="print"/>
          <a:srcRect/>
          <a:stretch>
            <a:fillRect/>
          </a:stretch>
        </p:blipFill>
        <p:spPr bwMode="auto">
          <a:xfrm>
            <a:off x="2209800" y="3960125"/>
            <a:ext cx="3200400" cy="2364474"/>
          </a:xfrm>
          <a:prstGeom prst="rect">
            <a:avLst/>
          </a:prstGeom>
          <a:noFill/>
        </p:spPr>
      </p:pic>
      <p:sp>
        <p:nvSpPr>
          <p:cNvPr id="5" name="Date Placeholder 4"/>
          <p:cNvSpPr>
            <a:spLocks noGrp="1"/>
          </p:cNvSpPr>
          <p:nvPr>
            <p:ph type="dt" sz="half" idx="10"/>
          </p:nvPr>
        </p:nvSpPr>
        <p:spPr/>
        <p:txBody>
          <a:bodyPr/>
          <a:lstStyle/>
          <a:p>
            <a:fld id="{61496AA3-521C-43AD-9222-D500D20CC4E8}" type="datetime1">
              <a:rPr lang="en-US" smtClean="0"/>
              <a:pPr/>
              <a:t>4/22/2020</a:t>
            </a:fld>
            <a:endParaRPr lang="en-US"/>
          </a:p>
        </p:txBody>
      </p:sp>
      <p:sp>
        <p:nvSpPr>
          <p:cNvPr id="6" name="Slide Number Placeholder 5"/>
          <p:cNvSpPr>
            <a:spLocks noGrp="1"/>
          </p:cNvSpPr>
          <p:nvPr>
            <p:ph type="sldNum" sz="quarter" idx="12"/>
          </p:nvPr>
        </p:nvSpPr>
        <p:spPr/>
        <p:txBody>
          <a:bodyPr/>
          <a:lstStyle/>
          <a:p>
            <a:fld id="{7B5FE98C-80BB-47BA-A7AE-7DC72E4E69FA}" type="slidenum">
              <a:rPr lang="en-US" smtClean="0"/>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120</a:t>
            </a:fld>
            <a:endParaRPr lang="en-US"/>
          </a:p>
        </p:txBody>
      </p:sp>
      <p:sp>
        <p:nvSpPr>
          <p:cNvPr id="5" name="Content Placeholder 4"/>
          <p:cNvSpPr>
            <a:spLocks noGrp="1"/>
          </p:cNvSpPr>
          <p:nvPr>
            <p:ph sz="quarter" idx="1"/>
          </p:nvPr>
        </p:nvSpPr>
        <p:spPr>
          <a:xfrm>
            <a:off x="457200" y="457200"/>
            <a:ext cx="8458200" cy="5943600"/>
          </a:xfrm>
        </p:spPr>
        <p:txBody>
          <a:bodyPr/>
          <a:lstStyle/>
          <a:p>
            <a:pPr lvl="0" algn="just">
              <a:lnSpc>
                <a:spcPct val="150000"/>
              </a:lnSpc>
              <a:buNone/>
            </a:pPr>
            <a:r>
              <a:rPr lang="en-GB" dirty="0" smtClean="0"/>
              <a:t>   -</a:t>
            </a:r>
            <a:r>
              <a:rPr lang="en-GB" sz="2400" dirty="0" smtClean="0"/>
              <a:t>Nutrients from animal sources currently used to cultivate stem cells could possibly pass disease on to humans. </a:t>
            </a:r>
            <a:endParaRPr lang="en-US" sz="2400" dirty="0" smtClean="0"/>
          </a:p>
          <a:p>
            <a:pPr lvl="0" algn="just">
              <a:lnSpc>
                <a:spcPct val="150000"/>
              </a:lnSpc>
              <a:buNone/>
            </a:pPr>
            <a:r>
              <a:rPr lang="en-GB" sz="2400" dirty="0" smtClean="0"/>
              <a:t>   -Stem cells may possibly turn cancerous. </a:t>
            </a:r>
            <a:endParaRPr lang="en-US" sz="2400" dirty="0" smtClean="0"/>
          </a:p>
          <a:p>
            <a:pPr>
              <a:buNone/>
            </a:pPr>
            <a:r>
              <a:rPr lang="en-US" dirty="0" smtClean="0"/>
              <a:t>    </a:t>
            </a:r>
            <a:endParaRPr lang="en-US" dirty="0"/>
          </a:p>
        </p:txBody>
      </p:sp>
      <p:pic>
        <p:nvPicPr>
          <p:cNvPr id="6" name="Picture 5"/>
          <p:cNvPicPr/>
          <p:nvPr/>
        </p:nvPicPr>
        <p:blipFill>
          <a:blip r:embed="rId2" cstate="print"/>
          <a:srcRect/>
          <a:stretch>
            <a:fillRect/>
          </a:stretch>
        </p:blipFill>
        <p:spPr bwMode="auto">
          <a:xfrm>
            <a:off x="1752600" y="2438401"/>
            <a:ext cx="6095999" cy="39046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121</a:t>
            </a:fld>
            <a:endParaRPr lang="en-US"/>
          </a:p>
        </p:txBody>
      </p:sp>
      <p:sp>
        <p:nvSpPr>
          <p:cNvPr id="5" name="Content Placeholder 4"/>
          <p:cNvSpPr>
            <a:spLocks noGrp="1"/>
          </p:cNvSpPr>
          <p:nvPr>
            <p:ph sz="quarter" idx="1"/>
          </p:nvPr>
        </p:nvSpPr>
        <p:spPr>
          <a:xfrm>
            <a:off x="533400" y="533400"/>
            <a:ext cx="8382000" cy="5943600"/>
          </a:xfrm>
        </p:spPr>
        <p:txBody>
          <a:bodyPr/>
          <a:lstStyle/>
          <a:p>
            <a:pPr algn="ctr">
              <a:buNone/>
            </a:pPr>
            <a:r>
              <a:rPr lang="en-US" b="1" dirty="0" smtClean="0"/>
              <a:t>Assignment 3 </a:t>
            </a:r>
          </a:p>
          <a:p>
            <a:pPr marL="514350" lvl="0" indent="-514350" algn="just">
              <a:lnSpc>
                <a:spcPct val="150000"/>
              </a:lnSpc>
              <a:buAutoNum type="arabicPeriod"/>
            </a:pPr>
            <a:r>
              <a:rPr lang="en-US" i="1" dirty="0" smtClean="0"/>
              <a:t>What </a:t>
            </a:r>
            <a:r>
              <a:rPr lang="en-US" i="1" dirty="0" smtClean="0"/>
              <a:t>is </a:t>
            </a:r>
            <a:r>
              <a:rPr lang="en-US" i="1" dirty="0" err="1" smtClean="0"/>
              <a:t>Hybridomas</a:t>
            </a:r>
            <a:r>
              <a:rPr lang="en-US" i="1" dirty="0" smtClean="0"/>
              <a:t> Technology? </a:t>
            </a:r>
            <a:endParaRPr lang="en-US" i="1" dirty="0" smtClean="0"/>
          </a:p>
          <a:p>
            <a:pPr marL="514350" lvl="0" indent="-514350" algn="just">
              <a:lnSpc>
                <a:spcPct val="150000"/>
              </a:lnSpc>
              <a:buAutoNum type="arabicPeriod"/>
            </a:pPr>
            <a:r>
              <a:rPr lang="en-US" i="1" dirty="0" smtClean="0"/>
              <a:t>What </a:t>
            </a:r>
            <a:r>
              <a:rPr lang="en-US" i="1" dirty="0" smtClean="0"/>
              <a:t>is the difference between Poly- </a:t>
            </a:r>
            <a:r>
              <a:rPr lang="en-US" i="1" dirty="0" err="1" smtClean="0"/>
              <a:t>Clonal</a:t>
            </a:r>
            <a:r>
              <a:rPr lang="en-US" i="1" dirty="0" smtClean="0"/>
              <a:t> Antibodies and Mono- </a:t>
            </a:r>
            <a:r>
              <a:rPr lang="en-US" i="1" dirty="0" err="1" smtClean="0"/>
              <a:t>Clonal</a:t>
            </a:r>
            <a:r>
              <a:rPr lang="en-US" i="1" dirty="0" smtClean="0"/>
              <a:t> </a:t>
            </a:r>
            <a:r>
              <a:rPr lang="en-US" i="1" dirty="0" smtClean="0"/>
              <a:t>Antibodies</a:t>
            </a:r>
          </a:p>
          <a:p>
            <a:pPr marL="514350" lvl="0" indent="-514350" algn="just">
              <a:lnSpc>
                <a:spcPct val="150000"/>
              </a:lnSpc>
              <a:buAutoNum type="arabicPeriod"/>
            </a:pPr>
            <a:r>
              <a:rPr lang="en-GB" i="1" dirty="0" smtClean="0"/>
              <a:t>Define </a:t>
            </a:r>
            <a:r>
              <a:rPr lang="en-GB" i="1" dirty="0" smtClean="0"/>
              <a:t>Gene therapy and its application </a:t>
            </a:r>
            <a:endParaRPr lang="en-US" i="1" dirty="0" smtClean="0"/>
          </a:p>
          <a:p>
            <a:pPr marL="514350" lvl="0" indent="-514350" algn="just">
              <a:lnSpc>
                <a:spcPct val="150000"/>
              </a:lnSpc>
              <a:buAutoNum type="arabicPeriod"/>
            </a:pPr>
            <a:r>
              <a:rPr lang="en-GB" i="1" dirty="0" smtClean="0"/>
              <a:t>List </a:t>
            </a:r>
            <a:r>
              <a:rPr lang="en-GB" i="1" dirty="0" smtClean="0"/>
              <a:t>three types of Gene </a:t>
            </a:r>
            <a:r>
              <a:rPr lang="en-GB" i="1" dirty="0" smtClean="0"/>
              <a:t>therapy</a:t>
            </a:r>
            <a:endParaRPr lang="en-US" i="1" dirty="0" smtClean="0"/>
          </a:p>
          <a:p>
            <a:pPr marL="514350" lvl="0" indent="-514350" algn="just">
              <a:lnSpc>
                <a:spcPct val="150000"/>
              </a:lnSpc>
              <a:buAutoNum type="arabicPeriod"/>
            </a:pPr>
            <a:r>
              <a:rPr lang="en-GB" i="1" dirty="0" smtClean="0"/>
              <a:t>What </a:t>
            </a:r>
            <a:r>
              <a:rPr lang="en-GB" i="1" dirty="0" smtClean="0"/>
              <a:t>is Organ/tissue </a:t>
            </a:r>
            <a:r>
              <a:rPr lang="en-GB" i="1" dirty="0" smtClean="0"/>
              <a:t>transplantation?</a:t>
            </a:r>
          </a:p>
          <a:p>
            <a:pPr marL="514350" indent="-514350" algn="just">
              <a:lnSpc>
                <a:spcPct val="150000"/>
              </a:lnSpc>
              <a:buFont typeface="Wingdings 2"/>
              <a:buAutoNum type="arabicPeriod"/>
            </a:pPr>
            <a:r>
              <a:rPr lang="en-GB" i="1" dirty="0" smtClean="0"/>
              <a:t>What is </a:t>
            </a:r>
            <a:r>
              <a:rPr lang="en-GB" dirty="0" smtClean="0"/>
              <a:t>Forensic medicine?</a:t>
            </a:r>
            <a:endParaRPr lang="en-US" dirty="0" smtClean="0"/>
          </a:p>
          <a:p>
            <a:pPr marL="514350" lvl="0" indent="-514350" algn="just">
              <a:lnSpc>
                <a:spcPct val="150000"/>
              </a:lnSpc>
              <a:buNone/>
            </a:pPr>
            <a:endParaRPr lang="en-US" i="1" dirty="0" smtClean="0"/>
          </a:p>
          <a:p>
            <a:pPr>
              <a:buNone/>
            </a:pPr>
            <a:endParaRPr lang="en-US"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122</a:t>
            </a:fld>
            <a:endParaRPr lang="en-US"/>
          </a:p>
        </p:txBody>
      </p:sp>
      <p:sp>
        <p:nvSpPr>
          <p:cNvPr id="5" name="Content Placeholder 4"/>
          <p:cNvSpPr>
            <a:spLocks noGrp="1"/>
          </p:cNvSpPr>
          <p:nvPr>
            <p:ph sz="quarter" idx="1"/>
          </p:nvPr>
        </p:nvSpPr>
        <p:spPr>
          <a:xfrm>
            <a:off x="381000" y="381000"/>
            <a:ext cx="8610600" cy="6019800"/>
          </a:xfrm>
        </p:spPr>
        <p:txBody>
          <a:bodyPr>
            <a:normAutofit/>
          </a:bodyPr>
          <a:lstStyle/>
          <a:p>
            <a:pPr algn="ctr">
              <a:buNone/>
            </a:pPr>
            <a:r>
              <a:rPr lang="en-US" sz="2400" b="1" dirty="0" smtClean="0"/>
              <a:t>Agricultural biotechnology </a:t>
            </a:r>
          </a:p>
          <a:p>
            <a:pPr lvl="0" algn="just">
              <a:lnSpc>
                <a:spcPct val="150000"/>
              </a:lnSpc>
              <a:buFont typeface="Wingdings" pitchFamily="2" charset="2"/>
              <a:buChar char="Ø"/>
            </a:pPr>
            <a:r>
              <a:rPr lang="en-US" sz="2400" b="1" dirty="0" smtClean="0"/>
              <a:t> </a:t>
            </a:r>
            <a:r>
              <a:rPr lang="en-GB" sz="2400" dirty="0" smtClean="0"/>
              <a:t>Plant breeding is closely related to human prosperity, producing food, feed, </a:t>
            </a:r>
            <a:r>
              <a:rPr lang="en-GB" sz="2400" dirty="0" err="1" smtClean="0"/>
              <a:t>fiber</a:t>
            </a:r>
            <a:r>
              <a:rPr lang="en-GB" sz="2400" dirty="0" smtClean="0"/>
              <a:t>, and fuel. </a:t>
            </a:r>
            <a:endParaRPr lang="en-US" sz="2400" dirty="0" smtClean="0"/>
          </a:p>
          <a:p>
            <a:pPr lvl="0" algn="just">
              <a:lnSpc>
                <a:spcPct val="150000"/>
              </a:lnSpc>
              <a:buFont typeface="Wingdings" pitchFamily="2" charset="2"/>
              <a:buChar char="Ø"/>
            </a:pPr>
            <a:r>
              <a:rPr lang="en-GB" sz="2400" dirty="0" smtClean="0"/>
              <a:t>It is also closely related to human socioeconomic development, from subsistence farming through stages of societal development to industrial farming and forestry.</a:t>
            </a:r>
            <a:endParaRPr lang="en-US" sz="2400" dirty="0" smtClean="0"/>
          </a:p>
          <a:p>
            <a:pPr>
              <a:lnSpc>
                <a:spcPct val="150000"/>
              </a:lnSpc>
              <a:buFont typeface="Wingdings" pitchFamily="2" charset="2"/>
              <a:buChar char="Ø"/>
            </a:pPr>
            <a:r>
              <a:rPr lang="en-GB" sz="2400" dirty="0" smtClean="0"/>
              <a:t>Plant biotechnology developed swiftly during the last quarter of the 20th century. </a:t>
            </a:r>
          </a:p>
          <a:p>
            <a:pPr algn="just">
              <a:lnSpc>
                <a:spcPct val="150000"/>
              </a:lnSpc>
              <a:buFont typeface="Wingdings" pitchFamily="2" charset="2"/>
              <a:buChar char="Ø"/>
            </a:pPr>
            <a:r>
              <a:rPr lang="en-GB" sz="2400" dirty="0" smtClean="0"/>
              <a:t>With that, new tools have become available to plant breeding.</a:t>
            </a:r>
          </a:p>
          <a:p>
            <a:pPr algn="just">
              <a:lnSpc>
                <a:spcPct val="150000"/>
              </a:lnSpc>
              <a:buNone/>
            </a:pPr>
            <a:r>
              <a:rPr lang="en-GB" sz="2400" b="1" dirty="0" smtClean="0"/>
              <a:t>   </a:t>
            </a:r>
            <a:endParaRPr lang="en-US" sz="2400" b="1"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123</a:t>
            </a:fld>
            <a:endParaRPr lang="en-US"/>
          </a:p>
        </p:txBody>
      </p:sp>
      <p:sp>
        <p:nvSpPr>
          <p:cNvPr id="5" name="Content Placeholder 4"/>
          <p:cNvSpPr>
            <a:spLocks noGrp="1"/>
          </p:cNvSpPr>
          <p:nvPr>
            <p:ph sz="quarter" idx="1"/>
          </p:nvPr>
        </p:nvSpPr>
        <p:spPr>
          <a:xfrm>
            <a:off x="457200" y="533400"/>
            <a:ext cx="8382000" cy="5791200"/>
          </a:xfrm>
        </p:spPr>
        <p:txBody>
          <a:bodyPr/>
          <a:lstStyle/>
          <a:p>
            <a:pPr algn="just">
              <a:lnSpc>
                <a:spcPct val="150000"/>
              </a:lnSpc>
              <a:buNone/>
            </a:pPr>
            <a:r>
              <a:rPr lang="en-US" dirty="0" smtClean="0"/>
              <a:t>   - </a:t>
            </a:r>
            <a:r>
              <a:rPr lang="en-GB" sz="2400" dirty="0" smtClean="0"/>
              <a:t>Agricultural biotechnology includes plant breeding and life stock production.</a:t>
            </a:r>
          </a:p>
          <a:p>
            <a:pPr lvl="0" algn="just">
              <a:lnSpc>
                <a:spcPct val="150000"/>
              </a:lnSpc>
              <a:buNone/>
            </a:pPr>
            <a:r>
              <a:rPr lang="en-GB" sz="2400" dirty="0" smtClean="0"/>
              <a:t>  - Plant breeding is the selection of plants with desired traits after sexual exchange of genes by hybridization between two genetically different pants.</a:t>
            </a:r>
            <a:endParaRPr lang="en-US" sz="2400" dirty="0" smtClean="0"/>
          </a:p>
          <a:p>
            <a:pPr>
              <a:lnSpc>
                <a:spcPct val="150000"/>
              </a:lnSpc>
              <a:buNone/>
            </a:pPr>
            <a:r>
              <a:rPr lang="en-US" sz="2400" dirty="0" smtClean="0"/>
              <a:t> </a:t>
            </a:r>
            <a:r>
              <a:rPr lang="en-GB" sz="2400" dirty="0" smtClean="0"/>
              <a:t>There are two types of Plant breeding:</a:t>
            </a:r>
            <a:endParaRPr lang="en-US" sz="2400" dirty="0" smtClean="0"/>
          </a:p>
          <a:p>
            <a:pPr lvl="0">
              <a:lnSpc>
                <a:spcPct val="150000"/>
              </a:lnSpc>
              <a:buNone/>
            </a:pPr>
            <a:r>
              <a:rPr lang="en-GB" sz="2400" dirty="0" smtClean="0"/>
              <a:t> </a:t>
            </a:r>
            <a:r>
              <a:rPr lang="en-GB" sz="2400" dirty="0" err="1" smtClean="0"/>
              <a:t>i</a:t>
            </a:r>
            <a:r>
              <a:rPr lang="en-GB" sz="2400" dirty="0" smtClean="0"/>
              <a:t> . Conventional method</a:t>
            </a:r>
            <a:endParaRPr lang="en-US" sz="2400" dirty="0" smtClean="0"/>
          </a:p>
          <a:p>
            <a:pPr lvl="0">
              <a:lnSpc>
                <a:spcPct val="150000"/>
              </a:lnSpc>
              <a:buNone/>
            </a:pPr>
            <a:r>
              <a:rPr lang="en-GB" sz="2400" dirty="0" smtClean="0"/>
              <a:t>ii. Molecular breeding(biotechnological)</a:t>
            </a:r>
            <a:endParaRPr lang="en-US" sz="2400" dirty="0" smtClean="0"/>
          </a:p>
          <a:p>
            <a:pPr algn="just">
              <a:lnSpc>
                <a:spcPct val="150000"/>
              </a:lnSpc>
              <a:buNone/>
            </a:pPr>
            <a:endParaRPr lang="en-US" sz="2400"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124</a:t>
            </a:fld>
            <a:endParaRPr lang="en-US"/>
          </a:p>
        </p:txBody>
      </p:sp>
      <p:sp>
        <p:nvSpPr>
          <p:cNvPr id="5" name="Content Placeholder 4"/>
          <p:cNvSpPr>
            <a:spLocks noGrp="1"/>
          </p:cNvSpPr>
          <p:nvPr>
            <p:ph sz="quarter" idx="1"/>
          </p:nvPr>
        </p:nvSpPr>
        <p:spPr>
          <a:xfrm>
            <a:off x="609600" y="533400"/>
            <a:ext cx="8229600" cy="5943600"/>
          </a:xfrm>
        </p:spPr>
        <p:txBody>
          <a:bodyPr/>
          <a:lstStyle/>
          <a:p>
            <a:pPr algn="just">
              <a:lnSpc>
                <a:spcPct val="150000"/>
              </a:lnSpc>
              <a:buNone/>
            </a:pPr>
            <a:r>
              <a:rPr lang="en-US" dirty="0" smtClean="0"/>
              <a:t>    </a:t>
            </a:r>
            <a:r>
              <a:rPr lang="en-GB" sz="2400" b="1" dirty="0" smtClean="0"/>
              <a:t>Convectional method</a:t>
            </a:r>
            <a:endParaRPr lang="en-US" sz="2400" dirty="0" smtClean="0"/>
          </a:p>
          <a:p>
            <a:pPr algn="just">
              <a:lnSpc>
                <a:spcPct val="150000"/>
              </a:lnSpc>
              <a:buFont typeface="Wingdings" pitchFamily="2" charset="2"/>
              <a:buChar char="Ø"/>
            </a:pPr>
            <a:r>
              <a:rPr lang="en-US" sz="2400" dirty="0" smtClean="0"/>
              <a:t> </a:t>
            </a:r>
            <a:r>
              <a:rPr lang="en-GB" sz="2400" dirty="0" smtClean="0"/>
              <a:t>It is crossing: </a:t>
            </a:r>
            <a:endParaRPr lang="en-US" sz="2400" dirty="0" smtClean="0"/>
          </a:p>
          <a:p>
            <a:pPr lvl="0" algn="just">
              <a:lnSpc>
                <a:spcPct val="150000"/>
              </a:lnSpc>
              <a:buNone/>
            </a:pPr>
            <a:r>
              <a:rPr lang="en-US" sz="2400" dirty="0" smtClean="0"/>
              <a:t>a.   </a:t>
            </a:r>
            <a:r>
              <a:rPr lang="en-GB" sz="2400" dirty="0" smtClean="0"/>
              <a:t>Between individuals of the same variety(</a:t>
            </a:r>
            <a:r>
              <a:rPr lang="en-GB" sz="2400" dirty="0" err="1" smtClean="0"/>
              <a:t>intravarietal</a:t>
            </a:r>
            <a:r>
              <a:rPr lang="en-GB" sz="2400" dirty="0" smtClean="0"/>
              <a:t>)</a:t>
            </a:r>
            <a:endParaRPr lang="en-US" sz="2400" dirty="0" smtClean="0"/>
          </a:p>
          <a:p>
            <a:pPr lvl="0" algn="just">
              <a:lnSpc>
                <a:spcPct val="150000"/>
              </a:lnSpc>
              <a:buNone/>
            </a:pPr>
            <a:r>
              <a:rPr lang="en-GB" sz="2400" dirty="0" smtClean="0"/>
              <a:t>b. Between individuals of different variety but the same spp.(</a:t>
            </a:r>
            <a:r>
              <a:rPr lang="en-GB" sz="2400" dirty="0" err="1" smtClean="0"/>
              <a:t>intervarietal</a:t>
            </a:r>
            <a:r>
              <a:rPr lang="en-GB" sz="2400" dirty="0" smtClean="0"/>
              <a:t>) hybridization</a:t>
            </a:r>
            <a:endParaRPr lang="en-US" sz="2400" dirty="0" smtClean="0"/>
          </a:p>
          <a:p>
            <a:pPr lvl="0" algn="just">
              <a:lnSpc>
                <a:spcPct val="150000"/>
              </a:lnSpc>
              <a:buNone/>
            </a:pPr>
            <a:r>
              <a:rPr lang="en-GB" sz="2400" dirty="0" smtClean="0"/>
              <a:t>c. Between individuals of different spp. but the same genus (inter specific hybridization) (intra generic hybridization)</a:t>
            </a:r>
            <a:endParaRPr lang="en-US" sz="2400" dirty="0" smtClean="0"/>
          </a:p>
          <a:p>
            <a:pPr lvl="0" algn="just">
              <a:lnSpc>
                <a:spcPct val="150000"/>
              </a:lnSpc>
              <a:buNone/>
            </a:pPr>
            <a:r>
              <a:rPr lang="en-GB" sz="2400" dirty="0" smtClean="0"/>
              <a:t>d. Between individuals of different spp. and different genera (inter generic hybridization, distant hybridization)</a:t>
            </a:r>
            <a:endParaRPr lang="en-US" sz="2400" dirty="0" smtClean="0"/>
          </a:p>
          <a:p>
            <a:pPr algn="just">
              <a:lnSpc>
                <a:spcPct val="150000"/>
              </a:lnSpc>
              <a:buNone/>
            </a:pPr>
            <a:endParaRPr lang="en-US" sz="2400"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125</a:t>
            </a:fld>
            <a:endParaRPr lang="en-US"/>
          </a:p>
        </p:txBody>
      </p:sp>
      <p:sp>
        <p:nvSpPr>
          <p:cNvPr id="5" name="Content Placeholder 4"/>
          <p:cNvSpPr>
            <a:spLocks noGrp="1"/>
          </p:cNvSpPr>
          <p:nvPr>
            <p:ph sz="quarter" idx="1"/>
          </p:nvPr>
        </p:nvSpPr>
        <p:spPr>
          <a:xfrm>
            <a:off x="533400" y="457200"/>
            <a:ext cx="8305800" cy="5943600"/>
          </a:xfrm>
        </p:spPr>
        <p:txBody>
          <a:bodyPr/>
          <a:lstStyle/>
          <a:p>
            <a:pPr algn="just">
              <a:lnSpc>
                <a:spcPct val="150000"/>
              </a:lnSpc>
              <a:buNone/>
            </a:pPr>
            <a:r>
              <a:rPr lang="en-GB" sz="2400" b="1" dirty="0" smtClean="0"/>
              <a:t>Objectives of plant breeding</a:t>
            </a:r>
            <a:r>
              <a:rPr lang="en-GB" sz="2400" dirty="0" smtClean="0"/>
              <a:t>:</a:t>
            </a:r>
            <a:endParaRPr lang="en-US" sz="2400" dirty="0" smtClean="0"/>
          </a:p>
          <a:p>
            <a:pPr lvl="0" algn="just">
              <a:lnSpc>
                <a:spcPct val="150000"/>
              </a:lnSpc>
            </a:pPr>
            <a:r>
              <a:rPr lang="en-GB" sz="2400" dirty="0" smtClean="0"/>
              <a:t>Crop improvement </a:t>
            </a:r>
            <a:endParaRPr lang="en-US" sz="2400" dirty="0" smtClean="0"/>
          </a:p>
          <a:p>
            <a:pPr lvl="0" algn="just">
              <a:lnSpc>
                <a:spcPct val="150000"/>
              </a:lnSpc>
              <a:buNone/>
            </a:pPr>
            <a:r>
              <a:rPr lang="en-GB" sz="2400" dirty="0" smtClean="0"/>
              <a:t>       - Production of new variety</a:t>
            </a:r>
            <a:endParaRPr lang="en-US" sz="2400" dirty="0" smtClean="0"/>
          </a:p>
          <a:p>
            <a:pPr lvl="0" algn="just">
              <a:lnSpc>
                <a:spcPct val="150000"/>
              </a:lnSpc>
              <a:buNone/>
            </a:pPr>
            <a:r>
              <a:rPr lang="en-GB" sz="2400" dirty="0" smtClean="0"/>
              <a:t>       - Improving existing variety</a:t>
            </a:r>
            <a:endParaRPr lang="en-US" sz="2400" dirty="0" smtClean="0"/>
          </a:p>
          <a:p>
            <a:pPr lvl="0" algn="just">
              <a:lnSpc>
                <a:spcPct val="150000"/>
              </a:lnSpc>
              <a:buNone/>
            </a:pPr>
            <a:r>
              <a:rPr lang="en-GB" sz="2400" dirty="0" smtClean="0"/>
              <a:t>      - yield and quality</a:t>
            </a:r>
            <a:endParaRPr lang="en-US" sz="2400" dirty="0" smtClean="0"/>
          </a:p>
          <a:p>
            <a:pPr lvl="0" algn="just">
              <a:lnSpc>
                <a:spcPct val="150000"/>
              </a:lnSpc>
              <a:buNone/>
            </a:pPr>
            <a:r>
              <a:rPr lang="en-GB" sz="2400" dirty="0" smtClean="0"/>
              <a:t>      - Resistant of pests</a:t>
            </a:r>
          </a:p>
          <a:p>
            <a:pPr lvl="0" algn="just">
              <a:lnSpc>
                <a:spcPct val="150000"/>
              </a:lnSpc>
              <a:buNone/>
            </a:pPr>
            <a:r>
              <a:rPr lang="en-GB" sz="2400" dirty="0" smtClean="0"/>
              <a:t>    -  diseases</a:t>
            </a:r>
          </a:p>
          <a:p>
            <a:pPr lvl="0" algn="just">
              <a:lnSpc>
                <a:spcPct val="150000"/>
              </a:lnSpc>
              <a:buNone/>
            </a:pPr>
            <a:r>
              <a:rPr lang="en-GB" sz="2400" dirty="0" smtClean="0"/>
              <a:t>    - environmental stress</a:t>
            </a:r>
            <a:endParaRPr lang="en-US" sz="2400" dirty="0" smtClean="0"/>
          </a:p>
          <a:p>
            <a:endParaRPr lang="en-US"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126</a:t>
            </a:fld>
            <a:endParaRPr lang="en-US"/>
          </a:p>
        </p:txBody>
      </p:sp>
      <p:sp>
        <p:nvSpPr>
          <p:cNvPr id="5" name="Content Placeholder 4"/>
          <p:cNvSpPr>
            <a:spLocks noGrp="1"/>
          </p:cNvSpPr>
          <p:nvPr>
            <p:ph sz="quarter" idx="1"/>
          </p:nvPr>
        </p:nvSpPr>
        <p:spPr>
          <a:xfrm>
            <a:off x="533400" y="381000"/>
            <a:ext cx="8153400" cy="6172200"/>
          </a:xfrm>
        </p:spPr>
        <p:txBody>
          <a:bodyPr/>
          <a:lstStyle/>
          <a:p>
            <a:pPr algn="just">
              <a:lnSpc>
                <a:spcPct val="150000"/>
              </a:lnSpc>
              <a:buNone/>
            </a:pPr>
            <a:r>
              <a:rPr lang="en-GB" sz="2400" b="1" dirty="0" smtClean="0"/>
              <a:t>Draw backs of convectional plant breeding</a:t>
            </a:r>
            <a:endParaRPr lang="en-US" sz="2400" dirty="0" smtClean="0"/>
          </a:p>
          <a:p>
            <a:pPr lvl="0" algn="just">
              <a:lnSpc>
                <a:spcPct val="150000"/>
              </a:lnSpc>
              <a:buNone/>
            </a:pPr>
            <a:r>
              <a:rPr lang="en-GB" sz="2400" dirty="0" smtClean="0"/>
              <a:t>a. Limited available gene pool: there is a restriction by the range of plants capable of sexual hybridization</a:t>
            </a:r>
            <a:endParaRPr lang="en-US" sz="2400" dirty="0" smtClean="0"/>
          </a:p>
          <a:p>
            <a:pPr lvl="0" algn="just">
              <a:lnSpc>
                <a:spcPct val="150000"/>
              </a:lnSpc>
              <a:buNone/>
            </a:pPr>
            <a:r>
              <a:rPr lang="en-GB" sz="2400" dirty="0" smtClean="0"/>
              <a:t>b. Time consuming: commonly takes 10-15 years to get a new variety into farmers field</a:t>
            </a:r>
          </a:p>
          <a:p>
            <a:pPr lvl="0" algn="just">
              <a:lnSpc>
                <a:spcPct val="150000"/>
              </a:lnSpc>
              <a:buNone/>
            </a:pPr>
            <a:r>
              <a:rPr lang="en-GB" sz="2400" dirty="0" smtClean="0"/>
              <a:t>c. Plant management</a:t>
            </a:r>
            <a:endParaRPr lang="en-US" sz="2400" dirty="0" smtClean="0"/>
          </a:p>
          <a:p>
            <a:pPr lvl="0" algn="just">
              <a:lnSpc>
                <a:spcPct val="150000"/>
              </a:lnSpc>
              <a:buNone/>
            </a:pPr>
            <a:r>
              <a:rPr lang="en-GB" sz="2400" dirty="0" smtClean="0"/>
              <a:t>d. Constraints of genetic frame work</a:t>
            </a:r>
          </a:p>
          <a:p>
            <a:pPr algn="just">
              <a:lnSpc>
                <a:spcPct val="150000"/>
              </a:lnSpc>
              <a:buFont typeface="Wingdings" pitchFamily="2" charset="2"/>
              <a:buChar char="v"/>
            </a:pPr>
            <a:r>
              <a:rPr lang="en-GB" sz="2400" dirty="0" smtClean="0"/>
              <a:t>Agricultural biotechnology could be used as an alternative method to overcome draw backs (limitation) of conventional plant breeding methodology.</a:t>
            </a:r>
            <a:endParaRPr lang="en-US" sz="2400" dirty="0" smtClean="0"/>
          </a:p>
          <a:p>
            <a:pPr lvl="0" algn="just">
              <a:lnSpc>
                <a:spcPct val="150000"/>
              </a:lnSpc>
              <a:buNone/>
            </a:pPr>
            <a:endParaRPr lang="en-US" sz="2400" dirty="0" smtClean="0"/>
          </a:p>
          <a:p>
            <a:pPr lvl="0" algn="just">
              <a:lnSpc>
                <a:spcPct val="150000"/>
              </a:lnSpc>
              <a:buNone/>
            </a:pPr>
            <a:endParaRPr lang="en-US" sz="2400" dirty="0" smtClean="0"/>
          </a:p>
          <a:p>
            <a:pPr>
              <a:buNone/>
            </a:pPr>
            <a:endParaRPr lang="en-US"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127</a:t>
            </a:fld>
            <a:endParaRPr lang="en-US"/>
          </a:p>
        </p:txBody>
      </p:sp>
      <p:sp>
        <p:nvSpPr>
          <p:cNvPr id="6" name="Title 1"/>
          <p:cNvSpPr>
            <a:spLocks noGrp="1"/>
          </p:cNvSpPr>
          <p:nvPr>
            <p:ph sz="quarter" idx="1"/>
          </p:nvPr>
        </p:nvSpPr>
        <p:spPr>
          <a:xfrm>
            <a:off x="457200" y="457200"/>
            <a:ext cx="8458200" cy="6096000"/>
          </a:xfrm>
        </p:spPr>
        <p:txBody>
          <a:bodyPr>
            <a:normAutofit fontScale="97500"/>
          </a:bodyPr>
          <a:lstStyle/>
          <a:p>
            <a:pPr algn="just">
              <a:lnSpc>
                <a:spcPct val="150000"/>
              </a:lnSpc>
              <a:buNone/>
            </a:pPr>
            <a:r>
              <a:rPr lang="en-GB" sz="2500" b="1" dirty="0" smtClean="0"/>
              <a:t>Biotechnological methods of crop improvement</a:t>
            </a:r>
            <a:endParaRPr lang="en-US" sz="2500" dirty="0" smtClean="0"/>
          </a:p>
          <a:p>
            <a:pPr algn="just">
              <a:lnSpc>
                <a:spcPct val="150000"/>
              </a:lnSpc>
              <a:buFont typeface="Wingdings" pitchFamily="2" charset="2"/>
              <a:buChar char="Ø"/>
            </a:pPr>
            <a:r>
              <a:rPr lang="en-US" dirty="0" smtClean="0"/>
              <a:t> </a:t>
            </a:r>
            <a:r>
              <a:rPr lang="en-GB" sz="2500" dirty="0" smtClean="0"/>
              <a:t>It includes:</a:t>
            </a:r>
            <a:endParaRPr lang="en-US" sz="2500" dirty="0" smtClean="0"/>
          </a:p>
          <a:p>
            <a:pPr lvl="0" algn="just">
              <a:lnSpc>
                <a:spcPct val="150000"/>
              </a:lnSpc>
              <a:buNone/>
            </a:pPr>
            <a:r>
              <a:rPr lang="en-US" sz="2500" dirty="0" smtClean="0"/>
              <a:t>  </a:t>
            </a:r>
            <a:r>
              <a:rPr lang="en-US" sz="2500" dirty="0" err="1" smtClean="0"/>
              <a:t>i</a:t>
            </a:r>
            <a:r>
              <a:rPr lang="en-US" sz="2500" dirty="0" smtClean="0"/>
              <a:t>. </a:t>
            </a:r>
            <a:r>
              <a:rPr lang="en-GB" sz="2500" dirty="0" smtClean="0"/>
              <a:t>Tissue culture</a:t>
            </a:r>
          </a:p>
          <a:p>
            <a:pPr algn="just">
              <a:lnSpc>
                <a:spcPct val="150000"/>
              </a:lnSpc>
              <a:buNone/>
            </a:pPr>
            <a:r>
              <a:rPr lang="en-GB" sz="2500" dirty="0" smtClean="0"/>
              <a:t>  ii. </a:t>
            </a:r>
            <a:r>
              <a:rPr lang="en-GB" sz="2500" dirty="0" err="1" smtClean="0"/>
              <a:t>Invitro</a:t>
            </a:r>
            <a:r>
              <a:rPr lang="en-GB" sz="2500" dirty="0" smtClean="0"/>
              <a:t> fertilization and embryo rescue</a:t>
            </a:r>
            <a:endParaRPr lang="en-US" sz="2500" dirty="0" smtClean="0"/>
          </a:p>
          <a:p>
            <a:pPr algn="just">
              <a:lnSpc>
                <a:spcPct val="150000"/>
              </a:lnSpc>
              <a:buNone/>
            </a:pPr>
            <a:r>
              <a:rPr lang="en-US" sz="2500" dirty="0" smtClean="0"/>
              <a:t>  iii. </a:t>
            </a:r>
            <a:r>
              <a:rPr lang="en-GB" sz="2500" dirty="0" err="1" smtClean="0"/>
              <a:t>Protoplants</a:t>
            </a:r>
            <a:r>
              <a:rPr lang="en-GB" sz="2500" dirty="0" smtClean="0"/>
              <a:t> culture and fusion (somatic cell hybridization)</a:t>
            </a:r>
            <a:endParaRPr lang="en-US" sz="2500" dirty="0" smtClean="0"/>
          </a:p>
          <a:p>
            <a:pPr algn="just">
              <a:lnSpc>
                <a:spcPct val="150000"/>
              </a:lnSpc>
              <a:buNone/>
            </a:pPr>
            <a:r>
              <a:rPr lang="en-US" sz="2500" dirty="0" smtClean="0"/>
              <a:t>   iv. </a:t>
            </a:r>
            <a:r>
              <a:rPr lang="en-GB" sz="2500" dirty="0" smtClean="0"/>
              <a:t>Genetic transformation</a:t>
            </a:r>
            <a:endParaRPr lang="en-US" sz="2500" dirty="0" smtClean="0"/>
          </a:p>
          <a:p>
            <a:pPr algn="ctr">
              <a:lnSpc>
                <a:spcPct val="150000"/>
              </a:lnSpc>
              <a:buNone/>
            </a:pPr>
            <a:r>
              <a:rPr lang="en-GB" sz="2500" b="1" dirty="0" err="1" smtClean="0"/>
              <a:t>i</a:t>
            </a:r>
            <a:r>
              <a:rPr lang="en-GB" sz="2500" b="1" dirty="0" smtClean="0"/>
              <a:t>. Tissue culture</a:t>
            </a:r>
          </a:p>
          <a:p>
            <a:pPr lvl="0" algn="just">
              <a:lnSpc>
                <a:spcPct val="150000"/>
              </a:lnSpc>
              <a:buFont typeface="Wingdings" pitchFamily="2" charset="2"/>
              <a:buChar char="Ø"/>
            </a:pPr>
            <a:r>
              <a:rPr lang="en-GB" sz="2500" b="1" dirty="0" smtClean="0"/>
              <a:t> </a:t>
            </a:r>
            <a:r>
              <a:rPr lang="en-GB" sz="2500" dirty="0" smtClean="0"/>
              <a:t>It is a method of growing plant cells, tissues and organs in artificially prepared nutrient medium (static or liquid) under aseptic conditions</a:t>
            </a:r>
            <a:endParaRPr lang="en-US" sz="2500" dirty="0" smtClean="0"/>
          </a:p>
          <a:p>
            <a:pPr>
              <a:lnSpc>
                <a:spcPct val="150000"/>
              </a:lnSpc>
              <a:buNone/>
            </a:pPr>
            <a:endParaRPr lang="en-US" sz="2500" dirty="0" smtClean="0"/>
          </a:p>
          <a:p>
            <a:pPr lvl="0">
              <a:buNone/>
            </a:pPr>
            <a:endParaRPr lang="en-US"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128</a:t>
            </a:fld>
            <a:endParaRPr lang="en-US"/>
          </a:p>
        </p:txBody>
      </p:sp>
      <p:sp>
        <p:nvSpPr>
          <p:cNvPr id="5" name="Content Placeholder 4"/>
          <p:cNvSpPr>
            <a:spLocks noGrp="1"/>
          </p:cNvSpPr>
          <p:nvPr>
            <p:ph sz="quarter" idx="1"/>
          </p:nvPr>
        </p:nvSpPr>
        <p:spPr>
          <a:xfrm>
            <a:off x="685800" y="609600"/>
            <a:ext cx="8229600" cy="5867400"/>
          </a:xfrm>
        </p:spPr>
        <p:txBody>
          <a:bodyPr>
            <a:normAutofit/>
          </a:bodyPr>
          <a:lstStyle/>
          <a:p>
            <a:pPr algn="ctr">
              <a:lnSpc>
                <a:spcPct val="150000"/>
              </a:lnSpc>
              <a:buNone/>
            </a:pPr>
            <a:r>
              <a:rPr lang="en-US" sz="2400" b="1" dirty="0" smtClean="0"/>
              <a:t>Plant cells are </a:t>
            </a:r>
            <a:r>
              <a:rPr lang="en-US" sz="2400" b="1" dirty="0" err="1" smtClean="0"/>
              <a:t>totipotent</a:t>
            </a:r>
            <a:endParaRPr lang="en-US" sz="2400" b="1" dirty="0" smtClean="0"/>
          </a:p>
          <a:p>
            <a:pPr algn="just">
              <a:lnSpc>
                <a:spcPct val="150000"/>
              </a:lnSpc>
              <a:buFont typeface="Wingdings" pitchFamily="2" charset="2"/>
              <a:buChar char="Ø"/>
            </a:pPr>
            <a:r>
              <a:rPr lang="en-US" sz="2400" b="1" dirty="0" smtClean="0"/>
              <a:t> </a:t>
            </a:r>
            <a:r>
              <a:rPr lang="en-US" sz="2400" u="sng" dirty="0" err="1" smtClean="0"/>
              <a:t>Totipotency</a:t>
            </a:r>
            <a:r>
              <a:rPr lang="en-US" sz="2400" dirty="0" smtClean="0"/>
              <a:t>: ability of a cell or tissue or organ to grow and develop into a fully differentiated organism</a:t>
            </a:r>
            <a:r>
              <a:rPr lang="en-US" sz="2400" dirty="0" smtClean="0">
                <a:latin typeface="Arial" charset="0"/>
              </a:rPr>
              <a:t>.</a:t>
            </a:r>
          </a:p>
          <a:p>
            <a:pPr>
              <a:lnSpc>
                <a:spcPct val="150000"/>
              </a:lnSpc>
              <a:buNone/>
            </a:pPr>
            <a:endParaRPr lang="en-US" sz="2400" dirty="0" smtClean="0">
              <a:latin typeface="Arial" charset="0"/>
            </a:endParaRPr>
          </a:p>
          <a:p>
            <a:pPr>
              <a:lnSpc>
                <a:spcPct val="150000"/>
              </a:lnSpc>
              <a:buNone/>
            </a:pPr>
            <a:endParaRPr lang="en-US" sz="2400" b="1" dirty="0"/>
          </a:p>
        </p:txBody>
      </p:sp>
      <p:pic>
        <p:nvPicPr>
          <p:cNvPr id="6" name="Picture 6" descr="Tissue culture"/>
          <p:cNvPicPr>
            <a:picLocks noChangeAspect="1" noChangeArrowheads="1"/>
          </p:cNvPicPr>
          <p:nvPr/>
        </p:nvPicPr>
        <p:blipFill>
          <a:blip r:embed="rId2" cstate="print"/>
          <a:srcRect/>
          <a:stretch>
            <a:fillRect/>
          </a:stretch>
        </p:blipFill>
        <p:spPr>
          <a:xfrm>
            <a:off x="2362200" y="2452687"/>
            <a:ext cx="3962400" cy="3414713"/>
          </a:xfrm>
          <a:prstGeom prst="rect">
            <a:avLst/>
          </a:prstGeom>
          <a:noFill/>
          <a:ln/>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129</a:t>
            </a:fld>
            <a:endParaRPr lang="en-US"/>
          </a:p>
        </p:txBody>
      </p:sp>
      <p:graphicFrame>
        <p:nvGraphicFramePr>
          <p:cNvPr id="2050" name="Object 2"/>
          <p:cNvGraphicFramePr>
            <a:graphicFrameLocks noChangeAspect="1"/>
          </p:cNvGraphicFramePr>
          <p:nvPr>
            <p:ph sz="quarter" idx="1"/>
          </p:nvPr>
        </p:nvGraphicFramePr>
        <p:xfrm>
          <a:off x="990600" y="533400"/>
          <a:ext cx="6629400" cy="4343400"/>
        </p:xfrm>
        <a:graphic>
          <a:graphicData uri="http://schemas.openxmlformats.org/presentationml/2006/ole">
            <p:oleObj spid="_x0000_s2050" name="Slide" r:id="rId3" imgW="4572000" imgH="3429000" progId="PowerPoint.Slide.8">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382000" cy="6324600"/>
          </a:xfrm>
        </p:spPr>
        <p:txBody>
          <a:bodyPr>
            <a:normAutofit/>
          </a:bodyPr>
          <a:lstStyle/>
          <a:p>
            <a:r>
              <a:rPr lang="en-US" b="1" dirty="0" smtClean="0"/>
              <a:t> pharmaceuticals </a:t>
            </a:r>
          </a:p>
          <a:p>
            <a:pPr>
              <a:lnSpc>
                <a:spcPct val="150000"/>
              </a:lnSpc>
              <a:buFont typeface="Wingdings" pitchFamily="2" charset="2"/>
              <a:buChar char="ü"/>
            </a:pPr>
            <a:r>
              <a:rPr lang="en-US" b="1" dirty="0" smtClean="0"/>
              <a:t> </a:t>
            </a:r>
            <a:r>
              <a:rPr lang="en-US" sz="2400" dirty="0" smtClean="0"/>
              <a:t>Pharmaceuticals were isolated from plants or fungi. An example of biotechnology –engineered pharmaceuticals is human </a:t>
            </a:r>
            <a:r>
              <a:rPr lang="en-US" sz="2400" smtClean="0"/>
              <a:t>insulin.Originally</a:t>
            </a:r>
            <a:r>
              <a:rPr lang="en-US" sz="2400" dirty="0" smtClean="0"/>
              <a:t> humans used insulin that was from pigs.</a:t>
            </a:r>
          </a:p>
          <a:p>
            <a:pPr>
              <a:buFont typeface="Wingdings" pitchFamily="2" charset="2"/>
              <a:buChar char="ü"/>
            </a:pPr>
            <a:r>
              <a:rPr lang="en-US" b="1" dirty="0" smtClean="0"/>
              <a:t> </a:t>
            </a:r>
            <a:r>
              <a:rPr lang="en-US" sz="2400" dirty="0" smtClean="0"/>
              <a:t>Biotechnology techniques are utilized to manufacture vitamin C and vitamin B-2</a:t>
            </a:r>
            <a:r>
              <a:rPr lang="en-US" dirty="0" smtClean="0"/>
              <a:t>.</a:t>
            </a:r>
          </a:p>
          <a:p>
            <a:pPr>
              <a:buFont typeface="Wingdings" pitchFamily="2" charset="2"/>
              <a:buChar char="§"/>
            </a:pPr>
            <a:r>
              <a:rPr lang="en-US" b="1" dirty="0" smtClean="0"/>
              <a:t> tissue engineering</a:t>
            </a:r>
          </a:p>
          <a:p>
            <a:pPr>
              <a:lnSpc>
                <a:spcPct val="150000"/>
              </a:lnSpc>
              <a:buFont typeface="Wingdings" pitchFamily="2" charset="2"/>
              <a:buChar char="ü"/>
            </a:pPr>
            <a:r>
              <a:rPr lang="en-US" b="1" dirty="0" smtClean="0"/>
              <a:t> </a:t>
            </a:r>
            <a:r>
              <a:rPr lang="en-US" sz="2400" dirty="0" smtClean="0"/>
              <a:t>People die because organs, such as liver, heart, or pancreas fail to work properly. These lives can be saved by organ transplants.</a:t>
            </a:r>
          </a:p>
          <a:p>
            <a:pPr>
              <a:lnSpc>
                <a:spcPct val="150000"/>
              </a:lnSpc>
              <a:buFont typeface="Wingdings" pitchFamily="2" charset="2"/>
              <a:buChar char="ü"/>
            </a:pPr>
            <a:r>
              <a:rPr lang="en-US" sz="2400" dirty="0" smtClean="0"/>
              <a:t>Organ transplants are not always the best answer because there are fewer organs available to people who need them but not always</a:t>
            </a:r>
            <a:endParaRPr lang="en-US" sz="2400" b="1" dirty="0" smtClean="0"/>
          </a:p>
          <a:p>
            <a:pPr>
              <a:buNone/>
            </a:pPr>
            <a:endParaRPr lang="en-US" b="1" dirty="0"/>
          </a:p>
        </p:txBody>
      </p:sp>
      <p:sp>
        <p:nvSpPr>
          <p:cNvPr id="4" name="Date Placeholder 3"/>
          <p:cNvSpPr>
            <a:spLocks noGrp="1"/>
          </p:cNvSpPr>
          <p:nvPr>
            <p:ph type="dt" sz="half" idx="10"/>
          </p:nvPr>
        </p:nvSpPr>
        <p:spPr/>
        <p:txBody>
          <a:bodyPr/>
          <a:lstStyle/>
          <a:p>
            <a:fld id="{BA34ABA5-5249-4C6E-8258-2BAE75E4B7F7}" type="datetime1">
              <a:rPr lang="en-US" smtClean="0"/>
              <a:pPr/>
              <a:t>4/22/2020</a:t>
            </a:fld>
            <a:endParaRPr lang="en-US"/>
          </a:p>
        </p:txBody>
      </p:sp>
      <p:sp>
        <p:nvSpPr>
          <p:cNvPr id="5" name="Slide Number Placeholder 4"/>
          <p:cNvSpPr>
            <a:spLocks noGrp="1"/>
          </p:cNvSpPr>
          <p:nvPr>
            <p:ph type="sldNum" sz="quarter" idx="12"/>
          </p:nvPr>
        </p:nvSpPr>
        <p:spPr/>
        <p:txBody>
          <a:bodyPr/>
          <a:lstStyle/>
          <a:p>
            <a:fld id="{7B5FE98C-80BB-47BA-A7AE-7DC72E4E69FA}" type="slidenum">
              <a:rPr lang="en-US" smtClean="0"/>
              <a:pPr/>
              <a:t>13</a:t>
            </a:fld>
            <a:endParaRPr lang="en-US"/>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130</a:t>
            </a:fld>
            <a:endParaRPr lang="en-US"/>
          </a:p>
        </p:txBody>
      </p:sp>
      <p:sp>
        <p:nvSpPr>
          <p:cNvPr id="5" name="Content Placeholder 4"/>
          <p:cNvSpPr>
            <a:spLocks noGrp="1"/>
          </p:cNvSpPr>
          <p:nvPr>
            <p:ph sz="quarter" idx="1"/>
          </p:nvPr>
        </p:nvSpPr>
        <p:spPr>
          <a:xfrm>
            <a:off x="533400" y="304800"/>
            <a:ext cx="8610600" cy="6172200"/>
          </a:xfrm>
        </p:spPr>
        <p:txBody>
          <a:bodyPr>
            <a:normAutofit fontScale="70000" lnSpcReduction="20000"/>
          </a:bodyPr>
          <a:lstStyle/>
          <a:p>
            <a:pPr algn="just">
              <a:lnSpc>
                <a:spcPct val="170000"/>
              </a:lnSpc>
              <a:buFont typeface="Wingdings" pitchFamily="2" charset="2"/>
              <a:buChar char="Ø"/>
            </a:pPr>
            <a:r>
              <a:rPr lang="en-GB" sz="3400" b="1" dirty="0" smtClean="0"/>
              <a:t>Plant tissue culture  </a:t>
            </a:r>
            <a:r>
              <a:rPr lang="en-GB" sz="3400" dirty="0" smtClean="0"/>
              <a:t>:</a:t>
            </a:r>
          </a:p>
          <a:p>
            <a:pPr algn="just">
              <a:lnSpc>
                <a:spcPct val="170000"/>
              </a:lnSpc>
              <a:buNone/>
            </a:pPr>
            <a:r>
              <a:rPr lang="en-GB" sz="3400" dirty="0" smtClean="0"/>
              <a:t>            - callus culture </a:t>
            </a:r>
          </a:p>
          <a:p>
            <a:pPr algn="just">
              <a:lnSpc>
                <a:spcPct val="170000"/>
              </a:lnSpc>
              <a:buNone/>
            </a:pPr>
            <a:r>
              <a:rPr lang="en-GB" sz="3400" dirty="0" smtClean="0"/>
              <a:t>            - </a:t>
            </a:r>
            <a:r>
              <a:rPr lang="en-GB" sz="3400" dirty="0" err="1" smtClean="0"/>
              <a:t>Meristem</a:t>
            </a:r>
            <a:r>
              <a:rPr lang="en-GB" sz="3400" dirty="0" smtClean="0"/>
              <a:t> culture</a:t>
            </a:r>
          </a:p>
          <a:p>
            <a:pPr algn="just">
              <a:lnSpc>
                <a:spcPct val="170000"/>
              </a:lnSpc>
              <a:buNone/>
            </a:pPr>
            <a:r>
              <a:rPr lang="en-GB" sz="3400" dirty="0" smtClean="0"/>
              <a:t>             - Organ culture</a:t>
            </a:r>
          </a:p>
          <a:p>
            <a:pPr algn="just">
              <a:lnSpc>
                <a:spcPct val="170000"/>
              </a:lnSpc>
              <a:buFont typeface="Wingdings" pitchFamily="2" charset="2"/>
              <a:buChar char="Ø"/>
            </a:pPr>
            <a:r>
              <a:rPr lang="en-US" sz="3400" b="1" dirty="0" smtClean="0"/>
              <a:t>Culture Media:</a:t>
            </a:r>
            <a:r>
              <a:rPr lang="en-US" sz="3400" dirty="0" smtClean="0"/>
              <a:t> </a:t>
            </a:r>
          </a:p>
          <a:p>
            <a:pPr algn="just">
              <a:lnSpc>
                <a:spcPct val="170000"/>
              </a:lnSpc>
              <a:buNone/>
            </a:pPr>
            <a:r>
              <a:rPr lang="en-US" sz="3400" dirty="0" smtClean="0"/>
              <a:t>     -Minerals,  carbon source </a:t>
            </a:r>
          </a:p>
          <a:p>
            <a:pPr algn="just">
              <a:lnSpc>
                <a:spcPct val="170000"/>
              </a:lnSpc>
              <a:buNone/>
            </a:pPr>
            <a:r>
              <a:rPr lang="en-US" sz="3400" dirty="0" smtClean="0"/>
              <a:t>     and plant growth regulator  </a:t>
            </a:r>
            <a:endParaRPr lang="en-US" sz="3400" b="1" dirty="0" smtClean="0"/>
          </a:p>
          <a:p>
            <a:pPr algn="just">
              <a:lnSpc>
                <a:spcPct val="150000"/>
              </a:lnSpc>
              <a:buNone/>
            </a:pPr>
            <a:endParaRPr lang="en-US" sz="2400" b="1" dirty="0" smtClean="0"/>
          </a:p>
          <a:p>
            <a:pPr algn="just">
              <a:lnSpc>
                <a:spcPct val="150000"/>
              </a:lnSpc>
              <a:buNone/>
            </a:pPr>
            <a:r>
              <a:rPr lang="en-US" sz="2400" b="1" dirty="0" smtClean="0"/>
              <a:t>           </a:t>
            </a:r>
          </a:p>
          <a:p>
            <a:pPr algn="just">
              <a:lnSpc>
                <a:spcPct val="150000"/>
              </a:lnSpc>
              <a:buNone/>
            </a:pPr>
            <a:endParaRPr lang="en-GB" sz="2400" dirty="0" smtClean="0"/>
          </a:p>
          <a:p>
            <a:pPr algn="just">
              <a:lnSpc>
                <a:spcPct val="150000"/>
              </a:lnSpc>
              <a:buNone/>
            </a:pPr>
            <a:r>
              <a:rPr lang="en-GB" sz="2400" dirty="0" smtClean="0"/>
              <a:t>    </a:t>
            </a:r>
          </a:p>
          <a:p>
            <a:pPr algn="just">
              <a:lnSpc>
                <a:spcPct val="150000"/>
              </a:lnSpc>
              <a:buNone/>
            </a:pPr>
            <a:endParaRPr lang="en-GB" sz="2400" dirty="0" smtClean="0"/>
          </a:p>
          <a:p>
            <a:pPr>
              <a:buNone/>
            </a:pPr>
            <a:endParaRPr lang="en-US"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131</a:t>
            </a:fld>
            <a:endParaRPr lang="en-US"/>
          </a:p>
        </p:txBody>
      </p:sp>
      <p:sp>
        <p:nvSpPr>
          <p:cNvPr id="5" name="Content Placeholder 4"/>
          <p:cNvSpPr>
            <a:spLocks noGrp="1"/>
          </p:cNvSpPr>
          <p:nvPr>
            <p:ph sz="quarter" idx="1"/>
          </p:nvPr>
        </p:nvSpPr>
        <p:spPr>
          <a:xfrm>
            <a:off x="533400" y="304800"/>
            <a:ext cx="8305800" cy="6172200"/>
          </a:xfrm>
        </p:spPr>
        <p:txBody>
          <a:bodyPr>
            <a:normAutofit lnSpcReduction="10000"/>
          </a:bodyPr>
          <a:lstStyle/>
          <a:p>
            <a:pPr lvl="0" algn="just">
              <a:lnSpc>
                <a:spcPct val="150000"/>
              </a:lnSpc>
              <a:buNone/>
            </a:pPr>
            <a:r>
              <a:rPr lang="en-US" dirty="0" smtClean="0"/>
              <a:t>   1. </a:t>
            </a:r>
            <a:r>
              <a:rPr lang="en-GB" sz="2400" b="1" dirty="0" smtClean="0"/>
              <a:t>Callus culture</a:t>
            </a:r>
            <a:endParaRPr lang="en-US" sz="2400" dirty="0" smtClean="0"/>
          </a:p>
          <a:p>
            <a:pPr lvl="0" algn="just">
              <a:lnSpc>
                <a:spcPct val="150000"/>
              </a:lnSpc>
            </a:pPr>
            <a:r>
              <a:rPr lang="en-US" sz="2400" dirty="0" smtClean="0"/>
              <a:t> </a:t>
            </a:r>
            <a:r>
              <a:rPr lang="en-GB" sz="2400" dirty="0" smtClean="0"/>
              <a:t>Callus is amorphous mass of cell</a:t>
            </a:r>
            <a:endParaRPr lang="en-US" sz="2400" dirty="0" smtClean="0"/>
          </a:p>
          <a:p>
            <a:pPr algn="just">
              <a:lnSpc>
                <a:spcPct val="150000"/>
              </a:lnSpc>
            </a:pPr>
            <a:r>
              <a:rPr lang="en-GB" sz="2400" dirty="0" smtClean="0"/>
              <a:t>It is a common type of tissue culture</a:t>
            </a:r>
          </a:p>
          <a:p>
            <a:pPr algn="just">
              <a:lnSpc>
                <a:spcPct val="150000"/>
              </a:lnSpc>
            </a:pPr>
            <a:r>
              <a:rPr lang="en-GB" sz="2400" dirty="0" smtClean="0"/>
              <a:t> In a callus culture a cell or tissue is taken from any plant parts    wounded    Inoculated in a suitable medium under aseptic condition</a:t>
            </a:r>
          </a:p>
          <a:p>
            <a:pPr algn="just">
              <a:lnSpc>
                <a:spcPct val="150000"/>
              </a:lnSpc>
              <a:buNone/>
            </a:pPr>
            <a:r>
              <a:rPr lang="en-GB" sz="2400" dirty="0" smtClean="0"/>
              <a:t>                                        </a:t>
            </a:r>
          </a:p>
          <a:p>
            <a:pPr algn="just">
              <a:lnSpc>
                <a:spcPct val="150000"/>
              </a:lnSpc>
              <a:buNone/>
            </a:pPr>
            <a:r>
              <a:rPr lang="en-GB" sz="2400" dirty="0" smtClean="0"/>
              <a:t>Callus    induced	     </a:t>
            </a:r>
            <a:r>
              <a:rPr lang="en-GB" sz="2400" dirty="0" err="1" smtClean="0"/>
              <a:t>embroyoids</a:t>
            </a:r>
            <a:r>
              <a:rPr lang="en-GB" sz="2400" dirty="0" smtClean="0"/>
              <a:t> 	     plant lets 	   whole viable plants</a:t>
            </a:r>
            <a:endParaRPr lang="en-US" sz="2400" dirty="0" smtClean="0"/>
          </a:p>
          <a:p>
            <a:pPr algn="just">
              <a:lnSpc>
                <a:spcPct val="150000"/>
              </a:lnSpc>
              <a:buNone/>
            </a:pPr>
            <a:endParaRPr lang="en-GB" sz="2400" dirty="0" smtClean="0"/>
          </a:p>
          <a:p>
            <a:pPr algn="just">
              <a:lnSpc>
                <a:spcPct val="150000"/>
              </a:lnSpc>
              <a:buNone/>
            </a:pPr>
            <a:endParaRPr lang="en-US" sz="2400" dirty="0" smtClean="0"/>
          </a:p>
          <a:p>
            <a:pPr algn="just">
              <a:lnSpc>
                <a:spcPct val="150000"/>
              </a:lnSpc>
              <a:buNone/>
            </a:pPr>
            <a:r>
              <a:rPr lang="en-US" sz="2400" dirty="0" smtClean="0"/>
              <a:t> </a:t>
            </a:r>
          </a:p>
          <a:p>
            <a:pPr algn="just">
              <a:lnSpc>
                <a:spcPct val="150000"/>
              </a:lnSpc>
              <a:buNone/>
            </a:pPr>
            <a:endParaRPr lang="en-GB" sz="2400" dirty="0" smtClean="0"/>
          </a:p>
          <a:p>
            <a:pPr algn="just">
              <a:lnSpc>
                <a:spcPct val="150000"/>
              </a:lnSpc>
              <a:buNone/>
            </a:pPr>
            <a:endParaRPr lang="en-US" sz="2400" dirty="0"/>
          </a:p>
        </p:txBody>
      </p:sp>
      <p:cxnSp>
        <p:nvCxnSpPr>
          <p:cNvPr id="17" name="Straight Arrow Connector 16"/>
          <p:cNvCxnSpPr/>
          <p:nvPr/>
        </p:nvCxnSpPr>
        <p:spPr>
          <a:xfrm>
            <a:off x="838200" y="3124200"/>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3504406" y="3581400"/>
            <a:ext cx="610394"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524000" y="42672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191000" y="41910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5715000" y="41910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132</a:t>
            </a:fld>
            <a:endParaRPr lang="en-US"/>
          </a:p>
        </p:txBody>
      </p:sp>
      <p:sp>
        <p:nvSpPr>
          <p:cNvPr id="5" name="Content Placeholder 4"/>
          <p:cNvSpPr>
            <a:spLocks noGrp="1"/>
          </p:cNvSpPr>
          <p:nvPr>
            <p:ph sz="quarter" idx="1"/>
          </p:nvPr>
        </p:nvSpPr>
        <p:spPr>
          <a:xfrm>
            <a:off x="609600" y="457200"/>
            <a:ext cx="8305800" cy="5943600"/>
          </a:xfrm>
        </p:spPr>
        <p:txBody>
          <a:bodyPr>
            <a:normAutofit/>
          </a:bodyPr>
          <a:lstStyle/>
          <a:p>
            <a:pPr lvl="0">
              <a:lnSpc>
                <a:spcPct val="150000"/>
              </a:lnSpc>
              <a:buNone/>
            </a:pPr>
            <a:r>
              <a:rPr lang="en-GB" sz="2400" b="1" dirty="0" smtClean="0"/>
              <a:t>2. </a:t>
            </a:r>
            <a:r>
              <a:rPr lang="en-GB" sz="2400" b="1" dirty="0" err="1" smtClean="0"/>
              <a:t>Meristem</a:t>
            </a:r>
            <a:r>
              <a:rPr lang="en-GB" sz="2400" b="1" dirty="0" smtClean="0"/>
              <a:t> culture</a:t>
            </a:r>
            <a:endParaRPr lang="en-US" sz="2400" dirty="0" smtClean="0"/>
          </a:p>
          <a:p>
            <a:pPr lvl="0" algn="just">
              <a:lnSpc>
                <a:spcPct val="150000"/>
              </a:lnSpc>
            </a:pPr>
            <a:r>
              <a:rPr lang="en-GB" sz="2400" dirty="0" err="1" smtClean="0"/>
              <a:t>Meristem</a:t>
            </a:r>
            <a:r>
              <a:rPr lang="en-GB" sz="2400" dirty="0" smtClean="0"/>
              <a:t> is a localized region of continuing mitotic cell division</a:t>
            </a:r>
            <a:endParaRPr lang="en-US" sz="2400" dirty="0" smtClean="0"/>
          </a:p>
          <a:p>
            <a:pPr lvl="0" algn="just">
              <a:lnSpc>
                <a:spcPct val="150000"/>
              </a:lnSpc>
            </a:pPr>
            <a:r>
              <a:rPr lang="en-GB" sz="2400" dirty="0" smtClean="0"/>
              <a:t>Are located- tip of shoot and root or apical </a:t>
            </a:r>
            <a:r>
              <a:rPr lang="en-GB" sz="2400" dirty="0" err="1" smtClean="0"/>
              <a:t>meristem</a:t>
            </a:r>
            <a:endParaRPr lang="en-US" sz="2400" dirty="0" smtClean="0"/>
          </a:p>
          <a:p>
            <a:pPr>
              <a:lnSpc>
                <a:spcPct val="150000"/>
              </a:lnSpc>
              <a:buNone/>
            </a:pPr>
            <a:r>
              <a:rPr lang="en-US" sz="2400" dirty="0" smtClean="0"/>
              <a:t>  </a:t>
            </a:r>
            <a:r>
              <a:rPr lang="en-GB" sz="2400" dirty="0" smtClean="0"/>
              <a:t>-</a:t>
            </a:r>
            <a:r>
              <a:rPr lang="en-GB" sz="2400" b="1" dirty="0" smtClean="0"/>
              <a:t>  </a:t>
            </a:r>
            <a:r>
              <a:rPr lang="en-GB" sz="2400" dirty="0" smtClean="0"/>
              <a:t>Axillaries	      marginal </a:t>
            </a:r>
            <a:endParaRPr lang="en-US" sz="2400" dirty="0" smtClean="0"/>
          </a:p>
          <a:p>
            <a:pPr>
              <a:lnSpc>
                <a:spcPct val="150000"/>
              </a:lnSpc>
              <a:buNone/>
            </a:pPr>
            <a:r>
              <a:rPr lang="en-GB" sz="2400" b="1" dirty="0" smtClean="0"/>
              <a:t>	                            </a:t>
            </a:r>
            <a:r>
              <a:rPr lang="en-GB" sz="2400" dirty="0" smtClean="0"/>
              <a:t>Lateral</a:t>
            </a:r>
            <a:endParaRPr lang="en-US" sz="2400" dirty="0" smtClean="0"/>
          </a:p>
          <a:p>
            <a:pPr>
              <a:lnSpc>
                <a:spcPct val="150000"/>
              </a:lnSpc>
              <a:buNone/>
            </a:pPr>
            <a:r>
              <a:rPr lang="en-GB" sz="2400" b="1" dirty="0" smtClean="0"/>
              <a:t>	                            </a:t>
            </a:r>
            <a:r>
              <a:rPr lang="en-GB" sz="2400" dirty="0" smtClean="0"/>
              <a:t>Or in any other growing points</a:t>
            </a:r>
          </a:p>
          <a:p>
            <a:pPr>
              <a:lnSpc>
                <a:spcPct val="150000"/>
              </a:lnSpc>
              <a:buNone/>
            </a:pPr>
            <a:endParaRPr lang="en-US" sz="2400" dirty="0" smtClean="0"/>
          </a:p>
          <a:p>
            <a:pPr lvl="0" algn="just">
              <a:lnSpc>
                <a:spcPct val="150000"/>
              </a:lnSpc>
              <a:buNone/>
            </a:pPr>
            <a:endParaRPr lang="en-US" sz="2400" dirty="0" smtClean="0"/>
          </a:p>
          <a:p>
            <a:pPr>
              <a:lnSpc>
                <a:spcPct val="150000"/>
              </a:lnSpc>
              <a:buNone/>
            </a:pPr>
            <a:endParaRPr lang="en-US" sz="2400" dirty="0"/>
          </a:p>
        </p:txBody>
      </p:sp>
      <p:cxnSp>
        <p:nvCxnSpPr>
          <p:cNvPr id="7" name="Straight Arrow Connector 6"/>
          <p:cNvCxnSpPr/>
          <p:nvPr/>
        </p:nvCxnSpPr>
        <p:spPr>
          <a:xfrm>
            <a:off x="2133600" y="26670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H="1">
            <a:off x="2133600" y="2667000"/>
            <a:ext cx="6858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H="1">
            <a:off x="1828800" y="2971800"/>
            <a:ext cx="12192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133</a:t>
            </a:fld>
            <a:endParaRPr lang="en-US"/>
          </a:p>
        </p:txBody>
      </p:sp>
      <p:sp>
        <p:nvSpPr>
          <p:cNvPr id="5" name="Content Placeholder 4"/>
          <p:cNvSpPr>
            <a:spLocks noGrp="1"/>
          </p:cNvSpPr>
          <p:nvPr>
            <p:ph sz="quarter" idx="1"/>
          </p:nvPr>
        </p:nvSpPr>
        <p:spPr>
          <a:xfrm>
            <a:off x="457200" y="533400"/>
            <a:ext cx="8458200" cy="5943600"/>
          </a:xfrm>
        </p:spPr>
        <p:txBody>
          <a:bodyPr>
            <a:normAutofit/>
          </a:bodyPr>
          <a:lstStyle/>
          <a:p>
            <a:pPr>
              <a:lnSpc>
                <a:spcPct val="150000"/>
              </a:lnSpc>
              <a:buFont typeface="Wingdings" pitchFamily="2" charset="2"/>
              <a:buChar char="Ø"/>
            </a:pPr>
            <a:r>
              <a:rPr lang="en-GB" sz="2400" dirty="0" err="1" smtClean="0"/>
              <a:t>Meristem</a:t>
            </a:r>
            <a:r>
              <a:rPr lang="en-GB" sz="2400" dirty="0" smtClean="0"/>
              <a:t> 	culture medium          a small plant bearing 5-6 leaves                  stem micro cutting into 5-6 pieces        culture under favourable condition          each micro cut become fully growing plant </a:t>
            </a:r>
          </a:p>
          <a:p>
            <a:pPr lvl="0">
              <a:lnSpc>
                <a:spcPct val="150000"/>
              </a:lnSpc>
              <a:buNone/>
            </a:pPr>
            <a:r>
              <a:rPr lang="en-GB" sz="2400" dirty="0" smtClean="0"/>
              <a:t> 3. </a:t>
            </a:r>
            <a:r>
              <a:rPr lang="en-GB" sz="2400" b="1" dirty="0" smtClean="0"/>
              <a:t>Organ culture</a:t>
            </a:r>
          </a:p>
          <a:p>
            <a:pPr algn="just">
              <a:lnSpc>
                <a:spcPct val="150000"/>
              </a:lnSpc>
              <a:buFont typeface="Wingdings" pitchFamily="2" charset="2"/>
              <a:buChar char="Ø"/>
            </a:pPr>
            <a:r>
              <a:rPr lang="en-GB" sz="2400" b="1" dirty="0" smtClean="0"/>
              <a:t> </a:t>
            </a:r>
            <a:r>
              <a:rPr lang="en-GB" sz="2400" dirty="0" smtClean="0"/>
              <a:t>In this method a particular organ is isolated and cultured under laboratory conditions in a chemically defined medium, where they retain their specific characteristics and continue to grow as usual</a:t>
            </a:r>
          </a:p>
          <a:p>
            <a:pPr lvl="0" algn="just">
              <a:lnSpc>
                <a:spcPct val="150000"/>
              </a:lnSpc>
              <a:buFont typeface="Wingdings" pitchFamily="2" charset="2"/>
              <a:buChar char="Ø"/>
            </a:pPr>
            <a:r>
              <a:rPr lang="en-GB" sz="2400" dirty="0" smtClean="0"/>
              <a:t> In this method organs are not induced to form callus.</a:t>
            </a:r>
            <a:endParaRPr lang="en-US" sz="2400" dirty="0" smtClean="0"/>
          </a:p>
          <a:p>
            <a:pPr algn="just">
              <a:lnSpc>
                <a:spcPct val="150000"/>
              </a:lnSpc>
              <a:buNone/>
            </a:pPr>
            <a:endParaRPr lang="en-US" sz="2400" dirty="0" smtClean="0"/>
          </a:p>
          <a:p>
            <a:pPr lvl="0">
              <a:lnSpc>
                <a:spcPct val="150000"/>
              </a:lnSpc>
              <a:buFont typeface="Wingdings" pitchFamily="2" charset="2"/>
              <a:buChar char="Ø"/>
            </a:pPr>
            <a:endParaRPr lang="en-US" sz="2400" dirty="0" smtClean="0"/>
          </a:p>
          <a:p>
            <a:pPr>
              <a:lnSpc>
                <a:spcPct val="150000"/>
              </a:lnSpc>
              <a:buNone/>
            </a:pPr>
            <a:endParaRPr lang="en-US" sz="2400" dirty="0" smtClean="0"/>
          </a:p>
          <a:p>
            <a:pPr>
              <a:lnSpc>
                <a:spcPct val="150000"/>
              </a:lnSpc>
            </a:pPr>
            <a:endParaRPr lang="en-US" sz="2400" dirty="0"/>
          </a:p>
        </p:txBody>
      </p:sp>
      <p:cxnSp>
        <p:nvCxnSpPr>
          <p:cNvPr id="7" name="Straight Arrow Connector 6"/>
          <p:cNvCxnSpPr/>
          <p:nvPr/>
        </p:nvCxnSpPr>
        <p:spPr>
          <a:xfrm>
            <a:off x="1828800" y="9144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191000" y="9144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57200" y="14478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648200" y="14478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981200" y="20574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134</a:t>
            </a:fld>
            <a:endParaRPr lang="en-US"/>
          </a:p>
        </p:txBody>
      </p:sp>
      <p:sp>
        <p:nvSpPr>
          <p:cNvPr id="5" name="Content Placeholder 4"/>
          <p:cNvSpPr>
            <a:spLocks noGrp="1"/>
          </p:cNvSpPr>
          <p:nvPr>
            <p:ph sz="quarter" idx="1"/>
          </p:nvPr>
        </p:nvSpPr>
        <p:spPr>
          <a:xfrm>
            <a:off x="609600" y="381000"/>
            <a:ext cx="8077200" cy="6172200"/>
          </a:xfrm>
        </p:spPr>
        <p:txBody>
          <a:bodyPr>
            <a:normAutofit/>
          </a:bodyPr>
          <a:lstStyle/>
          <a:p>
            <a:r>
              <a:rPr lang="en-GB" sz="2400" dirty="0" smtClean="0"/>
              <a:t>Organ culture                vegetative organ</a:t>
            </a:r>
          </a:p>
          <a:p>
            <a:pPr>
              <a:buNone/>
            </a:pPr>
            <a:r>
              <a:rPr lang="en-GB" sz="2400" dirty="0" smtClean="0"/>
              <a:t> </a:t>
            </a:r>
          </a:p>
          <a:p>
            <a:pPr>
              <a:buNone/>
            </a:pPr>
            <a:r>
              <a:rPr lang="en-GB" sz="2400" dirty="0" smtClean="0"/>
              <a:t>                                           Reproductive organ</a:t>
            </a:r>
          </a:p>
          <a:p>
            <a:pPr>
              <a:buNone/>
            </a:pPr>
            <a:r>
              <a:rPr lang="en-GB" sz="2400" dirty="0" smtClean="0"/>
              <a:t> vegetative organ are: </a:t>
            </a:r>
          </a:p>
          <a:p>
            <a:pPr>
              <a:buNone/>
            </a:pPr>
            <a:r>
              <a:rPr lang="en-GB" sz="2400" dirty="0" smtClean="0"/>
              <a:t>            - root culture</a:t>
            </a:r>
          </a:p>
          <a:p>
            <a:pPr>
              <a:buNone/>
            </a:pPr>
            <a:r>
              <a:rPr lang="en-GB" sz="2400" dirty="0" smtClean="0"/>
              <a:t>            -  Leaf culture</a:t>
            </a:r>
          </a:p>
          <a:p>
            <a:pPr>
              <a:buNone/>
            </a:pPr>
            <a:r>
              <a:rPr lang="en-GB" sz="2400" dirty="0" smtClean="0"/>
              <a:t>           - Shoot tip culture</a:t>
            </a:r>
            <a:endParaRPr lang="en-US" sz="2400" dirty="0" smtClean="0"/>
          </a:p>
          <a:p>
            <a:pPr>
              <a:buNone/>
            </a:pPr>
            <a:r>
              <a:rPr lang="en-GB" sz="2400" dirty="0" smtClean="0"/>
              <a:t>Reproductive organ are: </a:t>
            </a:r>
          </a:p>
          <a:p>
            <a:pPr>
              <a:buNone/>
            </a:pPr>
            <a:r>
              <a:rPr lang="en-GB" sz="2400" dirty="0" smtClean="0"/>
              <a:t>          - Complete flower culture</a:t>
            </a:r>
          </a:p>
          <a:p>
            <a:pPr>
              <a:buNone/>
            </a:pPr>
            <a:r>
              <a:rPr lang="en-GB" dirty="0" smtClean="0"/>
              <a:t>          - </a:t>
            </a:r>
            <a:r>
              <a:rPr lang="en-GB" sz="2400" dirty="0" smtClean="0"/>
              <a:t>isolated ovary culture</a:t>
            </a:r>
          </a:p>
          <a:p>
            <a:pPr>
              <a:buNone/>
            </a:pPr>
            <a:endParaRPr lang="en-US" dirty="0" smtClean="0"/>
          </a:p>
          <a:p>
            <a:pPr>
              <a:buNone/>
            </a:pPr>
            <a:endParaRPr lang="en-US" sz="2400" dirty="0" smtClean="0"/>
          </a:p>
          <a:p>
            <a:pPr>
              <a:buNone/>
            </a:pPr>
            <a:r>
              <a:rPr lang="en-GB" dirty="0" smtClean="0"/>
              <a:t>                    </a:t>
            </a:r>
            <a:endParaRPr lang="en-US" dirty="0"/>
          </a:p>
        </p:txBody>
      </p:sp>
      <p:cxnSp>
        <p:nvCxnSpPr>
          <p:cNvPr id="14" name="Straight Arrow Connector 13"/>
          <p:cNvCxnSpPr/>
          <p:nvPr/>
        </p:nvCxnSpPr>
        <p:spPr>
          <a:xfrm>
            <a:off x="2667000" y="609600"/>
            <a:ext cx="8382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H="1">
            <a:off x="2667000" y="609600"/>
            <a:ext cx="8382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135</a:t>
            </a:fld>
            <a:endParaRPr lang="en-US"/>
          </a:p>
        </p:txBody>
      </p:sp>
      <p:sp>
        <p:nvSpPr>
          <p:cNvPr id="5" name="Content Placeholder 4"/>
          <p:cNvSpPr>
            <a:spLocks noGrp="1"/>
          </p:cNvSpPr>
          <p:nvPr>
            <p:ph sz="quarter" idx="1"/>
          </p:nvPr>
        </p:nvSpPr>
        <p:spPr>
          <a:xfrm>
            <a:off x="609600" y="533400"/>
            <a:ext cx="8305800" cy="5867400"/>
          </a:xfrm>
        </p:spPr>
        <p:txBody>
          <a:bodyPr/>
          <a:lstStyle/>
          <a:p>
            <a:pPr algn="just">
              <a:lnSpc>
                <a:spcPct val="150000"/>
              </a:lnSpc>
              <a:buNone/>
            </a:pPr>
            <a:r>
              <a:rPr lang="en-US" dirty="0" smtClean="0"/>
              <a:t>        - </a:t>
            </a:r>
            <a:r>
              <a:rPr lang="en-US" sz="2400" dirty="0" smtClean="0"/>
              <a:t>isolated ovule and embryo culture</a:t>
            </a:r>
          </a:p>
          <a:p>
            <a:pPr algn="just">
              <a:lnSpc>
                <a:spcPct val="150000"/>
              </a:lnSpc>
              <a:buNone/>
            </a:pPr>
            <a:r>
              <a:rPr lang="en-US" sz="2400" dirty="0" smtClean="0"/>
              <a:t>         - </a:t>
            </a:r>
            <a:r>
              <a:rPr lang="en-GB" sz="2400" dirty="0" smtClean="0"/>
              <a:t>Pollen mother cell culture</a:t>
            </a:r>
          </a:p>
          <a:p>
            <a:pPr algn="just">
              <a:lnSpc>
                <a:spcPct val="150000"/>
              </a:lnSpc>
              <a:buNone/>
            </a:pPr>
            <a:r>
              <a:rPr lang="en-GB" sz="2400" dirty="0" smtClean="0"/>
              <a:t>       - Seed and fruit culture</a:t>
            </a:r>
            <a:endParaRPr lang="en-US" sz="2400" dirty="0" smtClean="0"/>
          </a:p>
          <a:p>
            <a:pPr lvl="0" algn="just">
              <a:lnSpc>
                <a:spcPct val="150000"/>
              </a:lnSpc>
              <a:buFont typeface="Wingdings" pitchFamily="2" charset="2"/>
              <a:buChar char="Ø"/>
            </a:pPr>
            <a:r>
              <a:rPr lang="en-US" sz="2400" dirty="0" smtClean="0"/>
              <a:t> </a:t>
            </a:r>
            <a:r>
              <a:rPr lang="en-GB" sz="2400" dirty="0" smtClean="0"/>
              <a:t>It helps to define the nutrients and growth factors that are usually received by the organ from other organs and from the surrounding environment.</a:t>
            </a:r>
            <a:endParaRPr lang="en-US" sz="2400" dirty="0" smtClean="0"/>
          </a:p>
          <a:p>
            <a:pPr algn="just">
              <a:lnSpc>
                <a:spcPct val="150000"/>
              </a:lnSpc>
              <a:buFont typeface="Wingdings" pitchFamily="2" charset="2"/>
              <a:buChar char="Ø"/>
            </a:pPr>
            <a:r>
              <a:rPr lang="en-GB" sz="2400" dirty="0" smtClean="0"/>
              <a:t>It also helps to understand the inter-dependence of organs with respect to various physical and chemical growth factors including growth hormones.</a:t>
            </a:r>
            <a:endParaRPr lang="en-US" sz="2400" dirty="0" smtClean="0"/>
          </a:p>
          <a:p>
            <a:pPr algn="just">
              <a:lnSpc>
                <a:spcPct val="150000"/>
              </a:lnSpc>
              <a:buNone/>
            </a:pPr>
            <a:endParaRPr lang="en-US" sz="2400" dirty="0" smtClean="0"/>
          </a:p>
          <a:p>
            <a:pPr algn="just">
              <a:lnSpc>
                <a:spcPct val="150000"/>
              </a:lnSpc>
              <a:buFont typeface="Wingdings" pitchFamily="2" charset="2"/>
              <a:buChar char="Ø"/>
            </a:pPr>
            <a:endParaRPr lang="en-US" sz="2400"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136</a:t>
            </a:fld>
            <a:endParaRPr lang="en-US"/>
          </a:p>
        </p:txBody>
      </p:sp>
      <p:sp>
        <p:nvSpPr>
          <p:cNvPr id="5" name="Content Placeholder 4"/>
          <p:cNvSpPr>
            <a:spLocks noGrp="1"/>
          </p:cNvSpPr>
          <p:nvPr>
            <p:ph sz="quarter" idx="1"/>
          </p:nvPr>
        </p:nvSpPr>
        <p:spPr>
          <a:xfrm>
            <a:off x="381000" y="533400"/>
            <a:ext cx="8305800" cy="6019800"/>
          </a:xfrm>
        </p:spPr>
        <p:txBody>
          <a:bodyPr>
            <a:normAutofit/>
          </a:bodyPr>
          <a:lstStyle/>
          <a:p>
            <a:pPr>
              <a:buNone/>
            </a:pPr>
            <a:r>
              <a:rPr lang="en-US" sz="2400" b="1" dirty="0" smtClean="0"/>
              <a:t>Culturing (</a:t>
            </a:r>
            <a:r>
              <a:rPr lang="en-US" sz="2400" b="1" dirty="0" err="1" smtClean="0"/>
              <a:t>micropropagating</a:t>
            </a:r>
            <a:r>
              <a:rPr lang="en-US" sz="2400" b="1" dirty="0" smtClean="0"/>
              <a:t>) Plant Tissue - the steps</a:t>
            </a:r>
            <a:endParaRPr lang="en-US" sz="2400" b="1" dirty="0"/>
          </a:p>
        </p:txBody>
      </p:sp>
      <p:pic>
        <p:nvPicPr>
          <p:cNvPr id="6" name="Picture 16"/>
          <p:cNvPicPr>
            <a:picLocks noChangeAspect="1" noChangeArrowheads="1"/>
          </p:cNvPicPr>
          <p:nvPr/>
        </p:nvPicPr>
        <p:blipFill>
          <a:blip r:embed="rId2" cstate="print"/>
          <a:srcRect/>
          <a:stretch>
            <a:fillRect/>
          </a:stretch>
        </p:blipFill>
        <p:spPr>
          <a:xfrm>
            <a:off x="685800" y="1295400"/>
            <a:ext cx="2295525" cy="1981200"/>
          </a:xfrm>
          <a:prstGeom prst="rect">
            <a:avLst/>
          </a:prstGeom>
        </p:spPr>
      </p:pic>
      <p:pic>
        <p:nvPicPr>
          <p:cNvPr id="7" name="Picture 18"/>
          <p:cNvPicPr>
            <a:picLocks noChangeAspect="1" noChangeArrowheads="1"/>
          </p:cNvPicPr>
          <p:nvPr/>
        </p:nvPicPr>
        <p:blipFill>
          <a:blip r:embed="rId3" cstate="print"/>
          <a:srcRect/>
          <a:stretch>
            <a:fillRect/>
          </a:stretch>
        </p:blipFill>
        <p:spPr>
          <a:xfrm>
            <a:off x="457200" y="3581400"/>
            <a:ext cx="2643187" cy="1981200"/>
          </a:xfrm>
          <a:prstGeom prst="rect">
            <a:avLst/>
          </a:prstGeom>
        </p:spPr>
      </p:pic>
      <p:sp>
        <p:nvSpPr>
          <p:cNvPr id="8" name="Rectangle 3"/>
          <p:cNvSpPr txBox="1">
            <a:spLocks noChangeArrowheads="1"/>
          </p:cNvSpPr>
          <p:nvPr/>
        </p:nvSpPr>
        <p:spPr>
          <a:xfrm>
            <a:off x="3810000" y="1143000"/>
            <a:ext cx="3810000" cy="4572000"/>
          </a:xfrm>
          <a:prstGeom prst="rect">
            <a:avLst/>
          </a:prstGeom>
        </p:spPr>
        <p:txBody>
          <a:bodyPr/>
          <a:lstStyle/>
          <a:p>
            <a:pPr marL="274320" marR="0" lvl="0" indent="-274320" algn="just" defTabSz="914400" rtl="0" eaLnBrk="1" fontAlgn="auto" latinLnBrk="0" hangingPunct="1">
              <a:lnSpc>
                <a:spcPct val="150000"/>
              </a:lnSpc>
              <a:spcBef>
                <a:spcPts val="580"/>
              </a:spcBef>
              <a:spcAft>
                <a:spcPts val="0"/>
              </a:spcAft>
              <a:buClr>
                <a:schemeClr val="accent1"/>
              </a:buClr>
              <a:buSzPct val="85000"/>
              <a:buFont typeface="Wingdings 2"/>
              <a:buChar char=""/>
              <a:tabLst/>
              <a:defRPr/>
            </a:pPr>
            <a:r>
              <a:rPr kumimoji="0" lang="en-US" sz="2400" b="0" i="0" u="none" strike="noStrike" kern="1200" cap="none" spc="0" normalizeH="0" baseline="0" noProof="0" dirty="0" smtClean="0">
                <a:ln>
                  <a:noFill/>
                </a:ln>
                <a:effectLst/>
                <a:uLnTx/>
                <a:uFillTx/>
                <a:ea typeface="+mn-ea"/>
                <a:cs typeface="+mn-cs"/>
              </a:rPr>
              <a:t> </a:t>
            </a:r>
            <a:r>
              <a:rPr kumimoji="0" lang="en-US" sz="2400" b="1" i="0" u="none" strike="noStrike" kern="1200" cap="none" spc="0" normalizeH="0" baseline="0" noProof="0" dirty="0" smtClean="0">
                <a:ln>
                  <a:noFill/>
                </a:ln>
                <a:effectLst/>
                <a:uLnTx/>
                <a:uFillTx/>
                <a:ea typeface="+mn-ea"/>
                <a:cs typeface="+mn-cs"/>
              </a:rPr>
              <a:t>Selection</a:t>
            </a:r>
            <a:r>
              <a:rPr kumimoji="0" lang="en-US" sz="2400" b="0" i="0" u="none" strike="noStrike" kern="1200" cap="none" spc="0" normalizeH="0" baseline="0" noProof="0" dirty="0" smtClean="0">
                <a:ln>
                  <a:noFill/>
                </a:ln>
                <a:effectLst/>
                <a:uLnTx/>
                <a:uFillTx/>
                <a:ea typeface="+mn-ea"/>
                <a:cs typeface="+mn-cs"/>
              </a:rPr>
              <a:t> of the plant tissue </a:t>
            </a:r>
            <a:r>
              <a:rPr kumimoji="0" lang="en-US" sz="2400" b="0" i="0" u="none" strike="noStrike" kern="1200" cap="none" spc="0" normalizeH="0" baseline="0" noProof="0" dirty="0" smtClean="0">
                <a:ln>
                  <a:noFill/>
                </a:ln>
                <a:solidFill>
                  <a:schemeClr val="tx1"/>
                </a:solidFill>
                <a:effectLst/>
                <a:uLnTx/>
                <a:uFillTx/>
                <a:ea typeface="+mn-ea"/>
                <a:cs typeface="+mn-cs"/>
              </a:rPr>
              <a:t>(</a:t>
            </a:r>
            <a:r>
              <a:rPr kumimoji="0" lang="en-US" sz="2400" b="0" i="0" u="none" strike="noStrike" kern="1200" cap="none" spc="0" normalizeH="0" baseline="0" noProof="0" dirty="0" smtClean="0">
                <a:ln>
                  <a:noFill/>
                </a:ln>
                <a:effectLst/>
                <a:uLnTx/>
                <a:uFillTx/>
                <a:ea typeface="+mn-ea"/>
                <a:cs typeface="+mn-cs"/>
              </a:rPr>
              <a:t>explants</a:t>
            </a:r>
            <a:r>
              <a:rPr kumimoji="0" lang="en-US" sz="2400" b="0" i="0" u="none" strike="noStrike" kern="1200" cap="none" spc="0" normalizeH="0" baseline="0" noProof="0" dirty="0" smtClean="0">
                <a:ln>
                  <a:noFill/>
                </a:ln>
                <a:solidFill>
                  <a:schemeClr val="tx1"/>
                </a:solidFill>
                <a:effectLst/>
                <a:uLnTx/>
                <a:uFillTx/>
                <a:ea typeface="+mn-ea"/>
                <a:cs typeface="+mn-cs"/>
              </a:rPr>
              <a:t>) from a healthy vigorous ‘mother plant’ - this is often the  apical bud, but can be other tissue</a:t>
            </a:r>
          </a:p>
          <a:p>
            <a:pPr marL="274320" marR="0" lvl="0" indent="-274320" defTabSz="914400" rtl="0" eaLnBrk="1" fontAlgn="auto" latinLnBrk="0" hangingPunct="1">
              <a:lnSpc>
                <a:spcPct val="150000"/>
              </a:lnSpc>
              <a:spcBef>
                <a:spcPts val="580"/>
              </a:spcBef>
              <a:spcAft>
                <a:spcPts val="0"/>
              </a:spcAft>
              <a:buClr>
                <a:schemeClr val="accent1"/>
              </a:buClr>
              <a:buSzPct val="8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ea typeface="+mn-ea"/>
                <a:cs typeface="+mn-cs"/>
              </a:rPr>
              <a:t>This tissue must be </a:t>
            </a:r>
            <a:r>
              <a:rPr kumimoji="0" lang="en-US" sz="2400" b="1" i="0" u="none" strike="noStrike" kern="1200" cap="none" spc="0" normalizeH="0" baseline="0" noProof="0" dirty="0" smtClean="0">
                <a:ln>
                  <a:noFill/>
                </a:ln>
                <a:solidFill>
                  <a:schemeClr val="tx1"/>
                </a:solidFill>
                <a:effectLst/>
                <a:uLnTx/>
                <a:uFillTx/>
                <a:ea typeface="+mn-ea"/>
                <a:cs typeface="+mn-cs"/>
              </a:rPr>
              <a:t>sterilized</a:t>
            </a:r>
            <a:r>
              <a:rPr kumimoji="0" lang="en-US" sz="2400" b="0" i="0" u="none" strike="noStrike" kern="1200" cap="none" spc="0" normalizeH="0" baseline="0" noProof="0" dirty="0" smtClean="0">
                <a:ln>
                  <a:noFill/>
                </a:ln>
                <a:solidFill>
                  <a:schemeClr val="tx1"/>
                </a:solidFill>
                <a:effectLst/>
                <a:uLnTx/>
                <a:uFillTx/>
                <a:ea typeface="+mn-ea"/>
                <a:cs typeface="+mn-cs"/>
              </a:rPr>
              <a:t> to remove microbial contaminants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137</a:t>
            </a:fld>
            <a:endParaRPr lang="en-US"/>
          </a:p>
        </p:txBody>
      </p:sp>
      <p:pic>
        <p:nvPicPr>
          <p:cNvPr id="7" name="Picture 9"/>
          <p:cNvPicPr>
            <a:picLocks noGrp="1" noChangeAspect="1" noChangeArrowheads="1"/>
          </p:cNvPicPr>
          <p:nvPr>
            <p:ph sz="quarter" idx="1"/>
          </p:nvPr>
        </p:nvPicPr>
        <p:blipFill>
          <a:blip r:embed="rId2" cstate="print"/>
          <a:srcRect/>
          <a:stretch>
            <a:fillRect/>
          </a:stretch>
        </p:blipFill>
        <p:spPr>
          <a:xfrm>
            <a:off x="609600" y="457200"/>
            <a:ext cx="2159000" cy="2092960"/>
          </a:xfrm>
        </p:spPr>
      </p:pic>
      <p:pic>
        <p:nvPicPr>
          <p:cNvPr id="8" name="Picture 7"/>
          <p:cNvPicPr>
            <a:picLocks noChangeAspect="1" noChangeArrowheads="1"/>
          </p:cNvPicPr>
          <p:nvPr/>
        </p:nvPicPr>
        <p:blipFill>
          <a:blip r:embed="rId3" cstate="print"/>
          <a:srcRect/>
          <a:stretch>
            <a:fillRect/>
          </a:stretch>
        </p:blipFill>
        <p:spPr>
          <a:xfrm>
            <a:off x="457200" y="3124200"/>
            <a:ext cx="2616200" cy="1981200"/>
          </a:xfrm>
          <a:prstGeom prst="rect">
            <a:avLst/>
          </a:prstGeom>
        </p:spPr>
      </p:pic>
      <p:sp>
        <p:nvSpPr>
          <p:cNvPr id="9" name="Rectangle 3"/>
          <p:cNvSpPr txBox="1">
            <a:spLocks noChangeArrowheads="1"/>
          </p:cNvSpPr>
          <p:nvPr/>
        </p:nvSpPr>
        <p:spPr>
          <a:xfrm>
            <a:off x="3810000" y="304800"/>
            <a:ext cx="4648200" cy="6172200"/>
          </a:xfrm>
          <a:prstGeom prst="rect">
            <a:avLst/>
          </a:prstGeom>
        </p:spPr>
        <p:txBody>
          <a:bodyPr vert="horz">
            <a:normAutofit/>
          </a:bodyPr>
          <a:lstStyle/>
          <a:p>
            <a:pPr marL="274320" marR="0" lvl="0" indent="-274320" algn="just" defTabSz="914400" rtl="0" eaLnBrk="1" fontAlgn="auto" latinLnBrk="0" hangingPunct="1">
              <a:lnSpc>
                <a:spcPct val="150000"/>
              </a:lnSpc>
              <a:spcBef>
                <a:spcPts val="580"/>
              </a:spcBef>
              <a:spcAft>
                <a:spcPts val="0"/>
              </a:spcAft>
              <a:buClr>
                <a:schemeClr val="accent1"/>
              </a:buClr>
              <a:buSzPct val="85000"/>
              <a:buFont typeface="Wingdings 2"/>
              <a:buChar char=""/>
              <a:tabLst/>
              <a:defRPr/>
            </a:pPr>
            <a:r>
              <a:rPr kumimoji="0" lang="en-US" sz="2400" b="1" i="0" u="none" strike="noStrike" kern="1200" cap="none" spc="0" normalizeH="0" baseline="0" noProof="0" dirty="0" smtClean="0">
                <a:ln>
                  <a:noFill/>
                </a:ln>
                <a:effectLst/>
                <a:uLnTx/>
                <a:uFillTx/>
                <a:ea typeface="+mn-ea"/>
                <a:cs typeface="+mn-cs"/>
              </a:rPr>
              <a:t>Establishment</a:t>
            </a:r>
            <a:r>
              <a:rPr kumimoji="0" lang="en-US" sz="2400" b="0" i="0" u="none" strike="noStrike" kern="1200" cap="none" spc="0" normalizeH="0" baseline="0" noProof="0" dirty="0" smtClean="0">
                <a:ln>
                  <a:noFill/>
                </a:ln>
                <a:solidFill>
                  <a:schemeClr val="tx1"/>
                </a:solidFill>
                <a:effectLst/>
                <a:uLnTx/>
                <a:uFillTx/>
                <a:ea typeface="+mn-ea"/>
                <a:cs typeface="+mn-cs"/>
              </a:rPr>
              <a:t> of the explants in a culture medium. The medium sustains the plant cells and encourages cell division. It can be solid or liquid</a:t>
            </a:r>
          </a:p>
          <a:p>
            <a:pPr marL="274320" marR="0" lvl="0" indent="-274320" algn="just" defTabSz="914400" rtl="0" eaLnBrk="1" fontAlgn="auto" latinLnBrk="0" hangingPunct="1">
              <a:lnSpc>
                <a:spcPct val="150000"/>
              </a:lnSpc>
              <a:spcBef>
                <a:spcPts val="580"/>
              </a:spcBef>
              <a:spcAft>
                <a:spcPts val="0"/>
              </a:spcAft>
              <a:buClr>
                <a:schemeClr val="accent1"/>
              </a:buClr>
              <a:buSzPct val="85000"/>
              <a:buFont typeface="Wingdings 2"/>
              <a:buChar char=""/>
              <a:tabLst/>
              <a:defRPr/>
            </a:pPr>
            <a:r>
              <a:rPr kumimoji="0" lang="en-US" sz="2400" b="0" i="0" u="none" strike="noStrike" kern="1200" cap="none" spc="0" normalizeH="0" baseline="0" noProof="0" dirty="0" smtClean="0">
                <a:ln>
                  <a:noFill/>
                </a:ln>
                <a:effectLst/>
                <a:uLnTx/>
                <a:uFillTx/>
                <a:ea typeface="+mn-ea"/>
                <a:cs typeface="+mn-cs"/>
              </a:rPr>
              <a:t>Each plant species (and sometimes the variety within a species) has particular medium requirements that must be established by trial and error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138</a:t>
            </a:fld>
            <a:endParaRPr lang="en-US"/>
          </a:p>
        </p:txBody>
      </p:sp>
      <p:pic>
        <p:nvPicPr>
          <p:cNvPr id="6" name="Picture 7"/>
          <p:cNvPicPr>
            <a:picLocks noGrp="1" noChangeAspect="1" noChangeArrowheads="1"/>
          </p:cNvPicPr>
          <p:nvPr>
            <p:ph sz="quarter" idx="1"/>
          </p:nvPr>
        </p:nvPicPr>
        <p:blipFill>
          <a:blip r:embed="rId2" cstate="print"/>
          <a:srcRect/>
          <a:stretch>
            <a:fillRect/>
          </a:stretch>
        </p:blipFill>
        <p:spPr>
          <a:xfrm>
            <a:off x="457200" y="381000"/>
            <a:ext cx="2880360" cy="2159000"/>
          </a:xfrm>
        </p:spPr>
      </p:pic>
      <p:pic>
        <p:nvPicPr>
          <p:cNvPr id="7" name="Picture 6"/>
          <p:cNvPicPr>
            <a:picLocks noChangeAspect="1" noChangeArrowheads="1"/>
          </p:cNvPicPr>
          <p:nvPr/>
        </p:nvPicPr>
        <p:blipFill>
          <a:blip r:embed="rId3" cstate="print"/>
          <a:srcRect/>
          <a:stretch>
            <a:fillRect/>
          </a:stretch>
        </p:blipFill>
        <p:spPr>
          <a:xfrm>
            <a:off x="609600" y="3200400"/>
            <a:ext cx="1885950" cy="2514600"/>
          </a:xfrm>
          <a:prstGeom prst="rect">
            <a:avLst/>
          </a:prstGeom>
        </p:spPr>
      </p:pic>
      <p:sp>
        <p:nvSpPr>
          <p:cNvPr id="8" name="Text Box 10"/>
          <p:cNvSpPr txBox="1">
            <a:spLocks noChangeArrowheads="1"/>
          </p:cNvSpPr>
          <p:nvPr/>
        </p:nvSpPr>
        <p:spPr bwMode="auto">
          <a:xfrm>
            <a:off x="762000" y="2667000"/>
            <a:ext cx="2292350" cy="457200"/>
          </a:xfrm>
          <a:prstGeom prst="rect">
            <a:avLst/>
          </a:prstGeom>
          <a:noFill/>
          <a:ln w="9525">
            <a:noFill/>
            <a:miter lim="800000"/>
            <a:headEnd/>
            <a:tailEnd/>
          </a:ln>
        </p:spPr>
        <p:txBody>
          <a:bodyPr wrap="none">
            <a:spAutoFit/>
          </a:bodyPr>
          <a:lstStyle/>
          <a:p>
            <a:r>
              <a:rPr lang="en-US" dirty="0"/>
              <a:t>Dividing shoots</a:t>
            </a:r>
          </a:p>
        </p:txBody>
      </p:sp>
      <p:sp>
        <p:nvSpPr>
          <p:cNvPr id="9" name="Text Box 11"/>
          <p:cNvSpPr txBox="1">
            <a:spLocks noChangeArrowheads="1"/>
          </p:cNvSpPr>
          <p:nvPr/>
        </p:nvSpPr>
        <p:spPr bwMode="auto">
          <a:xfrm>
            <a:off x="0" y="5791200"/>
            <a:ext cx="5140325" cy="457200"/>
          </a:xfrm>
          <a:prstGeom prst="rect">
            <a:avLst/>
          </a:prstGeom>
          <a:noFill/>
          <a:ln w="9525">
            <a:noFill/>
            <a:miter lim="800000"/>
            <a:headEnd/>
            <a:tailEnd/>
          </a:ln>
        </p:spPr>
        <p:txBody>
          <a:bodyPr wrap="none">
            <a:spAutoFit/>
          </a:bodyPr>
          <a:lstStyle/>
          <a:p>
            <a:r>
              <a:rPr lang="en-US" dirty="0"/>
              <a:t>Warmth and good light are essential</a:t>
            </a:r>
          </a:p>
        </p:txBody>
      </p:sp>
      <p:sp>
        <p:nvSpPr>
          <p:cNvPr id="10" name="Rectangle 3"/>
          <p:cNvSpPr txBox="1">
            <a:spLocks noChangeArrowheads="1"/>
          </p:cNvSpPr>
          <p:nvPr/>
        </p:nvSpPr>
        <p:spPr>
          <a:xfrm>
            <a:off x="3505200" y="533400"/>
            <a:ext cx="5181600" cy="5486400"/>
          </a:xfrm>
          <a:prstGeom prst="rect">
            <a:avLst/>
          </a:prstGeom>
        </p:spPr>
        <p:txBody>
          <a:bodyPr/>
          <a:lstStyle/>
          <a:p>
            <a:pPr marL="274320" marR="0" lvl="0" indent="-274320" algn="just" defTabSz="914400" rtl="0" eaLnBrk="1" fontAlgn="auto" latinLnBrk="0" hangingPunct="1">
              <a:lnSpc>
                <a:spcPct val="150000"/>
              </a:lnSpc>
              <a:spcBef>
                <a:spcPts val="580"/>
              </a:spcBef>
              <a:spcAft>
                <a:spcPts val="0"/>
              </a:spcAft>
              <a:buClr>
                <a:schemeClr val="accent1"/>
              </a:buClr>
              <a:buSzPct val="85000"/>
              <a:buFont typeface="Wingdings 2"/>
              <a:buChar char=""/>
              <a:tabLst/>
              <a:defRPr/>
            </a:pPr>
            <a:r>
              <a:rPr kumimoji="0" lang="en-US" sz="2400" b="1" i="0" u="none" strike="noStrike" kern="1200" cap="none" spc="0" normalizeH="0" baseline="0" noProof="0" dirty="0" smtClean="0">
                <a:ln>
                  <a:noFill/>
                </a:ln>
                <a:effectLst/>
                <a:uLnTx/>
                <a:uFillTx/>
                <a:ea typeface="+mn-ea"/>
                <a:cs typeface="+mn-cs"/>
              </a:rPr>
              <a:t>Multiplication-</a:t>
            </a:r>
            <a:r>
              <a:rPr kumimoji="0" lang="en-US" sz="2400" b="0" i="0" u="none" strike="noStrike" kern="1200" cap="none" spc="0" normalizeH="0" baseline="0" noProof="0" dirty="0" smtClean="0">
                <a:ln>
                  <a:noFill/>
                </a:ln>
                <a:solidFill>
                  <a:schemeClr val="tx1"/>
                </a:solidFill>
                <a:effectLst/>
                <a:uLnTx/>
                <a:uFillTx/>
                <a:ea typeface="+mn-ea"/>
                <a:cs typeface="+mn-cs"/>
              </a:rPr>
              <a:t> The explants gives rise to a </a:t>
            </a:r>
            <a:r>
              <a:rPr kumimoji="0" lang="en-US" sz="2400" b="0" i="0" u="none" strike="noStrike" kern="1200" cap="none" spc="0" normalizeH="0" baseline="0" noProof="0" dirty="0" smtClean="0">
                <a:ln>
                  <a:noFill/>
                </a:ln>
                <a:effectLst/>
                <a:uLnTx/>
                <a:uFillTx/>
                <a:ea typeface="+mn-ea"/>
                <a:cs typeface="+mn-cs"/>
              </a:rPr>
              <a:t>callus</a:t>
            </a:r>
            <a:r>
              <a:rPr kumimoji="0" lang="en-US" sz="2400" b="0" i="0" u="none" strike="noStrike" kern="1200" cap="none" spc="0" normalizeH="0" baseline="0" noProof="0" dirty="0" smtClean="0">
                <a:ln>
                  <a:noFill/>
                </a:ln>
                <a:solidFill>
                  <a:schemeClr val="tx1"/>
                </a:solidFill>
                <a:effectLst/>
                <a:uLnTx/>
                <a:uFillTx/>
                <a:ea typeface="+mn-ea"/>
                <a:cs typeface="+mn-cs"/>
              </a:rPr>
              <a:t> (a mass of loosely arranged cells)  which is manipulated by varying sugar concentrations and  the </a:t>
            </a:r>
            <a:r>
              <a:rPr kumimoji="0" lang="en-US" sz="2400" b="0" i="0" u="none" strike="noStrike" kern="1200" cap="none" spc="0" normalizeH="0" baseline="0" noProof="0" dirty="0" err="1" smtClean="0">
                <a:ln>
                  <a:noFill/>
                </a:ln>
                <a:effectLst/>
                <a:uLnTx/>
                <a:uFillTx/>
                <a:ea typeface="+mn-ea"/>
                <a:cs typeface="+mn-cs"/>
              </a:rPr>
              <a:t>auxin</a:t>
            </a:r>
            <a:r>
              <a:rPr kumimoji="0" lang="en-US" sz="2400" b="0" i="0" u="none" strike="noStrike" kern="1200" cap="none" spc="0" normalizeH="0" baseline="0" noProof="0" dirty="0" smtClean="0">
                <a:ln>
                  <a:noFill/>
                </a:ln>
                <a:solidFill>
                  <a:schemeClr val="tx1"/>
                </a:solidFill>
                <a:effectLst/>
                <a:uLnTx/>
                <a:uFillTx/>
                <a:ea typeface="+mn-ea"/>
                <a:cs typeface="+mn-cs"/>
              </a:rPr>
              <a:t> (</a:t>
            </a:r>
            <a:r>
              <a:rPr kumimoji="0" lang="en-US" sz="2400" b="0" i="0" u="none" strike="noStrike" kern="1200" cap="none" spc="0" normalizeH="0" baseline="0" noProof="0" dirty="0" smtClean="0">
                <a:ln>
                  <a:noFill/>
                </a:ln>
                <a:effectLst/>
                <a:uLnTx/>
                <a:uFillTx/>
                <a:ea typeface="+mn-ea"/>
                <a:cs typeface="+mn-cs"/>
              </a:rPr>
              <a:t>low</a:t>
            </a:r>
            <a:r>
              <a:rPr kumimoji="0" lang="en-US" sz="2400" b="0" i="0" u="none" strike="noStrike" kern="1200" cap="none" spc="0" normalizeH="0" baseline="0" noProof="0" dirty="0" smtClean="0">
                <a:ln>
                  <a:noFill/>
                </a:ln>
                <a:solidFill>
                  <a:schemeClr val="tx1"/>
                </a:solidFill>
                <a:effectLst/>
                <a:uLnTx/>
                <a:uFillTx/>
                <a:ea typeface="+mn-ea"/>
                <a:cs typeface="+mn-cs"/>
              </a:rPr>
              <a:t>): </a:t>
            </a:r>
            <a:r>
              <a:rPr kumimoji="0" lang="en-US" sz="2400" b="0" i="0" u="none" strike="noStrike" kern="1200" cap="none" spc="0" normalizeH="0" baseline="0" noProof="0" dirty="0" err="1" smtClean="0">
                <a:ln>
                  <a:noFill/>
                </a:ln>
                <a:effectLst/>
                <a:uLnTx/>
                <a:uFillTx/>
                <a:ea typeface="+mn-ea"/>
                <a:cs typeface="+mn-cs"/>
              </a:rPr>
              <a:t>cytokinin</a:t>
            </a:r>
            <a:r>
              <a:rPr kumimoji="0" lang="en-US" sz="2400" b="0" i="0" u="none" strike="noStrike" kern="1200" cap="none" spc="0" normalizeH="0" baseline="0" noProof="0" dirty="0" smtClean="0">
                <a:ln>
                  <a:noFill/>
                </a:ln>
                <a:solidFill>
                  <a:schemeClr val="tx1"/>
                </a:solidFill>
                <a:effectLst/>
                <a:uLnTx/>
                <a:uFillTx/>
                <a:ea typeface="+mn-ea"/>
                <a:cs typeface="+mn-cs"/>
              </a:rPr>
              <a:t> (</a:t>
            </a:r>
            <a:r>
              <a:rPr kumimoji="0" lang="en-US" sz="2400" b="0" i="0" u="none" strike="noStrike" kern="1200" cap="none" spc="0" normalizeH="0" baseline="0" noProof="0" dirty="0" smtClean="0">
                <a:ln>
                  <a:noFill/>
                </a:ln>
                <a:effectLst/>
                <a:uLnTx/>
                <a:uFillTx/>
                <a:ea typeface="+mn-ea"/>
                <a:cs typeface="+mn-cs"/>
              </a:rPr>
              <a:t>high</a:t>
            </a:r>
            <a:r>
              <a:rPr kumimoji="0" lang="en-US" sz="2400" b="0" i="0" u="none" strike="noStrike" kern="1200" cap="none" spc="0" normalizeH="0" baseline="0" noProof="0" dirty="0" smtClean="0">
                <a:ln>
                  <a:noFill/>
                </a:ln>
                <a:solidFill>
                  <a:schemeClr val="tx1"/>
                </a:solidFill>
                <a:effectLst/>
                <a:uLnTx/>
                <a:uFillTx/>
                <a:ea typeface="+mn-ea"/>
                <a:cs typeface="+mn-cs"/>
              </a:rPr>
              <a:t>) ratios to form multiple shoots</a:t>
            </a:r>
          </a:p>
          <a:p>
            <a:pPr marL="274320" marR="0" lvl="0" indent="-274320" algn="just" defTabSz="914400" rtl="0" eaLnBrk="1" fontAlgn="auto" latinLnBrk="0" hangingPunct="1">
              <a:lnSpc>
                <a:spcPct val="150000"/>
              </a:lnSpc>
              <a:spcBef>
                <a:spcPts val="580"/>
              </a:spcBef>
              <a:spcAft>
                <a:spcPts val="0"/>
              </a:spcAft>
              <a:buClr>
                <a:schemeClr val="accent1"/>
              </a:buClr>
              <a:buSzPct val="8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ea typeface="+mn-ea"/>
                <a:cs typeface="+mn-cs"/>
              </a:rPr>
              <a:t>The callus may be subdivided a number of times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utoUpdateAnimBg="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139</a:t>
            </a:fld>
            <a:endParaRPr lang="en-US"/>
          </a:p>
        </p:txBody>
      </p:sp>
      <p:sp>
        <p:nvSpPr>
          <p:cNvPr id="6" name="Rectangle 3"/>
          <p:cNvSpPr>
            <a:spLocks noGrp="1" noChangeArrowheads="1"/>
          </p:cNvSpPr>
          <p:nvPr>
            <p:ph sz="quarter" idx="1"/>
          </p:nvPr>
        </p:nvSpPr>
        <p:spPr>
          <a:xfrm>
            <a:off x="609600" y="609600"/>
            <a:ext cx="8229600" cy="5715000"/>
          </a:xfrm>
        </p:spPr>
        <p:txBody>
          <a:bodyPr>
            <a:normAutofit/>
          </a:bodyPr>
          <a:lstStyle/>
          <a:p>
            <a:pPr algn="just" eaLnBrk="1" hangingPunct="1">
              <a:lnSpc>
                <a:spcPct val="150000"/>
              </a:lnSpc>
            </a:pPr>
            <a:r>
              <a:rPr lang="en-US" sz="2400" b="1" dirty="0" smtClean="0"/>
              <a:t>Root formation </a:t>
            </a:r>
            <a:r>
              <a:rPr lang="en-US" sz="2400" dirty="0" smtClean="0"/>
              <a:t>- The shoots are transferred to a growth medium with relatively higher </a:t>
            </a:r>
            <a:r>
              <a:rPr lang="en-US" sz="2400" dirty="0" err="1" smtClean="0"/>
              <a:t>auxin</a:t>
            </a:r>
            <a:r>
              <a:rPr lang="en-US" sz="2400" dirty="0" smtClean="0"/>
              <a:t>: </a:t>
            </a:r>
            <a:r>
              <a:rPr lang="en-US" sz="2400" dirty="0" err="1" smtClean="0"/>
              <a:t>cytokinin</a:t>
            </a:r>
            <a:r>
              <a:rPr lang="en-US" sz="2400" dirty="0" smtClean="0"/>
              <a:t> ratios</a:t>
            </a:r>
          </a:p>
          <a:p>
            <a:pPr algn="just" eaLnBrk="1" hangingPunct="1">
              <a:lnSpc>
                <a:spcPct val="150000"/>
              </a:lnSpc>
              <a:buNone/>
            </a:pPr>
            <a:endParaRPr lang="en-US" sz="2400" dirty="0" smtClean="0"/>
          </a:p>
        </p:txBody>
      </p:sp>
      <p:pic>
        <p:nvPicPr>
          <p:cNvPr id="7" name="Picture 10"/>
          <p:cNvPicPr>
            <a:picLocks noChangeAspect="1" noChangeArrowheads="1"/>
          </p:cNvPicPr>
          <p:nvPr/>
        </p:nvPicPr>
        <p:blipFill>
          <a:blip r:embed="rId2" cstate="print"/>
          <a:srcRect/>
          <a:stretch>
            <a:fillRect/>
          </a:stretch>
        </p:blipFill>
        <p:spPr>
          <a:xfrm>
            <a:off x="1371600" y="1990725"/>
            <a:ext cx="4213225" cy="2590800"/>
          </a:xfrm>
          <a:prstGeom prst="rect">
            <a:avLst/>
          </a:prstGeom>
        </p:spPr>
      </p:pic>
      <p:sp>
        <p:nvSpPr>
          <p:cNvPr id="8" name="Text Box 6"/>
          <p:cNvSpPr txBox="1">
            <a:spLocks noChangeArrowheads="1"/>
          </p:cNvSpPr>
          <p:nvPr/>
        </p:nvSpPr>
        <p:spPr bwMode="auto">
          <a:xfrm>
            <a:off x="914400" y="4953000"/>
            <a:ext cx="6248400" cy="646331"/>
          </a:xfrm>
          <a:prstGeom prst="rect">
            <a:avLst/>
          </a:prstGeom>
          <a:noFill/>
          <a:ln w="9525">
            <a:noFill/>
            <a:miter lim="800000"/>
            <a:headEnd/>
            <a:tailEnd/>
          </a:ln>
        </p:spPr>
        <p:txBody>
          <a:bodyPr wrap="square">
            <a:spAutoFit/>
          </a:bodyPr>
          <a:lstStyle/>
          <a:p>
            <a:r>
              <a:rPr lang="en-US" dirty="0"/>
              <a:t>The bottles on these racks are young banana plants and are</a:t>
            </a:r>
          </a:p>
          <a:p>
            <a:r>
              <a:rPr lang="en-US" dirty="0"/>
              <a:t>growing roots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457200"/>
            <a:ext cx="8534400" cy="6172200"/>
          </a:xfrm>
        </p:spPr>
        <p:txBody>
          <a:bodyPr>
            <a:normAutofit fontScale="92500"/>
          </a:bodyPr>
          <a:lstStyle/>
          <a:p>
            <a:pPr algn="ctr">
              <a:lnSpc>
                <a:spcPct val="150000"/>
              </a:lnSpc>
              <a:buNone/>
            </a:pPr>
            <a:r>
              <a:rPr lang="en-US" b="1" dirty="0" smtClean="0"/>
              <a:t>            Developmental stages of Biotechnology</a:t>
            </a:r>
          </a:p>
          <a:p>
            <a:pPr>
              <a:lnSpc>
                <a:spcPct val="150000"/>
              </a:lnSpc>
              <a:buFont typeface="Wingdings" pitchFamily="2" charset="2"/>
              <a:buChar char="Ø"/>
            </a:pPr>
            <a:r>
              <a:rPr lang="en-US" sz="2400" dirty="0" smtClean="0"/>
              <a:t> 1</a:t>
            </a:r>
            <a:r>
              <a:rPr lang="en-US" sz="2400" baseline="30000" dirty="0" smtClean="0"/>
              <a:t>st</a:t>
            </a:r>
            <a:r>
              <a:rPr lang="en-US" sz="2400" dirty="0" smtClean="0"/>
              <a:t> Generation Biotechnology :</a:t>
            </a:r>
          </a:p>
          <a:p>
            <a:pPr lvl="0">
              <a:lnSpc>
                <a:spcPct val="150000"/>
              </a:lnSpc>
              <a:buNone/>
            </a:pPr>
            <a:r>
              <a:rPr lang="en-US" sz="2400" dirty="0" smtClean="0"/>
              <a:t>            - producing wine, beer, cheese, vaccines</a:t>
            </a:r>
          </a:p>
          <a:p>
            <a:pPr>
              <a:lnSpc>
                <a:spcPct val="150000"/>
              </a:lnSpc>
              <a:buFont typeface="Wingdings" pitchFamily="2" charset="2"/>
              <a:buChar char="Ø"/>
            </a:pPr>
            <a:r>
              <a:rPr lang="en-US" sz="2400" dirty="0" smtClean="0"/>
              <a:t> 2</a:t>
            </a:r>
            <a:r>
              <a:rPr lang="en-US" sz="2400" baseline="30000" dirty="0" smtClean="0"/>
              <a:t>nd</a:t>
            </a:r>
            <a:r>
              <a:rPr lang="en-US" sz="2400" dirty="0" smtClean="0"/>
              <a:t> Generation Biotechnology:</a:t>
            </a:r>
          </a:p>
          <a:p>
            <a:pPr lvl="0">
              <a:lnSpc>
                <a:spcPct val="150000"/>
              </a:lnSpc>
              <a:buNone/>
            </a:pPr>
            <a:r>
              <a:rPr lang="en-US" sz="2400" dirty="0" smtClean="0"/>
              <a:t>         - conventional breeding, tissue culture techniques</a:t>
            </a:r>
          </a:p>
          <a:p>
            <a:pPr>
              <a:lnSpc>
                <a:spcPct val="150000"/>
              </a:lnSpc>
              <a:buFont typeface="Wingdings" pitchFamily="2" charset="2"/>
              <a:buChar char="Ø"/>
            </a:pPr>
            <a:r>
              <a:rPr lang="en-US" sz="2400" dirty="0" smtClean="0"/>
              <a:t>3</a:t>
            </a:r>
            <a:r>
              <a:rPr lang="en-US" sz="2400" baseline="30000" dirty="0" smtClean="0"/>
              <a:t>rd</a:t>
            </a:r>
            <a:r>
              <a:rPr lang="en-US" sz="2400" dirty="0" smtClean="0"/>
              <a:t> Generation Biotechnology or “Modern Biotechnology</a:t>
            </a:r>
          </a:p>
          <a:p>
            <a:pPr lvl="0">
              <a:lnSpc>
                <a:spcPct val="150000"/>
              </a:lnSpc>
              <a:buNone/>
            </a:pPr>
            <a:r>
              <a:rPr lang="en-US" sz="2400" dirty="0" smtClean="0"/>
              <a:t>   - Recombinant DNA technology, GMO’s, genomics,</a:t>
            </a:r>
          </a:p>
          <a:p>
            <a:pPr lvl="0">
              <a:lnSpc>
                <a:spcPct val="150000"/>
              </a:lnSpc>
              <a:buNone/>
            </a:pPr>
            <a:r>
              <a:rPr lang="en-US" sz="2400" dirty="0" smtClean="0"/>
              <a:t>    proteomics, </a:t>
            </a:r>
            <a:r>
              <a:rPr lang="en-US" sz="2400" dirty="0" err="1" smtClean="0"/>
              <a:t>metabolomics</a:t>
            </a:r>
            <a:r>
              <a:rPr lang="en-US" sz="2400" dirty="0" smtClean="0"/>
              <a:t>, Human genome project…</a:t>
            </a:r>
          </a:p>
          <a:p>
            <a:pPr lvl="0">
              <a:lnSpc>
                <a:spcPct val="150000"/>
              </a:lnSpc>
              <a:buFont typeface="Wingdings" pitchFamily="2" charset="2"/>
              <a:buChar char="Ø"/>
            </a:pPr>
            <a:endParaRPr lang="en-US" sz="2400" dirty="0" smtClean="0"/>
          </a:p>
          <a:p>
            <a:pPr>
              <a:buNone/>
            </a:pPr>
            <a:endParaRPr lang="en-US" sz="2400" dirty="0" smtClean="0"/>
          </a:p>
          <a:p>
            <a:pPr>
              <a:buNone/>
            </a:pPr>
            <a:r>
              <a:rPr lang="en-US" dirty="0" smtClean="0"/>
              <a:t>               </a:t>
            </a:r>
          </a:p>
          <a:p>
            <a:pPr>
              <a:buNone/>
            </a:pPr>
            <a:endParaRPr lang="en-US" dirty="0"/>
          </a:p>
        </p:txBody>
      </p:sp>
      <p:sp>
        <p:nvSpPr>
          <p:cNvPr id="4" name="Date Placeholder 3"/>
          <p:cNvSpPr>
            <a:spLocks noGrp="1"/>
          </p:cNvSpPr>
          <p:nvPr>
            <p:ph type="dt" sz="half" idx="10"/>
          </p:nvPr>
        </p:nvSpPr>
        <p:spPr/>
        <p:txBody>
          <a:bodyPr/>
          <a:lstStyle/>
          <a:p>
            <a:fld id="{1BB33F47-2720-43E6-8AC2-38688AF3D172}" type="datetime1">
              <a:rPr lang="en-US" smtClean="0"/>
              <a:pPr/>
              <a:t>4/22/2020</a:t>
            </a:fld>
            <a:endParaRPr lang="en-US"/>
          </a:p>
        </p:txBody>
      </p:sp>
      <p:sp>
        <p:nvSpPr>
          <p:cNvPr id="5" name="Slide Number Placeholder 4"/>
          <p:cNvSpPr>
            <a:spLocks noGrp="1"/>
          </p:cNvSpPr>
          <p:nvPr>
            <p:ph type="sldNum" sz="quarter" idx="12"/>
          </p:nvPr>
        </p:nvSpPr>
        <p:spPr/>
        <p:txBody>
          <a:bodyPr/>
          <a:lstStyle/>
          <a:p>
            <a:fld id="{7B5FE98C-80BB-47BA-A7AE-7DC72E4E69FA}" type="slidenum">
              <a:rPr lang="en-US" smtClean="0"/>
              <a:pPr/>
              <a:t>14</a:t>
            </a:fld>
            <a:endParaRPr lang="en-US"/>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140</a:t>
            </a:fld>
            <a:endParaRPr lang="en-US"/>
          </a:p>
        </p:txBody>
      </p:sp>
      <p:pic>
        <p:nvPicPr>
          <p:cNvPr id="6" name="Picture 11"/>
          <p:cNvPicPr>
            <a:picLocks noGrp="1" noChangeAspect="1" noChangeArrowheads="1"/>
          </p:cNvPicPr>
          <p:nvPr>
            <p:ph sz="quarter" idx="1"/>
          </p:nvPr>
        </p:nvPicPr>
        <p:blipFill>
          <a:blip r:embed="rId2" cstate="print"/>
          <a:srcRect/>
          <a:stretch>
            <a:fillRect/>
          </a:stretch>
        </p:blipFill>
        <p:spPr>
          <a:xfrm>
            <a:off x="762000" y="609600"/>
            <a:ext cx="2880360" cy="2159000"/>
          </a:xfrm>
        </p:spPr>
      </p:pic>
      <p:pic>
        <p:nvPicPr>
          <p:cNvPr id="7" name="Picture 14"/>
          <p:cNvPicPr>
            <a:picLocks noChangeAspect="1" noChangeArrowheads="1"/>
          </p:cNvPicPr>
          <p:nvPr/>
        </p:nvPicPr>
        <p:blipFill>
          <a:blip r:embed="rId3" cstate="print"/>
          <a:srcRect/>
          <a:stretch>
            <a:fillRect/>
          </a:stretch>
        </p:blipFill>
        <p:spPr>
          <a:xfrm>
            <a:off x="609600" y="2852738"/>
            <a:ext cx="3733800" cy="2252662"/>
          </a:xfrm>
          <a:prstGeom prst="rect">
            <a:avLst/>
          </a:prstGeom>
        </p:spPr>
      </p:pic>
      <p:sp>
        <p:nvSpPr>
          <p:cNvPr id="8" name="Text Box 9"/>
          <p:cNvSpPr txBox="1">
            <a:spLocks noChangeArrowheads="1"/>
          </p:cNvSpPr>
          <p:nvPr/>
        </p:nvSpPr>
        <p:spPr bwMode="auto">
          <a:xfrm>
            <a:off x="365125" y="5181600"/>
            <a:ext cx="7178675" cy="646331"/>
          </a:xfrm>
          <a:prstGeom prst="rect">
            <a:avLst/>
          </a:prstGeom>
          <a:noFill/>
          <a:ln w="9525">
            <a:noFill/>
            <a:miter lim="800000"/>
            <a:headEnd/>
            <a:tailEnd/>
          </a:ln>
        </p:spPr>
        <p:txBody>
          <a:bodyPr wrap="square">
            <a:spAutoFit/>
          </a:bodyPr>
          <a:lstStyle/>
          <a:p>
            <a:r>
              <a:rPr lang="en-US" dirty="0"/>
              <a:t>Tissue culture plants sold to</a:t>
            </a:r>
          </a:p>
          <a:p>
            <a:r>
              <a:rPr lang="en-US" dirty="0"/>
              <a:t>a nursery &amp; then potted up</a:t>
            </a:r>
          </a:p>
        </p:txBody>
      </p:sp>
      <p:sp>
        <p:nvSpPr>
          <p:cNvPr id="9" name="Rectangle 13"/>
          <p:cNvSpPr txBox="1">
            <a:spLocks noChangeArrowheads="1"/>
          </p:cNvSpPr>
          <p:nvPr/>
        </p:nvSpPr>
        <p:spPr>
          <a:xfrm>
            <a:off x="4495800" y="533400"/>
            <a:ext cx="4267200" cy="4876800"/>
          </a:xfrm>
          <a:prstGeom prst="rect">
            <a:avLst/>
          </a:prstGeom>
        </p:spPr>
        <p:txBody>
          <a:bodyPr/>
          <a:lstStyle/>
          <a:p>
            <a:pPr marL="274320" marR="0" lvl="0" indent="-274320" algn="just" defTabSz="914400" rtl="0" eaLnBrk="1" fontAlgn="auto" latinLnBrk="0" hangingPunct="1">
              <a:lnSpc>
                <a:spcPct val="150000"/>
              </a:lnSpc>
              <a:spcBef>
                <a:spcPts val="580"/>
              </a:spcBef>
              <a:spcAft>
                <a:spcPts val="0"/>
              </a:spcAft>
              <a:buClr>
                <a:schemeClr val="accent1"/>
              </a:buClr>
              <a:buSzPct val="8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ea typeface="+mn-ea"/>
                <a:cs typeface="+mn-cs"/>
              </a:rPr>
              <a:t>The rooted shoots are potted up (</a:t>
            </a:r>
            <a:r>
              <a:rPr kumimoji="0" lang="en-US" sz="2400" b="0" i="0" u="none" strike="noStrike" kern="1200" cap="none" spc="0" normalizeH="0" baseline="0" noProof="0" dirty="0" err="1" smtClean="0">
                <a:ln>
                  <a:noFill/>
                </a:ln>
                <a:solidFill>
                  <a:schemeClr val="tx1"/>
                </a:solidFill>
                <a:effectLst/>
                <a:uLnTx/>
                <a:uFillTx/>
                <a:ea typeface="+mn-ea"/>
                <a:cs typeface="+mn-cs"/>
              </a:rPr>
              <a:t>deflasked</a:t>
            </a:r>
            <a:r>
              <a:rPr kumimoji="0" lang="en-US" sz="2400" b="0" i="0" u="none" strike="noStrike" kern="1200" cap="none" spc="0" normalizeH="0" baseline="0" noProof="0" dirty="0" smtClean="0">
                <a:ln>
                  <a:noFill/>
                </a:ln>
                <a:solidFill>
                  <a:schemeClr val="tx1"/>
                </a:solidFill>
                <a:effectLst/>
                <a:uLnTx/>
                <a:uFillTx/>
                <a:ea typeface="+mn-ea"/>
                <a:cs typeface="+mn-cs"/>
              </a:rPr>
              <a:t>) and ‘hardened off’ by gradually decreasing the humidity</a:t>
            </a:r>
          </a:p>
          <a:p>
            <a:pPr marL="274320" marR="0" lvl="0" indent="-274320" algn="just" defTabSz="914400" rtl="0" eaLnBrk="1" fontAlgn="auto" latinLnBrk="0" hangingPunct="1">
              <a:lnSpc>
                <a:spcPct val="150000"/>
              </a:lnSpc>
              <a:spcBef>
                <a:spcPts val="580"/>
              </a:spcBef>
              <a:spcAft>
                <a:spcPts val="0"/>
              </a:spcAft>
              <a:buClr>
                <a:schemeClr val="accent1"/>
              </a:buClr>
              <a:buSzPct val="8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ea typeface="+mn-ea"/>
                <a:cs typeface="+mn-cs"/>
              </a:rPr>
              <a:t>This is necessary as many young tissue culture plants have no waxy cuticle to prevent water loss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141</a:t>
            </a:fld>
            <a:endParaRPr lang="en-US"/>
          </a:p>
        </p:txBody>
      </p:sp>
      <p:sp>
        <p:nvSpPr>
          <p:cNvPr id="5" name="Content Placeholder 4"/>
          <p:cNvSpPr>
            <a:spLocks noGrp="1"/>
          </p:cNvSpPr>
          <p:nvPr>
            <p:ph sz="quarter" idx="1"/>
          </p:nvPr>
        </p:nvSpPr>
        <p:spPr>
          <a:xfrm>
            <a:off x="609600" y="533400"/>
            <a:ext cx="8229600" cy="5867400"/>
          </a:xfrm>
        </p:spPr>
        <p:txBody>
          <a:bodyPr/>
          <a:lstStyle/>
          <a:p>
            <a:pPr algn="just">
              <a:lnSpc>
                <a:spcPct val="150000"/>
              </a:lnSpc>
              <a:buNone/>
            </a:pPr>
            <a:r>
              <a:rPr lang="en-GB" sz="2400" b="1" dirty="0" smtClean="0"/>
              <a:t>Steps in tissue culture (micro propagation)</a:t>
            </a:r>
            <a:endParaRPr lang="en-US" sz="2400" dirty="0" smtClean="0"/>
          </a:p>
          <a:p>
            <a:pPr lvl="0" algn="just">
              <a:lnSpc>
                <a:spcPct val="150000"/>
              </a:lnSpc>
              <a:buFont typeface="Wingdings" pitchFamily="2" charset="2"/>
              <a:buChar char="Ø"/>
            </a:pPr>
            <a:r>
              <a:rPr lang="en-GB" sz="2400" dirty="0" smtClean="0"/>
              <a:t>Selection and sterilization of elite plant </a:t>
            </a:r>
            <a:endParaRPr lang="en-US" sz="2400" dirty="0" smtClean="0"/>
          </a:p>
          <a:p>
            <a:pPr lvl="0" algn="just">
              <a:lnSpc>
                <a:spcPct val="150000"/>
              </a:lnSpc>
              <a:buFont typeface="Wingdings" pitchFamily="2" charset="2"/>
              <a:buChar char="Ø"/>
            </a:pPr>
            <a:r>
              <a:rPr lang="en-GB" sz="2400" dirty="0" smtClean="0"/>
              <a:t>Establishment of explants to </a:t>
            </a:r>
            <a:r>
              <a:rPr lang="en-GB" sz="2400" dirty="0" err="1" smtClean="0"/>
              <a:t>invitro</a:t>
            </a:r>
            <a:r>
              <a:rPr lang="en-GB" sz="2400" dirty="0" smtClean="0"/>
              <a:t> culture</a:t>
            </a:r>
            <a:endParaRPr lang="en-US" sz="2400" dirty="0" smtClean="0"/>
          </a:p>
          <a:p>
            <a:pPr lvl="0" algn="just">
              <a:lnSpc>
                <a:spcPct val="150000"/>
              </a:lnSpc>
              <a:buFont typeface="Wingdings" pitchFamily="2" charset="2"/>
              <a:buChar char="Ø"/>
            </a:pPr>
            <a:r>
              <a:rPr lang="en-GB" sz="2400" dirty="0" smtClean="0"/>
              <a:t>Multiplication of explants in culture </a:t>
            </a:r>
            <a:endParaRPr lang="en-US" sz="2400" dirty="0" smtClean="0"/>
          </a:p>
          <a:p>
            <a:pPr lvl="0" algn="just">
              <a:lnSpc>
                <a:spcPct val="150000"/>
              </a:lnSpc>
              <a:buFont typeface="Wingdings" pitchFamily="2" charset="2"/>
              <a:buChar char="Ø"/>
            </a:pPr>
            <a:r>
              <a:rPr lang="en-GB" sz="2400" dirty="0" smtClean="0"/>
              <a:t>Rooting of </a:t>
            </a:r>
            <a:r>
              <a:rPr lang="en-GB" sz="2400" dirty="0" err="1" smtClean="0"/>
              <a:t>invitroplant</a:t>
            </a:r>
            <a:endParaRPr lang="en-US" sz="2400" dirty="0" smtClean="0"/>
          </a:p>
          <a:p>
            <a:pPr lvl="0" algn="just">
              <a:lnSpc>
                <a:spcPct val="150000"/>
              </a:lnSpc>
              <a:buFont typeface="Wingdings" pitchFamily="2" charset="2"/>
              <a:buChar char="Ø"/>
            </a:pPr>
            <a:r>
              <a:rPr lang="en-GB" sz="2400" dirty="0" smtClean="0"/>
              <a:t>Transfer explants to the compost(acclimatization)</a:t>
            </a:r>
            <a:endParaRPr lang="en-US" sz="2400" dirty="0" smtClean="0"/>
          </a:p>
          <a:p>
            <a:pPr algn="just">
              <a:lnSpc>
                <a:spcPct val="150000"/>
              </a:lnSpc>
              <a:buNone/>
            </a:pPr>
            <a:r>
              <a:rPr lang="en-GB" sz="2400" b="1" dirty="0" smtClean="0"/>
              <a:t>Application of tissue culture</a:t>
            </a:r>
          </a:p>
          <a:p>
            <a:pPr lvl="0" algn="just">
              <a:lnSpc>
                <a:spcPct val="150000"/>
              </a:lnSpc>
              <a:buFont typeface="Wingdings" pitchFamily="2" charset="2"/>
              <a:buChar char="ü"/>
            </a:pPr>
            <a:r>
              <a:rPr lang="en-GB" sz="2400" b="1" dirty="0" smtClean="0"/>
              <a:t> </a:t>
            </a:r>
            <a:r>
              <a:rPr lang="en-GB" sz="2400" dirty="0" smtClean="0"/>
              <a:t>Selection of </a:t>
            </a:r>
            <a:r>
              <a:rPr lang="en-GB" sz="2400" dirty="0" err="1" smtClean="0"/>
              <a:t>somaclones</a:t>
            </a:r>
            <a:r>
              <a:rPr lang="en-GB" sz="2400" dirty="0" smtClean="0"/>
              <a:t> resistant to herbicides</a:t>
            </a:r>
            <a:endParaRPr lang="en-US" sz="2400" dirty="0" smtClean="0"/>
          </a:p>
          <a:p>
            <a:pPr lvl="0" algn="just">
              <a:lnSpc>
                <a:spcPct val="150000"/>
              </a:lnSpc>
              <a:buFont typeface="Wingdings" pitchFamily="2" charset="2"/>
              <a:buChar char="ü"/>
            </a:pPr>
            <a:r>
              <a:rPr lang="en-GB" sz="2400" dirty="0" smtClean="0"/>
              <a:t>Production of specific pathogen free plants </a:t>
            </a:r>
            <a:endParaRPr lang="en-US" sz="2400" dirty="0" smtClean="0"/>
          </a:p>
          <a:p>
            <a:pPr algn="just">
              <a:lnSpc>
                <a:spcPct val="150000"/>
              </a:lnSpc>
              <a:buNone/>
            </a:pPr>
            <a:endParaRPr lang="en-US" sz="2400" dirty="0" smtClean="0"/>
          </a:p>
          <a:p>
            <a:pPr algn="just">
              <a:lnSpc>
                <a:spcPct val="150000"/>
              </a:lnSpc>
              <a:buNone/>
            </a:pPr>
            <a:endParaRPr lang="en-US" dirty="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142</a:t>
            </a:fld>
            <a:endParaRPr lang="en-US"/>
          </a:p>
        </p:txBody>
      </p:sp>
      <p:sp>
        <p:nvSpPr>
          <p:cNvPr id="5" name="Content Placeholder 4"/>
          <p:cNvSpPr>
            <a:spLocks noGrp="1"/>
          </p:cNvSpPr>
          <p:nvPr>
            <p:ph sz="quarter" idx="1"/>
          </p:nvPr>
        </p:nvSpPr>
        <p:spPr>
          <a:xfrm>
            <a:off x="381000" y="609600"/>
            <a:ext cx="8458200" cy="5638800"/>
          </a:xfrm>
        </p:spPr>
        <p:txBody>
          <a:bodyPr/>
          <a:lstStyle/>
          <a:p>
            <a:pPr lvl="0" algn="just">
              <a:lnSpc>
                <a:spcPct val="150000"/>
              </a:lnSpc>
              <a:buFont typeface="Wingdings" pitchFamily="2" charset="2"/>
              <a:buChar char="ü"/>
            </a:pPr>
            <a:r>
              <a:rPr lang="en-GB" sz="2400" dirty="0" smtClean="0"/>
              <a:t>Rapid introduction of new varieties of both ornamental and vegetable crops</a:t>
            </a:r>
          </a:p>
          <a:p>
            <a:pPr algn="just">
              <a:lnSpc>
                <a:spcPct val="150000"/>
              </a:lnSpc>
              <a:buFont typeface="Wingdings" pitchFamily="2" charset="2"/>
              <a:buChar char="ü"/>
            </a:pPr>
            <a:r>
              <a:rPr lang="en-GB" sz="2400" dirty="0" smtClean="0"/>
              <a:t>Rapid bulking up of elite germ </a:t>
            </a:r>
            <a:r>
              <a:rPr lang="en-GB" sz="2400" dirty="0" err="1" smtClean="0"/>
              <a:t>plasm</a:t>
            </a:r>
            <a:r>
              <a:rPr lang="en-GB" sz="2400" dirty="0" smtClean="0"/>
              <a:t>.</a:t>
            </a:r>
            <a:endParaRPr lang="en-US" sz="2400" dirty="0" smtClean="0"/>
          </a:p>
          <a:p>
            <a:pPr algn="just">
              <a:lnSpc>
                <a:spcPct val="150000"/>
              </a:lnSpc>
              <a:buFont typeface="Wingdings" pitchFamily="2" charset="2"/>
              <a:buChar char="ü"/>
            </a:pPr>
            <a:r>
              <a:rPr lang="en-GB" sz="2400" dirty="0" smtClean="0"/>
              <a:t>In genetic manipulation and genetic engineering techniques   </a:t>
            </a:r>
          </a:p>
          <a:p>
            <a:pPr algn="just">
              <a:lnSpc>
                <a:spcPct val="150000"/>
              </a:lnSpc>
              <a:buNone/>
            </a:pPr>
            <a:endParaRPr lang="en-US" sz="2400" dirty="0" smtClean="0"/>
          </a:p>
          <a:p>
            <a:pPr>
              <a:buNone/>
            </a:pPr>
            <a:endParaRPr lang="en-US" dirty="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143</a:t>
            </a:fld>
            <a:endParaRPr lang="en-US"/>
          </a:p>
        </p:txBody>
      </p:sp>
      <p:sp>
        <p:nvSpPr>
          <p:cNvPr id="5" name="Content Placeholder 4"/>
          <p:cNvSpPr>
            <a:spLocks noGrp="1"/>
          </p:cNvSpPr>
          <p:nvPr>
            <p:ph sz="quarter" idx="1"/>
          </p:nvPr>
        </p:nvSpPr>
        <p:spPr>
          <a:xfrm>
            <a:off x="685800" y="533400"/>
            <a:ext cx="8229600" cy="5867400"/>
          </a:xfrm>
        </p:spPr>
        <p:txBody>
          <a:bodyPr>
            <a:normAutofit/>
          </a:bodyPr>
          <a:lstStyle/>
          <a:p>
            <a:pPr algn="just">
              <a:lnSpc>
                <a:spcPct val="150000"/>
              </a:lnSpc>
              <a:buNone/>
            </a:pPr>
            <a:r>
              <a:rPr lang="en-GB" sz="2400" b="1" dirty="0" smtClean="0"/>
              <a:t>ii. </a:t>
            </a:r>
            <a:r>
              <a:rPr lang="en-GB" sz="2400" b="1" dirty="0" err="1" smtClean="0"/>
              <a:t>Invitro</a:t>
            </a:r>
            <a:r>
              <a:rPr lang="en-GB" sz="2400" b="1" dirty="0" smtClean="0"/>
              <a:t> (Artificial) fertilization and embryo rescue</a:t>
            </a:r>
          </a:p>
          <a:p>
            <a:pPr algn="just">
              <a:lnSpc>
                <a:spcPct val="150000"/>
              </a:lnSpc>
              <a:buFont typeface="Wingdings" pitchFamily="2" charset="2"/>
              <a:buChar char="Ø"/>
            </a:pPr>
            <a:r>
              <a:rPr lang="en-US" sz="2400" dirty="0" smtClean="0"/>
              <a:t>In vitro culture is the culturing of cells, tissues and organs under aseptic laboratory conditions in culture media. </a:t>
            </a:r>
          </a:p>
          <a:p>
            <a:pPr algn="just">
              <a:lnSpc>
                <a:spcPct val="150000"/>
              </a:lnSpc>
              <a:buFont typeface="Wingdings" pitchFamily="2" charset="2"/>
              <a:buChar char="Ø"/>
            </a:pPr>
            <a:r>
              <a:rPr lang="en-US" sz="2400" dirty="0" smtClean="0"/>
              <a:t>The culture medium generally contains the macronutrients and other supplementary materials like micronutrients necessary for plant growth and materials like vitamins, amino acids, carbohydrates and growth regulators.</a:t>
            </a:r>
          </a:p>
          <a:p>
            <a:pPr algn="just">
              <a:lnSpc>
                <a:spcPct val="150000"/>
              </a:lnSpc>
              <a:buFont typeface="Wingdings" pitchFamily="2" charset="2"/>
              <a:buChar char="Ø"/>
            </a:pPr>
            <a:r>
              <a:rPr lang="en-US" sz="2400" dirty="0" smtClean="0"/>
              <a:t>Plant parts known as explants are cultured in the nutrient medium. Explants may be roots, cotyledons, leaves,  shoots apices, nodal segments, anthers, embryos etc.</a:t>
            </a:r>
          </a:p>
          <a:p>
            <a:pPr algn="just">
              <a:lnSpc>
                <a:spcPct val="150000"/>
              </a:lnSpc>
              <a:buFont typeface="Wingdings" pitchFamily="2" charset="2"/>
              <a:buChar char="Ø"/>
            </a:pPr>
            <a:endParaRPr lang="en-US" sz="2400" dirty="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144</a:t>
            </a:fld>
            <a:endParaRPr lang="en-US"/>
          </a:p>
        </p:txBody>
      </p:sp>
      <p:sp>
        <p:nvSpPr>
          <p:cNvPr id="6" name="Content Placeholder 4"/>
          <p:cNvSpPr>
            <a:spLocks noGrp="1"/>
          </p:cNvSpPr>
          <p:nvPr>
            <p:ph sz="quarter" idx="1"/>
          </p:nvPr>
        </p:nvSpPr>
        <p:spPr>
          <a:xfrm>
            <a:off x="457200" y="457200"/>
            <a:ext cx="8229600" cy="5791200"/>
          </a:xfrm>
        </p:spPr>
        <p:txBody>
          <a:bodyPr>
            <a:normAutofit/>
          </a:bodyPr>
          <a:lstStyle/>
          <a:p>
            <a:pPr lvl="0" algn="just">
              <a:lnSpc>
                <a:spcPct val="150000"/>
              </a:lnSpc>
              <a:buFont typeface="Wingdings" pitchFamily="2" charset="2"/>
              <a:buChar char="Ø"/>
            </a:pPr>
            <a:r>
              <a:rPr lang="en-GB" b="1" dirty="0" smtClean="0"/>
              <a:t> </a:t>
            </a:r>
            <a:r>
              <a:rPr lang="en-US" sz="2400" dirty="0" smtClean="0"/>
              <a:t>The explants are surface sterilized with disinfectants like sodium hypochlorite or mercuric chloride, washed with sterile water and cultured in the nutrient media at 25 ± 10</a:t>
            </a:r>
            <a:r>
              <a:rPr lang="en-US" sz="2400" dirty="0" smtClean="0">
                <a:latin typeface="PMingLiU" pitchFamily="18" charset="-120"/>
                <a:ea typeface="PMingLiU" pitchFamily="18" charset="-120"/>
              </a:rPr>
              <a:t>℃</a:t>
            </a:r>
            <a:r>
              <a:rPr lang="en-US" sz="2400" b="1" dirty="0" smtClean="0"/>
              <a:t>.</a:t>
            </a:r>
            <a:endParaRPr lang="en-US" sz="2400" dirty="0" smtClean="0"/>
          </a:p>
          <a:p>
            <a:pPr lvl="0" algn="just">
              <a:lnSpc>
                <a:spcPct val="150000"/>
              </a:lnSpc>
            </a:pPr>
            <a:r>
              <a:rPr lang="en-GB" sz="2400" dirty="0" smtClean="0"/>
              <a:t>This technique involves hybridization between economically important crop </a:t>
            </a:r>
            <a:r>
              <a:rPr lang="en-GB" sz="2400" dirty="0" err="1" smtClean="0"/>
              <a:t>spp</a:t>
            </a:r>
            <a:r>
              <a:rPr lang="en-GB" sz="2400" dirty="0" smtClean="0"/>
              <a:t> and their wide relative </a:t>
            </a:r>
            <a:r>
              <a:rPr lang="en-GB" sz="2400" dirty="0" err="1" smtClean="0"/>
              <a:t>spp</a:t>
            </a:r>
            <a:r>
              <a:rPr lang="en-GB" sz="2400" dirty="0" smtClean="0"/>
              <a:t> followed by excision and culturing of hybrid zygote embryo on nutrient media.</a:t>
            </a:r>
            <a:endParaRPr lang="en-US" sz="2400" dirty="0" smtClean="0"/>
          </a:p>
          <a:p>
            <a:pPr lvl="0" algn="just">
              <a:lnSpc>
                <a:spcPct val="150000"/>
              </a:lnSpc>
            </a:pPr>
            <a:r>
              <a:rPr lang="en-GB" sz="2400" dirty="0" smtClean="0"/>
              <a:t>Embryo developed in distinct crosses, suffers from past fertilization developmental blocks.</a:t>
            </a:r>
          </a:p>
          <a:p>
            <a:pPr algn="just">
              <a:lnSpc>
                <a:spcPct val="150000"/>
              </a:lnSpc>
            </a:pPr>
            <a:r>
              <a:rPr lang="en-GB" sz="2400" dirty="0" smtClean="0"/>
              <a:t>This prevents the formation of normal seeds </a:t>
            </a:r>
            <a:endParaRPr lang="en-US" sz="2400" dirty="0" smtClean="0"/>
          </a:p>
          <a:p>
            <a:pPr lvl="0" algn="just">
              <a:lnSpc>
                <a:spcPct val="150000"/>
              </a:lnSpc>
              <a:buNone/>
            </a:pPr>
            <a:endParaRPr lang="en-US" sz="2400" dirty="0" smtClean="0"/>
          </a:p>
          <a:p>
            <a:endParaRPr lang="en-US" dirty="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145</a:t>
            </a:fld>
            <a:endParaRPr lang="en-US"/>
          </a:p>
        </p:txBody>
      </p:sp>
      <p:sp>
        <p:nvSpPr>
          <p:cNvPr id="7" name="Title 1"/>
          <p:cNvSpPr>
            <a:spLocks noGrp="1"/>
          </p:cNvSpPr>
          <p:nvPr>
            <p:ph sz="quarter" idx="1"/>
          </p:nvPr>
        </p:nvSpPr>
        <p:spPr>
          <a:xfrm>
            <a:off x="685800" y="533400"/>
            <a:ext cx="8001000" cy="5791200"/>
          </a:xfrm>
        </p:spPr>
        <p:txBody>
          <a:bodyPr>
            <a:normAutofit fontScale="97500"/>
          </a:bodyPr>
          <a:lstStyle/>
          <a:p>
            <a:pPr lvl="0" algn="just">
              <a:lnSpc>
                <a:spcPct val="150000"/>
              </a:lnSpc>
            </a:pPr>
            <a:r>
              <a:rPr lang="en-GB" sz="2500" dirty="0" smtClean="0"/>
              <a:t>The hybrid embryo or ovary can be rescued from damage (collapse) by excision and growing it in artificial media.</a:t>
            </a:r>
            <a:endParaRPr lang="en-US" sz="2500" dirty="0" smtClean="0"/>
          </a:p>
          <a:p>
            <a:pPr>
              <a:lnSpc>
                <a:spcPct val="150000"/>
              </a:lnSpc>
            </a:pPr>
            <a:r>
              <a:rPr lang="en-GB" sz="2500" dirty="0" smtClean="0"/>
              <a:t> Embryo rescue techniques:</a:t>
            </a:r>
          </a:p>
          <a:p>
            <a:pPr>
              <a:lnSpc>
                <a:spcPct val="150000"/>
              </a:lnSpc>
              <a:buNone/>
            </a:pPr>
            <a:r>
              <a:rPr lang="en-GB" sz="2500" dirty="0" smtClean="0"/>
              <a:t>                              - embryo culture </a:t>
            </a:r>
          </a:p>
          <a:p>
            <a:pPr>
              <a:lnSpc>
                <a:spcPct val="150000"/>
              </a:lnSpc>
              <a:buNone/>
            </a:pPr>
            <a:r>
              <a:rPr lang="en-GB" sz="2500" dirty="0" smtClean="0"/>
              <a:t>                               - Embryo implantation</a:t>
            </a:r>
          </a:p>
          <a:p>
            <a:pPr>
              <a:lnSpc>
                <a:spcPct val="150000"/>
              </a:lnSpc>
              <a:buNone/>
            </a:pPr>
            <a:r>
              <a:rPr lang="en-GB" sz="2500" dirty="0" smtClean="0"/>
              <a:t>                                - Ovule culture</a:t>
            </a:r>
          </a:p>
          <a:p>
            <a:pPr>
              <a:lnSpc>
                <a:spcPct val="150000"/>
              </a:lnSpc>
              <a:buNone/>
            </a:pPr>
            <a:r>
              <a:rPr lang="en-GB" sz="2500" dirty="0" smtClean="0"/>
              <a:t>                                - Ovary culture</a:t>
            </a:r>
          </a:p>
          <a:p>
            <a:pPr>
              <a:buNone/>
            </a:pPr>
            <a:endParaRPr lang="en-US" dirty="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146</a:t>
            </a:fld>
            <a:endParaRPr lang="en-US"/>
          </a:p>
        </p:txBody>
      </p:sp>
      <p:sp>
        <p:nvSpPr>
          <p:cNvPr id="5" name="Content Placeholder 4"/>
          <p:cNvSpPr>
            <a:spLocks noGrp="1"/>
          </p:cNvSpPr>
          <p:nvPr>
            <p:ph sz="quarter" idx="1"/>
          </p:nvPr>
        </p:nvSpPr>
        <p:spPr>
          <a:xfrm>
            <a:off x="609600" y="609600"/>
            <a:ext cx="8305800" cy="5791200"/>
          </a:xfrm>
        </p:spPr>
        <p:txBody>
          <a:bodyPr/>
          <a:lstStyle/>
          <a:p>
            <a:pPr algn="just">
              <a:lnSpc>
                <a:spcPct val="150000"/>
              </a:lnSpc>
              <a:buNone/>
            </a:pPr>
            <a:r>
              <a:rPr lang="en-US" sz="2400" b="1" dirty="0" smtClean="0"/>
              <a:t>iii. </a:t>
            </a:r>
            <a:r>
              <a:rPr lang="en-GB" sz="2400" b="1" dirty="0" smtClean="0"/>
              <a:t>Protoplast fusion ( somatic cell hybridization) (</a:t>
            </a:r>
            <a:r>
              <a:rPr lang="en-GB" sz="2400" b="1" dirty="0" err="1" smtClean="0"/>
              <a:t>parasexual</a:t>
            </a:r>
            <a:r>
              <a:rPr lang="en-GB" sz="2400" b="1" dirty="0" smtClean="0"/>
              <a:t>)</a:t>
            </a:r>
            <a:endParaRPr lang="en-US" sz="2400" dirty="0" smtClean="0"/>
          </a:p>
          <a:p>
            <a:pPr algn="just">
              <a:lnSpc>
                <a:spcPct val="150000"/>
              </a:lnSpc>
              <a:buFont typeface="Wingdings" pitchFamily="2" charset="2"/>
              <a:buChar char="Ø"/>
            </a:pPr>
            <a:r>
              <a:rPr lang="en-US" sz="2400" dirty="0" smtClean="0"/>
              <a:t> </a:t>
            </a:r>
            <a:r>
              <a:rPr lang="en-GB" sz="2400" dirty="0" smtClean="0"/>
              <a:t>By employing conventional breeding techniques, it is not possible to obtain </a:t>
            </a:r>
            <a:r>
              <a:rPr lang="en-GB" sz="2400" dirty="0" err="1" smtClean="0"/>
              <a:t>interspecific</a:t>
            </a:r>
            <a:r>
              <a:rPr lang="en-GB" sz="2400" dirty="0" smtClean="0"/>
              <a:t> and </a:t>
            </a:r>
            <a:r>
              <a:rPr lang="en-GB" sz="2400" dirty="0" err="1" smtClean="0"/>
              <a:t>intergeneric</a:t>
            </a:r>
            <a:r>
              <a:rPr lang="en-GB" sz="2400" dirty="0" smtClean="0"/>
              <a:t> hybrids.</a:t>
            </a:r>
            <a:endParaRPr lang="en-US" sz="2400" dirty="0" smtClean="0"/>
          </a:p>
          <a:p>
            <a:pPr algn="just">
              <a:lnSpc>
                <a:spcPct val="150000"/>
              </a:lnSpc>
              <a:buFont typeface="Wingdings" pitchFamily="2" charset="2"/>
              <a:buChar char="Ø"/>
            </a:pPr>
            <a:r>
              <a:rPr lang="en-US" sz="2400" dirty="0" smtClean="0"/>
              <a:t> </a:t>
            </a:r>
            <a:r>
              <a:rPr lang="en-GB" sz="2400" dirty="0" smtClean="0"/>
              <a:t>Therefore a protoplast fusion technique provides an opportunity to overcome this problem.</a:t>
            </a:r>
          </a:p>
          <a:p>
            <a:pPr algn="just">
              <a:lnSpc>
                <a:spcPct val="150000"/>
              </a:lnSpc>
              <a:buFont typeface="Wingdings" pitchFamily="2" charset="2"/>
              <a:buChar char="Ø"/>
            </a:pPr>
            <a:r>
              <a:rPr lang="en-GB" sz="2400" b="1" dirty="0" smtClean="0"/>
              <a:t>Protoplast</a:t>
            </a:r>
            <a:r>
              <a:rPr lang="en-GB" sz="2400" dirty="0" smtClean="0"/>
              <a:t> : a plant cell from which cell wall is stripped off (removed)</a:t>
            </a:r>
            <a:endParaRPr lang="en-US" sz="2400" dirty="0" smtClean="0"/>
          </a:p>
          <a:p>
            <a:pPr lvl="0" algn="just">
              <a:lnSpc>
                <a:spcPct val="150000"/>
              </a:lnSpc>
              <a:buNone/>
            </a:pPr>
            <a:endParaRPr lang="en-US" sz="2400" dirty="0" smtClean="0"/>
          </a:p>
          <a:p>
            <a:pPr>
              <a:buNone/>
            </a:pPr>
            <a:endParaRPr lang="en-US" dirty="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147</a:t>
            </a:fld>
            <a:endParaRPr lang="en-US"/>
          </a:p>
        </p:txBody>
      </p:sp>
      <p:sp>
        <p:nvSpPr>
          <p:cNvPr id="5" name="Content Placeholder 4"/>
          <p:cNvSpPr>
            <a:spLocks noGrp="1"/>
          </p:cNvSpPr>
          <p:nvPr>
            <p:ph sz="quarter" idx="1"/>
          </p:nvPr>
        </p:nvSpPr>
        <p:spPr>
          <a:xfrm>
            <a:off x="609600" y="533400"/>
            <a:ext cx="8305800" cy="5867400"/>
          </a:xfrm>
        </p:spPr>
        <p:txBody>
          <a:bodyPr>
            <a:normAutofit/>
          </a:bodyPr>
          <a:lstStyle/>
          <a:p>
            <a:pPr algn="just">
              <a:lnSpc>
                <a:spcPct val="150000"/>
              </a:lnSpc>
              <a:buNone/>
            </a:pPr>
            <a:r>
              <a:rPr lang="en-GB" sz="2400" b="1" dirty="0" smtClean="0"/>
              <a:t>Protoplast fusion involves three steps:</a:t>
            </a:r>
            <a:endParaRPr lang="en-US" sz="2400" dirty="0" smtClean="0"/>
          </a:p>
          <a:p>
            <a:pPr marL="457200" indent="-457200" algn="just">
              <a:lnSpc>
                <a:spcPct val="150000"/>
              </a:lnSpc>
              <a:buAutoNum type="alphaLcPeriod"/>
            </a:pPr>
            <a:r>
              <a:rPr lang="en-GB" sz="2400" dirty="0" smtClean="0"/>
              <a:t>Isolation of the protoplast : plant tissue from two different sources (</a:t>
            </a:r>
            <a:r>
              <a:rPr lang="en-GB" sz="2400" dirty="0" err="1" smtClean="0"/>
              <a:t>spp</a:t>
            </a:r>
            <a:r>
              <a:rPr lang="en-GB" sz="2400" dirty="0" smtClean="0"/>
              <a:t>) are subjected to mixture of enzymes (</a:t>
            </a:r>
            <a:r>
              <a:rPr lang="en-GB" sz="2400" dirty="0" err="1" smtClean="0"/>
              <a:t>cellulases</a:t>
            </a:r>
            <a:r>
              <a:rPr lang="en-GB" sz="2400" dirty="0" smtClean="0"/>
              <a:t> </a:t>
            </a:r>
            <a:r>
              <a:rPr lang="en-GB" sz="2400" dirty="0" err="1" smtClean="0"/>
              <a:t>pectinase</a:t>
            </a:r>
            <a:r>
              <a:rPr lang="en-GB" sz="2400" dirty="0" smtClean="0"/>
              <a:t> in an </a:t>
            </a:r>
            <a:r>
              <a:rPr lang="en-GB" sz="2400" dirty="0" err="1" smtClean="0"/>
              <a:t>osmotically</a:t>
            </a:r>
            <a:r>
              <a:rPr lang="en-GB" sz="2400" dirty="0" smtClean="0"/>
              <a:t> stable solution such as </a:t>
            </a:r>
            <a:r>
              <a:rPr lang="en-GB" sz="2400" dirty="0" err="1" smtClean="0"/>
              <a:t>sorbital</a:t>
            </a:r>
            <a:r>
              <a:rPr lang="en-GB" sz="2400" dirty="0" smtClean="0"/>
              <a:t> and </a:t>
            </a:r>
            <a:r>
              <a:rPr lang="en-GB" sz="2400" dirty="0" err="1" smtClean="0"/>
              <a:t>manital</a:t>
            </a:r>
            <a:r>
              <a:rPr lang="en-GB" sz="2400" dirty="0" smtClean="0"/>
              <a:t> </a:t>
            </a:r>
          </a:p>
          <a:p>
            <a:pPr marL="457200" lvl="0" indent="-457200" algn="just">
              <a:lnSpc>
                <a:spcPct val="150000"/>
              </a:lnSpc>
              <a:buFont typeface="Wingdings 2"/>
              <a:buAutoNum type="alphaLcPeriod"/>
            </a:pPr>
            <a:r>
              <a:rPr lang="en-GB" sz="2400" dirty="0" smtClean="0"/>
              <a:t>Fusion of the protoplasts in the presence of fusains like polyethylene glycol </a:t>
            </a:r>
            <a:endParaRPr lang="en-US" sz="2400" dirty="0" smtClean="0"/>
          </a:p>
          <a:p>
            <a:pPr marL="457200" lvl="0" indent="-457200" algn="just">
              <a:lnSpc>
                <a:spcPct val="150000"/>
              </a:lnSpc>
              <a:buFont typeface="Wingdings 2"/>
              <a:buAutoNum type="alphaLcPeriod"/>
            </a:pPr>
            <a:r>
              <a:rPr lang="en-GB" sz="2400" dirty="0" smtClean="0"/>
              <a:t>Culture of hybrid protoplast to regenerate whole plant.</a:t>
            </a:r>
            <a:endParaRPr lang="en-US" sz="2400" dirty="0" smtClean="0"/>
          </a:p>
          <a:p>
            <a:pPr marL="457200" indent="-457200" algn="just">
              <a:lnSpc>
                <a:spcPct val="150000"/>
              </a:lnSpc>
              <a:buNone/>
            </a:pPr>
            <a:endParaRPr lang="en-US" sz="2400" dirty="0" smtClean="0"/>
          </a:p>
          <a:p>
            <a:pPr lvl="0" algn="just">
              <a:lnSpc>
                <a:spcPct val="150000"/>
              </a:lnSpc>
              <a:buFont typeface="Wingdings" pitchFamily="2" charset="2"/>
              <a:buChar char="Ø"/>
            </a:pPr>
            <a:endParaRPr lang="en-US" sz="2400" dirty="0" smtClean="0"/>
          </a:p>
          <a:p>
            <a:pPr>
              <a:buNone/>
            </a:pPr>
            <a:endParaRPr lang="en-US" sz="2400" dirty="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148</a:t>
            </a:fld>
            <a:endParaRPr lang="en-US"/>
          </a:p>
        </p:txBody>
      </p:sp>
      <p:sp>
        <p:nvSpPr>
          <p:cNvPr id="5" name="Content Placeholder 4"/>
          <p:cNvSpPr>
            <a:spLocks noGrp="1"/>
          </p:cNvSpPr>
          <p:nvPr>
            <p:ph sz="quarter" idx="1"/>
          </p:nvPr>
        </p:nvSpPr>
        <p:spPr>
          <a:xfrm>
            <a:off x="609600" y="609600"/>
            <a:ext cx="8229600" cy="5943600"/>
          </a:xfrm>
        </p:spPr>
        <p:txBody>
          <a:bodyPr>
            <a:normAutofit/>
          </a:bodyPr>
          <a:lstStyle/>
          <a:p>
            <a:pPr lvl="0" algn="just">
              <a:lnSpc>
                <a:spcPct val="160000"/>
              </a:lnSpc>
            </a:pPr>
            <a:r>
              <a:rPr lang="en-GB" sz="2400" dirty="0" smtClean="0"/>
              <a:t>Protoplast fusion (somatic cell hybridization) is used in creating new varieties.</a:t>
            </a:r>
          </a:p>
          <a:p>
            <a:pPr algn="just">
              <a:lnSpc>
                <a:spcPct val="160000"/>
              </a:lnSpc>
            </a:pPr>
            <a:r>
              <a:rPr lang="en-GB" sz="2400" dirty="0" smtClean="0"/>
              <a:t>The protoplast fusion may be of </a:t>
            </a:r>
            <a:r>
              <a:rPr lang="en-GB" sz="2400" b="1" dirty="0" smtClean="0"/>
              <a:t>three</a:t>
            </a:r>
            <a:r>
              <a:rPr lang="en-GB" sz="2400" dirty="0" smtClean="0"/>
              <a:t> kinds.</a:t>
            </a:r>
            <a:endParaRPr lang="en-US" sz="2400" dirty="0" smtClean="0"/>
          </a:p>
          <a:p>
            <a:pPr lvl="0">
              <a:lnSpc>
                <a:spcPct val="160000"/>
              </a:lnSpc>
              <a:buNone/>
            </a:pPr>
            <a:r>
              <a:rPr lang="en-US" sz="2400" dirty="0" smtClean="0"/>
              <a:t>     </a:t>
            </a:r>
            <a:r>
              <a:rPr lang="en-US" sz="2400" dirty="0" err="1" smtClean="0"/>
              <a:t>i</a:t>
            </a:r>
            <a:r>
              <a:rPr lang="en-US" sz="2400" dirty="0" smtClean="0"/>
              <a:t>. </a:t>
            </a:r>
            <a:r>
              <a:rPr lang="en-GB" sz="2400" dirty="0" smtClean="0"/>
              <a:t>Spontaneous</a:t>
            </a:r>
            <a:endParaRPr lang="en-US" sz="2400" dirty="0" smtClean="0"/>
          </a:p>
          <a:p>
            <a:pPr lvl="0">
              <a:lnSpc>
                <a:spcPct val="160000"/>
              </a:lnSpc>
              <a:buNone/>
            </a:pPr>
            <a:r>
              <a:rPr lang="en-GB" sz="2400" dirty="0" smtClean="0"/>
              <a:t>    ii. Mechanical</a:t>
            </a:r>
            <a:endParaRPr lang="en-US" sz="2400" dirty="0" smtClean="0"/>
          </a:p>
          <a:p>
            <a:pPr>
              <a:lnSpc>
                <a:spcPct val="160000"/>
              </a:lnSpc>
              <a:buNone/>
            </a:pPr>
            <a:r>
              <a:rPr lang="en-GB" sz="2400" dirty="0" smtClean="0"/>
              <a:t>    iii. Induced </a:t>
            </a:r>
          </a:p>
          <a:p>
            <a:pPr>
              <a:lnSpc>
                <a:spcPct val="160000"/>
              </a:lnSpc>
              <a:buNone/>
            </a:pPr>
            <a:r>
              <a:rPr lang="en-GB" sz="2400" dirty="0" smtClean="0"/>
              <a:t>              - electro fusion </a:t>
            </a:r>
          </a:p>
          <a:p>
            <a:pPr>
              <a:lnSpc>
                <a:spcPct val="160000"/>
              </a:lnSpc>
              <a:buNone/>
            </a:pPr>
            <a:r>
              <a:rPr lang="en-GB" sz="2400" dirty="0" smtClean="0"/>
              <a:t>              - Treatment with chemicals NaNO</a:t>
            </a:r>
            <a:r>
              <a:rPr lang="en-GB" sz="2400" baseline="-25000" dirty="0" smtClean="0"/>
              <a:t>3, </a:t>
            </a:r>
            <a:r>
              <a:rPr lang="en-GB" sz="2400" dirty="0" err="1" smtClean="0"/>
              <a:t>polyethelene</a:t>
            </a:r>
            <a:r>
              <a:rPr lang="en-GB" sz="2400" dirty="0" smtClean="0"/>
              <a:t> glycol (PEP)</a:t>
            </a:r>
          </a:p>
          <a:p>
            <a:pPr lvl="0" algn="just">
              <a:lnSpc>
                <a:spcPct val="160000"/>
              </a:lnSpc>
              <a:buNone/>
            </a:pPr>
            <a:endParaRPr lang="en-US" sz="2400" dirty="0" smtClean="0"/>
          </a:p>
          <a:p>
            <a:pPr>
              <a:buNone/>
            </a:pPr>
            <a:endParaRPr lang="en-GB" sz="2400" dirty="0" smtClean="0"/>
          </a:p>
          <a:p>
            <a:pPr>
              <a:buNone/>
            </a:pPr>
            <a:endParaRPr lang="en-US" sz="2400" dirty="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149</a:t>
            </a:fld>
            <a:endParaRPr lang="en-US"/>
          </a:p>
        </p:txBody>
      </p:sp>
      <p:sp>
        <p:nvSpPr>
          <p:cNvPr id="6" name="Title 1"/>
          <p:cNvSpPr>
            <a:spLocks noGrp="1"/>
          </p:cNvSpPr>
          <p:nvPr>
            <p:ph sz="quarter" idx="1"/>
          </p:nvPr>
        </p:nvSpPr>
        <p:spPr>
          <a:xfrm>
            <a:off x="609600" y="304800"/>
            <a:ext cx="8229600" cy="6019800"/>
          </a:xfrm>
        </p:spPr>
        <p:txBody>
          <a:bodyPr>
            <a:normAutofit fontScale="97500"/>
          </a:bodyPr>
          <a:lstStyle/>
          <a:p>
            <a:pPr lvl="0" algn="just">
              <a:lnSpc>
                <a:spcPct val="150000"/>
              </a:lnSpc>
              <a:buFont typeface="Wingdings" pitchFamily="2" charset="2"/>
              <a:buChar char="Ø"/>
            </a:pPr>
            <a:r>
              <a:rPr lang="en-GB" sz="2500" dirty="0" smtClean="0"/>
              <a:t>Somatic hybridization needs the isolation' of intact protoplasts, the </a:t>
            </a:r>
            <a:r>
              <a:rPr lang="en-GB" sz="2500" dirty="0" err="1" smtClean="0"/>
              <a:t>interparental</a:t>
            </a:r>
            <a:r>
              <a:rPr lang="en-GB" sz="2500" dirty="0" smtClean="0"/>
              <a:t> 'fusion' of these naked cells, the 'sustained divisions' of fusion products before or after their 'selection' and the 'regeneration' of plants.</a:t>
            </a:r>
            <a:endParaRPr lang="en-US" sz="2500" dirty="0" smtClean="0"/>
          </a:p>
          <a:p>
            <a:pPr lvl="0" algn="just">
              <a:lnSpc>
                <a:spcPct val="150000"/>
              </a:lnSpc>
              <a:buFont typeface="Wingdings" pitchFamily="2" charset="2"/>
              <a:buChar char="Ø"/>
            </a:pPr>
            <a:r>
              <a:rPr lang="en-US" sz="2400" dirty="0" smtClean="0"/>
              <a:t> </a:t>
            </a:r>
            <a:r>
              <a:rPr lang="en-GB" sz="2500" dirty="0" smtClean="0"/>
              <a:t>The somatic hybridization techniques should be used where </a:t>
            </a:r>
            <a:r>
              <a:rPr lang="en-GB" sz="2500" b="1" dirty="0" smtClean="0"/>
              <a:t>sexual means do not function</a:t>
            </a:r>
            <a:r>
              <a:rPr lang="en-GB" sz="2500" dirty="0" smtClean="0"/>
              <a:t> because of some form of incompatibility. </a:t>
            </a:r>
          </a:p>
          <a:p>
            <a:pPr lvl="0" algn="just">
              <a:lnSpc>
                <a:spcPct val="150000"/>
              </a:lnSpc>
              <a:buFont typeface="Wingdings" pitchFamily="2" charset="2"/>
              <a:buChar char="Ø"/>
            </a:pPr>
            <a:r>
              <a:rPr lang="en-GB" sz="2500" dirty="0" smtClean="0"/>
              <a:t>Also, one must clearly define what characters may be useful to manipulate by fusion and how such hybrids can be integrated in breeding programs.</a:t>
            </a:r>
            <a:endParaRPr lang="en-US" sz="25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458200" cy="6172200"/>
          </a:xfrm>
        </p:spPr>
        <p:txBody>
          <a:bodyPr>
            <a:normAutofit/>
          </a:bodyPr>
          <a:lstStyle/>
          <a:p>
            <a:pPr lvl="0">
              <a:lnSpc>
                <a:spcPct val="150000"/>
              </a:lnSpc>
              <a:buNone/>
            </a:pPr>
            <a:r>
              <a:rPr lang="en-US" dirty="0" smtClean="0"/>
              <a:t>  </a:t>
            </a:r>
            <a:r>
              <a:rPr lang="en-US" sz="2400" b="1" dirty="0" smtClean="0"/>
              <a:t>Basic techniques in Biotechnology</a:t>
            </a:r>
            <a:endParaRPr lang="en-US" sz="2400" dirty="0" smtClean="0"/>
          </a:p>
          <a:p>
            <a:pPr marL="274320" lvl="1" indent="-274320">
              <a:lnSpc>
                <a:spcPct val="150000"/>
              </a:lnSpc>
              <a:spcBef>
                <a:spcPts val="580"/>
              </a:spcBef>
              <a:buClr>
                <a:schemeClr val="accent1"/>
              </a:buClr>
              <a:buNone/>
            </a:pPr>
            <a:r>
              <a:rPr lang="en-GB" b="1" dirty="0" smtClean="0"/>
              <a:t>     Recombinant DNA technology</a:t>
            </a:r>
            <a:endParaRPr lang="en-US" dirty="0" smtClean="0"/>
          </a:p>
          <a:p>
            <a:pPr lvl="0">
              <a:lnSpc>
                <a:spcPct val="150000"/>
              </a:lnSpc>
              <a:buFont typeface="Wingdings" pitchFamily="2" charset="2"/>
              <a:buChar char="Ø"/>
            </a:pPr>
            <a:r>
              <a:rPr lang="en-GB" sz="2400" dirty="0" smtClean="0"/>
              <a:t>Recombinant DNA is defined as the </a:t>
            </a:r>
            <a:r>
              <a:rPr lang="en-GB" sz="2400" dirty="0" err="1" smtClean="0"/>
              <a:t>invitro</a:t>
            </a:r>
            <a:r>
              <a:rPr lang="en-GB" sz="2400" dirty="0" smtClean="0"/>
              <a:t> joining together of DNA molecules from non-homologous sources.</a:t>
            </a:r>
            <a:endParaRPr lang="en-US" sz="2400" dirty="0" smtClean="0"/>
          </a:p>
          <a:p>
            <a:pPr>
              <a:lnSpc>
                <a:spcPct val="150000"/>
              </a:lnSpc>
              <a:buFont typeface="Wingdings" pitchFamily="2" charset="2"/>
              <a:buChar char="Ø"/>
            </a:pPr>
            <a:r>
              <a:rPr lang="en-GB" sz="2400" dirty="0" smtClean="0"/>
              <a:t>It exploits features of genes, gene expression, and DNA </a:t>
            </a:r>
            <a:r>
              <a:rPr lang="en-GB" sz="2400" dirty="0" err="1" smtClean="0"/>
              <a:t>enzymology</a:t>
            </a:r>
            <a:r>
              <a:rPr lang="en-GB" sz="2400" dirty="0" smtClean="0"/>
              <a:t> to create novel DNA molecules with many applications.</a:t>
            </a:r>
          </a:p>
          <a:p>
            <a:pPr lvl="0">
              <a:lnSpc>
                <a:spcPct val="150000"/>
              </a:lnSpc>
              <a:buFont typeface="Wingdings" pitchFamily="2" charset="2"/>
              <a:buChar char="Ø"/>
            </a:pPr>
            <a:r>
              <a:rPr lang="en-GB" sz="2400" dirty="0" smtClean="0"/>
              <a:t> </a:t>
            </a:r>
            <a:r>
              <a:rPr lang="en-GB" sz="2400" dirty="0" err="1" smtClean="0"/>
              <a:t>rDNA</a:t>
            </a:r>
            <a:r>
              <a:rPr lang="en-GB" sz="2400" dirty="0" smtClean="0"/>
              <a:t> technology is also known as genetic engineering</a:t>
            </a:r>
            <a:r>
              <a:rPr lang="en-GB" dirty="0" smtClean="0"/>
              <a:t>.</a:t>
            </a:r>
          </a:p>
          <a:p>
            <a:pPr>
              <a:lnSpc>
                <a:spcPct val="150000"/>
              </a:lnSpc>
              <a:buFont typeface="Wingdings" pitchFamily="2" charset="2"/>
              <a:buChar char="Ø"/>
            </a:pPr>
            <a:r>
              <a:rPr lang="en-GB" sz="2400" dirty="0" smtClean="0"/>
              <a:t>It is now possible to transfer genetic material from any sources to a plasmid (vectors), an extra-chromosomal element of bacteria or to a virus.</a:t>
            </a:r>
            <a:endParaRPr lang="en-US" sz="2400" dirty="0" smtClean="0"/>
          </a:p>
          <a:p>
            <a:pPr lvl="0">
              <a:lnSpc>
                <a:spcPct val="150000"/>
              </a:lnSpc>
              <a:buFont typeface="Wingdings" pitchFamily="2" charset="2"/>
              <a:buChar char="Ø"/>
            </a:pPr>
            <a:endParaRPr lang="en-US" dirty="0" smtClean="0"/>
          </a:p>
          <a:p>
            <a:pPr>
              <a:lnSpc>
                <a:spcPct val="150000"/>
              </a:lnSpc>
              <a:buNone/>
            </a:pPr>
            <a:endParaRPr lang="en-US" dirty="0"/>
          </a:p>
        </p:txBody>
      </p:sp>
      <p:sp>
        <p:nvSpPr>
          <p:cNvPr id="4" name="Date Placeholder 3"/>
          <p:cNvSpPr>
            <a:spLocks noGrp="1"/>
          </p:cNvSpPr>
          <p:nvPr>
            <p:ph type="dt" sz="half" idx="10"/>
          </p:nvPr>
        </p:nvSpPr>
        <p:spPr/>
        <p:txBody>
          <a:bodyPr/>
          <a:lstStyle/>
          <a:p>
            <a:fld id="{B0CC6CB8-4395-42C1-95B8-01F5A918DA92}" type="datetime1">
              <a:rPr lang="en-US" smtClean="0"/>
              <a:pPr/>
              <a:t>4/22/2020</a:t>
            </a:fld>
            <a:endParaRPr lang="en-US"/>
          </a:p>
        </p:txBody>
      </p:sp>
      <p:sp>
        <p:nvSpPr>
          <p:cNvPr id="5" name="Slide Number Placeholder 4"/>
          <p:cNvSpPr>
            <a:spLocks noGrp="1"/>
          </p:cNvSpPr>
          <p:nvPr>
            <p:ph type="sldNum" sz="quarter" idx="12"/>
          </p:nvPr>
        </p:nvSpPr>
        <p:spPr/>
        <p:txBody>
          <a:bodyPr/>
          <a:lstStyle/>
          <a:p>
            <a:fld id="{7B5FE98C-80BB-47BA-A7AE-7DC72E4E69FA}" type="slidenum">
              <a:rPr lang="en-US" smtClean="0"/>
              <a:pPr/>
              <a:t>15</a:t>
            </a:fld>
            <a:endParaRPr lang="en-US"/>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150</a:t>
            </a:fld>
            <a:endParaRPr lang="en-US"/>
          </a:p>
        </p:txBody>
      </p:sp>
      <p:sp>
        <p:nvSpPr>
          <p:cNvPr id="5" name="Content Placeholder 4"/>
          <p:cNvSpPr>
            <a:spLocks noGrp="1"/>
          </p:cNvSpPr>
          <p:nvPr>
            <p:ph sz="quarter" idx="1"/>
          </p:nvPr>
        </p:nvSpPr>
        <p:spPr>
          <a:xfrm>
            <a:off x="609600" y="457200"/>
            <a:ext cx="8229600" cy="5943600"/>
          </a:xfrm>
        </p:spPr>
        <p:txBody>
          <a:bodyPr/>
          <a:lstStyle/>
          <a:p>
            <a:pPr lvl="0" algn="just">
              <a:lnSpc>
                <a:spcPct val="150000"/>
              </a:lnSpc>
              <a:buFont typeface="Wingdings" pitchFamily="2" charset="2"/>
              <a:buChar char="Ø"/>
            </a:pPr>
            <a:r>
              <a:rPr lang="en-GB" sz="2400" dirty="0" smtClean="0"/>
              <a:t>Generally, wide hybridization in plants is used in order to integrate or incorporate valuable traits between species or in some cases even between genera.</a:t>
            </a:r>
          </a:p>
          <a:p>
            <a:pPr lvl="0" algn="just">
              <a:lnSpc>
                <a:spcPct val="150000"/>
              </a:lnSpc>
              <a:buFont typeface="Wingdings" pitchFamily="2" charset="2"/>
              <a:buChar char="Ø"/>
            </a:pPr>
            <a:r>
              <a:rPr lang="en-GB" sz="2400" dirty="0" smtClean="0"/>
              <a:t> It comes at the very beginning of a breeding program, generally to widen the scope of genetic variability, later selected for useful and balanced gene combinations.</a:t>
            </a:r>
          </a:p>
          <a:p>
            <a:pPr lvl="0" algn="just">
              <a:lnSpc>
                <a:spcPct val="150000"/>
              </a:lnSpc>
              <a:buNone/>
            </a:pPr>
            <a:r>
              <a:rPr lang="en-GB" sz="2400" b="1" dirty="0" smtClean="0"/>
              <a:t>Genetic engineering (production of genetically modified organisms) (GMO)</a:t>
            </a:r>
          </a:p>
          <a:p>
            <a:pPr algn="just">
              <a:lnSpc>
                <a:spcPct val="150000"/>
              </a:lnSpc>
              <a:buFont typeface="Wingdings" pitchFamily="2" charset="2"/>
              <a:buChar char="v"/>
            </a:pPr>
            <a:r>
              <a:rPr lang="en-GB" sz="2400" b="1" dirty="0" smtClean="0"/>
              <a:t> </a:t>
            </a:r>
            <a:r>
              <a:rPr lang="en-GB" sz="2400" dirty="0" smtClean="0"/>
              <a:t>Transgenic crop plant: is transformed crop plant</a:t>
            </a:r>
            <a:endParaRPr lang="en-US" sz="2400" dirty="0" smtClean="0"/>
          </a:p>
          <a:p>
            <a:pPr lvl="0" algn="just">
              <a:lnSpc>
                <a:spcPct val="150000"/>
              </a:lnSpc>
              <a:buNone/>
            </a:pPr>
            <a:endParaRPr lang="en-US" sz="2400" dirty="0" smtClean="0"/>
          </a:p>
          <a:p>
            <a:pPr>
              <a:buNone/>
            </a:pPr>
            <a:endParaRPr lang="en-US" sz="2400" dirty="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151</a:t>
            </a:fld>
            <a:endParaRPr lang="en-US"/>
          </a:p>
        </p:txBody>
      </p:sp>
      <p:sp>
        <p:nvSpPr>
          <p:cNvPr id="5" name="Content Placeholder 4"/>
          <p:cNvSpPr>
            <a:spLocks noGrp="1"/>
          </p:cNvSpPr>
          <p:nvPr>
            <p:ph sz="quarter" idx="1"/>
          </p:nvPr>
        </p:nvSpPr>
        <p:spPr>
          <a:xfrm>
            <a:off x="609600" y="304800"/>
            <a:ext cx="8229600" cy="6172200"/>
          </a:xfrm>
        </p:spPr>
        <p:txBody>
          <a:bodyPr>
            <a:normAutofit/>
          </a:bodyPr>
          <a:lstStyle/>
          <a:p>
            <a:pPr lvl="0" algn="just">
              <a:lnSpc>
                <a:spcPct val="150000"/>
              </a:lnSpc>
              <a:buFont typeface="Wingdings" pitchFamily="2" charset="2"/>
              <a:buChar char="Ø"/>
            </a:pPr>
            <a:r>
              <a:rPr lang="en-GB" sz="2400" dirty="0" smtClean="0"/>
              <a:t>Transgenic plant is a plant to which exotic (foreign) DNA or gene is integrated inserted in to its chromosome by transformation technique.</a:t>
            </a:r>
            <a:endParaRPr lang="en-US" sz="2400" dirty="0" smtClean="0"/>
          </a:p>
          <a:p>
            <a:pPr lvl="0" algn="just">
              <a:lnSpc>
                <a:spcPct val="150000"/>
              </a:lnSpc>
              <a:buFont typeface="Wingdings" pitchFamily="2" charset="2"/>
              <a:buChar char="Ø"/>
            </a:pPr>
            <a:r>
              <a:rPr lang="en-US" sz="2400" dirty="0" smtClean="0"/>
              <a:t> </a:t>
            </a:r>
            <a:r>
              <a:rPr lang="en-GB" sz="2400" dirty="0" smtClean="0"/>
              <a:t>Transformation is a technique of transferring foreign gene into an organism by non-sexual means.</a:t>
            </a:r>
            <a:endParaRPr lang="en-US" sz="2400" dirty="0" smtClean="0"/>
          </a:p>
          <a:p>
            <a:pPr algn="just">
              <a:lnSpc>
                <a:spcPct val="150000"/>
              </a:lnSpc>
              <a:buFont typeface="Wingdings" pitchFamily="2" charset="2"/>
              <a:buChar char="Ø"/>
            </a:pPr>
            <a:r>
              <a:rPr lang="en-GB" sz="2400" dirty="0" smtClean="0"/>
              <a:t>The DNA (gene) to transferred by non-sexual means may be from: </a:t>
            </a:r>
          </a:p>
          <a:p>
            <a:pPr algn="just">
              <a:lnSpc>
                <a:spcPct val="150000"/>
              </a:lnSpc>
              <a:buNone/>
            </a:pPr>
            <a:r>
              <a:rPr lang="en-GB" sz="2400" dirty="0" smtClean="0"/>
              <a:t>               - plant</a:t>
            </a:r>
            <a:r>
              <a:rPr lang="en-US" sz="2400" dirty="0" smtClean="0"/>
              <a:t>, </a:t>
            </a:r>
            <a:r>
              <a:rPr lang="en-GB" sz="2400" dirty="0" smtClean="0"/>
              <a:t>animal, bacterial, viruses</a:t>
            </a:r>
            <a:endParaRPr lang="en-US" sz="2400" dirty="0" smtClean="0"/>
          </a:p>
          <a:p>
            <a:pPr algn="just">
              <a:lnSpc>
                <a:spcPct val="150000"/>
              </a:lnSpc>
              <a:buNone/>
            </a:pPr>
            <a:r>
              <a:rPr lang="en-GB" sz="2400" b="1" dirty="0" smtClean="0"/>
              <a:t>Methods of gene transfer</a:t>
            </a:r>
          </a:p>
          <a:p>
            <a:pPr lvl="0" algn="just">
              <a:lnSpc>
                <a:spcPct val="150000"/>
              </a:lnSpc>
              <a:buFont typeface="Wingdings" pitchFamily="2" charset="2"/>
              <a:buChar char="Ø"/>
            </a:pPr>
            <a:r>
              <a:rPr lang="en-GB" sz="2400" b="1" dirty="0" smtClean="0"/>
              <a:t> </a:t>
            </a:r>
            <a:r>
              <a:rPr lang="en-GB" sz="2400" dirty="0" err="1" smtClean="0"/>
              <a:t>Agrobacterium</a:t>
            </a:r>
            <a:r>
              <a:rPr lang="en-GB" sz="2400" dirty="0" smtClean="0"/>
              <a:t> mediated gene transfer</a:t>
            </a:r>
            <a:endParaRPr lang="en-US" sz="2400" dirty="0" smtClean="0"/>
          </a:p>
          <a:p>
            <a:pPr lvl="0" algn="just">
              <a:lnSpc>
                <a:spcPct val="150000"/>
              </a:lnSpc>
              <a:buFont typeface="Wingdings" pitchFamily="2" charset="2"/>
              <a:buChar char="Ø"/>
            </a:pPr>
            <a:r>
              <a:rPr lang="en-GB" sz="2400" dirty="0" smtClean="0"/>
              <a:t>Direct gene transfer techniques</a:t>
            </a:r>
            <a:endParaRPr lang="en-US" sz="2400" dirty="0" smtClean="0"/>
          </a:p>
          <a:p>
            <a:pPr lvl="0" algn="just">
              <a:lnSpc>
                <a:spcPct val="150000"/>
              </a:lnSpc>
              <a:buFont typeface="Wingdings" pitchFamily="2" charset="2"/>
              <a:buChar char="Ø"/>
            </a:pPr>
            <a:r>
              <a:rPr lang="en-GB" sz="2400" dirty="0" smtClean="0"/>
              <a:t>Gene transfer by micro infection </a:t>
            </a:r>
            <a:endParaRPr lang="en-US" sz="2400" dirty="0" smtClean="0"/>
          </a:p>
          <a:p>
            <a:pPr algn="just">
              <a:lnSpc>
                <a:spcPct val="150000"/>
              </a:lnSpc>
              <a:buFont typeface="Wingdings" pitchFamily="2" charset="2"/>
              <a:buChar char="Ø"/>
            </a:pPr>
            <a:endParaRPr lang="en-US" sz="2400" dirty="0" smtClean="0"/>
          </a:p>
          <a:p>
            <a:pPr algn="just">
              <a:lnSpc>
                <a:spcPct val="150000"/>
              </a:lnSpc>
              <a:buNone/>
            </a:pPr>
            <a:endParaRPr lang="en-US" sz="2400" dirty="0" smtClean="0"/>
          </a:p>
          <a:p>
            <a:pPr algn="just">
              <a:lnSpc>
                <a:spcPct val="150000"/>
              </a:lnSpc>
              <a:buNone/>
            </a:pPr>
            <a:endParaRPr lang="en-US" sz="2400" dirty="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152</a:t>
            </a:fld>
            <a:endParaRPr lang="en-US"/>
          </a:p>
        </p:txBody>
      </p:sp>
      <p:sp>
        <p:nvSpPr>
          <p:cNvPr id="5" name="Content Placeholder 4"/>
          <p:cNvSpPr>
            <a:spLocks noGrp="1"/>
          </p:cNvSpPr>
          <p:nvPr>
            <p:ph sz="quarter" idx="1"/>
          </p:nvPr>
        </p:nvSpPr>
        <p:spPr>
          <a:xfrm>
            <a:off x="533400" y="381000"/>
            <a:ext cx="8382000" cy="5943600"/>
          </a:xfrm>
        </p:spPr>
        <p:txBody>
          <a:bodyPr/>
          <a:lstStyle/>
          <a:p>
            <a:pPr lvl="0" algn="just">
              <a:lnSpc>
                <a:spcPct val="150000"/>
              </a:lnSpc>
              <a:buFont typeface="Wingdings" pitchFamily="2" charset="2"/>
              <a:buChar char="Ø"/>
            </a:pPr>
            <a:r>
              <a:rPr lang="en-GB" sz="2400" dirty="0" smtClean="0"/>
              <a:t>Gene transfer by using  particle bombardment (gene gun method )</a:t>
            </a:r>
            <a:endParaRPr lang="en-US" sz="2400" dirty="0" smtClean="0"/>
          </a:p>
          <a:p>
            <a:pPr lvl="0" algn="just">
              <a:lnSpc>
                <a:spcPct val="150000"/>
              </a:lnSpc>
              <a:buFont typeface="Wingdings" pitchFamily="2" charset="2"/>
              <a:buChar char="Ø"/>
            </a:pPr>
            <a:r>
              <a:rPr lang="en-GB" sz="2400" dirty="0" smtClean="0"/>
              <a:t>Gene transfer by </a:t>
            </a:r>
            <a:r>
              <a:rPr lang="en-GB" sz="2400" dirty="0" err="1" smtClean="0"/>
              <a:t>electroporation</a:t>
            </a:r>
            <a:endParaRPr lang="en-US" sz="2400" dirty="0" smtClean="0"/>
          </a:p>
          <a:p>
            <a:pPr lvl="0" algn="just">
              <a:lnSpc>
                <a:spcPct val="150000"/>
              </a:lnSpc>
              <a:buNone/>
            </a:pPr>
            <a:r>
              <a:rPr lang="en-US" dirty="0" smtClean="0"/>
              <a:t>   </a:t>
            </a:r>
            <a:r>
              <a:rPr lang="en-US" dirty="0" err="1" smtClean="0"/>
              <a:t>i</a:t>
            </a:r>
            <a:r>
              <a:rPr lang="en-US" sz="2400" dirty="0" smtClean="0"/>
              <a:t>. </a:t>
            </a:r>
            <a:r>
              <a:rPr lang="en-GB" sz="2400" b="1" dirty="0" err="1" smtClean="0"/>
              <a:t>Agrobacterium</a:t>
            </a:r>
            <a:r>
              <a:rPr lang="en-GB" sz="2400" b="1" dirty="0" smtClean="0"/>
              <a:t> mediated gene transfer</a:t>
            </a:r>
            <a:endParaRPr lang="en-US" sz="2400" dirty="0" smtClean="0"/>
          </a:p>
          <a:p>
            <a:pPr lvl="0" algn="just">
              <a:lnSpc>
                <a:spcPct val="150000"/>
              </a:lnSpc>
            </a:pPr>
            <a:r>
              <a:rPr lang="en-GB" sz="2400" dirty="0" smtClean="0"/>
              <a:t>The bacterium that causes crown gall disease in plants.</a:t>
            </a:r>
            <a:endParaRPr lang="en-US" sz="2400" dirty="0" smtClean="0"/>
          </a:p>
          <a:p>
            <a:pPr lvl="0" algn="just">
              <a:lnSpc>
                <a:spcPct val="150000"/>
              </a:lnSpc>
            </a:pPr>
            <a:r>
              <a:rPr lang="en-GB" sz="2400" dirty="0" smtClean="0"/>
              <a:t>Typically, when </a:t>
            </a:r>
            <a:r>
              <a:rPr lang="en-GB" sz="2400" i="1" dirty="0" err="1" smtClean="0"/>
              <a:t>Agrobacterium</a:t>
            </a:r>
            <a:r>
              <a:rPr lang="en-GB" sz="2400" i="1" dirty="0" smtClean="0"/>
              <a:t> </a:t>
            </a:r>
            <a:r>
              <a:rPr lang="en-GB" sz="2400" i="1" dirty="0" err="1" smtClean="0"/>
              <a:t>tumefaciens</a:t>
            </a:r>
            <a:r>
              <a:rPr lang="en-GB" sz="2400" dirty="0" smtClean="0"/>
              <a:t> bacteria enter a plant through a wound, they transfer the Ti plasmid into nearby plant cells.</a:t>
            </a:r>
          </a:p>
          <a:p>
            <a:pPr algn="just">
              <a:lnSpc>
                <a:spcPct val="150000"/>
              </a:lnSpc>
            </a:pPr>
            <a:r>
              <a:rPr lang="en-GB" sz="2400" dirty="0" smtClean="0"/>
              <a:t>The presence of this plasmid drastically changes the growth of the plant cells, resulting in the formation of a large </a:t>
            </a:r>
            <a:r>
              <a:rPr lang="en-GB" sz="2400" dirty="0" err="1" smtClean="0"/>
              <a:t>tumor</a:t>
            </a:r>
            <a:r>
              <a:rPr lang="en-GB" sz="2400" dirty="0" smtClean="0"/>
              <a:t> on the plant.</a:t>
            </a:r>
          </a:p>
          <a:p>
            <a:pPr algn="just">
              <a:lnSpc>
                <a:spcPct val="150000"/>
              </a:lnSpc>
              <a:buNone/>
            </a:pPr>
            <a:endParaRPr lang="en-US" sz="2400" dirty="0" smtClean="0"/>
          </a:p>
          <a:p>
            <a:pPr lvl="0" algn="just">
              <a:lnSpc>
                <a:spcPct val="150000"/>
              </a:lnSpc>
              <a:buNone/>
            </a:pPr>
            <a:endParaRPr lang="en-US" sz="2400" dirty="0" smtClean="0"/>
          </a:p>
          <a:p>
            <a:pPr algn="just">
              <a:buNone/>
            </a:pPr>
            <a:endParaRPr lang="en-US" sz="2400" dirty="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153</a:t>
            </a:fld>
            <a:endParaRPr lang="en-US"/>
          </a:p>
        </p:txBody>
      </p:sp>
      <p:sp>
        <p:nvSpPr>
          <p:cNvPr id="5" name="Content Placeholder 4"/>
          <p:cNvSpPr>
            <a:spLocks noGrp="1"/>
          </p:cNvSpPr>
          <p:nvPr>
            <p:ph sz="quarter" idx="1"/>
          </p:nvPr>
        </p:nvSpPr>
        <p:spPr>
          <a:xfrm>
            <a:off x="914400" y="533400"/>
            <a:ext cx="7772400" cy="5791200"/>
          </a:xfrm>
        </p:spPr>
        <p:txBody>
          <a:bodyPr/>
          <a:lstStyle/>
          <a:p>
            <a:pPr algn="just">
              <a:lnSpc>
                <a:spcPct val="150000"/>
              </a:lnSpc>
            </a:pPr>
            <a:r>
              <a:rPr lang="en-GB" sz="2400" dirty="0" smtClean="0"/>
              <a:t>Scientists manipulate this natural process by removing the Ti plasmids from </a:t>
            </a:r>
            <a:r>
              <a:rPr lang="en-GB" sz="2400" i="1" dirty="0" err="1" smtClean="0"/>
              <a:t>Agrobacterium</a:t>
            </a:r>
            <a:r>
              <a:rPr lang="en-GB" sz="2400" i="1" dirty="0" smtClean="0"/>
              <a:t> </a:t>
            </a:r>
            <a:r>
              <a:rPr lang="en-GB" sz="2400" i="1" dirty="0" err="1" smtClean="0"/>
              <a:t>tumefaciens</a:t>
            </a:r>
            <a:r>
              <a:rPr lang="en-GB" sz="2400" dirty="0" smtClean="0"/>
              <a:t> cells to replace the plasmids’ </a:t>
            </a:r>
            <a:r>
              <a:rPr lang="en-GB" sz="2400" dirty="0" err="1" smtClean="0"/>
              <a:t>tumor</a:t>
            </a:r>
            <a:r>
              <a:rPr lang="en-GB" sz="2400" dirty="0" smtClean="0"/>
              <a:t>-causing genes with genes that code for desirable characteristics</a:t>
            </a:r>
            <a:r>
              <a:rPr lang="en-GB" dirty="0" smtClean="0"/>
              <a:t>. </a:t>
            </a:r>
          </a:p>
          <a:p>
            <a:pPr algn="just">
              <a:lnSpc>
                <a:spcPct val="150000"/>
              </a:lnSpc>
            </a:pPr>
            <a:r>
              <a:rPr lang="en-GB" sz="2400" dirty="0" smtClean="0"/>
              <a:t>These recombinant plasmids are then introduced into plant cells to produce, for example, crop plants that are resistant to certain diseases, insect pests, or herbicides. </a:t>
            </a:r>
          </a:p>
          <a:p>
            <a:pPr algn="just">
              <a:lnSpc>
                <a:spcPct val="150000"/>
              </a:lnSpc>
            </a:pPr>
            <a:r>
              <a:rPr lang="en-GB" sz="2400" dirty="0" smtClean="0"/>
              <a:t>These techniques may someday be used to improve the nutritional value of food plants</a:t>
            </a:r>
            <a:endParaRPr lang="en-US" sz="2400" dirty="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154</a:t>
            </a:fld>
            <a:endParaRPr lang="en-US"/>
          </a:p>
        </p:txBody>
      </p:sp>
      <p:sp>
        <p:nvSpPr>
          <p:cNvPr id="5" name="Content Placeholder 4"/>
          <p:cNvSpPr>
            <a:spLocks noGrp="1"/>
          </p:cNvSpPr>
          <p:nvPr>
            <p:ph sz="quarter" idx="1"/>
          </p:nvPr>
        </p:nvSpPr>
        <p:spPr>
          <a:xfrm>
            <a:off x="457200" y="381000"/>
            <a:ext cx="8305800" cy="6019800"/>
          </a:xfrm>
        </p:spPr>
        <p:txBody>
          <a:bodyPr/>
          <a:lstStyle/>
          <a:p>
            <a:pPr algn="just">
              <a:lnSpc>
                <a:spcPct val="150000"/>
              </a:lnSpc>
              <a:buNone/>
            </a:pPr>
            <a:r>
              <a:rPr lang="en-US" dirty="0" smtClean="0"/>
              <a:t>  </a:t>
            </a:r>
            <a:r>
              <a:rPr lang="en-GB" sz="2400" b="1" dirty="0" smtClean="0"/>
              <a:t>Genetic information needed for crown gall development</a:t>
            </a:r>
          </a:p>
          <a:p>
            <a:pPr lvl="0" algn="just">
              <a:lnSpc>
                <a:spcPct val="150000"/>
              </a:lnSpc>
              <a:buFont typeface="Wingdings" pitchFamily="2" charset="2"/>
              <a:buChar char="Ø"/>
            </a:pPr>
            <a:r>
              <a:rPr lang="en-GB" sz="2400" b="1" dirty="0" smtClean="0"/>
              <a:t> </a:t>
            </a:r>
            <a:r>
              <a:rPr lang="en-GB" sz="2400" dirty="0" smtClean="0"/>
              <a:t>The ability of </a:t>
            </a:r>
            <a:r>
              <a:rPr lang="en-GB" sz="2400" i="1" dirty="0" err="1" smtClean="0"/>
              <a:t>Agrobacterium</a:t>
            </a:r>
            <a:r>
              <a:rPr lang="en-GB" sz="2400" i="1" dirty="0" smtClean="0"/>
              <a:t> </a:t>
            </a:r>
            <a:r>
              <a:rPr lang="en-GB" sz="2400" i="1" dirty="0" err="1" smtClean="0"/>
              <a:t>tumefaciens</a:t>
            </a:r>
            <a:r>
              <a:rPr lang="en-GB" sz="2400" i="1" dirty="0" smtClean="0"/>
              <a:t> </a:t>
            </a:r>
            <a:r>
              <a:rPr lang="en-GB" sz="2400" dirty="0" smtClean="0"/>
              <a:t>to induce crown gall disease in plants is controlled by genetic information called transferred DNA(T-DNA) carried on a large plasmid known as Ti plasmid (</a:t>
            </a:r>
            <a:r>
              <a:rPr lang="en-GB" sz="2400" dirty="0" err="1" smtClean="0"/>
              <a:t>tumor</a:t>
            </a:r>
            <a:r>
              <a:rPr lang="en-GB" sz="2400" dirty="0" smtClean="0"/>
              <a:t> inducing plasmid ).</a:t>
            </a:r>
            <a:endParaRPr lang="en-US" sz="2400" dirty="0" smtClean="0"/>
          </a:p>
          <a:p>
            <a:pPr lvl="0" algn="just">
              <a:lnSpc>
                <a:spcPct val="150000"/>
              </a:lnSpc>
              <a:buFont typeface="Wingdings" pitchFamily="2" charset="2"/>
              <a:buChar char="Ø"/>
            </a:pPr>
            <a:r>
              <a:rPr lang="en-GB" sz="2400" dirty="0" smtClean="0"/>
              <a:t>During the transformation process, the T-DNA is excised from the Ti plasmid, transferred to plant cell and integrated into the chromosome of the plant cell.</a:t>
            </a:r>
            <a:endParaRPr lang="en-US" sz="2400" dirty="0" smtClean="0"/>
          </a:p>
          <a:p>
            <a:pPr algn="just">
              <a:lnSpc>
                <a:spcPct val="150000"/>
              </a:lnSpc>
              <a:buFont typeface="Wingdings" pitchFamily="2" charset="2"/>
              <a:buChar char="Ø"/>
            </a:pPr>
            <a:r>
              <a:rPr lang="en-GB" sz="2400" dirty="0" smtClean="0"/>
              <a:t>The transformed cells lose control of mitotic cell division and proliferate continuously resulting in </a:t>
            </a:r>
            <a:r>
              <a:rPr lang="en-GB" sz="2400" dirty="0" err="1" smtClean="0"/>
              <a:t>tumor</a:t>
            </a:r>
            <a:r>
              <a:rPr lang="en-GB" sz="2400" dirty="0" smtClean="0"/>
              <a:t> formation</a:t>
            </a:r>
            <a:endParaRPr lang="en-US" sz="2400" dirty="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155</a:t>
            </a:fld>
            <a:endParaRPr lang="en-US"/>
          </a:p>
        </p:txBody>
      </p:sp>
      <p:sp>
        <p:nvSpPr>
          <p:cNvPr id="5" name="Content Placeholder 4"/>
          <p:cNvSpPr>
            <a:spLocks noGrp="1"/>
          </p:cNvSpPr>
          <p:nvPr>
            <p:ph sz="quarter" idx="1"/>
          </p:nvPr>
        </p:nvSpPr>
        <p:spPr>
          <a:xfrm>
            <a:off x="533400" y="533400"/>
            <a:ext cx="8153400" cy="5791200"/>
          </a:xfrm>
        </p:spPr>
        <p:txBody>
          <a:bodyPr>
            <a:normAutofit/>
          </a:bodyPr>
          <a:lstStyle/>
          <a:p>
            <a:pPr algn="just">
              <a:lnSpc>
                <a:spcPct val="150000"/>
              </a:lnSpc>
              <a:buNone/>
            </a:pPr>
            <a:r>
              <a:rPr lang="en-GB" sz="2400" b="1" dirty="0" smtClean="0"/>
              <a:t>Limitation of </a:t>
            </a:r>
            <a:r>
              <a:rPr lang="en-GB" sz="2400" b="1" i="1" dirty="0" err="1" smtClean="0"/>
              <a:t>Agrobacterium</a:t>
            </a:r>
            <a:r>
              <a:rPr lang="en-GB" sz="2400" b="1" i="1" dirty="0" smtClean="0"/>
              <a:t> </a:t>
            </a:r>
            <a:r>
              <a:rPr lang="en-GB" sz="2400" b="1" i="1" dirty="0" err="1" smtClean="0"/>
              <a:t>tumefaciens</a:t>
            </a:r>
            <a:r>
              <a:rPr lang="en-GB" sz="2400" b="1" i="1" dirty="0" smtClean="0"/>
              <a:t> based on gene transfer</a:t>
            </a:r>
          </a:p>
          <a:p>
            <a:pPr lvl="0" algn="just">
              <a:lnSpc>
                <a:spcPct val="150000"/>
              </a:lnSpc>
              <a:buFont typeface="Wingdings" pitchFamily="2" charset="2"/>
              <a:buChar char="Ø"/>
            </a:pPr>
            <a:r>
              <a:rPr lang="en-GB" sz="2400" b="1" i="1" dirty="0" smtClean="0"/>
              <a:t> </a:t>
            </a:r>
            <a:r>
              <a:rPr lang="en-GB" sz="2400" dirty="0" smtClean="0"/>
              <a:t>This technique is limited to </a:t>
            </a:r>
            <a:r>
              <a:rPr lang="en-GB" sz="2400" dirty="0" err="1" smtClean="0"/>
              <a:t>Dicotyledons</a:t>
            </a:r>
            <a:r>
              <a:rPr lang="en-GB" sz="2400" dirty="0" smtClean="0"/>
              <a:t> plants (limited host range)</a:t>
            </a:r>
            <a:endParaRPr lang="en-US" sz="2400" dirty="0" smtClean="0"/>
          </a:p>
          <a:p>
            <a:pPr lvl="0" algn="just">
              <a:lnSpc>
                <a:spcPct val="150000"/>
              </a:lnSpc>
              <a:buFont typeface="Wingdings" pitchFamily="2" charset="2"/>
              <a:buChar char="Ø"/>
            </a:pPr>
            <a:r>
              <a:rPr lang="en-GB" sz="2400" dirty="0" smtClean="0"/>
              <a:t>It cannot be used for gene transfer in to monocotyledons plants. </a:t>
            </a:r>
          </a:p>
          <a:p>
            <a:pPr algn="just">
              <a:buNone/>
            </a:pPr>
            <a:endParaRPr lang="en-US" sz="2400" dirty="0"/>
          </a:p>
        </p:txBody>
      </p:sp>
      <p:grpSp>
        <p:nvGrpSpPr>
          <p:cNvPr id="8" name="Group 13"/>
          <p:cNvGrpSpPr>
            <a:grpSpLocks/>
          </p:cNvGrpSpPr>
          <p:nvPr/>
        </p:nvGrpSpPr>
        <p:grpSpPr bwMode="auto">
          <a:xfrm>
            <a:off x="838200" y="3429000"/>
            <a:ext cx="2122488" cy="1995488"/>
            <a:chOff x="1248" y="2736"/>
            <a:chExt cx="1337" cy="1257"/>
          </a:xfrm>
        </p:grpSpPr>
        <p:pic>
          <p:nvPicPr>
            <p:cNvPr id="9" name="Picture 5" descr="C:\My Documents\Dad\biotech\Images\agro-on-stem.jpg"/>
            <p:cNvPicPr>
              <a:picLocks noChangeAspect="1" noChangeArrowheads="1"/>
            </p:cNvPicPr>
            <p:nvPr/>
          </p:nvPicPr>
          <p:blipFill>
            <a:blip r:embed="rId2" cstate="print"/>
            <a:srcRect/>
            <a:stretch>
              <a:fillRect/>
            </a:stretch>
          </p:blipFill>
          <p:spPr bwMode="auto">
            <a:xfrm>
              <a:off x="1248" y="2736"/>
              <a:ext cx="689" cy="1257"/>
            </a:xfrm>
            <a:prstGeom prst="rect">
              <a:avLst/>
            </a:prstGeom>
            <a:noFill/>
            <a:ln w="9525">
              <a:noFill/>
              <a:miter lim="800000"/>
              <a:headEnd/>
              <a:tailEnd/>
            </a:ln>
          </p:spPr>
        </p:pic>
        <p:sp>
          <p:nvSpPr>
            <p:cNvPr id="10" name="Text Box 11"/>
            <p:cNvSpPr txBox="1">
              <a:spLocks noChangeArrowheads="1"/>
            </p:cNvSpPr>
            <p:nvPr/>
          </p:nvSpPr>
          <p:spPr bwMode="auto">
            <a:xfrm>
              <a:off x="1968" y="2736"/>
              <a:ext cx="617" cy="442"/>
            </a:xfrm>
            <a:prstGeom prst="rect">
              <a:avLst/>
            </a:prstGeom>
            <a:noFill/>
            <a:ln w="9525">
              <a:noFill/>
              <a:miter lim="800000"/>
              <a:headEnd/>
              <a:tailEnd/>
            </a:ln>
          </p:spPr>
          <p:txBody>
            <a:bodyPr wrap="none">
              <a:spAutoFit/>
            </a:bodyPr>
            <a:lstStyle/>
            <a:p>
              <a:pPr algn="ctr"/>
              <a:r>
                <a:rPr lang="en-US"/>
                <a:t>Gall on</a:t>
              </a:r>
            </a:p>
            <a:p>
              <a:pPr algn="ctr"/>
              <a:r>
                <a:rPr lang="en-US"/>
                <a:t>stem</a:t>
              </a:r>
            </a:p>
          </p:txBody>
        </p:sp>
      </p:grpSp>
      <p:grpSp>
        <p:nvGrpSpPr>
          <p:cNvPr id="11" name="Group 14"/>
          <p:cNvGrpSpPr>
            <a:grpSpLocks/>
          </p:cNvGrpSpPr>
          <p:nvPr/>
        </p:nvGrpSpPr>
        <p:grpSpPr bwMode="auto">
          <a:xfrm>
            <a:off x="2971800" y="3429000"/>
            <a:ext cx="2503487" cy="1757363"/>
            <a:chOff x="2935" y="2800"/>
            <a:chExt cx="1577" cy="1107"/>
          </a:xfrm>
        </p:grpSpPr>
        <p:pic>
          <p:nvPicPr>
            <p:cNvPr id="12" name="Picture 7" descr="C:\My Documents\Dad\biotech\Images\agro-on-leaf.gif"/>
            <p:cNvPicPr>
              <a:picLocks noChangeAspect="1" noChangeArrowheads="1"/>
            </p:cNvPicPr>
            <p:nvPr/>
          </p:nvPicPr>
          <p:blipFill>
            <a:blip r:embed="rId3" cstate="print"/>
            <a:srcRect/>
            <a:stretch>
              <a:fillRect/>
            </a:stretch>
          </p:blipFill>
          <p:spPr bwMode="auto">
            <a:xfrm>
              <a:off x="3618" y="2800"/>
              <a:ext cx="894" cy="1107"/>
            </a:xfrm>
            <a:prstGeom prst="rect">
              <a:avLst/>
            </a:prstGeom>
            <a:noFill/>
            <a:ln w="9525">
              <a:noFill/>
              <a:miter lim="800000"/>
              <a:headEnd/>
              <a:tailEnd/>
            </a:ln>
          </p:spPr>
        </p:pic>
        <p:sp>
          <p:nvSpPr>
            <p:cNvPr id="13" name="Text Box 12"/>
            <p:cNvSpPr txBox="1">
              <a:spLocks noChangeArrowheads="1"/>
            </p:cNvSpPr>
            <p:nvPr/>
          </p:nvSpPr>
          <p:spPr bwMode="auto">
            <a:xfrm>
              <a:off x="2935" y="3465"/>
              <a:ext cx="617" cy="442"/>
            </a:xfrm>
            <a:prstGeom prst="rect">
              <a:avLst/>
            </a:prstGeom>
            <a:noFill/>
            <a:ln w="9525">
              <a:noFill/>
              <a:miter lim="800000"/>
              <a:headEnd/>
              <a:tailEnd/>
            </a:ln>
          </p:spPr>
          <p:txBody>
            <a:bodyPr wrap="none">
              <a:spAutoFit/>
            </a:bodyPr>
            <a:lstStyle/>
            <a:p>
              <a:pPr algn="ctr"/>
              <a:r>
                <a:rPr lang="en-US"/>
                <a:t>Gall on</a:t>
              </a:r>
            </a:p>
            <a:p>
              <a:pPr algn="ctr"/>
              <a:r>
                <a:rPr lang="en-US"/>
                <a:t>leaf</a:t>
              </a:r>
            </a:p>
          </p:txBody>
        </p:sp>
      </p:grpSp>
      <p:pic>
        <p:nvPicPr>
          <p:cNvPr id="14" name="Picture 2" descr="C:\My Documents\Dad\biotech\Images\agro-huge-gall.jpg"/>
          <p:cNvPicPr>
            <a:picLocks noChangeAspect="1" noChangeArrowheads="1"/>
          </p:cNvPicPr>
          <p:nvPr/>
        </p:nvPicPr>
        <p:blipFill>
          <a:blip r:embed="rId4" cstate="print"/>
          <a:srcRect/>
          <a:stretch>
            <a:fillRect/>
          </a:stretch>
        </p:blipFill>
        <p:spPr bwMode="auto">
          <a:xfrm>
            <a:off x="5961063" y="2590800"/>
            <a:ext cx="2954337" cy="3657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156</a:t>
            </a:fld>
            <a:endParaRPr lang="en-US"/>
          </a:p>
        </p:txBody>
      </p:sp>
      <p:sp>
        <p:nvSpPr>
          <p:cNvPr id="5" name="Content Placeholder 4"/>
          <p:cNvSpPr>
            <a:spLocks noGrp="1"/>
          </p:cNvSpPr>
          <p:nvPr>
            <p:ph sz="quarter" idx="1"/>
          </p:nvPr>
        </p:nvSpPr>
        <p:spPr>
          <a:xfrm>
            <a:off x="533400" y="533400"/>
            <a:ext cx="8305800" cy="5943600"/>
          </a:xfrm>
        </p:spPr>
        <p:txBody>
          <a:bodyPr/>
          <a:lstStyle/>
          <a:p>
            <a:pPr algn="just">
              <a:lnSpc>
                <a:spcPct val="150000"/>
              </a:lnSpc>
              <a:buNone/>
            </a:pPr>
            <a:r>
              <a:rPr lang="en-GB" sz="2400" dirty="0" smtClean="0"/>
              <a:t>ii.  </a:t>
            </a:r>
            <a:r>
              <a:rPr lang="en-GB" sz="2400" b="1" dirty="0" smtClean="0"/>
              <a:t>Direct gene transfer techniques</a:t>
            </a:r>
            <a:endParaRPr lang="en-US" sz="2400" dirty="0" smtClean="0"/>
          </a:p>
          <a:p>
            <a:pPr algn="just">
              <a:lnSpc>
                <a:spcPct val="150000"/>
              </a:lnSpc>
              <a:buFont typeface="Wingdings" pitchFamily="2" charset="2"/>
              <a:buChar char="Ø"/>
            </a:pPr>
            <a:r>
              <a:rPr lang="en-US" sz="2400" dirty="0" smtClean="0"/>
              <a:t> </a:t>
            </a:r>
            <a:r>
              <a:rPr lang="en-GB" sz="2400" dirty="0" smtClean="0"/>
              <a:t>It is a means of escaping host range limitations</a:t>
            </a:r>
            <a:endParaRPr lang="en-US" sz="2400" dirty="0" smtClean="0"/>
          </a:p>
          <a:p>
            <a:pPr algn="just">
              <a:lnSpc>
                <a:spcPct val="150000"/>
              </a:lnSpc>
              <a:buNone/>
            </a:pPr>
            <a:r>
              <a:rPr lang="en-GB" sz="2400" b="1" dirty="0" smtClean="0"/>
              <a:t>        iii. Gene transfer by Micro injection</a:t>
            </a:r>
          </a:p>
          <a:p>
            <a:pPr algn="just">
              <a:lnSpc>
                <a:spcPct val="150000"/>
              </a:lnSpc>
              <a:buFont typeface="Wingdings" pitchFamily="2" charset="2"/>
              <a:buChar char="Ø"/>
            </a:pPr>
            <a:r>
              <a:rPr lang="en-US" sz="2400" dirty="0" smtClean="0"/>
              <a:t>The host cell is immobilized by applying a mild suction with a blunt pipette. </a:t>
            </a:r>
          </a:p>
          <a:p>
            <a:pPr algn="just">
              <a:lnSpc>
                <a:spcPct val="150000"/>
              </a:lnSpc>
              <a:buFont typeface="Wingdings" pitchFamily="2" charset="2"/>
              <a:buChar char="Ø"/>
            </a:pPr>
            <a:r>
              <a:rPr lang="en-US" sz="2400" dirty="0" smtClean="0"/>
              <a:t>The foreign gene is then injected with a micro-injection needle.</a:t>
            </a:r>
            <a:endParaRPr lang="en-GB" sz="2400" b="1" dirty="0" smtClean="0"/>
          </a:p>
          <a:p>
            <a:pPr lvl="0" algn="just">
              <a:lnSpc>
                <a:spcPct val="150000"/>
              </a:lnSpc>
              <a:buFont typeface="Wingdings" pitchFamily="2" charset="2"/>
              <a:buChar char="Ø"/>
            </a:pPr>
            <a:r>
              <a:rPr lang="en-GB" sz="2400" b="1" dirty="0" smtClean="0"/>
              <a:t> </a:t>
            </a:r>
            <a:r>
              <a:rPr lang="en-GB" sz="2400" dirty="0" smtClean="0"/>
              <a:t>Intra nuclear micro injection is direct physical approaches that overcome many of the biological and other obstacles.</a:t>
            </a:r>
            <a:endParaRPr lang="en-US" sz="2400" dirty="0" smtClean="0"/>
          </a:p>
          <a:p>
            <a:pPr algn="just">
              <a:lnSpc>
                <a:spcPct val="150000"/>
              </a:lnSpc>
              <a:buNone/>
            </a:pPr>
            <a:endParaRPr lang="en-US" sz="2400" dirty="0" smtClean="0"/>
          </a:p>
          <a:p>
            <a:pPr lvl="0" algn="just">
              <a:lnSpc>
                <a:spcPct val="150000"/>
              </a:lnSpc>
              <a:buNone/>
            </a:pPr>
            <a:endParaRPr lang="en-US" sz="2400" dirty="0" smtClean="0"/>
          </a:p>
          <a:p>
            <a:pPr algn="just">
              <a:lnSpc>
                <a:spcPct val="150000"/>
              </a:lnSpc>
              <a:buNone/>
            </a:pPr>
            <a:endParaRPr lang="en-US" sz="2400" dirty="0" smtClean="0"/>
          </a:p>
          <a:p>
            <a:pPr>
              <a:buNone/>
            </a:pPr>
            <a:endParaRPr lang="en-US" sz="2400" dirty="0"/>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157</a:t>
            </a:fld>
            <a:endParaRPr lang="en-US"/>
          </a:p>
        </p:txBody>
      </p:sp>
      <p:sp>
        <p:nvSpPr>
          <p:cNvPr id="6" name="Title 1"/>
          <p:cNvSpPr>
            <a:spLocks noGrp="1"/>
          </p:cNvSpPr>
          <p:nvPr>
            <p:ph sz="quarter" idx="1"/>
          </p:nvPr>
        </p:nvSpPr>
        <p:spPr>
          <a:xfrm>
            <a:off x="609600" y="685800"/>
            <a:ext cx="8077200" cy="5715000"/>
          </a:xfrm>
        </p:spPr>
        <p:txBody>
          <a:bodyPr>
            <a:normAutofit fontScale="97500"/>
          </a:bodyPr>
          <a:lstStyle/>
          <a:p>
            <a:pPr algn="ctr">
              <a:buNone/>
            </a:pPr>
            <a:r>
              <a:rPr lang="en-GB" sz="2400" b="1" dirty="0" smtClean="0"/>
              <a:t>Gene transfer by Micro injection</a:t>
            </a:r>
            <a:endParaRPr lang="en-US" sz="2400" dirty="0"/>
          </a:p>
        </p:txBody>
      </p:sp>
      <p:pic>
        <p:nvPicPr>
          <p:cNvPr id="7" name="Picture 6" descr="illustration of micro injection process"/>
          <p:cNvPicPr/>
          <p:nvPr/>
        </p:nvPicPr>
        <p:blipFill>
          <a:blip r:embed="rId2" cstate="print"/>
          <a:srcRect/>
          <a:stretch>
            <a:fillRect/>
          </a:stretch>
        </p:blipFill>
        <p:spPr bwMode="auto">
          <a:xfrm>
            <a:off x="2386012" y="1609725"/>
            <a:ext cx="5462588" cy="2428875"/>
          </a:xfrm>
          <a:prstGeom prst="rect">
            <a:avLst/>
          </a:prstGeom>
          <a:noFill/>
          <a:ln w="9525">
            <a:noFill/>
            <a:miter lim="800000"/>
            <a:headEnd/>
            <a:tailEnd/>
          </a:ln>
        </p:spPr>
      </p:pic>
      <p:sp>
        <p:nvSpPr>
          <p:cNvPr id="8" name="Rectangle 7"/>
          <p:cNvSpPr/>
          <p:nvPr/>
        </p:nvSpPr>
        <p:spPr>
          <a:xfrm>
            <a:off x="1066800" y="4154268"/>
            <a:ext cx="7162800" cy="1200329"/>
          </a:xfrm>
          <a:prstGeom prst="rect">
            <a:avLst/>
          </a:prstGeom>
        </p:spPr>
        <p:txBody>
          <a:bodyPr wrap="square">
            <a:spAutoFit/>
          </a:bodyPr>
          <a:lstStyle/>
          <a:p>
            <a:pPr algn="just">
              <a:lnSpc>
                <a:spcPct val="150000"/>
              </a:lnSpc>
            </a:pPr>
            <a:r>
              <a:rPr lang="en-US" sz="2400" dirty="0" smtClean="0"/>
              <a:t>Introduction of Foreign DNA in a Host Cell with a Microinjection Needle</a:t>
            </a:r>
            <a:endParaRPr lang="en-US" sz="2400" dirty="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158</a:t>
            </a:fld>
            <a:endParaRPr lang="en-US"/>
          </a:p>
        </p:txBody>
      </p:sp>
      <p:sp>
        <p:nvSpPr>
          <p:cNvPr id="5" name="Content Placeholder 4"/>
          <p:cNvSpPr>
            <a:spLocks noGrp="1"/>
          </p:cNvSpPr>
          <p:nvPr>
            <p:ph sz="quarter" idx="1"/>
          </p:nvPr>
        </p:nvSpPr>
        <p:spPr>
          <a:xfrm>
            <a:off x="609600" y="457200"/>
            <a:ext cx="8077200" cy="6019800"/>
          </a:xfrm>
        </p:spPr>
        <p:txBody>
          <a:bodyPr>
            <a:normAutofit/>
          </a:bodyPr>
          <a:lstStyle/>
          <a:p>
            <a:pPr lvl="0" algn="just">
              <a:lnSpc>
                <a:spcPct val="150000"/>
              </a:lnSpc>
              <a:buFont typeface="Wingdings" pitchFamily="2" charset="2"/>
              <a:buChar char="Ø"/>
            </a:pPr>
            <a:r>
              <a:rPr lang="en-US" sz="2400" dirty="0" smtClean="0"/>
              <a:t> </a:t>
            </a:r>
            <a:r>
              <a:rPr lang="en-GB" sz="2400" dirty="0" smtClean="0"/>
              <a:t>It use fine capillary needle to deliver DNA (gene) precisely into the cell or even into the nuclei of cells in such a way that the cells are killed but survive the treatment and can develop into transgenic whole plant.</a:t>
            </a:r>
          </a:p>
          <a:p>
            <a:pPr lvl="0" algn="just">
              <a:lnSpc>
                <a:spcPct val="150000"/>
              </a:lnSpc>
              <a:buNone/>
            </a:pPr>
            <a:r>
              <a:rPr lang="en-GB" sz="2400" b="1" dirty="0" smtClean="0"/>
              <a:t> </a:t>
            </a:r>
            <a:r>
              <a:rPr lang="en-GB" sz="2400" b="1" dirty="0" smtClean="0">
                <a:solidFill>
                  <a:srgbClr val="FF0000"/>
                </a:solidFill>
              </a:rPr>
              <a:t>Draw backs</a:t>
            </a:r>
          </a:p>
          <a:p>
            <a:pPr lvl="0">
              <a:lnSpc>
                <a:spcPct val="150000"/>
              </a:lnSpc>
            </a:pPr>
            <a:r>
              <a:rPr lang="en-GB" sz="2400" b="1" dirty="0" smtClean="0"/>
              <a:t> </a:t>
            </a:r>
            <a:r>
              <a:rPr lang="en-GB" sz="2400" dirty="0" smtClean="0"/>
              <a:t>Only one cell is targeted per injection </a:t>
            </a:r>
            <a:endParaRPr lang="en-US" sz="2400" dirty="0" smtClean="0"/>
          </a:p>
          <a:p>
            <a:pPr lvl="0">
              <a:lnSpc>
                <a:spcPct val="150000"/>
              </a:lnSpc>
            </a:pPr>
            <a:r>
              <a:rPr lang="en-GB" sz="2400" dirty="0" smtClean="0"/>
              <a:t>Requires specialized skill and instruments </a:t>
            </a:r>
          </a:p>
          <a:p>
            <a:pPr lvl="0">
              <a:lnSpc>
                <a:spcPct val="150000"/>
              </a:lnSpc>
              <a:buNone/>
            </a:pPr>
            <a:r>
              <a:rPr lang="en-US" sz="2400" dirty="0" smtClean="0"/>
              <a:t>iv. </a:t>
            </a:r>
            <a:r>
              <a:rPr lang="en-GB" sz="2400" b="1" dirty="0" smtClean="0"/>
              <a:t>Gene transfer using :</a:t>
            </a:r>
          </a:p>
          <a:p>
            <a:pPr lvl="0">
              <a:lnSpc>
                <a:spcPct val="150000"/>
              </a:lnSpc>
              <a:buNone/>
            </a:pPr>
            <a:r>
              <a:rPr lang="en-GB" sz="2400" b="1" dirty="0" smtClean="0"/>
              <a:t>       - </a:t>
            </a:r>
            <a:r>
              <a:rPr lang="en-GB" sz="2400" dirty="0" smtClean="0"/>
              <a:t>particle bombardment </a:t>
            </a:r>
          </a:p>
          <a:p>
            <a:pPr lvl="0">
              <a:lnSpc>
                <a:spcPct val="150000"/>
              </a:lnSpc>
              <a:buNone/>
            </a:pPr>
            <a:endParaRPr lang="en-US" sz="2400" dirty="0" smtClean="0"/>
          </a:p>
          <a:p>
            <a:pPr lvl="0" algn="just">
              <a:lnSpc>
                <a:spcPct val="150000"/>
              </a:lnSpc>
              <a:buNone/>
            </a:pPr>
            <a:endParaRPr lang="en-US" sz="2400" dirty="0" smtClean="0"/>
          </a:p>
          <a:p>
            <a:pPr algn="just">
              <a:lnSpc>
                <a:spcPct val="150000"/>
              </a:lnSpc>
              <a:buFont typeface="Wingdings" pitchFamily="2" charset="2"/>
              <a:buChar char="Ø"/>
            </a:pPr>
            <a:endParaRPr lang="en-US" sz="2400" dirty="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159</a:t>
            </a:fld>
            <a:endParaRPr lang="en-US"/>
          </a:p>
        </p:txBody>
      </p:sp>
      <p:sp>
        <p:nvSpPr>
          <p:cNvPr id="5" name="Content Placeholder 4"/>
          <p:cNvSpPr>
            <a:spLocks noGrp="1"/>
          </p:cNvSpPr>
          <p:nvPr>
            <p:ph sz="quarter" idx="1"/>
          </p:nvPr>
        </p:nvSpPr>
        <p:spPr>
          <a:xfrm>
            <a:off x="533400" y="381000"/>
            <a:ext cx="8305800" cy="6019800"/>
          </a:xfrm>
        </p:spPr>
        <p:txBody>
          <a:bodyPr>
            <a:normAutofit/>
          </a:bodyPr>
          <a:lstStyle/>
          <a:p>
            <a:pPr>
              <a:lnSpc>
                <a:spcPct val="150000"/>
              </a:lnSpc>
              <a:buNone/>
            </a:pPr>
            <a:r>
              <a:rPr lang="en-US" dirty="0" smtClean="0"/>
              <a:t>      -</a:t>
            </a:r>
            <a:r>
              <a:rPr lang="en-GB" dirty="0" smtClean="0"/>
              <a:t> </a:t>
            </a:r>
            <a:r>
              <a:rPr lang="en-GB" sz="2400" dirty="0" smtClean="0"/>
              <a:t>Gene gun method</a:t>
            </a:r>
            <a:endParaRPr lang="en-US" sz="2400" dirty="0" smtClean="0"/>
          </a:p>
          <a:p>
            <a:pPr>
              <a:lnSpc>
                <a:spcPct val="150000"/>
              </a:lnSpc>
              <a:buNone/>
            </a:pPr>
            <a:r>
              <a:rPr lang="en-US" sz="2400" dirty="0" smtClean="0"/>
              <a:t>      - </a:t>
            </a:r>
            <a:r>
              <a:rPr lang="en-GB" sz="2400" dirty="0" smtClean="0"/>
              <a:t>Particle acceleration method </a:t>
            </a:r>
          </a:p>
          <a:p>
            <a:pPr>
              <a:lnSpc>
                <a:spcPct val="150000"/>
              </a:lnSpc>
              <a:buNone/>
            </a:pPr>
            <a:r>
              <a:rPr lang="en-GB" sz="2400" dirty="0" smtClean="0"/>
              <a:t>      - Micro projectile method </a:t>
            </a:r>
          </a:p>
          <a:p>
            <a:pPr lvl="0" algn="just">
              <a:lnSpc>
                <a:spcPct val="150000"/>
              </a:lnSpc>
              <a:buFont typeface="Wingdings" pitchFamily="2" charset="2"/>
              <a:buChar char="Ø"/>
            </a:pPr>
            <a:r>
              <a:rPr lang="en-GB" sz="2400" dirty="0" smtClean="0"/>
              <a:t> The basic principles of this method are to </a:t>
            </a:r>
            <a:r>
              <a:rPr lang="en-GB" sz="2400" b="1" dirty="0" smtClean="0"/>
              <a:t>use high velocity micro projection to incorporate the introduced gene.</a:t>
            </a:r>
          </a:p>
          <a:p>
            <a:pPr algn="just">
              <a:lnSpc>
                <a:spcPct val="150000"/>
              </a:lnSpc>
              <a:buFont typeface="Wingdings" pitchFamily="2" charset="2"/>
              <a:buChar char="Ø"/>
            </a:pPr>
            <a:r>
              <a:rPr lang="en-GB" sz="2400" dirty="0" smtClean="0"/>
              <a:t> The outer cell layers are penetrated in order to introduce genetic material in to the living cells.</a:t>
            </a:r>
            <a:endParaRPr lang="en-US" sz="2400" dirty="0" smtClean="0"/>
          </a:p>
          <a:p>
            <a:pPr algn="just">
              <a:lnSpc>
                <a:spcPct val="150000"/>
              </a:lnSpc>
              <a:buFont typeface="Wingdings" pitchFamily="2" charset="2"/>
              <a:buChar char="Ø"/>
            </a:pPr>
            <a:r>
              <a:rPr lang="en-US" sz="2400" dirty="0" smtClean="0"/>
              <a:t> </a:t>
            </a:r>
            <a:r>
              <a:rPr lang="en-GB" sz="2400" dirty="0" smtClean="0"/>
              <a:t>The micro projectiles are usually DNA coated gold or tungsten particles, which accelerated to a high initial velocity of 1,400 ft per second.</a:t>
            </a:r>
            <a:endParaRPr lang="en-US" sz="2400" dirty="0" smtClean="0"/>
          </a:p>
          <a:p>
            <a:pPr lvl="0" algn="just">
              <a:lnSpc>
                <a:spcPct val="150000"/>
              </a:lnSpc>
              <a:buNone/>
            </a:pPr>
            <a:endParaRPr lang="en-US" sz="2400" dirty="0" smtClean="0"/>
          </a:p>
          <a:p>
            <a:pPr>
              <a:buFont typeface="Wingdings" pitchFamily="2" charset="2"/>
              <a:buChar char="Ø"/>
            </a:pP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81000"/>
            <a:ext cx="8534400" cy="6248400"/>
          </a:xfrm>
        </p:spPr>
        <p:txBody>
          <a:bodyPr/>
          <a:lstStyle/>
          <a:p>
            <a:pPr lvl="0">
              <a:lnSpc>
                <a:spcPct val="150000"/>
              </a:lnSpc>
              <a:buFont typeface="Wingdings" pitchFamily="2" charset="2"/>
              <a:buChar char="Ø"/>
            </a:pPr>
            <a:r>
              <a:rPr lang="en-GB" sz="2400" dirty="0" smtClean="0"/>
              <a:t>In both these, the DNA may be cloned and replicated in a bacterial cell.</a:t>
            </a:r>
            <a:endParaRPr lang="en-US" sz="2400" dirty="0" smtClean="0"/>
          </a:p>
          <a:p>
            <a:pPr>
              <a:lnSpc>
                <a:spcPct val="150000"/>
              </a:lnSpc>
              <a:buFont typeface="Wingdings" pitchFamily="2" charset="2"/>
              <a:buChar char="Ø"/>
            </a:pPr>
            <a:r>
              <a:rPr lang="en-GB" sz="2400" dirty="0" smtClean="0"/>
              <a:t>Genetic recombination is of fundamental important to all living organisms</a:t>
            </a:r>
          </a:p>
          <a:p>
            <a:pPr>
              <a:lnSpc>
                <a:spcPct val="150000"/>
              </a:lnSpc>
              <a:buFont typeface="Wingdings" pitchFamily="2" charset="2"/>
              <a:buChar char="Ø"/>
            </a:pPr>
            <a:r>
              <a:rPr lang="en-GB" sz="2400" dirty="0" smtClean="0"/>
              <a:t>It is the basis of science of genetics that has been exploited to great social benefit by plant and animal breeders.</a:t>
            </a:r>
          </a:p>
          <a:p>
            <a:pPr>
              <a:lnSpc>
                <a:spcPct val="150000"/>
              </a:lnSpc>
              <a:buNone/>
            </a:pPr>
            <a:r>
              <a:rPr lang="en-GB" sz="2400" dirty="0" smtClean="0"/>
              <a:t>   </a:t>
            </a:r>
            <a:r>
              <a:rPr lang="en-GB" sz="2400" b="1" dirty="0" smtClean="0"/>
              <a:t>Tools of </a:t>
            </a:r>
            <a:r>
              <a:rPr lang="en-US" sz="2400" b="1" dirty="0" smtClean="0"/>
              <a:t>Recombinant DNA Technology</a:t>
            </a:r>
          </a:p>
          <a:p>
            <a:pPr>
              <a:lnSpc>
                <a:spcPct val="150000"/>
              </a:lnSpc>
              <a:buNone/>
            </a:pPr>
            <a:r>
              <a:rPr lang="en-GB" sz="2400" b="1" dirty="0" smtClean="0"/>
              <a:t>Restriction Enzymes</a:t>
            </a:r>
          </a:p>
          <a:p>
            <a:pPr>
              <a:lnSpc>
                <a:spcPct val="150000"/>
              </a:lnSpc>
            </a:pPr>
            <a:r>
              <a:rPr lang="en-GB" sz="2400" b="1" dirty="0" smtClean="0"/>
              <a:t> </a:t>
            </a:r>
            <a:r>
              <a:rPr lang="en-GB" sz="2400" dirty="0" smtClean="0"/>
              <a:t>Restriction enzymes are divided in two:</a:t>
            </a:r>
            <a:endParaRPr lang="en-US" sz="2400" dirty="0" smtClean="0"/>
          </a:p>
          <a:p>
            <a:pPr lvl="0">
              <a:lnSpc>
                <a:spcPct val="150000"/>
              </a:lnSpc>
              <a:buFont typeface="Wingdings" pitchFamily="2" charset="2"/>
              <a:buChar char="ü"/>
            </a:pPr>
            <a:r>
              <a:rPr lang="en-GB" sz="2400" dirty="0" smtClean="0"/>
              <a:t>Restriction enzymes </a:t>
            </a:r>
            <a:r>
              <a:rPr lang="en-GB" sz="2400" dirty="0" err="1" smtClean="0"/>
              <a:t>Exonucleases</a:t>
            </a:r>
            <a:endParaRPr lang="en-US" sz="2400" dirty="0" smtClean="0"/>
          </a:p>
          <a:p>
            <a:pPr lvl="0">
              <a:lnSpc>
                <a:spcPct val="150000"/>
              </a:lnSpc>
              <a:buFont typeface="Wingdings" pitchFamily="2" charset="2"/>
              <a:buChar char="ü"/>
            </a:pPr>
            <a:r>
              <a:rPr lang="en-GB" sz="2400" dirty="0" smtClean="0"/>
              <a:t>Restriction enzymes </a:t>
            </a:r>
            <a:r>
              <a:rPr lang="en-GB" sz="2400" dirty="0" err="1" smtClean="0"/>
              <a:t>Endonucleases</a:t>
            </a:r>
            <a:endParaRPr lang="en-US" sz="2400" dirty="0" smtClean="0"/>
          </a:p>
          <a:p>
            <a:pPr>
              <a:buNone/>
            </a:pPr>
            <a:endParaRPr lang="en-US" sz="2400" dirty="0" smtClean="0"/>
          </a:p>
          <a:p>
            <a:pPr>
              <a:buNone/>
            </a:pPr>
            <a:endParaRPr lang="en-US" dirty="0" smtClean="0"/>
          </a:p>
          <a:p>
            <a:pPr>
              <a:buFont typeface="Wingdings" pitchFamily="2" charset="2"/>
              <a:buChar char="Ø"/>
            </a:pPr>
            <a:endParaRPr lang="en-US" dirty="0"/>
          </a:p>
        </p:txBody>
      </p:sp>
      <p:sp>
        <p:nvSpPr>
          <p:cNvPr id="4" name="Date Placeholder 3"/>
          <p:cNvSpPr>
            <a:spLocks noGrp="1"/>
          </p:cNvSpPr>
          <p:nvPr>
            <p:ph type="dt" sz="half" idx="10"/>
          </p:nvPr>
        </p:nvSpPr>
        <p:spPr/>
        <p:txBody>
          <a:bodyPr/>
          <a:lstStyle/>
          <a:p>
            <a:fld id="{385FA672-1718-451D-A709-B2F74CB2DDC2}" type="datetime1">
              <a:rPr lang="en-US" smtClean="0"/>
              <a:pPr/>
              <a:t>4/22/2020</a:t>
            </a:fld>
            <a:endParaRPr lang="en-US"/>
          </a:p>
        </p:txBody>
      </p:sp>
      <p:sp>
        <p:nvSpPr>
          <p:cNvPr id="5" name="Slide Number Placeholder 4"/>
          <p:cNvSpPr>
            <a:spLocks noGrp="1"/>
          </p:cNvSpPr>
          <p:nvPr>
            <p:ph type="sldNum" sz="quarter" idx="12"/>
          </p:nvPr>
        </p:nvSpPr>
        <p:spPr/>
        <p:txBody>
          <a:bodyPr/>
          <a:lstStyle/>
          <a:p>
            <a:fld id="{7B5FE98C-80BB-47BA-A7AE-7DC72E4E69FA}" type="slidenum">
              <a:rPr lang="en-US" smtClean="0"/>
              <a:pPr/>
              <a:t>16</a:t>
            </a:fld>
            <a:endParaRPr lang="en-US"/>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160</a:t>
            </a:fld>
            <a:endParaRPr lang="en-US"/>
          </a:p>
        </p:txBody>
      </p:sp>
      <p:sp>
        <p:nvSpPr>
          <p:cNvPr id="5" name="Content Placeholder 4"/>
          <p:cNvSpPr>
            <a:spLocks noGrp="1"/>
          </p:cNvSpPr>
          <p:nvPr>
            <p:ph sz="quarter" idx="1"/>
          </p:nvPr>
        </p:nvSpPr>
        <p:spPr>
          <a:xfrm>
            <a:off x="228600" y="533400"/>
            <a:ext cx="8458200" cy="5791200"/>
          </a:xfrm>
        </p:spPr>
        <p:txBody>
          <a:bodyPr>
            <a:normAutofit/>
          </a:bodyPr>
          <a:lstStyle/>
          <a:p>
            <a:pPr>
              <a:buNone/>
            </a:pPr>
            <a:r>
              <a:rPr lang="en-US" sz="1800" b="1" dirty="0" smtClean="0"/>
              <a:t> </a:t>
            </a:r>
            <a:r>
              <a:rPr lang="en-US" sz="1800" dirty="0" smtClean="0"/>
              <a:t>figure a and b shows </a:t>
            </a:r>
            <a:r>
              <a:rPr lang="en-US" sz="1800" dirty="0" err="1" smtClean="0"/>
              <a:t>Microp</a:t>
            </a:r>
            <a:endParaRPr lang="en-US" sz="1800" dirty="0" smtClean="0"/>
          </a:p>
          <a:p>
            <a:pPr>
              <a:buNone/>
            </a:pPr>
            <a:r>
              <a:rPr lang="en-US" sz="1800" dirty="0" smtClean="0"/>
              <a:t>Projectile bombardment</a:t>
            </a:r>
          </a:p>
        </p:txBody>
      </p:sp>
      <p:pic>
        <p:nvPicPr>
          <p:cNvPr id="7" name="Picture 5" descr="Fig3"/>
          <p:cNvPicPr>
            <a:picLocks noChangeAspect="1" noChangeArrowheads="1"/>
          </p:cNvPicPr>
          <p:nvPr/>
        </p:nvPicPr>
        <p:blipFill>
          <a:blip r:embed="rId2" cstate="print"/>
          <a:srcRect/>
          <a:stretch>
            <a:fillRect/>
          </a:stretch>
        </p:blipFill>
        <p:spPr>
          <a:xfrm>
            <a:off x="3276600" y="533400"/>
            <a:ext cx="5715000" cy="5791200"/>
          </a:xfrm>
          <a:prstGeom prst="rect">
            <a:avLst/>
          </a:prstGeom>
          <a:noFill/>
        </p:spPr>
      </p:pic>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161</a:t>
            </a:fld>
            <a:endParaRPr lang="en-US"/>
          </a:p>
        </p:txBody>
      </p:sp>
      <p:sp>
        <p:nvSpPr>
          <p:cNvPr id="5" name="Content Placeholder 4"/>
          <p:cNvSpPr>
            <a:spLocks noGrp="1"/>
          </p:cNvSpPr>
          <p:nvPr>
            <p:ph sz="quarter" idx="1"/>
          </p:nvPr>
        </p:nvSpPr>
        <p:spPr>
          <a:xfrm>
            <a:off x="457200" y="457200"/>
            <a:ext cx="8229600" cy="5943600"/>
          </a:xfrm>
        </p:spPr>
        <p:txBody>
          <a:bodyPr/>
          <a:lstStyle/>
          <a:p>
            <a:pPr algn="just">
              <a:lnSpc>
                <a:spcPct val="150000"/>
              </a:lnSpc>
              <a:buNone/>
            </a:pPr>
            <a:r>
              <a:rPr lang="en-GB" sz="2400" b="1" dirty="0" smtClean="0"/>
              <a:t>Draw backs of Gene transfer</a:t>
            </a:r>
          </a:p>
          <a:p>
            <a:pPr lvl="0" algn="just">
              <a:lnSpc>
                <a:spcPct val="150000"/>
              </a:lnSpc>
              <a:buFont typeface="Wingdings" pitchFamily="2" charset="2"/>
              <a:buChar char="Ø"/>
            </a:pPr>
            <a:r>
              <a:rPr lang="en-GB" sz="2400" b="1" dirty="0" smtClean="0"/>
              <a:t> </a:t>
            </a:r>
            <a:r>
              <a:rPr lang="en-GB" sz="2400" dirty="0" smtClean="0"/>
              <a:t>Physical state and morphological character of the cell</a:t>
            </a:r>
            <a:endParaRPr lang="en-US" sz="2400" dirty="0" smtClean="0"/>
          </a:p>
          <a:p>
            <a:pPr lvl="0" algn="just">
              <a:lnSpc>
                <a:spcPct val="150000"/>
              </a:lnSpc>
              <a:buFont typeface="Wingdings" pitchFamily="2" charset="2"/>
              <a:buChar char="Ø"/>
            </a:pPr>
            <a:r>
              <a:rPr lang="en-GB" sz="2400" dirty="0" smtClean="0"/>
              <a:t>The DNA  carrying ability  of the tungsten or gold particles</a:t>
            </a:r>
            <a:endParaRPr lang="en-US" sz="2400" dirty="0" smtClean="0"/>
          </a:p>
          <a:p>
            <a:pPr lvl="0" algn="just">
              <a:lnSpc>
                <a:spcPct val="150000"/>
              </a:lnSpc>
              <a:buFont typeface="Wingdings" pitchFamily="2" charset="2"/>
              <a:buChar char="Ø"/>
            </a:pPr>
            <a:r>
              <a:rPr lang="en-GB" sz="2400" dirty="0" smtClean="0"/>
              <a:t>The degree of expression of the foreign gene in the bombarded cells. </a:t>
            </a:r>
            <a:endParaRPr lang="en-US" sz="2400" dirty="0" smtClean="0"/>
          </a:p>
          <a:p>
            <a:pPr lvl="0" algn="just">
              <a:lnSpc>
                <a:spcPct val="150000"/>
              </a:lnSpc>
              <a:buNone/>
            </a:pPr>
            <a:r>
              <a:rPr lang="en-US" sz="2400" dirty="0" smtClean="0"/>
              <a:t> v. </a:t>
            </a:r>
            <a:r>
              <a:rPr lang="en-GB" sz="2400" b="1" dirty="0" smtClean="0"/>
              <a:t>Gene transfer by </a:t>
            </a:r>
            <a:r>
              <a:rPr lang="en-GB" sz="2400" b="1" dirty="0" err="1" smtClean="0"/>
              <a:t>electroporation</a:t>
            </a:r>
            <a:endParaRPr lang="en-GB" sz="2400" b="1" dirty="0" smtClean="0"/>
          </a:p>
          <a:p>
            <a:pPr algn="just">
              <a:lnSpc>
                <a:spcPct val="150000"/>
              </a:lnSpc>
              <a:buFont typeface="Wingdings" pitchFamily="2" charset="2"/>
              <a:buChar char="Ø"/>
            </a:pPr>
            <a:r>
              <a:rPr lang="en-US" sz="2400" dirty="0" smtClean="0"/>
              <a:t> </a:t>
            </a:r>
            <a:r>
              <a:rPr lang="en-GB" sz="2400" dirty="0" smtClean="0"/>
              <a:t>This method uses an electrical pulse to introduce DNA into the cells  </a:t>
            </a:r>
            <a:endParaRPr lang="en-US" sz="2400" dirty="0" smtClean="0"/>
          </a:p>
          <a:p>
            <a:pPr lvl="0" algn="just">
              <a:lnSpc>
                <a:spcPct val="150000"/>
              </a:lnSpc>
              <a:buFont typeface="Wingdings" pitchFamily="2" charset="2"/>
              <a:buChar char="Ø"/>
            </a:pPr>
            <a:r>
              <a:rPr lang="en-US" sz="2400" dirty="0" smtClean="0"/>
              <a:t> </a:t>
            </a:r>
            <a:r>
              <a:rPr lang="en-GB" sz="2400" dirty="0" smtClean="0"/>
              <a:t>By introducing or exposing the cells to brief electric shock; the cells become temporarily permeable to DNA.</a:t>
            </a:r>
            <a:endParaRPr lang="en-US" sz="2400" dirty="0" smtClean="0"/>
          </a:p>
          <a:p>
            <a:pPr algn="just">
              <a:lnSpc>
                <a:spcPct val="150000"/>
              </a:lnSpc>
              <a:buNone/>
            </a:pPr>
            <a:endParaRPr lang="en-US" sz="2400" dirty="0" smtClean="0"/>
          </a:p>
          <a:p>
            <a:endParaRPr lang="en-US" dirty="0"/>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162</a:t>
            </a:fld>
            <a:endParaRPr lang="en-US"/>
          </a:p>
        </p:txBody>
      </p:sp>
      <p:sp>
        <p:nvSpPr>
          <p:cNvPr id="5" name="Content Placeholder 4"/>
          <p:cNvSpPr>
            <a:spLocks noGrp="1"/>
          </p:cNvSpPr>
          <p:nvPr>
            <p:ph sz="quarter" idx="1"/>
          </p:nvPr>
        </p:nvSpPr>
        <p:spPr>
          <a:xfrm>
            <a:off x="457200" y="609600"/>
            <a:ext cx="8458200" cy="5791200"/>
          </a:xfrm>
        </p:spPr>
        <p:txBody>
          <a:bodyPr>
            <a:normAutofit/>
          </a:bodyPr>
          <a:lstStyle/>
          <a:p>
            <a:pPr algn="just">
              <a:lnSpc>
                <a:spcPct val="150000"/>
              </a:lnSpc>
              <a:buNone/>
            </a:pPr>
            <a:r>
              <a:rPr lang="en-GB" sz="2400" b="1" dirty="0" smtClean="0"/>
              <a:t>Application of biotechnology to livestock production</a:t>
            </a:r>
            <a:endParaRPr lang="en-US" sz="2400" dirty="0" smtClean="0"/>
          </a:p>
          <a:p>
            <a:pPr lvl="0" algn="just">
              <a:lnSpc>
                <a:spcPct val="150000"/>
              </a:lnSpc>
              <a:buFont typeface="Wingdings" pitchFamily="2" charset="2"/>
              <a:buChar char="Ø"/>
            </a:pPr>
            <a:r>
              <a:rPr lang="en-GB" sz="2400" dirty="0" smtClean="0"/>
              <a:t>Improvement in efficiency of reproduction of farm animals</a:t>
            </a:r>
            <a:endParaRPr lang="en-US" sz="2400" dirty="0" smtClean="0"/>
          </a:p>
          <a:p>
            <a:pPr lvl="0">
              <a:lnSpc>
                <a:spcPct val="150000"/>
              </a:lnSpc>
              <a:buNone/>
            </a:pPr>
            <a:r>
              <a:rPr lang="en-US" sz="2400" dirty="0" smtClean="0"/>
              <a:t>       - </a:t>
            </a:r>
            <a:r>
              <a:rPr lang="en-GB" sz="2400" dirty="0" smtClean="0"/>
              <a:t>Super ovulation </a:t>
            </a:r>
            <a:endParaRPr lang="en-US" sz="2400" dirty="0" smtClean="0"/>
          </a:p>
          <a:p>
            <a:pPr lvl="0">
              <a:lnSpc>
                <a:spcPct val="150000"/>
              </a:lnSpc>
              <a:buNone/>
            </a:pPr>
            <a:r>
              <a:rPr lang="en-GB" sz="2400" dirty="0" smtClean="0"/>
              <a:t>       - Intro fertilization and embryo transfer</a:t>
            </a:r>
            <a:endParaRPr lang="en-US" sz="2400" dirty="0" smtClean="0"/>
          </a:p>
          <a:p>
            <a:pPr lvl="0">
              <a:lnSpc>
                <a:spcPct val="150000"/>
              </a:lnSpc>
              <a:buNone/>
            </a:pPr>
            <a:r>
              <a:rPr lang="en-GB" sz="2400" dirty="0" smtClean="0"/>
              <a:t>       - Nuclear transfer</a:t>
            </a:r>
            <a:endParaRPr lang="en-US" sz="2400" dirty="0" smtClean="0"/>
          </a:p>
          <a:p>
            <a:pPr lvl="0">
              <a:lnSpc>
                <a:spcPct val="150000"/>
              </a:lnSpc>
              <a:buNone/>
            </a:pPr>
            <a:r>
              <a:rPr lang="en-GB" sz="2400" dirty="0" smtClean="0"/>
              <a:t>        - Transgenic animal production and cloning </a:t>
            </a:r>
          </a:p>
          <a:p>
            <a:pPr lvl="0">
              <a:lnSpc>
                <a:spcPct val="150000"/>
              </a:lnSpc>
              <a:buFont typeface="Wingdings" pitchFamily="2" charset="2"/>
              <a:buChar char="Ø"/>
            </a:pPr>
            <a:r>
              <a:rPr lang="en-GB" sz="2400" dirty="0" smtClean="0"/>
              <a:t> Improvement in yield of life stock products such as meat, milk, egg and wool.</a:t>
            </a:r>
            <a:endParaRPr lang="en-US" sz="2400" dirty="0" smtClean="0"/>
          </a:p>
          <a:p>
            <a:pPr lvl="0">
              <a:lnSpc>
                <a:spcPct val="150000"/>
              </a:lnSpc>
              <a:buFont typeface="Wingdings" pitchFamily="2" charset="2"/>
              <a:buChar char="Ø"/>
            </a:pPr>
            <a:r>
              <a:rPr lang="en-GB" sz="2400" dirty="0" smtClean="0"/>
              <a:t>Improvement in nutritive value of law quality feeds</a:t>
            </a:r>
            <a:endParaRPr lang="en-US" sz="2400" dirty="0" smtClean="0"/>
          </a:p>
          <a:p>
            <a:pPr lvl="0">
              <a:lnSpc>
                <a:spcPct val="150000"/>
              </a:lnSpc>
              <a:buNone/>
            </a:pPr>
            <a:endParaRPr lang="en-US" sz="2400" dirty="0" smtClean="0"/>
          </a:p>
          <a:p>
            <a:pPr algn="just">
              <a:lnSpc>
                <a:spcPct val="150000"/>
              </a:lnSpc>
              <a:buNone/>
            </a:pPr>
            <a:endParaRPr lang="en-US" sz="2400" dirty="0"/>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163</a:t>
            </a:fld>
            <a:endParaRPr lang="en-US"/>
          </a:p>
        </p:txBody>
      </p:sp>
      <p:sp>
        <p:nvSpPr>
          <p:cNvPr id="5" name="Content Placeholder 4"/>
          <p:cNvSpPr>
            <a:spLocks noGrp="1"/>
          </p:cNvSpPr>
          <p:nvPr>
            <p:ph sz="quarter" idx="1"/>
          </p:nvPr>
        </p:nvSpPr>
        <p:spPr>
          <a:xfrm>
            <a:off x="609600" y="533400"/>
            <a:ext cx="8229600" cy="5943600"/>
          </a:xfrm>
        </p:spPr>
        <p:txBody>
          <a:bodyPr>
            <a:normAutofit/>
          </a:bodyPr>
          <a:lstStyle/>
          <a:p>
            <a:pPr lvl="0" algn="just">
              <a:lnSpc>
                <a:spcPct val="150000"/>
              </a:lnSpc>
              <a:buNone/>
            </a:pPr>
            <a:r>
              <a:rPr lang="en-US" dirty="0" smtClean="0"/>
              <a:t>    </a:t>
            </a:r>
            <a:r>
              <a:rPr lang="en-US" sz="2400" dirty="0" smtClean="0"/>
              <a:t>- </a:t>
            </a:r>
            <a:r>
              <a:rPr lang="en-GB" sz="2400" dirty="0" smtClean="0"/>
              <a:t>Modification of rumen microbial ecosystems to enhance </a:t>
            </a:r>
            <a:r>
              <a:rPr lang="en-GB" sz="2400" dirty="0" err="1" smtClean="0"/>
              <a:t>cellulolytic</a:t>
            </a:r>
            <a:r>
              <a:rPr lang="en-GB" sz="2400" dirty="0" smtClean="0"/>
              <a:t> activity </a:t>
            </a:r>
            <a:endParaRPr lang="en-US" sz="2400" dirty="0" smtClean="0"/>
          </a:p>
          <a:p>
            <a:pPr lvl="0" algn="just">
              <a:lnSpc>
                <a:spcPct val="150000"/>
              </a:lnSpc>
              <a:buNone/>
            </a:pPr>
            <a:r>
              <a:rPr lang="en-GB" sz="2400" dirty="0" smtClean="0"/>
              <a:t>  - Introduce enzymes capable of degrading the lingo-hemicelluloses complexes</a:t>
            </a:r>
            <a:endParaRPr lang="en-US" sz="2400" dirty="0" smtClean="0"/>
          </a:p>
          <a:p>
            <a:pPr lvl="0" algn="just">
              <a:lnSpc>
                <a:spcPct val="150000"/>
              </a:lnSpc>
              <a:buFont typeface="Wingdings" pitchFamily="2" charset="2"/>
              <a:buChar char="Ø"/>
            </a:pPr>
            <a:r>
              <a:rPr lang="en-US" sz="2400" dirty="0" smtClean="0"/>
              <a:t> </a:t>
            </a:r>
            <a:r>
              <a:rPr lang="en-GB" sz="2400" dirty="0" smtClean="0"/>
              <a:t>Introduction of novel food (protein) sources  </a:t>
            </a:r>
            <a:endParaRPr lang="en-US" sz="2400" dirty="0" smtClean="0"/>
          </a:p>
          <a:p>
            <a:pPr lvl="0">
              <a:buNone/>
            </a:pPr>
            <a:r>
              <a:rPr lang="en-GB" sz="2400" dirty="0" smtClean="0"/>
              <a:t>       - Single cell proteins originating from the growth of micro organism.</a:t>
            </a:r>
            <a:endParaRPr lang="en-US" sz="2400" dirty="0" smtClean="0"/>
          </a:p>
          <a:p>
            <a:pPr algn="just">
              <a:lnSpc>
                <a:spcPct val="150000"/>
              </a:lnSpc>
            </a:pPr>
            <a:r>
              <a:rPr lang="en-GB" sz="2400" b="1" dirty="0" smtClean="0"/>
              <a:t>Super ovulation: </a:t>
            </a:r>
            <a:r>
              <a:rPr lang="en-GB" sz="2400" dirty="0" smtClean="0"/>
              <a:t>increased </a:t>
            </a:r>
            <a:r>
              <a:rPr lang="en-GB" sz="2400" dirty="0" err="1" smtClean="0"/>
              <a:t>ovulatory</a:t>
            </a:r>
            <a:r>
              <a:rPr lang="en-GB" sz="2400" dirty="0" smtClean="0"/>
              <a:t> response by external hormonal therapy.</a:t>
            </a:r>
            <a:endParaRPr lang="en-US" sz="2400" dirty="0" smtClean="0"/>
          </a:p>
          <a:p>
            <a:pPr algn="just">
              <a:lnSpc>
                <a:spcPct val="150000"/>
              </a:lnSpc>
              <a:buNone/>
            </a:pPr>
            <a:r>
              <a:rPr lang="en-GB" sz="2400" dirty="0" smtClean="0"/>
              <a:t>          e.g. varieties of </a:t>
            </a:r>
            <a:r>
              <a:rPr lang="en-GB" sz="2400" dirty="0" err="1" smtClean="0"/>
              <a:t>gonadotrophine</a:t>
            </a:r>
            <a:r>
              <a:rPr lang="en-GB" sz="2400" dirty="0" smtClean="0"/>
              <a:t> preparations isolated from pituitary tissue</a:t>
            </a:r>
            <a:endParaRPr lang="en-US" sz="2400" dirty="0" smtClean="0"/>
          </a:p>
          <a:p>
            <a:pPr algn="just">
              <a:buNone/>
            </a:pPr>
            <a:endParaRPr lang="en-US" sz="2400" dirty="0"/>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164</a:t>
            </a:fld>
            <a:endParaRPr lang="en-US"/>
          </a:p>
        </p:txBody>
      </p:sp>
      <p:sp>
        <p:nvSpPr>
          <p:cNvPr id="5" name="Content Placeholder 4"/>
          <p:cNvSpPr>
            <a:spLocks noGrp="1"/>
          </p:cNvSpPr>
          <p:nvPr>
            <p:ph sz="quarter" idx="1"/>
          </p:nvPr>
        </p:nvSpPr>
        <p:spPr>
          <a:xfrm>
            <a:off x="609600" y="533400"/>
            <a:ext cx="8077200" cy="6019800"/>
          </a:xfrm>
        </p:spPr>
        <p:txBody>
          <a:bodyPr/>
          <a:lstStyle/>
          <a:p>
            <a:pPr algn="just">
              <a:lnSpc>
                <a:spcPct val="150000"/>
              </a:lnSpc>
              <a:buNone/>
            </a:pPr>
            <a:r>
              <a:rPr lang="en-GB" sz="2400" b="1" dirty="0" smtClean="0"/>
              <a:t>Factors influencing super </a:t>
            </a:r>
            <a:r>
              <a:rPr lang="en-GB" sz="2400" b="1" dirty="0" err="1" smtClean="0"/>
              <a:t>ovulatory</a:t>
            </a:r>
            <a:r>
              <a:rPr lang="en-GB" sz="2400" b="1" dirty="0" smtClean="0"/>
              <a:t> response   </a:t>
            </a:r>
            <a:endParaRPr lang="en-US" sz="2400" dirty="0" smtClean="0"/>
          </a:p>
          <a:p>
            <a:pPr lvl="0" algn="just">
              <a:lnSpc>
                <a:spcPct val="150000"/>
              </a:lnSpc>
              <a:buFont typeface="Wingdings" pitchFamily="2" charset="2"/>
              <a:buChar char="Ø"/>
            </a:pPr>
            <a:r>
              <a:rPr lang="en-GB" sz="2400" dirty="0" smtClean="0"/>
              <a:t>Animal variability </a:t>
            </a:r>
            <a:endParaRPr lang="en-US" sz="2400" dirty="0" smtClean="0"/>
          </a:p>
          <a:p>
            <a:pPr lvl="0" algn="just">
              <a:lnSpc>
                <a:spcPct val="150000"/>
              </a:lnSpc>
              <a:buFont typeface="Wingdings" pitchFamily="2" charset="2"/>
              <a:buChar char="Ø"/>
            </a:pPr>
            <a:r>
              <a:rPr lang="en-GB" sz="2400" dirty="0" smtClean="0"/>
              <a:t>Hormone  variability </a:t>
            </a:r>
            <a:endParaRPr lang="en-US" sz="2400" dirty="0" smtClean="0"/>
          </a:p>
          <a:p>
            <a:pPr algn="just">
              <a:lnSpc>
                <a:spcPct val="150000"/>
              </a:lnSpc>
              <a:buNone/>
            </a:pPr>
            <a:r>
              <a:rPr lang="en-US" sz="2400" dirty="0" smtClean="0"/>
              <a:t> </a:t>
            </a:r>
            <a:r>
              <a:rPr lang="en-GB" sz="2400" dirty="0" smtClean="0"/>
              <a:t>Animal variability : infertility</a:t>
            </a:r>
          </a:p>
          <a:p>
            <a:pPr algn="just">
              <a:lnSpc>
                <a:spcPct val="150000"/>
              </a:lnSpc>
              <a:buNone/>
            </a:pPr>
            <a:r>
              <a:rPr lang="en-GB" sz="2400" dirty="0" smtClean="0"/>
              <a:t>                               - Age</a:t>
            </a:r>
          </a:p>
          <a:p>
            <a:pPr algn="just">
              <a:lnSpc>
                <a:spcPct val="150000"/>
              </a:lnSpc>
              <a:buNone/>
            </a:pPr>
            <a:r>
              <a:rPr lang="en-GB" sz="2400" dirty="0" smtClean="0"/>
              <a:t>                               - Seasonal effect (during environmental stress)</a:t>
            </a:r>
          </a:p>
          <a:p>
            <a:pPr algn="just">
              <a:lnSpc>
                <a:spcPct val="150000"/>
              </a:lnSpc>
              <a:buNone/>
            </a:pPr>
            <a:r>
              <a:rPr lang="en-GB" sz="2400" dirty="0" smtClean="0"/>
              <a:t>                               - Repeat super </a:t>
            </a:r>
            <a:r>
              <a:rPr lang="en-GB" sz="2400" dirty="0" err="1" smtClean="0"/>
              <a:t>ovulatory</a:t>
            </a:r>
            <a:r>
              <a:rPr lang="en-GB" sz="2400" dirty="0" smtClean="0"/>
              <a:t> treatments</a:t>
            </a:r>
            <a:endParaRPr lang="en-US" sz="2400" dirty="0"/>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165</a:t>
            </a:fld>
            <a:endParaRPr lang="en-US"/>
          </a:p>
        </p:txBody>
      </p:sp>
      <p:sp>
        <p:nvSpPr>
          <p:cNvPr id="5" name="Content Placeholder 4"/>
          <p:cNvSpPr>
            <a:spLocks noGrp="1"/>
          </p:cNvSpPr>
          <p:nvPr>
            <p:ph sz="quarter" idx="1"/>
          </p:nvPr>
        </p:nvSpPr>
        <p:spPr>
          <a:xfrm>
            <a:off x="533400" y="533400"/>
            <a:ext cx="8305800" cy="5791200"/>
          </a:xfrm>
        </p:spPr>
        <p:txBody>
          <a:bodyPr>
            <a:normAutofit/>
          </a:bodyPr>
          <a:lstStyle/>
          <a:p>
            <a:pPr algn="just">
              <a:lnSpc>
                <a:spcPct val="150000"/>
              </a:lnSpc>
              <a:buNone/>
            </a:pPr>
            <a:r>
              <a:rPr lang="en-GB" sz="2400" b="1" dirty="0" err="1" smtClean="0"/>
              <a:t>Invitrofertilization</a:t>
            </a:r>
            <a:r>
              <a:rPr lang="en-GB" sz="2400" b="1" dirty="0" smtClean="0"/>
              <a:t> and embryo transfer</a:t>
            </a:r>
            <a:endParaRPr lang="en-US" sz="2400" dirty="0" smtClean="0"/>
          </a:p>
          <a:p>
            <a:pPr lvl="0" algn="just">
              <a:lnSpc>
                <a:spcPct val="150000"/>
              </a:lnSpc>
              <a:buFont typeface="Wingdings" pitchFamily="2" charset="2"/>
              <a:buChar char="Ø"/>
            </a:pPr>
            <a:r>
              <a:rPr lang="en-GB" sz="2400" dirty="0" smtClean="0"/>
              <a:t>A technique that has been developed more recently than artificial insemination and provides a means for exploiting the genetic potential of the female rather than male.</a:t>
            </a:r>
            <a:endParaRPr lang="en-US" sz="2400" dirty="0" smtClean="0"/>
          </a:p>
          <a:p>
            <a:pPr lvl="0" algn="just">
              <a:lnSpc>
                <a:spcPct val="150000"/>
              </a:lnSpc>
              <a:buFont typeface="Wingdings" pitchFamily="2" charset="2"/>
              <a:buChar char="Ø"/>
            </a:pPr>
            <a:r>
              <a:rPr lang="en-GB" sz="2400" dirty="0" smtClean="0"/>
              <a:t>In  </a:t>
            </a:r>
            <a:r>
              <a:rPr lang="en-GB" sz="2400" dirty="0" err="1" smtClean="0"/>
              <a:t>Invitro</a:t>
            </a:r>
            <a:r>
              <a:rPr lang="en-GB" sz="2400" dirty="0" smtClean="0"/>
              <a:t> fertilization eggs are fertilized outside the body of the female in glass vessels for re introduction into the </a:t>
            </a:r>
            <a:r>
              <a:rPr lang="en-GB" sz="2400" dirty="0" err="1" smtClean="0"/>
              <a:t>whomb</a:t>
            </a:r>
            <a:r>
              <a:rPr lang="en-GB" sz="2400" dirty="0" smtClean="0"/>
              <a:t> (uterus)</a:t>
            </a:r>
            <a:endParaRPr lang="en-US" sz="2400" dirty="0" smtClean="0"/>
          </a:p>
          <a:p>
            <a:pPr algn="just">
              <a:lnSpc>
                <a:spcPct val="150000"/>
              </a:lnSpc>
              <a:buNone/>
            </a:pPr>
            <a:endParaRPr lang="en-US" sz="2400" dirty="0"/>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166</a:t>
            </a:fld>
            <a:endParaRPr lang="en-US"/>
          </a:p>
        </p:txBody>
      </p:sp>
      <p:sp>
        <p:nvSpPr>
          <p:cNvPr id="6" name="Title 1"/>
          <p:cNvSpPr>
            <a:spLocks noGrp="1"/>
          </p:cNvSpPr>
          <p:nvPr>
            <p:ph sz="quarter" idx="1"/>
          </p:nvPr>
        </p:nvSpPr>
        <p:spPr>
          <a:xfrm>
            <a:off x="609600" y="228600"/>
            <a:ext cx="8077200" cy="5943600"/>
          </a:xfrm>
        </p:spPr>
        <p:txBody>
          <a:bodyPr>
            <a:normAutofit fontScale="97500"/>
          </a:bodyPr>
          <a:lstStyle/>
          <a:p>
            <a:pPr algn="ctr">
              <a:buNone/>
            </a:pPr>
            <a:endParaRPr lang="en-US" sz="2400" b="1" dirty="0" smtClean="0"/>
          </a:p>
          <a:p>
            <a:pPr algn="ctr">
              <a:buNone/>
            </a:pPr>
            <a:r>
              <a:rPr lang="en-US" sz="2500" b="1" dirty="0" smtClean="0"/>
              <a:t>Culturing Animal Tissue- the Steps</a:t>
            </a:r>
          </a:p>
        </p:txBody>
      </p:sp>
      <p:sp>
        <p:nvSpPr>
          <p:cNvPr id="7" name="Rectangle 3"/>
          <p:cNvSpPr txBox="1">
            <a:spLocks noChangeArrowheads="1"/>
          </p:cNvSpPr>
          <p:nvPr/>
        </p:nvSpPr>
        <p:spPr>
          <a:xfrm>
            <a:off x="609600" y="1371600"/>
            <a:ext cx="4114800" cy="4876800"/>
          </a:xfrm>
          <a:prstGeom prst="rect">
            <a:avLst/>
          </a:prstGeom>
        </p:spPr>
        <p:txBody>
          <a:bodyPr vert="horz">
            <a:normAutofit lnSpcReduction="10000"/>
          </a:bodyPr>
          <a:lstStyle/>
          <a:p>
            <a:pPr marL="274320" marR="0" lvl="0" indent="-274320" algn="just" defTabSz="914400" rtl="0" eaLnBrk="1" fontAlgn="auto" latinLnBrk="0" hangingPunct="1">
              <a:lnSpc>
                <a:spcPct val="150000"/>
              </a:lnSpc>
              <a:spcBef>
                <a:spcPts val="580"/>
              </a:spcBef>
              <a:spcAft>
                <a:spcPts val="0"/>
              </a:spcAft>
              <a:buClr>
                <a:schemeClr val="accent1"/>
              </a:buClr>
              <a:buSzPct val="8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ea typeface="+mn-ea"/>
                <a:cs typeface="+mn-cs"/>
              </a:rPr>
              <a:t>Animal tissue is obtained either from a particular specimen, or from a ‘tissue bank’ of </a:t>
            </a:r>
            <a:r>
              <a:rPr kumimoji="0" lang="en-US" sz="2400" b="0" i="0" u="none" strike="noStrike" kern="1200" cap="none" spc="0" normalizeH="0" baseline="0" noProof="0" dirty="0" err="1" smtClean="0">
                <a:ln>
                  <a:noFill/>
                </a:ln>
                <a:effectLst/>
                <a:uLnTx/>
                <a:uFillTx/>
                <a:ea typeface="+mn-ea"/>
                <a:cs typeface="+mn-cs"/>
              </a:rPr>
              <a:t>cryo</a:t>
            </a:r>
            <a:r>
              <a:rPr kumimoji="0" lang="en-US" sz="2400" b="0" i="0" u="none" strike="noStrike" kern="1200" cap="none" spc="0" normalizeH="0" baseline="0" noProof="0" dirty="0" smtClean="0">
                <a:ln>
                  <a:noFill/>
                </a:ln>
                <a:effectLst/>
                <a:uLnTx/>
                <a:uFillTx/>
                <a:ea typeface="+mn-ea"/>
                <a:cs typeface="+mn-cs"/>
              </a:rPr>
              <a:t>-preserved </a:t>
            </a:r>
            <a:r>
              <a:rPr kumimoji="0" lang="en-US" sz="2400" b="0" i="0" u="none" strike="noStrike" kern="1200" cap="none" spc="0" normalizeH="0" baseline="0" noProof="0" dirty="0" smtClean="0">
                <a:ln>
                  <a:noFill/>
                </a:ln>
                <a:solidFill>
                  <a:schemeClr val="tx1"/>
                </a:solidFill>
                <a:effectLst/>
                <a:uLnTx/>
                <a:uFillTx/>
                <a:ea typeface="+mn-ea"/>
                <a:cs typeface="+mn-cs"/>
              </a:rPr>
              <a:t>(</a:t>
            </a:r>
            <a:r>
              <a:rPr kumimoji="0" lang="en-US" sz="2400" b="0" i="0" u="none" strike="noStrike" kern="1200" cap="none" spc="0" normalizeH="0" baseline="0" noProof="0" dirty="0" err="1" smtClean="0">
                <a:ln>
                  <a:noFill/>
                </a:ln>
                <a:solidFill>
                  <a:schemeClr val="tx1"/>
                </a:solidFill>
                <a:effectLst/>
                <a:uLnTx/>
                <a:uFillTx/>
                <a:ea typeface="+mn-ea"/>
                <a:cs typeface="+mn-cs"/>
              </a:rPr>
              <a:t>cryo</a:t>
            </a:r>
            <a:r>
              <a:rPr kumimoji="0" lang="en-US" sz="2400" b="0" i="0" u="none" strike="noStrike" kern="1200" cap="none" spc="0" normalizeH="0" baseline="0" noProof="0" dirty="0" smtClean="0">
                <a:ln>
                  <a:noFill/>
                </a:ln>
                <a:solidFill>
                  <a:schemeClr val="tx1"/>
                </a:solidFill>
                <a:effectLst/>
                <a:uLnTx/>
                <a:uFillTx/>
                <a:ea typeface="+mn-ea"/>
                <a:cs typeface="+mn-cs"/>
              </a:rPr>
              <a:t> = frozen at very low temperatures in a special medium)</a:t>
            </a:r>
          </a:p>
          <a:p>
            <a:pPr marL="274320" marR="0" lvl="0" indent="-274320" algn="just" defTabSz="914400" rtl="0" eaLnBrk="1" fontAlgn="auto" latinLnBrk="0" hangingPunct="1">
              <a:lnSpc>
                <a:spcPct val="150000"/>
              </a:lnSpc>
              <a:spcBef>
                <a:spcPts val="580"/>
              </a:spcBef>
              <a:spcAft>
                <a:spcPts val="0"/>
              </a:spcAft>
              <a:buClr>
                <a:schemeClr val="accent1"/>
              </a:buClr>
              <a:buSzPct val="8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ea typeface="+mn-ea"/>
                <a:cs typeface="+mn-cs"/>
              </a:rPr>
              <a:t>Establishment of the tissue is accomplished in the required medium under aseptic conditions </a:t>
            </a:r>
          </a:p>
        </p:txBody>
      </p:sp>
      <p:pic>
        <p:nvPicPr>
          <p:cNvPr id="8" name="Picture 9"/>
          <p:cNvPicPr>
            <a:picLocks noChangeAspect="1" noChangeArrowheads="1"/>
          </p:cNvPicPr>
          <p:nvPr/>
        </p:nvPicPr>
        <p:blipFill>
          <a:blip r:embed="rId2" cstate="print"/>
          <a:srcRect/>
          <a:stretch>
            <a:fillRect/>
          </a:stretch>
        </p:blipFill>
        <p:spPr>
          <a:xfrm>
            <a:off x="5334000" y="1371600"/>
            <a:ext cx="3194050" cy="3886200"/>
          </a:xfrm>
          <a:prstGeom prst="rect">
            <a:avLst/>
          </a:prstGeom>
        </p:spPr>
      </p:pic>
      <p:sp>
        <p:nvSpPr>
          <p:cNvPr id="9" name="Text Box 10"/>
          <p:cNvSpPr txBox="1">
            <a:spLocks noChangeArrowheads="1"/>
          </p:cNvSpPr>
          <p:nvPr/>
        </p:nvSpPr>
        <p:spPr bwMode="auto">
          <a:xfrm>
            <a:off x="5562600" y="5410200"/>
            <a:ext cx="3336925" cy="701675"/>
          </a:xfrm>
          <a:prstGeom prst="rect">
            <a:avLst/>
          </a:prstGeom>
          <a:noFill/>
          <a:ln w="9525">
            <a:noFill/>
            <a:miter lim="800000"/>
            <a:headEnd/>
            <a:tailEnd/>
          </a:ln>
        </p:spPr>
        <p:txBody>
          <a:bodyPr wrap="none">
            <a:spAutoFit/>
          </a:bodyPr>
          <a:lstStyle/>
          <a:p>
            <a:r>
              <a:rPr lang="en-US" sz="2000" dirty="0"/>
              <a:t>Culture vessels and medium</a:t>
            </a:r>
          </a:p>
          <a:p>
            <a:r>
              <a:rPr lang="en-US" sz="2000" dirty="0"/>
              <a:t>for animal cell culture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167</a:t>
            </a:fld>
            <a:endParaRPr lang="en-US"/>
          </a:p>
        </p:txBody>
      </p:sp>
      <p:sp>
        <p:nvSpPr>
          <p:cNvPr id="5" name="Content Placeholder 4"/>
          <p:cNvSpPr>
            <a:spLocks noGrp="1"/>
          </p:cNvSpPr>
          <p:nvPr>
            <p:ph sz="quarter" idx="1"/>
          </p:nvPr>
        </p:nvSpPr>
        <p:spPr>
          <a:xfrm>
            <a:off x="533400" y="533400"/>
            <a:ext cx="8153400" cy="5638800"/>
          </a:xfrm>
        </p:spPr>
        <p:txBody>
          <a:bodyPr>
            <a:normAutofit/>
          </a:bodyPr>
          <a:lstStyle/>
          <a:p>
            <a:pPr algn="ctr">
              <a:lnSpc>
                <a:spcPct val="150000"/>
              </a:lnSpc>
              <a:buNone/>
            </a:pPr>
            <a:r>
              <a:rPr lang="en-US" sz="2400" b="1" dirty="0" smtClean="0"/>
              <a:t>Culturing Animal Tissue, II</a:t>
            </a:r>
            <a:endParaRPr lang="en-US" sz="2400" b="1" dirty="0"/>
          </a:p>
        </p:txBody>
      </p:sp>
      <p:sp>
        <p:nvSpPr>
          <p:cNvPr id="6" name="Rectangle 4"/>
          <p:cNvSpPr txBox="1">
            <a:spLocks noChangeArrowheads="1"/>
          </p:cNvSpPr>
          <p:nvPr/>
        </p:nvSpPr>
        <p:spPr>
          <a:xfrm>
            <a:off x="304800" y="1447800"/>
            <a:ext cx="3810000" cy="3962400"/>
          </a:xfrm>
          <a:prstGeom prst="rect">
            <a:avLst/>
          </a:prstGeom>
        </p:spPr>
        <p:txBody>
          <a:bodyPr/>
          <a:lstStyle/>
          <a:p>
            <a:pPr marL="274320" marR="0" lvl="0" indent="-274320" algn="just" defTabSz="914400" rtl="0" eaLnBrk="1" fontAlgn="auto" latinLnBrk="0" hangingPunct="1">
              <a:lnSpc>
                <a:spcPct val="150000"/>
              </a:lnSpc>
              <a:spcBef>
                <a:spcPts val="580"/>
              </a:spcBef>
              <a:spcAft>
                <a:spcPts val="0"/>
              </a:spcAft>
              <a:buClr>
                <a:schemeClr val="accent1"/>
              </a:buClr>
              <a:buSzPct val="8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ea typeface="+mn-ea"/>
                <a:cs typeface="+mn-cs"/>
              </a:rPr>
              <a:t>Growing the cells / tissue requires an optimum temperature, and </a:t>
            </a:r>
            <a:r>
              <a:rPr kumimoji="0" lang="en-US" sz="2400" b="0" i="0" u="none" strike="noStrike" kern="1200" cap="none" spc="0" normalizeH="0" baseline="0" noProof="0" dirty="0" err="1" smtClean="0">
                <a:ln>
                  <a:noFill/>
                </a:ln>
                <a:solidFill>
                  <a:schemeClr val="tx1"/>
                </a:solidFill>
                <a:effectLst/>
                <a:uLnTx/>
                <a:uFillTx/>
                <a:ea typeface="+mn-ea"/>
                <a:cs typeface="+mn-cs"/>
              </a:rPr>
              <a:t>subculturing</a:t>
            </a:r>
            <a:r>
              <a:rPr kumimoji="0" lang="en-US" sz="2400" b="0" i="0" u="none" strike="noStrike" kern="1200" cap="none" spc="0" normalizeH="0" baseline="0" noProof="0" dirty="0" smtClean="0">
                <a:ln>
                  <a:noFill/>
                </a:ln>
                <a:solidFill>
                  <a:schemeClr val="tx1"/>
                </a:solidFill>
                <a:effectLst/>
                <a:uLnTx/>
                <a:uFillTx/>
                <a:ea typeface="+mn-ea"/>
                <a:cs typeface="+mn-cs"/>
              </a:rPr>
              <a:t> when required</a:t>
            </a:r>
          </a:p>
          <a:p>
            <a:pPr marL="274320" marR="0" lvl="0" indent="-274320" algn="just" defTabSz="914400" rtl="0" eaLnBrk="1" fontAlgn="auto" latinLnBrk="0" hangingPunct="1">
              <a:lnSpc>
                <a:spcPct val="150000"/>
              </a:lnSpc>
              <a:spcBef>
                <a:spcPts val="580"/>
              </a:spcBef>
              <a:spcAft>
                <a:spcPts val="0"/>
              </a:spcAft>
              <a:buClr>
                <a:schemeClr val="accent1"/>
              </a:buClr>
              <a:buSzPct val="8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ea typeface="+mn-ea"/>
                <a:cs typeface="+mn-cs"/>
              </a:rPr>
              <a:t>Human cells, for example are grown at 37degrees and 5% CO2</a:t>
            </a:r>
          </a:p>
          <a:p>
            <a:pPr marL="274320" indent="-274320">
              <a:lnSpc>
                <a:spcPct val="90000"/>
              </a:lnSpc>
              <a:spcBef>
                <a:spcPts val="580"/>
              </a:spcBef>
              <a:buClr>
                <a:schemeClr val="accent1"/>
              </a:buClr>
              <a:buSzPct val="85000"/>
            </a:pPr>
            <a:r>
              <a:rPr lang="en-US" sz="2400" dirty="0" smtClean="0"/>
              <a:t>                   </a:t>
            </a:r>
          </a:p>
          <a:p>
            <a:pPr marL="274320" indent="-274320">
              <a:lnSpc>
                <a:spcPct val="90000"/>
              </a:lnSpc>
              <a:spcBef>
                <a:spcPts val="580"/>
              </a:spcBef>
              <a:buClr>
                <a:schemeClr val="accent1"/>
              </a:buClr>
              <a:buSzPct val="85000"/>
            </a:pPr>
            <a:r>
              <a:rPr lang="en-US" sz="2400" dirty="0" smtClean="0"/>
              <a:t>                            Incubator</a:t>
            </a:r>
          </a:p>
          <a:p>
            <a:pPr marL="274320" marR="0" lvl="0" indent="-274320" algn="l" defTabSz="914400" rtl="0" eaLnBrk="1" fontAlgn="auto" latinLnBrk="0" hangingPunct="1">
              <a:lnSpc>
                <a:spcPct val="90000"/>
              </a:lnSpc>
              <a:spcBef>
                <a:spcPts val="580"/>
              </a:spcBef>
              <a:spcAft>
                <a:spcPts val="0"/>
              </a:spcAft>
              <a:buClr>
                <a:schemeClr val="accent1"/>
              </a:buClr>
              <a:buSzPct val="85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7" name="Picture 5"/>
          <p:cNvPicPr>
            <a:picLocks noChangeAspect="1" noChangeArrowheads="1"/>
          </p:cNvPicPr>
          <p:nvPr/>
        </p:nvPicPr>
        <p:blipFill>
          <a:blip r:embed="rId2" cstate="print"/>
          <a:srcRect/>
          <a:stretch>
            <a:fillRect/>
          </a:stretch>
        </p:blipFill>
        <p:spPr>
          <a:xfrm>
            <a:off x="4970463" y="1828800"/>
            <a:ext cx="2954337" cy="4114800"/>
          </a:xfrm>
          <a:prstGeom prst="rect">
            <a:avLst/>
          </a:prstGeom>
        </p:spPr>
      </p:pic>
      <p:sp>
        <p:nvSpPr>
          <p:cNvPr id="8" name="Line 7"/>
          <p:cNvSpPr>
            <a:spLocks noChangeShapeType="1"/>
          </p:cNvSpPr>
          <p:nvPr/>
        </p:nvSpPr>
        <p:spPr bwMode="auto">
          <a:xfrm flipH="1">
            <a:off x="3429000" y="4648200"/>
            <a:ext cx="1219200" cy="1143000"/>
          </a:xfrm>
          <a:prstGeom prst="line">
            <a:avLst/>
          </a:prstGeom>
          <a:noFill/>
          <a:ln w="9525">
            <a:solidFill>
              <a:schemeClr val="tx1"/>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168</a:t>
            </a:fld>
            <a:endParaRPr lang="en-US"/>
          </a:p>
        </p:txBody>
      </p:sp>
      <p:sp>
        <p:nvSpPr>
          <p:cNvPr id="5" name="Content Placeholder 4"/>
          <p:cNvSpPr>
            <a:spLocks noGrp="1"/>
          </p:cNvSpPr>
          <p:nvPr>
            <p:ph sz="quarter" idx="1"/>
          </p:nvPr>
        </p:nvSpPr>
        <p:spPr>
          <a:xfrm>
            <a:off x="685800" y="533400"/>
            <a:ext cx="8001000" cy="5791200"/>
          </a:xfrm>
        </p:spPr>
        <p:txBody>
          <a:bodyPr>
            <a:normAutofit/>
          </a:bodyPr>
          <a:lstStyle/>
          <a:p>
            <a:pPr algn="ctr">
              <a:lnSpc>
                <a:spcPct val="150000"/>
              </a:lnSpc>
              <a:buNone/>
            </a:pPr>
            <a:r>
              <a:rPr lang="en-US" sz="2400" b="1" dirty="0" smtClean="0"/>
              <a:t>Animal tissue/cell culture - differences from plant tissue culture</a:t>
            </a:r>
          </a:p>
          <a:p>
            <a:pPr algn="just">
              <a:lnSpc>
                <a:spcPct val="150000"/>
              </a:lnSpc>
            </a:pPr>
            <a:r>
              <a:rPr lang="en-US" sz="2400" b="1" dirty="0" smtClean="0"/>
              <a:t> </a:t>
            </a:r>
            <a:r>
              <a:rPr lang="en-US" sz="2400" dirty="0" smtClean="0"/>
              <a:t>Animal cell lines have limited numbers of cell cycles before they begin to degrade</a:t>
            </a:r>
          </a:p>
          <a:p>
            <a:pPr algn="just">
              <a:lnSpc>
                <a:spcPct val="150000"/>
              </a:lnSpc>
            </a:pPr>
            <a:r>
              <a:rPr lang="en-US" sz="2400" dirty="0" smtClean="0"/>
              <a:t>Animal cells need frequent </a:t>
            </a:r>
            <a:r>
              <a:rPr lang="en-US" sz="2400" dirty="0" err="1" smtClean="0"/>
              <a:t>subculturing</a:t>
            </a:r>
            <a:r>
              <a:rPr lang="en-US" sz="2400" dirty="0" smtClean="0"/>
              <a:t> to remain viable</a:t>
            </a:r>
          </a:p>
          <a:p>
            <a:pPr algn="just">
              <a:lnSpc>
                <a:spcPct val="150000"/>
              </a:lnSpc>
            </a:pPr>
            <a:r>
              <a:rPr lang="en-US" sz="2400" dirty="0" smtClean="0"/>
              <a:t>Tissue culture media is not as fully defined as that of plants - in addition to inorganic salts, energy sources, amino acids, vitamins, etc., they require the addition of serum (bovine serum is very common, but others are used</a:t>
            </a:r>
            <a:endParaRPr lang="en-US" sz="2400" b="1" dirty="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169</a:t>
            </a:fld>
            <a:endParaRPr lang="en-US"/>
          </a:p>
        </p:txBody>
      </p:sp>
      <p:sp>
        <p:nvSpPr>
          <p:cNvPr id="5" name="Content Placeholder 4"/>
          <p:cNvSpPr>
            <a:spLocks noGrp="1"/>
          </p:cNvSpPr>
          <p:nvPr>
            <p:ph sz="quarter" idx="1"/>
          </p:nvPr>
        </p:nvSpPr>
        <p:spPr>
          <a:xfrm>
            <a:off x="685800" y="533400"/>
            <a:ext cx="8153400" cy="5715000"/>
          </a:xfrm>
        </p:spPr>
        <p:txBody>
          <a:bodyPr/>
          <a:lstStyle/>
          <a:p>
            <a:pPr algn="ctr">
              <a:lnSpc>
                <a:spcPct val="150000"/>
              </a:lnSpc>
              <a:buNone/>
            </a:pPr>
            <a:r>
              <a:rPr lang="en-US" sz="2400" b="1" dirty="0" smtClean="0"/>
              <a:t>Animal tissue/cell culture - differences from plant tissue culture</a:t>
            </a:r>
          </a:p>
          <a:p>
            <a:pPr>
              <a:buNone/>
            </a:pPr>
            <a:endParaRPr lang="en-US" dirty="0"/>
          </a:p>
        </p:txBody>
      </p:sp>
      <p:pic>
        <p:nvPicPr>
          <p:cNvPr id="6" name="Picture 5"/>
          <p:cNvPicPr>
            <a:picLocks noChangeAspect="1" noChangeArrowheads="1"/>
          </p:cNvPicPr>
          <p:nvPr/>
        </p:nvPicPr>
        <p:blipFill>
          <a:blip r:embed="rId2" cstate="print"/>
          <a:srcRect/>
          <a:stretch>
            <a:fillRect/>
          </a:stretch>
        </p:blipFill>
        <p:spPr>
          <a:xfrm>
            <a:off x="457200" y="1600200"/>
            <a:ext cx="3810000" cy="3225800"/>
          </a:xfrm>
          <a:prstGeom prst="rect">
            <a:avLst/>
          </a:prstGeom>
        </p:spPr>
      </p:pic>
      <p:sp>
        <p:nvSpPr>
          <p:cNvPr id="7" name="Rectangle 3"/>
          <p:cNvSpPr txBox="1">
            <a:spLocks noChangeArrowheads="1"/>
          </p:cNvSpPr>
          <p:nvPr/>
        </p:nvSpPr>
        <p:spPr>
          <a:xfrm>
            <a:off x="4648200" y="1752600"/>
            <a:ext cx="3810000" cy="4114800"/>
          </a:xfrm>
          <a:prstGeom prst="rect">
            <a:avLst/>
          </a:prstGeom>
        </p:spPr>
        <p:txBody>
          <a:bodyPr/>
          <a:lstStyle/>
          <a:p>
            <a:pPr marL="274320" marR="0" lvl="0" indent="-274320" defTabSz="914400" rtl="0" eaLnBrk="1" fontAlgn="auto" latinLnBrk="0" hangingPunct="1">
              <a:lnSpc>
                <a:spcPct val="150000"/>
              </a:lnSpc>
              <a:spcBef>
                <a:spcPts val="580"/>
              </a:spcBef>
              <a:spcAft>
                <a:spcPts val="0"/>
              </a:spcAft>
              <a:buClr>
                <a:schemeClr val="accent1"/>
              </a:buClr>
              <a:buSzPct val="8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ea typeface="+mn-ea"/>
                <a:cs typeface="+mn-cs"/>
              </a:rPr>
              <a:t>Animal tissue cultures can pose </a:t>
            </a:r>
            <a:r>
              <a:rPr kumimoji="0" lang="en-US" sz="2400" b="0" i="0" u="none" strike="noStrike" kern="1200" cap="none" spc="0" normalizeH="0" baseline="0" noProof="0" dirty="0" smtClean="0">
                <a:ln>
                  <a:noFill/>
                </a:ln>
                <a:solidFill>
                  <a:srgbClr val="ED181E"/>
                </a:solidFill>
                <a:effectLst/>
                <a:uLnTx/>
                <a:uFillTx/>
                <a:ea typeface="+mn-ea"/>
                <a:cs typeface="+mn-cs"/>
              </a:rPr>
              <a:t>biohazard</a:t>
            </a:r>
            <a:r>
              <a:rPr kumimoji="0" lang="en-US" sz="2400" b="0" i="0" u="none" strike="noStrike" kern="1200" cap="none" spc="0" normalizeH="0" baseline="0" noProof="0" dirty="0" smtClean="0">
                <a:ln>
                  <a:noFill/>
                </a:ln>
                <a:solidFill>
                  <a:schemeClr val="tx1"/>
                </a:solidFill>
                <a:effectLst/>
                <a:uLnTx/>
                <a:uFillTx/>
                <a:ea typeface="+mn-ea"/>
                <a:cs typeface="+mn-cs"/>
              </a:rPr>
              <a:t> concerns, and cultures require special inactivation with hypochlorite (e.g. </a:t>
            </a:r>
            <a:r>
              <a:rPr kumimoji="0" lang="en-US" sz="2400" b="0" i="0" u="none" strike="noStrike" kern="1200" cap="none" spc="0" normalizeH="0" baseline="0" noProof="0" dirty="0" err="1" smtClean="0">
                <a:ln>
                  <a:noFill/>
                </a:ln>
                <a:solidFill>
                  <a:schemeClr val="tx1"/>
                </a:solidFill>
                <a:effectLst/>
                <a:uLnTx/>
                <a:uFillTx/>
                <a:ea typeface="+mn-ea"/>
                <a:cs typeface="+mn-cs"/>
              </a:rPr>
              <a:t>Janola,Chlorox</a:t>
            </a:r>
            <a:r>
              <a:rPr kumimoji="0" lang="en-US" sz="2400" b="0" i="0" u="none" strike="noStrike" kern="1200" cap="none" spc="0" normalizeH="0" baseline="0" noProof="0" dirty="0" smtClean="0">
                <a:ln>
                  <a:noFill/>
                </a:ln>
                <a:solidFill>
                  <a:schemeClr val="tx1"/>
                </a:solidFill>
                <a:effectLst/>
                <a:uLnTx/>
                <a:uFillTx/>
                <a:ea typeface="+mn-ea"/>
                <a:cs typeface="+mn-cs"/>
              </a:rPr>
              <a:t>, etc.) and then incineration</a:t>
            </a:r>
          </a:p>
        </p:txBody>
      </p:sp>
      <p:sp>
        <p:nvSpPr>
          <p:cNvPr id="8" name="Text Box 7"/>
          <p:cNvSpPr txBox="1">
            <a:spLocks noChangeArrowheads="1"/>
          </p:cNvSpPr>
          <p:nvPr/>
        </p:nvSpPr>
        <p:spPr bwMode="auto">
          <a:xfrm>
            <a:off x="669925" y="5310188"/>
            <a:ext cx="3244850" cy="822325"/>
          </a:xfrm>
          <a:prstGeom prst="rect">
            <a:avLst/>
          </a:prstGeom>
          <a:noFill/>
          <a:ln w="9525">
            <a:noFill/>
            <a:miter lim="800000"/>
            <a:headEnd/>
            <a:tailEnd/>
          </a:ln>
        </p:spPr>
        <p:txBody>
          <a:bodyPr wrap="none">
            <a:spAutoFit/>
          </a:bodyPr>
          <a:lstStyle/>
          <a:p>
            <a:r>
              <a:rPr lang="en-US" dirty="0"/>
              <a:t>Gloves and </a:t>
            </a:r>
            <a:r>
              <a:rPr lang="en-US" dirty="0" err="1"/>
              <a:t>labcoat</a:t>
            </a:r>
            <a:r>
              <a:rPr lang="en-US" dirty="0"/>
              <a:t> are</a:t>
            </a:r>
          </a:p>
          <a:p>
            <a:r>
              <a:rPr lang="en-US" dirty="0"/>
              <a:t>always worn</a:t>
            </a:r>
          </a:p>
        </p:txBody>
      </p:sp>
      <p:sp>
        <p:nvSpPr>
          <p:cNvPr id="9" name="Line 8"/>
          <p:cNvSpPr>
            <a:spLocks noChangeShapeType="1"/>
          </p:cNvSpPr>
          <p:nvPr/>
        </p:nvSpPr>
        <p:spPr bwMode="auto">
          <a:xfrm flipV="1">
            <a:off x="990600" y="4724400"/>
            <a:ext cx="609600" cy="457200"/>
          </a:xfrm>
          <a:prstGeom prst="line">
            <a:avLst/>
          </a:prstGeom>
          <a:noFill/>
          <a:ln w="9525">
            <a:solidFill>
              <a:schemeClr val="tx1"/>
            </a:solidFill>
            <a:round/>
            <a:headEnd/>
            <a:tailEnd type="triangle" w="med" len="med"/>
          </a:ln>
        </p:spPr>
        <p:txBody>
          <a:bodyPr wrap="none" anchor="ctr"/>
          <a:lstStyle/>
          <a:p>
            <a:endParaRPr lang="en-US"/>
          </a:p>
        </p:txBody>
      </p:sp>
      <p:sp>
        <p:nvSpPr>
          <p:cNvPr id="10" name="Text Box 6"/>
          <p:cNvSpPr txBox="1">
            <a:spLocks noChangeArrowheads="1"/>
          </p:cNvSpPr>
          <p:nvPr/>
        </p:nvSpPr>
        <p:spPr bwMode="auto">
          <a:xfrm>
            <a:off x="4267200" y="5286388"/>
            <a:ext cx="3844925" cy="830997"/>
          </a:xfrm>
          <a:prstGeom prst="rect">
            <a:avLst/>
          </a:prstGeom>
          <a:noFill/>
          <a:ln w="9525">
            <a:noFill/>
            <a:miter lim="800000"/>
            <a:headEnd/>
            <a:tailEnd/>
          </a:ln>
        </p:spPr>
        <p:txBody>
          <a:bodyPr wrap="square">
            <a:spAutoFit/>
          </a:bodyPr>
          <a:lstStyle/>
          <a:p>
            <a:r>
              <a:rPr lang="en-US" dirty="0"/>
              <a:t>The pipettes are disposable</a:t>
            </a:r>
          </a:p>
        </p:txBody>
      </p:sp>
      <p:sp>
        <p:nvSpPr>
          <p:cNvPr id="11" name="Line 9"/>
          <p:cNvSpPr>
            <a:spLocks noChangeShapeType="1"/>
          </p:cNvSpPr>
          <p:nvPr/>
        </p:nvSpPr>
        <p:spPr bwMode="auto">
          <a:xfrm flipH="1" flipV="1">
            <a:off x="1828800" y="4191000"/>
            <a:ext cx="2438400" cy="990600"/>
          </a:xfrm>
          <a:prstGeom prst="line">
            <a:avLst/>
          </a:prstGeom>
          <a:noFill/>
          <a:ln w="9525">
            <a:solidFill>
              <a:schemeClr val="tx1"/>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04800"/>
            <a:ext cx="8458200" cy="6248400"/>
          </a:xfrm>
        </p:spPr>
        <p:txBody>
          <a:bodyPr>
            <a:normAutofit/>
          </a:bodyPr>
          <a:lstStyle/>
          <a:p>
            <a:pPr>
              <a:lnSpc>
                <a:spcPct val="150000"/>
              </a:lnSpc>
            </a:pPr>
            <a:r>
              <a:rPr lang="en-GB" sz="2400" dirty="0" smtClean="0"/>
              <a:t>There are 3 types Restriction </a:t>
            </a:r>
            <a:r>
              <a:rPr lang="en-GB" sz="2400" dirty="0" err="1" smtClean="0"/>
              <a:t>endonucleases</a:t>
            </a:r>
            <a:r>
              <a:rPr lang="en-GB" sz="2400" dirty="0" smtClean="0"/>
              <a:t>. </a:t>
            </a:r>
            <a:endParaRPr lang="en-US" sz="2400" dirty="0" smtClean="0"/>
          </a:p>
          <a:p>
            <a:pPr lvl="0">
              <a:lnSpc>
                <a:spcPct val="150000"/>
              </a:lnSpc>
              <a:buNone/>
            </a:pPr>
            <a:r>
              <a:rPr lang="en-GB" sz="2400" dirty="0" smtClean="0"/>
              <a:t>           I.  Type I          </a:t>
            </a:r>
          </a:p>
          <a:p>
            <a:pPr lvl="0">
              <a:lnSpc>
                <a:spcPct val="150000"/>
              </a:lnSpc>
              <a:buNone/>
            </a:pPr>
            <a:r>
              <a:rPr lang="en-GB" sz="2400" dirty="0" smtClean="0"/>
              <a:t>           II. Type II        </a:t>
            </a:r>
          </a:p>
          <a:p>
            <a:pPr lvl="0">
              <a:lnSpc>
                <a:spcPct val="150000"/>
              </a:lnSpc>
              <a:buNone/>
            </a:pPr>
            <a:r>
              <a:rPr lang="en-GB" sz="2400" dirty="0" smtClean="0"/>
              <a:t>          III. Type III</a:t>
            </a:r>
            <a:endParaRPr lang="en-US" sz="2400" dirty="0" smtClean="0"/>
          </a:p>
          <a:p>
            <a:pPr>
              <a:lnSpc>
                <a:spcPct val="150000"/>
              </a:lnSpc>
              <a:buNone/>
            </a:pPr>
            <a:r>
              <a:rPr lang="en-GB" sz="2400" b="1" dirty="0" smtClean="0"/>
              <a:t>NB</a:t>
            </a:r>
            <a:r>
              <a:rPr lang="en-GB" sz="2400" dirty="0" smtClean="0"/>
              <a:t> . Type I and III is complex and have very limited role in genetic engineering.</a:t>
            </a:r>
            <a:endParaRPr lang="en-US" sz="2400" dirty="0" smtClean="0"/>
          </a:p>
          <a:p>
            <a:pPr lvl="0">
              <a:lnSpc>
                <a:spcPct val="150000"/>
              </a:lnSpc>
              <a:buFont typeface="Wingdings" pitchFamily="2" charset="2"/>
              <a:buChar char="Ø"/>
            </a:pPr>
            <a:r>
              <a:rPr lang="en-US" dirty="0" smtClean="0"/>
              <a:t> </a:t>
            </a:r>
            <a:r>
              <a:rPr lang="en-GB" dirty="0" smtClean="0"/>
              <a:t>Digestion of DNA with restriction </a:t>
            </a:r>
            <a:r>
              <a:rPr lang="en-GB" dirty="0" err="1" smtClean="0"/>
              <a:t>endonucleases</a:t>
            </a:r>
            <a:r>
              <a:rPr lang="en-GB" dirty="0" smtClean="0"/>
              <a:t> is the first step in many gene manipulation projects.  </a:t>
            </a:r>
            <a:endParaRPr lang="en-US" dirty="0" smtClean="0"/>
          </a:p>
          <a:p>
            <a:pPr lvl="0">
              <a:lnSpc>
                <a:spcPct val="150000"/>
              </a:lnSpc>
              <a:buFont typeface="Wingdings" pitchFamily="2" charset="2"/>
              <a:buChar char="Ø"/>
            </a:pPr>
            <a:r>
              <a:rPr lang="en-US" dirty="0" smtClean="0"/>
              <a:t> </a:t>
            </a:r>
            <a:r>
              <a:rPr lang="en-GB" dirty="0" smtClean="0"/>
              <a:t>These enzymes are part of the system that carries out restriction and modification.</a:t>
            </a:r>
            <a:endParaRPr lang="en-US" dirty="0" smtClean="0"/>
          </a:p>
          <a:p>
            <a:pPr>
              <a:lnSpc>
                <a:spcPct val="150000"/>
              </a:lnSpc>
              <a:buFont typeface="Wingdings" pitchFamily="2" charset="2"/>
              <a:buChar char="Ø"/>
            </a:pPr>
            <a:endParaRPr lang="en-US" dirty="0"/>
          </a:p>
        </p:txBody>
      </p:sp>
      <p:sp>
        <p:nvSpPr>
          <p:cNvPr id="4" name="Date Placeholder 3"/>
          <p:cNvSpPr>
            <a:spLocks noGrp="1"/>
          </p:cNvSpPr>
          <p:nvPr>
            <p:ph type="dt" sz="half" idx="10"/>
          </p:nvPr>
        </p:nvSpPr>
        <p:spPr/>
        <p:txBody>
          <a:bodyPr/>
          <a:lstStyle/>
          <a:p>
            <a:fld id="{75B3F893-0189-4FBE-9B18-527D2246351E}" type="datetime1">
              <a:rPr lang="en-US" smtClean="0"/>
              <a:pPr/>
              <a:t>4/22/2020</a:t>
            </a:fld>
            <a:endParaRPr lang="en-US"/>
          </a:p>
        </p:txBody>
      </p:sp>
      <p:sp>
        <p:nvSpPr>
          <p:cNvPr id="5" name="Slide Number Placeholder 4"/>
          <p:cNvSpPr>
            <a:spLocks noGrp="1"/>
          </p:cNvSpPr>
          <p:nvPr>
            <p:ph type="sldNum" sz="quarter" idx="12"/>
          </p:nvPr>
        </p:nvSpPr>
        <p:spPr/>
        <p:txBody>
          <a:bodyPr/>
          <a:lstStyle/>
          <a:p>
            <a:fld id="{7B5FE98C-80BB-47BA-A7AE-7DC72E4E69FA}" type="slidenum">
              <a:rPr lang="en-US" smtClean="0"/>
              <a:pPr/>
              <a:t>17</a:t>
            </a:fld>
            <a:endParaRPr lang="en-US"/>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170</a:t>
            </a:fld>
            <a:endParaRPr lang="en-US"/>
          </a:p>
        </p:txBody>
      </p:sp>
      <p:sp>
        <p:nvSpPr>
          <p:cNvPr id="5" name="Content Placeholder 4"/>
          <p:cNvSpPr>
            <a:spLocks noGrp="1"/>
          </p:cNvSpPr>
          <p:nvPr>
            <p:ph sz="quarter" idx="1"/>
          </p:nvPr>
        </p:nvSpPr>
        <p:spPr>
          <a:xfrm>
            <a:off x="304800" y="457200"/>
            <a:ext cx="8229600" cy="5791200"/>
          </a:xfrm>
        </p:spPr>
        <p:txBody>
          <a:bodyPr>
            <a:normAutofit/>
          </a:bodyPr>
          <a:lstStyle/>
          <a:p>
            <a:pPr algn="ctr">
              <a:buNone/>
            </a:pPr>
            <a:r>
              <a:rPr lang="en-US" sz="2400" b="1" dirty="0" smtClean="0"/>
              <a:t>Uses of Animal Tissue Culture</a:t>
            </a:r>
          </a:p>
          <a:p>
            <a:pPr>
              <a:buNone/>
            </a:pPr>
            <a:endParaRPr lang="en-US" sz="2400" b="1" dirty="0"/>
          </a:p>
        </p:txBody>
      </p:sp>
      <p:sp>
        <p:nvSpPr>
          <p:cNvPr id="6" name="Rectangle 3"/>
          <p:cNvSpPr txBox="1">
            <a:spLocks noChangeArrowheads="1"/>
          </p:cNvSpPr>
          <p:nvPr/>
        </p:nvSpPr>
        <p:spPr>
          <a:xfrm>
            <a:off x="4800600" y="1600200"/>
            <a:ext cx="3810000" cy="4114800"/>
          </a:xfrm>
          <a:prstGeom prst="rect">
            <a:avLst/>
          </a:prstGeom>
        </p:spPr>
        <p:txBody>
          <a:bodyPr/>
          <a:lstStyle/>
          <a:p>
            <a:pPr marL="274320" marR="0" lvl="0" indent="-274320" defTabSz="914400" rtl="0" eaLnBrk="1" fontAlgn="auto" latinLnBrk="0" hangingPunct="1">
              <a:lnSpc>
                <a:spcPct val="150000"/>
              </a:lnSpc>
              <a:spcBef>
                <a:spcPts val="580"/>
              </a:spcBef>
              <a:spcAft>
                <a:spcPts val="0"/>
              </a:spcAft>
              <a:buClr>
                <a:schemeClr val="accent1"/>
              </a:buClr>
              <a:buSzPct val="8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ea typeface="+mn-ea"/>
                <a:cs typeface="+mn-cs"/>
              </a:rPr>
              <a:t>Growing viruses - these require living host cells</a:t>
            </a:r>
          </a:p>
          <a:p>
            <a:pPr marL="274320" marR="0" lvl="0" indent="-274320" defTabSz="914400" rtl="0" eaLnBrk="1" fontAlgn="auto" latinLnBrk="0" hangingPunct="1">
              <a:lnSpc>
                <a:spcPct val="150000"/>
              </a:lnSpc>
              <a:spcBef>
                <a:spcPts val="580"/>
              </a:spcBef>
              <a:spcAft>
                <a:spcPts val="0"/>
              </a:spcAft>
              <a:buClr>
                <a:schemeClr val="accent1"/>
              </a:buClr>
              <a:buSzPct val="8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ea typeface="+mn-ea"/>
                <a:cs typeface="+mn-cs"/>
              </a:rPr>
              <a:t>Making </a:t>
            </a:r>
            <a:r>
              <a:rPr kumimoji="0" lang="en-US" sz="2400" b="0" i="0" u="none" strike="noStrike" kern="1200" cap="none" spc="0" normalizeH="0" baseline="0" noProof="0" dirty="0" smtClean="0">
                <a:ln>
                  <a:noFill/>
                </a:ln>
                <a:solidFill>
                  <a:srgbClr val="ED181E"/>
                </a:solidFill>
                <a:effectLst/>
                <a:uLnTx/>
                <a:uFillTx/>
                <a:ea typeface="+mn-ea"/>
                <a:cs typeface="+mn-cs"/>
              </a:rPr>
              <a:t>monoclonal antibodies</a:t>
            </a:r>
            <a:r>
              <a:rPr kumimoji="0" lang="en-US" sz="2400" b="0" i="0" u="none" strike="noStrike" kern="1200" cap="none" spc="0" normalizeH="0" baseline="0" noProof="0" dirty="0" smtClean="0">
                <a:ln>
                  <a:noFill/>
                </a:ln>
                <a:solidFill>
                  <a:schemeClr val="tx1"/>
                </a:solidFill>
                <a:effectLst/>
                <a:uLnTx/>
                <a:uFillTx/>
                <a:ea typeface="+mn-ea"/>
                <a:cs typeface="+mn-cs"/>
              </a:rPr>
              <a:t>, used for diagnosis and research</a:t>
            </a:r>
          </a:p>
          <a:p>
            <a:pPr marL="274320" marR="0" lvl="0" indent="-274320" defTabSz="914400" rtl="0" eaLnBrk="1" fontAlgn="auto" latinLnBrk="0" hangingPunct="1">
              <a:lnSpc>
                <a:spcPct val="150000"/>
              </a:lnSpc>
              <a:spcBef>
                <a:spcPts val="580"/>
              </a:spcBef>
              <a:spcAft>
                <a:spcPts val="0"/>
              </a:spcAft>
              <a:buClr>
                <a:schemeClr val="accent1"/>
              </a:buClr>
              <a:buSzPct val="8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ea typeface="+mn-ea"/>
                <a:cs typeface="+mn-cs"/>
              </a:rPr>
              <a:t>Studying basic cell processes</a:t>
            </a:r>
          </a:p>
          <a:p>
            <a:pPr marL="274320" marR="0" lvl="0" indent="-274320" defTabSz="914400" rtl="0" eaLnBrk="1" fontAlgn="auto" latinLnBrk="0" hangingPunct="1">
              <a:lnSpc>
                <a:spcPct val="150000"/>
              </a:lnSpc>
              <a:spcBef>
                <a:spcPts val="580"/>
              </a:spcBef>
              <a:spcAft>
                <a:spcPts val="0"/>
              </a:spcAft>
              <a:buClr>
                <a:schemeClr val="accent1"/>
              </a:buClr>
              <a:buSzPct val="8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ea typeface="+mn-ea"/>
                <a:cs typeface="+mn-cs"/>
              </a:rPr>
              <a:t>Genetic modification &amp; analysis</a:t>
            </a:r>
          </a:p>
        </p:txBody>
      </p:sp>
      <p:pic>
        <p:nvPicPr>
          <p:cNvPr id="7" name="Picture 6"/>
          <p:cNvPicPr>
            <a:picLocks noChangeAspect="1" noChangeArrowheads="1"/>
          </p:cNvPicPr>
          <p:nvPr/>
        </p:nvPicPr>
        <p:blipFill>
          <a:blip r:embed="rId2" cstate="print"/>
          <a:srcRect/>
          <a:stretch>
            <a:fillRect/>
          </a:stretch>
        </p:blipFill>
        <p:spPr>
          <a:xfrm>
            <a:off x="609600" y="1447800"/>
            <a:ext cx="3810000" cy="28479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171</a:t>
            </a:fld>
            <a:endParaRPr lang="en-US"/>
          </a:p>
        </p:txBody>
      </p:sp>
      <p:sp>
        <p:nvSpPr>
          <p:cNvPr id="5" name="Content Placeholder 4"/>
          <p:cNvSpPr>
            <a:spLocks noGrp="1"/>
          </p:cNvSpPr>
          <p:nvPr>
            <p:ph sz="quarter" idx="1"/>
          </p:nvPr>
        </p:nvSpPr>
        <p:spPr>
          <a:xfrm>
            <a:off x="533400" y="609600"/>
            <a:ext cx="8153400" cy="5791200"/>
          </a:xfrm>
        </p:spPr>
        <p:txBody>
          <a:bodyPr>
            <a:normAutofit/>
          </a:bodyPr>
          <a:lstStyle/>
          <a:p>
            <a:pPr algn="just">
              <a:lnSpc>
                <a:spcPct val="150000"/>
              </a:lnSpc>
            </a:pPr>
            <a:r>
              <a:rPr lang="en-US" sz="2400" dirty="0" smtClean="0"/>
              <a:t>Knockout’ technology - inactivating certain genes and tracing their effects</a:t>
            </a:r>
          </a:p>
          <a:p>
            <a:pPr algn="just">
              <a:lnSpc>
                <a:spcPct val="150000"/>
              </a:lnSpc>
            </a:pPr>
            <a:r>
              <a:rPr lang="en-US" sz="2400" dirty="0" smtClean="0"/>
              <a:t>Providing DNA for the Human Genome  Project (and other species’ genome projects</a:t>
            </a:r>
            <a:endParaRPr lang="en-US" sz="2400" dirty="0"/>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172</a:t>
            </a:fld>
            <a:endParaRPr lang="en-US"/>
          </a:p>
        </p:txBody>
      </p:sp>
      <p:sp>
        <p:nvSpPr>
          <p:cNvPr id="5" name="Content Placeholder 4"/>
          <p:cNvSpPr>
            <a:spLocks noGrp="1"/>
          </p:cNvSpPr>
          <p:nvPr>
            <p:ph sz="quarter" idx="1"/>
          </p:nvPr>
        </p:nvSpPr>
        <p:spPr>
          <a:xfrm>
            <a:off x="228600" y="228600"/>
            <a:ext cx="8763000" cy="6172200"/>
          </a:xfrm>
        </p:spPr>
        <p:txBody>
          <a:bodyPr>
            <a:normAutofit/>
          </a:bodyPr>
          <a:lstStyle/>
          <a:p>
            <a:pPr lvl="0" algn="ctr">
              <a:lnSpc>
                <a:spcPct val="150000"/>
              </a:lnSpc>
              <a:buNone/>
            </a:pPr>
            <a:r>
              <a:rPr lang="en-US" b="1" dirty="0" smtClean="0"/>
              <a:t>Assignment 4 </a:t>
            </a:r>
          </a:p>
          <a:p>
            <a:pPr marL="514350" lvl="0" indent="-514350" algn="just">
              <a:lnSpc>
                <a:spcPct val="150000"/>
              </a:lnSpc>
              <a:buAutoNum type="arabicPeriod"/>
            </a:pPr>
            <a:r>
              <a:rPr lang="en-US" dirty="0" smtClean="0"/>
              <a:t>What </a:t>
            </a:r>
            <a:r>
              <a:rPr lang="en-US" dirty="0" smtClean="0"/>
              <a:t>is the role of Biotechnology in plant and animal </a:t>
            </a:r>
            <a:r>
              <a:rPr lang="en-US" dirty="0" smtClean="0"/>
              <a:t>breeding</a:t>
            </a:r>
          </a:p>
          <a:p>
            <a:pPr marL="514350" lvl="0" indent="-514350" algn="just">
              <a:lnSpc>
                <a:spcPct val="150000"/>
              </a:lnSpc>
              <a:buAutoNum type="arabicPeriod"/>
            </a:pPr>
            <a:r>
              <a:rPr lang="en-US" dirty="0" smtClean="0"/>
              <a:t>Write </a:t>
            </a:r>
            <a:r>
              <a:rPr lang="en-US" dirty="0" smtClean="0"/>
              <a:t>the difference between </a:t>
            </a:r>
            <a:r>
              <a:rPr lang="en-GB" dirty="0" smtClean="0"/>
              <a:t>Conventional method  Molecular breeding (biotechnological</a:t>
            </a:r>
            <a:r>
              <a:rPr lang="en-GB" dirty="0" smtClean="0"/>
              <a:t>)</a:t>
            </a:r>
            <a:endParaRPr lang="en-US" dirty="0" smtClean="0"/>
          </a:p>
          <a:p>
            <a:pPr marL="514350" lvl="0" indent="-514350" algn="just">
              <a:lnSpc>
                <a:spcPct val="150000"/>
              </a:lnSpc>
              <a:buAutoNum type="arabicPeriod"/>
            </a:pPr>
            <a:r>
              <a:rPr lang="en-US" dirty="0" smtClean="0"/>
              <a:t> </a:t>
            </a:r>
            <a:r>
              <a:rPr lang="en-US" dirty="0" smtClean="0"/>
              <a:t>Describe the following </a:t>
            </a:r>
          </a:p>
          <a:p>
            <a:pPr lvl="0">
              <a:buNone/>
            </a:pPr>
            <a:r>
              <a:rPr lang="en-GB" dirty="0" smtClean="0"/>
              <a:t>    </a:t>
            </a:r>
            <a:r>
              <a:rPr lang="en-GB" dirty="0" err="1" smtClean="0"/>
              <a:t>i</a:t>
            </a:r>
            <a:r>
              <a:rPr lang="en-GB" dirty="0" smtClean="0"/>
              <a:t>. Tissue culture</a:t>
            </a:r>
            <a:endParaRPr lang="en-US" dirty="0" smtClean="0"/>
          </a:p>
          <a:p>
            <a:pPr lvl="0">
              <a:buNone/>
            </a:pPr>
            <a:r>
              <a:rPr lang="en-US" dirty="0" smtClean="0"/>
              <a:t> </a:t>
            </a:r>
            <a:r>
              <a:rPr lang="en-US" dirty="0" smtClean="0"/>
              <a:t>    ii. </a:t>
            </a:r>
            <a:r>
              <a:rPr lang="en-GB" dirty="0" err="1" smtClean="0"/>
              <a:t>Invitro</a:t>
            </a:r>
            <a:r>
              <a:rPr lang="en-GB" dirty="0" smtClean="0"/>
              <a:t> </a:t>
            </a:r>
            <a:r>
              <a:rPr lang="en-GB" dirty="0" smtClean="0"/>
              <a:t>fertilization and embryo rescue </a:t>
            </a:r>
            <a:endParaRPr lang="en-US" dirty="0" smtClean="0"/>
          </a:p>
          <a:p>
            <a:pPr lvl="0">
              <a:buNone/>
            </a:pPr>
            <a:r>
              <a:rPr lang="en-GB" dirty="0" smtClean="0"/>
              <a:t>    iii. </a:t>
            </a:r>
            <a:r>
              <a:rPr lang="en-GB" dirty="0" err="1" smtClean="0"/>
              <a:t>Protoplants</a:t>
            </a:r>
            <a:r>
              <a:rPr lang="en-GB" dirty="0" smtClean="0"/>
              <a:t> </a:t>
            </a:r>
            <a:r>
              <a:rPr lang="en-GB" dirty="0" smtClean="0"/>
              <a:t>culture and fusion (somatic cell hybridization) </a:t>
            </a:r>
            <a:endParaRPr lang="en-US" dirty="0" smtClean="0"/>
          </a:p>
          <a:p>
            <a:pPr lvl="0">
              <a:buNone/>
            </a:pPr>
            <a:r>
              <a:rPr lang="en-US" dirty="0" smtClean="0"/>
              <a:t>     iv. </a:t>
            </a:r>
            <a:r>
              <a:rPr lang="en-GB" dirty="0" smtClean="0"/>
              <a:t>Genetic </a:t>
            </a:r>
            <a:r>
              <a:rPr lang="en-GB" dirty="0" smtClean="0"/>
              <a:t>transformation </a:t>
            </a:r>
            <a:endParaRPr lang="en-US" dirty="0" smtClean="0"/>
          </a:p>
          <a:p>
            <a:pPr>
              <a:buNone/>
            </a:pPr>
            <a:r>
              <a:rPr lang="en-US" dirty="0" smtClean="0"/>
              <a:t>4. Write the</a:t>
            </a:r>
            <a:r>
              <a:rPr lang="en-US" dirty="0" smtClean="0"/>
              <a:t> </a:t>
            </a:r>
            <a:r>
              <a:rPr lang="en-US" dirty="0" smtClean="0"/>
              <a:t>differences between  </a:t>
            </a:r>
            <a:r>
              <a:rPr lang="en-US" dirty="0" smtClean="0"/>
              <a:t>Animal tissue/cell culture - </a:t>
            </a:r>
            <a:r>
              <a:rPr lang="en-US" dirty="0" smtClean="0"/>
              <a:t>from </a:t>
            </a:r>
            <a:r>
              <a:rPr lang="en-US" dirty="0" smtClean="0"/>
              <a:t>plant tissue culture</a:t>
            </a:r>
          </a:p>
          <a:p>
            <a:pPr>
              <a:buNone/>
            </a:pPr>
            <a:endParaRPr lang="en-US" dirty="0" smtClean="0"/>
          </a:p>
          <a:p>
            <a:pPr marL="514350" lvl="0" indent="-514350" algn="just">
              <a:lnSpc>
                <a:spcPct val="150000"/>
              </a:lnSpc>
              <a:buAutoNum type="arabicPeriod"/>
            </a:pPr>
            <a:endParaRPr lang="en-US" dirty="0" smtClean="0"/>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173</a:t>
            </a:fld>
            <a:endParaRPr lang="en-US"/>
          </a:p>
        </p:txBody>
      </p:sp>
      <p:sp>
        <p:nvSpPr>
          <p:cNvPr id="6" name="Title 1"/>
          <p:cNvSpPr>
            <a:spLocks noGrp="1"/>
          </p:cNvSpPr>
          <p:nvPr>
            <p:ph sz="quarter" idx="1"/>
          </p:nvPr>
        </p:nvSpPr>
        <p:spPr>
          <a:xfrm>
            <a:off x="381000" y="381000"/>
            <a:ext cx="8458200" cy="6096000"/>
          </a:xfrm>
        </p:spPr>
        <p:txBody>
          <a:bodyPr>
            <a:normAutofit fontScale="97500"/>
          </a:bodyPr>
          <a:lstStyle/>
          <a:p>
            <a:pPr algn="ctr">
              <a:lnSpc>
                <a:spcPct val="150000"/>
              </a:lnSpc>
              <a:buNone/>
            </a:pPr>
            <a:r>
              <a:rPr lang="en-GB" sz="2400" b="1" dirty="0" smtClean="0"/>
              <a:t>Biotechnology in industry</a:t>
            </a:r>
          </a:p>
          <a:p>
            <a:pPr lvl="0" algn="just">
              <a:lnSpc>
                <a:spcPct val="150000"/>
              </a:lnSpc>
              <a:buFont typeface="Wingdings" pitchFamily="2" charset="2"/>
              <a:buChar char="v"/>
            </a:pPr>
            <a:r>
              <a:rPr lang="en-GB" sz="2500" dirty="0" smtClean="0"/>
              <a:t>Using cells and their products to manufacture things is called </a:t>
            </a:r>
            <a:r>
              <a:rPr lang="en-GB" sz="2500" b="1" dirty="0" smtClean="0"/>
              <a:t>industrial biotechnology</a:t>
            </a:r>
            <a:r>
              <a:rPr lang="en-GB" sz="2500" dirty="0" smtClean="0"/>
              <a:t>. </a:t>
            </a:r>
            <a:endParaRPr lang="en-US" sz="2500" dirty="0" smtClean="0"/>
          </a:p>
          <a:p>
            <a:pPr lvl="0" algn="just">
              <a:lnSpc>
                <a:spcPct val="150000"/>
              </a:lnSpc>
              <a:buFont typeface="Wingdings" pitchFamily="2" charset="2"/>
              <a:buChar char="v"/>
            </a:pPr>
            <a:r>
              <a:rPr lang="en-GB" sz="2500" dirty="0" smtClean="0"/>
              <a:t>Putting them to work on preventing or cleaning up pollution caused by people’s activities is called </a:t>
            </a:r>
            <a:r>
              <a:rPr lang="en-GB" sz="2500" b="1" dirty="0" smtClean="0"/>
              <a:t>environmental biotechnology</a:t>
            </a:r>
            <a:r>
              <a:rPr lang="en-GB" sz="2500" dirty="0" smtClean="0"/>
              <a:t>.</a:t>
            </a:r>
            <a:endParaRPr lang="en-US" sz="2500" dirty="0" smtClean="0"/>
          </a:p>
          <a:p>
            <a:pPr lvl="0" algn="just">
              <a:lnSpc>
                <a:spcPct val="150000"/>
              </a:lnSpc>
              <a:buFont typeface="Wingdings" pitchFamily="2" charset="2"/>
              <a:buChar char="v"/>
            </a:pPr>
            <a:r>
              <a:rPr lang="en-GB" sz="2500" dirty="0" smtClean="0"/>
              <a:t>Using cells effectively requires knowing a lot about them, including what they need to grow, how they produce the material we’re interested in, and what conditions make them produce more of it. </a:t>
            </a:r>
            <a:endParaRPr lang="en-US" sz="2500" dirty="0" smtClean="0"/>
          </a:p>
          <a:p>
            <a:pPr lvl="0" algn="just">
              <a:lnSpc>
                <a:spcPct val="150000"/>
              </a:lnSpc>
              <a:buFont typeface="Wingdings" pitchFamily="2" charset="2"/>
              <a:buChar char="v"/>
            </a:pPr>
            <a:r>
              <a:rPr lang="en-GB" sz="2400" dirty="0" smtClean="0"/>
              <a:t>The study of all an organism’s genes is called </a:t>
            </a:r>
            <a:r>
              <a:rPr lang="en-GB" sz="2400" b="1" dirty="0" smtClean="0"/>
              <a:t>genomics</a:t>
            </a:r>
            <a:r>
              <a:rPr lang="en-GB" sz="2400" dirty="0" smtClean="0"/>
              <a:t>, and the study of all its proteins is called </a:t>
            </a:r>
            <a:r>
              <a:rPr lang="en-GB" sz="2400" b="1" dirty="0" smtClean="0"/>
              <a:t>proteomics</a:t>
            </a:r>
            <a:r>
              <a:rPr lang="en-GB" sz="2400" dirty="0" smtClean="0"/>
              <a:t>.</a:t>
            </a:r>
            <a:r>
              <a:rPr lang="en-GB" sz="2400" b="1" dirty="0" smtClean="0"/>
              <a:t>	 </a:t>
            </a:r>
            <a:endParaRPr lang="en-US" sz="2400" dirty="0" smtClean="0"/>
          </a:p>
          <a:p>
            <a:pPr algn="just">
              <a:lnSpc>
                <a:spcPct val="150000"/>
              </a:lnSpc>
              <a:buNone/>
            </a:pPr>
            <a:endParaRPr lang="en-US" sz="2500" dirty="0"/>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174</a:t>
            </a:fld>
            <a:endParaRPr lang="en-US"/>
          </a:p>
        </p:txBody>
      </p:sp>
      <p:sp>
        <p:nvSpPr>
          <p:cNvPr id="5" name="Content Placeholder 4"/>
          <p:cNvSpPr>
            <a:spLocks noGrp="1"/>
          </p:cNvSpPr>
          <p:nvPr>
            <p:ph sz="quarter" idx="1"/>
          </p:nvPr>
        </p:nvSpPr>
        <p:spPr>
          <a:xfrm>
            <a:off x="533400" y="457200"/>
            <a:ext cx="8305800" cy="5867400"/>
          </a:xfrm>
        </p:spPr>
        <p:txBody>
          <a:bodyPr/>
          <a:lstStyle/>
          <a:p>
            <a:pPr lvl="0" algn="just">
              <a:lnSpc>
                <a:spcPct val="150000"/>
              </a:lnSpc>
              <a:buFont typeface="Wingdings" pitchFamily="2" charset="2"/>
              <a:buChar char="v"/>
            </a:pPr>
            <a:r>
              <a:rPr lang="en-GB" sz="2400" dirty="0" smtClean="0"/>
              <a:t>Genomics and proteomics produce mountains of important information about the cell.</a:t>
            </a:r>
          </a:p>
          <a:p>
            <a:pPr lvl="0" algn="just">
              <a:lnSpc>
                <a:spcPct val="150000"/>
              </a:lnSpc>
              <a:buFont typeface="Wingdings" pitchFamily="2" charset="2"/>
              <a:buChar char="v"/>
            </a:pPr>
            <a:r>
              <a:rPr lang="en-GB" sz="2400" b="1" dirty="0" smtClean="0"/>
              <a:t>Bioinformatics </a:t>
            </a:r>
            <a:r>
              <a:rPr lang="en-GB" sz="2400" dirty="0" smtClean="0"/>
              <a:t>uses computers for organizing and analyzing all that information</a:t>
            </a:r>
          </a:p>
          <a:p>
            <a:pPr lvl="0" algn="just">
              <a:lnSpc>
                <a:spcPct val="150000"/>
              </a:lnSpc>
              <a:buFont typeface="Wingdings" pitchFamily="2" charset="2"/>
              <a:buChar char="v"/>
            </a:pPr>
            <a:r>
              <a:rPr lang="en-GB" sz="2400" dirty="0" smtClean="0"/>
              <a:t>Together, genomics, proteomics, and bioinformatics provide powerful insights into how cells work and how they can be made to work for us.</a:t>
            </a:r>
            <a:endParaRPr lang="en-US" sz="2400" dirty="0" smtClean="0"/>
          </a:p>
          <a:p>
            <a:pPr algn="just">
              <a:lnSpc>
                <a:spcPct val="150000"/>
              </a:lnSpc>
              <a:buFont typeface="Wingdings" pitchFamily="2" charset="2"/>
              <a:buChar char="v"/>
            </a:pPr>
            <a:r>
              <a:rPr lang="en-GB" sz="2400" dirty="0" smtClean="0"/>
              <a:t>Industrial Biotechnology, also known as White Biotechnology, is the modern use and application of biotechnology for the sustainable processing and production of chemicals, materials and fuels.</a:t>
            </a:r>
            <a:endParaRPr lang="en-US" sz="2400" dirty="0" smtClean="0"/>
          </a:p>
          <a:p>
            <a:pPr lvl="0" algn="just">
              <a:lnSpc>
                <a:spcPct val="150000"/>
              </a:lnSpc>
              <a:buNone/>
            </a:pPr>
            <a:endParaRPr lang="en-US" sz="2400" dirty="0" smtClean="0"/>
          </a:p>
          <a:p>
            <a:endParaRPr lang="en-US" dirty="0"/>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175</a:t>
            </a:fld>
            <a:endParaRPr lang="en-US"/>
          </a:p>
        </p:txBody>
      </p:sp>
      <p:sp>
        <p:nvSpPr>
          <p:cNvPr id="5" name="Content Placeholder 4"/>
          <p:cNvSpPr>
            <a:spLocks noGrp="1"/>
          </p:cNvSpPr>
          <p:nvPr>
            <p:ph sz="quarter" idx="1"/>
          </p:nvPr>
        </p:nvSpPr>
        <p:spPr>
          <a:xfrm>
            <a:off x="609600" y="609600"/>
            <a:ext cx="8229600" cy="5791200"/>
          </a:xfrm>
        </p:spPr>
        <p:txBody>
          <a:bodyPr>
            <a:normAutofit/>
          </a:bodyPr>
          <a:lstStyle/>
          <a:p>
            <a:pPr lvl="0" algn="just">
              <a:lnSpc>
                <a:spcPct val="150000"/>
              </a:lnSpc>
              <a:buFont typeface="Wingdings" pitchFamily="2" charset="2"/>
              <a:buChar char="Ø"/>
            </a:pPr>
            <a:r>
              <a:rPr lang="en-GB" sz="2400" dirty="0" smtClean="0"/>
              <a:t>Biotechnological processing uses enzymes and micro-organisms to make products in a wide range of industrial sectors including chemicals, pharmaceuticals, food and feed, detergents, paper and pulp, textiles, energy, materials and polymers. </a:t>
            </a:r>
            <a:endParaRPr lang="en-US" sz="2400" dirty="0" smtClean="0"/>
          </a:p>
          <a:p>
            <a:pPr lvl="0" algn="just">
              <a:lnSpc>
                <a:spcPct val="150000"/>
              </a:lnSpc>
              <a:buFont typeface="Wingdings" pitchFamily="2" charset="2"/>
              <a:buChar char="Ø"/>
            </a:pPr>
            <a:r>
              <a:rPr lang="en-GB" sz="2400" dirty="0" smtClean="0"/>
              <a:t>Mankind has already benefited from biotech for a long time, but with the advance of new technologies and a much deeper understanding of cell metabolism and materials science, many new opportunities have been identified, and others are continuing to emerge.</a:t>
            </a:r>
          </a:p>
          <a:p>
            <a:pPr algn="just">
              <a:lnSpc>
                <a:spcPct val="150000"/>
              </a:lnSpc>
              <a:buFont typeface="Wingdings" pitchFamily="2" charset="2"/>
              <a:buChar char="Ø"/>
            </a:pPr>
            <a:r>
              <a:rPr lang="en-GB" sz="2400" dirty="0" smtClean="0"/>
              <a:t>A renewed interest in the sustainability of industrial processes has also contributed to biotechnology’s attractiveness. </a:t>
            </a:r>
            <a:endParaRPr lang="en-US" sz="2400" dirty="0" smtClean="0"/>
          </a:p>
          <a:p>
            <a:pPr lvl="0" algn="just">
              <a:lnSpc>
                <a:spcPct val="150000"/>
              </a:lnSpc>
              <a:buNone/>
            </a:pPr>
            <a:endParaRPr lang="en-US" sz="2400" dirty="0" smtClean="0"/>
          </a:p>
          <a:p>
            <a:pPr>
              <a:buFont typeface="Wingdings" pitchFamily="2" charset="2"/>
              <a:buChar char="Ø"/>
            </a:pPr>
            <a:endParaRPr lang="en-US" sz="2400" dirty="0"/>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176</a:t>
            </a:fld>
            <a:endParaRPr lang="en-US"/>
          </a:p>
        </p:txBody>
      </p:sp>
      <p:sp>
        <p:nvSpPr>
          <p:cNvPr id="5" name="Content Placeholder 4"/>
          <p:cNvSpPr>
            <a:spLocks noGrp="1"/>
          </p:cNvSpPr>
          <p:nvPr>
            <p:ph sz="quarter" idx="1"/>
          </p:nvPr>
        </p:nvSpPr>
        <p:spPr>
          <a:xfrm>
            <a:off x="533400" y="381000"/>
            <a:ext cx="8229600" cy="5715000"/>
          </a:xfrm>
        </p:spPr>
        <p:txBody>
          <a:bodyPr>
            <a:normAutofit lnSpcReduction="10000"/>
          </a:bodyPr>
          <a:lstStyle/>
          <a:p>
            <a:pPr lvl="0" algn="just">
              <a:lnSpc>
                <a:spcPct val="150000"/>
              </a:lnSpc>
              <a:buFont typeface="Wingdings" pitchFamily="2" charset="2"/>
              <a:buChar char="Ø"/>
            </a:pPr>
            <a:r>
              <a:rPr lang="en-GB" sz="2400" dirty="0" smtClean="0"/>
              <a:t>All major facets of European society and economic activity, including agriculture, environmental protection and industry are being challenged to demonstrate their sustainability.</a:t>
            </a:r>
            <a:endParaRPr lang="en-US" sz="2400" dirty="0" smtClean="0"/>
          </a:p>
          <a:p>
            <a:pPr lvl="0" algn="just">
              <a:lnSpc>
                <a:spcPct val="150000"/>
              </a:lnSpc>
              <a:buFont typeface="Wingdings" pitchFamily="2" charset="2"/>
              <a:buChar char="Ø"/>
            </a:pPr>
            <a:r>
              <a:rPr lang="en-GB" sz="2400" dirty="0" smtClean="0"/>
              <a:t> Industrial Biotechnology can make a major contribution. </a:t>
            </a:r>
          </a:p>
          <a:p>
            <a:pPr algn="just">
              <a:lnSpc>
                <a:spcPct val="150000"/>
              </a:lnSpc>
              <a:buNone/>
            </a:pPr>
            <a:r>
              <a:rPr lang="en-GB" sz="2400" b="1" dirty="0" smtClean="0"/>
              <a:t>For example:	</a:t>
            </a:r>
          </a:p>
          <a:p>
            <a:pPr lvl="0" algn="just">
              <a:lnSpc>
                <a:spcPct val="150000"/>
              </a:lnSpc>
              <a:buFont typeface="Wingdings" pitchFamily="2" charset="2"/>
              <a:buChar char="Ø"/>
            </a:pPr>
            <a:r>
              <a:rPr lang="en-US" sz="2400" dirty="0" smtClean="0"/>
              <a:t> </a:t>
            </a:r>
            <a:r>
              <a:rPr lang="en-GB" sz="2400" dirty="0" smtClean="0"/>
              <a:t>Make agriculture (in its broadest sense, including forestry) more competitive and sustainable by creating new non-food markets;</a:t>
            </a:r>
          </a:p>
          <a:p>
            <a:pPr algn="just">
              <a:lnSpc>
                <a:spcPct val="150000"/>
              </a:lnSpc>
              <a:buFont typeface="Wingdings" pitchFamily="2" charset="2"/>
              <a:buChar char="Ø"/>
            </a:pPr>
            <a:r>
              <a:rPr lang="en-GB" sz="2400" dirty="0" smtClean="0"/>
              <a:t> improve the quality of life of European citizens while reducing environmental impact by developing innovative products at affordable costs; and</a:t>
            </a:r>
            <a:endParaRPr lang="en-US" sz="2400" dirty="0" smtClean="0"/>
          </a:p>
          <a:p>
            <a:pPr lvl="0" algn="just">
              <a:lnSpc>
                <a:spcPct val="150000"/>
              </a:lnSpc>
              <a:buNone/>
            </a:pPr>
            <a:endParaRPr lang="en-US" sz="2400" dirty="0" smtClean="0"/>
          </a:p>
          <a:p>
            <a:pPr lvl="0" algn="just">
              <a:lnSpc>
                <a:spcPct val="150000"/>
              </a:lnSpc>
              <a:buNone/>
            </a:pPr>
            <a:endParaRPr lang="en-US" sz="2400" dirty="0" smtClean="0"/>
          </a:p>
          <a:p>
            <a:pPr algn="just">
              <a:lnSpc>
                <a:spcPct val="150000"/>
              </a:lnSpc>
              <a:buFont typeface="Wingdings" pitchFamily="2" charset="2"/>
              <a:buChar char="Ø"/>
            </a:pPr>
            <a:endParaRPr lang="en-US" sz="2400" dirty="0" smtClean="0"/>
          </a:p>
          <a:p>
            <a:pPr lvl="0" algn="just">
              <a:lnSpc>
                <a:spcPct val="150000"/>
              </a:lnSpc>
              <a:buNone/>
            </a:pPr>
            <a:endParaRPr lang="en-US" sz="2400" dirty="0" smtClean="0"/>
          </a:p>
          <a:p>
            <a:pPr algn="just">
              <a:buFont typeface="Wingdings" pitchFamily="2" charset="2"/>
              <a:buChar char="Ø"/>
            </a:pPr>
            <a:endParaRPr lang="en-US" sz="2400" dirty="0"/>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177</a:t>
            </a:fld>
            <a:endParaRPr lang="en-US"/>
          </a:p>
        </p:txBody>
      </p:sp>
      <p:sp>
        <p:nvSpPr>
          <p:cNvPr id="5" name="Content Placeholder 4"/>
          <p:cNvSpPr>
            <a:spLocks noGrp="1"/>
          </p:cNvSpPr>
          <p:nvPr>
            <p:ph sz="quarter" idx="1"/>
          </p:nvPr>
        </p:nvSpPr>
        <p:spPr>
          <a:xfrm>
            <a:off x="762000" y="533400"/>
            <a:ext cx="8153400" cy="5867400"/>
          </a:xfrm>
        </p:spPr>
        <p:txBody>
          <a:bodyPr>
            <a:normAutofit/>
          </a:bodyPr>
          <a:lstStyle/>
          <a:p>
            <a:pPr algn="just">
              <a:lnSpc>
                <a:spcPct val="150000"/>
              </a:lnSpc>
              <a:buFont typeface="Wingdings" pitchFamily="2" charset="2"/>
              <a:buChar char="Ø"/>
            </a:pPr>
            <a:r>
              <a:rPr lang="en-GB" sz="2400" dirty="0" smtClean="0"/>
              <a:t>Help industry increase its economic and environmental efficiency (eco-efficiency) and sustainability, while maintaining or improving its competitive advantage and ability to generate growth.</a:t>
            </a:r>
          </a:p>
          <a:p>
            <a:pPr lvl="0" algn="just">
              <a:lnSpc>
                <a:spcPct val="150000"/>
              </a:lnSpc>
              <a:buFont typeface="Wingdings" pitchFamily="2" charset="2"/>
              <a:buChar char="Ø"/>
            </a:pPr>
            <a:r>
              <a:rPr lang="en-GB" sz="2400" dirty="0" smtClean="0"/>
              <a:t>White Biotechnology can make a positive impact across all three dimensions of inability: </a:t>
            </a:r>
            <a:r>
              <a:rPr lang="en-GB" sz="2400" b="1" dirty="0" smtClean="0"/>
              <a:t>Society</a:t>
            </a:r>
            <a:r>
              <a:rPr lang="en-GB" sz="2400" dirty="0" smtClean="0"/>
              <a:t>, the </a:t>
            </a:r>
            <a:r>
              <a:rPr lang="en-GB" sz="2400" b="1" dirty="0" smtClean="0"/>
              <a:t>Environment</a:t>
            </a:r>
            <a:r>
              <a:rPr lang="en-GB" sz="2400" dirty="0" smtClean="0"/>
              <a:t> and </a:t>
            </a:r>
            <a:r>
              <a:rPr lang="en-GB" sz="2400" b="1" dirty="0" smtClean="0"/>
              <a:t>the Economy</a:t>
            </a:r>
            <a:r>
              <a:rPr lang="en-GB" sz="2400" dirty="0" smtClean="0"/>
              <a:t>. </a:t>
            </a:r>
          </a:p>
          <a:p>
            <a:pPr lvl="0" algn="just">
              <a:lnSpc>
                <a:spcPct val="150000"/>
              </a:lnSpc>
              <a:buFont typeface="Wingdings" pitchFamily="2" charset="2"/>
              <a:buChar char="Ø"/>
            </a:pPr>
            <a:r>
              <a:rPr lang="en-GB" sz="2400" dirty="0" smtClean="0"/>
              <a:t>In short, Industrial Biotechnology is a cornerstone of the knowledge-based bio-economy.</a:t>
            </a:r>
            <a:endParaRPr lang="en-US" sz="2400" dirty="0" smtClean="0"/>
          </a:p>
          <a:p>
            <a:pPr lvl="0" algn="just">
              <a:lnSpc>
                <a:spcPct val="150000"/>
              </a:lnSpc>
              <a:buNone/>
            </a:pPr>
            <a:endParaRPr lang="en-US" sz="2400" dirty="0" smtClean="0"/>
          </a:p>
          <a:p>
            <a:pPr lvl="0" algn="just">
              <a:lnSpc>
                <a:spcPct val="150000"/>
              </a:lnSpc>
              <a:buNone/>
            </a:pPr>
            <a:endParaRPr lang="en-US" sz="2400" dirty="0" smtClean="0"/>
          </a:p>
          <a:p>
            <a:pPr algn="just">
              <a:lnSpc>
                <a:spcPct val="150000"/>
              </a:lnSpc>
              <a:buFont typeface="Wingdings" pitchFamily="2" charset="2"/>
              <a:buChar char="Ø"/>
            </a:pPr>
            <a:endParaRPr lang="en-US" sz="2400" dirty="0"/>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178</a:t>
            </a:fld>
            <a:endParaRPr lang="en-US"/>
          </a:p>
        </p:txBody>
      </p:sp>
      <p:sp>
        <p:nvSpPr>
          <p:cNvPr id="5" name="Content Placeholder 4"/>
          <p:cNvSpPr>
            <a:spLocks noGrp="1"/>
          </p:cNvSpPr>
          <p:nvPr>
            <p:ph sz="quarter" idx="1"/>
          </p:nvPr>
        </p:nvSpPr>
        <p:spPr>
          <a:xfrm>
            <a:off x="609600" y="609600"/>
            <a:ext cx="8229600" cy="5943600"/>
          </a:xfrm>
        </p:spPr>
        <p:txBody>
          <a:bodyPr>
            <a:normAutofit/>
          </a:bodyPr>
          <a:lstStyle/>
          <a:p>
            <a:pPr algn="just">
              <a:lnSpc>
                <a:spcPct val="150000"/>
              </a:lnSpc>
              <a:buFont typeface="Wingdings" pitchFamily="2" charset="2"/>
              <a:buChar char="Ø"/>
            </a:pPr>
            <a:r>
              <a:rPr lang="en-GB" sz="2400" dirty="0" smtClean="0"/>
              <a:t>It adds value to agricultural products and builds new industrial production schemes targeted towards an overall greater degree of sustainability.</a:t>
            </a:r>
          </a:p>
          <a:p>
            <a:pPr algn="just">
              <a:lnSpc>
                <a:spcPct val="150000"/>
              </a:lnSpc>
              <a:buNone/>
            </a:pPr>
            <a:r>
              <a:rPr lang="en-GB" sz="2400" b="1" dirty="0" smtClean="0"/>
              <a:t>The environment:</a:t>
            </a:r>
            <a:endParaRPr lang="en-US" sz="2400" dirty="0" smtClean="0"/>
          </a:p>
          <a:p>
            <a:pPr lvl="0" algn="just">
              <a:lnSpc>
                <a:spcPct val="150000"/>
              </a:lnSpc>
              <a:buFont typeface="Wingdings" pitchFamily="2" charset="2"/>
              <a:buChar char="Ø"/>
            </a:pPr>
            <a:r>
              <a:rPr lang="en-GB" sz="2400" dirty="0" smtClean="0"/>
              <a:t>Benefits because biotechnological processes are efficient users of (often renewable) raw materials, creating little end-of-pipe waste, which itself can be often used as input into a further biological process. </a:t>
            </a:r>
          </a:p>
          <a:p>
            <a:pPr algn="just">
              <a:lnSpc>
                <a:spcPct val="150000"/>
              </a:lnSpc>
              <a:buNone/>
            </a:pPr>
            <a:endParaRPr lang="en-US" sz="2400" dirty="0"/>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179</a:t>
            </a:fld>
            <a:endParaRPr lang="en-US"/>
          </a:p>
        </p:txBody>
      </p:sp>
      <p:sp>
        <p:nvSpPr>
          <p:cNvPr id="5" name="Content Placeholder 4"/>
          <p:cNvSpPr>
            <a:spLocks noGrp="1"/>
          </p:cNvSpPr>
          <p:nvPr>
            <p:ph sz="quarter" idx="1"/>
          </p:nvPr>
        </p:nvSpPr>
        <p:spPr>
          <a:xfrm>
            <a:off x="609600" y="533400"/>
            <a:ext cx="8229600" cy="5791200"/>
          </a:xfrm>
        </p:spPr>
        <p:txBody>
          <a:bodyPr>
            <a:normAutofit/>
          </a:bodyPr>
          <a:lstStyle/>
          <a:p>
            <a:pPr lvl="0" algn="just">
              <a:lnSpc>
                <a:spcPct val="150000"/>
              </a:lnSpc>
              <a:buFont typeface="Wingdings" pitchFamily="2" charset="2"/>
              <a:buChar char="Ø"/>
            </a:pPr>
            <a:r>
              <a:rPr lang="en-GB" sz="2400" dirty="0" smtClean="0"/>
              <a:t>At the same time, moving from chemical to biological processes can lead to significant reductions in carbon dioxide emissions, energy consumption and water use.</a:t>
            </a:r>
          </a:p>
          <a:p>
            <a:pPr algn="just">
              <a:lnSpc>
                <a:spcPct val="150000"/>
              </a:lnSpc>
              <a:buNone/>
            </a:pPr>
            <a:r>
              <a:rPr lang="en-GB" sz="2400" b="1" dirty="0" smtClean="0"/>
              <a:t>The economy:</a:t>
            </a:r>
            <a:endParaRPr lang="en-US" sz="2400" dirty="0" smtClean="0"/>
          </a:p>
          <a:p>
            <a:pPr algn="just">
              <a:lnSpc>
                <a:spcPct val="150000"/>
              </a:lnSpc>
              <a:buFont typeface="Wingdings" pitchFamily="2" charset="2"/>
              <a:buChar char="Ø"/>
            </a:pPr>
            <a:r>
              <a:rPr lang="en-GB" sz="2400" dirty="0" smtClean="0"/>
              <a:t> A benefit as biotechnology enables the introduction of more efficient, less energy-intensive processes. </a:t>
            </a:r>
            <a:endParaRPr lang="en-US" sz="2400" dirty="0" smtClean="0"/>
          </a:p>
          <a:p>
            <a:pPr algn="just">
              <a:lnSpc>
                <a:spcPct val="150000"/>
              </a:lnSpc>
              <a:buFont typeface="Wingdings" pitchFamily="2" charset="2"/>
              <a:buChar char="Ø"/>
            </a:pPr>
            <a:r>
              <a:rPr lang="en-GB" sz="2400" dirty="0" smtClean="0"/>
              <a:t>Already, fermentation and enzymatic processes are commonly used in the fine chemicals sector, to produce for example vitamins, pharmaceutical intermediates and flavours. </a:t>
            </a:r>
            <a:endParaRPr lang="en-US" sz="2400" dirty="0" smtClean="0"/>
          </a:p>
          <a:p>
            <a:pPr lvl="0" algn="just">
              <a:lnSpc>
                <a:spcPct val="150000"/>
              </a:lnSpc>
              <a:buNone/>
            </a:pPr>
            <a:endParaRPr lang="en-GB" sz="2400" dirty="0" smtClean="0"/>
          </a:p>
          <a:p>
            <a:pPr lvl="0" algn="just">
              <a:lnSpc>
                <a:spcPct val="150000"/>
              </a:lnSpc>
              <a:buNone/>
            </a:pPr>
            <a:endParaRPr lang="en-US" sz="2400" dirty="0" smtClean="0"/>
          </a:p>
          <a:p>
            <a:pPr algn="just">
              <a:lnSpc>
                <a:spcPct val="150000"/>
              </a:lnSpc>
              <a:buFont typeface="Wingdings" pitchFamily="2" charset="2"/>
              <a:buChar char="Ø"/>
            </a:pPr>
            <a:endParaRPr 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6248400"/>
          </a:xfrm>
        </p:spPr>
        <p:txBody>
          <a:bodyPr/>
          <a:lstStyle/>
          <a:p>
            <a:pPr lvl="0" algn="just">
              <a:lnSpc>
                <a:spcPct val="150000"/>
              </a:lnSpc>
            </a:pPr>
            <a:r>
              <a:rPr lang="en-GB" sz="2400" dirty="0" smtClean="0"/>
              <a:t>It appears that their main role is to protect cells from invasion by foreign DNA’s, especially </a:t>
            </a:r>
            <a:r>
              <a:rPr lang="en-GB" sz="2400" dirty="0" err="1" smtClean="0"/>
              <a:t>bacteriophage</a:t>
            </a:r>
            <a:r>
              <a:rPr lang="en-GB" sz="2400" dirty="0" smtClean="0"/>
              <a:t> DNA.</a:t>
            </a:r>
            <a:endParaRPr lang="en-US" sz="2400" dirty="0" smtClean="0"/>
          </a:p>
          <a:p>
            <a:pPr lvl="0" algn="just">
              <a:lnSpc>
                <a:spcPct val="150000"/>
              </a:lnSpc>
            </a:pPr>
            <a:r>
              <a:rPr lang="en-GB" sz="2400" dirty="0" smtClean="0"/>
              <a:t>Restriction </a:t>
            </a:r>
            <a:r>
              <a:rPr lang="en-GB" sz="2400" dirty="0" err="1" smtClean="0"/>
              <a:t>endonucleases</a:t>
            </a:r>
            <a:r>
              <a:rPr lang="en-GB" sz="2400" dirty="0" smtClean="0"/>
              <a:t> recognize :</a:t>
            </a:r>
          </a:p>
          <a:p>
            <a:pPr lvl="0" algn="just">
              <a:lnSpc>
                <a:spcPct val="150000"/>
              </a:lnSpc>
              <a:buFont typeface="Wingdings" pitchFamily="2" charset="2"/>
              <a:buChar char="ü"/>
            </a:pPr>
            <a:r>
              <a:rPr lang="en-GB" sz="2400" dirty="0" smtClean="0"/>
              <a:t>       specific 4-base (tetramer),</a:t>
            </a:r>
          </a:p>
          <a:p>
            <a:pPr lvl="0" algn="just">
              <a:lnSpc>
                <a:spcPct val="150000"/>
              </a:lnSpc>
              <a:buFont typeface="Wingdings" pitchFamily="2" charset="2"/>
              <a:buChar char="ü"/>
            </a:pPr>
            <a:r>
              <a:rPr lang="en-GB" sz="2400" dirty="0" smtClean="0"/>
              <a:t>       5-base (</a:t>
            </a:r>
            <a:r>
              <a:rPr lang="en-GB" sz="2400" dirty="0" err="1" smtClean="0"/>
              <a:t>pentamer</a:t>
            </a:r>
            <a:r>
              <a:rPr lang="en-GB" sz="2400" dirty="0" smtClean="0"/>
              <a:t>), or </a:t>
            </a:r>
          </a:p>
          <a:p>
            <a:pPr lvl="0" algn="just">
              <a:lnSpc>
                <a:spcPct val="150000"/>
              </a:lnSpc>
              <a:buFont typeface="Wingdings" pitchFamily="2" charset="2"/>
              <a:buChar char="ü"/>
            </a:pPr>
            <a:r>
              <a:rPr lang="en-GB" sz="2400" dirty="0" smtClean="0"/>
              <a:t>       6-base (</a:t>
            </a:r>
            <a:r>
              <a:rPr lang="en-GB" sz="2400" dirty="0" err="1" smtClean="0"/>
              <a:t>hexamer</a:t>
            </a:r>
            <a:r>
              <a:rPr lang="en-GB" sz="2400" dirty="0" smtClean="0"/>
              <a:t>) sites located on the incoming DNA, and make double-stranded cuts.</a:t>
            </a:r>
          </a:p>
          <a:p>
            <a:pPr lvl="0" algn="just">
              <a:lnSpc>
                <a:spcPct val="150000"/>
              </a:lnSpc>
              <a:buFont typeface="Wingdings" pitchFamily="2" charset="2"/>
              <a:buChar char="ü"/>
            </a:pPr>
            <a:r>
              <a:rPr lang="en-GB" sz="2400" dirty="0" smtClean="0"/>
              <a:t>There are over 200 different types of restriction enzymes that have been identified.</a:t>
            </a:r>
            <a:endParaRPr lang="en-US" sz="2400" dirty="0" smtClean="0"/>
          </a:p>
          <a:p>
            <a:pPr>
              <a:buNone/>
            </a:pPr>
            <a:r>
              <a:rPr lang="en-US" b="1" dirty="0" smtClean="0"/>
              <a:t>Examples:</a:t>
            </a:r>
            <a:r>
              <a:rPr lang="en-US" dirty="0" smtClean="0"/>
              <a:t> </a:t>
            </a:r>
            <a:endParaRPr lang="en-US" dirty="0"/>
          </a:p>
        </p:txBody>
      </p:sp>
      <p:sp>
        <p:nvSpPr>
          <p:cNvPr id="4" name="Date Placeholder 3"/>
          <p:cNvSpPr>
            <a:spLocks noGrp="1"/>
          </p:cNvSpPr>
          <p:nvPr>
            <p:ph type="dt" sz="half" idx="10"/>
          </p:nvPr>
        </p:nvSpPr>
        <p:spPr/>
        <p:txBody>
          <a:bodyPr/>
          <a:lstStyle/>
          <a:p>
            <a:fld id="{02EFEA77-F4A4-4C33-B31B-7CC891841FE2}" type="datetime1">
              <a:rPr lang="en-US" smtClean="0"/>
              <a:pPr/>
              <a:t>4/22/2020</a:t>
            </a:fld>
            <a:endParaRPr lang="en-US"/>
          </a:p>
        </p:txBody>
      </p:sp>
      <p:sp>
        <p:nvSpPr>
          <p:cNvPr id="5" name="Slide Number Placeholder 4"/>
          <p:cNvSpPr>
            <a:spLocks noGrp="1"/>
          </p:cNvSpPr>
          <p:nvPr>
            <p:ph type="sldNum" sz="quarter" idx="12"/>
          </p:nvPr>
        </p:nvSpPr>
        <p:spPr/>
        <p:txBody>
          <a:bodyPr/>
          <a:lstStyle/>
          <a:p>
            <a:fld id="{7B5FE98C-80BB-47BA-A7AE-7DC72E4E69FA}" type="slidenum">
              <a:rPr lang="en-US" smtClean="0"/>
              <a:pPr/>
              <a:t>18</a:t>
            </a:fld>
            <a:endParaRPr lang="en-US"/>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180</a:t>
            </a:fld>
            <a:endParaRPr lang="en-US"/>
          </a:p>
        </p:txBody>
      </p:sp>
      <p:sp>
        <p:nvSpPr>
          <p:cNvPr id="5" name="Content Placeholder 4"/>
          <p:cNvSpPr>
            <a:spLocks noGrp="1"/>
          </p:cNvSpPr>
          <p:nvPr>
            <p:ph sz="quarter" idx="1"/>
          </p:nvPr>
        </p:nvSpPr>
        <p:spPr>
          <a:xfrm>
            <a:off x="533400" y="609600"/>
            <a:ext cx="8229600" cy="6019800"/>
          </a:xfrm>
        </p:spPr>
        <p:txBody>
          <a:bodyPr>
            <a:normAutofit/>
          </a:bodyPr>
          <a:lstStyle/>
          <a:p>
            <a:pPr lvl="0" algn="just">
              <a:lnSpc>
                <a:spcPct val="150000"/>
              </a:lnSpc>
              <a:buFont typeface="Wingdings" pitchFamily="2" charset="2"/>
              <a:buChar char="Ø"/>
            </a:pPr>
            <a:r>
              <a:rPr lang="en-GB" sz="2400" dirty="0" smtClean="0"/>
              <a:t>They are also making their first inroads into larger volume segments such as polymers, bulk chemicals and bio-fuels, and many other industrial sectors.</a:t>
            </a:r>
          </a:p>
          <a:p>
            <a:pPr algn="just">
              <a:lnSpc>
                <a:spcPct val="150000"/>
              </a:lnSpc>
              <a:buFont typeface="Wingdings" pitchFamily="2" charset="2"/>
              <a:buChar char="Ø"/>
            </a:pPr>
            <a:r>
              <a:rPr lang="en-GB" sz="2400" dirty="0" smtClean="0"/>
              <a:t>Together, these environmental and economic benefits will contribute towards a more sustainable </a:t>
            </a:r>
            <a:r>
              <a:rPr lang="en-GB" sz="2400" b="1" dirty="0" smtClean="0"/>
              <a:t>society</a:t>
            </a:r>
            <a:r>
              <a:rPr lang="en-GB" sz="2400" dirty="0" smtClean="0"/>
              <a:t>, with greater opportunities for job creation and retention, and a reduced dependence on fossil fuels.</a:t>
            </a:r>
            <a:endParaRPr lang="en-US" sz="2400" dirty="0" smtClean="0"/>
          </a:p>
          <a:p>
            <a:pPr lvl="0" algn="ctr">
              <a:lnSpc>
                <a:spcPct val="150000"/>
              </a:lnSpc>
              <a:buNone/>
            </a:pPr>
            <a:r>
              <a:rPr lang="en-GB" sz="2400" b="1" dirty="0" smtClean="0"/>
              <a:t>Recovery and purification of recombinant proteins</a:t>
            </a:r>
            <a:endParaRPr lang="en-US" sz="2400" dirty="0" smtClean="0"/>
          </a:p>
          <a:p>
            <a:pPr lvl="0" algn="just">
              <a:lnSpc>
                <a:spcPct val="150000"/>
              </a:lnSpc>
            </a:pPr>
            <a:r>
              <a:rPr lang="en-US" sz="2400" dirty="0" smtClean="0"/>
              <a:t> </a:t>
            </a:r>
            <a:r>
              <a:rPr lang="en-GB" sz="2400" dirty="0" smtClean="0"/>
              <a:t>A protein obtained by introducing recombinant DNA into a host (microorganism or yeast cell) and causing it to produce the gene product.</a:t>
            </a:r>
            <a:endParaRPr lang="en-US" sz="2400" dirty="0" smtClean="0"/>
          </a:p>
          <a:p>
            <a:pPr lvl="0" algn="just">
              <a:buNone/>
            </a:pPr>
            <a:endParaRPr lang="en-US" sz="2400" dirty="0" smtClean="0"/>
          </a:p>
          <a:p>
            <a:pPr algn="just">
              <a:buNone/>
            </a:pPr>
            <a:endParaRPr lang="en-US" sz="2400" dirty="0"/>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181</a:t>
            </a:fld>
            <a:endParaRPr lang="en-US"/>
          </a:p>
        </p:txBody>
      </p:sp>
      <p:sp>
        <p:nvSpPr>
          <p:cNvPr id="5" name="Content Placeholder 4"/>
          <p:cNvSpPr>
            <a:spLocks noGrp="1"/>
          </p:cNvSpPr>
          <p:nvPr>
            <p:ph sz="quarter" idx="1"/>
          </p:nvPr>
        </p:nvSpPr>
        <p:spPr>
          <a:xfrm>
            <a:off x="533400" y="609600"/>
            <a:ext cx="8153400" cy="5715000"/>
          </a:xfrm>
        </p:spPr>
        <p:txBody>
          <a:bodyPr>
            <a:normAutofit/>
          </a:bodyPr>
          <a:lstStyle/>
          <a:p>
            <a:pPr algn="ctr">
              <a:buNone/>
            </a:pPr>
            <a:r>
              <a:rPr lang="en-GB" sz="2400" b="1" dirty="0" smtClean="0"/>
              <a:t>Basic steps to get recombinant Protein:</a:t>
            </a:r>
          </a:p>
          <a:p>
            <a:pPr algn="just">
              <a:lnSpc>
                <a:spcPct val="150000"/>
              </a:lnSpc>
              <a:buNone/>
            </a:pPr>
            <a:r>
              <a:rPr lang="en-GB" sz="2400" b="1" dirty="0" smtClean="0"/>
              <a:t>1.  </a:t>
            </a:r>
            <a:r>
              <a:rPr lang="en-GB" sz="2400" dirty="0" smtClean="0"/>
              <a:t>Amplification of gene of interest. ( Using PCR).</a:t>
            </a:r>
            <a:endParaRPr lang="en-US" sz="2400" dirty="0" smtClean="0"/>
          </a:p>
          <a:p>
            <a:pPr algn="just">
              <a:lnSpc>
                <a:spcPct val="150000"/>
              </a:lnSpc>
              <a:buNone/>
            </a:pPr>
            <a:r>
              <a:rPr lang="en-GB" sz="2400" dirty="0" smtClean="0"/>
              <a:t>2. Insert into cloning vector. </a:t>
            </a:r>
          </a:p>
          <a:p>
            <a:pPr algn="just">
              <a:lnSpc>
                <a:spcPct val="150000"/>
              </a:lnSpc>
              <a:buNone/>
            </a:pPr>
            <a:r>
              <a:rPr lang="en-GB" sz="2400" dirty="0" smtClean="0"/>
              <a:t>3. Sub cloning into expression vector </a:t>
            </a:r>
            <a:endParaRPr lang="en-US" sz="2400" dirty="0" smtClean="0"/>
          </a:p>
          <a:p>
            <a:pPr algn="just">
              <a:lnSpc>
                <a:spcPct val="150000"/>
              </a:lnSpc>
              <a:buNone/>
            </a:pPr>
            <a:r>
              <a:rPr lang="en-GB" sz="2400" dirty="0" smtClean="0"/>
              <a:t>4. Transformation into protein expressing bacteria (E coli) or yeast.</a:t>
            </a:r>
            <a:endParaRPr lang="en-US" sz="2400" dirty="0" smtClean="0"/>
          </a:p>
          <a:p>
            <a:pPr algn="just">
              <a:lnSpc>
                <a:spcPct val="150000"/>
              </a:lnSpc>
              <a:buNone/>
            </a:pPr>
            <a:r>
              <a:rPr lang="en-US" sz="2400" dirty="0" smtClean="0"/>
              <a:t>5. </a:t>
            </a:r>
            <a:r>
              <a:rPr lang="en-GB" sz="2400" dirty="0" smtClean="0"/>
              <a:t>Test for identification of recombinant protein. (Western blot or </a:t>
            </a:r>
            <a:r>
              <a:rPr lang="en-GB" sz="2400" dirty="0" err="1" smtClean="0"/>
              <a:t>Fluoroscence</a:t>
            </a:r>
            <a:r>
              <a:rPr lang="en-GB" sz="2400" dirty="0" smtClean="0"/>
              <a:t>)</a:t>
            </a:r>
          </a:p>
          <a:p>
            <a:pPr algn="just">
              <a:lnSpc>
                <a:spcPct val="150000"/>
              </a:lnSpc>
              <a:buNone/>
            </a:pPr>
            <a:r>
              <a:rPr lang="en-GB" sz="2400" dirty="0" smtClean="0"/>
              <a:t>6. Large scale production. (Large scale </a:t>
            </a:r>
            <a:r>
              <a:rPr lang="en-GB" sz="2400" dirty="0" err="1" smtClean="0"/>
              <a:t>fermentor</a:t>
            </a:r>
            <a:r>
              <a:rPr lang="en-GB" sz="2400" dirty="0" smtClean="0"/>
              <a:t>)</a:t>
            </a:r>
            <a:endParaRPr lang="en-US" sz="2400" dirty="0" smtClean="0"/>
          </a:p>
          <a:p>
            <a:pPr algn="just">
              <a:lnSpc>
                <a:spcPct val="150000"/>
              </a:lnSpc>
              <a:buNone/>
            </a:pPr>
            <a:r>
              <a:rPr lang="en-US" sz="2400" dirty="0" smtClean="0"/>
              <a:t>7. </a:t>
            </a:r>
            <a:r>
              <a:rPr lang="en-GB" sz="2400" dirty="0" smtClean="0"/>
              <a:t> Isolation and purification.</a:t>
            </a:r>
            <a:endParaRPr lang="en-US" sz="2400" dirty="0"/>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182</a:t>
            </a:fld>
            <a:endParaRPr lang="en-US"/>
          </a:p>
        </p:txBody>
      </p:sp>
      <p:sp>
        <p:nvSpPr>
          <p:cNvPr id="5" name="Content Placeholder 4"/>
          <p:cNvSpPr>
            <a:spLocks noGrp="1"/>
          </p:cNvSpPr>
          <p:nvPr>
            <p:ph sz="quarter" idx="1"/>
          </p:nvPr>
        </p:nvSpPr>
        <p:spPr>
          <a:xfrm>
            <a:off x="533400" y="381000"/>
            <a:ext cx="8610600" cy="5943600"/>
          </a:xfrm>
        </p:spPr>
        <p:txBody>
          <a:bodyPr/>
          <a:lstStyle/>
          <a:p>
            <a:pPr algn="ctr">
              <a:lnSpc>
                <a:spcPct val="150000"/>
              </a:lnSpc>
              <a:buNone/>
            </a:pPr>
            <a:r>
              <a:rPr lang="en-GB" sz="2400" b="1" dirty="0" smtClean="0"/>
              <a:t>Isolation of protein</a:t>
            </a:r>
            <a:r>
              <a:rPr lang="en-GB" sz="2400" dirty="0" smtClean="0"/>
              <a:t>: </a:t>
            </a:r>
            <a:r>
              <a:rPr lang="en-GB" sz="2400" i="1" dirty="0" smtClean="0"/>
              <a:t> </a:t>
            </a:r>
            <a:r>
              <a:rPr lang="en-GB" b="1" dirty="0" smtClean="0"/>
              <a:t>	</a:t>
            </a:r>
          </a:p>
          <a:p>
            <a:pPr>
              <a:lnSpc>
                <a:spcPct val="150000"/>
              </a:lnSpc>
            </a:pPr>
            <a:r>
              <a:rPr lang="en-US" dirty="0" smtClean="0"/>
              <a:t> </a:t>
            </a:r>
            <a:r>
              <a:rPr lang="en-GB" sz="2400" dirty="0" smtClean="0"/>
              <a:t>Disruption of cells: Osmotic</a:t>
            </a:r>
            <a:endParaRPr lang="en-US" sz="2400" dirty="0" smtClean="0"/>
          </a:p>
          <a:p>
            <a:pPr>
              <a:lnSpc>
                <a:spcPct val="150000"/>
              </a:lnSpc>
              <a:buNone/>
            </a:pPr>
            <a:r>
              <a:rPr lang="en-GB" sz="2400" dirty="0" smtClean="0"/>
              <a:t>                                     Chemical</a:t>
            </a:r>
            <a:endParaRPr lang="en-US" sz="2400" dirty="0" smtClean="0"/>
          </a:p>
          <a:p>
            <a:pPr>
              <a:lnSpc>
                <a:spcPct val="150000"/>
              </a:lnSpc>
              <a:buNone/>
            </a:pPr>
            <a:r>
              <a:rPr lang="en-GB" sz="2400" dirty="0" smtClean="0"/>
              <a:t>                                     Enzymatic</a:t>
            </a:r>
            <a:endParaRPr lang="en-US" sz="2400" dirty="0" smtClean="0"/>
          </a:p>
          <a:p>
            <a:pPr>
              <a:lnSpc>
                <a:spcPct val="150000"/>
              </a:lnSpc>
              <a:buNone/>
            </a:pPr>
            <a:r>
              <a:rPr lang="en-GB" sz="2400" dirty="0" smtClean="0"/>
              <a:t>                                    Mechanical</a:t>
            </a:r>
          </a:p>
          <a:p>
            <a:r>
              <a:rPr lang="en-GB" sz="2400" dirty="0" smtClean="0"/>
              <a:t>Clarification: Centrifugation</a:t>
            </a:r>
            <a:endParaRPr lang="en-US" sz="2400" dirty="0" smtClean="0"/>
          </a:p>
          <a:p>
            <a:pPr>
              <a:buNone/>
            </a:pPr>
            <a:r>
              <a:rPr lang="en-GB" sz="2400" dirty="0" smtClean="0"/>
              <a:t>                           Filtration</a:t>
            </a:r>
            <a:endParaRPr lang="en-US" sz="2400" dirty="0" smtClean="0"/>
          </a:p>
          <a:p>
            <a:pPr>
              <a:buNone/>
            </a:pPr>
            <a:endParaRPr lang="en-US" sz="2400" dirty="0" smtClean="0"/>
          </a:p>
          <a:p>
            <a:r>
              <a:rPr lang="en-GB" sz="2400" dirty="0" smtClean="0"/>
              <a:t>Concentration: Precipitation</a:t>
            </a:r>
            <a:endParaRPr lang="en-US" sz="2400" dirty="0" smtClean="0"/>
          </a:p>
          <a:p>
            <a:pPr>
              <a:buNone/>
            </a:pPr>
            <a:r>
              <a:rPr lang="en-GB" sz="2400" dirty="0" smtClean="0"/>
              <a:t>                             Ultra filtration</a:t>
            </a:r>
            <a:endParaRPr lang="en-US" sz="2400" dirty="0" smtClean="0"/>
          </a:p>
          <a:p>
            <a:pPr>
              <a:lnSpc>
                <a:spcPct val="150000"/>
              </a:lnSpc>
              <a:buNone/>
            </a:pPr>
            <a:endParaRPr lang="en-US" sz="2400" dirty="0" smtClean="0"/>
          </a:p>
          <a:p>
            <a:pPr>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183</a:t>
            </a:fld>
            <a:endParaRPr lang="en-US"/>
          </a:p>
        </p:txBody>
      </p:sp>
      <p:sp>
        <p:nvSpPr>
          <p:cNvPr id="5" name="Content Placeholder 4"/>
          <p:cNvSpPr>
            <a:spLocks noGrp="1"/>
          </p:cNvSpPr>
          <p:nvPr>
            <p:ph sz="quarter" idx="1"/>
          </p:nvPr>
        </p:nvSpPr>
        <p:spPr>
          <a:xfrm>
            <a:off x="685800" y="457200"/>
            <a:ext cx="8153400" cy="5943600"/>
          </a:xfrm>
        </p:spPr>
        <p:txBody>
          <a:bodyPr/>
          <a:lstStyle/>
          <a:p>
            <a:pPr algn="ctr">
              <a:buNone/>
            </a:pPr>
            <a:r>
              <a:rPr lang="en-GB" sz="2400" b="1" dirty="0" smtClean="0"/>
              <a:t>The design of a biochemical separation</a:t>
            </a:r>
          </a:p>
          <a:p>
            <a:pPr lvl="0" algn="just">
              <a:lnSpc>
                <a:spcPct val="150000"/>
              </a:lnSpc>
              <a:buFont typeface="Wingdings" pitchFamily="2" charset="2"/>
              <a:buChar char="Ø"/>
            </a:pPr>
            <a:r>
              <a:rPr lang="en-GB" sz="2400" b="1" dirty="0" smtClean="0"/>
              <a:t> </a:t>
            </a:r>
            <a:r>
              <a:rPr lang="en-GB" sz="2400" dirty="0" smtClean="0"/>
              <a:t>Ion exchange chromatography, in common with other separation techniques in the life sciences, is rarely sufficient as the sole purification stage in the separation or analysis of complex biological samples. </a:t>
            </a:r>
            <a:endParaRPr lang="en-US" sz="2400" dirty="0" smtClean="0"/>
          </a:p>
          <a:p>
            <a:pPr lvl="0" algn="just">
              <a:lnSpc>
                <a:spcPct val="150000"/>
              </a:lnSpc>
              <a:buFont typeface="Wingdings" pitchFamily="2" charset="2"/>
              <a:buChar char="Ø"/>
            </a:pPr>
            <a:r>
              <a:rPr lang="en-US" sz="2400" dirty="0" smtClean="0"/>
              <a:t> </a:t>
            </a:r>
            <a:r>
              <a:rPr lang="en-GB" sz="2400" dirty="0" smtClean="0"/>
              <a:t>Ion exchange is frequently combined with other techniques which separate according to other parameters such as size (gel filtration), </a:t>
            </a:r>
            <a:r>
              <a:rPr lang="en-GB" sz="2400" dirty="0" err="1" smtClean="0"/>
              <a:t>hydrophobicity</a:t>
            </a:r>
            <a:r>
              <a:rPr lang="en-GB" sz="2400" dirty="0" smtClean="0"/>
              <a:t> (hydrophobic interaction chromatography or RPC) or biological activity (affinity chromatography).</a:t>
            </a:r>
            <a:endParaRPr lang="en-US" sz="2400" dirty="0" smtClean="0"/>
          </a:p>
          <a:p>
            <a:pPr>
              <a:buNone/>
            </a:pPr>
            <a:endParaRPr lang="en-US" sz="2400" dirty="0" smtClean="0"/>
          </a:p>
          <a:p>
            <a:pPr>
              <a:buNone/>
            </a:pPr>
            <a:endParaRPr lang="en-US" dirty="0"/>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184</a:t>
            </a:fld>
            <a:endParaRPr lang="en-US"/>
          </a:p>
        </p:txBody>
      </p:sp>
      <p:sp>
        <p:nvSpPr>
          <p:cNvPr id="5" name="Content Placeholder 4"/>
          <p:cNvSpPr>
            <a:spLocks noGrp="1"/>
          </p:cNvSpPr>
          <p:nvPr>
            <p:ph sz="quarter" idx="1"/>
          </p:nvPr>
        </p:nvSpPr>
        <p:spPr>
          <a:xfrm>
            <a:off x="609600" y="457200"/>
            <a:ext cx="8305800" cy="5791200"/>
          </a:xfrm>
        </p:spPr>
        <p:txBody>
          <a:bodyPr/>
          <a:lstStyle/>
          <a:p>
            <a:pPr lvl="0" algn="just">
              <a:lnSpc>
                <a:spcPct val="150000"/>
              </a:lnSpc>
            </a:pPr>
            <a:r>
              <a:rPr lang="en-GB" sz="2400" dirty="0" smtClean="0"/>
              <a:t>Ion exchange chromatography has been used successfully to separate all classes of charged biological molecules. </a:t>
            </a:r>
          </a:p>
          <a:p>
            <a:pPr lvl="0" algn="just">
              <a:lnSpc>
                <a:spcPct val="150000"/>
              </a:lnSpc>
            </a:pPr>
            <a:r>
              <a:rPr lang="en-GB" sz="2400" dirty="0" smtClean="0"/>
              <a:t>The following are some representative examples.</a:t>
            </a:r>
            <a:endParaRPr lang="en-US" sz="2400" dirty="0" smtClean="0"/>
          </a:p>
          <a:p>
            <a:pPr lvl="1" algn="just">
              <a:lnSpc>
                <a:spcPct val="150000"/>
              </a:lnSpc>
              <a:buNone/>
            </a:pPr>
            <a:r>
              <a:rPr lang="en-GB" dirty="0" smtClean="0"/>
              <a:t>       a. Enzymes</a:t>
            </a:r>
            <a:endParaRPr lang="en-US" dirty="0" smtClean="0"/>
          </a:p>
          <a:p>
            <a:pPr lvl="1" algn="just">
              <a:lnSpc>
                <a:spcPct val="150000"/>
              </a:lnSpc>
              <a:buNone/>
            </a:pPr>
            <a:r>
              <a:rPr lang="en-GB" dirty="0" smtClean="0"/>
              <a:t>       b. </a:t>
            </a:r>
            <a:r>
              <a:rPr lang="en-GB" dirty="0" err="1" smtClean="0"/>
              <a:t>Isoenzymes</a:t>
            </a:r>
            <a:endParaRPr lang="en-US" dirty="0" smtClean="0"/>
          </a:p>
          <a:p>
            <a:pPr lvl="1" algn="just">
              <a:lnSpc>
                <a:spcPct val="150000"/>
              </a:lnSpc>
              <a:buNone/>
            </a:pPr>
            <a:r>
              <a:rPr lang="en-GB" dirty="0" smtClean="0"/>
              <a:t>       c. </a:t>
            </a:r>
            <a:r>
              <a:rPr lang="en-GB" dirty="0" err="1" smtClean="0"/>
              <a:t>Immunoglobulins</a:t>
            </a:r>
            <a:endParaRPr lang="en-US" dirty="0" smtClean="0"/>
          </a:p>
          <a:p>
            <a:pPr lvl="1" algn="just">
              <a:lnSpc>
                <a:spcPct val="150000"/>
              </a:lnSpc>
              <a:buNone/>
            </a:pPr>
            <a:r>
              <a:rPr lang="en-GB" dirty="0" smtClean="0"/>
              <a:t>      d. Nucleic acid separation</a:t>
            </a:r>
            <a:endParaRPr lang="en-US" dirty="0" smtClean="0"/>
          </a:p>
          <a:p>
            <a:pPr lvl="1" algn="just">
              <a:lnSpc>
                <a:spcPct val="150000"/>
              </a:lnSpc>
              <a:buNone/>
            </a:pPr>
            <a:r>
              <a:rPr lang="en-GB" dirty="0" smtClean="0"/>
              <a:t>      e. Polypeptides and </a:t>
            </a:r>
            <a:r>
              <a:rPr lang="en-GB" dirty="0" err="1" smtClean="0"/>
              <a:t>polynucleotides</a:t>
            </a:r>
            <a:endParaRPr lang="en-US" dirty="0" smtClean="0"/>
          </a:p>
          <a:p>
            <a:pPr algn="just">
              <a:lnSpc>
                <a:spcPct val="150000"/>
              </a:lnSpc>
              <a:buNone/>
            </a:pPr>
            <a:endParaRPr lang="en-US" sz="2400" dirty="0"/>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185</a:t>
            </a:fld>
            <a:endParaRPr lang="en-US"/>
          </a:p>
        </p:txBody>
      </p:sp>
      <p:sp>
        <p:nvSpPr>
          <p:cNvPr id="5" name="Content Placeholder 4"/>
          <p:cNvSpPr>
            <a:spLocks noGrp="1"/>
          </p:cNvSpPr>
          <p:nvPr>
            <p:ph sz="quarter" idx="1"/>
          </p:nvPr>
        </p:nvSpPr>
        <p:spPr>
          <a:xfrm>
            <a:off x="762000" y="533400"/>
            <a:ext cx="8153400" cy="5715000"/>
          </a:xfrm>
        </p:spPr>
        <p:txBody>
          <a:bodyPr>
            <a:normAutofit/>
          </a:bodyPr>
          <a:lstStyle/>
          <a:p>
            <a:pPr algn="ctr">
              <a:lnSpc>
                <a:spcPct val="150000"/>
              </a:lnSpc>
              <a:buNone/>
            </a:pPr>
            <a:r>
              <a:rPr lang="en-GB" sz="2400" b="1" dirty="0" smtClean="0"/>
              <a:t>Enzymes</a:t>
            </a:r>
            <a:endParaRPr lang="en-US" sz="2400" dirty="0" smtClean="0"/>
          </a:p>
          <a:p>
            <a:pPr lvl="1" algn="just">
              <a:lnSpc>
                <a:spcPct val="150000"/>
              </a:lnSpc>
            </a:pPr>
            <a:r>
              <a:rPr lang="en-GB" dirty="0" smtClean="0"/>
              <a:t>In the purification of biologically active proteins such as enzymes the recovery of biological activity is usually as important as the recovery of protein mass or degree of homogeneity.</a:t>
            </a:r>
            <a:endParaRPr lang="en-US" dirty="0" smtClean="0"/>
          </a:p>
          <a:p>
            <a:pPr lvl="1" algn="just">
              <a:lnSpc>
                <a:spcPct val="150000"/>
              </a:lnSpc>
            </a:pPr>
            <a:r>
              <a:rPr lang="en-GB" dirty="0" smtClean="0"/>
              <a:t> Ion exchange chromatography has played a role in the purification of thousands of enzymes, and using modern matrices with optimized separation conditions gives extremely high recoveries.</a:t>
            </a:r>
            <a:endParaRPr lang="en-US" dirty="0" smtClean="0"/>
          </a:p>
          <a:p>
            <a:pPr>
              <a:lnSpc>
                <a:spcPct val="150000"/>
              </a:lnSpc>
              <a:buNone/>
            </a:pPr>
            <a:endParaRPr lang="en-US" sz="2400" dirty="0"/>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186</a:t>
            </a:fld>
            <a:endParaRPr lang="en-US"/>
          </a:p>
        </p:txBody>
      </p:sp>
      <p:sp>
        <p:nvSpPr>
          <p:cNvPr id="5" name="Content Placeholder 4"/>
          <p:cNvSpPr>
            <a:spLocks noGrp="1"/>
          </p:cNvSpPr>
          <p:nvPr>
            <p:ph sz="quarter" idx="1"/>
          </p:nvPr>
        </p:nvSpPr>
        <p:spPr>
          <a:xfrm>
            <a:off x="381000" y="381000"/>
            <a:ext cx="8458200" cy="5943600"/>
          </a:xfrm>
        </p:spPr>
        <p:txBody>
          <a:bodyPr/>
          <a:lstStyle/>
          <a:p>
            <a:pPr algn="ctr">
              <a:buNone/>
            </a:pPr>
            <a:r>
              <a:rPr lang="en-GB" sz="2400" b="1" dirty="0" err="1" smtClean="0"/>
              <a:t>Isoenzymes</a:t>
            </a:r>
            <a:endParaRPr lang="en-GB" sz="2400" b="1" dirty="0" smtClean="0"/>
          </a:p>
          <a:p>
            <a:pPr lvl="0" algn="just">
              <a:lnSpc>
                <a:spcPct val="150000"/>
              </a:lnSpc>
              <a:buFont typeface="Wingdings" pitchFamily="2" charset="2"/>
              <a:buChar char="Ø"/>
            </a:pPr>
            <a:r>
              <a:rPr lang="en-GB" sz="2400" b="1" dirty="0" smtClean="0"/>
              <a:t> </a:t>
            </a:r>
            <a:r>
              <a:rPr lang="en-GB" sz="2400" dirty="0" smtClean="0"/>
              <a:t>Normally the </a:t>
            </a:r>
            <a:r>
              <a:rPr lang="en-GB" sz="2400" dirty="0" err="1" smtClean="0"/>
              <a:t>isoforms</a:t>
            </a:r>
            <a:r>
              <a:rPr lang="en-GB" sz="2400" dirty="0" smtClean="0"/>
              <a:t> of an enzyme have approximately the same molecular weight. </a:t>
            </a:r>
          </a:p>
          <a:p>
            <a:pPr lvl="0" algn="just">
              <a:lnSpc>
                <a:spcPct val="150000"/>
              </a:lnSpc>
              <a:buFont typeface="Wingdings" pitchFamily="2" charset="2"/>
              <a:buChar char="Ø"/>
            </a:pPr>
            <a:r>
              <a:rPr lang="en-GB" sz="2400" dirty="0" smtClean="0"/>
              <a:t>This makes their separation impossible by gel filtration. However, the small differences in charge properties resulting from altered amino acid composition enable the separation of </a:t>
            </a:r>
            <a:r>
              <a:rPr lang="en-GB" sz="2400" dirty="0" err="1" smtClean="0"/>
              <a:t>isoenzymes</a:t>
            </a:r>
            <a:r>
              <a:rPr lang="en-GB" sz="2400" dirty="0" smtClean="0"/>
              <a:t> using ion exchange chromatography.</a:t>
            </a:r>
          </a:p>
          <a:p>
            <a:pPr algn="ctr">
              <a:lnSpc>
                <a:spcPct val="150000"/>
              </a:lnSpc>
              <a:buNone/>
            </a:pPr>
            <a:r>
              <a:rPr lang="en-GB" sz="2400" b="1" dirty="0" err="1" smtClean="0"/>
              <a:t>Immunoglobulins</a:t>
            </a:r>
            <a:endParaRPr lang="en-GB" sz="2400" b="1" dirty="0" smtClean="0"/>
          </a:p>
          <a:p>
            <a:pPr lvl="0" algn="just">
              <a:lnSpc>
                <a:spcPct val="150000"/>
              </a:lnSpc>
              <a:buFont typeface="Wingdings" pitchFamily="2" charset="2"/>
              <a:buChar char="Ø"/>
            </a:pPr>
            <a:r>
              <a:rPr lang="en-US" sz="2400" dirty="0" smtClean="0"/>
              <a:t> </a:t>
            </a:r>
            <a:r>
              <a:rPr lang="en-GB" sz="2400" dirty="0" smtClean="0"/>
              <a:t>Ion exchange is frequently used for the purification of </a:t>
            </a:r>
            <a:r>
              <a:rPr lang="en-GB" sz="2400" dirty="0" err="1" smtClean="0"/>
              <a:t>immunoglobulins</a:t>
            </a:r>
            <a:r>
              <a:rPr lang="en-GB" sz="2400" dirty="0" smtClean="0"/>
              <a:t>.</a:t>
            </a:r>
            <a:endParaRPr lang="en-US" sz="2400" dirty="0" smtClean="0"/>
          </a:p>
          <a:p>
            <a:pPr>
              <a:lnSpc>
                <a:spcPct val="150000"/>
              </a:lnSpc>
              <a:buNone/>
            </a:pPr>
            <a:endParaRPr lang="en-US" sz="2400" dirty="0" smtClean="0"/>
          </a:p>
          <a:p>
            <a:pPr lvl="0" algn="just">
              <a:lnSpc>
                <a:spcPct val="150000"/>
              </a:lnSpc>
              <a:buNone/>
            </a:pPr>
            <a:endParaRPr lang="en-US" sz="2400" dirty="0" smtClean="0"/>
          </a:p>
          <a:p>
            <a:pPr>
              <a:buFont typeface="Wingdings" pitchFamily="2" charset="2"/>
              <a:buChar char="Ø"/>
            </a:pPr>
            <a:endParaRPr lang="en-US" sz="2400" dirty="0" smtClean="0"/>
          </a:p>
          <a:p>
            <a:pPr>
              <a:buNone/>
            </a:pPr>
            <a:endParaRPr lang="en-US" dirty="0"/>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187</a:t>
            </a:fld>
            <a:endParaRPr lang="en-US"/>
          </a:p>
        </p:txBody>
      </p:sp>
      <p:sp>
        <p:nvSpPr>
          <p:cNvPr id="5" name="Content Placeholder 4"/>
          <p:cNvSpPr>
            <a:spLocks noGrp="1"/>
          </p:cNvSpPr>
          <p:nvPr>
            <p:ph sz="quarter" idx="1"/>
          </p:nvPr>
        </p:nvSpPr>
        <p:spPr>
          <a:xfrm>
            <a:off x="533400" y="457200"/>
            <a:ext cx="8382000" cy="5791200"/>
          </a:xfrm>
        </p:spPr>
        <p:txBody>
          <a:bodyPr>
            <a:normAutofit/>
          </a:bodyPr>
          <a:lstStyle/>
          <a:p>
            <a:pPr algn="ctr">
              <a:buNone/>
            </a:pPr>
            <a:r>
              <a:rPr lang="en-GB" sz="2400" b="1" dirty="0" smtClean="0"/>
              <a:t>Nucleic acid separation</a:t>
            </a:r>
          </a:p>
          <a:p>
            <a:pPr lvl="0" algn="just">
              <a:lnSpc>
                <a:spcPct val="150000"/>
              </a:lnSpc>
              <a:buFont typeface="Wingdings" pitchFamily="2" charset="2"/>
              <a:buChar char="Ø"/>
            </a:pPr>
            <a:r>
              <a:rPr lang="en-GB" sz="2400" b="1" dirty="0" smtClean="0"/>
              <a:t> </a:t>
            </a:r>
            <a:r>
              <a:rPr lang="en-GB" sz="2400" dirty="0" smtClean="0"/>
              <a:t>Nucleic acids, being charged molecules, can also be fractionated and purified using ion exchange chromatography.</a:t>
            </a:r>
          </a:p>
          <a:p>
            <a:pPr lvl="0" algn="just">
              <a:lnSpc>
                <a:spcPct val="150000"/>
              </a:lnSpc>
              <a:buFont typeface="Wingdings" pitchFamily="2" charset="2"/>
              <a:buChar char="Ø"/>
            </a:pPr>
            <a:r>
              <a:rPr lang="en-GB" sz="2400" dirty="0" smtClean="0"/>
              <a:t> A recent application of the technique in this area is the purification of plasmids from bacterial cultures. </a:t>
            </a:r>
          </a:p>
          <a:p>
            <a:pPr lvl="0" algn="just">
              <a:lnSpc>
                <a:spcPct val="150000"/>
              </a:lnSpc>
              <a:buFont typeface="Wingdings" pitchFamily="2" charset="2"/>
              <a:buChar char="Ø"/>
            </a:pPr>
            <a:r>
              <a:rPr lang="en-GB" sz="2400" dirty="0" smtClean="0"/>
              <a:t>This process is traditionally done by centrifugation using </a:t>
            </a:r>
            <a:r>
              <a:rPr lang="en-GB" sz="2400" dirty="0" err="1" smtClean="0"/>
              <a:t>CsCl</a:t>
            </a:r>
            <a:r>
              <a:rPr lang="en-GB" sz="2400" dirty="0" smtClean="0"/>
              <a:t> gradients.</a:t>
            </a:r>
          </a:p>
          <a:p>
            <a:pPr lvl="0" algn="ctr">
              <a:lnSpc>
                <a:spcPct val="150000"/>
              </a:lnSpc>
              <a:buNone/>
            </a:pPr>
            <a:r>
              <a:rPr lang="en-GB" sz="2400" b="1" dirty="0" smtClean="0"/>
              <a:t>Polypeptides and </a:t>
            </a:r>
            <a:r>
              <a:rPr lang="en-GB" sz="2400" b="1" dirty="0" err="1" smtClean="0"/>
              <a:t>polynucleotides</a:t>
            </a:r>
            <a:endParaRPr lang="en-US" sz="2400" dirty="0" smtClean="0"/>
          </a:p>
          <a:p>
            <a:pPr algn="just">
              <a:lnSpc>
                <a:spcPct val="150000"/>
              </a:lnSpc>
              <a:buFont typeface="Wingdings" pitchFamily="2" charset="2"/>
              <a:buChar char="Ø"/>
            </a:pPr>
            <a:r>
              <a:rPr lang="en-US" sz="2400" dirty="0" smtClean="0"/>
              <a:t> </a:t>
            </a:r>
            <a:r>
              <a:rPr lang="en-GB" sz="2400" dirty="0" smtClean="0"/>
              <a:t>Ion exchange chromatography is not limited in its application to macromolecules such as proteins and nucleic acids. </a:t>
            </a:r>
            <a:endParaRPr lang="en-US" sz="2400" dirty="0"/>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188</a:t>
            </a:fld>
            <a:endParaRPr lang="en-US"/>
          </a:p>
        </p:txBody>
      </p:sp>
      <p:sp>
        <p:nvSpPr>
          <p:cNvPr id="5" name="Content Placeholder 4"/>
          <p:cNvSpPr>
            <a:spLocks noGrp="1"/>
          </p:cNvSpPr>
          <p:nvPr>
            <p:ph sz="quarter" idx="1"/>
          </p:nvPr>
        </p:nvSpPr>
        <p:spPr>
          <a:xfrm>
            <a:off x="457200" y="457200"/>
            <a:ext cx="8382000" cy="5867400"/>
          </a:xfrm>
        </p:spPr>
        <p:txBody>
          <a:bodyPr/>
          <a:lstStyle/>
          <a:p>
            <a:pPr lvl="0" algn="just">
              <a:lnSpc>
                <a:spcPct val="150000"/>
              </a:lnSpc>
              <a:buFont typeface="Wingdings" pitchFamily="2" charset="2"/>
              <a:buChar char="Ø"/>
            </a:pPr>
            <a:r>
              <a:rPr lang="en-GB" sz="2400" dirty="0" smtClean="0"/>
              <a:t>The technique can be used in the separation of peptides as illustrated by the separation of </a:t>
            </a:r>
            <a:r>
              <a:rPr lang="en-GB" sz="2400" dirty="0" err="1" smtClean="0"/>
              <a:t>cyanogen</a:t>
            </a:r>
            <a:r>
              <a:rPr lang="en-GB" sz="2400" dirty="0" smtClean="0"/>
              <a:t> bromide fragments of collagen</a:t>
            </a:r>
            <a:endParaRPr lang="en-US" sz="2400" dirty="0" smtClean="0"/>
          </a:p>
          <a:p>
            <a:pPr algn="ctr">
              <a:buNone/>
            </a:pPr>
            <a:r>
              <a:rPr lang="en-GB" sz="2400" b="1" dirty="0" smtClean="0"/>
              <a:t>Gel filtration</a:t>
            </a:r>
            <a:endParaRPr lang="en-US" sz="2400" dirty="0" smtClean="0"/>
          </a:p>
          <a:p>
            <a:pPr algn="just">
              <a:lnSpc>
                <a:spcPct val="150000"/>
              </a:lnSpc>
              <a:buFont typeface="Wingdings" pitchFamily="2" charset="2"/>
              <a:buChar char="Ø"/>
            </a:pPr>
            <a:r>
              <a:rPr lang="en-US" dirty="0" smtClean="0"/>
              <a:t> </a:t>
            </a:r>
            <a:r>
              <a:rPr lang="en-GB" sz="2400" dirty="0" smtClean="0"/>
              <a:t>Gel filtration chromatography (sometimes referred to as molecular sieve chromatography) is a method that separates molecules according to their size and shape</a:t>
            </a:r>
          </a:p>
          <a:p>
            <a:pPr lvl="0" algn="just">
              <a:lnSpc>
                <a:spcPct val="150000"/>
              </a:lnSpc>
              <a:buFont typeface="Wingdings" pitchFamily="2" charset="2"/>
              <a:buChar char="Ø"/>
            </a:pPr>
            <a:r>
              <a:rPr lang="en-GB" sz="2400" dirty="0" smtClean="0"/>
              <a:t>Gel filtration is the simplest and mildest of all the chromatography techniques and separates molecules on the basis of different in size.</a:t>
            </a:r>
            <a:endParaRPr lang="en-US" sz="2400" dirty="0" smtClean="0"/>
          </a:p>
          <a:p>
            <a:pPr lvl="0" algn="just">
              <a:lnSpc>
                <a:spcPct val="150000"/>
              </a:lnSpc>
              <a:buFont typeface="Wingdings" pitchFamily="2" charset="2"/>
              <a:buChar char="Ø"/>
            </a:pPr>
            <a:r>
              <a:rPr lang="en-US" sz="2400" dirty="0" smtClean="0"/>
              <a:t> </a:t>
            </a:r>
            <a:r>
              <a:rPr lang="en-GB" sz="2400" dirty="0" smtClean="0"/>
              <a:t>The separation of the components in the sample mixture, with some exceptions, correlates with their molecular weights.</a:t>
            </a:r>
            <a:endParaRPr lang="en-US" sz="2400" dirty="0" smtClean="0"/>
          </a:p>
          <a:p>
            <a:pPr algn="just">
              <a:lnSpc>
                <a:spcPct val="150000"/>
              </a:lnSpc>
              <a:buNone/>
            </a:pPr>
            <a:endParaRPr lang="en-US" sz="2400" dirty="0" smtClean="0"/>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189</a:t>
            </a:fld>
            <a:endParaRPr lang="en-US"/>
          </a:p>
        </p:txBody>
      </p:sp>
      <p:sp>
        <p:nvSpPr>
          <p:cNvPr id="5" name="Content Placeholder 4"/>
          <p:cNvSpPr>
            <a:spLocks noGrp="1"/>
          </p:cNvSpPr>
          <p:nvPr>
            <p:ph sz="quarter" idx="1"/>
          </p:nvPr>
        </p:nvSpPr>
        <p:spPr>
          <a:xfrm>
            <a:off x="533400" y="533400"/>
            <a:ext cx="8153400" cy="5791200"/>
          </a:xfrm>
        </p:spPr>
        <p:txBody>
          <a:bodyPr/>
          <a:lstStyle/>
          <a:p>
            <a:pPr lvl="0" algn="just">
              <a:lnSpc>
                <a:spcPct val="150000"/>
              </a:lnSpc>
              <a:buFont typeface="Wingdings" pitchFamily="2" charset="2"/>
              <a:buChar char="Ø"/>
            </a:pPr>
            <a:r>
              <a:rPr lang="en-GB" sz="2400" dirty="0" smtClean="0"/>
              <a:t>In these cases, gel filtration can be used as an analytical method to determine the molecular weight of an uncharacterized molecule. </a:t>
            </a:r>
            <a:endParaRPr lang="en-US" sz="2400" dirty="0" smtClean="0"/>
          </a:p>
          <a:p>
            <a:pPr lvl="0" algn="just">
              <a:lnSpc>
                <a:spcPct val="150000"/>
              </a:lnSpc>
              <a:buFont typeface="Wingdings" pitchFamily="2" charset="2"/>
              <a:buChar char="Ø"/>
            </a:pPr>
            <a:r>
              <a:rPr lang="en-GB" sz="2400" dirty="0" smtClean="0"/>
              <a:t>Gel filtration is also an important preparative technique since it is often a chromatographic step in the purification of proteins, polysaccharides and nucleic acids.</a:t>
            </a:r>
            <a:endParaRPr lang="en-US" sz="2400" dirty="0" smtClean="0"/>
          </a:p>
          <a:p>
            <a:pPr lvl="0" algn="just">
              <a:lnSpc>
                <a:spcPct val="150000"/>
              </a:lnSpc>
              <a:buFont typeface="Wingdings" pitchFamily="2" charset="2"/>
              <a:buChar char="Ø"/>
            </a:pPr>
            <a:r>
              <a:rPr lang="en-GB" sz="2400" dirty="0" smtClean="0"/>
              <a:t>The gel filtration matrix consists of microscopic beads that contain pores and internal channels.</a:t>
            </a:r>
            <a:endParaRPr lang="en-US" sz="2400" dirty="0" smtClean="0"/>
          </a:p>
          <a:p>
            <a:pPr lvl="0" algn="just">
              <a:lnSpc>
                <a:spcPct val="150000"/>
              </a:lnSpc>
              <a:buFont typeface="Wingdings" pitchFamily="2" charset="2"/>
              <a:buChar char="Ø"/>
            </a:pPr>
            <a:r>
              <a:rPr lang="en-GB" sz="2400" dirty="0" smtClean="0"/>
              <a:t>Two </a:t>
            </a:r>
            <a:r>
              <a:rPr lang="en-GB" sz="2400" b="1" dirty="0" smtClean="0"/>
              <a:t>Gel Filtration Calibration Kits </a:t>
            </a:r>
            <a:r>
              <a:rPr lang="en-GB" sz="2400" dirty="0" smtClean="0"/>
              <a:t>are available for protein molecular weight determination by gel filtration. </a:t>
            </a:r>
            <a:endParaRPr lang="en-US" sz="2400" dirty="0" smtClean="0"/>
          </a:p>
          <a:p>
            <a:pPr>
              <a:buNone/>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81000"/>
            <a:ext cx="8534400" cy="6096000"/>
          </a:xfrm>
        </p:spPr>
        <p:txBody>
          <a:bodyPr/>
          <a:lstStyle/>
          <a:p>
            <a:pPr>
              <a:buNone/>
            </a:pPr>
            <a:r>
              <a:rPr lang="en-US" dirty="0" smtClean="0"/>
              <a:t> </a:t>
            </a:r>
            <a:endParaRPr lang="en-US" dirty="0"/>
          </a:p>
        </p:txBody>
      </p:sp>
      <p:graphicFrame>
        <p:nvGraphicFramePr>
          <p:cNvPr id="4" name="Table 3"/>
          <p:cNvGraphicFramePr>
            <a:graphicFrameLocks noGrp="1"/>
          </p:cNvGraphicFramePr>
          <p:nvPr/>
        </p:nvGraphicFramePr>
        <p:xfrm>
          <a:off x="762000" y="457199"/>
          <a:ext cx="7772400" cy="5949847"/>
        </p:xfrm>
        <a:graphic>
          <a:graphicData uri="http://schemas.openxmlformats.org/drawingml/2006/table">
            <a:tbl>
              <a:tblPr firstRow="1" bandRow="1">
                <a:tableStyleId>{5C22544A-7EE6-4342-B048-85BDC9FD1C3A}</a:tableStyleId>
              </a:tblPr>
              <a:tblGrid>
                <a:gridCol w="2286000"/>
                <a:gridCol w="5486400"/>
              </a:tblGrid>
              <a:tr h="838201">
                <a:tc>
                  <a:txBody>
                    <a:bodyPr/>
                    <a:lstStyle/>
                    <a:p>
                      <a:r>
                        <a:rPr kumimoji="0" lang="en-GB" sz="2000" b="1" kern="1200" dirty="0" smtClean="0">
                          <a:solidFill>
                            <a:schemeClr val="lt1"/>
                          </a:solidFill>
                          <a:latin typeface="+mn-lt"/>
                          <a:ea typeface="+mn-ea"/>
                          <a:cs typeface="+mn-cs"/>
                        </a:rPr>
                        <a:t>Restriction Enzymes</a:t>
                      </a:r>
                      <a:endParaRPr lang="en-US" sz="2000" dirty="0"/>
                    </a:p>
                  </a:txBody>
                  <a:tcPr/>
                </a:tc>
                <a:tc>
                  <a:txBody>
                    <a:bodyPr/>
                    <a:lstStyle/>
                    <a:p>
                      <a:r>
                        <a:rPr kumimoji="0" lang="en-GB" sz="2000" b="1" kern="1200" dirty="0" smtClean="0">
                          <a:solidFill>
                            <a:schemeClr val="lt1"/>
                          </a:solidFill>
                          <a:latin typeface="+mn-lt"/>
                          <a:ea typeface="+mn-ea"/>
                          <a:cs typeface="+mn-cs"/>
                        </a:rPr>
                        <a:t>Recognition Sequence	</a:t>
                      </a:r>
                      <a:endParaRPr kumimoji="0" lang="en-US" sz="2000" b="1" kern="1200" dirty="0" smtClean="0">
                        <a:solidFill>
                          <a:schemeClr val="lt1"/>
                        </a:solidFill>
                        <a:latin typeface="+mn-lt"/>
                        <a:ea typeface="+mn-ea"/>
                        <a:cs typeface="+mn-cs"/>
                      </a:endParaRPr>
                    </a:p>
                    <a:p>
                      <a:r>
                        <a:rPr kumimoji="0" lang="en-GB" sz="2000" b="1" kern="1200" dirty="0" smtClean="0">
                          <a:solidFill>
                            <a:schemeClr val="lt1"/>
                          </a:solidFill>
                          <a:latin typeface="+mn-lt"/>
                          <a:ea typeface="+mn-ea"/>
                          <a:cs typeface="+mn-cs"/>
                        </a:rPr>
                        <a:t>DNA Sequence (both strands are represented)</a:t>
                      </a:r>
                      <a:endParaRPr lang="en-US" sz="2000" dirty="0"/>
                    </a:p>
                  </a:txBody>
                  <a:tcPr/>
                </a:tc>
              </a:tr>
              <a:tr h="851941">
                <a:tc>
                  <a:txBody>
                    <a:bodyPr/>
                    <a:lstStyle/>
                    <a:p>
                      <a:r>
                        <a:rPr kumimoji="0" lang="en-GB" sz="2000" kern="1200" dirty="0" smtClean="0">
                          <a:solidFill>
                            <a:schemeClr val="dk1"/>
                          </a:solidFill>
                          <a:latin typeface="+mn-lt"/>
                          <a:ea typeface="+mn-ea"/>
                          <a:cs typeface="+mn-cs"/>
                        </a:rPr>
                        <a:t>Bam HI</a:t>
                      </a:r>
                      <a:endParaRPr lang="en-US" sz="2000" dirty="0"/>
                    </a:p>
                  </a:txBody>
                  <a:tcPr/>
                </a:tc>
                <a:tc>
                  <a:txBody>
                    <a:bodyPr/>
                    <a:lstStyle/>
                    <a:p>
                      <a:r>
                        <a:rPr kumimoji="0" lang="en-GB" sz="2000" kern="1200" dirty="0" smtClean="0">
                          <a:solidFill>
                            <a:schemeClr val="dk1"/>
                          </a:solidFill>
                          <a:latin typeface="+mn-lt"/>
                          <a:ea typeface="+mn-ea"/>
                          <a:cs typeface="+mn-cs"/>
                        </a:rPr>
                        <a:t> G  GATCC</a:t>
                      </a:r>
                      <a:endParaRPr kumimoji="0" lang="en-US" sz="2000" kern="1200" dirty="0" smtClean="0">
                        <a:solidFill>
                          <a:schemeClr val="dk1"/>
                        </a:solidFill>
                        <a:latin typeface="+mn-lt"/>
                        <a:ea typeface="+mn-ea"/>
                        <a:cs typeface="+mn-cs"/>
                      </a:endParaRPr>
                    </a:p>
                    <a:p>
                      <a:r>
                        <a:rPr kumimoji="0" lang="en-GB" sz="2000" kern="1200" dirty="0" smtClean="0">
                          <a:solidFill>
                            <a:schemeClr val="dk1"/>
                          </a:solidFill>
                          <a:latin typeface="+mn-lt"/>
                          <a:ea typeface="+mn-ea"/>
                          <a:cs typeface="+mn-cs"/>
                        </a:rPr>
                        <a:t> CCTAG  G</a:t>
                      </a:r>
                      <a:endParaRPr lang="en-US" sz="2000" dirty="0"/>
                    </a:p>
                  </a:txBody>
                  <a:tcPr/>
                </a:tc>
              </a:tr>
              <a:tr h="851941">
                <a:tc>
                  <a:txBody>
                    <a:bodyPr/>
                    <a:lstStyle/>
                    <a:p>
                      <a:r>
                        <a:rPr kumimoji="0" lang="en-GB" sz="2000" kern="1200" dirty="0" smtClean="0">
                          <a:solidFill>
                            <a:schemeClr val="dk1"/>
                          </a:solidFill>
                          <a:latin typeface="+mn-lt"/>
                          <a:ea typeface="+mn-ea"/>
                          <a:cs typeface="+mn-cs"/>
                        </a:rPr>
                        <a:t>Eco RI</a:t>
                      </a:r>
                      <a:endParaRPr lang="en-US" sz="2000" dirty="0"/>
                    </a:p>
                  </a:txBody>
                  <a:tcPr/>
                </a:tc>
                <a:tc>
                  <a:txBody>
                    <a:bodyPr/>
                    <a:lstStyle/>
                    <a:p>
                      <a:r>
                        <a:rPr kumimoji="0" lang="en-GB" sz="2000" kern="1200" dirty="0" smtClean="0">
                          <a:solidFill>
                            <a:schemeClr val="dk1"/>
                          </a:solidFill>
                          <a:latin typeface="+mn-lt"/>
                          <a:ea typeface="+mn-ea"/>
                          <a:cs typeface="+mn-cs"/>
                        </a:rPr>
                        <a:t> G  AATTC</a:t>
                      </a:r>
                      <a:endParaRPr kumimoji="0" lang="en-US" sz="2000" kern="1200" dirty="0" smtClean="0">
                        <a:solidFill>
                          <a:schemeClr val="dk1"/>
                        </a:solidFill>
                        <a:latin typeface="+mn-lt"/>
                        <a:ea typeface="+mn-ea"/>
                        <a:cs typeface="+mn-cs"/>
                      </a:endParaRPr>
                    </a:p>
                    <a:p>
                      <a:r>
                        <a:rPr kumimoji="0" lang="en-GB" sz="2000" kern="1200" dirty="0" smtClean="0">
                          <a:solidFill>
                            <a:schemeClr val="dk1"/>
                          </a:solidFill>
                          <a:latin typeface="+mn-lt"/>
                          <a:ea typeface="+mn-ea"/>
                          <a:cs typeface="+mn-cs"/>
                        </a:rPr>
                        <a:t> CTTAA  G</a:t>
                      </a:r>
                      <a:endParaRPr lang="en-US" sz="2000" dirty="0"/>
                    </a:p>
                  </a:txBody>
                  <a:tcPr/>
                </a:tc>
              </a:tr>
              <a:tr h="851941">
                <a:tc>
                  <a:txBody>
                    <a:bodyPr/>
                    <a:lstStyle/>
                    <a:p>
                      <a:r>
                        <a:rPr kumimoji="0" lang="en-GB" sz="2000" kern="1200" dirty="0" err="1" smtClean="0">
                          <a:solidFill>
                            <a:schemeClr val="dk1"/>
                          </a:solidFill>
                          <a:latin typeface="+mn-lt"/>
                          <a:ea typeface="+mn-ea"/>
                          <a:cs typeface="+mn-cs"/>
                        </a:rPr>
                        <a:t>Hpa</a:t>
                      </a:r>
                      <a:r>
                        <a:rPr kumimoji="0" lang="en-GB" sz="2000" kern="1200" dirty="0" smtClean="0">
                          <a:solidFill>
                            <a:schemeClr val="dk1"/>
                          </a:solidFill>
                          <a:latin typeface="+mn-lt"/>
                          <a:ea typeface="+mn-ea"/>
                          <a:cs typeface="+mn-cs"/>
                        </a:rPr>
                        <a:t> I</a:t>
                      </a:r>
                      <a:endParaRPr lang="en-US" sz="2000" dirty="0"/>
                    </a:p>
                  </a:txBody>
                  <a:tcPr/>
                </a:tc>
                <a:tc>
                  <a:txBody>
                    <a:bodyPr/>
                    <a:lstStyle/>
                    <a:p>
                      <a:r>
                        <a:rPr kumimoji="0" lang="en-GB" sz="2000" kern="1200" dirty="0" smtClean="0">
                          <a:solidFill>
                            <a:schemeClr val="dk1"/>
                          </a:solidFill>
                          <a:latin typeface="+mn-lt"/>
                          <a:ea typeface="+mn-ea"/>
                          <a:cs typeface="+mn-cs"/>
                        </a:rPr>
                        <a:t>GTT  AAC</a:t>
                      </a:r>
                      <a:endParaRPr kumimoji="0" lang="en-US" sz="2000" kern="1200" dirty="0" smtClean="0">
                        <a:solidFill>
                          <a:schemeClr val="dk1"/>
                        </a:solidFill>
                        <a:latin typeface="+mn-lt"/>
                        <a:ea typeface="+mn-ea"/>
                        <a:cs typeface="+mn-cs"/>
                      </a:endParaRPr>
                    </a:p>
                    <a:p>
                      <a:r>
                        <a:rPr kumimoji="0" lang="en-GB" sz="2000" kern="1200" dirty="0" smtClean="0">
                          <a:solidFill>
                            <a:schemeClr val="dk1"/>
                          </a:solidFill>
                          <a:latin typeface="+mn-lt"/>
                          <a:ea typeface="+mn-ea"/>
                          <a:cs typeface="+mn-cs"/>
                        </a:rPr>
                        <a:t>CAA  TTG</a:t>
                      </a:r>
                      <a:endParaRPr lang="en-US" sz="2000" dirty="0"/>
                    </a:p>
                  </a:txBody>
                  <a:tcPr/>
                </a:tc>
              </a:tr>
              <a:tr h="851941">
                <a:tc>
                  <a:txBody>
                    <a:bodyPr/>
                    <a:lstStyle/>
                    <a:p>
                      <a:r>
                        <a:rPr kumimoji="0" lang="en-GB" sz="2000" kern="1200" dirty="0" smtClean="0">
                          <a:solidFill>
                            <a:schemeClr val="dk1"/>
                          </a:solidFill>
                          <a:latin typeface="+mn-lt"/>
                          <a:ea typeface="+mn-ea"/>
                          <a:cs typeface="+mn-cs"/>
                        </a:rPr>
                        <a:t>Hind III</a:t>
                      </a:r>
                      <a:endParaRPr lang="en-US" sz="2000" dirty="0"/>
                    </a:p>
                  </a:txBody>
                  <a:tcPr/>
                </a:tc>
                <a:tc>
                  <a:txBody>
                    <a:bodyPr/>
                    <a:lstStyle/>
                    <a:p>
                      <a:r>
                        <a:rPr kumimoji="0" lang="en-GB" sz="2000" kern="1200" dirty="0" smtClean="0">
                          <a:solidFill>
                            <a:schemeClr val="dk1"/>
                          </a:solidFill>
                          <a:latin typeface="+mn-lt"/>
                          <a:ea typeface="+mn-ea"/>
                          <a:cs typeface="+mn-cs"/>
                        </a:rPr>
                        <a:t>A  AGCTT</a:t>
                      </a:r>
                      <a:endParaRPr kumimoji="0" lang="en-US" sz="2000" kern="1200" dirty="0" smtClean="0">
                        <a:solidFill>
                          <a:schemeClr val="dk1"/>
                        </a:solidFill>
                        <a:latin typeface="+mn-lt"/>
                        <a:ea typeface="+mn-ea"/>
                        <a:cs typeface="+mn-cs"/>
                      </a:endParaRPr>
                    </a:p>
                    <a:p>
                      <a:r>
                        <a:rPr kumimoji="0" lang="en-GB" sz="2000" kern="1200" dirty="0" smtClean="0">
                          <a:solidFill>
                            <a:schemeClr val="dk1"/>
                          </a:solidFill>
                          <a:latin typeface="+mn-lt"/>
                          <a:ea typeface="+mn-ea"/>
                          <a:cs typeface="+mn-cs"/>
                        </a:rPr>
                        <a:t>TTCGA  A</a:t>
                      </a:r>
                      <a:endParaRPr lang="en-US" sz="2000" dirty="0"/>
                    </a:p>
                  </a:txBody>
                  <a:tcPr/>
                </a:tc>
              </a:tr>
              <a:tr h="851941">
                <a:tc>
                  <a:txBody>
                    <a:bodyPr/>
                    <a:lstStyle/>
                    <a:p>
                      <a:r>
                        <a:rPr kumimoji="0" lang="en-GB" sz="2000" kern="1200" dirty="0" err="1" smtClean="0">
                          <a:solidFill>
                            <a:schemeClr val="dk1"/>
                          </a:solidFill>
                          <a:latin typeface="+mn-lt"/>
                          <a:ea typeface="+mn-ea"/>
                          <a:cs typeface="+mn-cs"/>
                        </a:rPr>
                        <a:t>Nde</a:t>
                      </a:r>
                      <a:r>
                        <a:rPr kumimoji="0" lang="en-GB" sz="2000" kern="1200" dirty="0" smtClean="0">
                          <a:solidFill>
                            <a:schemeClr val="dk1"/>
                          </a:solidFill>
                          <a:latin typeface="+mn-lt"/>
                          <a:ea typeface="+mn-ea"/>
                          <a:cs typeface="+mn-cs"/>
                        </a:rPr>
                        <a:t> I</a:t>
                      </a:r>
                      <a:endParaRPr lang="en-US" sz="2000" dirty="0"/>
                    </a:p>
                  </a:txBody>
                  <a:tcPr/>
                </a:tc>
                <a:tc>
                  <a:txBody>
                    <a:bodyPr/>
                    <a:lstStyle/>
                    <a:p>
                      <a:r>
                        <a:rPr kumimoji="0" lang="en-GB" sz="2000" kern="1200" dirty="0" smtClean="0">
                          <a:solidFill>
                            <a:schemeClr val="dk1"/>
                          </a:solidFill>
                          <a:latin typeface="+mn-lt"/>
                          <a:ea typeface="+mn-ea"/>
                          <a:cs typeface="+mn-cs"/>
                        </a:rPr>
                        <a:t>CA  TATG</a:t>
                      </a:r>
                      <a:endParaRPr kumimoji="0" lang="en-US" sz="2000" kern="1200" dirty="0" smtClean="0">
                        <a:solidFill>
                          <a:schemeClr val="dk1"/>
                        </a:solidFill>
                        <a:latin typeface="+mn-lt"/>
                        <a:ea typeface="+mn-ea"/>
                        <a:cs typeface="+mn-cs"/>
                      </a:endParaRPr>
                    </a:p>
                    <a:p>
                      <a:r>
                        <a:rPr kumimoji="0" lang="en-GB" sz="2000" kern="1200" dirty="0" smtClean="0">
                          <a:solidFill>
                            <a:schemeClr val="dk1"/>
                          </a:solidFill>
                          <a:latin typeface="+mn-lt"/>
                          <a:ea typeface="+mn-ea"/>
                          <a:cs typeface="+mn-cs"/>
                        </a:rPr>
                        <a:t>GTAT  AC</a:t>
                      </a:r>
                      <a:endParaRPr lang="en-US" sz="2000" dirty="0"/>
                    </a:p>
                  </a:txBody>
                  <a:tcPr/>
                </a:tc>
              </a:tr>
              <a:tr h="851941">
                <a:tc>
                  <a:txBody>
                    <a:bodyPr/>
                    <a:lstStyle/>
                    <a:p>
                      <a:r>
                        <a:rPr kumimoji="0" lang="en-GB" sz="2000" kern="1200" dirty="0" smtClean="0">
                          <a:solidFill>
                            <a:schemeClr val="dk1"/>
                          </a:solidFill>
                          <a:latin typeface="+mn-lt"/>
                          <a:ea typeface="+mn-ea"/>
                          <a:cs typeface="+mn-cs"/>
                        </a:rPr>
                        <a:t>Sal I</a:t>
                      </a:r>
                      <a:endParaRPr lang="en-US" sz="2000" dirty="0"/>
                    </a:p>
                  </a:txBody>
                  <a:tcPr/>
                </a:tc>
                <a:tc>
                  <a:txBody>
                    <a:bodyPr/>
                    <a:lstStyle/>
                    <a:p>
                      <a:r>
                        <a:rPr kumimoji="0" lang="en-GB" sz="2000" kern="1200" dirty="0" smtClean="0">
                          <a:solidFill>
                            <a:schemeClr val="dk1"/>
                          </a:solidFill>
                          <a:latin typeface="+mn-lt"/>
                          <a:ea typeface="+mn-ea"/>
                          <a:cs typeface="+mn-cs"/>
                        </a:rPr>
                        <a:t>G  TCGAC</a:t>
                      </a:r>
                      <a:endParaRPr kumimoji="0" lang="en-US" sz="2000" kern="1200" dirty="0" smtClean="0">
                        <a:solidFill>
                          <a:schemeClr val="dk1"/>
                        </a:solidFill>
                        <a:latin typeface="+mn-lt"/>
                        <a:ea typeface="+mn-ea"/>
                        <a:cs typeface="+mn-cs"/>
                      </a:endParaRPr>
                    </a:p>
                    <a:p>
                      <a:r>
                        <a:rPr kumimoji="0" lang="en-GB" sz="2000" kern="1200" dirty="0" smtClean="0">
                          <a:solidFill>
                            <a:schemeClr val="dk1"/>
                          </a:solidFill>
                          <a:latin typeface="+mn-lt"/>
                          <a:ea typeface="+mn-ea"/>
                          <a:cs typeface="+mn-cs"/>
                        </a:rPr>
                        <a:t>CAGCT  G</a:t>
                      </a:r>
                      <a:endParaRPr lang="en-US" sz="2000" dirty="0"/>
                    </a:p>
                  </a:txBody>
                  <a:tcPr/>
                </a:tc>
              </a:tr>
            </a:tbl>
          </a:graphicData>
        </a:graphic>
      </p:graphicFrame>
      <p:sp>
        <p:nvSpPr>
          <p:cNvPr id="5" name="Date Placeholder 4"/>
          <p:cNvSpPr>
            <a:spLocks noGrp="1"/>
          </p:cNvSpPr>
          <p:nvPr>
            <p:ph type="dt" sz="half" idx="10"/>
          </p:nvPr>
        </p:nvSpPr>
        <p:spPr/>
        <p:txBody>
          <a:bodyPr/>
          <a:lstStyle/>
          <a:p>
            <a:fld id="{F3777DB9-3993-4572-8083-1590C4F28BDD}" type="datetime1">
              <a:rPr lang="en-US" smtClean="0"/>
              <a:pPr/>
              <a:t>4/22/2020</a:t>
            </a:fld>
            <a:endParaRPr lang="en-US"/>
          </a:p>
        </p:txBody>
      </p:sp>
      <p:sp>
        <p:nvSpPr>
          <p:cNvPr id="6" name="Slide Number Placeholder 5"/>
          <p:cNvSpPr>
            <a:spLocks noGrp="1"/>
          </p:cNvSpPr>
          <p:nvPr>
            <p:ph type="sldNum" sz="quarter" idx="12"/>
          </p:nvPr>
        </p:nvSpPr>
        <p:spPr/>
        <p:txBody>
          <a:bodyPr/>
          <a:lstStyle/>
          <a:p>
            <a:fld id="{7B5FE98C-80BB-47BA-A7AE-7DC72E4E69FA}" type="slidenum">
              <a:rPr lang="en-US" smtClean="0"/>
              <a:pPr/>
              <a:t>19</a:t>
            </a:fld>
            <a:endParaRPr lang="en-US"/>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190</a:t>
            </a:fld>
            <a:endParaRPr lang="en-US"/>
          </a:p>
        </p:txBody>
      </p:sp>
      <p:sp>
        <p:nvSpPr>
          <p:cNvPr id="5" name="Content Placeholder 4"/>
          <p:cNvSpPr>
            <a:spLocks noGrp="1"/>
          </p:cNvSpPr>
          <p:nvPr>
            <p:ph sz="quarter" idx="1"/>
          </p:nvPr>
        </p:nvSpPr>
        <p:spPr>
          <a:xfrm>
            <a:off x="685800" y="609600"/>
            <a:ext cx="8153400" cy="5867400"/>
          </a:xfrm>
        </p:spPr>
        <p:txBody>
          <a:bodyPr/>
          <a:lstStyle/>
          <a:p>
            <a:pPr lvl="0" algn="just">
              <a:lnSpc>
                <a:spcPct val="150000"/>
              </a:lnSpc>
              <a:buFont typeface="Wingdings" pitchFamily="2" charset="2"/>
              <a:buChar char="Ø"/>
            </a:pPr>
            <a:r>
              <a:rPr lang="en-GB" sz="2400" dirty="0" smtClean="0"/>
              <a:t>The </a:t>
            </a:r>
            <a:r>
              <a:rPr lang="en-GB" sz="2400" b="1" dirty="0" smtClean="0"/>
              <a:t>Low Molecular</a:t>
            </a:r>
            <a:r>
              <a:rPr lang="en-GB" sz="2400" dirty="0" smtClean="0"/>
              <a:t> </a:t>
            </a:r>
            <a:r>
              <a:rPr lang="en-GB" sz="2400" b="1" dirty="0" smtClean="0"/>
              <a:t>Weight Kit </a:t>
            </a:r>
            <a:r>
              <a:rPr lang="en-GB" sz="2400" dirty="0" smtClean="0"/>
              <a:t>contains 5 proteins with molecular weights in the range 6500 to 75 000 and Blue </a:t>
            </a:r>
            <a:r>
              <a:rPr lang="en-GB" sz="2400" dirty="0" err="1" smtClean="0"/>
              <a:t>Dextran</a:t>
            </a:r>
            <a:r>
              <a:rPr lang="en-GB" sz="2400" dirty="0" smtClean="0"/>
              <a:t> 2000. </a:t>
            </a:r>
            <a:endParaRPr lang="en-US" sz="2400" dirty="0" smtClean="0"/>
          </a:p>
          <a:p>
            <a:pPr lvl="0" algn="just">
              <a:lnSpc>
                <a:spcPct val="150000"/>
              </a:lnSpc>
              <a:buFont typeface="Wingdings" pitchFamily="2" charset="2"/>
              <a:buChar char="Ø"/>
            </a:pPr>
            <a:r>
              <a:rPr lang="en-US" dirty="0" smtClean="0"/>
              <a:t> </a:t>
            </a:r>
            <a:r>
              <a:rPr lang="en-GB" sz="2400" dirty="0" smtClean="0"/>
              <a:t>The </a:t>
            </a:r>
            <a:r>
              <a:rPr lang="en-GB" sz="2400" b="1" dirty="0" smtClean="0"/>
              <a:t>High Molecular Weight</a:t>
            </a:r>
            <a:r>
              <a:rPr lang="en-GB" sz="2400" dirty="0" smtClean="0"/>
              <a:t> </a:t>
            </a:r>
            <a:r>
              <a:rPr lang="en-GB" sz="2400" b="1" dirty="0" smtClean="0"/>
              <a:t>Kit </a:t>
            </a:r>
            <a:r>
              <a:rPr lang="en-GB" sz="2400" dirty="0" smtClean="0"/>
              <a:t>contains 5 proteins with molecular weights in the range 44 000 to 669 000 and Blue </a:t>
            </a:r>
            <a:r>
              <a:rPr lang="en-GB" sz="2400" dirty="0" err="1" smtClean="0"/>
              <a:t>Dextran</a:t>
            </a:r>
            <a:r>
              <a:rPr lang="en-GB" sz="2400" dirty="0" smtClean="0"/>
              <a:t> 2000.</a:t>
            </a:r>
          </a:p>
          <a:p>
            <a:pPr algn="just">
              <a:lnSpc>
                <a:spcPct val="150000"/>
              </a:lnSpc>
              <a:buFont typeface="Wingdings" pitchFamily="2" charset="2"/>
              <a:buChar char="Ø"/>
            </a:pPr>
            <a:r>
              <a:rPr lang="en-GB" sz="2400" dirty="0" smtClean="0"/>
              <a:t>The use of gel filtration chromatography for the determination of the molecular weight and size of proteins is well documented.</a:t>
            </a:r>
            <a:endParaRPr lang="en-US" sz="2400" dirty="0" smtClean="0"/>
          </a:p>
          <a:p>
            <a:pPr lvl="0" algn="just">
              <a:lnSpc>
                <a:spcPct val="150000"/>
              </a:lnSpc>
              <a:buNone/>
            </a:pPr>
            <a:endParaRPr lang="en-GB" sz="2400" dirty="0" smtClean="0"/>
          </a:p>
          <a:p>
            <a:pPr lvl="0" algn="just">
              <a:lnSpc>
                <a:spcPct val="150000"/>
              </a:lnSpc>
              <a:buFont typeface="Wingdings" pitchFamily="2" charset="2"/>
              <a:buChar char="Ø"/>
            </a:pPr>
            <a:endParaRPr lang="en-US" sz="2400" dirty="0" smtClean="0"/>
          </a:p>
          <a:p>
            <a:pPr>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191</a:t>
            </a:fld>
            <a:endParaRPr lang="en-US"/>
          </a:p>
        </p:txBody>
      </p:sp>
      <p:sp>
        <p:nvSpPr>
          <p:cNvPr id="5" name="Content Placeholder 4"/>
          <p:cNvSpPr>
            <a:spLocks noGrp="1"/>
          </p:cNvSpPr>
          <p:nvPr>
            <p:ph sz="quarter" idx="1"/>
          </p:nvPr>
        </p:nvSpPr>
        <p:spPr>
          <a:xfrm>
            <a:off x="685800" y="685800"/>
            <a:ext cx="8001000" cy="5715000"/>
          </a:xfrm>
        </p:spPr>
        <p:txBody>
          <a:bodyPr>
            <a:normAutofit/>
          </a:bodyPr>
          <a:lstStyle/>
          <a:p>
            <a:pPr algn="ctr">
              <a:buNone/>
            </a:pPr>
            <a:r>
              <a:rPr lang="en-GB" sz="2400" b="1" dirty="0" smtClean="0"/>
              <a:t>Enzyme Technology</a:t>
            </a:r>
            <a:endParaRPr lang="en-US" sz="2400" dirty="0" smtClean="0"/>
          </a:p>
          <a:p>
            <a:pPr lvl="0" algn="just">
              <a:lnSpc>
                <a:spcPct val="150000"/>
              </a:lnSpc>
              <a:buFont typeface="Wingdings" pitchFamily="2" charset="2"/>
              <a:buChar char="Ø"/>
            </a:pPr>
            <a:r>
              <a:rPr lang="en-GB" sz="2400" dirty="0" smtClean="0"/>
              <a:t>The study of industrial enzymes and their uses is called </a:t>
            </a:r>
            <a:r>
              <a:rPr lang="en-GB" sz="2400" b="1" dirty="0" smtClean="0"/>
              <a:t>enzyme technology.</a:t>
            </a:r>
            <a:endParaRPr lang="en-US" sz="2400" dirty="0" smtClean="0"/>
          </a:p>
          <a:p>
            <a:pPr algn="just">
              <a:lnSpc>
                <a:spcPct val="150000"/>
              </a:lnSpc>
              <a:buFont typeface="Wingdings" pitchFamily="2" charset="2"/>
              <a:buChar char="Ø"/>
            </a:pPr>
            <a:r>
              <a:rPr lang="en-GB" sz="2400" dirty="0" smtClean="0"/>
              <a:t>For thousands of years natural enzymes made by microorganisms have been used to make products such as cheese, bread, wine, and beer.</a:t>
            </a:r>
          </a:p>
          <a:p>
            <a:pPr algn="just">
              <a:lnSpc>
                <a:spcPct val="150000"/>
              </a:lnSpc>
              <a:buFont typeface="Wingdings" pitchFamily="2" charset="2"/>
              <a:buChar char="Ø"/>
            </a:pPr>
            <a:r>
              <a:rPr lang="en-GB" sz="2400" dirty="0" smtClean="0"/>
              <a:t>Enzymes are now used in a wide range of industrial processes.</a:t>
            </a:r>
            <a:endParaRPr lang="en-US" sz="2400" dirty="0" smtClean="0"/>
          </a:p>
          <a:p>
            <a:pPr algn="just">
              <a:lnSpc>
                <a:spcPct val="150000"/>
              </a:lnSpc>
              <a:buFont typeface="Wingdings" pitchFamily="2" charset="2"/>
              <a:buChar char="Ø"/>
            </a:pPr>
            <a:r>
              <a:rPr lang="en-GB" sz="2400" dirty="0" smtClean="0"/>
              <a:t>Microbes are the most common source of industrial enzymes.</a:t>
            </a:r>
          </a:p>
          <a:p>
            <a:pPr algn="just">
              <a:lnSpc>
                <a:spcPct val="150000"/>
              </a:lnSpc>
              <a:buNone/>
            </a:pPr>
            <a:endParaRPr lang="en-US" sz="2400" dirty="0"/>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192</a:t>
            </a:fld>
            <a:endParaRPr lang="en-US"/>
          </a:p>
        </p:txBody>
      </p:sp>
      <p:sp>
        <p:nvSpPr>
          <p:cNvPr id="5" name="Content Placeholder 4"/>
          <p:cNvSpPr>
            <a:spLocks noGrp="1"/>
          </p:cNvSpPr>
          <p:nvPr>
            <p:ph sz="quarter" idx="1"/>
          </p:nvPr>
        </p:nvSpPr>
        <p:spPr>
          <a:xfrm>
            <a:off x="533400" y="457200"/>
            <a:ext cx="8153400" cy="5943600"/>
          </a:xfrm>
        </p:spPr>
        <p:txBody>
          <a:bodyPr/>
          <a:lstStyle/>
          <a:p>
            <a:pPr lvl="0" algn="just">
              <a:lnSpc>
                <a:spcPct val="150000"/>
              </a:lnSpc>
              <a:buFont typeface="Wingdings" pitchFamily="2" charset="2"/>
              <a:buChar char="Ø"/>
            </a:pPr>
            <a:r>
              <a:rPr lang="en-US" dirty="0" smtClean="0"/>
              <a:t> </a:t>
            </a:r>
            <a:r>
              <a:rPr lang="en-GB" sz="2400" dirty="0" smtClean="0"/>
              <a:t>Microorganisms produce enzymes inside their cells (</a:t>
            </a:r>
            <a:r>
              <a:rPr lang="en-GB" sz="2400" b="1" dirty="0" smtClean="0"/>
              <a:t>intracellular </a:t>
            </a:r>
            <a:r>
              <a:rPr lang="en-GB" sz="2400" dirty="0" smtClean="0"/>
              <a:t>enzymes) and may also secrete enzymes for action outside the cell (</a:t>
            </a:r>
            <a:r>
              <a:rPr lang="en-GB" sz="2400" b="1" dirty="0" smtClean="0"/>
              <a:t>extracellular </a:t>
            </a:r>
            <a:r>
              <a:rPr lang="en-GB" sz="2400" dirty="0" smtClean="0"/>
              <a:t>enzymes).</a:t>
            </a:r>
            <a:endParaRPr lang="en-US" sz="2400" dirty="0" smtClean="0"/>
          </a:p>
          <a:p>
            <a:pPr lvl="0" algn="just">
              <a:lnSpc>
                <a:spcPct val="150000"/>
              </a:lnSpc>
              <a:buFont typeface="Wingdings" pitchFamily="2" charset="2"/>
              <a:buChar char="Ø"/>
            </a:pPr>
            <a:r>
              <a:rPr lang="en-GB" sz="2400" dirty="0" smtClean="0"/>
              <a:t>The microorganisms selected are usually cultured in large fermentation chambers (known as </a:t>
            </a:r>
            <a:r>
              <a:rPr lang="en-GB" sz="2400" b="1" dirty="0" err="1" smtClean="0"/>
              <a:t>fermenters</a:t>
            </a:r>
            <a:r>
              <a:rPr lang="en-GB" sz="2400" b="1" dirty="0" smtClean="0"/>
              <a:t>)</a:t>
            </a:r>
            <a:r>
              <a:rPr lang="en-GB" sz="2400" dirty="0" smtClean="0"/>
              <a:t> under controlled conditions to maximise enzyme production.</a:t>
            </a:r>
            <a:endParaRPr lang="en-US" sz="2400" dirty="0" smtClean="0"/>
          </a:p>
          <a:p>
            <a:pPr lvl="0" algn="just">
              <a:lnSpc>
                <a:spcPct val="150000"/>
              </a:lnSpc>
              <a:buFont typeface="Wingdings" pitchFamily="2" charset="2"/>
              <a:buChar char="Ø"/>
            </a:pPr>
            <a:r>
              <a:rPr lang="en-GB" sz="2400" dirty="0" smtClean="0"/>
              <a:t>The microorganisms may have specific genes introduced into their DNA through </a:t>
            </a:r>
            <a:r>
              <a:rPr lang="en-GB" sz="2400" b="1" dirty="0" smtClean="0"/>
              <a:t>genetic engineering</a:t>
            </a:r>
            <a:r>
              <a:rPr lang="en-GB" sz="2400" dirty="0" smtClean="0"/>
              <a:t>.</a:t>
            </a:r>
            <a:endParaRPr lang="en-US" sz="2400" dirty="0" smtClean="0"/>
          </a:p>
          <a:p>
            <a:pPr lvl="0" algn="just">
              <a:lnSpc>
                <a:spcPct val="150000"/>
              </a:lnSpc>
              <a:buFont typeface="Wingdings" pitchFamily="2" charset="2"/>
              <a:buChar char="Ø"/>
            </a:pPr>
            <a:r>
              <a:rPr lang="en-GB" sz="2400" dirty="0" smtClean="0"/>
              <a:t> The advantages and disadvantages of using enzymes are </a:t>
            </a:r>
            <a:r>
              <a:rPr lang="en-GB" sz="2400" b="1" dirty="0" smtClean="0"/>
              <a:t>directly related to their properties:</a:t>
            </a:r>
            <a:endParaRPr lang="en-US" sz="2400" dirty="0" smtClean="0"/>
          </a:p>
          <a:p>
            <a:pPr>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193</a:t>
            </a:fld>
            <a:endParaRPr lang="en-US"/>
          </a:p>
        </p:txBody>
      </p:sp>
      <p:graphicFrame>
        <p:nvGraphicFramePr>
          <p:cNvPr id="8" name="Content Placeholder 7"/>
          <p:cNvGraphicFramePr>
            <a:graphicFrameLocks noGrp="1"/>
          </p:cNvGraphicFramePr>
          <p:nvPr>
            <p:ph sz="quarter" idx="1"/>
          </p:nvPr>
        </p:nvGraphicFramePr>
        <p:xfrm>
          <a:off x="609600" y="381000"/>
          <a:ext cx="8305800" cy="5105400"/>
        </p:xfrm>
        <a:graphic>
          <a:graphicData uri="http://schemas.openxmlformats.org/drawingml/2006/table">
            <a:tbl>
              <a:tblPr firstRow="1" bandRow="1">
                <a:tableStyleId>{5C22544A-7EE6-4342-B048-85BDC9FD1C3A}</a:tableStyleId>
              </a:tblPr>
              <a:tblGrid>
                <a:gridCol w="4152900"/>
                <a:gridCol w="4152900"/>
              </a:tblGrid>
              <a:tr h="480896">
                <a:tc>
                  <a:txBody>
                    <a:bodyPr/>
                    <a:lstStyle/>
                    <a:p>
                      <a:r>
                        <a:rPr kumimoji="0" lang="en-GB" sz="1800" b="1" kern="1200" dirty="0" smtClean="0">
                          <a:solidFill>
                            <a:schemeClr val="lt1"/>
                          </a:solidFill>
                          <a:latin typeface="+mn-lt"/>
                          <a:ea typeface="+mn-ea"/>
                          <a:cs typeface="+mn-cs"/>
                        </a:rPr>
                        <a:t>Advantages </a:t>
                      </a:r>
                      <a:endParaRPr lang="en-US" dirty="0"/>
                    </a:p>
                  </a:txBody>
                  <a:tcPr/>
                </a:tc>
                <a:tc>
                  <a:txBody>
                    <a:bodyPr/>
                    <a:lstStyle/>
                    <a:p>
                      <a:r>
                        <a:rPr kumimoji="0" lang="en-GB" sz="1800" b="1" kern="1200" dirty="0" smtClean="0">
                          <a:solidFill>
                            <a:schemeClr val="lt1"/>
                          </a:solidFill>
                          <a:latin typeface="+mn-lt"/>
                          <a:ea typeface="+mn-ea"/>
                          <a:cs typeface="+mn-cs"/>
                        </a:rPr>
                        <a:t>Disadvantages </a:t>
                      </a:r>
                      <a:endParaRPr lang="en-US" dirty="0"/>
                    </a:p>
                  </a:txBody>
                  <a:tcPr/>
                </a:tc>
              </a:tr>
              <a:tr h="1185770">
                <a:tc>
                  <a:txBody>
                    <a:bodyPr/>
                    <a:lstStyle/>
                    <a:p>
                      <a:pPr algn="just"/>
                      <a:r>
                        <a:rPr kumimoji="0" lang="en-GB" sz="1800" kern="1200" dirty="0" smtClean="0">
                          <a:solidFill>
                            <a:schemeClr val="dk1"/>
                          </a:solidFill>
                          <a:latin typeface="+mn-lt"/>
                          <a:ea typeface="+mn-ea"/>
                          <a:cs typeface="+mn-cs"/>
                        </a:rPr>
                        <a:t>They are specific in their action and are therefore less likely to produce unwanted by-products </a:t>
                      </a:r>
                      <a:endParaRPr lang="en-US" dirty="0"/>
                    </a:p>
                  </a:txBody>
                  <a:tcPr/>
                </a:tc>
                <a:tc>
                  <a:txBody>
                    <a:bodyPr/>
                    <a:lstStyle/>
                    <a:p>
                      <a:pPr algn="just"/>
                      <a:r>
                        <a:rPr kumimoji="0" lang="en-GB" sz="1800" kern="1200" dirty="0" smtClean="0">
                          <a:solidFill>
                            <a:schemeClr val="dk1"/>
                          </a:solidFill>
                          <a:latin typeface="+mn-lt"/>
                          <a:ea typeface="+mn-ea"/>
                          <a:cs typeface="+mn-cs"/>
                        </a:rPr>
                        <a:t>They are highly sensitive to changes in physical and chemical conditions surrounding them. </a:t>
                      </a:r>
                      <a:endParaRPr lang="en-US" dirty="0"/>
                    </a:p>
                  </a:txBody>
                  <a:tcPr/>
                </a:tc>
              </a:tr>
              <a:tr h="1897233">
                <a:tc>
                  <a:txBody>
                    <a:bodyPr/>
                    <a:lstStyle/>
                    <a:p>
                      <a:pPr marL="0" marR="0" algn="just">
                        <a:lnSpc>
                          <a:spcPct val="150000"/>
                        </a:lnSpc>
                        <a:spcBef>
                          <a:spcPts val="0"/>
                        </a:spcBef>
                        <a:spcAft>
                          <a:spcPts val="0"/>
                        </a:spcAft>
                      </a:pPr>
                      <a:r>
                        <a:rPr lang="en-GB" sz="1800" dirty="0">
                          <a:solidFill>
                            <a:srgbClr val="000000"/>
                          </a:solidFill>
                          <a:latin typeface="Times New Roman"/>
                          <a:ea typeface="Calibri"/>
                          <a:cs typeface="Times New Roman"/>
                        </a:rPr>
                        <a:t>They are biodegradable and therefore cause less environmental pollution </a:t>
                      </a:r>
                      <a:endParaRPr lang="en-US" sz="1800" dirty="0">
                        <a:latin typeface="Calibri"/>
                        <a:ea typeface="Calibri"/>
                        <a:cs typeface="Times New Roman"/>
                      </a:endParaRPr>
                    </a:p>
                  </a:txBody>
                  <a:tcPr marL="68580" marR="68580" marT="0" marB="0" anchor="ctr"/>
                </a:tc>
                <a:tc>
                  <a:txBody>
                    <a:bodyPr/>
                    <a:lstStyle/>
                    <a:p>
                      <a:pPr algn="just"/>
                      <a:r>
                        <a:rPr kumimoji="0" lang="en-GB" sz="1800" kern="1200" dirty="0" smtClean="0">
                          <a:solidFill>
                            <a:schemeClr val="dk1"/>
                          </a:solidFill>
                          <a:latin typeface="+mn-lt"/>
                          <a:ea typeface="+mn-ea"/>
                          <a:cs typeface="+mn-cs"/>
                        </a:rPr>
                        <a:t>They are easily denatured by even a small increase in temperature and are highly susceptible to poisons and changes in </a:t>
                      </a:r>
                      <a:r>
                        <a:rPr kumimoji="0" lang="en-GB" sz="1800" kern="1200" dirty="0" err="1" smtClean="0">
                          <a:solidFill>
                            <a:schemeClr val="dk1"/>
                          </a:solidFill>
                          <a:latin typeface="+mn-lt"/>
                          <a:ea typeface="+mn-ea"/>
                          <a:cs typeface="+mn-cs"/>
                        </a:rPr>
                        <a:t>pH.</a:t>
                      </a:r>
                      <a:r>
                        <a:rPr kumimoji="0" lang="en-GB" sz="1800" kern="1200" dirty="0" smtClean="0">
                          <a:solidFill>
                            <a:schemeClr val="dk1"/>
                          </a:solidFill>
                          <a:latin typeface="+mn-lt"/>
                          <a:ea typeface="+mn-ea"/>
                          <a:cs typeface="+mn-cs"/>
                        </a:rPr>
                        <a:t> Therefore the conditions in which they work must be tightly controlled</a:t>
                      </a:r>
                      <a:endParaRPr lang="en-US" dirty="0"/>
                    </a:p>
                  </a:txBody>
                  <a:tcPr/>
                </a:tc>
              </a:tr>
              <a:tr h="1541501">
                <a:tc>
                  <a:txBody>
                    <a:bodyPr/>
                    <a:lstStyle/>
                    <a:p>
                      <a:pPr algn="just"/>
                      <a:r>
                        <a:rPr kumimoji="0" lang="en-GB" sz="1800" kern="1200" dirty="0" smtClean="0">
                          <a:solidFill>
                            <a:schemeClr val="dk1"/>
                          </a:solidFill>
                          <a:latin typeface="+mn-lt"/>
                          <a:ea typeface="+mn-ea"/>
                          <a:cs typeface="+mn-cs"/>
                        </a:rPr>
                        <a:t>They work in mild conditions, i.e. low temperatures, neutral pH and normal atmospheric pressure, and therefore are energy saving </a:t>
                      </a:r>
                      <a:endParaRPr lang="en-US" dirty="0"/>
                    </a:p>
                  </a:txBody>
                  <a:tcPr/>
                </a:tc>
                <a:tc>
                  <a:txBody>
                    <a:bodyPr/>
                    <a:lstStyle/>
                    <a:p>
                      <a:pPr algn="just"/>
                      <a:r>
                        <a:rPr kumimoji="0" lang="en-GB" sz="1800" kern="1200" dirty="0" smtClean="0">
                          <a:solidFill>
                            <a:schemeClr val="dk1"/>
                          </a:solidFill>
                          <a:latin typeface="+mn-lt"/>
                          <a:ea typeface="+mn-ea"/>
                          <a:cs typeface="+mn-cs"/>
                        </a:rPr>
                        <a:t>The enzyme substrate mixture must be uncontaminated with other substances that might affect the reaction. </a:t>
                      </a:r>
                      <a:endParaRPr lang="en-US" dirty="0"/>
                    </a:p>
                  </a:txBody>
                  <a:tcPr/>
                </a:tc>
              </a:tr>
            </a:tbl>
          </a:graphicData>
        </a:graphic>
      </p:graphicFrame>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194</a:t>
            </a:fld>
            <a:endParaRPr lang="en-US"/>
          </a:p>
        </p:txBody>
      </p:sp>
      <p:sp>
        <p:nvSpPr>
          <p:cNvPr id="5" name="Content Placeholder 4"/>
          <p:cNvSpPr>
            <a:spLocks noGrp="1"/>
          </p:cNvSpPr>
          <p:nvPr>
            <p:ph sz="quarter" idx="1"/>
          </p:nvPr>
        </p:nvSpPr>
        <p:spPr>
          <a:xfrm>
            <a:off x="609600" y="533400"/>
            <a:ext cx="8229600" cy="5715000"/>
          </a:xfrm>
        </p:spPr>
        <p:txBody>
          <a:bodyPr/>
          <a:lstStyle/>
          <a:p>
            <a:pPr algn="ctr">
              <a:buNone/>
            </a:pPr>
            <a:r>
              <a:rPr lang="en-GB" sz="2400" b="1" dirty="0" smtClean="0"/>
              <a:t>Growing microbes in a </a:t>
            </a:r>
            <a:r>
              <a:rPr lang="en-GB" sz="2400" b="1" dirty="0" err="1" smtClean="0"/>
              <a:t>fermenter</a:t>
            </a:r>
            <a:endParaRPr lang="en-US" sz="2400" dirty="0" smtClean="0"/>
          </a:p>
          <a:p>
            <a:pPr lvl="0" algn="just">
              <a:lnSpc>
                <a:spcPct val="150000"/>
              </a:lnSpc>
              <a:buFont typeface="Wingdings" pitchFamily="2" charset="2"/>
              <a:buChar char="Ø"/>
            </a:pPr>
            <a:r>
              <a:rPr lang="en-GB" sz="2400" dirty="0" smtClean="0"/>
              <a:t>A suitable nutrient medium and the right conditions (temperature, pH, oxygen levels (many microbes are obligate anaerobes, i.e. are killed by oxygen)</a:t>
            </a:r>
            <a:endParaRPr lang="en-US" sz="2400" dirty="0" smtClean="0"/>
          </a:p>
          <a:p>
            <a:pPr lvl="0" algn="just">
              <a:lnSpc>
                <a:spcPct val="150000"/>
              </a:lnSpc>
              <a:buFont typeface="Wingdings" pitchFamily="2" charset="2"/>
              <a:buChar char="Ø"/>
            </a:pPr>
            <a:r>
              <a:rPr lang="en-GB" sz="2400" dirty="0" smtClean="0"/>
              <a:t>It is easy to grow microbes on a laboratory scale in Petri dishes, test tubes and flasks.</a:t>
            </a:r>
            <a:endParaRPr lang="en-US" sz="2400" dirty="0" smtClean="0"/>
          </a:p>
          <a:p>
            <a:pPr lvl="0" algn="just">
              <a:lnSpc>
                <a:spcPct val="150000"/>
              </a:lnSpc>
              <a:buFont typeface="Wingdings" pitchFamily="2" charset="2"/>
              <a:buChar char="Ø"/>
            </a:pPr>
            <a:r>
              <a:rPr lang="en-GB" sz="2400" dirty="0" smtClean="0"/>
              <a:t>However, producing substances such as penicillin from microbes on an industrial scale causes serious problems because massive numbers of organisms have to be grown for commercial use.</a:t>
            </a:r>
            <a:endParaRPr lang="en-US" sz="2400" dirty="0" smtClean="0"/>
          </a:p>
          <a:p>
            <a:pPr algn="just">
              <a:buNone/>
            </a:pPr>
            <a:endParaRPr lang="en-US" sz="2400" dirty="0"/>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195</a:t>
            </a:fld>
            <a:endParaRPr lang="en-US"/>
          </a:p>
        </p:txBody>
      </p:sp>
      <p:sp>
        <p:nvSpPr>
          <p:cNvPr id="5" name="Content Placeholder 4"/>
          <p:cNvSpPr>
            <a:spLocks noGrp="1"/>
          </p:cNvSpPr>
          <p:nvPr>
            <p:ph sz="quarter" idx="1"/>
          </p:nvPr>
        </p:nvSpPr>
        <p:spPr>
          <a:xfrm>
            <a:off x="609600" y="533400"/>
            <a:ext cx="8229600" cy="5791200"/>
          </a:xfrm>
        </p:spPr>
        <p:txBody>
          <a:bodyPr>
            <a:normAutofit/>
          </a:bodyPr>
          <a:lstStyle/>
          <a:p>
            <a:pPr lvl="0" algn="just">
              <a:lnSpc>
                <a:spcPct val="150000"/>
              </a:lnSpc>
              <a:buFont typeface="Wingdings" pitchFamily="2" charset="2"/>
              <a:buChar char="Ø"/>
            </a:pPr>
            <a:r>
              <a:rPr lang="en-GB" sz="2400" dirty="0" smtClean="0"/>
              <a:t>The microorganisms are grown in very large vessels called </a:t>
            </a:r>
            <a:r>
              <a:rPr lang="en-GB" sz="2400" b="1" dirty="0" err="1" smtClean="0"/>
              <a:t>fermenters</a:t>
            </a:r>
            <a:r>
              <a:rPr lang="en-GB" sz="2400" b="1" dirty="0" smtClean="0"/>
              <a:t> </a:t>
            </a:r>
            <a:r>
              <a:rPr lang="en-GB" sz="2400" dirty="0" smtClean="0"/>
              <a:t>– as shown in this simplified diagram:</a:t>
            </a:r>
            <a:endParaRPr lang="en-US" sz="2400" dirty="0" smtClean="0"/>
          </a:p>
          <a:p>
            <a:pPr algn="just">
              <a:buNone/>
            </a:pPr>
            <a:endParaRPr lang="en-US" sz="2400" dirty="0"/>
          </a:p>
        </p:txBody>
      </p:sp>
      <p:pic>
        <p:nvPicPr>
          <p:cNvPr id="6" name="Picture 5"/>
          <p:cNvPicPr/>
          <p:nvPr/>
        </p:nvPicPr>
        <p:blipFill>
          <a:blip r:embed="rId2" cstate="print"/>
          <a:srcRect/>
          <a:stretch>
            <a:fillRect/>
          </a:stretch>
        </p:blipFill>
        <p:spPr bwMode="auto">
          <a:xfrm>
            <a:off x="1706245" y="1700860"/>
            <a:ext cx="5731510" cy="49285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196</a:t>
            </a:fld>
            <a:endParaRPr lang="en-US"/>
          </a:p>
        </p:txBody>
      </p:sp>
      <p:sp>
        <p:nvSpPr>
          <p:cNvPr id="5" name="Content Placeholder 4"/>
          <p:cNvSpPr>
            <a:spLocks noGrp="1"/>
          </p:cNvSpPr>
          <p:nvPr>
            <p:ph sz="quarter" idx="1"/>
          </p:nvPr>
        </p:nvSpPr>
        <p:spPr>
          <a:xfrm>
            <a:off x="609600" y="381000"/>
            <a:ext cx="8534400" cy="5867400"/>
          </a:xfrm>
        </p:spPr>
        <p:txBody>
          <a:bodyPr>
            <a:normAutofit/>
          </a:bodyPr>
          <a:lstStyle/>
          <a:p>
            <a:pPr lvl="0" algn="just">
              <a:lnSpc>
                <a:spcPct val="150000"/>
              </a:lnSpc>
              <a:buFont typeface="Wingdings" pitchFamily="2" charset="2"/>
              <a:buChar char="Ø"/>
            </a:pPr>
            <a:r>
              <a:rPr lang="en-GB" sz="2400" dirty="0" smtClean="0"/>
              <a:t>The large stainless steel cavity is filled with a sterile nutrient solution, which is then </a:t>
            </a:r>
            <a:r>
              <a:rPr lang="en-GB" sz="2400" b="1" dirty="0" smtClean="0"/>
              <a:t>inoculated </a:t>
            </a:r>
            <a:r>
              <a:rPr lang="en-GB" sz="2400" dirty="0" smtClean="0"/>
              <a:t>with a pure culture of the carefully selected fungus or bacterium.  </a:t>
            </a:r>
            <a:endParaRPr lang="en-US" sz="2400" dirty="0" smtClean="0"/>
          </a:p>
          <a:p>
            <a:pPr lvl="0" algn="just">
              <a:lnSpc>
                <a:spcPct val="150000"/>
              </a:lnSpc>
              <a:buFont typeface="Wingdings" pitchFamily="2" charset="2"/>
              <a:buChar char="Ø"/>
            </a:pPr>
            <a:r>
              <a:rPr lang="en-GB" sz="2400" dirty="0" smtClean="0"/>
              <a:t>Paddles rotate the mixture so that the suspension is mixed well. As the nutrients are used up, more can be added.</a:t>
            </a:r>
            <a:endParaRPr lang="en-US" sz="2400" dirty="0" smtClean="0"/>
          </a:p>
          <a:p>
            <a:pPr algn="just">
              <a:lnSpc>
                <a:spcPct val="150000"/>
              </a:lnSpc>
              <a:buFont typeface="Wingdings" pitchFamily="2" charset="2"/>
              <a:buChar char="Ø"/>
            </a:pPr>
            <a:r>
              <a:rPr lang="en-GB" sz="2400" dirty="0" smtClean="0"/>
              <a:t>Probes monitor the mixture and changes in pH, oxygen concentration and temperature are all computer controlled.</a:t>
            </a:r>
          </a:p>
          <a:p>
            <a:pPr algn="just">
              <a:lnSpc>
                <a:spcPct val="150000"/>
              </a:lnSpc>
              <a:buFont typeface="Wingdings" pitchFamily="2" charset="2"/>
              <a:buChar char="Ø"/>
            </a:pPr>
            <a:r>
              <a:rPr lang="en-GB" sz="2400" dirty="0" smtClean="0"/>
              <a:t> A water jacket surrounding the </a:t>
            </a:r>
            <a:r>
              <a:rPr lang="en-GB" sz="2400" dirty="0" err="1" smtClean="0"/>
              <a:t>fermenter</a:t>
            </a:r>
            <a:r>
              <a:rPr lang="en-GB" sz="2400" dirty="0" smtClean="0"/>
              <a:t> contains fast flowing cold water to cool the </a:t>
            </a:r>
            <a:r>
              <a:rPr lang="en-GB" sz="2400" dirty="0" err="1" smtClean="0"/>
              <a:t>fermenter</a:t>
            </a:r>
            <a:r>
              <a:rPr lang="en-GB" sz="2400" dirty="0" smtClean="0"/>
              <a:t> since fermentation is a heat generating process.	</a:t>
            </a:r>
            <a:endParaRPr lang="en-US" sz="2400" dirty="0"/>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197</a:t>
            </a:fld>
            <a:endParaRPr lang="en-US"/>
          </a:p>
        </p:txBody>
      </p:sp>
      <p:sp>
        <p:nvSpPr>
          <p:cNvPr id="5" name="Content Placeholder 4"/>
          <p:cNvSpPr>
            <a:spLocks noGrp="1"/>
          </p:cNvSpPr>
          <p:nvPr>
            <p:ph sz="quarter" idx="1"/>
          </p:nvPr>
        </p:nvSpPr>
        <p:spPr>
          <a:xfrm>
            <a:off x="685800" y="533400"/>
            <a:ext cx="8153400" cy="5791200"/>
          </a:xfrm>
        </p:spPr>
        <p:txBody>
          <a:bodyPr>
            <a:normAutofit/>
          </a:bodyPr>
          <a:lstStyle/>
          <a:p>
            <a:pPr algn="ctr">
              <a:lnSpc>
                <a:spcPct val="150000"/>
              </a:lnSpc>
              <a:buNone/>
            </a:pPr>
            <a:r>
              <a:rPr lang="en-GB" sz="2400" b="1" dirty="0" smtClean="0"/>
              <a:t>Isolating the Enzyme</a:t>
            </a:r>
            <a:endParaRPr lang="en-US" sz="2400" dirty="0" smtClean="0"/>
          </a:p>
          <a:p>
            <a:pPr lvl="0" algn="just">
              <a:lnSpc>
                <a:spcPct val="150000"/>
              </a:lnSpc>
              <a:buFont typeface="Wingdings" pitchFamily="2" charset="2"/>
              <a:buChar char="Ø"/>
            </a:pPr>
            <a:r>
              <a:rPr lang="en-US" sz="2400" dirty="0" smtClean="0"/>
              <a:t> </a:t>
            </a:r>
            <a:r>
              <a:rPr lang="en-GB" sz="2400" b="1" dirty="0" smtClean="0"/>
              <a:t>Pure </a:t>
            </a:r>
            <a:r>
              <a:rPr lang="en-GB" sz="2400" dirty="0" smtClean="0"/>
              <a:t>enzymes are needed for commercial use; therefore microbes must be grown in </a:t>
            </a:r>
            <a:r>
              <a:rPr lang="en-GB" sz="2400" b="1" dirty="0" smtClean="0"/>
              <a:t>aseptic conditions</a:t>
            </a:r>
            <a:r>
              <a:rPr lang="en-GB" sz="2400" dirty="0" smtClean="0"/>
              <a:t>, free from contaminants such as unwanted chemicals and other microbes.</a:t>
            </a:r>
            <a:endParaRPr lang="en-US" sz="2400" dirty="0" smtClean="0"/>
          </a:p>
          <a:p>
            <a:pPr lvl="0" algn="just">
              <a:lnSpc>
                <a:spcPct val="150000"/>
              </a:lnSpc>
              <a:buFont typeface="Wingdings" pitchFamily="2" charset="2"/>
              <a:buChar char="Ø"/>
            </a:pPr>
            <a:r>
              <a:rPr lang="en-GB" sz="2400" dirty="0" smtClean="0"/>
              <a:t>It is necessary to prevent contamination with other bacteria since:</a:t>
            </a:r>
            <a:endParaRPr lang="en-US" sz="2400" dirty="0" smtClean="0"/>
          </a:p>
          <a:p>
            <a:pPr lvl="0" algn="just">
              <a:lnSpc>
                <a:spcPct val="150000"/>
              </a:lnSpc>
              <a:buNone/>
            </a:pPr>
            <a:r>
              <a:rPr lang="en-GB" sz="2400" dirty="0" smtClean="0"/>
              <a:t>        - there may be competition for nutrients; </a:t>
            </a:r>
            <a:endParaRPr lang="en-US" sz="2400" dirty="0" smtClean="0"/>
          </a:p>
          <a:p>
            <a:pPr lvl="0" algn="just">
              <a:lnSpc>
                <a:spcPct val="150000"/>
              </a:lnSpc>
              <a:buNone/>
            </a:pPr>
            <a:r>
              <a:rPr lang="en-US" sz="2400" dirty="0" smtClean="0"/>
              <a:t>       - </a:t>
            </a:r>
            <a:r>
              <a:rPr lang="en-GB" sz="2400" dirty="0" smtClean="0"/>
              <a:t>the required enzyme may not be produced as readily; </a:t>
            </a:r>
            <a:endParaRPr lang="en-US" sz="2400" dirty="0" smtClean="0"/>
          </a:p>
          <a:p>
            <a:pPr lvl="0" algn="just">
              <a:lnSpc>
                <a:spcPct val="150000"/>
              </a:lnSpc>
              <a:buNone/>
            </a:pPr>
            <a:r>
              <a:rPr lang="en-GB" sz="2400" dirty="0" smtClean="0"/>
              <a:t>       - The end-product may be contaminated and unsafe. </a:t>
            </a:r>
            <a:endParaRPr lang="en-US" sz="2400" dirty="0" smtClean="0"/>
          </a:p>
          <a:p>
            <a:pPr>
              <a:lnSpc>
                <a:spcPct val="150000"/>
              </a:lnSpc>
              <a:buNone/>
            </a:pPr>
            <a:endParaRPr lang="en-US" sz="2400" dirty="0"/>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198</a:t>
            </a:fld>
            <a:endParaRPr lang="en-US"/>
          </a:p>
        </p:txBody>
      </p:sp>
      <p:sp>
        <p:nvSpPr>
          <p:cNvPr id="5" name="Content Placeholder 4"/>
          <p:cNvSpPr>
            <a:spLocks noGrp="1"/>
          </p:cNvSpPr>
          <p:nvPr>
            <p:ph sz="quarter" idx="1"/>
          </p:nvPr>
        </p:nvSpPr>
        <p:spPr>
          <a:xfrm>
            <a:off x="609600" y="381000"/>
            <a:ext cx="8077200" cy="5867400"/>
          </a:xfrm>
        </p:spPr>
        <p:txBody>
          <a:bodyPr>
            <a:normAutofit/>
          </a:bodyPr>
          <a:lstStyle/>
          <a:p>
            <a:pPr lvl="0" algn="just">
              <a:lnSpc>
                <a:spcPct val="150000"/>
              </a:lnSpc>
              <a:buFont typeface="Wingdings" pitchFamily="2" charset="2"/>
              <a:buChar char="v"/>
            </a:pPr>
            <a:r>
              <a:rPr lang="en-GB" sz="2400" dirty="0" smtClean="0"/>
              <a:t>The required enzyme that is finally produced must also be isolated from the microbial cells.</a:t>
            </a:r>
            <a:endParaRPr lang="en-US" sz="2400" dirty="0" smtClean="0"/>
          </a:p>
          <a:p>
            <a:pPr algn="just">
              <a:lnSpc>
                <a:spcPct val="150000"/>
              </a:lnSpc>
              <a:buFont typeface="Wingdings" pitchFamily="2" charset="2"/>
              <a:buChar char="v"/>
            </a:pPr>
            <a:r>
              <a:rPr lang="en-GB" sz="2400" b="1" dirty="0" smtClean="0"/>
              <a:t>Extracellular </a:t>
            </a:r>
            <a:r>
              <a:rPr lang="en-GB" sz="2400" dirty="0" smtClean="0"/>
              <a:t>enzymes are present in the culture outside the microbial cells, since they have been secreted.</a:t>
            </a:r>
            <a:endParaRPr lang="en-US" sz="2400" dirty="0" smtClean="0"/>
          </a:p>
          <a:p>
            <a:pPr algn="just">
              <a:lnSpc>
                <a:spcPct val="150000"/>
              </a:lnSpc>
              <a:buFont typeface="Wingdings" pitchFamily="2" charset="2"/>
              <a:buChar char="v"/>
            </a:pPr>
            <a:r>
              <a:rPr lang="en-GB" sz="2400" dirty="0" smtClean="0"/>
              <a:t>They are often soluble in water, so they can readily be extracted from the culture medium and purified. </a:t>
            </a:r>
            <a:endParaRPr lang="en-US" sz="2400" dirty="0" smtClean="0"/>
          </a:p>
          <a:p>
            <a:pPr algn="just">
              <a:lnSpc>
                <a:spcPct val="150000"/>
              </a:lnSpc>
              <a:buFont typeface="Wingdings" pitchFamily="2" charset="2"/>
              <a:buChar char="v"/>
            </a:pPr>
            <a:r>
              <a:rPr lang="en-GB" sz="2400" dirty="0" smtClean="0"/>
              <a:t>Less common in Nature (though genetic engineering can be used to modify cells to promote this), these enzymes are cheaper to produce and tend to be more stable they are therefore the preferred choice, </a:t>
            </a:r>
            <a:r>
              <a:rPr lang="en-GB" sz="2400" b="1" dirty="0" smtClean="0"/>
              <a:t>when available! </a:t>
            </a:r>
            <a:endParaRPr lang="en-US" sz="2400" dirty="0" smtClean="0"/>
          </a:p>
          <a:p>
            <a:pPr lvl="0" algn="just">
              <a:lnSpc>
                <a:spcPct val="150000"/>
              </a:lnSpc>
              <a:buFont typeface="Wingdings" pitchFamily="2" charset="2"/>
              <a:buChar char="v"/>
            </a:pPr>
            <a:endParaRPr lang="en-GB" sz="2400" dirty="0" smtClean="0"/>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199</a:t>
            </a:fld>
            <a:endParaRPr lang="en-US"/>
          </a:p>
        </p:txBody>
      </p:sp>
      <p:sp>
        <p:nvSpPr>
          <p:cNvPr id="5" name="Content Placeholder 4"/>
          <p:cNvSpPr>
            <a:spLocks noGrp="1"/>
          </p:cNvSpPr>
          <p:nvPr>
            <p:ph sz="quarter" idx="1"/>
          </p:nvPr>
        </p:nvSpPr>
        <p:spPr>
          <a:xfrm>
            <a:off x="609600" y="533400"/>
            <a:ext cx="8077200" cy="5715000"/>
          </a:xfrm>
        </p:spPr>
        <p:txBody>
          <a:bodyPr>
            <a:normAutofit/>
          </a:bodyPr>
          <a:lstStyle/>
          <a:p>
            <a:pPr lvl="0" algn="just">
              <a:lnSpc>
                <a:spcPct val="150000"/>
              </a:lnSpc>
              <a:buFont typeface="Wingdings" pitchFamily="2" charset="2"/>
              <a:buChar char="v"/>
            </a:pPr>
            <a:r>
              <a:rPr lang="en-GB" sz="2400" dirty="0" smtClean="0"/>
              <a:t>To obtain an </a:t>
            </a:r>
            <a:r>
              <a:rPr lang="en-GB" sz="2400" b="1" dirty="0" smtClean="0"/>
              <a:t>intracellular </a:t>
            </a:r>
            <a:r>
              <a:rPr lang="en-GB" sz="2400" dirty="0" smtClean="0"/>
              <a:t>enzyme, the microbe cells are harvested (by filtration or centrifugation) from the culture and are then broken up.</a:t>
            </a:r>
            <a:endParaRPr lang="en-US" sz="2400" dirty="0" smtClean="0"/>
          </a:p>
          <a:p>
            <a:pPr lvl="0" algn="just">
              <a:lnSpc>
                <a:spcPct val="150000"/>
              </a:lnSpc>
              <a:buFont typeface="Wingdings" pitchFamily="2" charset="2"/>
              <a:buChar char="v"/>
            </a:pPr>
            <a:r>
              <a:rPr lang="en-GB" sz="2400" dirty="0" smtClean="0"/>
              <a:t>The mixture is next centrifuged to remove large cell fragments and the enzymes (</a:t>
            </a:r>
            <a:r>
              <a:rPr lang="en-GB" sz="2400" b="1" dirty="0" smtClean="0"/>
              <a:t>all </a:t>
            </a:r>
            <a:r>
              <a:rPr lang="en-GB" sz="2400" dirty="0" smtClean="0"/>
              <a:t>of them!) are precipitated from solution by a salt or alcohol. </a:t>
            </a:r>
            <a:endParaRPr lang="en-US" sz="2400" dirty="0" smtClean="0"/>
          </a:p>
          <a:p>
            <a:pPr lvl="0" algn="just">
              <a:lnSpc>
                <a:spcPct val="150000"/>
              </a:lnSpc>
              <a:buFont typeface="Wingdings" pitchFamily="2" charset="2"/>
              <a:buChar char="v"/>
            </a:pPr>
            <a:r>
              <a:rPr lang="en-GB" sz="2400" dirty="0" smtClean="0"/>
              <a:t>The </a:t>
            </a:r>
            <a:r>
              <a:rPr lang="en-GB" sz="2400" b="1" dirty="0" smtClean="0"/>
              <a:t>required </a:t>
            </a:r>
            <a:r>
              <a:rPr lang="en-GB" sz="2400" dirty="0" smtClean="0"/>
              <a:t>enzyme must then be purified by techniques such as electrophoresis or column chromatography. </a:t>
            </a:r>
            <a:endParaRPr lang="en-US" sz="2400" dirty="0" smtClean="0"/>
          </a:p>
          <a:p>
            <a:pPr algn="just">
              <a:buNone/>
            </a:pP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2</a:t>
            </a:fld>
            <a:endParaRPr lang="en-US"/>
          </a:p>
        </p:txBody>
      </p:sp>
      <p:sp>
        <p:nvSpPr>
          <p:cNvPr id="5" name="Content Placeholder 4"/>
          <p:cNvSpPr>
            <a:spLocks noGrp="1"/>
          </p:cNvSpPr>
          <p:nvPr>
            <p:ph sz="quarter" idx="1"/>
          </p:nvPr>
        </p:nvSpPr>
        <p:spPr>
          <a:xfrm>
            <a:off x="914400" y="533400"/>
            <a:ext cx="7772400" cy="5486400"/>
          </a:xfrm>
        </p:spPr>
        <p:txBody>
          <a:bodyPr/>
          <a:lstStyle/>
          <a:p>
            <a:pPr algn="just">
              <a:lnSpc>
                <a:spcPct val="150000"/>
              </a:lnSpc>
              <a:buNone/>
            </a:pPr>
            <a:r>
              <a:rPr lang="en-US" sz="2400" b="1" dirty="0" smtClean="0">
                <a:cs typeface="Times New Roman" pitchFamily="18" charset="0"/>
              </a:rPr>
              <a:t>Course Title: Fundamentals of Biotechnology</a:t>
            </a:r>
          </a:p>
          <a:p>
            <a:pPr algn="just">
              <a:lnSpc>
                <a:spcPct val="150000"/>
              </a:lnSpc>
              <a:buNone/>
            </a:pPr>
            <a:r>
              <a:rPr lang="en-US" sz="2400" b="1" dirty="0" smtClean="0">
                <a:cs typeface="Times New Roman" pitchFamily="18" charset="0"/>
              </a:rPr>
              <a:t>   Course Code: Biol3073</a:t>
            </a:r>
          </a:p>
          <a:p>
            <a:pPr algn="just">
              <a:lnSpc>
                <a:spcPct val="150000"/>
              </a:lnSpc>
              <a:buNone/>
            </a:pPr>
            <a:r>
              <a:rPr lang="en-US" sz="2400" b="1" dirty="0" smtClean="0">
                <a:cs typeface="Times New Roman" pitchFamily="18" charset="0"/>
              </a:rPr>
              <a:t>  Course Credit: 3 (3 theoretical classes /week)</a:t>
            </a:r>
          </a:p>
          <a:p>
            <a:pPr algn="just">
              <a:lnSpc>
                <a:spcPct val="150000"/>
              </a:lnSpc>
              <a:buNone/>
            </a:pPr>
            <a:r>
              <a:rPr lang="en-US" sz="2400" b="1" dirty="0" smtClean="0">
                <a:cs typeface="Times New Roman" pitchFamily="18" charset="0"/>
              </a:rPr>
              <a:t>  Course Credit point: 5 ECTS</a:t>
            </a:r>
          </a:p>
          <a:p>
            <a:pPr algn="just">
              <a:lnSpc>
                <a:spcPct val="150000"/>
              </a:lnSpc>
              <a:buNone/>
            </a:pPr>
            <a:r>
              <a:rPr lang="en-US" sz="2400" b="1" dirty="0" smtClean="0">
                <a:cs typeface="Times New Roman" pitchFamily="18" charset="0"/>
              </a:rPr>
              <a:t>  Pre-requisite: Molecular Biology (Biol3072)</a:t>
            </a:r>
          </a:p>
          <a:p>
            <a:pPr algn="just">
              <a:lnSpc>
                <a:spcPct val="150000"/>
              </a:lnSpc>
              <a:buNone/>
            </a:pPr>
            <a:r>
              <a:rPr lang="en-US" sz="2400" b="1" dirty="0" smtClean="0">
                <a:cs typeface="Times New Roman" pitchFamily="18" charset="0"/>
              </a:rPr>
              <a:t>  Semester: II </a:t>
            </a:r>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6019800"/>
          </a:xfrm>
        </p:spPr>
        <p:txBody>
          <a:bodyPr/>
          <a:lstStyle/>
          <a:p>
            <a:pPr lvl="0" algn="just">
              <a:lnSpc>
                <a:spcPct val="150000"/>
              </a:lnSpc>
            </a:pPr>
            <a:r>
              <a:rPr lang="en-US" dirty="0" smtClean="0"/>
              <a:t> </a:t>
            </a:r>
            <a:r>
              <a:rPr lang="en-GB" sz="2400" dirty="0" smtClean="0"/>
              <a:t>Restriction enzymes recognize particular sequences in DNA and cut at specific points within that sequence.</a:t>
            </a:r>
          </a:p>
          <a:p>
            <a:pPr lvl="0" algn="just">
              <a:lnSpc>
                <a:spcPct val="150000"/>
              </a:lnSpc>
              <a:buNone/>
            </a:pPr>
            <a:r>
              <a:rPr lang="en-GB" sz="2400" dirty="0" smtClean="0"/>
              <a:t> </a:t>
            </a:r>
            <a:r>
              <a:rPr lang="en-GB" sz="2400" b="1" dirty="0" smtClean="0"/>
              <a:t>For example</a:t>
            </a:r>
            <a:r>
              <a:rPr lang="en-GB" sz="2400" dirty="0" smtClean="0"/>
              <a:t>, Bam HI recognizes the DNA sequence “GGATCC”. It then cuts between the G and the G.</a:t>
            </a:r>
          </a:p>
          <a:p>
            <a:pPr algn="just">
              <a:lnSpc>
                <a:spcPct val="150000"/>
              </a:lnSpc>
              <a:buFont typeface="Wingdings" pitchFamily="2" charset="2"/>
              <a:buChar char="Ø"/>
            </a:pPr>
            <a:r>
              <a:rPr lang="en-GB" sz="2400" b="1" dirty="0" smtClean="0"/>
              <a:t>Remember</a:t>
            </a:r>
            <a:r>
              <a:rPr lang="en-GB" sz="2400" dirty="0" smtClean="0"/>
              <a:t>, the DNA is double stranded. The restriction enzymes will cut both strands. </a:t>
            </a:r>
          </a:p>
          <a:p>
            <a:pPr algn="just">
              <a:lnSpc>
                <a:spcPct val="150000"/>
              </a:lnSpc>
              <a:buFont typeface="Wingdings" pitchFamily="2" charset="2"/>
              <a:buChar char="Ø"/>
            </a:pPr>
            <a:r>
              <a:rPr lang="en-GB" sz="2400" dirty="0" smtClean="0"/>
              <a:t>Therefore, Bam HI will cut between the Gs on both strands creating “sticky ends.”  </a:t>
            </a:r>
          </a:p>
          <a:p>
            <a:pPr algn="just">
              <a:lnSpc>
                <a:spcPct val="150000"/>
              </a:lnSpc>
              <a:buFont typeface="Wingdings" pitchFamily="2" charset="2"/>
              <a:buChar char="Ø"/>
            </a:pPr>
            <a:r>
              <a:rPr lang="en-GB" sz="2400" dirty="0" err="1" smtClean="0"/>
              <a:t>Hpa</a:t>
            </a:r>
            <a:r>
              <a:rPr lang="en-GB" sz="2400" dirty="0" smtClean="0"/>
              <a:t> I   cut creating “blunt ends”. </a:t>
            </a:r>
            <a:endParaRPr lang="en-US" sz="2400" dirty="0" smtClean="0"/>
          </a:p>
          <a:p>
            <a:pPr lvl="0" algn="just">
              <a:lnSpc>
                <a:spcPct val="150000"/>
              </a:lnSpc>
              <a:buNone/>
            </a:pPr>
            <a:endParaRPr lang="en-US" sz="2400" dirty="0" smtClean="0"/>
          </a:p>
          <a:p>
            <a:endParaRPr lang="en-US" dirty="0"/>
          </a:p>
        </p:txBody>
      </p:sp>
      <p:sp>
        <p:nvSpPr>
          <p:cNvPr id="4" name="Date Placeholder 3"/>
          <p:cNvSpPr>
            <a:spLocks noGrp="1"/>
          </p:cNvSpPr>
          <p:nvPr>
            <p:ph type="dt" sz="half" idx="10"/>
          </p:nvPr>
        </p:nvSpPr>
        <p:spPr/>
        <p:txBody>
          <a:bodyPr/>
          <a:lstStyle/>
          <a:p>
            <a:fld id="{147F0FF6-9F62-4749-A29C-8A10A9354295}" type="datetime1">
              <a:rPr lang="en-US" smtClean="0"/>
              <a:pPr/>
              <a:t>4/22/2020</a:t>
            </a:fld>
            <a:endParaRPr lang="en-US"/>
          </a:p>
        </p:txBody>
      </p:sp>
      <p:sp>
        <p:nvSpPr>
          <p:cNvPr id="5" name="Slide Number Placeholder 4"/>
          <p:cNvSpPr>
            <a:spLocks noGrp="1"/>
          </p:cNvSpPr>
          <p:nvPr>
            <p:ph type="sldNum" sz="quarter" idx="12"/>
          </p:nvPr>
        </p:nvSpPr>
        <p:spPr/>
        <p:txBody>
          <a:bodyPr/>
          <a:lstStyle/>
          <a:p>
            <a:fld id="{7B5FE98C-80BB-47BA-A7AE-7DC72E4E69FA}" type="slidenum">
              <a:rPr lang="en-US" smtClean="0"/>
              <a:pPr/>
              <a:t>20</a:t>
            </a:fld>
            <a:endParaRPr lang="en-US"/>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200</a:t>
            </a:fld>
            <a:endParaRPr lang="en-US"/>
          </a:p>
        </p:txBody>
      </p:sp>
      <p:sp>
        <p:nvSpPr>
          <p:cNvPr id="5" name="Content Placeholder 4"/>
          <p:cNvSpPr>
            <a:spLocks noGrp="1"/>
          </p:cNvSpPr>
          <p:nvPr>
            <p:ph sz="quarter" idx="1"/>
          </p:nvPr>
        </p:nvSpPr>
        <p:spPr>
          <a:xfrm>
            <a:off x="609600" y="457200"/>
            <a:ext cx="8077200" cy="5943600"/>
          </a:xfrm>
        </p:spPr>
        <p:txBody>
          <a:bodyPr/>
          <a:lstStyle/>
          <a:p>
            <a:pPr algn="ctr">
              <a:lnSpc>
                <a:spcPct val="150000"/>
              </a:lnSpc>
              <a:buNone/>
            </a:pPr>
            <a:r>
              <a:rPr lang="en-GB" sz="2400" b="1" dirty="0" smtClean="0"/>
              <a:t>Applications of enzymes in industry</a:t>
            </a:r>
            <a:endParaRPr lang="en-US" sz="2400" dirty="0" smtClean="0"/>
          </a:p>
          <a:p>
            <a:pPr algn="just">
              <a:lnSpc>
                <a:spcPct val="150000"/>
              </a:lnSpc>
              <a:buFont typeface="Wingdings" pitchFamily="2" charset="2"/>
              <a:buChar char="v"/>
            </a:pPr>
            <a:r>
              <a:rPr lang="en-GB" sz="2400" dirty="0" smtClean="0"/>
              <a:t>Historically, three examples of the industrial use of microbes (and their enzymes) are: </a:t>
            </a:r>
          </a:p>
          <a:p>
            <a:pPr lvl="0">
              <a:lnSpc>
                <a:spcPct val="150000"/>
              </a:lnSpc>
              <a:buNone/>
            </a:pPr>
            <a:r>
              <a:rPr lang="en-GB" sz="2400" b="1" dirty="0" smtClean="0"/>
              <a:t>              - </a:t>
            </a:r>
            <a:r>
              <a:rPr lang="en-GB" sz="2400" dirty="0" smtClean="0"/>
              <a:t>Brewing</a:t>
            </a:r>
            <a:endParaRPr lang="en-US" sz="2400" dirty="0" smtClean="0"/>
          </a:p>
          <a:p>
            <a:pPr lvl="0">
              <a:lnSpc>
                <a:spcPct val="150000"/>
              </a:lnSpc>
              <a:buNone/>
            </a:pPr>
            <a:r>
              <a:rPr lang="en-GB" sz="2400" dirty="0" smtClean="0"/>
              <a:t>              - Vinegar production</a:t>
            </a:r>
            <a:endParaRPr lang="en-US" sz="2400" dirty="0" smtClean="0"/>
          </a:p>
          <a:p>
            <a:pPr lvl="0">
              <a:lnSpc>
                <a:spcPct val="150000"/>
              </a:lnSpc>
              <a:buNone/>
            </a:pPr>
            <a:r>
              <a:rPr lang="en-GB" sz="2400" dirty="0" smtClean="0"/>
              <a:t>              - Yoghurt production</a:t>
            </a:r>
          </a:p>
          <a:p>
            <a:pPr>
              <a:lnSpc>
                <a:spcPct val="150000"/>
              </a:lnSpc>
              <a:buNone/>
            </a:pPr>
            <a:r>
              <a:rPr lang="en-GB" sz="2400" b="1" dirty="0" smtClean="0"/>
              <a:t>Brewing</a:t>
            </a:r>
            <a:endParaRPr lang="en-US" sz="2400" dirty="0" smtClean="0"/>
          </a:p>
          <a:p>
            <a:pPr>
              <a:lnSpc>
                <a:spcPct val="150000"/>
              </a:lnSpc>
              <a:buFont typeface="Wingdings" pitchFamily="2" charset="2"/>
              <a:buChar char="v"/>
            </a:pPr>
            <a:r>
              <a:rPr lang="en-GB" sz="2400" dirty="0" smtClean="0"/>
              <a:t>In which yeast (</a:t>
            </a:r>
            <a:r>
              <a:rPr lang="en-GB" sz="2400" dirty="0" err="1" smtClean="0"/>
              <a:t>Saccharomyces</a:t>
            </a:r>
            <a:r>
              <a:rPr lang="en-GB" sz="2400" dirty="0" smtClean="0"/>
              <a:t> </a:t>
            </a:r>
            <a:r>
              <a:rPr lang="en-GB" sz="2400" dirty="0" err="1" smtClean="0"/>
              <a:t>cerevisiae</a:t>
            </a:r>
            <a:r>
              <a:rPr lang="en-GB" sz="2400" dirty="0" smtClean="0"/>
              <a:t>) reacts with the sugars in fruit or malted barley to produce ethanol and carbon dioxide.</a:t>
            </a:r>
            <a:endParaRPr lang="en-US" sz="2400" dirty="0" smtClean="0"/>
          </a:p>
          <a:p>
            <a:pPr lvl="0">
              <a:lnSpc>
                <a:spcPct val="150000"/>
              </a:lnSpc>
              <a:buNone/>
            </a:pPr>
            <a:endParaRPr lang="en-US" sz="2400" dirty="0" smtClean="0"/>
          </a:p>
          <a:p>
            <a:pPr algn="just">
              <a:lnSpc>
                <a:spcPct val="150000"/>
              </a:lnSpc>
              <a:buNone/>
            </a:pPr>
            <a:endParaRPr lang="en-US" sz="2400" dirty="0"/>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201</a:t>
            </a:fld>
            <a:endParaRPr lang="en-US"/>
          </a:p>
        </p:txBody>
      </p:sp>
      <p:sp>
        <p:nvSpPr>
          <p:cNvPr id="5" name="Content Placeholder 4"/>
          <p:cNvSpPr>
            <a:spLocks noGrp="1"/>
          </p:cNvSpPr>
          <p:nvPr>
            <p:ph sz="quarter" idx="1"/>
          </p:nvPr>
        </p:nvSpPr>
        <p:spPr>
          <a:xfrm>
            <a:off x="533400" y="304800"/>
            <a:ext cx="8382000" cy="5943600"/>
          </a:xfrm>
        </p:spPr>
        <p:txBody>
          <a:bodyPr>
            <a:normAutofit/>
          </a:bodyPr>
          <a:lstStyle/>
          <a:p>
            <a:pPr lvl="0" algn="just">
              <a:lnSpc>
                <a:spcPct val="150000"/>
              </a:lnSpc>
              <a:buFont typeface="Wingdings" pitchFamily="2" charset="2"/>
              <a:buChar char="v"/>
            </a:pPr>
            <a:r>
              <a:rPr lang="en-GB" sz="2400" dirty="0" smtClean="0"/>
              <a:t>In Nature, the yeast is competing with bacteria for the available sugar in the wild fruit.</a:t>
            </a:r>
            <a:endParaRPr lang="en-US" sz="2400" dirty="0" smtClean="0"/>
          </a:p>
          <a:p>
            <a:pPr lvl="0" algn="just">
              <a:lnSpc>
                <a:spcPct val="150000"/>
              </a:lnSpc>
              <a:buFont typeface="Wingdings" pitchFamily="2" charset="2"/>
              <a:buChar char="v"/>
            </a:pPr>
            <a:r>
              <a:rPr lang="en-GB" sz="2400" dirty="0" smtClean="0"/>
              <a:t>Its response is a form of ‘chemical warfare’, since the ethanol it makes it poisonous to many bacteria and, indeed, ethanol can be used as a disinfectant (though it stings a lot!).</a:t>
            </a:r>
          </a:p>
          <a:p>
            <a:pPr algn="just">
              <a:lnSpc>
                <a:spcPct val="150000"/>
              </a:lnSpc>
              <a:buFont typeface="Wingdings" pitchFamily="2" charset="2"/>
              <a:buChar char="v"/>
            </a:pPr>
            <a:r>
              <a:rPr lang="en-GB" sz="2400" dirty="0" smtClean="0"/>
              <a:t>The process of fermentation takes several days or weeks and results in a product with a maximum alcohol content of about 12% - above which the yeast is itself killed.</a:t>
            </a:r>
            <a:endParaRPr lang="en-US" sz="2400" dirty="0" smtClean="0"/>
          </a:p>
          <a:p>
            <a:pPr algn="just">
              <a:lnSpc>
                <a:spcPct val="150000"/>
              </a:lnSpc>
              <a:buFont typeface="Wingdings" pitchFamily="2" charset="2"/>
              <a:buChar char="v"/>
            </a:pPr>
            <a:r>
              <a:rPr lang="en-GB" sz="2400" dirty="0" smtClean="0"/>
              <a:t>More alcoholic beverages can only be made by distilling the raw brew. From wine we get brandy, cider gives Calvados, ale gives whisky.</a:t>
            </a:r>
            <a:endParaRPr lang="en-US" sz="2400" dirty="0" smtClean="0"/>
          </a:p>
          <a:p>
            <a:pPr lvl="0" algn="just">
              <a:lnSpc>
                <a:spcPct val="150000"/>
              </a:lnSpc>
              <a:buFont typeface="Wingdings" pitchFamily="2" charset="2"/>
              <a:buChar char="v"/>
            </a:pPr>
            <a:endParaRPr lang="en-US" sz="2400" dirty="0" smtClean="0"/>
          </a:p>
          <a:p>
            <a:pPr algn="just">
              <a:buFont typeface="Wingdings" pitchFamily="2" charset="2"/>
              <a:buChar char="v"/>
            </a:pPr>
            <a:endParaRPr lang="en-US" sz="2400" dirty="0"/>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202</a:t>
            </a:fld>
            <a:endParaRPr lang="en-US"/>
          </a:p>
        </p:txBody>
      </p:sp>
      <p:sp>
        <p:nvSpPr>
          <p:cNvPr id="5" name="Content Placeholder 4"/>
          <p:cNvSpPr>
            <a:spLocks noGrp="1"/>
          </p:cNvSpPr>
          <p:nvPr>
            <p:ph sz="quarter" idx="1"/>
          </p:nvPr>
        </p:nvSpPr>
        <p:spPr>
          <a:xfrm>
            <a:off x="609600" y="457200"/>
            <a:ext cx="8077200" cy="5791200"/>
          </a:xfrm>
        </p:spPr>
        <p:txBody>
          <a:bodyPr>
            <a:normAutofit lnSpcReduction="10000"/>
          </a:bodyPr>
          <a:lstStyle/>
          <a:p>
            <a:pPr algn="ctr">
              <a:lnSpc>
                <a:spcPct val="150000"/>
              </a:lnSpc>
              <a:buNone/>
            </a:pPr>
            <a:r>
              <a:rPr lang="en-GB" sz="2400" b="1" dirty="0" smtClean="0"/>
              <a:t>Vinegar production</a:t>
            </a:r>
          </a:p>
          <a:p>
            <a:pPr lvl="0">
              <a:lnSpc>
                <a:spcPct val="150000"/>
              </a:lnSpc>
              <a:buFont typeface="Wingdings" pitchFamily="2" charset="2"/>
              <a:buChar char="v"/>
            </a:pPr>
            <a:r>
              <a:rPr lang="en-GB" sz="2400" dirty="0" smtClean="0"/>
              <a:t>sour-tasting condiment and preservative prepared by two successive microbial processes, the first being an alcoholic fermentation effected by yeasts and the second an oxidation of alcohol by </a:t>
            </a:r>
            <a:r>
              <a:rPr lang="en-GB" sz="2400" i="1" dirty="0" err="1" smtClean="0"/>
              <a:t>Acetobacter</a:t>
            </a:r>
            <a:r>
              <a:rPr lang="en-GB" sz="2400" i="1" dirty="0" smtClean="0"/>
              <a:t>,</a:t>
            </a:r>
            <a:r>
              <a:rPr lang="en-GB" sz="2400" dirty="0" smtClean="0"/>
              <a:t> a genus of aerobic bacteria.</a:t>
            </a:r>
            <a:endParaRPr lang="en-US" sz="2400" dirty="0" smtClean="0"/>
          </a:p>
          <a:p>
            <a:pPr lvl="0">
              <a:lnSpc>
                <a:spcPct val="150000"/>
              </a:lnSpc>
              <a:buFont typeface="Wingdings" pitchFamily="2" charset="2"/>
              <a:buChar char="v"/>
            </a:pPr>
            <a:r>
              <a:rPr lang="en-GB" sz="2400" dirty="0" smtClean="0"/>
              <a:t>To make vinegar, wine is slowly pored over oak chips in a tall tower, open to the air.</a:t>
            </a:r>
            <a:endParaRPr lang="en-US" sz="2400" dirty="0" smtClean="0"/>
          </a:p>
          <a:p>
            <a:pPr lvl="0">
              <a:lnSpc>
                <a:spcPct val="150000"/>
              </a:lnSpc>
              <a:buFont typeface="Wingdings" pitchFamily="2" charset="2"/>
              <a:buChar char="v"/>
            </a:pPr>
            <a:r>
              <a:rPr lang="en-GB" sz="2400" dirty="0" smtClean="0"/>
              <a:t>Bacteria (</a:t>
            </a:r>
            <a:r>
              <a:rPr lang="en-GB" sz="2400" dirty="0" err="1" smtClean="0"/>
              <a:t>Acetobacter</a:t>
            </a:r>
            <a:r>
              <a:rPr lang="en-GB" sz="2400" dirty="0" smtClean="0"/>
              <a:t>) on the wood oxidise the ethanol in the wine and turn it into </a:t>
            </a:r>
            <a:r>
              <a:rPr lang="en-GB" sz="2400" dirty="0" err="1" smtClean="0"/>
              <a:t>ethanoic</a:t>
            </a:r>
            <a:r>
              <a:rPr lang="en-GB" sz="2400" dirty="0" smtClean="0"/>
              <a:t> acid or vinegar, giving out a great deal of heat as well.</a:t>
            </a:r>
            <a:endParaRPr lang="en-US" sz="2400" dirty="0" smtClean="0"/>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203</a:t>
            </a:fld>
            <a:endParaRPr lang="en-US"/>
          </a:p>
        </p:txBody>
      </p:sp>
      <p:sp>
        <p:nvSpPr>
          <p:cNvPr id="5" name="Content Placeholder 4"/>
          <p:cNvSpPr>
            <a:spLocks noGrp="1"/>
          </p:cNvSpPr>
          <p:nvPr>
            <p:ph sz="quarter" idx="1"/>
          </p:nvPr>
        </p:nvSpPr>
        <p:spPr>
          <a:xfrm>
            <a:off x="609600" y="304800"/>
            <a:ext cx="8077200" cy="5867400"/>
          </a:xfrm>
        </p:spPr>
        <p:txBody>
          <a:bodyPr>
            <a:normAutofit lnSpcReduction="10000"/>
          </a:bodyPr>
          <a:lstStyle/>
          <a:p>
            <a:pPr algn="ctr">
              <a:lnSpc>
                <a:spcPct val="150000"/>
              </a:lnSpc>
              <a:buNone/>
            </a:pPr>
            <a:r>
              <a:rPr lang="en-GB" sz="2400" b="1" dirty="0" smtClean="0"/>
              <a:t>Immobilized enzymes</a:t>
            </a:r>
            <a:endParaRPr lang="en-US" sz="2400" dirty="0" smtClean="0"/>
          </a:p>
          <a:p>
            <a:pPr lvl="0" algn="just">
              <a:lnSpc>
                <a:spcPct val="160000"/>
              </a:lnSpc>
              <a:buFont typeface="Wingdings" pitchFamily="2" charset="2"/>
              <a:buChar char="v"/>
            </a:pPr>
            <a:r>
              <a:rPr lang="en-GB" sz="2400" dirty="0" smtClean="0"/>
              <a:t>Immobilized enzymes are used in organic syntheses to fully exploit the technical and economical advantages of biocatalysts based on isolated enzymes. </a:t>
            </a:r>
          </a:p>
          <a:p>
            <a:pPr algn="just">
              <a:lnSpc>
                <a:spcPct val="160000"/>
              </a:lnSpc>
              <a:buFont typeface="Wingdings" pitchFamily="2" charset="2"/>
              <a:buChar char="v"/>
            </a:pPr>
            <a:r>
              <a:rPr lang="en-GB" sz="2400" dirty="0" smtClean="0"/>
              <a:t>Immobilization enables the separation of the enzyme catalyst easily from the reaction mixture, and can lower the costs of enzymes dramatically.</a:t>
            </a:r>
            <a:endParaRPr lang="en-US" sz="2400" dirty="0" smtClean="0"/>
          </a:p>
          <a:p>
            <a:pPr algn="just">
              <a:lnSpc>
                <a:spcPct val="160000"/>
              </a:lnSpc>
              <a:buFont typeface="Wingdings" pitchFamily="2" charset="2"/>
              <a:buChar char="v"/>
            </a:pPr>
            <a:r>
              <a:rPr lang="en-GB" sz="2400" dirty="0" smtClean="0"/>
              <a:t>This is true for immobilized enzyme preparations that provide a well balanced overall performance, based on reasonable immobilization yields, low mass transfer limitations, and high operational stability. </a:t>
            </a:r>
            <a:endParaRPr lang="en-US" sz="2400" dirty="0" smtClean="0"/>
          </a:p>
          <a:p>
            <a:pPr lvl="0" algn="just">
              <a:lnSpc>
                <a:spcPct val="150000"/>
              </a:lnSpc>
              <a:buFont typeface="Wingdings" pitchFamily="2" charset="2"/>
              <a:buChar char="v"/>
            </a:pPr>
            <a:endParaRPr lang="en-US" sz="2400" dirty="0" smtClean="0"/>
          </a:p>
          <a:p>
            <a:pPr algn="just">
              <a:buFont typeface="Wingdings" pitchFamily="2" charset="2"/>
              <a:buChar char="v"/>
            </a:pPr>
            <a:endParaRPr lang="en-US" sz="2400" dirty="0"/>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204</a:t>
            </a:fld>
            <a:endParaRPr lang="en-US"/>
          </a:p>
        </p:txBody>
      </p:sp>
      <p:sp>
        <p:nvSpPr>
          <p:cNvPr id="5" name="Content Placeholder 4"/>
          <p:cNvSpPr>
            <a:spLocks noGrp="1"/>
          </p:cNvSpPr>
          <p:nvPr>
            <p:ph sz="quarter" idx="1"/>
          </p:nvPr>
        </p:nvSpPr>
        <p:spPr>
          <a:xfrm>
            <a:off x="685800" y="609600"/>
            <a:ext cx="8001000" cy="5715000"/>
          </a:xfrm>
        </p:spPr>
        <p:txBody>
          <a:bodyPr>
            <a:normAutofit/>
          </a:bodyPr>
          <a:lstStyle/>
          <a:p>
            <a:pPr lvl="0" algn="just">
              <a:lnSpc>
                <a:spcPct val="150000"/>
              </a:lnSpc>
              <a:buFont typeface="Wingdings" pitchFamily="2" charset="2"/>
              <a:buChar char="v"/>
            </a:pPr>
            <a:r>
              <a:rPr lang="en-GB" sz="2400" dirty="0" smtClean="0"/>
              <a:t>There are many methods available for immobilization which span from binding on prefabricated carrier materials to incorporation into in situ prepared carriers. </a:t>
            </a:r>
            <a:endParaRPr lang="en-US" sz="2400" dirty="0" smtClean="0"/>
          </a:p>
          <a:p>
            <a:pPr lvl="0" algn="just">
              <a:lnSpc>
                <a:spcPct val="150000"/>
              </a:lnSpc>
              <a:buFont typeface="Wingdings" pitchFamily="2" charset="2"/>
              <a:buChar char="v"/>
            </a:pPr>
            <a:r>
              <a:rPr lang="en-GB" sz="2400" dirty="0" smtClean="0"/>
              <a:t>Operative binding forces vary between weak multiple adsorptive interactions and single attachments through strong covalent binding. </a:t>
            </a:r>
            <a:endParaRPr lang="en-US" sz="2400" dirty="0" smtClean="0"/>
          </a:p>
          <a:p>
            <a:pPr lvl="0" algn="just">
              <a:lnSpc>
                <a:spcPct val="150000"/>
              </a:lnSpc>
              <a:buFont typeface="Wingdings" pitchFamily="2" charset="2"/>
              <a:buChar char="v"/>
            </a:pPr>
            <a:r>
              <a:rPr lang="en-GB" sz="2400" dirty="0" smtClean="0"/>
              <a:t>Which of the methods is the most appropriate is usually a matter of the desired applications.  </a:t>
            </a:r>
            <a:endParaRPr lang="en-US" sz="2400" dirty="0" smtClean="0"/>
          </a:p>
          <a:p>
            <a:pPr algn="just">
              <a:buNone/>
            </a:pPr>
            <a:endParaRPr lang="en-US" sz="2400" dirty="0"/>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205</a:t>
            </a:fld>
            <a:endParaRPr lang="en-US"/>
          </a:p>
        </p:txBody>
      </p:sp>
      <p:sp>
        <p:nvSpPr>
          <p:cNvPr id="5" name="Content Placeholder 4"/>
          <p:cNvSpPr>
            <a:spLocks noGrp="1"/>
          </p:cNvSpPr>
          <p:nvPr>
            <p:ph sz="quarter" idx="1"/>
          </p:nvPr>
        </p:nvSpPr>
        <p:spPr>
          <a:xfrm>
            <a:off x="762000" y="533400"/>
            <a:ext cx="7924800" cy="5791200"/>
          </a:xfrm>
        </p:spPr>
        <p:txBody>
          <a:bodyPr>
            <a:normAutofit/>
          </a:bodyPr>
          <a:lstStyle/>
          <a:p>
            <a:pPr algn="ctr">
              <a:lnSpc>
                <a:spcPct val="150000"/>
              </a:lnSpc>
              <a:buNone/>
            </a:pPr>
            <a:r>
              <a:rPr lang="en-GB" sz="2400" b="1" dirty="0" smtClean="0"/>
              <a:t>Strategies for the production of stable biocatalysts</a:t>
            </a:r>
            <a:endParaRPr lang="en-US" sz="2400" dirty="0" smtClean="0"/>
          </a:p>
          <a:p>
            <a:pPr lvl="0" algn="just">
              <a:lnSpc>
                <a:spcPct val="150000"/>
              </a:lnSpc>
              <a:buFont typeface="Wingdings" pitchFamily="2" charset="2"/>
              <a:buChar char="v"/>
            </a:pPr>
            <a:r>
              <a:rPr lang="en-GB" sz="2400" dirty="0" smtClean="0"/>
              <a:t>Screening for intrinsically stable biocatalysts is a prominent area of research in </a:t>
            </a:r>
            <a:r>
              <a:rPr lang="en-GB" sz="2400" dirty="0" err="1" smtClean="0"/>
              <a:t>biocatalysis</a:t>
            </a:r>
            <a:r>
              <a:rPr lang="en-GB" sz="2400" dirty="0" smtClean="0"/>
              <a:t>. </a:t>
            </a:r>
          </a:p>
          <a:p>
            <a:pPr lvl="0" algn="just">
              <a:lnSpc>
                <a:spcPct val="150000"/>
              </a:lnSpc>
              <a:buFont typeface="Wingdings" pitchFamily="2" charset="2"/>
              <a:buChar char="v"/>
            </a:pPr>
            <a:r>
              <a:rPr lang="en-GB" sz="2400" dirty="0" smtClean="0"/>
              <a:t>Research on </a:t>
            </a:r>
            <a:r>
              <a:rPr lang="en-GB" sz="2400" dirty="0" err="1" smtClean="0"/>
              <a:t>extremophiles</a:t>
            </a:r>
            <a:r>
              <a:rPr lang="en-GB" sz="2400" dirty="0" smtClean="0"/>
              <a:t>, i.e. organisms able to survive and thrive in extreme environmental conditions, as promising sources for highly stable enzymes is a very active research subject at present.</a:t>
            </a:r>
            <a:endParaRPr lang="en-US" sz="2400" dirty="0" smtClean="0"/>
          </a:p>
          <a:p>
            <a:pPr lvl="0" algn="just">
              <a:lnSpc>
                <a:spcPct val="150000"/>
              </a:lnSpc>
              <a:buFont typeface="Wingdings" pitchFamily="2" charset="2"/>
              <a:buChar char="v"/>
            </a:pPr>
            <a:r>
              <a:rPr lang="en-GB" sz="2400" dirty="0" smtClean="0"/>
              <a:t>Those conditions (extreme temperatures, extreme pHs and aggressive chemicals) may be present in the reaction medium, </a:t>
            </a:r>
            <a:endParaRPr lang="en-US" sz="2400" dirty="0" smtClean="0"/>
          </a:p>
          <a:p>
            <a:pPr>
              <a:buNone/>
            </a:pPr>
            <a:endParaRPr lang="en-US" dirty="0"/>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206</a:t>
            </a:fld>
            <a:endParaRPr lang="en-US"/>
          </a:p>
        </p:txBody>
      </p:sp>
      <p:sp>
        <p:nvSpPr>
          <p:cNvPr id="5" name="Content Placeholder 4"/>
          <p:cNvSpPr>
            <a:spLocks noGrp="1"/>
          </p:cNvSpPr>
          <p:nvPr>
            <p:ph sz="quarter" idx="1"/>
          </p:nvPr>
        </p:nvSpPr>
        <p:spPr>
          <a:xfrm>
            <a:off x="533400" y="609600"/>
            <a:ext cx="8153400" cy="5791200"/>
          </a:xfrm>
        </p:spPr>
        <p:txBody>
          <a:bodyPr>
            <a:normAutofit/>
          </a:bodyPr>
          <a:lstStyle/>
          <a:p>
            <a:pPr algn="just">
              <a:lnSpc>
                <a:spcPct val="150000"/>
              </a:lnSpc>
              <a:buNone/>
            </a:pPr>
            <a:r>
              <a:rPr lang="en-GB" sz="2400" dirty="0" smtClean="0"/>
              <a:t>  being then fruitful to produce enzymes suited to express and retain their activities in such conditions</a:t>
            </a:r>
          </a:p>
          <a:p>
            <a:pPr lvl="0" algn="just">
              <a:lnSpc>
                <a:spcPct val="150000"/>
              </a:lnSpc>
              <a:buFont typeface="Wingdings" pitchFamily="2" charset="2"/>
              <a:buChar char="v"/>
            </a:pPr>
            <a:r>
              <a:rPr lang="en-GB" sz="2400" dirty="0" smtClean="0"/>
              <a:t> Biocatalyst </a:t>
            </a:r>
            <a:r>
              <a:rPr lang="en-GB" sz="2400" dirty="0" err="1" smtClean="0"/>
              <a:t>thermostability</a:t>
            </a:r>
            <a:r>
              <a:rPr lang="en-GB" sz="2400" dirty="0" smtClean="0"/>
              <a:t> allows a higher operation temperature, which is clearly advantageous because of a higher reactivity (higher reaction rate, lower </a:t>
            </a:r>
            <a:r>
              <a:rPr lang="en-GB" sz="2400" dirty="0" err="1" smtClean="0"/>
              <a:t>diffusional</a:t>
            </a:r>
            <a:r>
              <a:rPr lang="en-GB" sz="2400" dirty="0" smtClean="0"/>
              <a:t> restrictions), higher stability, higher process yield (increased solubility of substrates and products and </a:t>
            </a:r>
            <a:r>
              <a:rPr lang="en-GB" sz="2400" dirty="0" err="1" smtClean="0"/>
              <a:t>favorable</a:t>
            </a:r>
            <a:r>
              <a:rPr lang="en-GB" sz="2400" dirty="0" smtClean="0"/>
              <a:t> equilibrium displacement in endothermic reactions), lower viscosity and fewer contamination problems</a:t>
            </a:r>
            <a:endParaRPr lang="en-US" sz="2400" dirty="0" smtClean="0"/>
          </a:p>
          <a:p>
            <a:pPr algn="just">
              <a:lnSpc>
                <a:spcPct val="150000"/>
              </a:lnSpc>
              <a:buNone/>
            </a:pPr>
            <a:endParaRPr lang="en-US" sz="2400" dirty="0"/>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207</a:t>
            </a:fld>
            <a:endParaRPr lang="en-US"/>
          </a:p>
        </p:txBody>
      </p:sp>
      <p:sp>
        <p:nvSpPr>
          <p:cNvPr id="5" name="Content Placeholder 4"/>
          <p:cNvSpPr>
            <a:spLocks noGrp="1"/>
          </p:cNvSpPr>
          <p:nvPr>
            <p:ph sz="quarter" idx="1"/>
          </p:nvPr>
        </p:nvSpPr>
        <p:spPr>
          <a:xfrm>
            <a:off x="685800" y="457200"/>
            <a:ext cx="8001000" cy="5791200"/>
          </a:xfrm>
        </p:spPr>
        <p:txBody>
          <a:bodyPr/>
          <a:lstStyle/>
          <a:p>
            <a:pPr lvl="0" algn="just">
              <a:lnSpc>
                <a:spcPct val="150000"/>
              </a:lnSpc>
              <a:buFont typeface="Wingdings" pitchFamily="2" charset="2"/>
              <a:buChar char="v"/>
            </a:pPr>
            <a:r>
              <a:rPr lang="en-GB" sz="2400" dirty="0" smtClean="0"/>
              <a:t>Genetic engineering and protein engineering are modern techniques already in use for the commercial production of biocatalysts of improved stability, not only to high temperatures, but also to extremes of pH, oxidizing agents and organic solvents.</a:t>
            </a:r>
            <a:endParaRPr lang="en-US" sz="2400" dirty="0" smtClean="0"/>
          </a:p>
          <a:p>
            <a:pPr lvl="0" algn="just">
              <a:lnSpc>
                <a:spcPct val="150000"/>
              </a:lnSpc>
              <a:buFont typeface="Wingdings" pitchFamily="2" charset="2"/>
              <a:buChar char="v"/>
            </a:pPr>
            <a:r>
              <a:rPr lang="en-GB" sz="2400" dirty="0" smtClean="0"/>
              <a:t>Cloning and expression in suitable hosts is being used routinely by major enzyme production companies to produce improved biocatalysts; this certainly applies to the cloning of </a:t>
            </a:r>
            <a:r>
              <a:rPr lang="en-GB" sz="2400" dirty="0" err="1" smtClean="0"/>
              <a:t>thermostable</a:t>
            </a:r>
            <a:r>
              <a:rPr lang="en-GB" sz="2400" dirty="0" smtClean="0"/>
              <a:t> enzyme genes.</a:t>
            </a:r>
            <a:endParaRPr lang="en-US" sz="2400" dirty="0" smtClean="0"/>
          </a:p>
          <a:p>
            <a:pPr algn="just">
              <a:lnSpc>
                <a:spcPct val="150000"/>
              </a:lnSpc>
              <a:buFont typeface="Wingdings" pitchFamily="2" charset="2"/>
              <a:buChar char="v"/>
            </a:pPr>
            <a:r>
              <a:rPr lang="en-GB" sz="2400" dirty="0" smtClean="0"/>
              <a:t>Protein engineering is also being used to obtain improved biocatalysts, the case of alkaline protease being a paradigm. </a:t>
            </a:r>
            <a:endParaRPr lang="en-US" sz="2400" dirty="0"/>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208</a:t>
            </a:fld>
            <a:endParaRPr lang="en-US"/>
          </a:p>
        </p:txBody>
      </p:sp>
      <p:sp>
        <p:nvSpPr>
          <p:cNvPr id="5" name="Content Placeholder 4"/>
          <p:cNvSpPr>
            <a:spLocks noGrp="1"/>
          </p:cNvSpPr>
          <p:nvPr>
            <p:ph sz="quarter" idx="1"/>
          </p:nvPr>
        </p:nvSpPr>
        <p:spPr>
          <a:xfrm>
            <a:off x="685800" y="609600"/>
            <a:ext cx="8001000" cy="5715000"/>
          </a:xfrm>
        </p:spPr>
        <p:txBody>
          <a:bodyPr>
            <a:normAutofit/>
          </a:bodyPr>
          <a:lstStyle/>
          <a:p>
            <a:pPr algn="just">
              <a:lnSpc>
                <a:spcPct val="150000"/>
              </a:lnSpc>
              <a:buFont typeface="Wingdings" pitchFamily="2" charset="2"/>
              <a:buChar char="v"/>
            </a:pPr>
            <a:r>
              <a:rPr lang="en-GB" sz="2400" dirty="0" smtClean="0"/>
              <a:t>Already in the market, </a:t>
            </a:r>
            <a:r>
              <a:rPr lang="en-GB" sz="2400" dirty="0" err="1" smtClean="0"/>
              <a:t>thermostable</a:t>
            </a:r>
            <a:r>
              <a:rPr lang="en-GB" sz="2400" dirty="0" smtClean="0"/>
              <a:t> proteases capable to withstand harsh washing conditions (high pH, high concentration of strong oxidants) are products of protein engineering produced by point </a:t>
            </a:r>
            <a:r>
              <a:rPr lang="en-GB" sz="2400" dirty="0" err="1" smtClean="0"/>
              <a:t>aminoacid</a:t>
            </a:r>
            <a:r>
              <a:rPr lang="en-GB" sz="2400" dirty="0" smtClean="0"/>
              <a:t> substitutions in the most labile region of the molecule</a:t>
            </a:r>
            <a:endParaRPr lang="en-US" sz="2400" dirty="0"/>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209</a:t>
            </a:fld>
            <a:endParaRPr lang="en-US"/>
          </a:p>
        </p:txBody>
      </p:sp>
      <p:sp>
        <p:nvSpPr>
          <p:cNvPr id="5" name="Content Placeholder 4"/>
          <p:cNvSpPr>
            <a:spLocks noGrp="1"/>
          </p:cNvSpPr>
          <p:nvPr>
            <p:ph sz="quarter" idx="1"/>
          </p:nvPr>
        </p:nvSpPr>
        <p:spPr>
          <a:xfrm>
            <a:off x="533400" y="609600"/>
            <a:ext cx="8382000" cy="5715000"/>
          </a:xfrm>
        </p:spPr>
        <p:txBody>
          <a:bodyPr/>
          <a:lstStyle/>
          <a:p>
            <a:pPr algn="ctr">
              <a:buNone/>
            </a:pPr>
            <a:r>
              <a:rPr lang="en-US" dirty="0" smtClean="0"/>
              <a:t>  </a:t>
            </a:r>
            <a:r>
              <a:rPr lang="en-US" b="1" dirty="0" smtClean="0"/>
              <a:t>Assignment</a:t>
            </a:r>
            <a:r>
              <a:rPr lang="en-US" dirty="0" smtClean="0"/>
              <a:t> 5 </a:t>
            </a:r>
          </a:p>
          <a:p>
            <a:pPr marL="514350" indent="-514350" algn="just">
              <a:buAutoNum type="arabicPeriod"/>
            </a:pPr>
            <a:r>
              <a:rPr lang="en-US" dirty="0" smtClean="0"/>
              <a:t> </a:t>
            </a:r>
            <a:r>
              <a:rPr lang="en-US" i="1" dirty="0" smtClean="0"/>
              <a:t>Write </a:t>
            </a:r>
            <a:r>
              <a:rPr lang="en-US" i="1" dirty="0" smtClean="0"/>
              <a:t>the </a:t>
            </a:r>
            <a:r>
              <a:rPr lang="en-US" i="1" dirty="0" smtClean="0"/>
              <a:t>deference </a:t>
            </a:r>
            <a:r>
              <a:rPr lang="en-US" i="1" dirty="0" smtClean="0"/>
              <a:t>between green, red and white Biotechnology </a:t>
            </a:r>
            <a:endParaRPr lang="en-US" i="1" dirty="0" smtClean="0"/>
          </a:p>
          <a:p>
            <a:pPr marL="514350" indent="-514350" algn="just">
              <a:buAutoNum type="arabicPeriod"/>
            </a:pPr>
            <a:r>
              <a:rPr lang="en-US" i="1" dirty="0" smtClean="0"/>
              <a:t>Write </a:t>
            </a:r>
            <a:r>
              <a:rPr lang="en-US" i="1" dirty="0" smtClean="0"/>
              <a:t>the </a:t>
            </a:r>
            <a:r>
              <a:rPr lang="en-US" i="1" dirty="0" smtClean="0"/>
              <a:t>deference </a:t>
            </a:r>
            <a:r>
              <a:rPr lang="en-US" i="1" dirty="0" smtClean="0"/>
              <a:t>between </a:t>
            </a:r>
            <a:r>
              <a:rPr lang="en-GB" i="1" dirty="0" smtClean="0"/>
              <a:t>intracellular</a:t>
            </a:r>
            <a:r>
              <a:rPr lang="en-GB" b="1" i="1" dirty="0" smtClean="0"/>
              <a:t> </a:t>
            </a:r>
            <a:r>
              <a:rPr lang="en-GB" i="1" dirty="0" smtClean="0"/>
              <a:t>enzymes and extracellular</a:t>
            </a:r>
            <a:r>
              <a:rPr lang="en-GB" b="1" i="1" dirty="0" smtClean="0"/>
              <a:t> </a:t>
            </a:r>
            <a:r>
              <a:rPr lang="en-GB" i="1" dirty="0" smtClean="0"/>
              <a:t>enzymes.</a:t>
            </a:r>
            <a:endParaRPr lang="en-US" i="1" dirty="0" smtClean="0"/>
          </a:p>
          <a:p>
            <a:pPr>
              <a:buNone/>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304800"/>
            <a:ext cx="8153400" cy="6248400"/>
          </a:xfrm>
        </p:spPr>
        <p:txBody>
          <a:bodyPr/>
          <a:lstStyle/>
          <a:p>
            <a:pPr lvl="0" algn="just">
              <a:lnSpc>
                <a:spcPct val="150000"/>
              </a:lnSpc>
            </a:pPr>
            <a:r>
              <a:rPr lang="en-US" sz="2400" dirty="0" smtClean="0"/>
              <a:t> </a:t>
            </a:r>
            <a:r>
              <a:rPr lang="en-GB" sz="2400" dirty="0" err="1" smtClean="0"/>
              <a:t>HindIII</a:t>
            </a:r>
            <a:r>
              <a:rPr lang="en-GB" sz="2400" dirty="0" smtClean="0"/>
              <a:t> the third enzyme from </a:t>
            </a:r>
            <a:r>
              <a:rPr lang="en-GB" sz="2400" i="1" dirty="0" err="1" smtClean="0"/>
              <a:t>Haemophilus</a:t>
            </a:r>
            <a:r>
              <a:rPr lang="en-GB" sz="2400" i="1" dirty="0" smtClean="0"/>
              <a:t> </a:t>
            </a:r>
            <a:r>
              <a:rPr lang="en-GB" sz="2400" i="1" dirty="0" err="1" smtClean="0"/>
              <a:t>influenzae</a:t>
            </a:r>
            <a:r>
              <a:rPr lang="en-GB" sz="2400" i="1" dirty="0" smtClean="0"/>
              <a:t> </a:t>
            </a:r>
            <a:r>
              <a:rPr lang="en-GB" sz="2400" dirty="0" smtClean="0"/>
              <a:t>strain d</a:t>
            </a:r>
            <a:endParaRPr lang="en-US" sz="2400" dirty="0" smtClean="0"/>
          </a:p>
          <a:p>
            <a:pPr lvl="0" algn="just">
              <a:lnSpc>
                <a:spcPct val="150000"/>
              </a:lnSpc>
            </a:pPr>
            <a:r>
              <a:rPr lang="en-GB" sz="2400" dirty="0" err="1" smtClean="0"/>
              <a:t>BamHI</a:t>
            </a:r>
            <a:r>
              <a:rPr lang="en-GB" sz="2400" dirty="0" smtClean="0"/>
              <a:t> the first enzyme from </a:t>
            </a:r>
            <a:r>
              <a:rPr lang="en-GB" sz="2400" i="1" dirty="0" smtClean="0"/>
              <a:t>Bacillus </a:t>
            </a:r>
            <a:r>
              <a:rPr lang="en-GB" sz="2400" i="1" dirty="0" err="1" smtClean="0"/>
              <a:t>amyloliquifaciens</a:t>
            </a:r>
            <a:r>
              <a:rPr lang="en-GB" sz="2400" i="1" dirty="0" smtClean="0"/>
              <a:t> </a:t>
            </a:r>
            <a:r>
              <a:rPr lang="en-GB" sz="2400" dirty="0" smtClean="0"/>
              <a:t>strain H</a:t>
            </a:r>
            <a:endParaRPr lang="en-US" sz="2400" dirty="0" smtClean="0"/>
          </a:p>
          <a:p>
            <a:pPr lvl="0" algn="just">
              <a:lnSpc>
                <a:spcPct val="150000"/>
              </a:lnSpc>
            </a:pPr>
            <a:r>
              <a:rPr lang="en-GB" sz="2400" dirty="0" smtClean="0"/>
              <a:t>Eco RI the first restriction enzyme from </a:t>
            </a:r>
            <a:r>
              <a:rPr lang="en-GB" sz="2400" i="1" dirty="0" smtClean="0"/>
              <a:t>E. coli</a:t>
            </a:r>
            <a:r>
              <a:rPr lang="en-GB" sz="2400" dirty="0" smtClean="0"/>
              <a:t> carrying an R factor is Eco R I.</a:t>
            </a:r>
          </a:p>
          <a:p>
            <a:pPr lvl="0" algn="just">
              <a:lnSpc>
                <a:spcPct val="150000"/>
              </a:lnSpc>
            </a:pPr>
            <a:endParaRPr lang="en-US" sz="2400" dirty="0" smtClean="0"/>
          </a:p>
          <a:p>
            <a:pPr>
              <a:buNone/>
            </a:pPr>
            <a:endParaRPr lang="en-US" dirty="0"/>
          </a:p>
        </p:txBody>
      </p:sp>
      <p:pic>
        <p:nvPicPr>
          <p:cNvPr id="4" name="Picture 5"/>
          <p:cNvPicPr>
            <a:picLocks noChangeAspect="1" noChangeArrowheads="1"/>
          </p:cNvPicPr>
          <p:nvPr/>
        </p:nvPicPr>
        <p:blipFill>
          <a:blip r:embed="rId2" cstate="print"/>
          <a:srcRect/>
          <a:stretch>
            <a:fillRect/>
          </a:stretch>
        </p:blipFill>
        <p:spPr>
          <a:xfrm>
            <a:off x="914400" y="2743200"/>
            <a:ext cx="7010400" cy="3733800"/>
          </a:xfrm>
          <a:prstGeom prst="rect">
            <a:avLst/>
          </a:prstGeom>
          <a:noFill/>
        </p:spPr>
      </p:pic>
      <p:sp>
        <p:nvSpPr>
          <p:cNvPr id="5" name="Date Placeholder 4"/>
          <p:cNvSpPr>
            <a:spLocks noGrp="1"/>
          </p:cNvSpPr>
          <p:nvPr>
            <p:ph type="dt" sz="half" idx="10"/>
          </p:nvPr>
        </p:nvSpPr>
        <p:spPr/>
        <p:txBody>
          <a:bodyPr/>
          <a:lstStyle/>
          <a:p>
            <a:fld id="{7438A1D5-EB44-4586-B173-DAF33EB892F2}" type="datetime1">
              <a:rPr lang="en-US" smtClean="0"/>
              <a:pPr/>
              <a:t>4/22/2020</a:t>
            </a:fld>
            <a:endParaRPr lang="en-US"/>
          </a:p>
        </p:txBody>
      </p:sp>
      <p:sp>
        <p:nvSpPr>
          <p:cNvPr id="6" name="Slide Number Placeholder 5"/>
          <p:cNvSpPr>
            <a:spLocks noGrp="1"/>
          </p:cNvSpPr>
          <p:nvPr>
            <p:ph type="sldNum" sz="quarter" idx="12"/>
          </p:nvPr>
        </p:nvSpPr>
        <p:spPr/>
        <p:txBody>
          <a:bodyPr/>
          <a:lstStyle/>
          <a:p>
            <a:fld id="{7B5FE98C-80BB-47BA-A7AE-7DC72E4E69FA}"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04800"/>
            <a:ext cx="8534400" cy="6324600"/>
          </a:xfrm>
        </p:spPr>
        <p:txBody>
          <a:bodyPr/>
          <a:lstStyle/>
          <a:p>
            <a:pPr algn="just">
              <a:lnSpc>
                <a:spcPct val="150000"/>
              </a:lnSpc>
              <a:buFont typeface="Wingdings" pitchFamily="2" charset="2"/>
              <a:buChar char="Ø"/>
            </a:pPr>
            <a:r>
              <a:rPr lang="en-US" dirty="0" smtClean="0"/>
              <a:t> </a:t>
            </a:r>
            <a:r>
              <a:rPr lang="en-GB" sz="2400" dirty="0" smtClean="0"/>
              <a:t>The sticky ends are generated by the same enzyme on vector as well as the target DNA are complementary and hence are cohesive</a:t>
            </a:r>
          </a:p>
          <a:p>
            <a:pPr algn="just">
              <a:lnSpc>
                <a:spcPct val="150000"/>
              </a:lnSpc>
              <a:buNone/>
            </a:pPr>
            <a:r>
              <a:rPr lang="en-GB" sz="2400" dirty="0" smtClean="0"/>
              <a:t>   </a:t>
            </a:r>
            <a:endParaRPr lang="en-US" sz="2400" dirty="0"/>
          </a:p>
        </p:txBody>
      </p:sp>
      <p:pic>
        <p:nvPicPr>
          <p:cNvPr id="4" name="Picture 3"/>
          <p:cNvPicPr/>
          <p:nvPr/>
        </p:nvPicPr>
        <p:blipFill>
          <a:blip r:embed="rId2" cstate="print"/>
          <a:srcRect/>
          <a:stretch>
            <a:fillRect/>
          </a:stretch>
        </p:blipFill>
        <p:spPr bwMode="auto">
          <a:xfrm>
            <a:off x="838200" y="1752600"/>
            <a:ext cx="6915677" cy="4552758"/>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33020569-2941-41B3-9953-6B6C7BC72E58}" type="datetime1">
              <a:rPr lang="en-US" smtClean="0"/>
              <a:pPr/>
              <a:t>4/22/2020</a:t>
            </a:fld>
            <a:endParaRPr lang="en-US"/>
          </a:p>
        </p:txBody>
      </p:sp>
      <p:sp>
        <p:nvSpPr>
          <p:cNvPr id="6" name="Slide Number Placeholder 5"/>
          <p:cNvSpPr>
            <a:spLocks noGrp="1"/>
          </p:cNvSpPr>
          <p:nvPr>
            <p:ph type="sldNum" sz="quarter" idx="12"/>
          </p:nvPr>
        </p:nvSpPr>
        <p:spPr/>
        <p:txBody>
          <a:bodyPr/>
          <a:lstStyle/>
          <a:p>
            <a:fld id="{7B5FE98C-80BB-47BA-A7AE-7DC72E4E69FA}"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533400"/>
            <a:ext cx="8382000" cy="6096000"/>
          </a:xfrm>
        </p:spPr>
        <p:txBody>
          <a:bodyPr>
            <a:normAutofit/>
          </a:bodyPr>
          <a:lstStyle/>
          <a:p>
            <a:pPr lvl="0" algn="just">
              <a:lnSpc>
                <a:spcPct val="150000"/>
              </a:lnSpc>
            </a:pPr>
            <a:r>
              <a:rPr lang="en-GB" sz="2400" dirty="0" smtClean="0"/>
              <a:t>The sticky ends of the cleaved DNA segment cohere with those of the vector, thus the cut DNA sequence can now be introduced into the plasmid. </a:t>
            </a:r>
            <a:endParaRPr lang="en-US" sz="2400" dirty="0" smtClean="0"/>
          </a:p>
          <a:p>
            <a:pPr algn="just">
              <a:lnSpc>
                <a:spcPct val="150000"/>
              </a:lnSpc>
            </a:pPr>
            <a:r>
              <a:rPr lang="en-GB" sz="2400" dirty="0" smtClean="0"/>
              <a:t>The cut ends are joined by DNA </a:t>
            </a:r>
            <a:r>
              <a:rPr lang="en-GB" sz="2400" dirty="0" err="1" smtClean="0"/>
              <a:t>ligase</a:t>
            </a:r>
            <a:r>
              <a:rPr lang="en-GB" sz="2400" dirty="0" smtClean="0"/>
              <a:t> enzyme and the introduced gene becomes a part of the plasmid. </a:t>
            </a:r>
          </a:p>
          <a:p>
            <a:pPr algn="just">
              <a:lnSpc>
                <a:spcPct val="150000"/>
              </a:lnSpc>
            </a:pPr>
            <a:r>
              <a:rPr lang="en-GB" sz="2400" dirty="0" err="1" smtClean="0"/>
              <a:t>Ligase</a:t>
            </a:r>
            <a:r>
              <a:rPr lang="en-GB" sz="2400" dirty="0" smtClean="0"/>
              <a:t> is an enzyme that covalently joins the </a:t>
            </a:r>
            <a:r>
              <a:rPr lang="en-GB" sz="2400" dirty="0" err="1" smtClean="0"/>
              <a:t>sugarphosphate</a:t>
            </a:r>
            <a:r>
              <a:rPr lang="en-GB" sz="2400" dirty="0" smtClean="0"/>
              <a:t> backbone of bases together</a:t>
            </a:r>
            <a:endParaRPr lang="en-US" sz="2400" dirty="0"/>
          </a:p>
        </p:txBody>
      </p:sp>
      <p:sp>
        <p:nvSpPr>
          <p:cNvPr id="4" name="Date Placeholder 3"/>
          <p:cNvSpPr>
            <a:spLocks noGrp="1"/>
          </p:cNvSpPr>
          <p:nvPr>
            <p:ph type="dt" sz="half" idx="10"/>
          </p:nvPr>
        </p:nvSpPr>
        <p:spPr/>
        <p:txBody>
          <a:bodyPr/>
          <a:lstStyle/>
          <a:p>
            <a:fld id="{D4ED180D-B218-4BA9-AC03-83617E655E86}" type="datetime1">
              <a:rPr lang="en-US" smtClean="0"/>
              <a:pPr/>
              <a:t>4/22/2020</a:t>
            </a:fld>
            <a:endParaRPr lang="en-US"/>
          </a:p>
        </p:txBody>
      </p:sp>
      <p:sp>
        <p:nvSpPr>
          <p:cNvPr id="5" name="Slide Number Placeholder 4"/>
          <p:cNvSpPr>
            <a:spLocks noGrp="1"/>
          </p:cNvSpPr>
          <p:nvPr>
            <p:ph type="sldNum" sz="quarter" idx="12"/>
          </p:nvPr>
        </p:nvSpPr>
        <p:spPr/>
        <p:txBody>
          <a:bodyPr/>
          <a:lstStyle/>
          <a:p>
            <a:fld id="{7B5FE98C-80BB-47BA-A7AE-7DC72E4E69FA}"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6172200"/>
          </a:xfrm>
        </p:spPr>
        <p:txBody>
          <a:bodyPr>
            <a:normAutofit/>
          </a:bodyPr>
          <a:lstStyle/>
          <a:p>
            <a:pPr algn="ctr">
              <a:buNone/>
            </a:pPr>
            <a:r>
              <a:rPr lang="en-GB" b="1" dirty="0" smtClean="0"/>
              <a:t> </a:t>
            </a:r>
            <a:r>
              <a:rPr lang="en-GB" sz="2400" b="1" dirty="0" smtClean="0"/>
              <a:t>Isolation and cutting of DNA fragments</a:t>
            </a:r>
          </a:p>
          <a:p>
            <a:pPr algn="just">
              <a:lnSpc>
                <a:spcPct val="160000"/>
              </a:lnSpc>
              <a:buFont typeface="Arial" pitchFamily="34" charset="0"/>
              <a:buChar char="•"/>
            </a:pPr>
            <a:r>
              <a:rPr lang="en-GB" sz="2400" dirty="0" smtClean="0"/>
              <a:t> First step in making recombinant DNA is isolation of DNA.</a:t>
            </a:r>
          </a:p>
          <a:p>
            <a:pPr lvl="0" algn="just">
              <a:lnSpc>
                <a:spcPct val="160000"/>
              </a:lnSpc>
              <a:buFont typeface="Arial" pitchFamily="34" charset="0"/>
              <a:buChar char="•"/>
            </a:pPr>
            <a:r>
              <a:rPr lang="en-GB" sz="2400" dirty="0" smtClean="0"/>
              <a:t> DNA can be cut in a sequence-specific manner by restriction </a:t>
            </a:r>
            <a:r>
              <a:rPr lang="en-GB" sz="2400" dirty="0" err="1" smtClean="0"/>
              <a:t>endonucleases</a:t>
            </a:r>
            <a:r>
              <a:rPr lang="en-GB" sz="2400" dirty="0" smtClean="0"/>
              <a:t>.</a:t>
            </a:r>
            <a:endParaRPr lang="en-US" sz="2400" dirty="0" smtClean="0"/>
          </a:p>
          <a:p>
            <a:pPr algn="just">
              <a:lnSpc>
                <a:spcPct val="150000"/>
              </a:lnSpc>
            </a:pPr>
            <a:r>
              <a:rPr lang="en-US" sz="2400" dirty="0" smtClean="0"/>
              <a:t> </a:t>
            </a:r>
            <a:r>
              <a:rPr lang="en-GB" sz="2400" dirty="0" smtClean="0"/>
              <a:t>The technique involved in recombinant DNA technology is to slice (cut) the desired DNA segment and introduce it into a vector (e.g., plasmid).</a:t>
            </a:r>
          </a:p>
          <a:p>
            <a:pPr algn="just">
              <a:lnSpc>
                <a:spcPct val="150000"/>
              </a:lnSpc>
            </a:pPr>
            <a:r>
              <a:rPr lang="en-GB" sz="2400" dirty="0" smtClean="0"/>
              <a:t> Sometimes, the restriction sequence occurs on both strands but in reverse direction</a:t>
            </a:r>
          </a:p>
          <a:p>
            <a:pPr algn="just">
              <a:lnSpc>
                <a:spcPct val="150000"/>
              </a:lnSpc>
              <a:buNone/>
            </a:pPr>
            <a:endParaRPr lang="en-GB" sz="2400" dirty="0" smtClean="0"/>
          </a:p>
          <a:p>
            <a:pPr algn="just">
              <a:lnSpc>
                <a:spcPct val="150000"/>
              </a:lnSpc>
            </a:pPr>
            <a:endParaRPr lang="en-US" sz="2400" dirty="0"/>
          </a:p>
        </p:txBody>
      </p:sp>
      <p:sp>
        <p:nvSpPr>
          <p:cNvPr id="4" name="Date Placeholder 3"/>
          <p:cNvSpPr>
            <a:spLocks noGrp="1"/>
          </p:cNvSpPr>
          <p:nvPr>
            <p:ph type="dt" sz="half" idx="10"/>
          </p:nvPr>
        </p:nvSpPr>
        <p:spPr/>
        <p:txBody>
          <a:bodyPr/>
          <a:lstStyle/>
          <a:p>
            <a:fld id="{983A5856-617D-45EF-9A0D-D527FF9BD16D}" type="datetime1">
              <a:rPr lang="en-US" smtClean="0"/>
              <a:pPr/>
              <a:t>4/22/2020</a:t>
            </a:fld>
            <a:endParaRPr lang="en-US"/>
          </a:p>
        </p:txBody>
      </p:sp>
      <p:sp>
        <p:nvSpPr>
          <p:cNvPr id="5" name="Slide Number Placeholder 4"/>
          <p:cNvSpPr>
            <a:spLocks noGrp="1"/>
          </p:cNvSpPr>
          <p:nvPr>
            <p:ph type="sldNum" sz="quarter" idx="12"/>
          </p:nvPr>
        </p:nvSpPr>
        <p:spPr/>
        <p:txBody>
          <a:bodyPr/>
          <a:lstStyle/>
          <a:p>
            <a:fld id="{7B5FE98C-80BB-47BA-A7AE-7DC72E4E69FA}"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228600"/>
            <a:ext cx="8458200" cy="6400800"/>
          </a:xfrm>
        </p:spPr>
        <p:txBody>
          <a:bodyPr>
            <a:normAutofit/>
          </a:bodyPr>
          <a:lstStyle/>
          <a:p>
            <a:pPr lvl="0" algn="just">
              <a:lnSpc>
                <a:spcPct val="150000"/>
              </a:lnSpc>
              <a:buFont typeface="Wingdings" pitchFamily="2" charset="2"/>
              <a:buChar char="Ø"/>
            </a:pPr>
            <a:r>
              <a:rPr lang="en-GB" sz="2400" dirty="0" smtClean="0"/>
              <a:t>Such a segment of DNA with identical sequences but opposite in direction is called a </a:t>
            </a:r>
            <a:r>
              <a:rPr lang="en-GB" sz="2400" b="1" dirty="0" smtClean="0"/>
              <a:t>palindrome.</a:t>
            </a:r>
            <a:r>
              <a:rPr lang="en-GB" sz="2400" dirty="0" smtClean="0"/>
              <a:t> </a:t>
            </a:r>
            <a:endParaRPr lang="en-US" sz="2400" dirty="0" smtClean="0"/>
          </a:p>
          <a:p>
            <a:pPr lvl="0" algn="just">
              <a:lnSpc>
                <a:spcPct val="150000"/>
              </a:lnSpc>
            </a:pPr>
            <a:r>
              <a:rPr lang="en-GB" sz="2400" dirty="0" smtClean="0"/>
              <a:t>A palindrome site is a sequence of base pairs in double stranded DNA that reads the same backwards and forward across the double strand. </a:t>
            </a:r>
            <a:endParaRPr lang="en-US" sz="2400" dirty="0" smtClean="0"/>
          </a:p>
          <a:p>
            <a:pPr lvl="0" algn="just">
              <a:lnSpc>
                <a:spcPct val="150000"/>
              </a:lnSpc>
            </a:pPr>
            <a:r>
              <a:rPr lang="en-GB" sz="2400" dirty="0" smtClean="0"/>
              <a:t>When a restriction enzyme acts on palindrome, it cleaves both the strands of DNA molecule. </a:t>
            </a:r>
          </a:p>
          <a:p>
            <a:pPr lvl="0" algn="just">
              <a:lnSpc>
                <a:spcPct val="150000"/>
              </a:lnSpc>
              <a:buNone/>
            </a:pPr>
            <a:endParaRPr lang="en-US" sz="2400" dirty="0" smtClean="0"/>
          </a:p>
          <a:p>
            <a:endParaRPr lang="en-US" dirty="0"/>
          </a:p>
        </p:txBody>
      </p:sp>
      <p:pic>
        <p:nvPicPr>
          <p:cNvPr id="4" name="Picture 3"/>
          <p:cNvPicPr/>
          <p:nvPr/>
        </p:nvPicPr>
        <p:blipFill>
          <a:blip r:embed="rId2" cstate="print"/>
          <a:srcRect/>
          <a:stretch>
            <a:fillRect/>
          </a:stretch>
        </p:blipFill>
        <p:spPr bwMode="auto">
          <a:xfrm>
            <a:off x="2895600" y="4113362"/>
            <a:ext cx="3429000" cy="1754038"/>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548A1682-7DA1-4ABF-B406-FAFD54908D0D}" type="datetime1">
              <a:rPr lang="en-US" smtClean="0"/>
              <a:pPr/>
              <a:t>4/22/2020</a:t>
            </a:fld>
            <a:endParaRPr lang="en-US"/>
          </a:p>
        </p:txBody>
      </p:sp>
      <p:sp>
        <p:nvSpPr>
          <p:cNvPr id="6" name="Slide Number Placeholder 5"/>
          <p:cNvSpPr>
            <a:spLocks noGrp="1"/>
          </p:cNvSpPr>
          <p:nvPr>
            <p:ph type="sldNum" sz="quarter" idx="12"/>
          </p:nvPr>
        </p:nvSpPr>
        <p:spPr/>
        <p:txBody>
          <a:bodyPr/>
          <a:lstStyle/>
          <a:p>
            <a:fld id="{7B5FE98C-80BB-47BA-A7AE-7DC72E4E69FA}"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533400"/>
            <a:ext cx="8534400" cy="6019800"/>
          </a:xfrm>
        </p:spPr>
        <p:txBody>
          <a:bodyPr/>
          <a:lstStyle/>
          <a:p>
            <a:pPr>
              <a:buNone/>
            </a:pPr>
            <a:r>
              <a:rPr lang="en-US" dirty="0" smtClean="0"/>
              <a:t>                      </a:t>
            </a:r>
            <a:r>
              <a:rPr lang="en-GB" b="1" dirty="0" smtClean="0"/>
              <a:t>Vectors</a:t>
            </a:r>
          </a:p>
          <a:p>
            <a:pPr lvl="0" algn="just">
              <a:lnSpc>
                <a:spcPct val="150000"/>
              </a:lnSpc>
              <a:buFont typeface="Wingdings" pitchFamily="2" charset="2"/>
              <a:buChar char="Ø"/>
            </a:pPr>
            <a:r>
              <a:rPr lang="en-GB" sz="2400" b="1" dirty="0" smtClean="0"/>
              <a:t> Bacterial plasmid</a:t>
            </a:r>
            <a:r>
              <a:rPr lang="en-GB" sz="2400" dirty="0" smtClean="0"/>
              <a:t> is the most commonly used vector. </a:t>
            </a:r>
          </a:p>
          <a:p>
            <a:pPr lvl="0" algn="just">
              <a:lnSpc>
                <a:spcPct val="150000"/>
              </a:lnSpc>
              <a:buFont typeface="Wingdings" pitchFamily="2" charset="2"/>
              <a:buChar char="Ø"/>
            </a:pPr>
            <a:r>
              <a:rPr lang="en-GB" sz="2400" dirty="0" smtClean="0"/>
              <a:t>Plasmids used in genetic engineering are said to be under relaxed control, their replication is totally independent of chromosomal replication. </a:t>
            </a:r>
          </a:p>
          <a:p>
            <a:pPr lvl="0" algn="just">
              <a:lnSpc>
                <a:spcPct val="150000"/>
              </a:lnSpc>
              <a:buFont typeface="Wingdings" pitchFamily="2" charset="2"/>
              <a:buChar char="Ø"/>
            </a:pPr>
            <a:r>
              <a:rPr lang="en-GB" sz="2400" dirty="0" smtClean="0"/>
              <a:t>These plasmids may be present in copies of 10-700 per cell.  </a:t>
            </a:r>
            <a:endParaRPr lang="en-US" sz="2400" dirty="0" smtClean="0"/>
          </a:p>
          <a:p>
            <a:pPr algn="just">
              <a:lnSpc>
                <a:spcPct val="150000"/>
              </a:lnSpc>
              <a:buFont typeface="Wingdings" pitchFamily="2" charset="2"/>
              <a:buChar char="Ø"/>
            </a:pPr>
            <a:r>
              <a:rPr lang="en-GB" dirty="0" smtClean="0"/>
              <a:t>Specially developed </a:t>
            </a:r>
            <a:r>
              <a:rPr lang="en-GB" sz="2400" b="1" dirty="0" err="1" smtClean="0"/>
              <a:t>bacteriophage</a:t>
            </a:r>
            <a:r>
              <a:rPr lang="en-GB" sz="2400" b="1" dirty="0" smtClean="0"/>
              <a:t> lambda</a:t>
            </a:r>
            <a:r>
              <a:rPr lang="en-GB" sz="2400" dirty="0" smtClean="0"/>
              <a:t> </a:t>
            </a:r>
            <a:r>
              <a:rPr lang="en-GB" dirty="0" smtClean="0"/>
              <a:t>chromosome can incorporate up to 15-16 </a:t>
            </a:r>
            <a:r>
              <a:rPr lang="en-GB" dirty="0" err="1" smtClean="0"/>
              <a:t>kilobases</a:t>
            </a:r>
            <a:r>
              <a:rPr lang="en-GB" dirty="0" smtClean="0"/>
              <a:t> of DNA segment.</a:t>
            </a:r>
          </a:p>
          <a:p>
            <a:pPr algn="just">
              <a:lnSpc>
                <a:spcPct val="150000"/>
              </a:lnSpc>
              <a:buFont typeface="Wingdings" pitchFamily="2" charset="2"/>
              <a:buChar char="Ø"/>
            </a:pPr>
            <a:r>
              <a:rPr lang="en-GB" dirty="0" smtClean="0"/>
              <a:t> A central one-third of its genome is normally not required for phage infection and therefore can be replaced by foreign DNA.</a:t>
            </a:r>
            <a:endParaRPr lang="en-US" dirty="0" smtClean="0"/>
          </a:p>
          <a:p>
            <a:pPr>
              <a:buNone/>
            </a:pPr>
            <a:endParaRPr lang="en-US" dirty="0"/>
          </a:p>
        </p:txBody>
      </p:sp>
      <p:sp>
        <p:nvSpPr>
          <p:cNvPr id="4" name="Date Placeholder 3"/>
          <p:cNvSpPr>
            <a:spLocks noGrp="1"/>
          </p:cNvSpPr>
          <p:nvPr>
            <p:ph type="dt" sz="half" idx="10"/>
          </p:nvPr>
        </p:nvSpPr>
        <p:spPr/>
        <p:txBody>
          <a:bodyPr/>
          <a:lstStyle/>
          <a:p>
            <a:fld id="{4D04D930-4E73-4AF9-97CA-982CEC85D4C8}" type="datetime1">
              <a:rPr lang="en-US" smtClean="0"/>
              <a:pPr/>
              <a:t>4/22/2020</a:t>
            </a:fld>
            <a:endParaRPr lang="en-US"/>
          </a:p>
        </p:txBody>
      </p:sp>
      <p:sp>
        <p:nvSpPr>
          <p:cNvPr id="5" name="Slide Number Placeholder 4"/>
          <p:cNvSpPr>
            <a:spLocks noGrp="1"/>
          </p:cNvSpPr>
          <p:nvPr>
            <p:ph type="sldNum" sz="quarter" idx="12"/>
          </p:nvPr>
        </p:nvSpPr>
        <p:spPr/>
        <p:txBody>
          <a:bodyPr/>
          <a:lstStyle/>
          <a:p>
            <a:fld id="{7B5FE98C-80BB-47BA-A7AE-7DC72E4E69FA}"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458200" cy="6172200"/>
          </a:xfrm>
        </p:spPr>
        <p:txBody>
          <a:bodyPr/>
          <a:lstStyle/>
          <a:p>
            <a:pPr>
              <a:lnSpc>
                <a:spcPct val="150000"/>
              </a:lnSpc>
            </a:pPr>
            <a:r>
              <a:rPr lang="en-US" dirty="0" smtClean="0"/>
              <a:t> </a:t>
            </a:r>
            <a:r>
              <a:rPr lang="en-GB" sz="2400" dirty="0" smtClean="0"/>
              <a:t>The </a:t>
            </a:r>
            <a:r>
              <a:rPr lang="en-GB" sz="2400" dirty="0" err="1" smtClean="0"/>
              <a:t>chimeric</a:t>
            </a:r>
            <a:r>
              <a:rPr lang="en-GB" sz="2400" dirty="0" smtClean="0"/>
              <a:t> phage DNA can be introduced into the host cells by infecting them with </a:t>
            </a:r>
            <a:r>
              <a:rPr lang="en-GB" sz="2400" dirty="0" err="1" smtClean="0"/>
              <a:t>phages</a:t>
            </a:r>
            <a:r>
              <a:rPr lang="en-GB" sz="2400" dirty="0" smtClean="0"/>
              <a:t>.</a:t>
            </a:r>
          </a:p>
          <a:p>
            <a:pPr lvl="0" algn="just">
              <a:lnSpc>
                <a:spcPct val="150000"/>
              </a:lnSpc>
            </a:pPr>
            <a:r>
              <a:rPr lang="en-GB" sz="2400" b="1" dirty="0" err="1" smtClean="0"/>
              <a:t>Cosmids</a:t>
            </a:r>
            <a:r>
              <a:rPr lang="en-GB" sz="2400" dirty="0" smtClean="0"/>
              <a:t> are recombinant vectors that combine features of both plasmids and </a:t>
            </a:r>
            <a:r>
              <a:rPr lang="en-GB" sz="2400" dirty="0" err="1" smtClean="0"/>
              <a:t>bacteriophage</a:t>
            </a:r>
            <a:r>
              <a:rPr lang="en-GB" sz="2400" dirty="0" smtClean="0"/>
              <a:t> Chromosome.</a:t>
            </a:r>
          </a:p>
          <a:p>
            <a:pPr lvl="0" algn="just">
              <a:lnSpc>
                <a:spcPct val="150000"/>
              </a:lnSpc>
            </a:pPr>
            <a:r>
              <a:rPr lang="en-GB" sz="2400" dirty="0" smtClean="0"/>
              <a:t> It can accommodate DNA segments up to 50 </a:t>
            </a:r>
            <a:r>
              <a:rPr lang="en-GB" sz="2400" dirty="0" err="1" smtClean="0"/>
              <a:t>kilobases</a:t>
            </a:r>
            <a:r>
              <a:rPr lang="en-GB" sz="2400" dirty="0" smtClean="0"/>
              <a:t>. Since </a:t>
            </a:r>
            <a:r>
              <a:rPr lang="en-GB" sz="2400" dirty="0" err="1" smtClean="0"/>
              <a:t>cosmids</a:t>
            </a:r>
            <a:r>
              <a:rPr lang="en-GB" sz="2400" dirty="0" smtClean="0"/>
              <a:t> have no phage DNA, upon introduction into a host cell via phage infection, they reproduce as plasmids.</a:t>
            </a:r>
          </a:p>
          <a:p>
            <a:pPr algn="just">
              <a:lnSpc>
                <a:spcPct val="150000"/>
              </a:lnSpc>
            </a:pPr>
            <a:r>
              <a:rPr lang="en-GB" sz="2400" dirty="0" smtClean="0"/>
              <a:t> </a:t>
            </a:r>
            <a:r>
              <a:rPr lang="en-GB" sz="2400" b="1" dirty="0" smtClean="0"/>
              <a:t>Yeast artificial chromosome</a:t>
            </a:r>
            <a:r>
              <a:rPr lang="en-GB" sz="2400" dirty="0" smtClean="0"/>
              <a:t> (YAC) is a specially constructed linear yeast chromosome that can incorporate DNA strands up to 1 million base pairs.</a:t>
            </a:r>
            <a:endParaRPr lang="en-US" sz="2400" dirty="0" smtClean="0"/>
          </a:p>
          <a:p>
            <a:pPr lvl="0" algn="just">
              <a:lnSpc>
                <a:spcPct val="150000"/>
              </a:lnSpc>
              <a:buNone/>
            </a:pPr>
            <a:endParaRPr lang="en-US" sz="2400" dirty="0" smtClean="0"/>
          </a:p>
          <a:p>
            <a:pPr>
              <a:lnSpc>
                <a:spcPct val="150000"/>
              </a:lnSpc>
            </a:pPr>
            <a:endParaRPr lang="en-US" sz="2400" dirty="0"/>
          </a:p>
        </p:txBody>
      </p:sp>
      <p:sp>
        <p:nvSpPr>
          <p:cNvPr id="4" name="Date Placeholder 3"/>
          <p:cNvSpPr>
            <a:spLocks noGrp="1"/>
          </p:cNvSpPr>
          <p:nvPr>
            <p:ph type="dt" sz="half" idx="10"/>
          </p:nvPr>
        </p:nvSpPr>
        <p:spPr/>
        <p:txBody>
          <a:bodyPr/>
          <a:lstStyle/>
          <a:p>
            <a:fld id="{3E72BAFA-1566-4725-8BE1-BB74107C5E79}" type="datetime1">
              <a:rPr lang="en-US" smtClean="0"/>
              <a:pPr/>
              <a:t>4/22/2020</a:t>
            </a:fld>
            <a:endParaRPr lang="en-US"/>
          </a:p>
        </p:txBody>
      </p:sp>
      <p:sp>
        <p:nvSpPr>
          <p:cNvPr id="5" name="Slide Number Placeholder 4"/>
          <p:cNvSpPr>
            <a:spLocks noGrp="1"/>
          </p:cNvSpPr>
          <p:nvPr>
            <p:ph type="sldNum" sz="quarter" idx="12"/>
          </p:nvPr>
        </p:nvSpPr>
        <p:spPr/>
        <p:txBody>
          <a:bodyPr/>
          <a:lstStyle/>
          <a:p>
            <a:fld id="{7B5FE98C-80BB-47BA-A7AE-7DC72E4E69FA}"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bio3400.nicerweb.com/Locked/media/ch19/19_09-lambda-vector.jpg"/>
          <p:cNvPicPr>
            <a:picLocks noGrp="1"/>
          </p:cNvPicPr>
          <p:nvPr>
            <p:ph sz="quarter" idx="1"/>
          </p:nvPr>
        </p:nvPicPr>
        <p:blipFill>
          <a:blip r:embed="rId2" cstate="print"/>
          <a:srcRect/>
          <a:stretch>
            <a:fillRect/>
          </a:stretch>
        </p:blipFill>
        <p:spPr bwMode="auto">
          <a:xfrm>
            <a:off x="1981200" y="546100"/>
            <a:ext cx="5638800" cy="4102100"/>
          </a:xfrm>
          <a:prstGeom prst="rect">
            <a:avLst/>
          </a:prstGeom>
          <a:noFill/>
          <a:ln w="9525">
            <a:noFill/>
            <a:miter lim="800000"/>
            <a:headEnd/>
            <a:tailEnd/>
          </a:ln>
        </p:spPr>
      </p:pic>
      <p:sp>
        <p:nvSpPr>
          <p:cNvPr id="3" name="Date Placeholder 2"/>
          <p:cNvSpPr>
            <a:spLocks noGrp="1"/>
          </p:cNvSpPr>
          <p:nvPr>
            <p:ph type="dt" sz="half" idx="10"/>
          </p:nvPr>
        </p:nvSpPr>
        <p:spPr/>
        <p:txBody>
          <a:bodyPr/>
          <a:lstStyle/>
          <a:p>
            <a:fld id="{93670BF8-CFDD-41D3-B918-56F520CB45B3}" type="datetime1">
              <a:rPr lang="en-US" smtClean="0"/>
              <a:pPr/>
              <a:t>4/22/2020</a:t>
            </a:fld>
            <a:endParaRPr lang="en-US"/>
          </a:p>
        </p:txBody>
      </p:sp>
      <p:sp>
        <p:nvSpPr>
          <p:cNvPr id="5" name="Slide Number Placeholder 4"/>
          <p:cNvSpPr>
            <a:spLocks noGrp="1"/>
          </p:cNvSpPr>
          <p:nvPr>
            <p:ph type="sldNum" sz="quarter" idx="12"/>
          </p:nvPr>
        </p:nvSpPr>
        <p:spPr/>
        <p:txBody>
          <a:bodyPr/>
          <a:lstStyle/>
          <a:p>
            <a:fld id="{7B5FE98C-80BB-47BA-A7AE-7DC72E4E69FA}"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29</a:t>
            </a:fld>
            <a:endParaRPr lang="en-US"/>
          </a:p>
        </p:txBody>
      </p:sp>
      <p:sp>
        <p:nvSpPr>
          <p:cNvPr id="5" name="Content Placeholder 4"/>
          <p:cNvSpPr>
            <a:spLocks noGrp="1"/>
          </p:cNvSpPr>
          <p:nvPr>
            <p:ph sz="quarter" idx="1"/>
          </p:nvPr>
        </p:nvSpPr>
        <p:spPr>
          <a:xfrm>
            <a:off x="457200" y="533400"/>
            <a:ext cx="8458200" cy="5943600"/>
          </a:xfrm>
        </p:spPr>
        <p:txBody>
          <a:bodyPr/>
          <a:lstStyle/>
          <a:p>
            <a:pPr algn="ctr">
              <a:buNone/>
            </a:pPr>
            <a:r>
              <a:rPr lang="en-US" b="1" i="1" dirty="0" smtClean="0"/>
              <a:t>Assignment  1</a:t>
            </a:r>
          </a:p>
          <a:p>
            <a:pPr marL="514350" indent="-514350" algn="just">
              <a:lnSpc>
                <a:spcPct val="150000"/>
              </a:lnSpc>
              <a:buAutoNum type="arabicPeriod"/>
            </a:pPr>
            <a:r>
              <a:rPr lang="en-US" i="1" dirty="0" smtClean="0"/>
              <a:t>Write the importance of vectors and their main types</a:t>
            </a:r>
          </a:p>
          <a:p>
            <a:pPr marL="514350" indent="-514350" algn="just">
              <a:lnSpc>
                <a:spcPct val="150000"/>
              </a:lnSpc>
              <a:buAutoNum type="arabicPeriod"/>
            </a:pPr>
            <a:r>
              <a:rPr lang="en-US" i="1" dirty="0" smtClean="0"/>
              <a:t>What is the main deference's between </a:t>
            </a:r>
            <a:r>
              <a:rPr lang="en-GB" i="1" dirty="0" err="1" smtClean="0"/>
              <a:t>invitro</a:t>
            </a:r>
            <a:r>
              <a:rPr lang="en-GB" i="1" dirty="0" smtClean="0"/>
              <a:t> joining </a:t>
            </a:r>
            <a:r>
              <a:rPr lang="en-GB" i="1" dirty="0" smtClean="0"/>
              <a:t>and ex-vivo  joining DNA</a:t>
            </a:r>
          </a:p>
          <a:p>
            <a:pPr marL="514350" indent="-514350" algn="just">
              <a:lnSpc>
                <a:spcPct val="150000"/>
              </a:lnSpc>
              <a:buAutoNum type="arabicPeriod"/>
            </a:pPr>
            <a:r>
              <a:rPr lang="en-GB" i="1" dirty="0" smtClean="0"/>
              <a:t>What is the role of Restriction Enzymes in </a:t>
            </a:r>
            <a:r>
              <a:rPr lang="en-US" i="1" dirty="0" smtClean="0"/>
              <a:t>Recombinant DNA Technology</a:t>
            </a:r>
            <a:endParaRPr lang="en-GB" i="1" dirty="0" smtClean="0"/>
          </a:p>
          <a:p>
            <a:pPr marL="514350" indent="-514350">
              <a:buAutoNum type="arabicPeriod"/>
            </a:pPr>
            <a:endParaRPr lang="en-GB" sz="2800" dirty="0" smtClean="0"/>
          </a:p>
          <a:p>
            <a:pPr marL="514350" indent="-514350">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81000"/>
            <a:ext cx="8382000" cy="6248400"/>
          </a:xfrm>
        </p:spPr>
        <p:txBody>
          <a:bodyPr/>
          <a:lstStyle/>
          <a:p>
            <a:pPr>
              <a:lnSpc>
                <a:spcPct val="150000"/>
              </a:lnSpc>
              <a:buNone/>
            </a:pPr>
            <a:r>
              <a:rPr lang="en-US" sz="2400" b="1" dirty="0" smtClean="0">
                <a:latin typeface="Times New Roman" pitchFamily="18" charset="0"/>
                <a:cs typeface="Times New Roman" pitchFamily="18" charset="0"/>
              </a:rPr>
              <a:t>      1. </a:t>
            </a:r>
            <a:r>
              <a:rPr lang="en-US" sz="2400" b="1" dirty="0" smtClean="0">
                <a:cs typeface="Times New Roman" pitchFamily="18" charset="0"/>
              </a:rPr>
              <a:t>INTRODUCTION</a:t>
            </a:r>
            <a:endParaRPr lang="en-US" sz="2400" dirty="0" smtClean="0">
              <a:cs typeface="Times New Roman" pitchFamily="18" charset="0"/>
            </a:endParaRPr>
          </a:p>
          <a:p>
            <a:pPr>
              <a:lnSpc>
                <a:spcPct val="150000"/>
              </a:lnSpc>
              <a:buNone/>
            </a:pPr>
            <a:r>
              <a:rPr lang="en-US" sz="2400" dirty="0" smtClean="0">
                <a:cs typeface="Times New Roman" pitchFamily="18" charset="0"/>
              </a:rPr>
              <a:t> </a:t>
            </a:r>
            <a:r>
              <a:rPr lang="en-US" sz="2400" b="1" dirty="0" smtClean="0">
                <a:cs typeface="Times New Roman" pitchFamily="18" charset="0"/>
              </a:rPr>
              <a:t>What is Biotechnology</a:t>
            </a:r>
            <a:endParaRPr lang="en-US" sz="2400" dirty="0" smtClean="0">
              <a:cs typeface="Times New Roman" pitchFamily="18" charset="0"/>
            </a:endParaRPr>
          </a:p>
          <a:p>
            <a:pPr>
              <a:lnSpc>
                <a:spcPct val="150000"/>
              </a:lnSpc>
              <a:buNone/>
            </a:pPr>
            <a:r>
              <a:rPr lang="en-US" sz="2400" b="1" dirty="0" smtClean="0">
                <a:cs typeface="Times New Roman" pitchFamily="18" charset="0"/>
              </a:rPr>
              <a:t>General Definition</a:t>
            </a:r>
            <a:endParaRPr lang="en-US" sz="2400" dirty="0" smtClean="0">
              <a:cs typeface="Times New Roman" pitchFamily="18" charset="0"/>
            </a:endParaRPr>
          </a:p>
          <a:p>
            <a:pPr lvl="0" algn="just">
              <a:lnSpc>
                <a:spcPct val="150000"/>
              </a:lnSpc>
              <a:buFont typeface="Wingdings" pitchFamily="2" charset="2"/>
              <a:buChar char="ü"/>
            </a:pPr>
            <a:r>
              <a:rPr lang="en-US" sz="2400" dirty="0" smtClean="0">
                <a:cs typeface="Times New Roman" pitchFamily="18" charset="0"/>
              </a:rPr>
              <a:t>The application of technology to improve a biological organism</a:t>
            </a:r>
            <a:r>
              <a:rPr lang="en-US" dirty="0" smtClean="0"/>
              <a:t>. </a:t>
            </a:r>
          </a:p>
          <a:p>
            <a:pPr algn="just">
              <a:lnSpc>
                <a:spcPct val="150000"/>
              </a:lnSpc>
              <a:buNone/>
            </a:pPr>
            <a:r>
              <a:rPr lang="en-US" sz="2400" b="1" dirty="0" smtClean="0">
                <a:cs typeface="Times New Roman" pitchFamily="18" charset="0"/>
              </a:rPr>
              <a:t>Detailed Definition</a:t>
            </a:r>
            <a:endParaRPr lang="en-US" sz="2400" dirty="0" smtClean="0">
              <a:cs typeface="Times New Roman" pitchFamily="18" charset="0"/>
            </a:endParaRPr>
          </a:p>
          <a:p>
            <a:pPr lvl="0" algn="just">
              <a:lnSpc>
                <a:spcPct val="150000"/>
              </a:lnSpc>
              <a:buFont typeface="Wingdings" pitchFamily="2" charset="2"/>
              <a:buChar char="Ø"/>
            </a:pPr>
            <a:r>
              <a:rPr lang="en-US" sz="2400" dirty="0" smtClean="0">
                <a:cs typeface="Times New Roman" pitchFamily="18" charset="0"/>
              </a:rPr>
              <a:t>The application of the technology to modify the biological function of an organism by adding genes from another organism </a:t>
            </a:r>
          </a:p>
          <a:p>
            <a:pPr>
              <a:buNone/>
            </a:pPr>
            <a:endParaRPr lang="en-US" dirty="0"/>
          </a:p>
        </p:txBody>
      </p:sp>
      <p:sp>
        <p:nvSpPr>
          <p:cNvPr id="4" name="Date Placeholder 3"/>
          <p:cNvSpPr>
            <a:spLocks noGrp="1"/>
          </p:cNvSpPr>
          <p:nvPr>
            <p:ph type="dt" sz="half" idx="10"/>
          </p:nvPr>
        </p:nvSpPr>
        <p:spPr/>
        <p:txBody>
          <a:bodyPr/>
          <a:lstStyle/>
          <a:p>
            <a:fld id="{D94A6098-A94F-4409-97A3-B45FA52D803D}" type="datetime1">
              <a:rPr lang="en-US" smtClean="0"/>
              <a:pPr/>
              <a:t>4/22/2020</a:t>
            </a:fld>
            <a:endParaRPr lang="en-US"/>
          </a:p>
        </p:txBody>
      </p:sp>
      <p:sp>
        <p:nvSpPr>
          <p:cNvPr id="5" name="Slide Number Placeholder 4"/>
          <p:cNvSpPr>
            <a:spLocks noGrp="1"/>
          </p:cNvSpPr>
          <p:nvPr>
            <p:ph type="sldNum" sz="quarter" idx="12"/>
          </p:nvPr>
        </p:nvSpPr>
        <p:spPr/>
        <p:txBody>
          <a:bodyPr/>
          <a:lstStyle/>
          <a:p>
            <a:fld id="{7B5FE98C-80BB-47BA-A7AE-7DC72E4E69FA}"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457200"/>
            <a:ext cx="8305800" cy="6096000"/>
          </a:xfrm>
        </p:spPr>
        <p:txBody>
          <a:bodyPr/>
          <a:lstStyle/>
          <a:p>
            <a:pPr>
              <a:buNone/>
            </a:pPr>
            <a:r>
              <a:rPr lang="en-US" dirty="0" smtClean="0"/>
              <a:t>   </a:t>
            </a:r>
            <a:r>
              <a:rPr lang="en-US" b="1" dirty="0" smtClean="0"/>
              <a:t>Construction of DNA library (Gene Library)</a:t>
            </a:r>
          </a:p>
          <a:p>
            <a:pPr algn="just">
              <a:lnSpc>
                <a:spcPct val="150000"/>
              </a:lnSpc>
              <a:buNone/>
            </a:pPr>
            <a:r>
              <a:rPr lang="en-US" altLang="zh-CN" sz="2400" b="1" u="sng" dirty="0" smtClean="0"/>
              <a:t>Gene library:</a:t>
            </a:r>
            <a:r>
              <a:rPr lang="en-US" altLang="zh-CN" sz="2400" dirty="0" smtClean="0"/>
              <a:t> a collection of different DNA sequence from an organism, each of which has been  cloned into a vector for ease of purification, storage and analysis.</a:t>
            </a:r>
          </a:p>
          <a:p>
            <a:pPr>
              <a:buNone/>
            </a:pPr>
            <a:endParaRPr lang="en-US" b="1" dirty="0"/>
          </a:p>
        </p:txBody>
      </p:sp>
      <p:sp>
        <p:nvSpPr>
          <p:cNvPr id="4" name="Text Box 13"/>
          <p:cNvSpPr txBox="1">
            <a:spLocks noChangeArrowheads="1"/>
          </p:cNvSpPr>
          <p:nvPr/>
        </p:nvSpPr>
        <p:spPr bwMode="auto">
          <a:xfrm>
            <a:off x="228600" y="3810000"/>
            <a:ext cx="1856342" cy="584775"/>
          </a:xfrm>
          <a:prstGeom prst="rect">
            <a:avLst/>
          </a:prstGeom>
          <a:noFill/>
          <a:ln w="12700" cap="sq">
            <a:noFill/>
            <a:miter lim="800000"/>
            <a:headEnd type="none" w="sm" len="sm"/>
            <a:tailEnd type="none" w="sm" len="sm"/>
          </a:ln>
        </p:spPr>
        <p:txBody>
          <a:bodyPr wrap="none">
            <a:spAutoFit/>
          </a:bodyPr>
          <a:lstStyle/>
          <a:p>
            <a:pPr algn="ctr"/>
            <a:r>
              <a:rPr lang="en-US" altLang="zh-CN" sz="2400" b="1" u="sng" dirty="0"/>
              <a:t>Gene</a:t>
            </a:r>
            <a:r>
              <a:rPr lang="en-US" altLang="zh-CN" sz="3200" b="1" u="sng" dirty="0">
                <a:latin typeface="Georgia" pitchFamily="18" charset="0"/>
              </a:rPr>
              <a:t> </a:t>
            </a:r>
            <a:r>
              <a:rPr lang="en-US" altLang="zh-CN" sz="2400" b="1" u="sng" dirty="0"/>
              <a:t>library</a:t>
            </a:r>
          </a:p>
        </p:txBody>
      </p:sp>
      <p:sp>
        <p:nvSpPr>
          <p:cNvPr id="5" name="AutoShape 6"/>
          <p:cNvSpPr>
            <a:spLocks/>
          </p:cNvSpPr>
          <p:nvPr/>
        </p:nvSpPr>
        <p:spPr bwMode="auto">
          <a:xfrm>
            <a:off x="2133600" y="3276600"/>
            <a:ext cx="228600" cy="1828800"/>
          </a:xfrm>
          <a:prstGeom prst="leftBrace">
            <a:avLst>
              <a:gd name="adj1" fmla="val 0"/>
              <a:gd name="adj2" fmla="val 50000"/>
            </a:avLst>
          </a:prstGeom>
          <a:noFill/>
          <a:ln w="38100" cap="sq">
            <a:solidFill>
              <a:schemeClr val="tx1"/>
            </a:solidFill>
            <a:round/>
            <a:headEnd type="none" w="sm" len="sm"/>
            <a:tailEnd type="none" w="sm" len="sm"/>
          </a:ln>
        </p:spPr>
        <p:txBody>
          <a:bodyPr wrap="none" anchor="ctr"/>
          <a:lstStyle/>
          <a:p>
            <a:endParaRPr lang="en-US"/>
          </a:p>
        </p:txBody>
      </p:sp>
      <p:sp>
        <p:nvSpPr>
          <p:cNvPr id="6" name="Text Box 9"/>
          <p:cNvSpPr txBox="1">
            <a:spLocks noChangeArrowheads="1"/>
          </p:cNvSpPr>
          <p:nvPr/>
        </p:nvSpPr>
        <p:spPr bwMode="auto">
          <a:xfrm>
            <a:off x="2438400" y="2971800"/>
            <a:ext cx="2516779" cy="461665"/>
          </a:xfrm>
          <a:prstGeom prst="rect">
            <a:avLst/>
          </a:prstGeom>
          <a:noFill/>
          <a:ln w="12700" cap="sq">
            <a:noFill/>
            <a:miter lim="800000"/>
            <a:headEnd type="none" w="sm" len="sm"/>
            <a:tailEnd type="none" w="sm" len="sm"/>
          </a:ln>
        </p:spPr>
        <p:txBody>
          <a:bodyPr wrap="none">
            <a:spAutoFit/>
          </a:bodyPr>
          <a:lstStyle/>
          <a:p>
            <a:r>
              <a:rPr lang="en-US" altLang="zh-CN" sz="2400" b="1" dirty="0"/>
              <a:t>Genomic libraries</a:t>
            </a:r>
          </a:p>
        </p:txBody>
      </p:sp>
      <p:sp>
        <p:nvSpPr>
          <p:cNvPr id="7" name="Text Box 14"/>
          <p:cNvSpPr txBox="1">
            <a:spLocks noChangeArrowheads="1"/>
          </p:cNvSpPr>
          <p:nvPr/>
        </p:nvSpPr>
        <p:spPr bwMode="auto">
          <a:xfrm>
            <a:off x="2514600" y="3429000"/>
            <a:ext cx="3879588" cy="646331"/>
          </a:xfrm>
          <a:prstGeom prst="rect">
            <a:avLst/>
          </a:prstGeom>
          <a:noFill/>
          <a:ln w="12700" cap="sq">
            <a:noFill/>
            <a:miter lim="800000"/>
            <a:headEnd type="none" w="sm" len="sm"/>
            <a:tailEnd type="none" w="sm" len="sm"/>
          </a:ln>
        </p:spPr>
        <p:txBody>
          <a:bodyPr wrap="none">
            <a:spAutoFit/>
          </a:bodyPr>
          <a:lstStyle/>
          <a:p>
            <a:pPr algn="ctr"/>
            <a:r>
              <a:rPr lang="en-US" altLang="zh-CN" sz="3600" dirty="0"/>
              <a:t> </a:t>
            </a:r>
            <a:r>
              <a:rPr lang="en-US" altLang="zh-CN" sz="2400" b="1" dirty="0"/>
              <a:t>(made</a:t>
            </a:r>
            <a:r>
              <a:rPr lang="en-US" altLang="zh-CN" sz="3200" b="1" dirty="0"/>
              <a:t> </a:t>
            </a:r>
            <a:r>
              <a:rPr lang="en-US" altLang="zh-CN" sz="2400" b="1" dirty="0"/>
              <a:t>from genomic DNA)</a:t>
            </a:r>
          </a:p>
        </p:txBody>
      </p:sp>
      <p:sp>
        <p:nvSpPr>
          <p:cNvPr id="8" name="Text Box 10"/>
          <p:cNvSpPr txBox="1">
            <a:spLocks noChangeArrowheads="1"/>
          </p:cNvSpPr>
          <p:nvPr/>
        </p:nvSpPr>
        <p:spPr bwMode="auto">
          <a:xfrm>
            <a:off x="2362200" y="4724400"/>
            <a:ext cx="2295565" cy="646331"/>
          </a:xfrm>
          <a:prstGeom prst="rect">
            <a:avLst/>
          </a:prstGeom>
          <a:noFill/>
          <a:ln w="12700" cap="sq">
            <a:noFill/>
            <a:miter lim="800000"/>
            <a:headEnd type="none" w="sm" len="sm"/>
            <a:tailEnd type="none" w="sm" len="sm"/>
          </a:ln>
        </p:spPr>
        <p:txBody>
          <a:bodyPr wrap="none">
            <a:spAutoFit/>
          </a:bodyPr>
          <a:lstStyle/>
          <a:p>
            <a:r>
              <a:rPr lang="en-US" altLang="zh-CN" sz="3600" b="1" dirty="0">
                <a:solidFill>
                  <a:srgbClr val="FF0000"/>
                </a:solidFill>
              </a:rPr>
              <a:t> </a:t>
            </a:r>
            <a:r>
              <a:rPr lang="en-US" altLang="zh-CN" sz="2400" b="1" dirty="0" err="1"/>
              <a:t>cDNA</a:t>
            </a:r>
            <a:r>
              <a:rPr lang="en-US" altLang="zh-CN" sz="2400" b="1" dirty="0"/>
              <a:t> libraries </a:t>
            </a:r>
          </a:p>
        </p:txBody>
      </p:sp>
      <p:sp>
        <p:nvSpPr>
          <p:cNvPr id="9" name="Text Box 15"/>
          <p:cNvSpPr txBox="1">
            <a:spLocks noChangeArrowheads="1"/>
          </p:cNvSpPr>
          <p:nvPr/>
        </p:nvSpPr>
        <p:spPr bwMode="auto">
          <a:xfrm>
            <a:off x="2438400" y="5384800"/>
            <a:ext cx="4912179" cy="584775"/>
          </a:xfrm>
          <a:prstGeom prst="rect">
            <a:avLst/>
          </a:prstGeom>
          <a:noFill/>
          <a:ln w="12700" cap="sq">
            <a:noFill/>
            <a:miter lim="800000"/>
            <a:headEnd type="none" w="sm" len="sm"/>
            <a:tailEnd type="none" w="sm" len="sm"/>
          </a:ln>
        </p:spPr>
        <p:txBody>
          <a:bodyPr wrap="none">
            <a:spAutoFit/>
          </a:bodyPr>
          <a:lstStyle/>
          <a:p>
            <a:pPr algn="ctr"/>
            <a:r>
              <a:rPr lang="en-US" altLang="zh-CN" sz="3200" b="1" dirty="0"/>
              <a:t> (</a:t>
            </a:r>
            <a:r>
              <a:rPr lang="en-US" altLang="zh-CN" sz="2400" b="1" dirty="0"/>
              <a:t>made from </a:t>
            </a:r>
            <a:r>
              <a:rPr lang="en-US" altLang="zh-CN" sz="2400" b="1" dirty="0" err="1"/>
              <a:t>cDNA</a:t>
            </a:r>
            <a:r>
              <a:rPr lang="en-US" altLang="zh-CN" sz="2400" b="1" dirty="0"/>
              <a:t>- copy of mRNA</a:t>
            </a:r>
            <a:r>
              <a:rPr lang="en-US" altLang="zh-CN" sz="3200" b="1" dirty="0"/>
              <a:t>)</a:t>
            </a:r>
          </a:p>
        </p:txBody>
      </p:sp>
      <p:sp>
        <p:nvSpPr>
          <p:cNvPr id="10" name="Date Placeholder 9"/>
          <p:cNvSpPr>
            <a:spLocks noGrp="1"/>
          </p:cNvSpPr>
          <p:nvPr>
            <p:ph type="dt" sz="half" idx="10"/>
          </p:nvPr>
        </p:nvSpPr>
        <p:spPr/>
        <p:txBody>
          <a:bodyPr/>
          <a:lstStyle/>
          <a:p>
            <a:fld id="{ED167479-598A-4560-AE57-8298626AAFF8}" type="datetime1">
              <a:rPr lang="en-US" smtClean="0"/>
              <a:pPr/>
              <a:t>4/22/2020</a:t>
            </a:fld>
            <a:endParaRPr lang="en-US"/>
          </a:p>
        </p:txBody>
      </p:sp>
      <p:sp>
        <p:nvSpPr>
          <p:cNvPr id="11" name="Slide Number Placeholder 10"/>
          <p:cNvSpPr>
            <a:spLocks noGrp="1"/>
          </p:cNvSpPr>
          <p:nvPr>
            <p:ph type="sldNum" sz="quarter" idx="12"/>
          </p:nvPr>
        </p:nvSpPr>
        <p:spPr/>
        <p:txBody>
          <a:bodyPr/>
          <a:lstStyle/>
          <a:p>
            <a:fld id="{7B5FE98C-80BB-47BA-A7AE-7DC72E4E69FA}"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457200"/>
            <a:ext cx="8382000" cy="6096000"/>
          </a:xfrm>
        </p:spPr>
        <p:txBody>
          <a:bodyPr>
            <a:normAutofit/>
          </a:bodyPr>
          <a:lstStyle/>
          <a:p>
            <a:pPr algn="ctr">
              <a:buNone/>
            </a:pPr>
            <a:r>
              <a:rPr lang="en-US" altLang="zh-CN" sz="2400" b="1" dirty="0" smtClean="0"/>
              <a:t>A. Genomic DNA libraries</a:t>
            </a:r>
          </a:p>
          <a:p>
            <a:pPr>
              <a:buNone/>
            </a:pPr>
            <a:endParaRPr lang="en-US" sz="2400" dirty="0"/>
          </a:p>
        </p:txBody>
      </p:sp>
      <p:sp>
        <p:nvSpPr>
          <p:cNvPr id="4" name="Rectangle 4"/>
          <p:cNvSpPr txBox="1">
            <a:spLocks noChangeArrowheads="1"/>
          </p:cNvSpPr>
          <p:nvPr/>
        </p:nvSpPr>
        <p:spPr>
          <a:xfrm>
            <a:off x="457200" y="1371600"/>
            <a:ext cx="7848600" cy="4876800"/>
          </a:xfrm>
          <a:prstGeom prst="rect">
            <a:avLst/>
          </a:prstGeom>
        </p:spPr>
        <p:txBody>
          <a:bodyPr>
            <a:normAutofit/>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Tx/>
              <a:buNone/>
              <a:tabLst/>
              <a:defRPr/>
            </a:pPr>
            <a:r>
              <a:rPr kumimoji="0" lang="en-US" altLang="zh-CN" sz="2400" b="1" i="0" u="none" strike="noStrike" kern="1200" cap="none" spc="0" normalizeH="0" baseline="0" noProof="0" dirty="0" smtClean="0">
                <a:ln>
                  <a:noFill/>
                </a:ln>
                <a:solidFill>
                  <a:schemeClr val="tx1"/>
                </a:solidFill>
                <a:effectLst/>
                <a:uLnTx/>
                <a:uFillTx/>
                <a:ea typeface="+mn-ea"/>
                <a:cs typeface="+mn-cs"/>
              </a:rPr>
              <a:t>Purify genomic DNA</a:t>
            </a:r>
          </a:p>
          <a:p>
            <a:pPr marL="274320" marR="0" lvl="0" indent="-274320" algn="l" defTabSz="914400" rtl="0" eaLnBrk="1" fontAlgn="auto" latinLnBrk="0" hangingPunct="1">
              <a:lnSpc>
                <a:spcPct val="100000"/>
              </a:lnSpc>
              <a:spcBef>
                <a:spcPts val="580"/>
              </a:spcBef>
              <a:spcAft>
                <a:spcPts val="0"/>
              </a:spcAft>
              <a:buClr>
                <a:schemeClr val="accent1"/>
              </a:buClr>
              <a:buSzPct val="85000"/>
              <a:buFontTx/>
              <a:buNone/>
              <a:tabLst/>
              <a:defRPr/>
            </a:pPr>
            <a:r>
              <a:rPr kumimoji="0" lang="en-US" altLang="zh-CN" sz="2400" b="0" i="0" u="none" strike="noStrike" kern="1200" cap="none" spc="0" normalizeH="0" baseline="0" noProof="0" dirty="0" smtClean="0">
                <a:ln>
                  <a:noFill/>
                </a:ln>
                <a:solidFill>
                  <a:schemeClr val="tx1"/>
                </a:solidFill>
                <a:effectLst/>
                <a:uLnTx/>
                <a:uFillTx/>
                <a:ea typeface="+mn-ea"/>
                <a:cs typeface="+mn-cs"/>
              </a:rPr>
              <a:t> </a:t>
            </a:r>
          </a:p>
          <a:p>
            <a:pPr marL="274320" marR="0" lvl="0" indent="-274320" algn="l" defTabSz="914400" rtl="0" eaLnBrk="1" fontAlgn="auto" latinLnBrk="0" hangingPunct="1">
              <a:lnSpc>
                <a:spcPct val="100000"/>
              </a:lnSpc>
              <a:spcBef>
                <a:spcPts val="580"/>
              </a:spcBef>
              <a:spcAft>
                <a:spcPts val="0"/>
              </a:spcAft>
              <a:buClr>
                <a:schemeClr val="accent1"/>
              </a:buClr>
              <a:buSzPct val="85000"/>
              <a:buFontTx/>
              <a:buNone/>
              <a:tabLst/>
              <a:defRPr/>
            </a:pPr>
            <a:endParaRPr kumimoji="0" lang="en-US" altLang="zh-CN" sz="2800" b="1" i="0" u="none" strike="noStrike" kern="1200" cap="none" spc="0" normalizeH="0" baseline="0" noProof="0" dirty="0" smtClean="0">
              <a:ln>
                <a:noFill/>
              </a:ln>
              <a:solidFill>
                <a:schemeClr val="tx1"/>
              </a:solidFill>
              <a:effectLst/>
              <a:uLnTx/>
              <a:uFillTx/>
              <a:latin typeface="Georgia" pitchFamily="18" charset="0"/>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Tx/>
              <a:buNone/>
              <a:tabLst/>
              <a:defRPr/>
            </a:pPr>
            <a:r>
              <a:rPr kumimoji="0" lang="en-US" altLang="zh-CN" sz="2400" b="1" i="0" u="none" strike="noStrike" kern="1200" cap="none" spc="0" normalizeH="0" baseline="0" noProof="0" dirty="0" smtClean="0">
                <a:ln>
                  <a:noFill/>
                </a:ln>
                <a:solidFill>
                  <a:schemeClr val="tx1"/>
                </a:solidFill>
                <a:effectLst/>
                <a:uLnTx/>
                <a:uFillTx/>
                <a:ea typeface="+mn-ea"/>
                <a:cs typeface="+mn-cs"/>
              </a:rPr>
              <a:t>Fragment this DNA : physical shearing and restriction enzyme digestion </a:t>
            </a:r>
          </a:p>
          <a:p>
            <a:pPr marL="274320" marR="0" lvl="0" indent="-274320" algn="l" defTabSz="914400" rtl="0" eaLnBrk="1" fontAlgn="auto" latinLnBrk="0" hangingPunct="1">
              <a:lnSpc>
                <a:spcPct val="100000"/>
              </a:lnSpc>
              <a:spcBef>
                <a:spcPts val="580"/>
              </a:spcBef>
              <a:spcAft>
                <a:spcPts val="0"/>
              </a:spcAft>
              <a:buClr>
                <a:schemeClr val="accent1"/>
              </a:buClr>
              <a:buSzPct val="85000"/>
              <a:buFontTx/>
              <a:buNone/>
              <a:tabLst/>
              <a:defRPr/>
            </a:pPr>
            <a:r>
              <a:rPr kumimoji="0" lang="en-US" altLang="zh-CN" sz="2400" b="1" i="0" u="none" strike="noStrike" kern="1200" cap="none" spc="0" normalizeH="0" baseline="0" noProof="0" dirty="0" smtClean="0">
                <a:ln>
                  <a:noFill/>
                </a:ln>
                <a:solidFill>
                  <a:schemeClr val="tx1"/>
                </a:solidFill>
                <a:effectLst/>
                <a:uLnTx/>
                <a:uFillTx/>
                <a:ea typeface="+mn-ea"/>
                <a:cs typeface="+mn-cs"/>
              </a:rPr>
              <a:t> </a:t>
            </a:r>
          </a:p>
        </p:txBody>
      </p:sp>
      <p:sp>
        <p:nvSpPr>
          <p:cNvPr id="5" name="AutoShape 22"/>
          <p:cNvSpPr>
            <a:spLocks/>
          </p:cNvSpPr>
          <p:nvPr/>
        </p:nvSpPr>
        <p:spPr bwMode="auto">
          <a:xfrm>
            <a:off x="3200400" y="1391809"/>
            <a:ext cx="228600" cy="513191"/>
          </a:xfrm>
          <a:prstGeom prst="leftBrace">
            <a:avLst>
              <a:gd name="adj1" fmla="val 38889"/>
              <a:gd name="adj2" fmla="val 50000"/>
            </a:avLst>
          </a:prstGeom>
          <a:noFill/>
          <a:ln w="38100" cap="sq">
            <a:solidFill>
              <a:srgbClr val="000066"/>
            </a:solidFill>
            <a:round/>
            <a:headEnd type="none" w="sm" len="sm"/>
            <a:tailEnd type="none" w="lg" len="lg"/>
          </a:ln>
        </p:spPr>
        <p:txBody>
          <a:bodyPr lIns="90000" tIns="46800" rIns="90000" bIns="46800" anchor="ctr">
            <a:spAutoFit/>
          </a:bodyPr>
          <a:lstStyle/>
          <a:p>
            <a:endParaRPr lang="en-US" sz="2400" dirty="0"/>
          </a:p>
        </p:txBody>
      </p:sp>
      <p:sp>
        <p:nvSpPr>
          <p:cNvPr id="6" name="Text Box 5"/>
          <p:cNvSpPr txBox="1">
            <a:spLocks noChangeArrowheads="1"/>
          </p:cNvSpPr>
          <p:nvPr/>
        </p:nvSpPr>
        <p:spPr bwMode="auto">
          <a:xfrm>
            <a:off x="3505200" y="1090982"/>
            <a:ext cx="1736245" cy="585418"/>
          </a:xfrm>
          <a:prstGeom prst="rect">
            <a:avLst/>
          </a:prstGeom>
          <a:noFill/>
          <a:ln w="9525">
            <a:noFill/>
            <a:miter lim="800000"/>
            <a:headEnd/>
            <a:tailEnd/>
          </a:ln>
        </p:spPr>
        <p:txBody>
          <a:bodyPr wrap="none" lIns="92075" tIns="46038" rIns="92075" bIns="46038">
            <a:spAutoFit/>
          </a:bodyPr>
          <a:lstStyle/>
          <a:p>
            <a:pPr>
              <a:spcBef>
                <a:spcPct val="20000"/>
              </a:spcBef>
              <a:buClr>
                <a:schemeClr val="hlink"/>
              </a:buClr>
              <a:buSzPct val="60000"/>
              <a:buFont typeface="Wingdings" pitchFamily="2" charset="2"/>
              <a:buNone/>
            </a:pPr>
            <a:r>
              <a:rPr lang="en-US" altLang="zh-CN" sz="3200" dirty="0">
                <a:latin typeface="Arial" charset="0"/>
              </a:rPr>
              <a:t> </a:t>
            </a:r>
            <a:r>
              <a:rPr lang="en-US" altLang="zh-CN" sz="2400" b="1" dirty="0"/>
              <a:t>eukaryotes</a:t>
            </a:r>
          </a:p>
        </p:txBody>
      </p:sp>
      <p:sp>
        <p:nvSpPr>
          <p:cNvPr id="7" name="Text Box 6"/>
          <p:cNvSpPr txBox="1">
            <a:spLocks noChangeArrowheads="1"/>
          </p:cNvSpPr>
          <p:nvPr/>
        </p:nvSpPr>
        <p:spPr bwMode="auto">
          <a:xfrm>
            <a:off x="3505200" y="1676400"/>
            <a:ext cx="1886927" cy="585418"/>
          </a:xfrm>
          <a:prstGeom prst="rect">
            <a:avLst/>
          </a:prstGeom>
          <a:noFill/>
          <a:ln w="9525">
            <a:noFill/>
            <a:miter lim="800000"/>
            <a:headEnd/>
            <a:tailEnd/>
          </a:ln>
        </p:spPr>
        <p:txBody>
          <a:bodyPr wrap="none" lIns="92075" tIns="46038" rIns="92075" bIns="46038">
            <a:spAutoFit/>
          </a:bodyPr>
          <a:lstStyle/>
          <a:p>
            <a:pPr>
              <a:spcBef>
                <a:spcPct val="20000"/>
              </a:spcBef>
              <a:buClr>
                <a:schemeClr val="hlink"/>
              </a:buClr>
              <a:buSzPct val="60000"/>
              <a:buFont typeface="Wingdings" pitchFamily="2" charset="2"/>
              <a:buNone/>
            </a:pPr>
            <a:r>
              <a:rPr lang="en-US" altLang="zh-CN" sz="3200" dirty="0">
                <a:latin typeface="Arial" charset="0"/>
              </a:rPr>
              <a:t> </a:t>
            </a:r>
            <a:r>
              <a:rPr lang="en-US" altLang="zh-CN" sz="2400" b="1" dirty="0"/>
              <a:t>prokaryotes</a:t>
            </a:r>
          </a:p>
        </p:txBody>
      </p:sp>
      <p:sp>
        <p:nvSpPr>
          <p:cNvPr id="8" name="AutoShape 20"/>
          <p:cNvSpPr>
            <a:spLocks noChangeArrowheads="1"/>
          </p:cNvSpPr>
          <p:nvPr/>
        </p:nvSpPr>
        <p:spPr bwMode="auto">
          <a:xfrm>
            <a:off x="1981200" y="1981200"/>
            <a:ext cx="485775" cy="685800"/>
          </a:xfrm>
          <a:prstGeom prst="downArrow">
            <a:avLst>
              <a:gd name="adj1" fmla="val 50000"/>
              <a:gd name="adj2" fmla="val 35294"/>
            </a:avLst>
          </a:prstGeom>
          <a:solidFill>
            <a:srgbClr val="000066"/>
          </a:solidFill>
          <a:ln w="9525">
            <a:noFill/>
            <a:miter lim="800000"/>
            <a:headEnd/>
            <a:tailEnd/>
          </a:ln>
        </p:spPr>
        <p:txBody>
          <a:bodyPr wrap="none" lIns="92075" tIns="46038" rIns="92075" bIns="46038" anchor="ctr"/>
          <a:lstStyle/>
          <a:p>
            <a:pPr algn="ctr"/>
            <a:endParaRPr lang="en-US" sz="2400" b="1" dirty="0">
              <a:solidFill>
                <a:srgbClr val="66FF66"/>
              </a:solidFill>
              <a:cs typeface="Arial" charset="0"/>
            </a:endParaRPr>
          </a:p>
        </p:txBody>
      </p:sp>
      <p:sp>
        <p:nvSpPr>
          <p:cNvPr id="9" name="AutoShape 23"/>
          <p:cNvSpPr>
            <a:spLocks noChangeArrowheads="1"/>
          </p:cNvSpPr>
          <p:nvPr/>
        </p:nvSpPr>
        <p:spPr bwMode="auto">
          <a:xfrm>
            <a:off x="1981200" y="3733800"/>
            <a:ext cx="533400" cy="762000"/>
          </a:xfrm>
          <a:prstGeom prst="downArrow">
            <a:avLst>
              <a:gd name="adj1" fmla="val 50000"/>
              <a:gd name="adj2" fmla="val 35714"/>
            </a:avLst>
          </a:prstGeom>
          <a:solidFill>
            <a:srgbClr val="000066"/>
          </a:solidFill>
          <a:ln w="9525">
            <a:noFill/>
            <a:miter lim="800000"/>
            <a:headEnd/>
            <a:tailEnd/>
          </a:ln>
        </p:spPr>
        <p:txBody>
          <a:bodyPr wrap="none" lIns="92075" tIns="46038" rIns="92075" bIns="46038" anchor="ctr"/>
          <a:lstStyle/>
          <a:p>
            <a:endParaRPr lang="en-US" sz="2400" dirty="0"/>
          </a:p>
        </p:txBody>
      </p:sp>
      <p:sp>
        <p:nvSpPr>
          <p:cNvPr id="10" name="Text Box 24"/>
          <p:cNvSpPr txBox="1">
            <a:spLocks noChangeArrowheads="1"/>
          </p:cNvSpPr>
          <p:nvPr/>
        </p:nvSpPr>
        <p:spPr bwMode="auto">
          <a:xfrm>
            <a:off x="304800" y="4572000"/>
            <a:ext cx="4429780" cy="463846"/>
          </a:xfrm>
          <a:prstGeom prst="rect">
            <a:avLst/>
          </a:prstGeom>
          <a:noFill/>
          <a:ln w="12700" cap="sq">
            <a:noFill/>
            <a:miter lim="800000"/>
            <a:headEnd type="none" w="sm" len="sm"/>
            <a:tailEnd type="none" w="lg" len="lg"/>
          </a:ln>
        </p:spPr>
        <p:txBody>
          <a:bodyPr wrap="none" lIns="90000" tIns="46800" rIns="90000" bIns="46800">
            <a:spAutoFit/>
          </a:bodyPr>
          <a:lstStyle/>
          <a:p>
            <a:r>
              <a:rPr lang="en-US" altLang="zh-CN" sz="2400" b="1" dirty="0">
                <a:cs typeface="Arial" charset="0"/>
              </a:rPr>
              <a:t>Clone the fragments into vectors</a:t>
            </a:r>
          </a:p>
        </p:txBody>
      </p:sp>
      <p:sp>
        <p:nvSpPr>
          <p:cNvPr id="11" name="Date Placeholder 10"/>
          <p:cNvSpPr>
            <a:spLocks noGrp="1"/>
          </p:cNvSpPr>
          <p:nvPr>
            <p:ph type="dt" sz="half" idx="10"/>
          </p:nvPr>
        </p:nvSpPr>
        <p:spPr/>
        <p:txBody>
          <a:bodyPr/>
          <a:lstStyle/>
          <a:p>
            <a:fld id="{3FC3366E-973B-47F1-9262-A35BBAA89667}" type="datetime1">
              <a:rPr lang="en-US" smtClean="0"/>
              <a:pPr/>
              <a:t>4/22/2020</a:t>
            </a:fld>
            <a:endParaRPr lang="en-US"/>
          </a:p>
        </p:txBody>
      </p:sp>
      <p:sp>
        <p:nvSpPr>
          <p:cNvPr id="12" name="Slide Number Placeholder 11"/>
          <p:cNvSpPr>
            <a:spLocks noGrp="1"/>
          </p:cNvSpPr>
          <p:nvPr>
            <p:ph type="sldNum" sz="quarter" idx="12"/>
          </p:nvPr>
        </p:nvSpPr>
        <p:spPr/>
        <p:txBody>
          <a:bodyPr/>
          <a:lstStyle/>
          <a:p>
            <a:fld id="{7B5FE98C-80BB-47BA-A7AE-7DC72E4E69FA}"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81000"/>
            <a:ext cx="8534400" cy="6019800"/>
          </a:xfrm>
        </p:spPr>
        <p:txBody>
          <a:bodyPr/>
          <a:lstStyle/>
          <a:p>
            <a:pPr algn="just">
              <a:lnSpc>
                <a:spcPct val="150000"/>
              </a:lnSpc>
            </a:pPr>
            <a:r>
              <a:rPr lang="en-US" altLang="zh-CN" sz="2400" dirty="0" smtClean="0">
                <a:ea typeface="黑体" pitchFamily="2" charset="-122"/>
              </a:rPr>
              <a:t>To make a representative genomic </a:t>
            </a:r>
            <a:r>
              <a:rPr lang="en-US" altLang="zh-CN" sz="2400" dirty="0" err="1" smtClean="0">
                <a:ea typeface="黑体" pitchFamily="2" charset="-122"/>
              </a:rPr>
              <a:t>libraries,genomic</a:t>
            </a:r>
            <a:r>
              <a:rPr lang="en-US" altLang="zh-CN" sz="2400" dirty="0" smtClean="0">
                <a:ea typeface="黑体" pitchFamily="2" charset="-122"/>
              </a:rPr>
              <a:t> DNA must be purified and then broken randomly into fragments that are correct in size for cloning  into the chosen vector</a:t>
            </a:r>
            <a:r>
              <a:rPr lang="en-US" altLang="zh-CN" sz="2400" dirty="0" smtClean="0"/>
              <a:t>. </a:t>
            </a:r>
          </a:p>
          <a:p>
            <a:pPr>
              <a:buNone/>
            </a:pPr>
            <a:endParaRPr lang="en-US" dirty="0"/>
          </a:p>
        </p:txBody>
      </p:sp>
      <p:sp>
        <p:nvSpPr>
          <p:cNvPr id="4" name="Text Box 5"/>
          <p:cNvSpPr txBox="1">
            <a:spLocks noChangeArrowheads="1"/>
          </p:cNvSpPr>
          <p:nvPr/>
        </p:nvSpPr>
        <p:spPr bwMode="auto">
          <a:xfrm>
            <a:off x="228600" y="2286000"/>
            <a:ext cx="4488665" cy="523220"/>
          </a:xfrm>
          <a:prstGeom prst="rect">
            <a:avLst/>
          </a:prstGeom>
          <a:noFill/>
          <a:ln w="12700" cap="sq">
            <a:noFill/>
            <a:miter lim="800000"/>
            <a:headEnd type="none" w="sm" len="sm"/>
            <a:tailEnd type="none" w="sm" len="sm"/>
          </a:ln>
        </p:spPr>
        <p:txBody>
          <a:bodyPr wrap="none">
            <a:spAutoFit/>
          </a:bodyPr>
          <a:lstStyle/>
          <a:p>
            <a:r>
              <a:rPr lang="en-US" altLang="zh-CN" sz="2400" b="1" dirty="0" smtClean="0">
                <a:solidFill>
                  <a:srgbClr val="000066"/>
                </a:solidFill>
              </a:rPr>
              <a:t>    </a:t>
            </a:r>
            <a:r>
              <a:rPr lang="en-US" altLang="zh-CN" sz="2400" b="1" dirty="0" smtClean="0"/>
              <a:t>Purification</a:t>
            </a:r>
            <a:r>
              <a:rPr lang="en-US" altLang="zh-CN" sz="2800" b="1" dirty="0" smtClean="0">
                <a:latin typeface="Georgia" pitchFamily="18" charset="0"/>
              </a:rPr>
              <a:t> </a:t>
            </a:r>
            <a:r>
              <a:rPr lang="en-US" altLang="zh-CN" sz="2400" b="1" dirty="0" smtClean="0"/>
              <a:t>of  genomic DNA :</a:t>
            </a:r>
            <a:endParaRPr lang="en-US" altLang="zh-CN" sz="2400" b="1" dirty="0"/>
          </a:p>
        </p:txBody>
      </p:sp>
      <p:sp>
        <p:nvSpPr>
          <p:cNvPr id="5" name="Text Box 12"/>
          <p:cNvSpPr txBox="1">
            <a:spLocks noChangeArrowheads="1"/>
          </p:cNvSpPr>
          <p:nvPr/>
        </p:nvSpPr>
        <p:spPr bwMode="auto">
          <a:xfrm>
            <a:off x="304800" y="2971800"/>
            <a:ext cx="4017808" cy="463846"/>
          </a:xfrm>
          <a:prstGeom prst="rect">
            <a:avLst/>
          </a:prstGeom>
          <a:noFill/>
          <a:ln w="12700" cap="sq">
            <a:noFill/>
            <a:miter lim="800000"/>
            <a:headEnd type="none" w="sm" len="sm"/>
            <a:tailEnd type="none" w="lg" len="lg"/>
          </a:ln>
        </p:spPr>
        <p:txBody>
          <a:bodyPr wrap="none" lIns="90000" tIns="46800" rIns="90000" bIns="46800">
            <a:spAutoFit/>
          </a:bodyPr>
          <a:lstStyle/>
          <a:p>
            <a:r>
              <a:rPr lang="en-US" altLang="zh-CN" sz="2400" dirty="0"/>
              <a:t>Eukaryotes :</a:t>
            </a:r>
            <a:r>
              <a:rPr lang="en-US" altLang="zh-CN" sz="2400" b="1" u="sng" dirty="0"/>
              <a:t>prepare</a:t>
            </a:r>
            <a:r>
              <a:rPr lang="en-US" altLang="zh-CN" sz="2400" b="1" dirty="0"/>
              <a:t> cell nuclei</a:t>
            </a:r>
          </a:p>
        </p:txBody>
      </p:sp>
      <p:sp>
        <p:nvSpPr>
          <p:cNvPr id="6" name="Text Box 11"/>
          <p:cNvSpPr txBox="1">
            <a:spLocks noChangeArrowheads="1"/>
          </p:cNvSpPr>
          <p:nvPr/>
        </p:nvSpPr>
        <p:spPr bwMode="auto">
          <a:xfrm>
            <a:off x="228600" y="3581400"/>
            <a:ext cx="8610600" cy="1156343"/>
          </a:xfrm>
          <a:prstGeom prst="rect">
            <a:avLst/>
          </a:prstGeom>
          <a:noFill/>
          <a:ln w="12700" cap="sq">
            <a:noFill/>
            <a:miter lim="800000"/>
            <a:headEnd type="none" w="sm" len="sm"/>
            <a:tailEnd type="none" w="lg" len="lg"/>
          </a:ln>
        </p:spPr>
        <p:txBody>
          <a:bodyPr wrap="square" lIns="90000" tIns="46800" rIns="90000" bIns="46800">
            <a:spAutoFit/>
          </a:bodyPr>
          <a:lstStyle/>
          <a:p>
            <a:pPr>
              <a:lnSpc>
                <a:spcPct val="150000"/>
              </a:lnSpc>
              <a:buFont typeface="Wingdings" pitchFamily="2" charset="2"/>
              <a:buChar char="Ø"/>
            </a:pPr>
            <a:r>
              <a:rPr lang="en-US" altLang="zh-CN" sz="2400" u="sng" dirty="0"/>
              <a:t>remove</a:t>
            </a:r>
            <a:r>
              <a:rPr lang="en-US" altLang="zh-CN" sz="2400" dirty="0"/>
              <a:t> protein, lipids and other unwanted </a:t>
            </a:r>
            <a:r>
              <a:rPr lang="en-US" altLang="zh-CN" sz="2400" dirty="0" smtClean="0"/>
              <a:t>macro-molecules </a:t>
            </a:r>
            <a:r>
              <a:rPr lang="en-US" altLang="zh-CN" sz="2400" dirty="0"/>
              <a:t>by protease digestion and phase extraction.</a:t>
            </a:r>
          </a:p>
        </p:txBody>
      </p:sp>
      <p:sp>
        <p:nvSpPr>
          <p:cNvPr id="7" name="Text Box 9"/>
          <p:cNvSpPr txBox="1">
            <a:spLocks noChangeArrowheads="1"/>
          </p:cNvSpPr>
          <p:nvPr/>
        </p:nvSpPr>
        <p:spPr bwMode="auto">
          <a:xfrm>
            <a:off x="304800" y="4796135"/>
            <a:ext cx="6387133" cy="461665"/>
          </a:xfrm>
          <a:prstGeom prst="rect">
            <a:avLst/>
          </a:prstGeom>
          <a:noFill/>
          <a:ln w="12700" cap="sq">
            <a:noFill/>
            <a:miter lim="800000"/>
            <a:headEnd type="none" w="sm" len="sm"/>
            <a:tailEnd type="none" w="sm" len="sm"/>
          </a:ln>
        </p:spPr>
        <p:txBody>
          <a:bodyPr wrap="none">
            <a:spAutoFit/>
          </a:bodyPr>
          <a:lstStyle/>
          <a:p>
            <a:r>
              <a:rPr lang="en-US" altLang="zh-CN" sz="2400" dirty="0"/>
              <a:t>Prokaryotes</a:t>
            </a:r>
            <a:r>
              <a:rPr lang="en-US" altLang="zh-CN" sz="2400" dirty="0">
                <a:solidFill>
                  <a:srgbClr val="FF0000"/>
                </a:solidFill>
              </a:rPr>
              <a:t> </a:t>
            </a:r>
            <a:r>
              <a:rPr lang="en-US" altLang="zh-CN" sz="2400" dirty="0"/>
              <a:t>:extracted DNA directly from </a:t>
            </a:r>
            <a:r>
              <a:rPr lang="en-US" altLang="zh-CN" sz="2400" dirty="0" smtClean="0"/>
              <a:t>cells.  </a:t>
            </a:r>
            <a:r>
              <a:rPr lang="en-US" altLang="zh-CN" sz="2400" b="1" dirty="0" smtClean="0"/>
              <a:t>Why?</a:t>
            </a:r>
            <a:endParaRPr lang="en-US" altLang="zh-CN" sz="2400" b="1" dirty="0"/>
          </a:p>
        </p:txBody>
      </p:sp>
      <p:sp>
        <p:nvSpPr>
          <p:cNvPr id="8" name="Date Placeholder 7"/>
          <p:cNvSpPr>
            <a:spLocks noGrp="1"/>
          </p:cNvSpPr>
          <p:nvPr>
            <p:ph type="dt" sz="half" idx="10"/>
          </p:nvPr>
        </p:nvSpPr>
        <p:spPr/>
        <p:txBody>
          <a:bodyPr/>
          <a:lstStyle/>
          <a:p>
            <a:fld id="{B1BA9607-ABB5-473A-898E-87201F9B4D98}" type="datetime1">
              <a:rPr lang="en-US" smtClean="0"/>
              <a:pPr/>
              <a:t>4/22/2020</a:t>
            </a:fld>
            <a:endParaRPr lang="en-US"/>
          </a:p>
        </p:txBody>
      </p:sp>
      <p:sp>
        <p:nvSpPr>
          <p:cNvPr id="9" name="Slide Number Placeholder 8"/>
          <p:cNvSpPr>
            <a:spLocks noGrp="1"/>
          </p:cNvSpPr>
          <p:nvPr>
            <p:ph type="sldNum" sz="quarter" idx="12"/>
          </p:nvPr>
        </p:nvSpPr>
        <p:spPr/>
        <p:txBody>
          <a:bodyPr/>
          <a:lstStyle/>
          <a:p>
            <a:fld id="{7B5FE98C-80BB-47BA-A7AE-7DC72E4E69FA}" type="slidenum">
              <a:rPr lang="en-US" smtClean="0"/>
              <a:pPr/>
              <a:t>32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381000"/>
            <a:ext cx="8153400" cy="5867400"/>
          </a:xfrm>
        </p:spPr>
        <p:txBody>
          <a:bodyPr/>
          <a:lstStyle/>
          <a:p>
            <a:pPr>
              <a:buNone/>
            </a:pPr>
            <a:r>
              <a:rPr lang="en-US" dirty="0" smtClean="0"/>
              <a:t> </a:t>
            </a:r>
            <a:endParaRPr lang="en-US" dirty="0"/>
          </a:p>
        </p:txBody>
      </p:sp>
      <p:sp>
        <p:nvSpPr>
          <p:cNvPr id="4" name="Text Box 4"/>
          <p:cNvSpPr txBox="1">
            <a:spLocks noChangeArrowheads="1"/>
          </p:cNvSpPr>
          <p:nvPr/>
        </p:nvSpPr>
        <p:spPr bwMode="auto">
          <a:xfrm>
            <a:off x="533400" y="762000"/>
            <a:ext cx="5266122" cy="646973"/>
          </a:xfrm>
          <a:prstGeom prst="rect">
            <a:avLst/>
          </a:prstGeom>
          <a:noFill/>
          <a:ln w="9525">
            <a:noFill/>
            <a:miter lim="800000"/>
            <a:headEnd/>
            <a:tailEnd/>
          </a:ln>
        </p:spPr>
        <p:txBody>
          <a:bodyPr wrap="none" lIns="92075" tIns="46038" rIns="92075" bIns="46038">
            <a:spAutoFit/>
          </a:bodyPr>
          <a:lstStyle/>
          <a:p>
            <a:pPr algn="just">
              <a:lnSpc>
                <a:spcPct val="150000"/>
              </a:lnSpc>
              <a:spcBef>
                <a:spcPct val="20000"/>
              </a:spcBef>
              <a:buClr>
                <a:schemeClr val="hlink"/>
              </a:buClr>
              <a:buSzPct val="60000"/>
              <a:buFont typeface="Wingdings" pitchFamily="2" charset="2"/>
              <a:buChar char="Ø"/>
            </a:pPr>
            <a:r>
              <a:rPr lang="en-US" altLang="zh-CN" sz="2400" b="1" dirty="0" smtClean="0">
                <a:solidFill>
                  <a:srgbClr val="000066"/>
                </a:solidFill>
              </a:rPr>
              <a:t> </a:t>
            </a:r>
            <a:r>
              <a:rPr lang="en-US" altLang="zh-CN" sz="2400" b="1" dirty="0" smtClean="0"/>
              <a:t>Break </a:t>
            </a:r>
            <a:r>
              <a:rPr lang="en-US" altLang="zh-CN" sz="2400" b="1" dirty="0"/>
              <a:t>DNA into fragments randomly</a:t>
            </a:r>
            <a:r>
              <a:rPr lang="en-US" altLang="zh-CN" sz="2400" b="1" dirty="0">
                <a:solidFill>
                  <a:srgbClr val="000066"/>
                </a:solidFill>
              </a:rPr>
              <a:t>:</a:t>
            </a:r>
          </a:p>
        </p:txBody>
      </p:sp>
      <p:sp>
        <p:nvSpPr>
          <p:cNvPr id="5" name="Text Box 5"/>
          <p:cNvSpPr txBox="1">
            <a:spLocks noChangeArrowheads="1"/>
          </p:cNvSpPr>
          <p:nvPr/>
        </p:nvSpPr>
        <p:spPr bwMode="auto">
          <a:xfrm>
            <a:off x="658022" y="1295400"/>
            <a:ext cx="5958170" cy="646973"/>
          </a:xfrm>
          <a:prstGeom prst="rect">
            <a:avLst/>
          </a:prstGeom>
          <a:noFill/>
          <a:ln w="9525">
            <a:noFill/>
            <a:miter lim="800000"/>
            <a:headEnd/>
            <a:tailEnd/>
          </a:ln>
        </p:spPr>
        <p:txBody>
          <a:bodyPr wrap="none" lIns="92075" tIns="46038" rIns="92075" bIns="46038">
            <a:spAutoFit/>
          </a:bodyPr>
          <a:lstStyle/>
          <a:p>
            <a:pPr>
              <a:lnSpc>
                <a:spcPct val="150000"/>
              </a:lnSpc>
              <a:spcBef>
                <a:spcPct val="20000"/>
              </a:spcBef>
              <a:buClr>
                <a:schemeClr val="hlink"/>
              </a:buClr>
              <a:buSzPct val="60000"/>
              <a:buFont typeface="Wingdings" pitchFamily="2" charset="2"/>
              <a:buNone/>
            </a:pPr>
            <a:r>
              <a:rPr lang="en-US" altLang="zh-CN" sz="2400" b="1" dirty="0">
                <a:cs typeface="Arial" charset="0"/>
              </a:rPr>
              <a:t>Physical </a:t>
            </a:r>
            <a:r>
              <a:rPr lang="en-US" altLang="zh-CN" sz="2400" b="1" dirty="0" smtClean="0">
                <a:cs typeface="Arial" charset="0"/>
              </a:rPr>
              <a:t>shearing</a:t>
            </a:r>
            <a:r>
              <a:rPr lang="en-US" altLang="zh-CN" sz="2400" dirty="0" smtClean="0"/>
              <a:t> : </a:t>
            </a:r>
            <a:r>
              <a:rPr lang="en-US" altLang="zh-CN" sz="2400" dirty="0" err="1" smtClean="0"/>
              <a:t>pipeting</a:t>
            </a:r>
            <a:r>
              <a:rPr lang="en-US" altLang="zh-CN" sz="2400" dirty="0"/>
              <a:t>, mixing or </a:t>
            </a:r>
            <a:r>
              <a:rPr lang="en-US" altLang="zh-CN" sz="2400" dirty="0" err="1"/>
              <a:t>sonicaion</a:t>
            </a:r>
            <a:r>
              <a:rPr lang="en-US" altLang="zh-CN" sz="2400" dirty="0"/>
              <a:t> </a:t>
            </a:r>
          </a:p>
        </p:txBody>
      </p:sp>
      <p:sp>
        <p:nvSpPr>
          <p:cNvPr id="6" name="Text Box 6"/>
          <p:cNvSpPr txBox="1">
            <a:spLocks noChangeArrowheads="1"/>
          </p:cNvSpPr>
          <p:nvPr/>
        </p:nvSpPr>
        <p:spPr bwMode="auto">
          <a:xfrm>
            <a:off x="285750" y="1981200"/>
            <a:ext cx="8077200" cy="1200971"/>
          </a:xfrm>
          <a:prstGeom prst="rect">
            <a:avLst/>
          </a:prstGeom>
          <a:noFill/>
          <a:ln w="9525">
            <a:noFill/>
            <a:miter lim="800000"/>
            <a:headEnd/>
            <a:tailEnd/>
          </a:ln>
        </p:spPr>
        <p:txBody>
          <a:bodyPr lIns="92075" tIns="46038" rIns="92075" bIns="46038">
            <a:spAutoFit/>
          </a:bodyPr>
          <a:lstStyle/>
          <a:p>
            <a:pPr algn="just">
              <a:lnSpc>
                <a:spcPct val="150000"/>
              </a:lnSpc>
              <a:spcBef>
                <a:spcPct val="20000"/>
              </a:spcBef>
              <a:buClr>
                <a:schemeClr val="hlink"/>
              </a:buClr>
              <a:buSzPct val="60000"/>
              <a:buFont typeface="Wingdings" pitchFamily="2" charset="2"/>
              <a:buChar char="Ø"/>
            </a:pPr>
            <a:r>
              <a:rPr lang="en-US" altLang="zh-CN" sz="2400" b="1" dirty="0">
                <a:cs typeface="Arial" charset="0"/>
              </a:rPr>
              <a:t>Restriction enzyme digestion</a:t>
            </a:r>
            <a:r>
              <a:rPr lang="en-US" altLang="zh-CN" sz="2400" dirty="0"/>
              <a:t>: </a:t>
            </a:r>
            <a:r>
              <a:rPr lang="en-US" altLang="zh-CN" sz="2400" dirty="0" smtClean="0"/>
              <a:t>partial </a:t>
            </a:r>
            <a:r>
              <a:rPr lang="en-US" altLang="zh-CN" sz="2400" dirty="0"/>
              <a:t>digestion is preferred to get a greater lengths of DNA fragments.</a:t>
            </a:r>
          </a:p>
        </p:txBody>
      </p:sp>
      <p:sp>
        <p:nvSpPr>
          <p:cNvPr id="7" name="Text Box 3"/>
          <p:cNvSpPr txBox="1">
            <a:spLocks noChangeArrowheads="1"/>
          </p:cNvSpPr>
          <p:nvPr/>
        </p:nvSpPr>
        <p:spPr bwMode="auto">
          <a:xfrm>
            <a:off x="304800" y="3200400"/>
            <a:ext cx="8515350" cy="1200971"/>
          </a:xfrm>
          <a:prstGeom prst="rect">
            <a:avLst/>
          </a:prstGeom>
          <a:noFill/>
          <a:ln w="9525">
            <a:noFill/>
            <a:miter lim="800000"/>
            <a:headEnd/>
            <a:tailEnd/>
          </a:ln>
        </p:spPr>
        <p:txBody>
          <a:bodyPr wrap="square" lIns="92075" tIns="46038" rIns="92075" bIns="46038">
            <a:spAutoFit/>
          </a:bodyPr>
          <a:lstStyle/>
          <a:p>
            <a:pPr>
              <a:lnSpc>
                <a:spcPct val="150000"/>
              </a:lnSpc>
              <a:spcBef>
                <a:spcPct val="20000"/>
              </a:spcBef>
              <a:buClr>
                <a:schemeClr val="hlink"/>
              </a:buClr>
              <a:buSzPct val="60000"/>
              <a:buFont typeface="Wingdings" pitchFamily="2" charset="2"/>
              <a:buChar char="Ø"/>
            </a:pPr>
            <a:r>
              <a:rPr lang="en-US" altLang="zh-CN" sz="2400" dirty="0"/>
              <a:t>According to genome’s size</a:t>
            </a:r>
            <a:r>
              <a:rPr lang="en-US" altLang="zh-CN" sz="2400" dirty="0" smtClean="0"/>
              <a:t>, we </a:t>
            </a:r>
            <a:r>
              <a:rPr lang="en-US" altLang="zh-CN" sz="2400" dirty="0"/>
              <a:t>can select a proper vector to construct a library .</a:t>
            </a:r>
          </a:p>
        </p:txBody>
      </p:sp>
      <p:sp>
        <p:nvSpPr>
          <p:cNvPr id="8" name="Text Box 56"/>
          <p:cNvSpPr txBox="1">
            <a:spLocks noChangeArrowheads="1"/>
          </p:cNvSpPr>
          <p:nvPr/>
        </p:nvSpPr>
        <p:spPr bwMode="auto">
          <a:xfrm>
            <a:off x="228600" y="4375150"/>
            <a:ext cx="8686800" cy="905505"/>
          </a:xfrm>
          <a:prstGeom prst="rect">
            <a:avLst/>
          </a:prstGeom>
          <a:noFill/>
          <a:ln w="9525">
            <a:solidFill>
              <a:srgbClr val="CC3300"/>
            </a:solidFill>
            <a:miter lim="800000"/>
            <a:headEnd/>
            <a:tailEnd/>
          </a:ln>
        </p:spPr>
        <p:txBody>
          <a:bodyPr lIns="92075" tIns="46038" rIns="92075" bIns="46038">
            <a:spAutoFit/>
          </a:bodyPr>
          <a:lstStyle/>
          <a:p>
            <a:pPr>
              <a:spcBef>
                <a:spcPct val="20000"/>
              </a:spcBef>
              <a:buClr>
                <a:schemeClr val="hlink"/>
              </a:buClr>
              <a:buSzPct val="60000"/>
              <a:buFont typeface="Wingdings" pitchFamily="2" charset="2"/>
              <a:buNone/>
            </a:pPr>
            <a:r>
              <a:rPr lang="en-US" altLang="zh-CN" sz="2400" b="1" dirty="0">
                <a:solidFill>
                  <a:srgbClr val="CC3300"/>
                </a:solidFill>
                <a:cs typeface="Arial" charset="0"/>
              </a:rPr>
              <a:t>Vectors</a:t>
            </a:r>
            <a:r>
              <a:rPr lang="en-US" altLang="zh-CN" sz="2400" b="1" dirty="0"/>
              <a:t>  </a:t>
            </a:r>
            <a:r>
              <a:rPr lang="en-US" altLang="zh-CN" sz="2400" dirty="0"/>
              <a:t>    Plasmid        </a:t>
            </a:r>
            <a:r>
              <a:rPr lang="en-US" altLang="zh-CN" sz="2400" dirty="0" err="1"/>
              <a:t>phageλ</a:t>
            </a:r>
            <a:r>
              <a:rPr lang="en-US" altLang="zh-CN" sz="2400" dirty="0"/>
              <a:t>     </a:t>
            </a:r>
            <a:r>
              <a:rPr lang="en-US" altLang="zh-CN" sz="2400" dirty="0" err="1"/>
              <a:t>cosmid</a:t>
            </a:r>
            <a:r>
              <a:rPr lang="en-US" altLang="zh-CN" sz="2400" dirty="0"/>
              <a:t>     YAC</a:t>
            </a:r>
          </a:p>
          <a:p>
            <a:pPr>
              <a:spcBef>
                <a:spcPct val="20000"/>
              </a:spcBef>
              <a:buClr>
                <a:schemeClr val="hlink"/>
              </a:buClr>
              <a:buSzPct val="60000"/>
              <a:buFont typeface="Wingdings" pitchFamily="2" charset="2"/>
              <a:buNone/>
            </a:pPr>
            <a:r>
              <a:rPr lang="en-US" altLang="zh-CN" sz="2400" dirty="0"/>
              <a:t> </a:t>
            </a:r>
            <a:r>
              <a:rPr lang="en-US" altLang="zh-CN" sz="2400" b="1" dirty="0">
                <a:solidFill>
                  <a:srgbClr val="CC3300"/>
                </a:solidFill>
                <a:cs typeface="Arial" charset="0"/>
              </a:rPr>
              <a:t>insert (kb)</a:t>
            </a:r>
            <a:r>
              <a:rPr lang="en-US" altLang="zh-CN" sz="2400" dirty="0"/>
              <a:t>       5                 23              45         1000</a:t>
            </a:r>
          </a:p>
        </p:txBody>
      </p:sp>
      <p:sp>
        <p:nvSpPr>
          <p:cNvPr id="9" name="Date Placeholder 8"/>
          <p:cNvSpPr>
            <a:spLocks noGrp="1"/>
          </p:cNvSpPr>
          <p:nvPr>
            <p:ph type="dt" sz="half" idx="10"/>
          </p:nvPr>
        </p:nvSpPr>
        <p:spPr/>
        <p:txBody>
          <a:bodyPr/>
          <a:lstStyle/>
          <a:p>
            <a:fld id="{E7935300-409C-4449-84B8-25FA88E731DF}" type="datetime1">
              <a:rPr lang="en-US" smtClean="0"/>
              <a:pPr/>
              <a:t>4/22/2020</a:t>
            </a:fld>
            <a:endParaRPr lang="en-US"/>
          </a:p>
        </p:txBody>
      </p:sp>
      <p:sp>
        <p:nvSpPr>
          <p:cNvPr id="10" name="Slide Number Placeholder 9"/>
          <p:cNvSpPr>
            <a:spLocks noGrp="1"/>
          </p:cNvSpPr>
          <p:nvPr>
            <p:ph type="sldNum" sz="quarter" idx="12"/>
          </p:nvPr>
        </p:nvSpPr>
        <p:spPr/>
        <p:txBody>
          <a:bodyPr/>
          <a:lstStyle/>
          <a:p>
            <a:fld id="{7B5FE98C-80BB-47BA-A7AE-7DC72E4E69FA}"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8458200" cy="5791200"/>
          </a:xfrm>
        </p:spPr>
        <p:txBody>
          <a:bodyPr>
            <a:normAutofit/>
          </a:bodyPr>
          <a:lstStyle/>
          <a:p>
            <a:pPr algn="just">
              <a:lnSpc>
                <a:spcPct val="150000"/>
              </a:lnSpc>
              <a:spcBef>
                <a:spcPct val="20000"/>
              </a:spcBef>
              <a:buClr>
                <a:schemeClr val="hlink"/>
              </a:buClr>
              <a:buSzPct val="60000"/>
              <a:buFont typeface="Wingdings" pitchFamily="2" charset="2"/>
              <a:buChar char="Ø"/>
            </a:pPr>
            <a:r>
              <a:rPr lang="en-US" altLang="zh-CN" sz="2400" dirty="0" smtClean="0"/>
              <a:t>The most commonly chosen genomic cloning vectors are  λ </a:t>
            </a:r>
            <a:r>
              <a:rPr lang="en-US" altLang="zh-CN" sz="2400" dirty="0" err="1" smtClean="0"/>
              <a:t>relacement</a:t>
            </a:r>
            <a:r>
              <a:rPr lang="en-US" altLang="zh-CN" sz="2400" dirty="0" smtClean="0"/>
              <a:t> vectors which must be digested with  restriction enzymes to produce the two λ end fragment or λ arms between which the genomic DNA will be digested</a:t>
            </a:r>
          </a:p>
          <a:p>
            <a:pPr algn="just">
              <a:lnSpc>
                <a:spcPct val="150000"/>
              </a:lnSpc>
              <a:buNone/>
            </a:pPr>
            <a:r>
              <a:rPr lang="en-US" sz="2400" dirty="0" smtClean="0"/>
              <a:t>    </a:t>
            </a:r>
            <a:endParaRPr lang="en-US" sz="2400" dirty="0"/>
          </a:p>
        </p:txBody>
      </p:sp>
      <p:sp>
        <p:nvSpPr>
          <p:cNvPr id="4" name="Rectangle 1041"/>
          <p:cNvSpPr>
            <a:spLocks noChangeArrowheads="1"/>
          </p:cNvSpPr>
          <p:nvPr/>
        </p:nvSpPr>
        <p:spPr bwMode="auto">
          <a:xfrm>
            <a:off x="1676400" y="2787650"/>
            <a:ext cx="6248400" cy="461665"/>
          </a:xfrm>
          <a:prstGeom prst="rect">
            <a:avLst/>
          </a:prstGeom>
          <a:noFill/>
          <a:ln w="9525">
            <a:noFill/>
            <a:miter lim="800000"/>
            <a:headEnd/>
            <a:tailEnd/>
          </a:ln>
        </p:spPr>
        <p:txBody>
          <a:bodyPr anchor="ctr">
            <a:spAutoFit/>
          </a:bodyPr>
          <a:lstStyle/>
          <a:p>
            <a:pPr algn="ctr"/>
            <a:r>
              <a:rPr lang="en-US" altLang="zh-CN" sz="2400" b="1" dirty="0">
                <a:solidFill>
                  <a:srgbClr val="000066"/>
                </a:solidFill>
              </a:rPr>
              <a:t>λ </a:t>
            </a:r>
            <a:r>
              <a:rPr lang="en-US" altLang="zh-CN" sz="2400" b="1" dirty="0">
                <a:solidFill>
                  <a:srgbClr val="000066"/>
                </a:solidFill>
                <a:cs typeface="Times New Roman" charset="0"/>
              </a:rPr>
              <a:t>phage vector in cloning </a:t>
            </a:r>
          </a:p>
        </p:txBody>
      </p:sp>
      <p:sp>
        <p:nvSpPr>
          <p:cNvPr id="5" name="Text Box 1036"/>
          <p:cNvSpPr txBox="1">
            <a:spLocks noChangeArrowheads="1"/>
          </p:cNvSpPr>
          <p:nvPr/>
        </p:nvSpPr>
        <p:spPr bwMode="auto">
          <a:xfrm>
            <a:off x="1227138" y="3505200"/>
            <a:ext cx="1378904" cy="830997"/>
          </a:xfrm>
          <a:prstGeom prst="rect">
            <a:avLst/>
          </a:prstGeom>
          <a:noFill/>
          <a:ln w="9525">
            <a:noFill/>
            <a:miter lim="800000"/>
            <a:headEnd/>
            <a:tailEnd/>
          </a:ln>
        </p:spPr>
        <p:txBody>
          <a:bodyPr wrap="none">
            <a:spAutoFit/>
          </a:bodyPr>
          <a:lstStyle/>
          <a:p>
            <a:pPr algn="ctr"/>
            <a:r>
              <a:rPr lang="en-US" altLang="zh-CN" sz="2400" dirty="0">
                <a:solidFill>
                  <a:srgbClr val="000066"/>
                </a:solidFill>
              </a:rPr>
              <a:t>Long (left)</a:t>
            </a:r>
          </a:p>
          <a:p>
            <a:pPr algn="ctr"/>
            <a:r>
              <a:rPr lang="en-US" altLang="zh-CN" sz="2400" dirty="0">
                <a:solidFill>
                  <a:srgbClr val="000066"/>
                </a:solidFill>
              </a:rPr>
              <a:t>arm</a:t>
            </a:r>
          </a:p>
        </p:txBody>
      </p:sp>
      <p:sp>
        <p:nvSpPr>
          <p:cNvPr id="6" name="Text Box 1037"/>
          <p:cNvSpPr txBox="1">
            <a:spLocks noChangeArrowheads="1"/>
          </p:cNvSpPr>
          <p:nvPr/>
        </p:nvSpPr>
        <p:spPr bwMode="auto">
          <a:xfrm>
            <a:off x="5527675" y="3429000"/>
            <a:ext cx="1559401" cy="830997"/>
          </a:xfrm>
          <a:prstGeom prst="rect">
            <a:avLst/>
          </a:prstGeom>
          <a:noFill/>
          <a:ln w="9525">
            <a:noFill/>
            <a:miter lim="800000"/>
            <a:headEnd/>
            <a:tailEnd/>
          </a:ln>
        </p:spPr>
        <p:txBody>
          <a:bodyPr wrap="none">
            <a:spAutoFit/>
          </a:bodyPr>
          <a:lstStyle/>
          <a:p>
            <a:pPr algn="ctr"/>
            <a:r>
              <a:rPr lang="en-US" altLang="zh-CN" sz="2400" dirty="0">
                <a:solidFill>
                  <a:srgbClr val="000066"/>
                </a:solidFill>
              </a:rPr>
              <a:t>short (right)</a:t>
            </a:r>
          </a:p>
          <a:p>
            <a:pPr algn="ctr"/>
            <a:r>
              <a:rPr lang="en-US" altLang="zh-CN" sz="2400" dirty="0">
                <a:solidFill>
                  <a:srgbClr val="000066"/>
                </a:solidFill>
              </a:rPr>
              <a:t>arm</a:t>
            </a:r>
          </a:p>
        </p:txBody>
      </p:sp>
      <p:sp>
        <p:nvSpPr>
          <p:cNvPr id="7" name="Rectangle 1038"/>
          <p:cNvSpPr>
            <a:spLocks noChangeArrowheads="1"/>
          </p:cNvSpPr>
          <p:nvPr/>
        </p:nvSpPr>
        <p:spPr bwMode="auto">
          <a:xfrm>
            <a:off x="3313113" y="4373562"/>
            <a:ext cx="2478087" cy="198438"/>
          </a:xfrm>
          <a:prstGeom prst="rect">
            <a:avLst/>
          </a:prstGeom>
          <a:solidFill>
            <a:srgbClr val="CC3300"/>
          </a:solidFill>
          <a:ln w="9525">
            <a:solidFill>
              <a:schemeClr val="bg1"/>
            </a:solidFill>
            <a:miter lim="800000"/>
            <a:headEnd/>
            <a:tailEnd/>
          </a:ln>
        </p:spPr>
        <p:txBody>
          <a:bodyPr wrap="none" anchor="ctr"/>
          <a:lstStyle/>
          <a:p>
            <a:endParaRPr lang="en-US"/>
          </a:p>
        </p:txBody>
      </p:sp>
      <p:sp>
        <p:nvSpPr>
          <p:cNvPr id="8" name="Line 1026"/>
          <p:cNvSpPr>
            <a:spLocks noChangeShapeType="1"/>
          </p:cNvSpPr>
          <p:nvPr/>
        </p:nvSpPr>
        <p:spPr bwMode="auto">
          <a:xfrm>
            <a:off x="1168400" y="4572000"/>
            <a:ext cx="6043613" cy="0"/>
          </a:xfrm>
          <a:prstGeom prst="line">
            <a:avLst/>
          </a:prstGeom>
          <a:noFill/>
          <a:ln w="38100">
            <a:solidFill>
              <a:srgbClr val="000066"/>
            </a:solidFill>
            <a:round/>
            <a:headEnd/>
            <a:tailEnd/>
          </a:ln>
        </p:spPr>
        <p:txBody>
          <a:bodyPr/>
          <a:lstStyle/>
          <a:p>
            <a:endParaRPr lang="en-US"/>
          </a:p>
        </p:txBody>
      </p:sp>
      <p:sp>
        <p:nvSpPr>
          <p:cNvPr id="9" name="Line 1029"/>
          <p:cNvSpPr>
            <a:spLocks noChangeShapeType="1"/>
          </p:cNvSpPr>
          <p:nvPr/>
        </p:nvSpPr>
        <p:spPr bwMode="auto">
          <a:xfrm>
            <a:off x="1231900" y="4267200"/>
            <a:ext cx="292100" cy="0"/>
          </a:xfrm>
          <a:prstGeom prst="line">
            <a:avLst/>
          </a:prstGeom>
          <a:noFill/>
          <a:ln w="38100">
            <a:solidFill>
              <a:schemeClr val="tx1"/>
            </a:solidFill>
            <a:round/>
            <a:headEnd/>
            <a:tailEnd type="triangle" w="med" len="med"/>
          </a:ln>
        </p:spPr>
        <p:txBody>
          <a:bodyPr/>
          <a:lstStyle/>
          <a:p>
            <a:endParaRPr lang="en-US"/>
          </a:p>
        </p:txBody>
      </p:sp>
      <p:sp>
        <p:nvSpPr>
          <p:cNvPr id="10" name="Rectangle 1027"/>
          <p:cNvSpPr>
            <a:spLocks noChangeArrowheads="1"/>
          </p:cNvSpPr>
          <p:nvPr/>
        </p:nvSpPr>
        <p:spPr bwMode="auto">
          <a:xfrm>
            <a:off x="1204913" y="4337050"/>
            <a:ext cx="319087" cy="158750"/>
          </a:xfrm>
          <a:prstGeom prst="rect">
            <a:avLst/>
          </a:prstGeom>
          <a:solidFill>
            <a:srgbClr val="000066"/>
          </a:solidFill>
          <a:ln w="9525">
            <a:solidFill>
              <a:srgbClr val="000066"/>
            </a:solidFill>
            <a:miter lim="800000"/>
            <a:headEnd/>
            <a:tailEnd/>
          </a:ln>
        </p:spPr>
        <p:txBody>
          <a:bodyPr wrap="none" anchor="ctr"/>
          <a:lstStyle/>
          <a:p>
            <a:endParaRPr lang="en-US"/>
          </a:p>
        </p:txBody>
      </p:sp>
      <p:sp>
        <p:nvSpPr>
          <p:cNvPr id="11" name="Text Box 1047"/>
          <p:cNvSpPr txBox="1">
            <a:spLocks noChangeArrowheads="1"/>
          </p:cNvSpPr>
          <p:nvPr/>
        </p:nvSpPr>
        <p:spPr bwMode="auto">
          <a:xfrm>
            <a:off x="1173162" y="4657725"/>
            <a:ext cx="466794" cy="461665"/>
          </a:xfrm>
          <a:prstGeom prst="rect">
            <a:avLst/>
          </a:prstGeom>
          <a:noFill/>
          <a:ln w="9525">
            <a:noFill/>
            <a:miter lim="800000"/>
            <a:headEnd/>
            <a:tailEnd/>
          </a:ln>
        </p:spPr>
        <p:txBody>
          <a:bodyPr wrap="none">
            <a:spAutoFit/>
          </a:bodyPr>
          <a:lstStyle/>
          <a:p>
            <a:r>
              <a:rPr lang="en-US" altLang="zh-CN" sz="2400" i="1" dirty="0" err="1">
                <a:solidFill>
                  <a:srgbClr val="000066"/>
                </a:solidFill>
              </a:rPr>
              <a:t>cos</a:t>
            </a:r>
            <a:endParaRPr lang="en-US" altLang="zh-CN" sz="2400" i="1" dirty="0">
              <a:solidFill>
                <a:srgbClr val="000066"/>
              </a:solidFill>
            </a:endParaRPr>
          </a:p>
        </p:txBody>
      </p:sp>
      <p:sp>
        <p:nvSpPr>
          <p:cNvPr id="13" name="Line 1029"/>
          <p:cNvSpPr>
            <a:spLocks noChangeShapeType="1"/>
          </p:cNvSpPr>
          <p:nvPr/>
        </p:nvSpPr>
        <p:spPr bwMode="auto">
          <a:xfrm>
            <a:off x="6858000" y="4267200"/>
            <a:ext cx="292100" cy="0"/>
          </a:xfrm>
          <a:prstGeom prst="line">
            <a:avLst/>
          </a:prstGeom>
          <a:noFill/>
          <a:ln w="38100">
            <a:solidFill>
              <a:schemeClr val="tx1"/>
            </a:solidFill>
            <a:round/>
            <a:headEnd/>
            <a:tailEnd type="triangle" w="med" len="med"/>
          </a:ln>
        </p:spPr>
        <p:txBody>
          <a:bodyPr/>
          <a:lstStyle/>
          <a:p>
            <a:endParaRPr lang="en-US"/>
          </a:p>
        </p:txBody>
      </p:sp>
      <p:sp>
        <p:nvSpPr>
          <p:cNvPr id="14" name="Rectangle 1027"/>
          <p:cNvSpPr>
            <a:spLocks noChangeArrowheads="1"/>
          </p:cNvSpPr>
          <p:nvPr/>
        </p:nvSpPr>
        <p:spPr bwMode="auto">
          <a:xfrm>
            <a:off x="6934200" y="4343400"/>
            <a:ext cx="319087" cy="158750"/>
          </a:xfrm>
          <a:prstGeom prst="rect">
            <a:avLst/>
          </a:prstGeom>
          <a:solidFill>
            <a:srgbClr val="000066"/>
          </a:solidFill>
          <a:ln w="9525">
            <a:solidFill>
              <a:srgbClr val="000066"/>
            </a:solidFill>
            <a:miter lim="800000"/>
            <a:headEnd/>
            <a:tailEnd/>
          </a:ln>
        </p:spPr>
        <p:txBody>
          <a:bodyPr wrap="none" anchor="ctr"/>
          <a:lstStyle/>
          <a:p>
            <a:endParaRPr lang="en-US"/>
          </a:p>
        </p:txBody>
      </p:sp>
      <p:sp>
        <p:nvSpPr>
          <p:cNvPr id="15" name="Text Box 1032"/>
          <p:cNvSpPr txBox="1">
            <a:spLocks noChangeArrowheads="1"/>
          </p:cNvSpPr>
          <p:nvPr/>
        </p:nvSpPr>
        <p:spPr bwMode="auto">
          <a:xfrm>
            <a:off x="6996113" y="4678363"/>
            <a:ext cx="466794" cy="461665"/>
          </a:xfrm>
          <a:prstGeom prst="rect">
            <a:avLst/>
          </a:prstGeom>
          <a:noFill/>
          <a:ln w="9525">
            <a:noFill/>
            <a:miter lim="800000"/>
            <a:headEnd/>
            <a:tailEnd/>
          </a:ln>
        </p:spPr>
        <p:txBody>
          <a:bodyPr wrap="none">
            <a:spAutoFit/>
          </a:bodyPr>
          <a:lstStyle/>
          <a:p>
            <a:r>
              <a:rPr lang="en-US" altLang="zh-CN" sz="2400" i="1" dirty="0" err="1">
                <a:solidFill>
                  <a:srgbClr val="000066"/>
                </a:solidFill>
              </a:rPr>
              <a:t>cos</a:t>
            </a:r>
            <a:endParaRPr lang="en-US" altLang="zh-CN" sz="2400" i="1" dirty="0">
              <a:solidFill>
                <a:srgbClr val="000066"/>
              </a:solidFill>
            </a:endParaRPr>
          </a:p>
        </p:txBody>
      </p:sp>
      <p:sp>
        <p:nvSpPr>
          <p:cNvPr id="16" name="Text Box 1039"/>
          <p:cNvSpPr txBox="1">
            <a:spLocks noChangeArrowheads="1"/>
          </p:cNvSpPr>
          <p:nvPr/>
        </p:nvSpPr>
        <p:spPr bwMode="auto">
          <a:xfrm>
            <a:off x="3429000" y="4664075"/>
            <a:ext cx="2468946" cy="830997"/>
          </a:xfrm>
          <a:prstGeom prst="rect">
            <a:avLst/>
          </a:prstGeom>
          <a:noFill/>
          <a:ln w="9525">
            <a:noFill/>
            <a:miter lim="800000"/>
            <a:headEnd/>
            <a:tailEnd/>
          </a:ln>
        </p:spPr>
        <p:txBody>
          <a:bodyPr wrap="none">
            <a:spAutoFit/>
          </a:bodyPr>
          <a:lstStyle/>
          <a:p>
            <a:r>
              <a:rPr lang="en-US" altLang="zh-CN" sz="2400" dirty="0">
                <a:solidFill>
                  <a:srgbClr val="CC3300"/>
                </a:solidFill>
                <a:latin typeface="Comic Sans MS" pitchFamily="66" charset="0"/>
              </a:rPr>
              <a:t>Exogenous DNA</a:t>
            </a:r>
          </a:p>
          <a:p>
            <a:r>
              <a:rPr lang="en-US" altLang="zh-CN" sz="2400" dirty="0">
                <a:solidFill>
                  <a:srgbClr val="CC3300"/>
                </a:solidFill>
                <a:latin typeface="Comic Sans MS" pitchFamily="66" charset="0"/>
              </a:rPr>
              <a:t>(~20-23 kb)</a:t>
            </a:r>
          </a:p>
        </p:txBody>
      </p:sp>
      <p:sp>
        <p:nvSpPr>
          <p:cNvPr id="17" name="Date Placeholder 16"/>
          <p:cNvSpPr>
            <a:spLocks noGrp="1"/>
          </p:cNvSpPr>
          <p:nvPr>
            <p:ph type="dt" sz="half" idx="10"/>
          </p:nvPr>
        </p:nvSpPr>
        <p:spPr/>
        <p:txBody>
          <a:bodyPr/>
          <a:lstStyle/>
          <a:p>
            <a:fld id="{2D04BAB6-55EC-4B57-8A07-5E7323EFB650}" type="datetime1">
              <a:rPr lang="en-US" smtClean="0"/>
              <a:pPr/>
              <a:t>4/22/2020</a:t>
            </a:fld>
            <a:endParaRPr lang="en-US"/>
          </a:p>
        </p:txBody>
      </p:sp>
      <p:sp>
        <p:nvSpPr>
          <p:cNvPr id="18" name="Slide Number Placeholder 17"/>
          <p:cNvSpPr>
            <a:spLocks noGrp="1"/>
          </p:cNvSpPr>
          <p:nvPr>
            <p:ph type="sldNum" sz="quarter" idx="12"/>
          </p:nvPr>
        </p:nvSpPr>
        <p:spPr/>
        <p:txBody>
          <a:bodyPr/>
          <a:lstStyle/>
          <a:p>
            <a:fld id="{7B5FE98C-80BB-47BA-A7AE-7DC72E4E69FA}"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6096000"/>
          </a:xfrm>
        </p:spPr>
        <p:txBody>
          <a:bodyPr>
            <a:normAutofit/>
          </a:bodyPr>
          <a:lstStyle/>
          <a:p>
            <a:pPr marL="457200" indent="-457200" algn="ctr">
              <a:buAutoNum type="alphaUcPeriod" startAt="2"/>
            </a:pPr>
            <a:r>
              <a:rPr lang="en-US" altLang="zh-CN" sz="2400" b="1" dirty="0" err="1" smtClean="0">
                <a:cs typeface="Arial" charset="0"/>
              </a:rPr>
              <a:t>cDNA</a:t>
            </a:r>
            <a:r>
              <a:rPr lang="en-US" altLang="zh-CN" sz="2400" b="1" dirty="0" smtClean="0">
                <a:cs typeface="Arial" charset="0"/>
              </a:rPr>
              <a:t> libraries</a:t>
            </a:r>
          </a:p>
          <a:p>
            <a:pPr marL="457200" indent="-457200" algn="just">
              <a:lnSpc>
                <a:spcPct val="150000"/>
              </a:lnSpc>
              <a:buFontTx/>
              <a:buAutoNum type="arabicPeriod"/>
            </a:pPr>
            <a:r>
              <a:rPr lang="en-US" altLang="zh-CN" sz="2400" dirty="0" smtClean="0">
                <a:cs typeface="Arial" charset="0"/>
              </a:rPr>
              <a:t>No </a:t>
            </a:r>
            <a:r>
              <a:rPr lang="en-US" altLang="zh-CN" sz="2400" dirty="0" err="1" smtClean="0">
                <a:cs typeface="Arial" charset="0"/>
              </a:rPr>
              <a:t>cDNA</a:t>
            </a:r>
            <a:r>
              <a:rPr lang="en-US" altLang="zh-CN" sz="2400" dirty="0" smtClean="0">
                <a:cs typeface="Arial" charset="0"/>
              </a:rPr>
              <a:t> library was made from prokaryotic mRNA. </a:t>
            </a:r>
          </a:p>
          <a:p>
            <a:pPr marL="457200" indent="-457200" algn="just">
              <a:lnSpc>
                <a:spcPct val="150000"/>
              </a:lnSpc>
              <a:buFontTx/>
              <a:buChar char="•"/>
            </a:pPr>
            <a:r>
              <a:rPr lang="en-US" altLang="zh-CN" sz="2400" dirty="0" smtClean="0">
                <a:cs typeface="Arial" charset="0"/>
              </a:rPr>
              <a:t>Prokaryotic mRNA is very unstable</a:t>
            </a:r>
          </a:p>
          <a:p>
            <a:pPr marL="457200" indent="-457200" algn="just">
              <a:lnSpc>
                <a:spcPct val="150000"/>
              </a:lnSpc>
              <a:buFontTx/>
              <a:buChar char="•"/>
            </a:pPr>
            <a:r>
              <a:rPr lang="en-US" altLang="zh-CN" sz="2400" dirty="0" smtClean="0">
                <a:cs typeface="Arial" charset="0"/>
              </a:rPr>
              <a:t>Genomic libraries of prokaryotes are easier to make and contain all the genome sequences.</a:t>
            </a:r>
          </a:p>
          <a:p>
            <a:pPr marL="457200" indent="-457200" algn="just">
              <a:lnSpc>
                <a:spcPct val="150000"/>
              </a:lnSpc>
              <a:buFontTx/>
              <a:buAutoNum type="arabicPeriod" startAt="2"/>
            </a:pPr>
            <a:r>
              <a:rPr lang="en-US" altLang="zh-CN" sz="2400" dirty="0" err="1" smtClean="0">
                <a:cs typeface="Arial" charset="0"/>
              </a:rPr>
              <a:t>cDNA</a:t>
            </a:r>
            <a:r>
              <a:rPr lang="en-US" altLang="zh-CN" sz="2400" dirty="0" smtClean="0">
                <a:cs typeface="Arial" charset="0"/>
              </a:rPr>
              <a:t> libraries are very useful for eukaryotic gene analysis </a:t>
            </a:r>
          </a:p>
          <a:p>
            <a:pPr marL="457200" indent="-457200" algn="just">
              <a:lnSpc>
                <a:spcPct val="150000"/>
              </a:lnSpc>
              <a:buFontTx/>
              <a:buChar char="•"/>
            </a:pPr>
            <a:r>
              <a:rPr lang="en-US" altLang="zh-CN" sz="2400" dirty="0" smtClean="0">
                <a:cs typeface="Arial" charset="0"/>
              </a:rPr>
              <a:t>Condensed protein encoded gene libraries, have much less junk sequences.</a:t>
            </a:r>
          </a:p>
          <a:p>
            <a:pPr marL="457200" indent="-457200" algn="just">
              <a:lnSpc>
                <a:spcPct val="150000"/>
              </a:lnSpc>
              <a:buFontTx/>
              <a:buChar char="•"/>
            </a:pPr>
            <a:r>
              <a:rPr lang="en-US" altLang="zh-CN" sz="2400" dirty="0" err="1" smtClean="0">
                <a:cs typeface="Arial" charset="0"/>
              </a:rPr>
              <a:t>cDNAs</a:t>
            </a:r>
            <a:r>
              <a:rPr lang="en-US" altLang="zh-CN" sz="2400" dirty="0" smtClean="0">
                <a:cs typeface="Arial" charset="0"/>
              </a:rPr>
              <a:t> have no </a:t>
            </a:r>
            <a:r>
              <a:rPr lang="en-US" altLang="zh-CN" sz="2400" dirty="0" err="1" smtClean="0">
                <a:cs typeface="Arial" charset="0"/>
              </a:rPr>
              <a:t>introns</a:t>
            </a:r>
            <a:r>
              <a:rPr lang="en-US" altLang="zh-CN" sz="2400" dirty="0" smtClean="0">
                <a:cs typeface="Arial" charset="0"/>
              </a:rPr>
              <a:t> </a:t>
            </a:r>
            <a:r>
              <a:rPr lang="en-US" altLang="zh-CN" sz="2400" dirty="0" smtClean="0">
                <a:cs typeface="Arial" charset="0"/>
                <a:sym typeface="Symbol" charset="2"/>
              </a:rPr>
              <a:t> genes can be expressed in </a:t>
            </a:r>
            <a:r>
              <a:rPr lang="en-US" altLang="zh-CN" sz="2400" i="1" dirty="0" smtClean="0">
                <a:cs typeface="Arial" charset="0"/>
                <a:sym typeface="Symbol" charset="2"/>
              </a:rPr>
              <a:t>E. coli</a:t>
            </a:r>
            <a:r>
              <a:rPr lang="en-US" altLang="zh-CN" sz="2400" dirty="0" smtClean="0">
                <a:cs typeface="Arial" charset="0"/>
                <a:sym typeface="Symbol" charset="2"/>
              </a:rPr>
              <a:t> directly</a:t>
            </a:r>
          </a:p>
          <a:p>
            <a:pPr marL="457200" indent="-457200" algn="just">
              <a:lnSpc>
                <a:spcPct val="150000"/>
              </a:lnSpc>
              <a:buFontTx/>
              <a:buChar char="•"/>
            </a:pPr>
            <a:r>
              <a:rPr lang="en-US" altLang="zh-CN" sz="2400" dirty="0" smtClean="0">
                <a:cs typeface="Arial" charset="0"/>
                <a:sym typeface="Symbol" charset="2"/>
              </a:rPr>
              <a:t>Are very useful to identify new genes</a:t>
            </a:r>
          </a:p>
          <a:p>
            <a:pPr marL="457200" indent="-457200">
              <a:buNone/>
            </a:pPr>
            <a:endParaRPr lang="en-US" sz="2400" dirty="0"/>
          </a:p>
        </p:txBody>
      </p:sp>
      <p:sp>
        <p:nvSpPr>
          <p:cNvPr id="4" name="Date Placeholder 3"/>
          <p:cNvSpPr>
            <a:spLocks noGrp="1"/>
          </p:cNvSpPr>
          <p:nvPr>
            <p:ph type="dt" sz="half" idx="10"/>
          </p:nvPr>
        </p:nvSpPr>
        <p:spPr/>
        <p:txBody>
          <a:bodyPr/>
          <a:lstStyle/>
          <a:p>
            <a:fld id="{84BC40A1-0623-4760-AFA1-4221E5F84D03}" type="datetime1">
              <a:rPr lang="en-US" smtClean="0"/>
              <a:pPr/>
              <a:t>4/22/2020</a:t>
            </a:fld>
            <a:endParaRPr lang="en-US"/>
          </a:p>
        </p:txBody>
      </p:sp>
      <p:sp>
        <p:nvSpPr>
          <p:cNvPr id="5" name="Slide Number Placeholder 4"/>
          <p:cNvSpPr>
            <a:spLocks noGrp="1"/>
          </p:cNvSpPr>
          <p:nvPr>
            <p:ph type="sldNum" sz="quarter" idx="12"/>
          </p:nvPr>
        </p:nvSpPr>
        <p:spPr/>
        <p:txBody>
          <a:bodyPr/>
          <a:lstStyle/>
          <a:p>
            <a:fld id="{7B5FE98C-80BB-47BA-A7AE-7DC72E4E69FA}"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381000"/>
            <a:ext cx="8686800" cy="6324600"/>
          </a:xfrm>
        </p:spPr>
        <p:txBody>
          <a:bodyPr/>
          <a:lstStyle/>
          <a:p>
            <a:pPr algn="just">
              <a:lnSpc>
                <a:spcPct val="150000"/>
              </a:lnSpc>
            </a:pPr>
            <a:r>
              <a:rPr lang="en-US" altLang="zh-CN" sz="2400" dirty="0" smtClean="0">
                <a:cs typeface="Arial" charset="0"/>
              </a:rPr>
              <a:t>Tissue or cell type specific (differential expression of genes) </a:t>
            </a:r>
          </a:p>
          <a:p>
            <a:pPr algn="ctr">
              <a:buNone/>
            </a:pPr>
            <a:r>
              <a:rPr lang="en-US" b="1" dirty="0" smtClean="0"/>
              <a:t>    mRNA isolation</a:t>
            </a:r>
          </a:p>
          <a:p>
            <a:pPr algn="just">
              <a:lnSpc>
                <a:spcPct val="150000"/>
              </a:lnSpc>
              <a:buFont typeface="Wingdings" pitchFamily="2" charset="2"/>
              <a:buChar char="Ø"/>
            </a:pPr>
            <a:r>
              <a:rPr lang="en-US" altLang="zh-CN" sz="2400" dirty="0" smtClean="0">
                <a:cs typeface="Arial" charset="0"/>
              </a:rPr>
              <a:t> Most eukaryotic mRNAs are </a:t>
            </a:r>
            <a:r>
              <a:rPr lang="en-US" altLang="zh-CN" sz="2400" dirty="0" err="1" smtClean="0">
                <a:cs typeface="Arial" charset="0"/>
              </a:rPr>
              <a:t>polyadenylated</a:t>
            </a:r>
            <a:r>
              <a:rPr lang="en-US" altLang="zh-CN" sz="2400" dirty="0" smtClean="0">
                <a:cs typeface="Arial" charset="0"/>
              </a:rPr>
              <a:t> at their 3’ ends  </a:t>
            </a:r>
          </a:p>
        </p:txBody>
      </p:sp>
      <p:sp>
        <p:nvSpPr>
          <p:cNvPr id="4" name="Freeform 13"/>
          <p:cNvSpPr>
            <a:spLocks/>
          </p:cNvSpPr>
          <p:nvPr/>
        </p:nvSpPr>
        <p:spPr bwMode="auto">
          <a:xfrm>
            <a:off x="1295400" y="3581400"/>
            <a:ext cx="3429000" cy="342900"/>
          </a:xfrm>
          <a:custGeom>
            <a:avLst/>
            <a:gdLst>
              <a:gd name="T0" fmla="*/ 0 w 2160"/>
              <a:gd name="T1" fmla="*/ 64 h 216"/>
              <a:gd name="T2" fmla="*/ 192 w 2160"/>
              <a:gd name="T3" fmla="*/ 208 h 216"/>
              <a:gd name="T4" fmla="*/ 384 w 2160"/>
              <a:gd name="T5" fmla="*/ 112 h 216"/>
              <a:gd name="T6" fmla="*/ 672 w 2160"/>
              <a:gd name="T7" fmla="*/ 112 h 216"/>
              <a:gd name="T8" fmla="*/ 864 w 2160"/>
              <a:gd name="T9" fmla="*/ 208 h 216"/>
              <a:gd name="T10" fmla="*/ 1056 w 2160"/>
              <a:gd name="T11" fmla="*/ 160 h 216"/>
              <a:gd name="T12" fmla="*/ 1152 w 2160"/>
              <a:gd name="T13" fmla="*/ 64 h 216"/>
              <a:gd name="T14" fmla="*/ 1488 w 2160"/>
              <a:gd name="T15" fmla="*/ 16 h 216"/>
              <a:gd name="T16" fmla="*/ 1872 w 2160"/>
              <a:gd name="T17" fmla="*/ 160 h 216"/>
              <a:gd name="T18" fmla="*/ 2160 w 2160"/>
              <a:gd name="T19" fmla="*/ 64 h 2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60"/>
              <a:gd name="T31" fmla="*/ 0 h 216"/>
              <a:gd name="T32" fmla="*/ 2160 w 2160"/>
              <a:gd name="T33" fmla="*/ 216 h 2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 h="216">
                <a:moveTo>
                  <a:pt x="0" y="64"/>
                </a:moveTo>
                <a:cubicBezTo>
                  <a:pt x="64" y="132"/>
                  <a:pt x="128" y="200"/>
                  <a:pt x="192" y="208"/>
                </a:cubicBezTo>
                <a:cubicBezTo>
                  <a:pt x="256" y="216"/>
                  <a:pt x="304" y="128"/>
                  <a:pt x="384" y="112"/>
                </a:cubicBezTo>
                <a:cubicBezTo>
                  <a:pt x="464" y="96"/>
                  <a:pt x="592" y="96"/>
                  <a:pt x="672" y="112"/>
                </a:cubicBezTo>
                <a:cubicBezTo>
                  <a:pt x="752" y="128"/>
                  <a:pt x="800" y="200"/>
                  <a:pt x="864" y="208"/>
                </a:cubicBezTo>
                <a:cubicBezTo>
                  <a:pt x="928" y="216"/>
                  <a:pt x="1008" y="184"/>
                  <a:pt x="1056" y="160"/>
                </a:cubicBezTo>
                <a:cubicBezTo>
                  <a:pt x="1104" y="136"/>
                  <a:pt x="1080" y="88"/>
                  <a:pt x="1152" y="64"/>
                </a:cubicBezTo>
                <a:cubicBezTo>
                  <a:pt x="1224" y="40"/>
                  <a:pt x="1368" y="0"/>
                  <a:pt x="1488" y="16"/>
                </a:cubicBezTo>
                <a:cubicBezTo>
                  <a:pt x="1608" y="32"/>
                  <a:pt x="1760" y="152"/>
                  <a:pt x="1872" y="160"/>
                </a:cubicBezTo>
                <a:cubicBezTo>
                  <a:pt x="1984" y="168"/>
                  <a:pt x="2112" y="80"/>
                  <a:pt x="2160" y="64"/>
                </a:cubicBezTo>
              </a:path>
            </a:pathLst>
          </a:custGeom>
          <a:noFill/>
          <a:ln w="38100" cap="sq">
            <a:solidFill>
              <a:srgbClr val="000066"/>
            </a:solidFill>
            <a:round/>
            <a:headEnd type="none" w="sm" len="sm"/>
            <a:tailEnd type="none" w="lg" len="lg"/>
          </a:ln>
        </p:spPr>
        <p:txBody>
          <a:bodyPr wrap="none" lIns="90000" tIns="46800" rIns="90000" bIns="46800">
            <a:spAutoFit/>
          </a:bodyPr>
          <a:lstStyle/>
          <a:p>
            <a:endParaRPr lang="en-US" dirty="0"/>
          </a:p>
        </p:txBody>
      </p:sp>
      <p:sp>
        <p:nvSpPr>
          <p:cNvPr id="5" name="Text Box 17"/>
          <p:cNvSpPr txBox="1">
            <a:spLocks noChangeArrowheads="1"/>
          </p:cNvSpPr>
          <p:nvPr/>
        </p:nvSpPr>
        <p:spPr bwMode="auto">
          <a:xfrm>
            <a:off x="879475" y="3200400"/>
            <a:ext cx="916574" cy="463846"/>
          </a:xfrm>
          <a:prstGeom prst="rect">
            <a:avLst/>
          </a:prstGeom>
          <a:noFill/>
          <a:ln w="12700" cap="sq">
            <a:solidFill>
              <a:srgbClr val="000066"/>
            </a:solidFill>
            <a:miter lim="800000"/>
            <a:headEnd type="none" w="sm" len="sm"/>
            <a:tailEnd type="none" w="lg" len="lg"/>
          </a:ln>
        </p:spPr>
        <p:txBody>
          <a:bodyPr wrap="none" lIns="90000" tIns="46800" rIns="90000" bIns="46800">
            <a:spAutoFit/>
          </a:bodyPr>
          <a:lstStyle/>
          <a:p>
            <a:r>
              <a:rPr lang="en-US" altLang="zh-CN" sz="2400" b="1" dirty="0">
                <a:solidFill>
                  <a:srgbClr val="000066"/>
                </a:solidFill>
                <a:cs typeface="Arial" charset="0"/>
              </a:rPr>
              <a:t>5’ </a:t>
            </a:r>
            <a:r>
              <a:rPr lang="en-US" altLang="zh-CN" sz="2400" b="1" dirty="0">
                <a:cs typeface="Arial" charset="0"/>
              </a:rPr>
              <a:t>cap</a:t>
            </a:r>
          </a:p>
        </p:txBody>
      </p:sp>
      <p:sp>
        <p:nvSpPr>
          <p:cNvPr id="6" name="Text Box 14"/>
          <p:cNvSpPr txBox="1">
            <a:spLocks noChangeArrowheads="1"/>
          </p:cNvSpPr>
          <p:nvPr/>
        </p:nvSpPr>
        <p:spPr bwMode="auto">
          <a:xfrm>
            <a:off x="4648200" y="3429000"/>
            <a:ext cx="2149475" cy="463550"/>
          </a:xfrm>
          <a:prstGeom prst="rect">
            <a:avLst/>
          </a:prstGeom>
          <a:noFill/>
          <a:ln w="12700" cap="sq">
            <a:solidFill>
              <a:srgbClr val="000066"/>
            </a:solidFill>
            <a:miter lim="800000"/>
            <a:headEnd type="none" w="sm" len="sm"/>
            <a:tailEnd type="none" w="lg" len="lg"/>
          </a:ln>
        </p:spPr>
        <p:txBody>
          <a:bodyPr wrap="none" lIns="90000" tIns="46800" rIns="90000" bIns="46800">
            <a:spAutoFit/>
          </a:bodyPr>
          <a:lstStyle/>
          <a:p>
            <a:r>
              <a:rPr lang="en-US" altLang="zh-CN" sz="2400" dirty="0" err="1">
                <a:solidFill>
                  <a:srgbClr val="000066"/>
                </a:solidFill>
                <a:cs typeface="Arial" charset="0"/>
              </a:rPr>
              <a:t>AAAAAAAAAAn</a:t>
            </a:r>
            <a:endParaRPr lang="en-US" altLang="zh-CN" sz="2400" dirty="0">
              <a:solidFill>
                <a:srgbClr val="000066"/>
              </a:solidFill>
              <a:cs typeface="Arial" charset="0"/>
            </a:endParaRPr>
          </a:p>
        </p:txBody>
      </p:sp>
      <p:sp>
        <p:nvSpPr>
          <p:cNvPr id="8" name="Rectangle 7"/>
          <p:cNvSpPr/>
          <p:nvPr/>
        </p:nvSpPr>
        <p:spPr>
          <a:xfrm>
            <a:off x="304800" y="4154269"/>
            <a:ext cx="8458200" cy="1154162"/>
          </a:xfrm>
          <a:prstGeom prst="rect">
            <a:avLst/>
          </a:prstGeom>
        </p:spPr>
        <p:txBody>
          <a:bodyPr wrap="square">
            <a:spAutoFit/>
          </a:bodyPr>
          <a:lstStyle/>
          <a:p>
            <a:pPr algn="just">
              <a:lnSpc>
                <a:spcPct val="150000"/>
              </a:lnSpc>
              <a:buFont typeface="Wingdings" pitchFamily="2" charset="2"/>
              <a:buChar char="Ø"/>
            </a:pPr>
            <a:r>
              <a:rPr lang="en-US" altLang="zh-CN" sz="2400" dirty="0" err="1" smtClean="0">
                <a:cs typeface="Arial" charset="0"/>
              </a:rPr>
              <a:t>oligo</a:t>
            </a:r>
            <a:r>
              <a:rPr lang="en-US" altLang="zh-CN" sz="2400" dirty="0" smtClean="0">
                <a:cs typeface="Arial" charset="0"/>
              </a:rPr>
              <a:t> (</a:t>
            </a:r>
            <a:r>
              <a:rPr lang="en-US" altLang="zh-CN" sz="2400" dirty="0" err="1" smtClean="0">
                <a:cs typeface="Arial" charset="0"/>
              </a:rPr>
              <a:t>dT</a:t>
            </a:r>
            <a:r>
              <a:rPr lang="en-US" altLang="zh-CN" sz="2400" dirty="0" smtClean="0">
                <a:cs typeface="Arial" charset="0"/>
              </a:rPr>
              <a:t>) can be bound to the poly(A) tail and used to recover the mRNA</a:t>
            </a:r>
            <a:endParaRPr lang="en-US" sz="2400" dirty="0"/>
          </a:p>
        </p:txBody>
      </p:sp>
      <p:sp>
        <p:nvSpPr>
          <p:cNvPr id="7" name="Date Placeholder 6"/>
          <p:cNvSpPr>
            <a:spLocks noGrp="1"/>
          </p:cNvSpPr>
          <p:nvPr>
            <p:ph type="dt" sz="half" idx="10"/>
          </p:nvPr>
        </p:nvSpPr>
        <p:spPr/>
        <p:txBody>
          <a:bodyPr/>
          <a:lstStyle/>
          <a:p>
            <a:fld id="{89264052-9CDF-4214-BE27-CFE5C5EBEA1C}" type="datetime1">
              <a:rPr lang="en-US" smtClean="0"/>
              <a:pPr/>
              <a:t>4/22/2020</a:t>
            </a:fld>
            <a:endParaRPr lang="en-US"/>
          </a:p>
        </p:txBody>
      </p:sp>
      <p:sp>
        <p:nvSpPr>
          <p:cNvPr id="9" name="Slide Number Placeholder 8"/>
          <p:cNvSpPr>
            <a:spLocks noGrp="1"/>
          </p:cNvSpPr>
          <p:nvPr>
            <p:ph type="sldNum" sz="quarter" idx="12"/>
          </p:nvPr>
        </p:nvSpPr>
        <p:spPr/>
        <p:txBody>
          <a:bodyPr/>
          <a:lstStyle/>
          <a:p>
            <a:fld id="{7B5FE98C-80BB-47BA-A7AE-7DC72E4E69FA}"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304800"/>
            <a:ext cx="8458200" cy="6096000"/>
          </a:xfrm>
        </p:spPr>
        <p:txBody>
          <a:bodyPr/>
          <a:lstStyle/>
          <a:p>
            <a:endParaRPr lang="en-US" dirty="0" smtClean="0"/>
          </a:p>
          <a:p>
            <a:pPr>
              <a:buNone/>
            </a:pPr>
            <a:endParaRPr lang="en-US" dirty="0"/>
          </a:p>
        </p:txBody>
      </p:sp>
      <p:pic>
        <p:nvPicPr>
          <p:cNvPr id="4" name="Picture 2" descr="C:\My Documents\ch7f14.gif"/>
          <p:cNvPicPr>
            <a:picLocks noChangeAspect="1" noChangeArrowheads="1"/>
          </p:cNvPicPr>
          <p:nvPr/>
        </p:nvPicPr>
        <p:blipFill>
          <a:blip r:embed="rId2" cstate="print">
            <a:lum bright="-24000"/>
          </a:blip>
          <a:srcRect/>
          <a:stretch>
            <a:fillRect/>
          </a:stretch>
        </p:blipFill>
        <p:spPr bwMode="auto">
          <a:xfrm>
            <a:off x="1066800" y="304800"/>
            <a:ext cx="7391400" cy="60960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ABDA1DF5-C1ED-44CA-90D5-3FD71D57280A}" type="datetime1">
              <a:rPr lang="en-US" smtClean="0"/>
              <a:pPr/>
              <a:t>4/22/2020</a:t>
            </a:fld>
            <a:endParaRPr lang="en-US"/>
          </a:p>
        </p:txBody>
      </p:sp>
      <p:sp>
        <p:nvSpPr>
          <p:cNvPr id="6" name="Slide Number Placeholder 5"/>
          <p:cNvSpPr>
            <a:spLocks noGrp="1"/>
          </p:cNvSpPr>
          <p:nvPr>
            <p:ph type="sldNum" sz="quarter" idx="12"/>
          </p:nvPr>
        </p:nvSpPr>
        <p:spPr/>
        <p:txBody>
          <a:bodyPr/>
          <a:lstStyle/>
          <a:p>
            <a:fld id="{7B5FE98C-80BB-47BA-A7AE-7DC72E4E69FA}"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228600"/>
            <a:ext cx="8458200" cy="6248400"/>
          </a:xfrm>
        </p:spPr>
        <p:txBody>
          <a:bodyPr>
            <a:normAutofit/>
          </a:bodyPr>
          <a:lstStyle/>
          <a:p>
            <a:pPr algn="ctr">
              <a:buNone/>
            </a:pPr>
            <a:r>
              <a:rPr lang="en-US" altLang="zh-CN" sz="2400" b="1" dirty="0" smtClean="0">
                <a:cs typeface="Arial" charset="0"/>
              </a:rPr>
              <a:t>Three  methods to isolate mRNA</a:t>
            </a:r>
          </a:p>
          <a:p>
            <a:pPr algn="just">
              <a:lnSpc>
                <a:spcPct val="150000"/>
              </a:lnSpc>
              <a:buNone/>
            </a:pPr>
            <a:r>
              <a:rPr lang="en-US" altLang="zh-CN" sz="2400" b="1" i="1" dirty="0" smtClean="0">
                <a:cs typeface="Arial" charset="0"/>
              </a:rPr>
              <a:t>1.</a:t>
            </a:r>
            <a:r>
              <a:rPr lang="en-US" altLang="zh-CN" sz="2400" dirty="0" smtClean="0">
                <a:cs typeface="Arial" charset="0"/>
              </a:rPr>
              <a:t>Traditionally method was done by pass  a preparation of  total RNA down a column of </a:t>
            </a:r>
            <a:r>
              <a:rPr lang="en-US" altLang="zh-CN" sz="2400" dirty="0" err="1" smtClean="0">
                <a:cs typeface="Arial" charset="0"/>
              </a:rPr>
              <a:t>oligo</a:t>
            </a:r>
            <a:r>
              <a:rPr lang="en-US" altLang="zh-CN" sz="2400" dirty="0" smtClean="0">
                <a:cs typeface="Arial" charset="0"/>
              </a:rPr>
              <a:t> (</a:t>
            </a:r>
            <a:r>
              <a:rPr lang="en-US" altLang="zh-CN" sz="2400" dirty="0" err="1" smtClean="0">
                <a:cs typeface="Arial" charset="0"/>
              </a:rPr>
              <a:t>dT</a:t>
            </a:r>
            <a:r>
              <a:rPr lang="en-US" altLang="zh-CN" sz="2400" dirty="0" smtClean="0">
                <a:cs typeface="Arial" charset="0"/>
              </a:rPr>
              <a:t>)-cellulose</a:t>
            </a:r>
          </a:p>
          <a:p>
            <a:pPr algn="just">
              <a:lnSpc>
                <a:spcPct val="150000"/>
              </a:lnSpc>
              <a:buNone/>
            </a:pPr>
            <a:r>
              <a:rPr lang="en-US" altLang="zh-CN" sz="2400" i="1" dirty="0" smtClean="0">
                <a:cs typeface="Arial" charset="0"/>
              </a:rPr>
              <a:t>2.</a:t>
            </a:r>
            <a:r>
              <a:rPr lang="en-US" altLang="zh-CN" sz="2400" dirty="0" smtClean="0"/>
              <a:t>More rapid procedure is to add </a:t>
            </a:r>
            <a:r>
              <a:rPr lang="en-US" altLang="zh-CN" sz="2400" dirty="0" err="1" smtClean="0"/>
              <a:t>oligo</a:t>
            </a:r>
            <a:r>
              <a:rPr lang="en-US" altLang="zh-CN" sz="2400" dirty="0" smtClean="0"/>
              <a:t>(</a:t>
            </a:r>
            <a:r>
              <a:rPr lang="en-US" altLang="zh-CN" sz="2400" dirty="0" err="1" smtClean="0"/>
              <a:t>dT</a:t>
            </a:r>
            <a:r>
              <a:rPr lang="en-US" altLang="zh-CN" sz="2400" dirty="0" smtClean="0"/>
              <a:t>) linked to magnetic beads directly to a cell </a:t>
            </a:r>
            <a:r>
              <a:rPr lang="en-US" altLang="zh-CN" sz="2400" dirty="0" err="1" smtClean="0"/>
              <a:t>lysate</a:t>
            </a:r>
            <a:r>
              <a:rPr lang="en-US" altLang="zh-CN" sz="2400" dirty="0" smtClean="0"/>
              <a:t> and ‘pulling out’ the mRNA using a strong magnet </a:t>
            </a:r>
          </a:p>
          <a:p>
            <a:pPr algn="just">
              <a:lnSpc>
                <a:spcPct val="150000"/>
              </a:lnSpc>
              <a:buNone/>
            </a:pPr>
            <a:r>
              <a:rPr lang="en-US" altLang="zh-CN" sz="2400" i="1" dirty="0" smtClean="0">
                <a:cs typeface="Arial" charset="0"/>
              </a:rPr>
              <a:t>3.</a:t>
            </a:r>
            <a:r>
              <a:rPr lang="en-US" altLang="zh-CN" sz="2400" dirty="0" smtClean="0">
                <a:cs typeface="Arial" charset="0"/>
              </a:rPr>
              <a:t>Alternative  route of isolating mRNA is </a:t>
            </a:r>
            <a:r>
              <a:rPr lang="en-US" altLang="zh-CN" sz="2400" dirty="0" err="1" smtClean="0">
                <a:cs typeface="Arial" charset="0"/>
              </a:rPr>
              <a:t>lysing</a:t>
            </a:r>
            <a:r>
              <a:rPr lang="en-US" altLang="zh-CN" sz="2400" dirty="0" smtClean="0">
                <a:cs typeface="Arial" charset="0"/>
              </a:rPr>
              <a:t> cells and then preparing mRNA-ribosome complexes on sucrose gradients</a:t>
            </a:r>
          </a:p>
          <a:p>
            <a:pPr>
              <a:buNone/>
            </a:pPr>
            <a:endParaRPr lang="en-US" sz="2400" dirty="0"/>
          </a:p>
        </p:txBody>
      </p:sp>
      <p:sp>
        <p:nvSpPr>
          <p:cNvPr id="4" name="Date Placeholder 3"/>
          <p:cNvSpPr>
            <a:spLocks noGrp="1"/>
          </p:cNvSpPr>
          <p:nvPr>
            <p:ph type="dt" sz="half" idx="10"/>
          </p:nvPr>
        </p:nvSpPr>
        <p:spPr/>
        <p:txBody>
          <a:bodyPr/>
          <a:lstStyle/>
          <a:p>
            <a:fld id="{CAC3D1DE-784B-4972-BE1A-EF2D5A8D2D65}" type="datetime1">
              <a:rPr lang="en-US" smtClean="0"/>
              <a:pPr/>
              <a:t>4/22/2020</a:t>
            </a:fld>
            <a:endParaRPr lang="en-US"/>
          </a:p>
        </p:txBody>
      </p:sp>
      <p:sp>
        <p:nvSpPr>
          <p:cNvPr id="5" name="Slide Number Placeholder 4"/>
          <p:cNvSpPr>
            <a:spLocks noGrp="1"/>
          </p:cNvSpPr>
          <p:nvPr>
            <p:ph type="sldNum" sz="quarter" idx="12"/>
          </p:nvPr>
        </p:nvSpPr>
        <p:spPr/>
        <p:txBody>
          <a:bodyPr/>
          <a:lstStyle/>
          <a:p>
            <a:fld id="{7B5FE98C-80BB-47BA-A7AE-7DC72E4E69FA}"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381000" y="304800"/>
            <a:ext cx="8305800" cy="6248400"/>
          </a:xfrm>
        </p:spPr>
        <p:txBody>
          <a:bodyPr>
            <a:normAutofit/>
          </a:bodyPr>
          <a:lstStyle/>
          <a:p>
            <a:pPr algn="ctr">
              <a:buNone/>
            </a:pPr>
            <a:r>
              <a:rPr lang="en-US" dirty="0" smtClean="0"/>
              <a:t>  </a:t>
            </a:r>
            <a:r>
              <a:rPr lang="en-US" b="1" dirty="0" smtClean="0"/>
              <a:t>synthesis of </a:t>
            </a:r>
            <a:r>
              <a:rPr lang="en-US" b="1" dirty="0" err="1" smtClean="0"/>
              <a:t>cDNA</a:t>
            </a:r>
            <a:endParaRPr lang="en-US" b="1" dirty="0" smtClean="0"/>
          </a:p>
          <a:p>
            <a:pPr>
              <a:lnSpc>
                <a:spcPct val="150000"/>
              </a:lnSpc>
              <a:buNone/>
            </a:pPr>
            <a:r>
              <a:rPr lang="en-US" b="1" dirty="0" smtClean="0"/>
              <a:t>First strand synthesis:</a:t>
            </a:r>
          </a:p>
          <a:p>
            <a:pPr>
              <a:lnSpc>
                <a:spcPct val="150000"/>
              </a:lnSpc>
              <a:buFont typeface="Wingdings" pitchFamily="2" charset="2"/>
              <a:buChar char="Ø"/>
            </a:pPr>
            <a:r>
              <a:rPr lang="en-US" b="1" dirty="0" smtClean="0"/>
              <a:t> </a:t>
            </a:r>
            <a:r>
              <a:rPr lang="en-US" altLang="zh-CN" sz="2400" dirty="0" smtClean="0">
                <a:cs typeface="Arial" charset="0"/>
              </a:rPr>
              <a:t>materials as reverse transcriptase ,primer( </a:t>
            </a:r>
            <a:r>
              <a:rPr lang="en-US" altLang="zh-CN" sz="2400" dirty="0" err="1" smtClean="0">
                <a:cs typeface="Arial" charset="0"/>
              </a:rPr>
              <a:t>oligo</a:t>
            </a:r>
            <a:r>
              <a:rPr lang="en-US" altLang="zh-CN" sz="2400" dirty="0" smtClean="0">
                <a:cs typeface="Arial" charset="0"/>
              </a:rPr>
              <a:t>(</a:t>
            </a:r>
            <a:r>
              <a:rPr lang="en-US" altLang="zh-CN" sz="2400" dirty="0" err="1" smtClean="0">
                <a:cs typeface="Arial" charset="0"/>
              </a:rPr>
              <a:t>dT</a:t>
            </a:r>
            <a:r>
              <a:rPr lang="en-US" altLang="zh-CN" sz="2400" dirty="0" smtClean="0">
                <a:cs typeface="Arial" charset="0"/>
              </a:rPr>
              <a:t>) or </a:t>
            </a:r>
            <a:r>
              <a:rPr lang="en-US" altLang="zh-CN" sz="2400" dirty="0" err="1" smtClean="0">
                <a:cs typeface="Arial" charset="0"/>
              </a:rPr>
              <a:t>hexanucleotides</a:t>
            </a:r>
            <a:r>
              <a:rPr lang="en-US" altLang="zh-CN" sz="2400" dirty="0" smtClean="0">
                <a:cs typeface="Arial" charset="0"/>
              </a:rPr>
              <a:t>) and </a:t>
            </a:r>
            <a:r>
              <a:rPr lang="en-US" altLang="zh-CN" sz="2400" dirty="0" err="1" smtClean="0">
                <a:cs typeface="Arial" charset="0"/>
              </a:rPr>
              <a:t>dNTPs</a:t>
            </a:r>
            <a:endParaRPr lang="en-US" altLang="zh-CN" sz="2400" dirty="0" smtClean="0">
              <a:cs typeface="Arial" charset="0"/>
            </a:endParaRPr>
          </a:p>
          <a:p>
            <a:pPr algn="just">
              <a:lnSpc>
                <a:spcPct val="150000"/>
              </a:lnSpc>
              <a:buNone/>
            </a:pPr>
            <a:r>
              <a:rPr lang="en-US" altLang="zh-CN" sz="3200" dirty="0" smtClean="0">
                <a:cs typeface="Arial" charset="0"/>
              </a:rPr>
              <a:t>Second strand synthesis:</a:t>
            </a:r>
          </a:p>
          <a:p>
            <a:pPr algn="just">
              <a:lnSpc>
                <a:spcPct val="150000"/>
              </a:lnSpc>
              <a:buFont typeface="Wingdings" pitchFamily="2" charset="2"/>
              <a:buChar char="Ø"/>
            </a:pPr>
            <a:r>
              <a:rPr lang="en-US" altLang="zh-CN" sz="2400" dirty="0" smtClean="0">
                <a:cs typeface="Arial" charset="0"/>
              </a:rPr>
              <a:t>best way of making full-length </a:t>
            </a:r>
            <a:r>
              <a:rPr lang="en-US" altLang="zh-CN" sz="2400" dirty="0" err="1" smtClean="0">
                <a:cs typeface="Arial" charset="0"/>
              </a:rPr>
              <a:t>cDNA</a:t>
            </a:r>
            <a:r>
              <a:rPr lang="en-US" altLang="zh-CN" sz="2400" dirty="0" smtClean="0">
                <a:cs typeface="Arial" charset="0"/>
              </a:rPr>
              <a:t> is to ‘tail’ the 3’-end of the first strand and then use a complementary primer to make the second.</a:t>
            </a:r>
          </a:p>
          <a:p>
            <a:pPr algn="just">
              <a:lnSpc>
                <a:spcPct val="150000"/>
              </a:lnSpc>
              <a:buNone/>
            </a:pPr>
            <a:endParaRPr lang="en-US" altLang="zh-CN" sz="2400" dirty="0" smtClean="0"/>
          </a:p>
          <a:p>
            <a:pPr algn="just">
              <a:lnSpc>
                <a:spcPct val="150000"/>
              </a:lnSpc>
              <a:buNone/>
            </a:pPr>
            <a:endParaRPr lang="en-US" dirty="0"/>
          </a:p>
        </p:txBody>
      </p:sp>
      <p:sp>
        <p:nvSpPr>
          <p:cNvPr id="3" name="Date Placeholder 2"/>
          <p:cNvSpPr>
            <a:spLocks noGrp="1"/>
          </p:cNvSpPr>
          <p:nvPr>
            <p:ph type="dt" sz="half" idx="10"/>
          </p:nvPr>
        </p:nvSpPr>
        <p:spPr/>
        <p:txBody>
          <a:bodyPr/>
          <a:lstStyle/>
          <a:p>
            <a:fld id="{86CFD606-777C-4FD4-A6E3-63CD0FFF42F3}" type="datetime1">
              <a:rPr lang="en-US" smtClean="0"/>
              <a:pPr/>
              <a:t>4/22/2020</a:t>
            </a:fld>
            <a:endParaRPr lang="en-US"/>
          </a:p>
        </p:txBody>
      </p:sp>
      <p:sp>
        <p:nvSpPr>
          <p:cNvPr id="5" name="Slide Number Placeholder 4"/>
          <p:cNvSpPr>
            <a:spLocks noGrp="1"/>
          </p:cNvSpPr>
          <p:nvPr>
            <p:ph type="sldNum" sz="quarter" idx="12"/>
          </p:nvPr>
        </p:nvSpPr>
        <p:spPr/>
        <p:txBody>
          <a:bodyPr/>
          <a:lstStyle/>
          <a:p>
            <a:fld id="{7B5FE98C-80BB-47BA-A7AE-7DC72E4E69FA}"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458200" cy="6172200"/>
          </a:xfrm>
        </p:spPr>
        <p:txBody>
          <a:bodyPr/>
          <a:lstStyle/>
          <a:p>
            <a:r>
              <a:rPr lang="en-US" sz="2400" dirty="0" smtClean="0">
                <a:cs typeface="Times New Roman" pitchFamily="18" charset="0"/>
              </a:rPr>
              <a:t>Biotechnology involves the modification of a whole range of organisms.</a:t>
            </a:r>
          </a:p>
          <a:p>
            <a:pPr>
              <a:buNone/>
            </a:pPr>
            <a:r>
              <a:rPr lang="en-US" sz="2400" dirty="0" smtClean="0">
                <a:cs typeface="Times New Roman" pitchFamily="18" charset="0"/>
              </a:rPr>
              <a:t> </a:t>
            </a:r>
          </a:p>
          <a:p>
            <a:r>
              <a:rPr lang="en-US" sz="2400" dirty="0" smtClean="0">
                <a:cs typeface="Times New Roman" pitchFamily="18" charset="0"/>
              </a:rPr>
              <a:t>This foreign gene can be inserted into plants, animals, fungi, bacteria or viruses.   </a:t>
            </a:r>
          </a:p>
          <a:p>
            <a:pPr lvl="0">
              <a:lnSpc>
                <a:spcPct val="150000"/>
              </a:lnSpc>
            </a:pPr>
            <a:r>
              <a:rPr lang="en-US" sz="2400" dirty="0" smtClean="0">
                <a:cs typeface="Times New Roman" pitchFamily="18" charset="0"/>
              </a:rPr>
              <a:t>Before we can understand how man goes about using biotechnology approaches to modify a species, we must understand basic genetic principles and terminology. </a:t>
            </a:r>
          </a:p>
          <a:p>
            <a:pPr lvl="0">
              <a:lnSpc>
                <a:spcPct val="150000"/>
              </a:lnSpc>
            </a:pPr>
            <a:r>
              <a:rPr lang="en-US" sz="2400" b="1" dirty="0" smtClean="0">
                <a:cs typeface="Times New Roman" pitchFamily="18" charset="0"/>
              </a:rPr>
              <a:t>Gene</a:t>
            </a:r>
            <a:r>
              <a:rPr lang="en-US" sz="2400" dirty="0" smtClean="0">
                <a:cs typeface="Times New Roman" pitchFamily="18" charset="0"/>
              </a:rPr>
              <a:t> - a piece of DNA that controls the expression of a trait</a:t>
            </a:r>
          </a:p>
          <a:p>
            <a:pPr lvl="0">
              <a:lnSpc>
                <a:spcPct val="150000"/>
              </a:lnSpc>
            </a:pPr>
            <a:r>
              <a:rPr lang="en-US" sz="2400" b="1" dirty="0" smtClean="0">
                <a:cs typeface="Times New Roman" pitchFamily="18" charset="0"/>
              </a:rPr>
              <a:t>Allele </a:t>
            </a:r>
            <a:r>
              <a:rPr lang="en-US" sz="2400" dirty="0" smtClean="0">
                <a:cs typeface="Times New Roman" pitchFamily="18" charset="0"/>
              </a:rPr>
              <a:t>- the alternate forms of a gene</a:t>
            </a:r>
          </a:p>
          <a:p>
            <a:pPr>
              <a:buNone/>
            </a:pPr>
            <a:endParaRPr lang="en-US" dirty="0"/>
          </a:p>
        </p:txBody>
      </p:sp>
      <p:sp>
        <p:nvSpPr>
          <p:cNvPr id="4" name="Date Placeholder 3"/>
          <p:cNvSpPr>
            <a:spLocks noGrp="1"/>
          </p:cNvSpPr>
          <p:nvPr>
            <p:ph type="dt" sz="half" idx="10"/>
          </p:nvPr>
        </p:nvSpPr>
        <p:spPr/>
        <p:txBody>
          <a:bodyPr/>
          <a:lstStyle/>
          <a:p>
            <a:fld id="{BBBB8EB1-209F-4AC9-8E95-E6FBFD078B1B}" type="datetime1">
              <a:rPr lang="en-US" smtClean="0"/>
              <a:pPr/>
              <a:t>4/22/2020</a:t>
            </a:fld>
            <a:endParaRPr lang="en-US"/>
          </a:p>
        </p:txBody>
      </p:sp>
      <p:sp>
        <p:nvSpPr>
          <p:cNvPr id="5" name="Slide Number Placeholder 4"/>
          <p:cNvSpPr>
            <a:spLocks noGrp="1"/>
          </p:cNvSpPr>
          <p:nvPr>
            <p:ph type="sldNum" sz="quarter" idx="12"/>
          </p:nvPr>
        </p:nvSpPr>
        <p:spPr/>
        <p:txBody>
          <a:bodyPr/>
          <a:lstStyle/>
          <a:p>
            <a:fld id="{7B5FE98C-80BB-47BA-A7AE-7DC72E4E69FA}"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228600"/>
            <a:ext cx="8458200" cy="6324600"/>
          </a:xfrm>
        </p:spPr>
        <p:txBody>
          <a:bodyPr>
            <a:normAutofit lnSpcReduction="10000"/>
          </a:bodyPr>
          <a:lstStyle/>
          <a:p>
            <a:pPr algn="ctr">
              <a:lnSpc>
                <a:spcPct val="150000"/>
              </a:lnSpc>
              <a:buNone/>
            </a:pPr>
            <a:r>
              <a:rPr lang="en-US" altLang="zh-CN" sz="2400" b="1" dirty="0" smtClean="0">
                <a:cs typeface="Arial" pitchFamily="34" charset="0"/>
              </a:rPr>
              <a:t>Screening</a:t>
            </a:r>
          </a:p>
          <a:p>
            <a:pPr algn="just">
              <a:lnSpc>
                <a:spcPct val="150000"/>
              </a:lnSpc>
              <a:buFont typeface="Wingdings" pitchFamily="2" charset="2"/>
              <a:buChar char="Ø"/>
            </a:pPr>
            <a:r>
              <a:rPr lang="en-US" sz="2400" b="1" dirty="0" smtClean="0">
                <a:solidFill>
                  <a:srgbClr val="000066"/>
                </a:solidFill>
                <a:cs typeface="Arial" pitchFamily="34" charset="0"/>
              </a:rPr>
              <a:t> </a:t>
            </a:r>
            <a:r>
              <a:rPr lang="en-US" altLang="zh-CN" sz="2400" dirty="0" smtClean="0">
                <a:cs typeface="Arial" pitchFamily="34" charset="0"/>
              </a:rPr>
              <a:t>The process of identifying one particular clone containing the gene of  interest from among the very large number of others in the gene library . </a:t>
            </a:r>
          </a:p>
          <a:p>
            <a:pPr marL="457200" indent="-457200" algn="just">
              <a:lnSpc>
                <a:spcPct val="150000"/>
              </a:lnSpc>
              <a:buFontTx/>
              <a:buAutoNum type="arabicPeriod"/>
            </a:pPr>
            <a:r>
              <a:rPr lang="en-US" altLang="zh-CN" sz="2400" dirty="0" smtClean="0">
                <a:cs typeface="Arial" pitchFamily="34" charset="0"/>
              </a:rPr>
              <a:t>Using </a:t>
            </a:r>
            <a:r>
              <a:rPr lang="en-US" altLang="zh-CN" sz="2400" dirty="0" smtClean="0">
                <a:solidFill>
                  <a:srgbClr val="CC3300"/>
                </a:solidFill>
                <a:cs typeface="Arial" pitchFamily="34" charset="0"/>
              </a:rPr>
              <a:t>nucleic acid probe</a:t>
            </a:r>
            <a:r>
              <a:rPr lang="en-US" altLang="zh-CN" sz="2400" dirty="0" smtClean="0">
                <a:cs typeface="Arial" pitchFamily="34" charset="0"/>
              </a:rPr>
              <a:t> to screen the library based on hybridization with nucleic acids. </a:t>
            </a:r>
          </a:p>
          <a:p>
            <a:pPr marL="457200" indent="-457200" algn="just">
              <a:lnSpc>
                <a:spcPct val="150000"/>
              </a:lnSpc>
              <a:buFontTx/>
              <a:buAutoNum type="arabicPeriod"/>
            </a:pPr>
            <a:r>
              <a:rPr lang="en-US" altLang="zh-CN" sz="2400" dirty="0" smtClean="0">
                <a:cs typeface="Arial" pitchFamily="34" charset="0"/>
              </a:rPr>
              <a:t>Analyze the </a:t>
            </a:r>
            <a:r>
              <a:rPr lang="en-US" altLang="zh-CN" sz="2400" dirty="0" smtClean="0">
                <a:solidFill>
                  <a:srgbClr val="CC3300"/>
                </a:solidFill>
                <a:cs typeface="Arial" pitchFamily="34" charset="0"/>
              </a:rPr>
              <a:t>protein product.</a:t>
            </a:r>
          </a:p>
          <a:p>
            <a:pPr marL="457200" indent="-457200" algn="ctr">
              <a:lnSpc>
                <a:spcPct val="150000"/>
              </a:lnSpc>
              <a:buNone/>
            </a:pPr>
            <a:r>
              <a:rPr lang="en-US" altLang="zh-CN" sz="2400" b="1" dirty="0" smtClean="0"/>
              <a:t>Screening libraries </a:t>
            </a:r>
          </a:p>
          <a:p>
            <a:pPr marL="457200" indent="-457200" algn="just">
              <a:lnSpc>
                <a:spcPct val="150000"/>
              </a:lnSpc>
              <a:buFont typeface="Wingdings" pitchFamily="2" charset="2"/>
              <a:buChar char="Ø"/>
            </a:pPr>
            <a:r>
              <a:rPr lang="en-US" altLang="zh-CN" sz="2400" dirty="0" smtClean="0"/>
              <a:t>Searching the genes of interest in a DNA library </a:t>
            </a:r>
          </a:p>
          <a:p>
            <a:pPr marL="457200" indent="-457200" algn="just">
              <a:lnSpc>
                <a:spcPct val="150000"/>
              </a:lnSpc>
              <a:buNone/>
            </a:pPr>
            <a:r>
              <a:rPr lang="en-US" altLang="zh-CN" sz="2400" b="1" dirty="0" smtClean="0"/>
              <a:t>Hybridization:  </a:t>
            </a:r>
            <a:r>
              <a:rPr lang="en-US" altLang="zh-CN" sz="2400" dirty="0" smtClean="0"/>
              <a:t>to identify the interested DNA or its RNA product</a:t>
            </a:r>
          </a:p>
          <a:p>
            <a:pPr marL="457200" indent="-457200" algn="just">
              <a:lnSpc>
                <a:spcPct val="150000"/>
              </a:lnSpc>
              <a:buNone/>
            </a:pPr>
            <a:r>
              <a:rPr lang="en-US" altLang="zh-CN" sz="2400" dirty="0" smtClean="0"/>
              <a:t>1. </a:t>
            </a:r>
            <a:r>
              <a:rPr lang="en-US" altLang="zh-CN" sz="2400" dirty="0" err="1" smtClean="0"/>
              <a:t>Radiolabeled</a:t>
            </a:r>
            <a:r>
              <a:rPr lang="en-US" altLang="zh-CN" sz="2400" dirty="0" smtClean="0"/>
              <a:t> probes which is complementary to a region of the interested gene</a:t>
            </a:r>
          </a:p>
          <a:p>
            <a:pPr marL="457200" indent="-457200" algn="just">
              <a:lnSpc>
                <a:spcPct val="150000"/>
              </a:lnSpc>
              <a:buNone/>
            </a:pPr>
            <a:endParaRPr lang="en-US" altLang="zh-CN" sz="2400" dirty="0" smtClean="0"/>
          </a:p>
          <a:p>
            <a:pPr marL="457200" indent="-457200" algn="just">
              <a:lnSpc>
                <a:spcPct val="150000"/>
              </a:lnSpc>
              <a:buNone/>
            </a:pPr>
            <a:endParaRPr lang="en-US" altLang="zh-CN" sz="2400" dirty="0" smtClean="0"/>
          </a:p>
          <a:p>
            <a:pPr marL="457200" indent="-457200">
              <a:lnSpc>
                <a:spcPct val="150000"/>
              </a:lnSpc>
              <a:buNone/>
            </a:pPr>
            <a:endParaRPr lang="en-US" altLang="zh-CN" sz="2400" b="1" dirty="0" smtClean="0"/>
          </a:p>
          <a:p>
            <a:pPr marL="457200" indent="-457200" algn="just">
              <a:lnSpc>
                <a:spcPct val="150000"/>
              </a:lnSpc>
              <a:buNone/>
            </a:pPr>
            <a:endParaRPr lang="en-US" altLang="zh-CN" sz="2400" dirty="0" smtClean="0">
              <a:solidFill>
                <a:srgbClr val="CC3300"/>
              </a:solidFill>
              <a:cs typeface="Arial" pitchFamily="34" charset="0"/>
            </a:endParaRPr>
          </a:p>
          <a:p>
            <a:pPr algn="just">
              <a:lnSpc>
                <a:spcPct val="150000"/>
              </a:lnSpc>
              <a:buFont typeface="Wingdings" pitchFamily="2" charset="2"/>
              <a:buChar char="Ø"/>
            </a:pPr>
            <a:endParaRPr lang="en-US" sz="2400" dirty="0"/>
          </a:p>
        </p:txBody>
      </p:sp>
      <p:sp>
        <p:nvSpPr>
          <p:cNvPr id="4" name="Date Placeholder 3"/>
          <p:cNvSpPr>
            <a:spLocks noGrp="1"/>
          </p:cNvSpPr>
          <p:nvPr>
            <p:ph type="dt" sz="half" idx="10"/>
          </p:nvPr>
        </p:nvSpPr>
        <p:spPr/>
        <p:txBody>
          <a:bodyPr/>
          <a:lstStyle/>
          <a:p>
            <a:fld id="{0595116B-5C1F-42A4-B136-8BC1FAF6DA18}" type="datetime1">
              <a:rPr lang="en-US" smtClean="0"/>
              <a:pPr/>
              <a:t>4/22/2020</a:t>
            </a:fld>
            <a:endParaRPr lang="en-US"/>
          </a:p>
        </p:txBody>
      </p:sp>
      <p:sp>
        <p:nvSpPr>
          <p:cNvPr id="5" name="Slide Number Placeholder 4"/>
          <p:cNvSpPr>
            <a:spLocks noGrp="1"/>
          </p:cNvSpPr>
          <p:nvPr>
            <p:ph type="sldNum" sz="quarter" idx="12"/>
          </p:nvPr>
        </p:nvSpPr>
        <p:spPr/>
        <p:txBody>
          <a:bodyPr/>
          <a:lstStyle/>
          <a:p>
            <a:fld id="{7B5FE98C-80BB-47BA-A7AE-7DC72E4E69FA}"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04800"/>
            <a:ext cx="8534400" cy="6324600"/>
          </a:xfrm>
        </p:spPr>
        <p:txBody>
          <a:bodyPr/>
          <a:lstStyle/>
          <a:p>
            <a:pPr marL="274320" lvl="1" indent="-274320">
              <a:spcBef>
                <a:spcPts val="580"/>
              </a:spcBef>
              <a:buClr>
                <a:schemeClr val="accent1"/>
              </a:buClr>
              <a:buNone/>
            </a:pPr>
            <a:r>
              <a:rPr lang="en-US" altLang="zh-CN" b="1" dirty="0" smtClean="0"/>
              <a:t>Probes:  </a:t>
            </a:r>
          </a:p>
          <a:p>
            <a:pPr marL="274320" lvl="1" indent="-274320" algn="just">
              <a:lnSpc>
                <a:spcPct val="150000"/>
              </a:lnSpc>
              <a:spcBef>
                <a:spcPts val="580"/>
              </a:spcBef>
              <a:buClr>
                <a:schemeClr val="accent1"/>
              </a:buClr>
              <a:buFont typeface="Wingdings" pitchFamily="2" charset="2"/>
              <a:buChar char="Ø"/>
            </a:pPr>
            <a:r>
              <a:rPr lang="en-US" altLang="zh-CN" dirty="0" smtClean="0"/>
              <a:t>An</a:t>
            </a:r>
            <a:r>
              <a:rPr lang="en-US" altLang="zh-CN" u="sng" dirty="0" smtClean="0"/>
              <a:t> </a:t>
            </a:r>
            <a:r>
              <a:rPr lang="en-US" altLang="zh-CN" dirty="0" err="1" smtClean="0"/>
              <a:t>oligonucleotide</a:t>
            </a:r>
            <a:r>
              <a:rPr lang="en-US" altLang="zh-CN" dirty="0" smtClean="0"/>
              <a:t> derived from the sequence of a protein product of the gene</a:t>
            </a:r>
          </a:p>
          <a:p>
            <a:pPr marL="274320" lvl="1" indent="-274320" algn="just">
              <a:lnSpc>
                <a:spcPct val="150000"/>
              </a:lnSpc>
              <a:spcBef>
                <a:spcPts val="580"/>
              </a:spcBef>
              <a:buClr>
                <a:schemeClr val="accent1"/>
              </a:buClr>
              <a:buFont typeface="Wingdings" pitchFamily="2" charset="2"/>
              <a:buChar char="Ø"/>
            </a:pPr>
            <a:r>
              <a:rPr lang="en-US" altLang="zh-CN" dirty="0" smtClean="0"/>
              <a:t>A DNA fragment/</a:t>
            </a:r>
            <a:r>
              <a:rPr lang="en-US" altLang="zh-CN" dirty="0" err="1" smtClean="0"/>
              <a:t>oligo</a:t>
            </a:r>
            <a:r>
              <a:rPr lang="en-US" altLang="zh-CN" dirty="0" smtClean="0"/>
              <a:t> from a related gene of another species  </a:t>
            </a:r>
          </a:p>
          <a:p>
            <a:pPr marL="457200" indent="-457200" algn="just">
              <a:lnSpc>
                <a:spcPct val="150000"/>
              </a:lnSpc>
              <a:spcBef>
                <a:spcPct val="20000"/>
              </a:spcBef>
              <a:buNone/>
            </a:pPr>
            <a:r>
              <a:rPr lang="en-US" altLang="zh-CN" sz="2400" dirty="0" smtClean="0"/>
              <a:t>2. Blotting the DNA or RNA on a membrane </a:t>
            </a:r>
          </a:p>
          <a:p>
            <a:pPr marL="457200" indent="-457200" algn="just">
              <a:lnSpc>
                <a:spcPct val="150000"/>
              </a:lnSpc>
              <a:spcBef>
                <a:spcPct val="20000"/>
              </a:spcBef>
              <a:buNone/>
            </a:pPr>
            <a:r>
              <a:rPr lang="en-US" altLang="zh-CN" sz="2400" dirty="0" smtClean="0"/>
              <a:t>3. Hybridize the labeled probe with DNA</a:t>
            </a:r>
            <a:r>
              <a:rPr lang="en-US" altLang="zh-CN" sz="2400" dirty="0" smtClean="0">
                <a:solidFill>
                  <a:schemeClr val="bg1"/>
                </a:solidFill>
              </a:rPr>
              <a:t> </a:t>
            </a:r>
            <a:r>
              <a:rPr lang="en-US" altLang="zh-CN" sz="2400" dirty="0" smtClean="0"/>
              <a:t>membrane </a:t>
            </a:r>
            <a:r>
              <a:rPr lang="en-US" altLang="zh-CN" sz="2400" dirty="0" smtClean="0">
                <a:solidFill>
                  <a:srgbClr val="CC3300"/>
                </a:solidFill>
              </a:rPr>
              <a:t>(Southern)</a:t>
            </a:r>
            <a:r>
              <a:rPr lang="en-US" altLang="zh-CN" sz="2400" dirty="0" smtClean="0"/>
              <a:t> or RNA </a:t>
            </a:r>
            <a:r>
              <a:rPr lang="en-US" altLang="zh-CN" sz="2400" dirty="0" smtClean="0">
                <a:solidFill>
                  <a:srgbClr val="CC3300"/>
                </a:solidFill>
              </a:rPr>
              <a:t>(Northern)</a:t>
            </a:r>
            <a:r>
              <a:rPr lang="en-US" altLang="zh-CN" sz="2400" dirty="0" smtClean="0"/>
              <a:t> membrane</a:t>
            </a:r>
          </a:p>
          <a:p>
            <a:pPr marL="457200" indent="-457200" algn="just">
              <a:lnSpc>
                <a:spcPct val="150000"/>
              </a:lnSpc>
              <a:spcBef>
                <a:spcPct val="20000"/>
              </a:spcBef>
              <a:buFont typeface="Wingdings" pitchFamily="2" charset="2"/>
              <a:buChar char="Ø"/>
            </a:pPr>
            <a:r>
              <a:rPr lang="en-US" sz="2400" dirty="0" smtClean="0"/>
              <a:t>DNA probes are short, single-stranded stretches of nucleic acid that are complementary to target nucleic acids,</a:t>
            </a:r>
          </a:p>
          <a:p>
            <a:pPr marL="742950" lvl="1" indent="-285750">
              <a:spcBef>
                <a:spcPct val="20000"/>
              </a:spcBef>
              <a:buFontTx/>
              <a:buChar char="–"/>
            </a:pPr>
            <a:r>
              <a:rPr lang="en-US" dirty="0" smtClean="0"/>
              <a:t>10 - 1000s  of base pairs in length,</a:t>
            </a:r>
          </a:p>
          <a:p>
            <a:pPr marL="2057400" lvl="4">
              <a:lnSpc>
                <a:spcPct val="60000"/>
              </a:lnSpc>
              <a:spcBef>
                <a:spcPct val="20000"/>
              </a:spcBef>
              <a:buFontTx/>
              <a:buChar char="»"/>
            </a:pPr>
            <a:endParaRPr lang="en-US" sz="1800" dirty="0" smtClean="0"/>
          </a:p>
          <a:p>
            <a:pPr marL="457200" indent="-457200" algn="just">
              <a:lnSpc>
                <a:spcPct val="150000"/>
              </a:lnSpc>
              <a:spcBef>
                <a:spcPct val="20000"/>
              </a:spcBef>
              <a:buNone/>
            </a:pPr>
            <a:endParaRPr lang="en-US" altLang="zh-CN" sz="2400" dirty="0" smtClean="0"/>
          </a:p>
          <a:p>
            <a:pPr marL="457200" indent="-457200" algn="just">
              <a:lnSpc>
                <a:spcPct val="150000"/>
              </a:lnSpc>
              <a:spcBef>
                <a:spcPct val="20000"/>
              </a:spcBef>
              <a:buNone/>
            </a:pPr>
            <a:endParaRPr lang="en-US" altLang="zh-CN" sz="2400" dirty="0" smtClean="0"/>
          </a:p>
          <a:p>
            <a:pPr marL="274320" lvl="1" indent="-274320" algn="just">
              <a:lnSpc>
                <a:spcPct val="150000"/>
              </a:lnSpc>
              <a:spcBef>
                <a:spcPts val="580"/>
              </a:spcBef>
              <a:buClr>
                <a:schemeClr val="accent1"/>
              </a:buClr>
              <a:buNone/>
            </a:pPr>
            <a:endParaRPr lang="en-US" altLang="zh-CN" dirty="0" smtClean="0"/>
          </a:p>
          <a:p>
            <a:pPr marL="274320" lvl="1" indent="-274320" algn="just">
              <a:lnSpc>
                <a:spcPct val="150000"/>
              </a:lnSpc>
              <a:spcBef>
                <a:spcPts val="580"/>
              </a:spcBef>
              <a:buClr>
                <a:schemeClr val="accent1"/>
              </a:buClr>
              <a:buFont typeface="Wingdings" pitchFamily="2" charset="2"/>
              <a:buChar char="Ø"/>
            </a:pPr>
            <a:endParaRPr lang="en-US" altLang="zh-CN" dirty="0" smtClean="0"/>
          </a:p>
          <a:p>
            <a:pPr marL="274320" lvl="1" indent="-274320">
              <a:spcBef>
                <a:spcPts val="580"/>
              </a:spcBef>
              <a:buClr>
                <a:schemeClr val="accent1"/>
              </a:buClr>
              <a:buFont typeface="Wingdings" pitchFamily="2" charset="2"/>
              <a:buChar char="Ø"/>
            </a:pPr>
            <a:endParaRPr lang="en-US" altLang="zh-CN" b="1" dirty="0" smtClean="0"/>
          </a:p>
          <a:p>
            <a:pPr>
              <a:buNone/>
            </a:pPr>
            <a:endParaRPr lang="en-US" dirty="0"/>
          </a:p>
        </p:txBody>
      </p:sp>
      <p:sp>
        <p:nvSpPr>
          <p:cNvPr id="4" name="Date Placeholder 3"/>
          <p:cNvSpPr>
            <a:spLocks noGrp="1"/>
          </p:cNvSpPr>
          <p:nvPr>
            <p:ph type="dt" sz="half" idx="10"/>
          </p:nvPr>
        </p:nvSpPr>
        <p:spPr/>
        <p:txBody>
          <a:bodyPr/>
          <a:lstStyle/>
          <a:p>
            <a:fld id="{42D85ADA-46F9-4214-A019-C379A7358329}" type="datetime1">
              <a:rPr lang="en-US" smtClean="0"/>
              <a:pPr/>
              <a:t>4/22/2020</a:t>
            </a:fld>
            <a:endParaRPr lang="en-US"/>
          </a:p>
        </p:txBody>
      </p:sp>
      <p:sp>
        <p:nvSpPr>
          <p:cNvPr id="5" name="Slide Number Placeholder 4"/>
          <p:cNvSpPr>
            <a:spLocks noGrp="1"/>
          </p:cNvSpPr>
          <p:nvPr>
            <p:ph type="sldNum" sz="quarter" idx="12"/>
          </p:nvPr>
        </p:nvSpPr>
        <p:spPr/>
        <p:txBody>
          <a:bodyPr/>
          <a:lstStyle/>
          <a:p>
            <a:fld id="{7B5FE98C-80BB-47BA-A7AE-7DC72E4E69FA}"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304800" y="381000"/>
            <a:ext cx="8382000" cy="6248400"/>
          </a:xfrm>
        </p:spPr>
        <p:txBody>
          <a:bodyPr/>
          <a:lstStyle/>
          <a:p>
            <a:pPr algn="ctr">
              <a:buNone/>
            </a:pPr>
            <a:r>
              <a:rPr lang="en-US" sz="2400" b="1" dirty="0" smtClean="0"/>
              <a:t>Southern Blot</a:t>
            </a:r>
          </a:p>
          <a:p>
            <a:endParaRPr lang="en-US" dirty="0"/>
          </a:p>
        </p:txBody>
      </p:sp>
      <p:pic>
        <p:nvPicPr>
          <p:cNvPr id="6" name="Picture 2" descr="aaaahyb.jpg                                                    0002721DLocus                          ABA78158:"/>
          <p:cNvPicPr>
            <a:picLocks noChangeAspect="1" noChangeArrowheads="1"/>
          </p:cNvPicPr>
          <p:nvPr/>
        </p:nvPicPr>
        <p:blipFill>
          <a:blip r:embed="rId2" cstate="print"/>
          <a:srcRect/>
          <a:stretch>
            <a:fillRect/>
          </a:stretch>
        </p:blipFill>
        <p:spPr bwMode="auto">
          <a:xfrm>
            <a:off x="457200" y="1066801"/>
            <a:ext cx="8382000" cy="48006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fld id="{30988818-BC89-482C-AF19-A27CCA3AC8D0}" type="datetime1">
              <a:rPr lang="en-US" smtClean="0"/>
              <a:pPr/>
              <a:t>4/22/2020</a:t>
            </a:fld>
            <a:endParaRPr lang="en-US"/>
          </a:p>
        </p:txBody>
      </p:sp>
      <p:sp>
        <p:nvSpPr>
          <p:cNvPr id="7" name="Slide Number Placeholder 6"/>
          <p:cNvSpPr>
            <a:spLocks noGrp="1"/>
          </p:cNvSpPr>
          <p:nvPr>
            <p:ph type="sldNum" sz="quarter" idx="12"/>
          </p:nvPr>
        </p:nvSpPr>
        <p:spPr/>
        <p:txBody>
          <a:bodyPr/>
          <a:lstStyle/>
          <a:p>
            <a:fld id="{7B5FE98C-80BB-47BA-A7AE-7DC72E4E69FA}"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533400"/>
            <a:ext cx="8305800" cy="5638800"/>
          </a:xfrm>
          <a:ln>
            <a:solidFill>
              <a:schemeClr val="tx1"/>
            </a:solidFill>
          </a:ln>
        </p:spPr>
        <p:txBody>
          <a:bodyPr>
            <a:normAutofit fontScale="62500" lnSpcReduction="20000"/>
          </a:bodyPr>
          <a:lstStyle/>
          <a:p>
            <a:pPr>
              <a:lnSpc>
                <a:spcPct val="160000"/>
              </a:lnSpc>
              <a:buNone/>
            </a:pPr>
            <a:r>
              <a:rPr lang="en-US" dirty="0" smtClean="0"/>
              <a:t>  </a:t>
            </a:r>
            <a:r>
              <a:rPr lang="en-US" sz="3400" b="1" dirty="0" smtClean="0">
                <a:latin typeface="Times New Roman" pitchFamily="18" charset="0"/>
                <a:cs typeface="Times New Roman" pitchFamily="18" charset="0"/>
              </a:rPr>
              <a:t>Question</a:t>
            </a:r>
          </a:p>
          <a:p>
            <a:pPr>
              <a:lnSpc>
                <a:spcPct val="160000"/>
              </a:lnSpc>
              <a:buNone/>
            </a:pPr>
            <a:r>
              <a:rPr lang="en-US" sz="3400" dirty="0" smtClean="0">
                <a:latin typeface="Times New Roman" pitchFamily="18" charset="0"/>
                <a:cs typeface="Times New Roman" pitchFamily="18" charset="0"/>
              </a:rPr>
              <a:t> 1. Is it possible to identify RNA by southern Blot? If yes how and if not why?</a:t>
            </a:r>
          </a:p>
          <a:p>
            <a:pPr>
              <a:lnSpc>
                <a:spcPct val="160000"/>
              </a:lnSpc>
              <a:buNone/>
            </a:pPr>
            <a:r>
              <a:rPr lang="en-US" sz="3400" dirty="0" smtClean="0">
                <a:latin typeface="Times New Roman" pitchFamily="18" charset="0"/>
                <a:cs typeface="Times New Roman" pitchFamily="18" charset="0"/>
              </a:rPr>
              <a:t>2. How proteins are  identified?</a:t>
            </a:r>
          </a:p>
          <a:p>
            <a:pPr algn="just">
              <a:lnSpc>
                <a:spcPct val="160000"/>
              </a:lnSpc>
              <a:buFont typeface="Wingdings" pitchFamily="2" charset="2"/>
              <a:buChar char="Ø"/>
            </a:pPr>
            <a:r>
              <a:rPr lang="en-US" sz="3400" dirty="0" smtClean="0">
                <a:latin typeface="Times New Roman" pitchFamily="18" charset="0"/>
                <a:cs typeface="Times New Roman" pitchFamily="18" charset="0"/>
              </a:rPr>
              <a:t>A nitrocellulose paper is a sticky </a:t>
            </a:r>
            <a:r>
              <a:rPr lang="en-US" sz="3400" dirty="0" smtClean="0">
                <a:latin typeface="Times New Roman" pitchFamily="18" charset="0"/>
                <a:cs typeface="Times New Roman" pitchFamily="18" charset="0"/>
                <a:hlinkClick r:id="rId2" tooltip="Artificial membrane"/>
              </a:rPr>
              <a:t>membrane</a:t>
            </a:r>
            <a:r>
              <a:rPr lang="en-US" sz="3400" dirty="0" smtClean="0">
                <a:latin typeface="Times New Roman" pitchFamily="18" charset="0"/>
                <a:cs typeface="Times New Roman" pitchFamily="18" charset="0"/>
              </a:rPr>
              <a:t> used for immobilizing nucleic acids in </a:t>
            </a:r>
            <a:r>
              <a:rPr lang="en-US" sz="3400" dirty="0" smtClean="0">
                <a:latin typeface="Times New Roman" pitchFamily="18" charset="0"/>
                <a:cs typeface="Times New Roman" pitchFamily="18" charset="0"/>
                <a:hlinkClick r:id="rId3" tooltip="Southern blot"/>
              </a:rPr>
              <a:t>southern blots</a:t>
            </a:r>
            <a:r>
              <a:rPr lang="en-US" sz="3400" dirty="0" smtClean="0">
                <a:latin typeface="Times New Roman" pitchFamily="18" charset="0"/>
                <a:cs typeface="Times New Roman" pitchFamily="18" charset="0"/>
              </a:rPr>
              <a:t> and </a:t>
            </a:r>
            <a:r>
              <a:rPr lang="en-US" sz="3400" dirty="0" smtClean="0">
                <a:latin typeface="Times New Roman" pitchFamily="18" charset="0"/>
                <a:cs typeface="Times New Roman" pitchFamily="18" charset="0"/>
                <a:hlinkClick r:id="rId4" tooltip="Northern blot"/>
              </a:rPr>
              <a:t>northern blots</a:t>
            </a:r>
            <a:r>
              <a:rPr lang="en-US" sz="3400" dirty="0" smtClean="0">
                <a:latin typeface="Times New Roman" pitchFamily="18" charset="0"/>
                <a:cs typeface="Times New Roman" pitchFamily="18" charset="0"/>
              </a:rPr>
              <a:t>. </a:t>
            </a:r>
          </a:p>
          <a:p>
            <a:pPr algn="just">
              <a:lnSpc>
                <a:spcPct val="160000"/>
              </a:lnSpc>
              <a:buFont typeface="Wingdings" pitchFamily="2" charset="2"/>
              <a:buChar char="Ø"/>
            </a:pPr>
            <a:r>
              <a:rPr lang="en-US" sz="3400" dirty="0" smtClean="0">
                <a:latin typeface="Times New Roman" pitchFamily="18" charset="0"/>
                <a:cs typeface="Times New Roman" pitchFamily="18" charset="0"/>
              </a:rPr>
              <a:t>It is also used for immobilization of proteins in </a:t>
            </a:r>
            <a:r>
              <a:rPr lang="en-US" sz="3400" dirty="0" smtClean="0">
                <a:latin typeface="Times New Roman" pitchFamily="18" charset="0"/>
                <a:cs typeface="Times New Roman" pitchFamily="18" charset="0"/>
                <a:hlinkClick r:id="rId5" tooltip="Western blot"/>
              </a:rPr>
              <a:t>western blots</a:t>
            </a:r>
            <a:r>
              <a:rPr lang="en-US" sz="3400" dirty="0" smtClean="0">
                <a:latin typeface="Times New Roman" pitchFamily="18" charset="0"/>
                <a:cs typeface="Times New Roman" pitchFamily="18" charset="0"/>
              </a:rPr>
              <a:t> and </a:t>
            </a:r>
            <a:r>
              <a:rPr lang="en-US" sz="3400" dirty="0" smtClean="0">
                <a:latin typeface="Times New Roman" pitchFamily="18" charset="0"/>
                <a:cs typeface="Times New Roman" pitchFamily="18" charset="0"/>
                <a:hlinkClick r:id="rId6" tooltip="Atomic force microscopy"/>
              </a:rPr>
              <a:t>atomic force microscopy</a:t>
            </a:r>
            <a:r>
              <a:rPr lang="en-US" sz="3400" baseline="30000" dirty="0" smtClean="0">
                <a:latin typeface="Times New Roman" pitchFamily="18" charset="0"/>
                <a:cs typeface="Times New Roman" pitchFamily="18" charset="0"/>
              </a:rPr>
              <a:t> </a:t>
            </a:r>
            <a:r>
              <a:rPr lang="en-US" sz="3400" dirty="0" smtClean="0">
                <a:latin typeface="Times New Roman" pitchFamily="18" charset="0"/>
                <a:cs typeface="Times New Roman" pitchFamily="18" charset="0"/>
              </a:rPr>
              <a:t>for its nonspecific affinity for </a:t>
            </a:r>
            <a:r>
              <a:rPr lang="en-US" sz="3400" dirty="0" smtClean="0">
                <a:latin typeface="Times New Roman" pitchFamily="18" charset="0"/>
                <a:cs typeface="Times New Roman" pitchFamily="18" charset="0"/>
                <a:hlinkClick r:id="rId7" tooltip="Amino acids"/>
              </a:rPr>
              <a:t>amino acids</a:t>
            </a:r>
            <a:r>
              <a:rPr lang="en-US" sz="3400" dirty="0" smtClean="0">
                <a:latin typeface="Times New Roman" pitchFamily="18" charset="0"/>
                <a:cs typeface="Times New Roman" pitchFamily="18" charset="0"/>
              </a:rPr>
              <a:t>. </a:t>
            </a:r>
          </a:p>
          <a:p>
            <a:pPr algn="just">
              <a:lnSpc>
                <a:spcPct val="160000"/>
              </a:lnSpc>
              <a:buNone/>
            </a:pPr>
            <a:endParaRPr lang="en-US" sz="3400" dirty="0" smtClean="0">
              <a:latin typeface="Times New Roman" pitchFamily="18" charset="0"/>
              <a:cs typeface="Times New Roman" pitchFamily="18" charset="0"/>
            </a:endParaRPr>
          </a:p>
          <a:p>
            <a:pPr>
              <a:buNone/>
            </a:pPr>
            <a:endParaRPr lang="en-US" sz="2800" dirty="0" smtClean="0">
              <a:latin typeface="Times New Roman" pitchFamily="18" charset="0"/>
              <a:cs typeface="Times New Roman" pitchFamily="18" charset="0"/>
            </a:endParaRPr>
          </a:p>
          <a:p>
            <a:pPr>
              <a:buNone/>
            </a:pPr>
            <a:endParaRPr lang="en-US" sz="2800" dirty="0" smtClean="0">
              <a:latin typeface="Times New Roman" pitchFamily="18" charset="0"/>
              <a:cs typeface="Times New Roman" pitchFamily="18" charset="0"/>
            </a:endParaRPr>
          </a:p>
          <a:p>
            <a:pPr>
              <a:buNone/>
            </a:pPr>
            <a:endParaRPr lang="en-US" sz="2400" dirty="0" smtClean="0"/>
          </a:p>
          <a:p>
            <a:pPr>
              <a:buNone/>
            </a:pPr>
            <a:r>
              <a:rPr lang="en-US" sz="2400" dirty="0" smtClean="0"/>
              <a:t> </a:t>
            </a:r>
            <a:endParaRPr lang="en-US" sz="2400" dirty="0"/>
          </a:p>
        </p:txBody>
      </p:sp>
      <p:sp>
        <p:nvSpPr>
          <p:cNvPr id="4" name="Date Placeholder 3"/>
          <p:cNvSpPr>
            <a:spLocks noGrp="1"/>
          </p:cNvSpPr>
          <p:nvPr>
            <p:ph type="dt" sz="half" idx="10"/>
          </p:nvPr>
        </p:nvSpPr>
        <p:spPr/>
        <p:txBody>
          <a:bodyPr/>
          <a:lstStyle/>
          <a:p>
            <a:fld id="{9BC08E27-6394-4FEA-9AFE-1CCE39F6B95D}" type="datetime1">
              <a:rPr lang="en-US" smtClean="0"/>
              <a:pPr/>
              <a:t>4/22/2020</a:t>
            </a:fld>
            <a:endParaRPr lang="en-US"/>
          </a:p>
        </p:txBody>
      </p:sp>
      <p:sp>
        <p:nvSpPr>
          <p:cNvPr id="5" name="Slide Number Placeholder 4"/>
          <p:cNvSpPr>
            <a:spLocks noGrp="1"/>
          </p:cNvSpPr>
          <p:nvPr>
            <p:ph type="sldNum" sz="quarter" idx="12"/>
          </p:nvPr>
        </p:nvSpPr>
        <p:spPr/>
        <p:txBody>
          <a:bodyPr/>
          <a:lstStyle/>
          <a:p>
            <a:fld id="{7B5FE98C-80BB-47BA-A7AE-7DC72E4E69FA}"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sz="quarter" idx="1"/>
          </p:nvPr>
        </p:nvSpPr>
        <p:spPr>
          <a:xfrm>
            <a:off x="381000" y="228600"/>
            <a:ext cx="8458200" cy="6400800"/>
          </a:xfrm>
        </p:spPr>
        <p:txBody>
          <a:bodyPr>
            <a:normAutofit fontScale="97500"/>
          </a:bodyPr>
          <a:lstStyle/>
          <a:p>
            <a:pPr algn="ctr">
              <a:buNone/>
            </a:pPr>
            <a:r>
              <a:rPr lang="en-GB" sz="2700" b="1" dirty="0" smtClean="0"/>
              <a:t>Polymerase chain reaction </a:t>
            </a:r>
            <a:r>
              <a:rPr lang="en-GB" sz="2700" dirty="0" smtClean="0"/>
              <a:t>(</a:t>
            </a:r>
            <a:r>
              <a:rPr lang="en-GB" sz="2500" b="1" dirty="0" smtClean="0"/>
              <a:t>PCR</a:t>
            </a:r>
            <a:r>
              <a:rPr lang="en-GB" sz="2500" dirty="0" smtClean="0"/>
              <a:t>)</a:t>
            </a:r>
            <a:endParaRPr lang="en-US" sz="2500" dirty="0" smtClean="0"/>
          </a:p>
          <a:p>
            <a:pPr lvl="0" algn="just">
              <a:lnSpc>
                <a:spcPct val="150000"/>
              </a:lnSpc>
            </a:pPr>
            <a:r>
              <a:rPr lang="en-GB" sz="2500" dirty="0" smtClean="0"/>
              <a:t>It is an effective procedure to generate large quantities of specific DNA region </a:t>
            </a:r>
            <a:r>
              <a:rPr lang="en-GB" sz="2500" dirty="0" err="1" smtClean="0"/>
              <a:t>invitro</a:t>
            </a:r>
            <a:endParaRPr lang="en-US" sz="2500" dirty="0" smtClean="0"/>
          </a:p>
          <a:p>
            <a:pPr lvl="0" algn="just">
              <a:lnSpc>
                <a:spcPct val="150000"/>
              </a:lnSpc>
            </a:pPr>
            <a:r>
              <a:rPr lang="en-GB" sz="2500" dirty="0" smtClean="0"/>
              <a:t>A PCR machine is sort of like a photocopier for genes</a:t>
            </a:r>
            <a:r>
              <a:rPr lang="en-GB" sz="2500" b="1" dirty="0" smtClean="0"/>
              <a:t>.</a:t>
            </a:r>
            <a:endParaRPr lang="en-US" sz="2500" dirty="0" smtClean="0"/>
          </a:p>
          <a:p>
            <a:pPr lvl="0" algn="just">
              <a:lnSpc>
                <a:spcPct val="150000"/>
              </a:lnSpc>
            </a:pPr>
            <a:r>
              <a:rPr lang="en-GB" sz="2500" dirty="0" smtClean="0"/>
              <a:t>Any region of any DNA molecules can be amplified as long as the sequences at the border of the DNA region of interest are known</a:t>
            </a:r>
            <a:endParaRPr lang="en-US" sz="2500" dirty="0" smtClean="0"/>
          </a:p>
          <a:p>
            <a:r>
              <a:rPr lang="en-GB" dirty="0" smtClean="0"/>
              <a:t>There is a cycle of in PCR:</a:t>
            </a:r>
            <a:endParaRPr lang="en-US" dirty="0" smtClean="0"/>
          </a:p>
          <a:p>
            <a:pPr lvl="0" algn="just">
              <a:lnSpc>
                <a:spcPct val="150000"/>
              </a:lnSpc>
              <a:buNone/>
            </a:pPr>
            <a:r>
              <a:rPr lang="en-GB" dirty="0" smtClean="0"/>
              <a:t>            I. </a:t>
            </a:r>
            <a:r>
              <a:rPr lang="en-GB" dirty="0" err="1" smtClean="0"/>
              <a:t>Denaturation</a:t>
            </a:r>
            <a:r>
              <a:rPr lang="en-GB" dirty="0" smtClean="0"/>
              <a:t>: </a:t>
            </a:r>
            <a:r>
              <a:rPr lang="en-US" dirty="0" smtClean="0"/>
              <a:t>DNA melts</a:t>
            </a:r>
          </a:p>
          <a:p>
            <a:pPr lvl="0" algn="just">
              <a:lnSpc>
                <a:spcPct val="150000"/>
              </a:lnSpc>
              <a:buNone/>
            </a:pPr>
            <a:r>
              <a:rPr lang="en-GB" dirty="0" smtClean="0"/>
              <a:t>            II. Annealing :</a:t>
            </a:r>
            <a:r>
              <a:rPr lang="en-GB" b="1" dirty="0" smtClean="0"/>
              <a:t> </a:t>
            </a:r>
            <a:r>
              <a:rPr lang="en-US" dirty="0" smtClean="0"/>
              <a:t>Primers bind</a:t>
            </a:r>
          </a:p>
          <a:p>
            <a:pPr lvl="0" algn="just">
              <a:lnSpc>
                <a:spcPct val="150000"/>
              </a:lnSpc>
              <a:buNone/>
            </a:pPr>
            <a:r>
              <a:rPr lang="en-GB" dirty="0" smtClean="0"/>
              <a:t>             III. Chain elongation(</a:t>
            </a:r>
            <a:r>
              <a:rPr lang="en-US" dirty="0" smtClean="0"/>
              <a:t>Extension</a:t>
            </a:r>
            <a:r>
              <a:rPr lang="en-US" b="1" dirty="0" smtClean="0"/>
              <a:t>)</a:t>
            </a:r>
            <a:r>
              <a:rPr lang="en-GB" dirty="0" smtClean="0"/>
              <a:t>: </a:t>
            </a:r>
            <a:r>
              <a:rPr lang="en-US" dirty="0" smtClean="0"/>
              <a:t>DNA is replicated</a:t>
            </a:r>
          </a:p>
          <a:p>
            <a:endParaRPr lang="en-US" dirty="0"/>
          </a:p>
        </p:txBody>
      </p:sp>
      <p:sp>
        <p:nvSpPr>
          <p:cNvPr id="3" name="Date Placeholder 2"/>
          <p:cNvSpPr>
            <a:spLocks noGrp="1"/>
          </p:cNvSpPr>
          <p:nvPr>
            <p:ph type="dt" sz="half" idx="10"/>
          </p:nvPr>
        </p:nvSpPr>
        <p:spPr/>
        <p:txBody>
          <a:bodyPr/>
          <a:lstStyle/>
          <a:p>
            <a:fld id="{2FA84FD6-1235-44DD-9FA7-2DBE1FFF96AB}" type="datetime1">
              <a:rPr lang="en-US" smtClean="0"/>
              <a:pPr/>
              <a:t>4/22/2020</a:t>
            </a:fld>
            <a:endParaRPr lang="en-US"/>
          </a:p>
        </p:txBody>
      </p:sp>
      <p:sp>
        <p:nvSpPr>
          <p:cNvPr id="5" name="Slide Number Placeholder 4"/>
          <p:cNvSpPr>
            <a:spLocks noGrp="1"/>
          </p:cNvSpPr>
          <p:nvPr>
            <p:ph type="sldNum" sz="quarter" idx="12"/>
          </p:nvPr>
        </p:nvSpPr>
        <p:spPr/>
        <p:txBody>
          <a:bodyPr/>
          <a:lstStyle/>
          <a:p>
            <a:fld id="{7B5FE98C-80BB-47BA-A7AE-7DC72E4E69FA}"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81000"/>
            <a:ext cx="8534400" cy="6096000"/>
          </a:xfrm>
        </p:spPr>
        <p:txBody>
          <a:bodyPr/>
          <a:lstStyle/>
          <a:p>
            <a:pPr>
              <a:buNone/>
            </a:pPr>
            <a:r>
              <a:rPr lang="en-US" dirty="0" smtClean="0"/>
              <a:t>      </a:t>
            </a:r>
            <a:r>
              <a:rPr lang="en-US" sz="2400" b="1" dirty="0" smtClean="0"/>
              <a:t>PCR Animation</a:t>
            </a:r>
          </a:p>
          <a:p>
            <a:pPr>
              <a:buNone/>
            </a:pPr>
            <a:endParaRPr lang="en-US" sz="2400" b="1" dirty="0"/>
          </a:p>
        </p:txBody>
      </p:sp>
      <p:pic>
        <p:nvPicPr>
          <p:cNvPr id="4" name="Picture 2" descr="C:\My Documents\Dad\biotech\Images\pcranimatie.gif"/>
          <p:cNvPicPr>
            <a:picLocks noChangeAspect="1" noChangeArrowheads="1" noCrop="1"/>
          </p:cNvPicPr>
          <p:nvPr/>
        </p:nvPicPr>
        <p:blipFill>
          <a:blip r:embed="rId2" cstate="print"/>
          <a:srcRect/>
          <a:stretch>
            <a:fillRect/>
          </a:stretch>
        </p:blipFill>
        <p:spPr bwMode="auto">
          <a:xfrm>
            <a:off x="1143000" y="1284288"/>
            <a:ext cx="6858000" cy="3440112"/>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9357E7B2-B2DB-424C-95ED-74FC1B931D80}" type="datetime1">
              <a:rPr lang="en-US" smtClean="0"/>
              <a:pPr/>
              <a:t>4/22/2020</a:t>
            </a:fld>
            <a:endParaRPr lang="en-US"/>
          </a:p>
        </p:txBody>
      </p:sp>
      <p:sp>
        <p:nvSpPr>
          <p:cNvPr id="6" name="Slide Number Placeholder 5"/>
          <p:cNvSpPr>
            <a:spLocks noGrp="1"/>
          </p:cNvSpPr>
          <p:nvPr>
            <p:ph type="sldNum" sz="quarter" idx="12"/>
          </p:nvPr>
        </p:nvSpPr>
        <p:spPr/>
        <p:txBody>
          <a:bodyPr/>
          <a:lstStyle/>
          <a:p>
            <a:fld id="{7B5FE98C-80BB-47BA-A7AE-7DC72E4E69FA}"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My Documents\Dad\biotech\Images\PCR1.gif"/>
          <p:cNvPicPr>
            <a:picLocks noGrp="1" noChangeAspect="1" noChangeArrowheads="1"/>
          </p:cNvPicPr>
          <p:nvPr>
            <p:ph sz="quarter" idx="1"/>
          </p:nvPr>
        </p:nvPicPr>
        <p:blipFill>
          <a:blip r:embed="rId2" cstate="print"/>
          <a:srcRect/>
          <a:stretch>
            <a:fillRect/>
          </a:stretch>
        </p:blipFill>
        <p:spPr bwMode="auto">
          <a:xfrm>
            <a:off x="1447800" y="838200"/>
            <a:ext cx="6705600" cy="4086225"/>
          </a:xfrm>
          <a:prstGeom prst="rect">
            <a:avLst/>
          </a:prstGeom>
          <a:noFill/>
          <a:ln w="9525">
            <a:noFill/>
            <a:miter lim="800000"/>
            <a:headEnd/>
            <a:tailEnd/>
          </a:ln>
        </p:spPr>
      </p:pic>
      <p:sp>
        <p:nvSpPr>
          <p:cNvPr id="3" name="Date Placeholder 2"/>
          <p:cNvSpPr>
            <a:spLocks noGrp="1"/>
          </p:cNvSpPr>
          <p:nvPr>
            <p:ph type="dt" sz="half" idx="10"/>
          </p:nvPr>
        </p:nvSpPr>
        <p:spPr/>
        <p:txBody>
          <a:bodyPr/>
          <a:lstStyle/>
          <a:p>
            <a:fld id="{F26598FD-E8E8-4B88-AB88-5B94771E2131}" type="datetime1">
              <a:rPr lang="en-US" smtClean="0"/>
              <a:pPr/>
              <a:t>4/22/2020</a:t>
            </a:fld>
            <a:endParaRPr lang="en-US"/>
          </a:p>
        </p:txBody>
      </p:sp>
      <p:sp>
        <p:nvSpPr>
          <p:cNvPr id="5" name="Slide Number Placeholder 4"/>
          <p:cNvSpPr>
            <a:spLocks noGrp="1"/>
          </p:cNvSpPr>
          <p:nvPr>
            <p:ph type="sldNum" sz="quarter" idx="12"/>
          </p:nvPr>
        </p:nvSpPr>
        <p:spPr/>
        <p:txBody>
          <a:bodyPr/>
          <a:lstStyle/>
          <a:p>
            <a:fld id="{7B5FE98C-80BB-47BA-A7AE-7DC72E4E69FA}"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457200"/>
            <a:ext cx="8305800" cy="5943600"/>
          </a:xfrm>
        </p:spPr>
        <p:txBody>
          <a:bodyPr>
            <a:normAutofit/>
          </a:bodyPr>
          <a:lstStyle/>
          <a:p>
            <a:pPr algn="ctr">
              <a:buNone/>
            </a:pPr>
            <a:r>
              <a:rPr lang="en-US" sz="2400" b="1" dirty="0" smtClean="0">
                <a:ea typeface="ＭＳ Ｐゴシック" charset="-128"/>
              </a:rPr>
              <a:t>PCR Applications</a:t>
            </a:r>
          </a:p>
          <a:p>
            <a:pPr algn="just">
              <a:lnSpc>
                <a:spcPct val="150000"/>
              </a:lnSpc>
              <a:buFont typeface="Wingdings" pitchFamily="2" charset="2"/>
              <a:buChar char="Ø"/>
            </a:pPr>
            <a:r>
              <a:rPr lang="en-US" sz="2400" dirty="0" smtClean="0">
                <a:ea typeface="ＭＳ Ｐゴシック" charset="-128"/>
              </a:rPr>
              <a:t> used for mapping genes,</a:t>
            </a:r>
          </a:p>
          <a:p>
            <a:pPr algn="just">
              <a:lnSpc>
                <a:spcPct val="150000"/>
              </a:lnSpc>
              <a:buFont typeface="Wingdings" pitchFamily="2" charset="2"/>
              <a:buChar char="Ø"/>
            </a:pPr>
            <a:r>
              <a:rPr lang="en-US" sz="2400" dirty="0" smtClean="0">
                <a:ea typeface="ＭＳ Ｐゴシック" charset="-128"/>
              </a:rPr>
              <a:t> used as probes,</a:t>
            </a:r>
          </a:p>
          <a:p>
            <a:pPr algn="just">
              <a:lnSpc>
                <a:spcPct val="150000"/>
              </a:lnSpc>
              <a:buFont typeface="Wingdings" pitchFamily="2" charset="2"/>
              <a:buChar char="Ø"/>
            </a:pPr>
            <a:r>
              <a:rPr lang="en-US" sz="2400" dirty="0" smtClean="0">
                <a:ea typeface="ＭＳ Ｐゴシック" charset="-128"/>
              </a:rPr>
              <a:t>PCR products can be probed</a:t>
            </a:r>
          </a:p>
          <a:p>
            <a:pPr algn="just">
              <a:lnSpc>
                <a:spcPct val="150000"/>
              </a:lnSpc>
              <a:buFont typeface="Wingdings" pitchFamily="2" charset="2"/>
              <a:buChar char="Ø"/>
            </a:pPr>
            <a:r>
              <a:rPr lang="en-US" sz="2400" dirty="0" smtClean="0">
                <a:ea typeface="ＭＳ Ｐゴシック" charset="-128"/>
              </a:rPr>
              <a:t> used to identify genotypes</a:t>
            </a:r>
          </a:p>
          <a:p>
            <a:pPr algn="just">
              <a:lnSpc>
                <a:spcPct val="150000"/>
              </a:lnSpc>
              <a:buFont typeface="Wingdings" pitchFamily="2" charset="2"/>
              <a:buChar char="Ø"/>
            </a:pPr>
            <a:r>
              <a:rPr lang="en-US" sz="2400" dirty="0" smtClean="0">
                <a:ea typeface="ＭＳ Ｐゴシック" charset="-128"/>
              </a:rPr>
              <a:t>used to sequence DNA directly</a:t>
            </a:r>
          </a:p>
          <a:p>
            <a:pPr>
              <a:buNone/>
            </a:pPr>
            <a:endParaRPr lang="en-US" sz="2400" b="1" dirty="0"/>
          </a:p>
        </p:txBody>
      </p:sp>
      <p:sp>
        <p:nvSpPr>
          <p:cNvPr id="4" name="Date Placeholder 3"/>
          <p:cNvSpPr>
            <a:spLocks noGrp="1"/>
          </p:cNvSpPr>
          <p:nvPr>
            <p:ph type="dt" sz="half" idx="10"/>
          </p:nvPr>
        </p:nvSpPr>
        <p:spPr/>
        <p:txBody>
          <a:bodyPr/>
          <a:lstStyle/>
          <a:p>
            <a:fld id="{74CDAE85-CD53-4731-840B-AD4BA9623963}" type="datetime1">
              <a:rPr lang="en-US" smtClean="0"/>
              <a:pPr/>
              <a:t>4/22/2020</a:t>
            </a:fld>
            <a:endParaRPr lang="en-US"/>
          </a:p>
        </p:txBody>
      </p:sp>
      <p:sp>
        <p:nvSpPr>
          <p:cNvPr id="5" name="Slide Number Placeholder 4"/>
          <p:cNvSpPr>
            <a:spLocks noGrp="1"/>
          </p:cNvSpPr>
          <p:nvPr>
            <p:ph type="sldNum" sz="quarter" idx="12"/>
          </p:nvPr>
        </p:nvSpPr>
        <p:spPr/>
        <p:txBody>
          <a:bodyPr/>
          <a:lstStyle/>
          <a:p>
            <a:fld id="{7B5FE98C-80BB-47BA-A7AE-7DC72E4E69FA}"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48</a:t>
            </a:fld>
            <a:endParaRPr lang="en-US"/>
          </a:p>
        </p:txBody>
      </p:sp>
      <p:sp>
        <p:nvSpPr>
          <p:cNvPr id="5" name="Content Placeholder 4"/>
          <p:cNvSpPr>
            <a:spLocks noGrp="1"/>
          </p:cNvSpPr>
          <p:nvPr>
            <p:ph sz="quarter" idx="1"/>
          </p:nvPr>
        </p:nvSpPr>
        <p:spPr>
          <a:xfrm>
            <a:off x="685800" y="457200"/>
            <a:ext cx="8153400" cy="5943600"/>
          </a:xfrm>
        </p:spPr>
        <p:txBody>
          <a:bodyPr/>
          <a:lstStyle/>
          <a:p>
            <a:pPr algn="ctr">
              <a:buNone/>
            </a:pPr>
            <a:r>
              <a:rPr lang="en-US" b="1" i="1" dirty="0" smtClean="0"/>
              <a:t>Assignment  </a:t>
            </a:r>
            <a:r>
              <a:rPr lang="en-US" b="1" i="1" dirty="0" smtClean="0"/>
              <a:t>2</a:t>
            </a:r>
            <a:endParaRPr lang="en-US" b="1" i="1" dirty="0" smtClean="0"/>
          </a:p>
          <a:p>
            <a:pPr marL="514350" indent="-514350" algn="just">
              <a:lnSpc>
                <a:spcPct val="150000"/>
              </a:lnSpc>
              <a:buAutoNum type="arabicPeriod"/>
            </a:pPr>
            <a:r>
              <a:rPr lang="en-US" i="1" dirty="0" smtClean="0"/>
              <a:t>What is Gene library? List their main types </a:t>
            </a:r>
          </a:p>
          <a:p>
            <a:pPr marL="514350" indent="-514350" algn="just">
              <a:lnSpc>
                <a:spcPct val="150000"/>
              </a:lnSpc>
              <a:buFont typeface="Wingdings 2"/>
              <a:buAutoNum type="arabicPeriod"/>
            </a:pPr>
            <a:r>
              <a:rPr lang="en-US" altLang="zh-CN" i="1" dirty="0" smtClean="0"/>
              <a:t>What is Screening </a:t>
            </a:r>
            <a:r>
              <a:rPr lang="en-US" altLang="zh-CN" i="1" dirty="0" smtClean="0"/>
              <a:t>libraries </a:t>
            </a:r>
            <a:r>
              <a:rPr lang="en-US" altLang="zh-CN" i="1" dirty="0" smtClean="0"/>
              <a:t>in Genetic Engineering </a:t>
            </a:r>
            <a:endParaRPr lang="en-US" altLang="zh-CN" i="1" dirty="0" smtClean="0"/>
          </a:p>
          <a:p>
            <a:pPr marL="514350" indent="-514350" algn="just">
              <a:lnSpc>
                <a:spcPct val="150000"/>
              </a:lnSpc>
              <a:buAutoNum type="arabicPeriod"/>
            </a:pPr>
            <a:r>
              <a:rPr lang="en-US" i="1" dirty="0" smtClean="0"/>
              <a:t> Write the difference between </a:t>
            </a:r>
            <a:r>
              <a:rPr lang="en-US" altLang="zh-CN" i="1" dirty="0" smtClean="0"/>
              <a:t>Southern, North and western blot</a:t>
            </a:r>
          </a:p>
          <a:p>
            <a:pPr marL="514350" indent="-514350" algn="just">
              <a:lnSpc>
                <a:spcPct val="150000"/>
              </a:lnSpc>
              <a:buFont typeface="Wingdings 2"/>
              <a:buAutoNum type="arabicPeriod"/>
            </a:pPr>
            <a:r>
              <a:rPr lang="en-GB" i="1" dirty="0" smtClean="0"/>
              <a:t>What is Polymerase </a:t>
            </a:r>
            <a:r>
              <a:rPr lang="en-GB" i="1" dirty="0" smtClean="0"/>
              <a:t>chain reaction (PCR</a:t>
            </a:r>
            <a:r>
              <a:rPr lang="en-GB" i="1" dirty="0" smtClean="0"/>
              <a:t>)? </a:t>
            </a:r>
            <a:endParaRPr lang="en-US" i="1" dirty="0" smtClean="0"/>
          </a:p>
          <a:p>
            <a:pPr marL="514350" indent="-514350">
              <a:buNone/>
            </a:pP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04800"/>
            <a:ext cx="8382000" cy="6324600"/>
          </a:xfrm>
        </p:spPr>
        <p:txBody>
          <a:bodyPr/>
          <a:lstStyle/>
          <a:p>
            <a:pPr algn="ctr">
              <a:buNone/>
            </a:pPr>
            <a:r>
              <a:rPr lang="en-US" sz="2400" b="1" dirty="0" smtClean="0"/>
              <a:t>Biotechnology in health </a:t>
            </a:r>
          </a:p>
          <a:p>
            <a:pPr algn="ctr">
              <a:lnSpc>
                <a:spcPct val="150000"/>
              </a:lnSpc>
              <a:buNone/>
            </a:pPr>
            <a:r>
              <a:rPr lang="en-US" sz="2400" b="1" dirty="0" smtClean="0"/>
              <a:t> </a:t>
            </a:r>
            <a:r>
              <a:rPr lang="en-US" sz="2400" b="1" dirty="0" err="1" smtClean="0"/>
              <a:t>Hybridomas</a:t>
            </a:r>
            <a:r>
              <a:rPr lang="en-US" sz="2400" b="1" dirty="0" smtClean="0"/>
              <a:t> technology </a:t>
            </a:r>
          </a:p>
          <a:p>
            <a:pPr algn="just">
              <a:lnSpc>
                <a:spcPct val="150000"/>
              </a:lnSpc>
              <a:buFont typeface="Wingdings" pitchFamily="2" charset="2"/>
              <a:buChar char="Ø"/>
            </a:pPr>
            <a:r>
              <a:rPr lang="en-US" sz="2400" dirty="0" smtClean="0"/>
              <a:t>In 1975, Kohler and Milstein first fused lymphocytes to produce a cell line which was both immortal and a producer of specific antibodies. </a:t>
            </a:r>
          </a:p>
          <a:p>
            <a:pPr algn="just">
              <a:lnSpc>
                <a:spcPct val="150000"/>
              </a:lnSpc>
              <a:buFont typeface="Wingdings" pitchFamily="2" charset="2"/>
              <a:buChar char="Ø"/>
            </a:pPr>
            <a:r>
              <a:rPr lang="en-US" sz="2400" dirty="0" smtClean="0"/>
              <a:t>The two scientists were awarded the </a:t>
            </a:r>
            <a:r>
              <a:rPr lang="en-US" sz="2400" b="1" dirty="0" smtClean="0"/>
              <a:t>Nobel Prize for Medicine in 1984 </a:t>
            </a:r>
            <a:r>
              <a:rPr lang="en-US" sz="2400" dirty="0" smtClean="0"/>
              <a:t>for the development of this </a:t>
            </a:r>
            <a:r>
              <a:rPr lang="en-US" sz="2400" dirty="0" smtClean="0">
                <a:solidFill>
                  <a:schemeClr val="accent2"/>
                </a:solidFill>
              </a:rPr>
              <a:t>"</a:t>
            </a:r>
            <a:r>
              <a:rPr lang="en-US" sz="2400" b="1" dirty="0" err="1" smtClean="0">
                <a:solidFill>
                  <a:schemeClr val="accent2"/>
                </a:solidFill>
              </a:rPr>
              <a:t>hybridoma</a:t>
            </a:r>
            <a:r>
              <a:rPr lang="en-US" sz="2400" b="1" dirty="0" smtClean="0">
                <a:solidFill>
                  <a:schemeClr val="accent2"/>
                </a:solidFill>
              </a:rPr>
              <a:t>.“</a:t>
            </a:r>
          </a:p>
          <a:p>
            <a:pPr algn="just">
              <a:lnSpc>
                <a:spcPct val="150000"/>
              </a:lnSpc>
              <a:buFont typeface="Wingdings" pitchFamily="2" charset="2"/>
              <a:buChar char="Ø"/>
            </a:pPr>
            <a:r>
              <a:rPr lang="en-US" sz="2400" dirty="0" smtClean="0"/>
              <a:t>The value of </a:t>
            </a:r>
            <a:r>
              <a:rPr lang="en-US" sz="2400" dirty="0" err="1" smtClean="0"/>
              <a:t>hybridomas</a:t>
            </a:r>
            <a:r>
              <a:rPr lang="en-US" sz="2400" dirty="0" smtClean="0"/>
              <a:t> to the field was not truly appreciated until about 1987, when </a:t>
            </a:r>
            <a:r>
              <a:rPr lang="en-US" sz="2400" dirty="0" err="1" smtClean="0"/>
              <a:t>MAbs</a:t>
            </a:r>
            <a:r>
              <a:rPr lang="en-US" sz="2400" dirty="0" smtClean="0"/>
              <a:t> were regularly produced in rodents for diagnostics</a:t>
            </a:r>
            <a:r>
              <a:rPr lang="en-US" sz="2400" dirty="0" smtClean="0">
                <a:latin typeface="Comic Sans MS" pitchFamily="66" charset="0"/>
              </a:rPr>
              <a:t>.</a:t>
            </a:r>
          </a:p>
          <a:p>
            <a:pPr algn="just">
              <a:lnSpc>
                <a:spcPct val="150000"/>
              </a:lnSpc>
              <a:buFont typeface="Wingdings" pitchFamily="2" charset="2"/>
              <a:buChar char="Ø"/>
            </a:pPr>
            <a:r>
              <a:rPr lang="en-US" sz="2400" dirty="0" smtClean="0"/>
              <a:t>are cells that have been engineered to produce a desired antibody in large amounts, to produce monoclonal antibodies</a:t>
            </a:r>
          </a:p>
          <a:p>
            <a:pPr algn="just">
              <a:lnSpc>
                <a:spcPct val="150000"/>
              </a:lnSpc>
              <a:buFont typeface="Wingdings" pitchFamily="2" charset="2"/>
              <a:buChar char="Ø"/>
            </a:pPr>
            <a:endParaRPr lang="en-US" sz="2400" dirty="0"/>
          </a:p>
        </p:txBody>
      </p:sp>
      <p:sp>
        <p:nvSpPr>
          <p:cNvPr id="4" name="Date Placeholder 3"/>
          <p:cNvSpPr>
            <a:spLocks noGrp="1"/>
          </p:cNvSpPr>
          <p:nvPr>
            <p:ph type="dt" sz="half" idx="10"/>
          </p:nvPr>
        </p:nvSpPr>
        <p:spPr/>
        <p:txBody>
          <a:bodyPr/>
          <a:lstStyle/>
          <a:p>
            <a:fld id="{3DD1CA20-4FCB-4DEC-8EF4-F9CDC8CD87FB}" type="datetime1">
              <a:rPr lang="en-US" smtClean="0"/>
              <a:pPr/>
              <a:t>4/22/2020</a:t>
            </a:fld>
            <a:endParaRPr lang="en-US"/>
          </a:p>
        </p:txBody>
      </p:sp>
      <p:sp>
        <p:nvSpPr>
          <p:cNvPr id="5" name="Slide Number Placeholder 4"/>
          <p:cNvSpPr>
            <a:spLocks noGrp="1"/>
          </p:cNvSpPr>
          <p:nvPr>
            <p:ph type="sldNum" sz="quarter" idx="12"/>
          </p:nvPr>
        </p:nvSpPr>
        <p:spPr/>
        <p:txBody>
          <a:bodyPr/>
          <a:lstStyle/>
          <a:p>
            <a:fld id="{7B5FE98C-80BB-47BA-A7AE-7DC72E4E69FA}"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04800"/>
            <a:ext cx="8458200" cy="6324600"/>
          </a:xfrm>
        </p:spPr>
        <p:txBody>
          <a:bodyPr/>
          <a:lstStyle/>
          <a:p>
            <a:pPr>
              <a:buNone/>
            </a:pPr>
            <a:r>
              <a:rPr lang="en-US" dirty="0" smtClean="0"/>
              <a:t>  </a:t>
            </a:r>
            <a:r>
              <a:rPr lang="en-US" sz="2400" b="1" dirty="0" smtClean="0">
                <a:cs typeface="Times New Roman" pitchFamily="18" charset="0"/>
              </a:rPr>
              <a:t>Gene Manipulation</a:t>
            </a:r>
            <a:endParaRPr lang="en-US" sz="2400" dirty="0" smtClean="0">
              <a:cs typeface="Times New Roman" pitchFamily="18" charset="0"/>
            </a:endParaRPr>
          </a:p>
          <a:p>
            <a:pPr lvl="0" algn="just">
              <a:lnSpc>
                <a:spcPct val="150000"/>
              </a:lnSpc>
              <a:buFont typeface="Wingdings" pitchFamily="2" charset="2"/>
              <a:buChar char="§"/>
            </a:pPr>
            <a:r>
              <a:rPr lang="en-US" sz="2400" dirty="0" smtClean="0">
                <a:cs typeface="Times New Roman" pitchFamily="18" charset="0"/>
              </a:rPr>
              <a:t>Identify a gene from </a:t>
            </a:r>
            <a:r>
              <a:rPr lang="en-US" sz="2400" i="1" dirty="0" smtClean="0">
                <a:cs typeface="Times New Roman" pitchFamily="18" charset="0"/>
              </a:rPr>
              <a:t>another species</a:t>
            </a:r>
            <a:r>
              <a:rPr lang="en-US" sz="2400" dirty="0" smtClean="0">
                <a:cs typeface="Times New Roman" pitchFamily="18" charset="0"/>
              </a:rPr>
              <a:t> which controls a trait of interest Or modify an existing gene (create a new allele)</a:t>
            </a:r>
          </a:p>
          <a:p>
            <a:pPr lvl="0" algn="just">
              <a:lnSpc>
                <a:spcPct val="150000"/>
              </a:lnSpc>
              <a:buFont typeface="Wingdings" pitchFamily="2" charset="2"/>
              <a:buChar char="ü"/>
            </a:pPr>
            <a:r>
              <a:rPr lang="en-US" sz="2400" dirty="0" smtClean="0">
                <a:cs typeface="Times New Roman" pitchFamily="18" charset="0"/>
              </a:rPr>
              <a:t>For example, we may wish to add a gene from bacteria into a plant species.  </a:t>
            </a:r>
          </a:p>
          <a:p>
            <a:pPr lvl="0" algn="just">
              <a:lnSpc>
                <a:spcPct val="150000"/>
              </a:lnSpc>
              <a:buFont typeface="Wingdings" pitchFamily="2" charset="2"/>
              <a:buChar char="ü"/>
            </a:pPr>
            <a:r>
              <a:rPr lang="en-US" sz="2400" dirty="0" smtClean="0">
                <a:cs typeface="Times New Roman" pitchFamily="18" charset="0"/>
              </a:rPr>
              <a:t>Another approach would be to isolate a gene from our species of interest, modify that gene to change its function, and then reinsert the modified form back into the species.  This is the first major biotechnology step, and it is called </a:t>
            </a:r>
            <a:r>
              <a:rPr lang="en-US" sz="2400" b="1" i="1" dirty="0" smtClean="0">
                <a:cs typeface="Times New Roman" pitchFamily="18" charset="0"/>
              </a:rPr>
              <a:t>gene manipulation</a:t>
            </a:r>
            <a:r>
              <a:rPr lang="en-US" sz="2400" dirty="0" smtClean="0">
                <a:cs typeface="Times New Roman" pitchFamily="18" charset="0"/>
              </a:rPr>
              <a:t>.  </a:t>
            </a:r>
          </a:p>
          <a:p>
            <a:pPr>
              <a:buNone/>
            </a:pPr>
            <a:endParaRPr lang="en-US" dirty="0"/>
          </a:p>
        </p:txBody>
      </p:sp>
      <p:sp>
        <p:nvSpPr>
          <p:cNvPr id="4" name="Date Placeholder 3"/>
          <p:cNvSpPr>
            <a:spLocks noGrp="1"/>
          </p:cNvSpPr>
          <p:nvPr>
            <p:ph type="dt" sz="half" idx="10"/>
          </p:nvPr>
        </p:nvSpPr>
        <p:spPr/>
        <p:txBody>
          <a:bodyPr/>
          <a:lstStyle/>
          <a:p>
            <a:fld id="{833304F6-FA48-467F-83B7-608E15CFED24}" type="datetime1">
              <a:rPr lang="en-US" smtClean="0"/>
              <a:pPr/>
              <a:t>4/22/2020</a:t>
            </a:fld>
            <a:endParaRPr lang="en-US"/>
          </a:p>
        </p:txBody>
      </p:sp>
      <p:sp>
        <p:nvSpPr>
          <p:cNvPr id="5" name="Slide Number Placeholder 4"/>
          <p:cNvSpPr>
            <a:spLocks noGrp="1"/>
          </p:cNvSpPr>
          <p:nvPr>
            <p:ph type="sldNum" sz="quarter" idx="12"/>
          </p:nvPr>
        </p:nvSpPr>
        <p:spPr/>
        <p:txBody>
          <a:bodyPr/>
          <a:lstStyle/>
          <a:p>
            <a:fld id="{7B5FE98C-80BB-47BA-A7AE-7DC72E4E69FA}"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381000"/>
            <a:ext cx="8382000" cy="6019800"/>
          </a:xfrm>
        </p:spPr>
        <p:txBody>
          <a:bodyPr>
            <a:normAutofit/>
          </a:bodyPr>
          <a:lstStyle/>
          <a:p>
            <a:pPr>
              <a:lnSpc>
                <a:spcPct val="150000"/>
              </a:lnSpc>
            </a:pPr>
            <a:r>
              <a:rPr lang="en-GB" sz="2400" dirty="0" smtClean="0"/>
              <a:t>is hybrid cell produced by the fusion of a </a:t>
            </a:r>
            <a:r>
              <a:rPr lang="en-GB" sz="2400" dirty="0" err="1" smtClean="0"/>
              <a:t>tumor</a:t>
            </a:r>
            <a:r>
              <a:rPr lang="en-GB" sz="2400" dirty="0" smtClean="0"/>
              <a:t> cell with an ordinary antibody producing cell which then proliferate and yield large amount of a monoclonal antibody.</a:t>
            </a:r>
          </a:p>
          <a:p>
            <a:pPr>
              <a:lnSpc>
                <a:spcPct val="150000"/>
              </a:lnSpc>
            </a:pPr>
            <a:r>
              <a:rPr lang="en-US" sz="2400" dirty="0" smtClean="0"/>
              <a:t>Monoclonal antibodies can be produced in specialized cells through a technique now popularly known as </a:t>
            </a:r>
            <a:r>
              <a:rPr lang="en-US" sz="2400" dirty="0" err="1" smtClean="0"/>
              <a:t>hybridoma</a:t>
            </a:r>
            <a:r>
              <a:rPr lang="en-US" sz="2400" dirty="0" smtClean="0"/>
              <a:t> technology.</a:t>
            </a:r>
          </a:p>
          <a:p>
            <a:pPr>
              <a:lnSpc>
                <a:spcPct val="150000"/>
              </a:lnSpc>
            </a:pPr>
            <a:r>
              <a:rPr lang="en-US" sz="2400" b="1" dirty="0" smtClean="0"/>
              <a:t> </a:t>
            </a:r>
            <a:r>
              <a:rPr lang="en-US" sz="2400" dirty="0" smtClean="0"/>
              <a:t>In a specific immune response, only those T and B cells that can bind to the antigens of the pathogen are selected to participate in the response.</a:t>
            </a:r>
          </a:p>
          <a:p>
            <a:pPr>
              <a:lnSpc>
                <a:spcPct val="150000"/>
              </a:lnSpc>
            </a:pPr>
            <a:endParaRPr lang="en-US" sz="2400" dirty="0" smtClean="0"/>
          </a:p>
          <a:p>
            <a:pPr>
              <a:lnSpc>
                <a:spcPct val="150000"/>
              </a:lnSpc>
              <a:buNone/>
            </a:pPr>
            <a:endParaRPr lang="en-US" sz="2400" b="1" dirty="0"/>
          </a:p>
        </p:txBody>
      </p:sp>
      <p:sp>
        <p:nvSpPr>
          <p:cNvPr id="4" name="Date Placeholder 3"/>
          <p:cNvSpPr>
            <a:spLocks noGrp="1"/>
          </p:cNvSpPr>
          <p:nvPr>
            <p:ph type="dt" sz="half" idx="10"/>
          </p:nvPr>
        </p:nvSpPr>
        <p:spPr/>
        <p:txBody>
          <a:bodyPr/>
          <a:lstStyle/>
          <a:p>
            <a:fld id="{4C1747EE-0657-4E0B-A4CB-05E4B90553BF}" type="datetime1">
              <a:rPr lang="en-US" smtClean="0"/>
              <a:pPr/>
              <a:t>4/22/2020</a:t>
            </a:fld>
            <a:endParaRPr lang="en-US"/>
          </a:p>
        </p:txBody>
      </p:sp>
      <p:sp>
        <p:nvSpPr>
          <p:cNvPr id="5" name="Slide Number Placeholder 4"/>
          <p:cNvSpPr>
            <a:spLocks noGrp="1"/>
          </p:cNvSpPr>
          <p:nvPr>
            <p:ph type="sldNum" sz="quarter" idx="12"/>
          </p:nvPr>
        </p:nvSpPr>
        <p:spPr/>
        <p:txBody>
          <a:bodyPr/>
          <a:lstStyle/>
          <a:p>
            <a:fld id="{7B5FE98C-80BB-47BA-A7AE-7DC72E4E69FA}"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381000"/>
            <a:ext cx="8686800" cy="6248400"/>
          </a:xfrm>
        </p:spPr>
        <p:txBody>
          <a:bodyPr/>
          <a:lstStyle/>
          <a:p>
            <a:pPr>
              <a:buNone/>
            </a:pPr>
            <a:endParaRPr lang="en-US" dirty="0" smtClean="0"/>
          </a:p>
          <a:p>
            <a:endParaRPr lang="en-US" dirty="0"/>
          </a:p>
        </p:txBody>
      </p:sp>
      <p:pic>
        <p:nvPicPr>
          <p:cNvPr id="4" name="Picture 4"/>
          <p:cNvPicPr>
            <a:picLocks noChangeAspect="1" noChangeArrowheads="1"/>
          </p:cNvPicPr>
          <p:nvPr/>
        </p:nvPicPr>
        <p:blipFill>
          <a:blip r:embed="rId2" cstate="print"/>
          <a:srcRect/>
          <a:stretch>
            <a:fillRect/>
          </a:stretch>
        </p:blipFill>
        <p:spPr bwMode="auto">
          <a:xfrm>
            <a:off x="838200" y="609600"/>
            <a:ext cx="7620000" cy="4876800"/>
          </a:xfrm>
          <a:prstGeom prst="rect">
            <a:avLst/>
          </a:prstGeom>
          <a:noFill/>
          <a:ln w="12700">
            <a:noFill/>
            <a:miter lim="800000"/>
            <a:headEnd/>
            <a:tailEnd/>
          </a:ln>
        </p:spPr>
      </p:pic>
      <p:sp>
        <p:nvSpPr>
          <p:cNvPr id="5" name="Text Box 7"/>
          <p:cNvSpPr txBox="1">
            <a:spLocks noChangeArrowheads="1"/>
          </p:cNvSpPr>
          <p:nvPr/>
        </p:nvSpPr>
        <p:spPr bwMode="auto">
          <a:xfrm>
            <a:off x="914400" y="1066800"/>
            <a:ext cx="1774825" cy="639763"/>
          </a:xfrm>
          <a:prstGeom prst="rect">
            <a:avLst/>
          </a:prstGeom>
          <a:noFill/>
          <a:ln w="9525">
            <a:noFill/>
            <a:miter lim="800000"/>
            <a:headEnd/>
            <a:tailEnd/>
          </a:ln>
        </p:spPr>
        <p:txBody>
          <a:bodyPr wrap="none">
            <a:spAutoFit/>
          </a:bodyPr>
          <a:lstStyle/>
          <a:p>
            <a:r>
              <a:rPr lang="en-US" sz="1200" dirty="0"/>
              <a:t>Mixture of T and B cells</a:t>
            </a:r>
          </a:p>
          <a:p>
            <a:r>
              <a:rPr lang="en-US" sz="1200" dirty="0"/>
              <a:t>with different antigen</a:t>
            </a:r>
          </a:p>
          <a:p>
            <a:r>
              <a:rPr lang="en-US" sz="1200" dirty="0"/>
              <a:t>specificities</a:t>
            </a:r>
          </a:p>
        </p:txBody>
      </p:sp>
      <p:sp>
        <p:nvSpPr>
          <p:cNvPr id="6" name="Text Box 5"/>
          <p:cNvSpPr txBox="1">
            <a:spLocks noChangeArrowheads="1"/>
          </p:cNvSpPr>
          <p:nvPr/>
        </p:nvSpPr>
        <p:spPr bwMode="auto">
          <a:xfrm>
            <a:off x="2895600" y="1295400"/>
            <a:ext cx="2008188" cy="457200"/>
          </a:xfrm>
          <a:prstGeom prst="rect">
            <a:avLst/>
          </a:prstGeom>
          <a:noFill/>
          <a:ln w="9525">
            <a:noFill/>
            <a:miter lim="800000"/>
            <a:headEnd/>
            <a:tailEnd/>
          </a:ln>
        </p:spPr>
        <p:txBody>
          <a:bodyPr wrap="none">
            <a:spAutoFit/>
          </a:bodyPr>
          <a:lstStyle/>
          <a:p>
            <a:r>
              <a:rPr lang="en-US" sz="1200" dirty="0"/>
              <a:t>An antigen with 2 </a:t>
            </a:r>
            <a:r>
              <a:rPr lang="en-US" sz="1200" dirty="0" err="1"/>
              <a:t>epitopes</a:t>
            </a:r>
            <a:r>
              <a:rPr lang="en-US" sz="1200" dirty="0"/>
              <a:t> </a:t>
            </a:r>
          </a:p>
          <a:p>
            <a:r>
              <a:rPr lang="en-US" sz="1200" dirty="0"/>
              <a:t>- red </a:t>
            </a:r>
            <a:r>
              <a:rPr lang="en-US" sz="1200" dirty="0" err="1"/>
              <a:t>epitope</a:t>
            </a:r>
            <a:r>
              <a:rPr lang="en-US" sz="1200" dirty="0"/>
              <a:t>, blue </a:t>
            </a:r>
            <a:r>
              <a:rPr lang="en-US" sz="1200" dirty="0" err="1"/>
              <a:t>epitope</a:t>
            </a:r>
            <a:endParaRPr lang="en-US" sz="1200" dirty="0"/>
          </a:p>
        </p:txBody>
      </p:sp>
      <p:sp>
        <p:nvSpPr>
          <p:cNvPr id="7" name="Text Box 9"/>
          <p:cNvSpPr txBox="1">
            <a:spLocks noChangeArrowheads="1"/>
          </p:cNvSpPr>
          <p:nvPr/>
        </p:nvSpPr>
        <p:spPr bwMode="auto">
          <a:xfrm>
            <a:off x="5470525" y="457200"/>
            <a:ext cx="1703388" cy="822325"/>
          </a:xfrm>
          <a:prstGeom prst="rect">
            <a:avLst/>
          </a:prstGeom>
          <a:noFill/>
          <a:ln w="9525">
            <a:noFill/>
            <a:miter lim="800000"/>
            <a:headEnd/>
            <a:tailEnd/>
          </a:ln>
        </p:spPr>
        <p:txBody>
          <a:bodyPr wrap="none">
            <a:spAutoFit/>
          </a:bodyPr>
          <a:lstStyle/>
          <a:p>
            <a:r>
              <a:rPr lang="en-US" sz="1200" dirty="0"/>
              <a:t>Proliferation of cells </a:t>
            </a:r>
          </a:p>
          <a:p>
            <a:r>
              <a:rPr lang="en-US" sz="1200" dirty="0"/>
              <a:t>with receptors capable</a:t>
            </a:r>
          </a:p>
          <a:p>
            <a:r>
              <a:rPr lang="en-US" sz="1200" dirty="0"/>
              <a:t>of binding </a:t>
            </a:r>
            <a:r>
              <a:rPr lang="en-US" sz="1200" dirty="0" err="1"/>
              <a:t>epitopes</a:t>
            </a:r>
            <a:r>
              <a:rPr lang="en-US" sz="1200" dirty="0"/>
              <a:t> of</a:t>
            </a:r>
          </a:p>
          <a:p>
            <a:r>
              <a:rPr lang="en-US" sz="1200" dirty="0"/>
              <a:t>the antigen</a:t>
            </a:r>
          </a:p>
        </p:txBody>
      </p:sp>
      <p:sp>
        <p:nvSpPr>
          <p:cNvPr id="8" name="Rectangle 7"/>
          <p:cNvSpPr/>
          <p:nvPr/>
        </p:nvSpPr>
        <p:spPr>
          <a:xfrm>
            <a:off x="838200" y="5373469"/>
            <a:ext cx="7315200" cy="369332"/>
          </a:xfrm>
          <a:prstGeom prst="rect">
            <a:avLst/>
          </a:prstGeom>
        </p:spPr>
        <p:txBody>
          <a:bodyPr wrap="square">
            <a:spAutoFit/>
          </a:bodyPr>
          <a:lstStyle/>
          <a:p>
            <a:r>
              <a:rPr lang="en-US" b="1" dirty="0" err="1" smtClean="0"/>
              <a:t>Clonal</a:t>
            </a:r>
            <a:r>
              <a:rPr lang="en-US" b="1" dirty="0" smtClean="0"/>
              <a:t> selection of lymphocytes during the specific immune response</a:t>
            </a:r>
            <a:endParaRPr lang="en-US" b="1" dirty="0"/>
          </a:p>
        </p:txBody>
      </p:sp>
      <p:sp>
        <p:nvSpPr>
          <p:cNvPr id="9" name="Date Placeholder 8"/>
          <p:cNvSpPr>
            <a:spLocks noGrp="1"/>
          </p:cNvSpPr>
          <p:nvPr>
            <p:ph type="dt" sz="half" idx="10"/>
          </p:nvPr>
        </p:nvSpPr>
        <p:spPr/>
        <p:txBody>
          <a:bodyPr/>
          <a:lstStyle/>
          <a:p>
            <a:fld id="{E5092F54-4D7E-4E3D-9E51-70781BD8D73D}" type="datetime1">
              <a:rPr lang="en-US" smtClean="0"/>
              <a:pPr/>
              <a:t>4/22/2020</a:t>
            </a:fld>
            <a:endParaRPr lang="en-US"/>
          </a:p>
        </p:txBody>
      </p:sp>
      <p:sp>
        <p:nvSpPr>
          <p:cNvPr id="10" name="Slide Number Placeholder 9"/>
          <p:cNvSpPr>
            <a:spLocks noGrp="1"/>
          </p:cNvSpPr>
          <p:nvPr>
            <p:ph type="sldNum" sz="quarter" idx="12"/>
          </p:nvPr>
        </p:nvSpPr>
        <p:spPr/>
        <p:txBody>
          <a:bodyPr/>
          <a:lstStyle/>
          <a:p>
            <a:fld id="{7B5FE98C-80BB-47BA-A7AE-7DC72E4E69FA}" type="slidenum">
              <a:rPr lang="en-US" smtClean="0"/>
              <a:pPr/>
              <a:t>51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sz="quarter" idx="1"/>
          </p:nvPr>
        </p:nvSpPr>
        <p:spPr>
          <a:xfrm>
            <a:off x="228600" y="228600"/>
            <a:ext cx="8458200" cy="6172200"/>
          </a:xfrm>
        </p:spPr>
        <p:txBody>
          <a:bodyPr>
            <a:normAutofit fontScale="97500"/>
          </a:bodyPr>
          <a:lstStyle/>
          <a:p>
            <a:pPr algn="ctr">
              <a:buNone/>
            </a:pPr>
            <a:r>
              <a:rPr lang="en-US" sz="2400" b="1" dirty="0" err="1" smtClean="0"/>
              <a:t>Hybridomas</a:t>
            </a:r>
            <a:r>
              <a:rPr lang="en-US" sz="2400" b="1" dirty="0" smtClean="0"/>
              <a:t> Technique</a:t>
            </a:r>
          </a:p>
          <a:p>
            <a:pPr algn="just">
              <a:lnSpc>
                <a:spcPct val="150000"/>
              </a:lnSpc>
              <a:buFont typeface="Wingdings" pitchFamily="2" charset="2"/>
              <a:buChar char="Ø"/>
            </a:pPr>
            <a:r>
              <a:rPr lang="en-US" sz="2400" dirty="0" smtClean="0"/>
              <a:t>B lymphocytes can mutate into tumor cells that result in a type of cancer termed myeloma.</a:t>
            </a:r>
          </a:p>
          <a:p>
            <a:pPr algn="just">
              <a:lnSpc>
                <a:spcPct val="150000"/>
              </a:lnSpc>
              <a:buFont typeface="Wingdings" pitchFamily="2" charset="2"/>
              <a:buChar char="Ø"/>
            </a:pPr>
            <a:r>
              <a:rPr lang="en-US" sz="2400" dirty="0" smtClean="0"/>
              <a:t> Myeloma cells become “immortal” and will grow indefinitely in culture.</a:t>
            </a:r>
          </a:p>
          <a:p>
            <a:pPr algn="just">
              <a:lnSpc>
                <a:spcPct val="150000"/>
              </a:lnSpc>
              <a:buFont typeface="Wingdings" pitchFamily="2" charset="2"/>
              <a:buChar char="Ø"/>
            </a:pPr>
            <a:r>
              <a:rPr lang="en-US" sz="2400" dirty="0" smtClean="0"/>
              <a:t>  Fusion of a single activated B cell and a myeloma cell will create a </a:t>
            </a:r>
            <a:r>
              <a:rPr lang="en-US" sz="2400" dirty="0" err="1" smtClean="0"/>
              <a:t>hybridoma</a:t>
            </a:r>
            <a:r>
              <a:rPr lang="en-US" sz="2400" dirty="0" smtClean="0"/>
              <a:t> that can grow indefinitely in culture.</a:t>
            </a:r>
          </a:p>
          <a:p>
            <a:pPr algn="just">
              <a:lnSpc>
                <a:spcPct val="150000"/>
              </a:lnSpc>
              <a:buFont typeface="Wingdings" pitchFamily="2" charset="2"/>
              <a:buChar char="v"/>
            </a:pPr>
            <a:r>
              <a:rPr lang="en-US" sz="2400" dirty="0" smtClean="0"/>
              <a:t>Myeloma cells have been genetically engineered such that they can not use hypoxanthine, </a:t>
            </a:r>
            <a:r>
              <a:rPr lang="en-US" sz="2400" dirty="0" err="1" smtClean="0"/>
              <a:t>aminopterin</a:t>
            </a:r>
            <a:r>
              <a:rPr lang="en-US" sz="2400" dirty="0" smtClean="0"/>
              <a:t>, and </a:t>
            </a:r>
            <a:r>
              <a:rPr lang="en-US" sz="2400" dirty="0" err="1" smtClean="0"/>
              <a:t>thymidine</a:t>
            </a:r>
            <a:r>
              <a:rPr lang="en-US" sz="2400" dirty="0" smtClean="0"/>
              <a:t> (HAT medium) as a source for nucleic acid biosynthesis and will die in culture.</a:t>
            </a:r>
          </a:p>
          <a:p>
            <a:pPr algn="just">
              <a:lnSpc>
                <a:spcPct val="150000"/>
              </a:lnSpc>
              <a:buNone/>
            </a:pPr>
            <a:endParaRPr lang="en-US" sz="2400" dirty="0" smtClean="0"/>
          </a:p>
          <a:p>
            <a:pPr>
              <a:buNone/>
            </a:pPr>
            <a:endParaRPr lang="en-US" sz="2400" dirty="0"/>
          </a:p>
        </p:txBody>
      </p:sp>
      <p:sp>
        <p:nvSpPr>
          <p:cNvPr id="3" name="Date Placeholder 2"/>
          <p:cNvSpPr>
            <a:spLocks noGrp="1"/>
          </p:cNvSpPr>
          <p:nvPr>
            <p:ph type="dt" sz="half" idx="10"/>
          </p:nvPr>
        </p:nvSpPr>
        <p:spPr/>
        <p:txBody>
          <a:bodyPr/>
          <a:lstStyle/>
          <a:p>
            <a:fld id="{D7419A4C-E16C-4FAE-854F-BB08B109772F}"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 y="228600"/>
            <a:ext cx="7848600" cy="1200329"/>
          </a:xfrm>
          <a:prstGeom prst="rect">
            <a:avLst/>
          </a:prstGeom>
        </p:spPr>
        <p:txBody>
          <a:bodyPr wrap="square">
            <a:spAutoFit/>
          </a:bodyPr>
          <a:lstStyle/>
          <a:p>
            <a:pPr algn="just">
              <a:lnSpc>
                <a:spcPct val="150000"/>
              </a:lnSpc>
              <a:buFont typeface="Wingdings" pitchFamily="2" charset="2"/>
              <a:buChar char="Ø"/>
            </a:pPr>
            <a:r>
              <a:rPr lang="en-US" sz="2400" dirty="0" smtClean="0"/>
              <a:t>Only B cells that have fused with the engineered myeloma cells will survive in culture when grown in HAT</a:t>
            </a:r>
            <a:endParaRPr lang="en-US" sz="2400" dirty="0"/>
          </a:p>
        </p:txBody>
      </p:sp>
      <p:grpSp>
        <p:nvGrpSpPr>
          <p:cNvPr id="14" name="Group 7"/>
          <p:cNvGrpSpPr>
            <a:grpSpLocks/>
          </p:cNvGrpSpPr>
          <p:nvPr/>
        </p:nvGrpSpPr>
        <p:grpSpPr bwMode="auto">
          <a:xfrm>
            <a:off x="357188" y="1524000"/>
            <a:ext cx="8710612" cy="5073650"/>
            <a:chOff x="225" y="374"/>
            <a:chExt cx="5487" cy="3782"/>
          </a:xfrm>
        </p:grpSpPr>
        <p:pic>
          <p:nvPicPr>
            <p:cNvPr id="15" name="Picture 2" descr="C:\Program Files\KUBY40IRCD\ART\CH04\F04-21.GIF"/>
            <p:cNvPicPr>
              <a:picLocks noChangeAspect="1" noChangeArrowheads="1"/>
            </p:cNvPicPr>
            <p:nvPr/>
          </p:nvPicPr>
          <p:blipFill>
            <a:blip r:embed="rId2" cstate="print"/>
            <a:srcRect/>
            <a:stretch>
              <a:fillRect/>
            </a:stretch>
          </p:blipFill>
          <p:spPr bwMode="auto">
            <a:xfrm>
              <a:off x="727" y="806"/>
              <a:ext cx="4313" cy="3082"/>
            </a:xfrm>
            <a:prstGeom prst="rect">
              <a:avLst/>
            </a:prstGeom>
            <a:noFill/>
            <a:ln w="9525">
              <a:noFill/>
              <a:miter lim="800000"/>
              <a:headEnd/>
              <a:tailEnd/>
            </a:ln>
          </p:spPr>
        </p:pic>
        <p:sp>
          <p:nvSpPr>
            <p:cNvPr id="16" name="AutoShape 3"/>
            <p:cNvSpPr>
              <a:spLocks/>
            </p:cNvSpPr>
            <p:nvPr/>
          </p:nvSpPr>
          <p:spPr bwMode="auto">
            <a:xfrm rot="5400000">
              <a:off x="2496" y="-576"/>
              <a:ext cx="144" cy="2640"/>
            </a:xfrm>
            <a:prstGeom prst="leftBrace">
              <a:avLst>
                <a:gd name="adj1" fmla="val 152778"/>
                <a:gd name="adj2" fmla="val 50037"/>
              </a:avLst>
            </a:prstGeom>
            <a:noFill/>
            <a:ln w="9525">
              <a:solidFill>
                <a:schemeClr val="tx1"/>
              </a:solidFill>
              <a:round/>
              <a:headEnd/>
              <a:tailEnd/>
            </a:ln>
          </p:spPr>
          <p:txBody>
            <a:bodyPr wrap="none" anchor="ctr"/>
            <a:lstStyle/>
            <a:p>
              <a:endParaRPr lang="en-US"/>
            </a:p>
          </p:txBody>
        </p:sp>
        <p:sp>
          <p:nvSpPr>
            <p:cNvPr id="17" name="Text Box 4"/>
            <p:cNvSpPr txBox="1">
              <a:spLocks noChangeArrowheads="1"/>
            </p:cNvSpPr>
            <p:nvPr/>
          </p:nvSpPr>
          <p:spPr bwMode="auto">
            <a:xfrm>
              <a:off x="225" y="374"/>
              <a:ext cx="4669" cy="250"/>
            </a:xfrm>
            <a:prstGeom prst="rect">
              <a:avLst/>
            </a:prstGeom>
            <a:noFill/>
            <a:ln w="9525">
              <a:noFill/>
              <a:miter lim="800000"/>
              <a:headEnd/>
              <a:tailEnd/>
            </a:ln>
          </p:spPr>
          <p:txBody>
            <a:bodyPr wrap="none">
              <a:spAutoFit/>
            </a:bodyPr>
            <a:lstStyle/>
            <a:p>
              <a:r>
                <a:rPr lang="en-US" altLang="zh-TW" sz="2000" b="1" dirty="0"/>
                <a:t>Two different pathways to synthesis nucleotide in mammalian cells</a:t>
              </a:r>
            </a:p>
          </p:txBody>
        </p:sp>
        <p:sp>
          <p:nvSpPr>
            <p:cNvPr id="18" name="Text Box 5"/>
            <p:cNvSpPr txBox="1">
              <a:spLocks noChangeArrowheads="1"/>
            </p:cNvSpPr>
            <p:nvPr/>
          </p:nvSpPr>
          <p:spPr bwMode="auto">
            <a:xfrm>
              <a:off x="1440" y="2867"/>
              <a:ext cx="1252" cy="231"/>
            </a:xfrm>
            <a:prstGeom prst="rect">
              <a:avLst/>
            </a:prstGeom>
            <a:noFill/>
            <a:ln w="9525">
              <a:noFill/>
              <a:miter lim="800000"/>
              <a:headEnd/>
              <a:tailEnd/>
            </a:ln>
          </p:spPr>
          <p:txBody>
            <a:bodyPr wrap="none">
              <a:spAutoFit/>
            </a:bodyPr>
            <a:lstStyle/>
            <a:p>
              <a:r>
                <a:rPr lang="en-US" altLang="zh-TW" sz="1800" b="1">
                  <a:solidFill>
                    <a:srgbClr val="00CCFF"/>
                  </a:solidFill>
                </a:rPr>
                <a:t>(Folic acid analog)</a:t>
              </a:r>
            </a:p>
          </p:txBody>
        </p:sp>
        <p:sp>
          <p:nvSpPr>
            <p:cNvPr id="19" name="Text Box 6"/>
            <p:cNvSpPr txBox="1">
              <a:spLocks noChangeArrowheads="1"/>
            </p:cNvSpPr>
            <p:nvPr/>
          </p:nvSpPr>
          <p:spPr bwMode="auto">
            <a:xfrm>
              <a:off x="3408" y="2948"/>
              <a:ext cx="2304" cy="1208"/>
            </a:xfrm>
            <a:prstGeom prst="rect">
              <a:avLst/>
            </a:prstGeom>
            <a:noFill/>
            <a:ln w="9525">
              <a:noFill/>
              <a:miter lim="800000"/>
              <a:headEnd/>
              <a:tailEnd/>
            </a:ln>
          </p:spPr>
          <p:txBody>
            <a:bodyPr>
              <a:spAutoFit/>
            </a:bodyPr>
            <a:lstStyle/>
            <a:p>
              <a:r>
                <a:rPr lang="en-US" altLang="zh-TW" b="1">
                  <a:solidFill>
                    <a:srgbClr val="FF0000"/>
                  </a:solidFill>
                </a:rPr>
                <a:t>Myeloma cells used in hybridoma technology are double mutants, they lack the HGPRTase and lose the ability to produce Ig</a:t>
              </a:r>
            </a:p>
          </p:txBody>
        </p:sp>
      </p:grpSp>
      <p:sp>
        <p:nvSpPr>
          <p:cNvPr id="9" name="Date Placeholder 8"/>
          <p:cNvSpPr>
            <a:spLocks noGrp="1"/>
          </p:cNvSpPr>
          <p:nvPr>
            <p:ph type="dt" sz="half" idx="10"/>
          </p:nvPr>
        </p:nvSpPr>
        <p:spPr/>
        <p:txBody>
          <a:bodyPr/>
          <a:lstStyle/>
          <a:p>
            <a:fld id="{DD71DAC4-B116-4E2D-BB27-A300BA022B4D}" type="datetime1">
              <a:rPr lang="en-US" smtClean="0"/>
              <a:pPr/>
              <a:t>4/22/2020</a:t>
            </a:fld>
            <a:endParaRPr lang="en-US"/>
          </a:p>
        </p:txBody>
      </p:sp>
      <p:sp>
        <p:nvSpPr>
          <p:cNvPr id="10" name="Slide Number Placeholder 9"/>
          <p:cNvSpPr>
            <a:spLocks noGrp="1"/>
          </p:cNvSpPr>
          <p:nvPr>
            <p:ph type="sldNum" sz="quarter" idx="12"/>
          </p:nvPr>
        </p:nvSpPr>
        <p:spPr/>
        <p:txBody>
          <a:bodyPr/>
          <a:lstStyle/>
          <a:p>
            <a:fld id="{7B5FE98C-80BB-47BA-A7AE-7DC72E4E69FA}"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81000"/>
            <a:ext cx="8382000" cy="6019800"/>
          </a:xfrm>
        </p:spPr>
        <p:txBody>
          <a:bodyPr/>
          <a:lstStyle/>
          <a:p>
            <a:pPr>
              <a:buNone/>
            </a:pPr>
            <a:endParaRPr lang="en-US" dirty="0"/>
          </a:p>
        </p:txBody>
      </p:sp>
      <p:pic>
        <p:nvPicPr>
          <p:cNvPr id="4" name="Picture 2" descr="C:\Program Files\KUBY40IRCD\ART\CH04\F04-22.GIF"/>
          <p:cNvPicPr>
            <a:picLocks noChangeAspect="1" noChangeArrowheads="1"/>
          </p:cNvPicPr>
          <p:nvPr/>
        </p:nvPicPr>
        <p:blipFill>
          <a:blip r:embed="rId2" cstate="print"/>
          <a:srcRect/>
          <a:stretch>
            <a:fillRect/>
          </a:stretch>
        </p:blipFill>
        <p:spPr bwMode="auto">
          <a:xfrm>
            <a:off x="304800" y="152400"/>
            <a:ext cx="8305800" cy="65532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678A91E9-BC1B-4DF2-AE29-C5BE3CB1E12D}" type="datetime1">
              <a:rPr lang="en-US" smtClean="0"/>
              <a:pPr/>
              <a:t>4/22/2020</a:t>
            </a:fld>
            <a:endParaRPr lang="en-US"/>
          </a:p>
        </p:txBody>
      </p:sp>
      <p:sp>
        <p:nvSpPr>
          <p:cNvPr id="6" name="Slide Number Placeholder 5"/>
          <p:cNvSpPr>
            <a:spLocks noGrp="1"/>
          </p:cNvSpPr>
          <p:nvPr>
            <p:ph type="sldNum" sz="quarter" idx="12"/>
          </p:nvPr>
        </p:nvSpPr>
        <p:spPr/>
        <p:txBody>
          <a:bodyPr/>
          <a:lstStyle/>
          <a:p>
            <a:fld id="{7B5FE98C-80BB-47BA-A7AE-7DC72E4E69FA}"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srcRect/>
          <a:stretch>
            <a:fillRect/>
          </a:stretch>
        </p:blipFill>
        <p:spPr bwMode="auto">
          <a:xfrm>
            <a:off x="914400" y="609600"/>
            <a:ext cx="7467600" cy="48768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fld id="{7ACD05A1-3992-4E3D-BBE3-0D9BB670583E}" type="datetime1">
              <a:rPr lang="en-US" smtClean="0"/>
              <a:pPr/>
              <a:t>4/22/2020</a:t>
            </a:fld>
            <a:endParaRPr lang="en-US"/>
          </a:p>
        </p:txBody>
      </p:sp>
      <p:sp>
        <p:nvSpPr>
          <p:cNvPr id="5" name="Slide Number Placeholder 4"/>
          <p:cNvSpPr>
            <a:spLocks noGrp="1"/>
          </p:cNvSpPr>
          <p:nvPr>
            <p:ph type="sldNum" sz="quarter" idx="12"/>
          </p:nvPr>
        </p:nvSpPr>
        <p:spPr/>
        <p:txBody>
          <a:bodyPr/>
          <a:lstStyle/>
          <a:p>
            <a:fld id="{7B5FE98C-80BB-47BA-A7AE-7DC72E4E69FA}"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04800"/>
            <a:ext cx="8382000" cy="6324600"/>
          </a:xfrm>
        </p:spPr>
        <p:txBody>
          <a:bodyPr>
            <a:normAutofit/>
          </a:bodyPr>
          <a:lstStyle/>
          <a:p>
            <a:pPr algn="ctr">
              <a:buNone/>
            </a:pPr>
            <a:r>
              <a:rPr lang="en-US" altLang="zh-TW" sz="2400" b="1" dirty="0" smtClean="0"/>
              <a:t>Antibody Production</a:t>
            </a:r>
            <a:r>
              <a:rPr lang="en-US" sz="2400" dirty="0" smtClean="0"/>
              <a:t> </a:t>
            </a:r>
            <a:r>
              <a:rPr lang="en-US" sz="2400" b="1" dirty="0" smtClean="0"/>
              <a:t> </a:t>
            </a:r>
          </a:p>
          <a:p>
            <a:pPr algn="just">
              <a:lnSpc>
                <a:spcPct val="150000"/>
              </a:lnSpc>
              <a:buFont typeface="Wingdings" pitchFamily="2" charset="2"/>
              <a:buChar char="Ø"/>
            </a:pPr>
            <a:r>
              <a:rPr lang="en-US" sz="2400" b="1" dirty="0" smtClean="0"/>
              <a:t> </a:t>
            </a:r>
            <a:r>
              <a:rPr lang="en-US" altLang="zh-TW" sz="2400" dirty="0" smtClean="0"/>
              <a:t>Poly- </a:t>
            </a:r>
            <a:r>
              <a:rPr lang="en-US" altLang="zh-TW" sz="2400" dirty="0" err="1" smtClean="0"/>
              <a:t>Clonal</a:t>
            </a:r>
            <a:r>
              <a:rPr lang="en-US" altLang="zh-TW" sz="2400" dirty="0" smtClean="0"/>
              <a:t> Antibodies</a:t>
            </a:r>
          </a:p>
          <a:p>
            <a:pPr algn="just">
              <a:lnSpc>
                <a:spcPct val="150000"/>
              </a:lnSpc>
              <a:buFont typeface="Wingdings" pitchFamily="2" charset="2"/>
              <a:buChar char="Ø"/>
            </a:pPr>
            <a:r>
              <a:rPr lang="en-US" altLang="zh-TW" sz="2400" dirty="0" smtClean="0"/>
              <a:t> Mono- </a:t>
            </a:r>
            <a:r>
              <a:rPr lang="en-US" altLang="zh-TW" sz="2400" dirty="0" err="1" smtClean="0"/>
              <a:t>Clonal</a:t>
            </a:r>
            <a:r>
              <a:rPr lang="en-US" altLang="zh-TW" sz="2400" dirty="0" smtClean="0"/>
              <a:t> Antibodies</a:t>
            </a:r>
          </a:p>
          <a:p>
            <a:pPr algn="ctr">
              <a:buNone/>
            </a:pPr>
            <a:r>
              <a:rPr lang="en-US" sz="2400" b="1" dirty="0" smtClean="0"/>
              <a:t>Polyclonal antibodies</a:t>
            </a:r>
          </a:p>
          <a:p>
            <a:pPr lvl="0" algn="just">
              <a:lnSpc>
                <a:spcPct val="150000"/>
              </a:lnSpc>
              <a:buFont typeface="Wingdings" pitchFamily="2" charset="2"/>
              <a:buChar char="v"/>
            </a:pPr>
            <a:r>
              <a:rPr lang="en-US" sz="2400" dirty="0" smtClean="0"/>
              <a:t>If an animal is immunized with a protein, a wide array of B cells will be stimulated to produce anti-protein antibodies.</a:t>
            </a:r>
          </a:p>
          <a:p>
            <a:pPr algn="just">
              <a:lnSpc>
                <a:spcPct val="150000"/>
              </a:lnSpc>
              <a:buFont typeface="Wingdings" pitchFamily="2" charset="2"/>
              <a:buChar char="v"/>
            </a:pPr>
            <a:r>
              <a:rPr lang="en-US" sz="2400" dirty="0" smtClean="0"/>
              <a:t> Antibodies may be made to a number of different </a:t>
            </a:r>
            <a:r>
              <a:rPr lang="en-US" sz="2400" dirty="0" err="1" smtClean="0"/>
              <a:t>epitopes</a:t>
            </a:r>
            <a:r>
              <a:rPr lang="en-US" sz="2400" dirty="0" smtClean="0"/>
              <a:t> of the protein.</a:t>
            </a:r>
          </a:p>
          <a:p>
            <a:pPr algn="just">
              <a:lnSpc>
                <a:spcPct val="150000"/>
              </a:lnSpc>
              <a:buFont typeface="Wingdings" pitchFamily="2" charset="2"/>
              <a:buChar char="v"/>
            </a:pPr>
            <a:r>
              <a:rPr lang="en-US" sz="2400" dirty="0" smtClean="0"/>
              <a:t>Even antibodies that bind to the same </a:t>
            </a:r>
            <a:r>
              <a:rPr lang="en-US" sz="2400" dirty="0" err="1" smtClean="0"/>
              <a:t>epitope</a:t>
            </a:r>
            <a:r>
              <a:rPr lang="en-US" sz="2400" dirty="0" smtClean="0"/>
              <a:t> may have different antigen-binding sites and bind the </a:t>
            </a:r>
            <a:r>
              <a:rPr lang="en-US" sz="2400" dirty="0" err="1" smtClean="0"/>
              <a:t>epitope</a:t>
            </a:r>
            <a:r>
              <a:rPr lang="en-US" sz="2400" dirty="0" smtClean="0"/>
              <a:t> with different affinity.</a:t>
            </a:r>
          </a:p>
          <a:p>
            <a:pPr lvl="0" algn="just">
              <a:lnSpc>
                <a:spcPct val="150000"/>
              </a:lnSpc>
              <a:buFont typeface="Wingdings" pitchFamily="2" charset="2"/>
              <a:buChar char="v"/>
            </a:pPr>
            <a:endParaRPr lang="en-US" sz="2400" dirty="0" smtClean="0"/>
          </a:p>
          <a:p>
            <a:pPr>
              <a:buNone/>
            </a:pPr>
            <a:endParaRPr lang="en-US" sz="2400" dirty="0" smtClean="0"/>
          </a:p>
          <a:p>
            <a:pPr>
              <a:buNone/>
            </a:pPr>
            <a:endParaRPr lang="en-US" sz="2400" b="1" dirty="0"/>
          </a:p>
        </p:txBody>
      </p:sp>
      <p:sp>
        <p:nvSpPr>
          <p:cNvPr id="4" name="Date Placeholder 3"/>
          <p:cNvSpPr>
            <a:spLocks noGrp="1"/>
          </p:cNvSpPr>
          <p:nvPr>
            <p:ph type="dt" sz="half" idx="10"/>
          </p:nvPr>
        </p:nvSpPr>
        <p:spPr/>
        <p:txBody>
          <a:bodyPr/>
          <a:lstStyle/>
          <a:p>
            <a:fld id="{C91B53B9-86B4-4408-8BB4-3E2D4B0018A4}" type="datetime1">
              <a:rPr lang="en-US" smtClean="0"/>
              <a:pPr/>
              <a:t>4/22/2020</a:t>
            </a:fld>
            <a:endParaRPr lang="en-US"/>
          </a:p>
        </p:txBody>
      </p:sp>
      <p:sp>
        <p:nvSpPr>
          <p:cNvPr id="5" name="Slide Number Placeholder 4"/>
          <p:cNvSpPr>
            <a:spLocks noGrp="1"/>
          </p:cNvSpPr>
          <p:nvPr>
            <p:ph type="sldNum" sz="quarter" idx="12"/>
          </p:nvPr>
        </p:nvSpPr>
        <p:spPr/>
        <p:txBody>
          <a:bodyPr/>
          <a:lstStyle/>
          <a:p>
            <a:fld id="{7B5FE98C-80BB-47BA-A7AE-7DC72E4E69FA}"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229600" cy="6172200"/>
          </a:xfrm>
        </p:spPr>
        <p:txBody>
          <a:bodyPr/>
          <a:lstStyle/>
          <a:p>
            <a:pPr lvl="0" algn="just">
              <a:lnSpc>
                <a:spcPct val="150000"/>
              </a:lnSpc>
              <a:buFont typeface="Wingdings" pitchFamily="2" charset="2"/>
              <a:buChar char="v"/>
            </a:pPr>
            <a:r>
              <a:rPr lang="en-US" dirty="0" smtClean="0"/>
              <a:t> </a:t>
            </a:r>
            <a:r>
              <a:rPr lang="en-US" sz="2400" dirty="0" smtClean="0"/>
              <a:t>The mixture of antibodies produced in response to an antigens are referred to as polyclonal antibodies (they are produced by many different clones of B cells).</a:t>
            </a:r>
          </a:p>
          <a:p>
            <a:pPr lvl="0" algn="just">
              <a:lnSpc>
                <a:spcPct val="150000"/>
              </a:lnSpc>
              <a:buFont typeface="Wingdings" pitchFamily="2" charset="2"/>
              <a:buChar char="v"/>
            </a:pPr>
            <a:r>
              <a:rPr lang="en-US" sz="2400" dirty="0" smtClean="0"/>
              <a:t>The serum obtained from an immunized animal is referred to as a polyclonal antiserum</a:t>
            </a:r>
          </a:p>
          <a:p>
            <a:pPr lvl="0" algn="just">
              <a:lnSpc>
                <a:spcPct val="150000"/>
              </a:lnSpc>
              <a:buFont typeface="Wingdings" pitchFamily="2" charset="2"/>
              <a:buChar char="v"/>
            </a:pPr>
            <a:r>
              <a:rPr lang="en-US" altLang="zh-TW" sz="2400" dirty="0" smtClean="0"/>
              <a:t>Serum antibodies are heterogeneous</a:t>
            </a:r>
          </a:p>
          <a:p>
            <a:pPr lvl="2" algn="just">
              <a:lnSpc>
                <a:spcPct val="150000"/>
              </a:lnSpc>
              <a:buNone/>
            </a:pPr>
            <a:r>
              <a:rPr lang="en-US" sz="2400" dirty="0" smtClean="0"/>
              <a:t>    - </a:t>
            </a:r>
            <a:r>
              <a:rPr lang="en-US" altLang="zh-TW" sz="2400" dirty="0" smtClean="0"/>
              <a:t>To increase immune protection in vivo</a:t>
            </a:r>
          </a:p>
          <a:p>
            <a:pPr lvl="2" algn="just">
              <a:lnSpc>
                <a:spcPct val="150000"/>
              </a:lnSpc>
              <a:buNone/>
            </a:pPr>
            <a:r>
              <a:rPr lang="en-US" altLang="zh-TW" sz="2400" dirty="0" smtClean="0"/>
              <a:t>    -To reduces the efficacy of antiserum for various in vitro uses</a:t>
            </a:r>
          </a:p>
          <a:p>
            <a:pPr lvl="0" algn="just">
              <a:lnSpc>
                <a:spcPct val="150000"/>
              </a:lnSpc>
              <a:buNone/>
            </a:pPr>
            <a:endParaRPr lang="en-US" sz="2400" dirty="0" smtClean="0"/>
          </a:p>
          <a:p>
            <a:pPr marL="274320" lvl="1" indent="-274320" algn="just">
              <a:lnSpc>
                <a:spcPct val="150000"/>
              </a:lnSpc>
              <a:spcBef>
                <a:spcPts val="580"/>
              </a:spcBef>
              <a:buClr>
                <a:schemeClr val="accent1"/>
              </a:buClr>
              <a:buNone/>
            </a:pPr>
            <a:endParaRPr lang="en-US" altLang="zh-TW" dirty="0" smtClean="0"/>
          </a:p>
          <a:p>
            <a:endParaRPr lang="en-US" dirty="0" smtClean="0"/>
          </a:p>
          <a:p>
            <a:endParaRPr lang="en-US" dirty="0"/>
          </a:p>
        </p:txBody>
      </p:sp>
      <p:sp>
        <p:nvSpPr>
          <p:cNvPr id="4" name="Date Placeholder 3"/>
          <p:cNvSpPr>
            <a:spLocks noGrp="1"/>
          </p:cNvSpPr>
          <p:nvPr>
            <p:ph type="dt" sz="half" idx="10"/>
          </p:nvPr>
        </p:nvSpPr>
        <p:spPr/>
        <p:txBody>
          <a:bodyPr/>
          <a:lstStyle/>
          <a:p>
            <a:fld id="{8EAE70A7-44AE-4D05-9C5E-5824D92BDD74}" type="datetime1">
              <a:rPr lang="en-US" smtClean="0"/>
              <a:pPr/>
              <a:t>4/22/2020</a:t>
            </a:fld>
            <a:endParaRPr lang="en-US"/>
          </a:p>
        </p:txBody>
      </p:sp>
      <p:sp>
        <p:nvSpPr>
          <p:cNvPr id="5" name="Slide Number Placeholder 4"/>
          <p:cNvSpPr>
            <a:spLocks noGrp="1"/>
          </p:cNvSpPr>
          <p:nvPr>
            <p:ph type="sldNum" sz="quarter" idx="12"/>
          </p:nvPr>
        </p:nvSpPr>
        <p:spPr/>
        <p:txBody>
          <a:bodyPr/>
          <a:lstStyle/>
          <a:p>
            <a:fld id="{7B5FE98C-80BB-47BA-A7AE-7DC72E4E69FA}"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6248400"/>
          </a:xfrm>
        </p:spPr>
        <p:txBody>
          <a:bodyPr/>
          <a:lstStyle/>
          <a:p>
            <a:pPr>
              <a:buNone/>
            </a:pPr>
            <a:r>
              <a:rPr lang="en-US" sz="2400" b="1" i="1" dirty="0" smtClean="0"/>
              <a:t>Fig. below shows Polyclonal antibodies</a:t>
            </a:r>
          </a:p>
          <a:p>
            <a:pPr>
              <a:buNone/>
            </a:pP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1416050" y="1390650"/>
            <a:ext cx="2019300" cy="1308100"/>
          </a:xfrm>
          <a:prstGeom prst="rect">
            <a:avLst/>
          </a:prstGeom>
          <a:noFill/>
          <a:ln w="9525">
            <a:noFill/>
            <a:miter lim="800000"/>
            <a:headEnd/>
            <a:tailEnd/>
          </a:ln>
        </p:spPr>
      </p:pic>
      <p:sp>
        <p:nvSpPr>
          <p:cNvPr id="5" name="Text Box 3"/>
          <p:cNvSpPr txBox="1">
            <a:spLocks noChangeArrowheads="1"/>
          </p:cNvSpPr>
          <p:nvPr/>
        </p:nvSpPr>
        <p:spPr bwMode="auto">
          <a:xfrm>
            <a:off x="1816100" y="2816225"/>
            <a:ext cx="1073150" cy="366713"/>
          </a:xfrm>
          <a:prstGeom prst="rect">
            <a:avLst/>
          </a:prstGeom>
          <a:noFill/>
          <a:ln w="9525">
            <a:noFill/>
            <a:miter lim="800000"/>
            <a:headEnd/>
            <a:tailEnd/>
          </a:ln>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Helvetica" charset="0"/>
                <a:ea typeface="+mn-ea"/>
                <a:cs typeface="+mn-cs"/>
              </a:defRPr>
            </a:lvl1pPr>
            <a:lvl2pPr marL="457200" algn="l" rtl="0" eaLnBrk="0" fontAlgn="base" hangingPunct="0">
              <a:spcBef>
                <a:spcPct val="0"/>
              </a:spcBef>
              <a:spcAft>
                <a:spcPct val="0"/>
              </a:spcAft>
              <a:defRPr kern="1200">
                <a:solidFill>
                  <a:schemeClr val="tx1"/>
                </a:solidFill>
                <a:latin typeface="Helvetica" charset="0"/>
                <a:ea typeface="+mn-ea"/>
                <a:cs typeface="+mn-cs"/>
              </a:defRPr>
            </a:lvl2pPr>
            <a:lvl3pPr marL="914400" algn="l" rtl="0" eaLnBrk="0" fontAlgn="base" hangingPunct="0">
              <a:spcBef>
                <a:spcPct val="0"/>
              </a:spcBef>
              <a:spcAft>
                <a:spcPct val="0"/>
              </a:spcAft>
              <a:defRPr kern="1200">
                <a:solidFill>
                  <a:schemeClr val="tx1"/>
                </a:solidFill>
                <a:latin typeface="Helvetica" charset="0"/>
                <a:ea typeface="+mn-ea"/>
                <a:cs typeface="+mn-cs"/>
              </a:defRPr>
            </a:lvl3pPr>
            <a:lvl4pPr marL="1371600" algn="l" rtl="0" eaLnBrk="0" fontAlgn="base" hangingPunct="0">
              <a:spcBef>
                <a:spcPct val="0"/>
              </a:spcBef>
              <a:spcAft>
                <a:spcPct val="0"/>
              </a:spcAft>
              <a:defRPr kern="1200">
                <a:solidFill>
                  <a:schemeClr val="tx1"/>
                </a:solidFill>
                <a:latin typeface="Helvetica" charset="0"/>
                <a:ea typeface="+mn-ea"/>
                <a:cs typeface="+mn-cs"/>
              </a:defRPr>
            </a:lvl4pPr>
            <a:lvl5pPr marL="1828800" algn="l" rtl="0" eaLnBrk="0" fontAlgn="base" hangingPunct="0">
              <a:spcBef>
                <a:spcPct val="0"/>
              </a:spcBef>
              <a:spcAft>
                <a:spcPct val="0"/>
              </a:spcAft>
              <a:defRPr kern="1200">
                <a:solidFill>
                  <a:schemeClr val="tx1"/>
                </a:solidFill>
                <a:latin typeface="Helvetica" charset="0"/>
                <a:ea typeface="+mn-ea"/>
                <a:cs typeface="+mn-cs"/>
              </a:defRPr>
            </a:lvl5pPr>
            <a:lvl6pPr marL="2286000" algn="l" defTabSz="914400" rtl="0" eaLnBrk="1" latinLnBrk="0" hangingPunct="1">
              <a:defRPr kern="1200">
                <a:solidFill>
                  <a:schemeClr val="tx1"/>
                </a:solidFill>
                <a:latin typeface="Helvetica" charset="0"/>
                <a:ea typeface="+mn-ea"/>
                <a:cs typeface="+mn-cs"/>
              </a:defRPr>
            </a:lvl6pPr>
            <a:lvl7pPr marL="2743200" algn="l" defTabSz="914400" rtl="0" eaLnBrk="1" latinLnBrk="0" hangingPunct="1">
              <a:defRPr kern="1200">
                <a:solidFill>
                  <a:schemeClr val="tx1"/>
                </a:solidFill>
                <a:latin typeface="Helvetica" charset="0"/>
                <a:ea typeface="+mn-ea"/>
                <a:cs typeface="+mn-cs"/>
              </a:defRPr>
            </a:lvl7pPr>
            <a:lvl8pPr marL="3200400" algn="l" defTabSz="914400" rtl="0" eaLnBrk="1" latinLnBrk="0" hangingPunct="1">
              <a:defRPr kern="1200">
                <a:solidFill>
                  <a:schemeClr val="tx1"/>
                </a:solidFill>
                <a:latin typeface="Helvetica" charset="0"/>
                <a:ea typeface="+mn-ea"/>
                <a:cs typeface="+mn-cs"/>
              </a:defRPr>
            </a:lvl8pPr>
            <a:lvl9pPr marL="3657600" algn="l" defTabSz="914400" rtl="0" eaLnBrk="1" latinLnBrk="0" hangingPunct="1">
              <a:defRPr kern="1200">
                <a:solidFill>
                  <a:schemeClr val="tx1"/>
                </a:solidFill>
                <a:latin typeface="Helvetica" charset="0"/>
                <a:ea typeface="+mn-ea"/>
                <a:cs typeface="+mn-cs"/>
              </a:defRPr>
            </a:lvl9pPr>
          </a:lstStyle>
          <a:p>
            <a:r>
              <a:rPr lang="en-US"/>
              <a:t>Epitopes</a:t>
            </a:r>
          </a:p>
        </p:txBody>
      </p:sp>
      <p:sp>
        <p:nvSpPr>
          <p:cNvPr id="6" name="Line 4"/>
          <p:cNvSpPr>
            <a:spLocks noChangeShapeType="1"/>
          </p:cNvSpPr>
          <p:nvPr/>
        </p:nvSpPr>
        <p:spPr bwMode="auto">
          <a:xfrm flipV="1">
            <a:off x="1797050" y="1847850"/>
            <a:ext cx="0" cy="533400"/>
          </a:xfrm>
          <a:prstGeom prst="line">
            <a:avLst/>
          </a:prstGeom>
          <a:noFill/>
          <a:ln w="38100">
            <a:solidFill>
              <a:schemeClr val="tx1"/>
            </a:solidFill>
            <a:round/>
            <a:headEnd/>
            <a:tailEnd type="arrow" w="med" len="med"/>
          </a:ln>
        </p:spPr>
        <p:txBody>
          <a:bodyPr wrap="none" anchor="ctr"/>
          <a:lstStyle>
            <a:defPPr>
              <a:defRPr lang="en-US"/>
            </a:defPPr>
            <a:lvl1pPr algn="l" rtl="0" eaLnBrk="0" fontAlgn="base" hangingPunct="0">
              <a:spcBef>
                <a:spcPct val="0"/>
              </a:spcBef>
              <a:spcAft>
                <a:spcPct val="0"/>
              </a:spcAft>
              <a:defRPr kern="1200">
                <a:solidFill>
                  <a:schemeClr val="tx1"/>
                </a:solidFill>
                <a:latin typeface="Helvetica" charset="0"/>
                <a:ea typeface="+mn-ea"/>
                <a:cs typeface="+mn-cs"/>
              </a:defRPr>
            </a:lvl1pPr>
            <a:lvl2pPr marL="457200" algn="l" rtl="0" eaLnBrk="0" fontAlgn="base" hangingPunct="0">
              <a:spcBef>
                <a:spcPct val="0"/>
              </a:spcBef>
              <a:spcAft>
                <a:spcPct val="0"/>
              </a:spcAft>
              <a:defRPr kern="1200">
                <a:solidFill>
                  <a:schemeClr val="tx1"/>
                </a:solidFill>
                <a:latin typeface="Helvetica" charset="0"/>
                <a:ea typeface="+mn-ea"/>
                <a:cs typeface="+mn-cs"/>
              </a:defRPr>
            </a:lvl2pPr>
            <a:lvl3pPr marL="914400" algn="l" rtl="0" eaLnBrk="0" fontAlgn="base" hangingPunct="0">
              <a:spcBef>
                <a:spcPct val="0"/>
              </a:spcBef>
              <a:spcAft>
                <a:spcPct val="0"/>
              </a:spcAft>
              <a:defRPr kern="1200">
                <a:solidFill>
                  <a:schemeClr val="tx1"/>
                </a:solidFill>
                <a:latin typeface="Helvetica" charset="0"/>
                <a:ea typeface="+mn-ea"/>
                <a:cs typeface="+mn-cs"/>
              </a:defRPr>
            </a:lvl3pPr>
            <a:lvl4pPr marL="1371600" algn="l" rtl="0" eaLnBrk="0" fontAlgn="base" hangingPunct="0">
              <a:spcBef>
                <a:spcPct val="0"/>
              </a:spcBef>
              <a:spcAft>
                <a:spcPct val="0"/>
              </a:spcAft>
              <a:defRPr kern="1200">
                <a:solidFill>
                  <a:schemeClr val="tx1"/>
                </a:solidFill>
                <a:latin typeface="Helvetica" charset="0"/>
                <a:ea typeface="+mn-ea"/>
                <a:cs typeface="+mn-cs"/>
              </a:defRPr>
            </a:lvl4pPr>
            <a:lvl5pPr marL="1828800" algn="l" rtl="0" eaLnBrk="0" fontAlgn="base" hangingPunct="0">
              <a:spcBef>
                <a:spcPct val="0"/>
              </a:spcBef>
              <a:spcAft>
                <a:spcPct val="0"/>
              </a:spcAft>
              <a:defRPr kern="1200">
                <a:solidFill>
                  <a:schemeClr val="tx1"/>
                </a:solidFill>
                <a:latin typeface="Helvetica" charset="0"/>
                <a:ea typeface="+mn-ea"/>
                <a:cs typeface="+mn-cs"/>
              </a:defRPr>
            </a:lvl5pPr>
            <a:lvl6pPr marL="2286000" algn="l" defTabSz="914400" rtl="0" eaLnBrk="1" latinLnBrk="0" hangingPunct="1">
              <a:defRPr kern="1200">
                <a:solidFill>
                  <a:schemeClr val="tx1"/>
                </a:solidFill>
                <a:latin typeface="Helvetica" charset="0"/>
                <a:ea typeface="+mn-ea"/>
                <a:cs typeface="+mn-cs"/>
              </a:defRPr>
            </a:lvl6pPr>
            <a:lvl7pPr marL="2743200" algn="l" defTabSz="914400" rtl="0" eaLnBrk="1" latinLnBrk="0" hangingPunct="1">
              <a:defRPr kern="1200">
                <a:solidFill>
                  <a:schemeClr val="tx1"/>
                </a:solidFill>
                <a:latin typeface="Helvetica" charset="0"/>
                <a:ea typeface="+mn-ea"/>
                <a:cs typeface="+mn-cs"/>
              </a:defRPr>
            </a:lvl7pPr>
            <a:lvl8pPr marL="3200400" algn="l" defTabSz="914400" rtl="0" eaLnBrk="1" latinLnBrk="0" hangingPunct="1">
              <a:defRPr kern="1200">
                <a:solidFill>
                  <a:schemeClr val="tx1"/>
                </a:solidFill>
                <a:latin typeface="Helvetica" charset="0"/>
                <a:ea typeface="+mn-ea"/>
                <a:cs typeface="+mn-cs"/>
              </a:defRPr>
            </a:lvl8pPr>
            <a:lvl9pPr marL="3657600" algn="l" defTabSz="914400" rtl="0" eaLnBrk="1" latinLnBrk="0" hangingPunct="1">
              <a:defRPr kern="1200">
                <a:solidFill>
                  <a:schemeClr val="tx1"/>
                </a:solidFill>
                <a:latin typeface="Helvetica" charset="0"/>
                <a:ea typeface="+mn-ea"/>
                <a:cs typeface="+mn-cs"/>
              </a:defRPr>
            </a:lvl9pPr>
          </a:lstStyle>
          <a:p>
            <a:endParaRPr lang="en-GB"/>
          </a:p>
        </p:txBody>
      </p:sp>
      <p:sp>
        <p:nvSpPr>
          <p:cNvPr id="7" name="Line 5"/>
          <p:cNvSpPr>
            <a:spLocks noChangeShapeType="1"/>
          </p:cNvSpPr>
          <p:nvPr/>
        </p:nvSpPr>
        <p:spPr bwMode="auto">
          <a:xfrm flipV="1">
            <a:off x="1949450" y="2076450"/>
            <a:ext cx="0" cy="533400"/>
          </a:xfrm>
          <a:prstGeom prst="line">
            <a:avLst/>
          </a:prstGeom>
          <a:noFill/>
          <a:ln w="38100">
            <a:solidFill>
              <a:schemeClr val="tx1"/>
            </a:solidFill>
            <a:round/>
            <a:headEnd/>
            <a:tailEnd type="arrow" w="med" len="med"/>
          </a:ln>
        </p:spPr>
        <p:txBody>
          <a:bodyPr wrap="none" anchor="ctr"/>
          <a:lstStyle>
            <a:defPPr>
              <a:defRPr lang="en-US"/>
            </a:defPPr>
            <a:lvl1pPr algn="l" rtl="0" eaLnBrk="0" fontAlgn="base" hangingPunct="0">
              <a:spcBef>
                <a:spcPct val="0"/>
              </a:spcBef>
              <a:spcAft>
                <a:spcPct val="0"/>
              </a:spcAft>
              <a:defRPr kern="1200">
                <a:solidFill>
                  <a:schemeClr val="tx1"/>
                </a:solidFill>
                <a:latin typeface="Helvetica" charset="0"/>
                <a:ea typeface="+mn-ea"/>
                <a:cs typeface="+mn-cs"/>
              </a:defRPr>
            </a:lvl1pPr>
            <a:lvl2pPr marL="457200" algn="l" rtl="0" eaLnBrk="0" fontAlgn="base" hangingPunct="0">
              <a:spcBef>
                <a:spcPct val="0"/>
              </a:spcBef>
              <a:spcAft>
                <a:spcPct val="0"/>
              </a:spcAft>
              <a:defRPr kern="1200">
                <a:solidFill>
                  <a:schemeClr val="tx1"/>
                </a:solidFill>
                <a:latin typeface="Helvetica" charset="0"/>
                <a:ea typeface="+mn-ea"/>
                <a:cs typeface="+mn-cs"/>
              </a:defRPr>
            </a:lvl2pPr>
            <a:lvl3pPr marL="914400" algn="l" rtl="0" eaLnBrk="0" fontAlgn="base" hangingPunct="0">
              <a:spcBef>
                <a:spcPct val="0"/>
              </a:spcBef>
              <a:spcAft>
                <a:spcPct val="0"/>
              </a:spcAft>
              <a:defRPr kern="1200">
                <a:solidFill>
                  <a:schemeClr val="tx1"/>
                </a:solidFill>
                <a:latin typeface="Helvetica" charset="0"/>
                <a:ea typeface="+mn-ea"/>
                <a:cs typeface="+mn-cs"/>
              </a:defRPr>
            </a:lvl3pPr>
            <a:lvl4pPr marL="1371600" algn="l" rtl="0" eaLnBrk="0" fontAlgn="base" hangingPunct="0">
              <a:spcBef>
                <a:spcPct val="0"/>
              </a:spcBef>
              <a:spcAft>
                <a:spcPct val="0"/>
              </a:spcAft>
              <a:defRPr kern="1200">
                <a:solidFill>
                  <a:schemeClr val="tx1"/>
                </a:solidFill>
                <a:latin typeface="Helvetica" charset="0"/>
                <a:ea typeface="+mn-ea"/>
                <a:cs typeface="+mn-cs"/>
              </a:defRPr>
            </a:lvl4pPr>
            <a:lvl5pPr marL="1828800" algn="l" rtl="0" eaLnBrk="0" fontAlgn="base" hangingPunct="0">
              <a:spcBef>
                <a:spcPct val="0"/>
              </a:spcBef>
              <a:spcAft>
                <a:spcPct val="0"/>
              </a:spcAft>
              <a:defRPr kern="1200">
                <a:solidFill>
                  <a:schemeClr val="tx1"/>
                </a:solidFill>
                <a:latin typeface="Helvetica" charset="0"/>
                <a:ea typeface="+mn-ea"/>
                <a:cs typeface="+mn-cs"/>
              </a:defRPr>
            </a:lvl5pPr>
            <a:lvl6pPr marL="2286000" algn="l" defTabSz="914400" rtl="0" eaLnBrk="1" latinLnBrk="0" hangingPunct="1">
              <a:defRPr kern="1200">
                <a:solidFill>
                  <a:schemeClr val="tx1"/>
                </a:solidFill>
                <a:latin typeface="Helvetica" charset="0"/>
                <a:ea typeface="+mn-ea"/>
                <a:cs typeface="+mn-cs"/>
              </a:defRPr>
            </a:lvl6pPr>
            <a:lvl7pPr marL="2743200" algn="l" defTabSz="914400" rtl="0" eaLnBrk="1" latinLnBrk="0" hangingPunct="1">
              <a:defRPr kern="1200">
                <a:solidFill>
                  <a:schemeClr val="tx1"/>
                </a:solidFill>
                <a:latin typeface="Helvetica" charset="0"/>
                <a:ea typeface="+mn-ea"/>
                <a:cs typeface="+mn-cs"/>
              </a:defRPr>
            </a:lvl7pPr>
            <a:lvl8pPr marL="3200400" algn="l" defTabSz="914400" rtl="0" eaLnBrk="1" latinLnBrk="0" hangingPunct="1">
              <a:defRPr kern="1200">
                <a:solidFill>
                  <a:schemeClr val="tx1"/>
                </a:solidFill>
                <a:latin typeface="Helvetica" charset="0"/>
                <a:ea typeface="+mn-ea"/>
                <a:cs typeface="+mn-cs"/>
              </a:defRPr>
            </a:lvl8pPr>
            <a:lvl9pPr marL="3657600" algn="l" defTabSz="914400" rtl="0" eaLnBrk="1" latinLnBrk="0" hangingPunct="1">
              <a:defRPr kern="1200">
                <a:solidFill>
                  <a:schemeClr val="tx1"/>
                </a:solidFill>
                <a:latin typeface="Helvetica" charset="0"/>
                <a:ea typeface="+mn-ea"/>
                <a:cs typeface="+mn-cs"/>
              </a:defRPr>
            </a:lvl9pPr>
          </a:lstStyle>
          <a:p>
            <a:endParaRPr lang="en-GB"/>
          </a:p>
        </p:txBody>
      </p:sp>
      <p:sp>
        <p:nvSpPr>
          <p:cNvPr id="8" name="Line 6"/>
          <p:cNvSpPr>
            <a:spLocks noChangeShapeType="1"/>
          </p:cNvSpPr>
          <p:nvPr/>
        </p:nvSpPr>
        <p:spPr bwMode="auto">
          <a:xfrm flipV="1">
            <a:off x="2025650" y="2305050"/>
            <a:ext cx="0" cy="533400"/>
          </a:xfrm>
          <a:prstGeom prst="line">
            <a:avLst/>
          </a:prstGeom>
          <a:noFill/>
          <a:ln w="38100">
            <a:solidFill>
              <a:schemeClr val="tx1"/>
            </a:solidFill>
            <a:round/>
            <a:headEnd/>
            <a:tailEnd type="arrow" w="med" len="med"/>
          </a:ln>
        </p:spPr>
        <p:txBody>
          <a:bodyPr wrap="none" anchor="ctr"/>
          <a:lstStyle>
            <a:defPPr>
              <a:defRPr lang="en-US"/>
            </a:defPPr>
            <a:lvl1pPr algn="l" rtl="0" eaLnBrk="0" fontAlgn="base" hangingPunct="0">
              <a:spcBef>
                <a:spcPct val="0"/>
              </a:spcBef>
              <a:spcAft>
                <a:spcPct val="0"/>
              </a:spcAft>
              <a:defRPr kern="1200">
                <a:solidFill>
                  <a:schemeClr val="tx1"/>
                </a:solidFill>
                <a:latin typeface="Helvetica" charset="0"/>
                <a:ea typeface="+mn-ea"/>
                <a:cs typeface="+mn-cs"/>
              </a:defRPr>
            </a:lvl1pPr>
            <a:lvl2pPr marL="457200" algn="l" rtl="0" eaLnBrk="0" fontAlgn="base" hangingPunct="0">
              <a:spcBef>
                <a:spcPct val="0"/>
              </a:spcBef>
              <a:spcAft>
                <a:spcPct val="0"/>
              </a:spcAft>
              <a:defRPr kern="1200">
                <a:solidFill>
                  <a:schemeClr val="tx1"/>
                </a:solidFill>
                <a:latin typeface="Helvetica" charset="0"/>
                <a:ea typeface="+mn-ea"/>
                <a:cs typeface="+mn-cs"/>
              </a:defRPr>
            </a:lvl2pPr>
            <a:lvl3pPr marL="914400" algn="l" rtl="0" eaLnBrk="0" fontAlgn="base" hangingPunct="0">
              <a:spcBef>
                <a:spcPct val="0"/>
              </a:spcBef>
              <a:spcAft>
                <a:spcPct val="0"/>
              </a:spcAft>
              <a:defRPr kern="1200">
                <a:solidFill>
                  <a:schemeClr val="tx1"/>
                </a:solidFill>
                <a:latin typeface="Helvetica" charset="0"/>
                <a:ea typeface="+mn-ea"/>
                <a:cs typeface="+mn-cs"/>
              </a:defRPr>
            </a:lvl3pPr>
            <a:lvl4pPr marL="1371600" algn="l" rtl="0" eaLnBrk="0" fontAlgn="base" hangingPunct="0">
              <a:spcBef>
                <a:spcPct val="0"/>
              </a:spcBef>
              <a:spcAft>
                <a:spcPct val="0"/>
              </a:spcAft>
              <a:defRPr kern="1200">
                <a:solidFill>
                  <a:schemeClr val="tx1"/>
                </a:solidFill>
                <a:latin typeface="Helvetica" charset="0"/>
                <a:ea typeface="+mn-ea"/>
                <a:cs typeface="+mn-cs"/>
              </a:defRPr>
            </a:lvl4pPr>
            <a:lvl5pPr marL="1828800" algn="l" rtl="0" eaLnBrk="0" fontAlgn="base" hangingPunct="0">
              <a:spcBef>
                <a:spcPct val="0"/>
              </a:spcBef>
              <a:spcAft>
                <a:spcPct val="0"/>
              </a:spcAft>
              <a:defRPr kern="1200">
                <a:solidFill>
                  <a:schemeClr val="tx1"/>
                </a:solidFill>
                <a:latin typeface="Helvetica" charset="0"/>
                <a:ea typeface="+mn-ea"/>
                <a:cs typeface="+mn-cs"/>
              </a:defRPr>
            </a:lvl5pPr>
            <a:lvl6pPr marL="2286000" algn="l" defTabSz="914400" rtl="0" eaLnBrk="1" latinLnBrk="0" hangingPunct="1">
              <a:defRPr kern="1200">
                <a:solidFill>
                  <a:schemeClr val="tx1"/>
                </a:solidFill>
                <a:latin typeface="Helvetica" charset="0"/>
                <a:ea typeface="+mn-ea"/>
                <a:cs typeface="+mn-cs"/>
              </a:defRPr>
            </a:lvl6pPr>
            <a:lvl7pPr marL="2743200" algn="l" defTabSz="914400" rtl="0" eaLnBrk="1" latinLnBrk="0" hangingPunct="1">
              <a:defRPr kern="1200">
                <a:solidFill>
                  <a:schemeClr val="tx1"/>
                </a:solidFill>
                <a:latin typeface="Helvetica" charset="0"/>
                <a:ea typeface="+mn-ea"/>
                <a:cs typeface="+mn-cs"/>
              </a:defRPr>
            </a:lvl7pPr>
            <a:lvl8pPr marL="3200400" algn="l" defTabSz="914400" rtl="0" eaLnBrk="1" latinLnBrk="0" hangingPunct="1">
              <a:defRPr kern="1200">
                <a:solidFill>
                  <a:schemeClr val="tx1"/>
                </a:solidFill>
                <a:latin typeface="Helvetica" charset="0"/>
                <a:ea typeface="+mn-ea"/>
                <a:cs typeface="+mn-cs"/>
              </a:defRPr>
            </a:lvl8pPr>
            <a:lvl9pPr marL="3657600" algn="l" defTabSz="914400" rtl="0" eaLnBrk="1" latinLnBrk="0" hangingPunct="1">
              <a:defRPr kern="1200">
                <a:solidFill>
                  <a:schemeClr val="tx1"/>
                </a:solidFill>
                <a:latin typeface="Helvetica" charset="0"/>
                <a:ea typeface="+mn-ea"/>
                <a:cs typeface="+mn-cs"/>
              </a:defRPr>
            </a:lvl9pPr>
          </a:lstStyle>
          <a:p>
            <a:endParaRPr lang="en-GB"/>
          </a:p>
        </p:txBody>
      </p:sp>
      <p:sp>
        <p:nvSpPr>
          <p:cNvPr id="9" name="Line 7"/>
          <p:cNvSpPr>
            <a:spLocks noChangeShapeType="1"/>
          </p:cNvSpPr>
          <p:nvPr/>
        </p:nvSpPr>
        <p:spPr bwMode="auto">
          <a:xfrm flipV="1">
            <a:off x="2254250" y="2228850"/>
            <a:ext cx="0" cy="533400"/>
          </a:xfrm>
          <a:prstGeom prst="line">
            <a:avLst/>
          </a:prstGeom>
          <a:noFill/>
          <a:ln w="38100">
            <a:solidFill>
              <a:schemeClr val="tx1"/>
            </a:solidFill>
            <a:round/>
            <a:headEnd/>
            <a:tailEnd type="arrow" w="med" len="med"/>
          </a:ln>
        </p:spPr>
        <p:txBody>
          <a:bodyPr wrap="none" anchor="ctr"/>
          <a:lstStyle>
            <a:defPPr>
              <a:defRPr lang="en-US"/>
            </a:defPPr>
            <a:lvl1pPr algn="l" rtl="0" eaLnBrk="0" fontAlgn="base" hangingPunct="0">
              <a:spcBef>
                <a:spcPct val="0"/>
              </a:spcBef>
              <a:spcAft>
                <a:spcPct val="0"/>
              </a:spcAft>
              <a:defRPr kern="1200">
                <a:solidFill>
                  <a:schemeClr val="tx1"/>
                </a:solidFill>
                <a:latin typeface="Helvetica" charset="0"/>
                <a:ea typeface="+mn-ea"/>
                <a:cs typeface="+mn-cs"/>
              </a:defRPr>
            </a:lvl1pPr>
            <a:lvl2pPr marL="457200" algn="l" rtl="0" eaLnBrk="0" fontAlgn="base" hangingPunct="0">
              <a:spcBef>
                <a:spcPct val="0"/>
              </a:spcBef>
              <a:spcAft>
                <a:spcPct val="0"/>
              </a:spcAft>
              <a:defRPr kern="1200">
                <a:solidFill>
                  <a:schemeClr val="tx1"/>
                </a:solidFill>
                <a:latin typeface="Helvetica" charset="0"/>
                <a:ea typeface="+mn-ea"/>
                <a:cs typeface="+mn-cs"/>
              </a:defRPr>
            </a:lvl2pPr>
            <a:lvl3pPr marL="914400" algn="l" rtl="0" eaLnBrk="0" fontAlgn="base" hangingPunct="0">
              <a:spcBef>
                <a:spcPct val="0"/>
              </a:spcBef>
              <a:spcAft>
                <a:spcPct val="0"/>
              </a:spcAft>
              <a:defRPr kern="1200">
                <a:solidFill>
                  <a:schemeClr val="tx1"/>
                </a:solidFill>
                <a:latin typeface="Helvetica" charset="0"/>
                <a:ea typeface="+mn-ea"/>
                <a:cs typeface="+mn-cs"/>
              </a:defRPr>
            </a:lvl3pPr>
            <a:lvl4pPr marL="1371600" algn="l" rtl="0" eaLnBrk="0" fontAlgn="base" hangingPunct="0">
              <a:spcBef>
                <a:spcPct val="0"/>
              </a:spcBef>
              <a:spcAft>
                <a:spcPct val="0"/>
              </a:spcAft>
              <a:defRPr kern="1200">
                <a:solidFill>
                  <a:schemeClr val="tx1"/>
                </a:solidFill>
                <a:latin typeface="Helvetica" charset="0"/>
                <a:ea typeface="+mn-ea"/>
                <a:cs typeface="+mn-cs"/>
              </a:defRPr>
            </a:lvl4pPr>
            <a:lvl5pPr marL="1828800" algn="l" rtl="0" eaLnBrk="0" fontAlgn="base" hangingPunct="0">
              <a:spcBef>
                <a:spcPct val="0"/>
              </a:spcBef>
              <a:spcAft>
                <a:spcPct val="0"/>
              </a:spcAft>
              <a:defRPr kern="1200">
                <a:solidFill>
                  <a:schemeClr val="tx1"/>
                </a:solidFill>
                <a:latin typeface="Helvetica" charset="0"/>
                <a:ea typeface="+mn-ea"/>
                <a:cs typeface="+mn-cs"/>
              </a:defRPr>
            </a:lvl5pPr>
            <a:lvl6pPr marL="2286000" algn="l" defTabSz="914400" rtl="0" eaLnBrk="1" latinLnBrk="0" hangingPunct="1">
              <a:defRPr kern="1200">
                <a:solidFill>
                  <a:schemeClr val="tx1"/>
                </a:solidFill>
                <a:latin typeface="Helvetica" charset="0"/>
                <a:ea typeface="+mn-ea"/>
                <a:cs typeface="+mn-cs"/>
              </a:defRPr>
            </a:lvl6pPr>
            <a:lvl7pPr marL="2743200" algn="l" defTabSz="914400" rtl="0" eaLnBrk="1" latinLnBrk="0" hangingPunct="1">
              <a:defRPr kern="1200">
                <a:solidFill>
                  <a:schemeClr val="tx1"/>
                </a:solidFill>
                <a:latin typeface="Helvetica" charset="0"/>
                <a:ea typeface="+mn-ea"/>
                <a:cs typeface="+mn-cs"/>
              </a:defRPr>
            </a:lvl7pPr>
            <a:lvl8pPr marL="3200400" algn="l" defTabSz="914400" rtl="0" eaLnBrk="1" latinLnBrk="0" hangingPunct="1">
              <a:defRPr kern="1200">
                <a:solidFill>
                  <a:schemeClr val="tx1"/>
                </a:solidFill>
                <a:latin typeface="Helvetica" charset="0"/>
                <a:ea typeface="+mn-ea"/>
                <a:cs typeface="+mn-cs"/>
              </a:defRPr>
            </a:lvl8pPr>
            <a:lvl9pPr marL="3657600" algn="l" defTabSz="914400" rtl="0" eaLnBrk="1" latinLnBrk="0" hangingPunct="1">
              <a:defRPr kern="1200">
                <a:solidFill>
                  <a:schemeClr val="tx1"/>
                </a:solidFill>
                <a:latin typeface="Helvetica" charset="0"/>
                <a:ea typeface="+mn-ea"/>
                <a:cs typeface="+mn-cs"/>
              </a:defRPr>
            </a:lvl9pPr>
          </a:lstStyle>
          <a:p>
            <a:endParaRPr lang="en-GB"/>
          </a:p>
        </p:txBody>
      </p:sp>
      <p:sp>
        <p:nvSpPr>
          <p:cNvPr id="10" name="Line 8"/>
          <p:cNvSpPr>
            <a:spLocks noChangeShapeType="1"/>
          </p:cNvSpPr>
          <p:nvPr/>
        </p:nvSpPr>
        <p:spPr bwMode="auto">
          <a:xfrm flipV="1">
            <a:off x="2482850" y="1924050"/>
            <a:ext cx="0" cy="533400"/>
          </a:xfrm>
          <a:prstGeom prst="line">
            <a:avLst/>
          </a:prstGeom>
          <a:noFill/>
          <a:ln w="38100">
            <a:solidFill>
              <a:schemeClr val="tx1"/>
            </a:solidFill>
            <a:round/>
            <a:headEnd/>
            <a:tailEnd type="arrow" w="med" len="med"/>
          </a:ln>
        </p:spPr>
        <p:txBody>
          <a:bodyPr wrap="none" anchor="ctr"/>
          <a:lstStyle>
            <a:defPPr>
              <a:defRPr lang="en-US"/>
            </a:defPPr>
            <a:lvl1pPr algn="l" rtl="0" eaLnBrk="0" fontAlgn="base" hangingPunct="0">
              <a:spcBef>
                <a:spcPct val="0"/>
              </a:spcBef>
              <a:spcAft>
                <a:spcPct val="0"/>
              </a:spcAft>
              <a:defRPr kern="1200">
                <a:solidFill>
                  <a:schemeClr val="tx1"/>
                </a:solidFill>
                <a:latin typeface="Helvetica" charset="0"/>
                <a:ea typeface="+mn-ea"/>
                <a:cs typeface="+mn-cs"/>
              </a:defRPr>
            </a:lvl1pPr>
            <a:lvl2pPr marL="457200" algn="l" rtl="0" eaLnBrk="0" fontAlgn="base" hangingPunct="0">
              <a:spcBef>
                <a:spcPct val="0"/>
              </a:spcBef>
              <a:spcAft>
                <a:spcPct val="0"/>
              </a:spcAft>
              <a:defRPr kern="1200">
                <a:solidFill>
                  <a:schemeClr val="tx1"/>
                </a:solidFill>
                <a:latin typeface="Helvetica" charset="0"/>
                <a:ea typeface="+mn-ea"/>
                <a:cs typeface="+mn-cs"/>
              </a:defRPr>
            </a:lvl2pPr>
            <a:lvl3pPr marL="914400" algn="l" rtl="0" eaLnBrk="0" fontAlgn="base" hangingPunct="0">
              <a:spcBef>
                <a:spcPct val="0"/>
              </a:spcBef>
              <a:spcAft>
                <a:spcPct val="0"/>
              </a:spcAft>
              <a:defRPr kern="1200">
                <a:solidFill>
                  <a:schemeClr val="tx1"/>
                </a:solidFill>
                <a:latin typeface="Helvetica" charset="0"/>
                <a:ea typeface="+mn-ea"/>
                <a:cs typeface="+mn-cs"/>
              </a:defRPr>
            </a:lvl3pPr>
            <a:lvl4pPr marL="1371600" algn="l" rtl="0" eaLnBrk="0" fontAlgn="base" hangingPunct="0">
              <a:spcBef>
                <a:spcPct val="0"/>
              </a:spcBef>
              <a:spcAft>
                <a:spcPct val="0"/>
              </a:spcAft>
              <a:defRPr kern="1200">
                <a:solidFill>
                  <a:schemeClr val="tx1"/>
                </a:solidFill>
                <a:latin typeface="Helvetica" charset="0"/>
                <a:ea typeface="+mn-ea"/>
                <a:cs typeface="+mn-cs"/>
              </a:defRPr>
            </a:lvl4pPr>
            <a:lvl5pPr marL="1828800" algn="l" rtl="0" eaLnBrk="0" fontAlgn="base" hangingPunct="0">
              <a:spcBef>
                <a:spcPct val="0"/>
              </a:spcBef>
              <a:spcAft>
                <a:spcPct val="0"/>
              </a:spcAft>
              <a:defRPr kern="1200">
                <a:solidFill>
                  <a:schemeClr val="tx1"/>
                </a:solidFill>
                <a:latin typeface="Helvetica" charset="0"/>
                <a:ea typeface="+mn-ea"/>
                <a:cs typeface="+mn-cs"/>
              </a:defRPr>
            </a:lvl5pPr>
            <a:lvl6pPr marL="2286000" algn="l" defTabSz="914400" rtl="0" eaLnBrk="1" latinLnBrk="0" hangingPunct="1">
              <a:defRPr kern="1200">
                <a:solidFill>
                  <a:schemeClr val="tx1"/>
                </a:solidFill>
                <a:latin typeface="Helvetica" charset="0"/>
                <a:ea typeface="+mn-ea"/>
                <a:cs typeface="+mn-cs"/>
              </a:defRPr>
            </a:lvl6pPr>
            <a:lvl7pPr marL="2743200" algn="l" defTabSz="914400" rtl="0" eaLnBrk="1" latinLnBrk="0" hangingPunct="1">
              <a:defRPr kern="1200">
                <a:solidFill>
                  <a:schemeClr val="tx1"/>
                </a:solidFill>
                <a:latin typeface="Helvetica" charset="0"/>
                <a:ea typeface="+mn-ea"/>
                <a:cs typeface="+mn-cs"/>
              </a:defRPr>
            </a:lvl7pPr>
            <a:lvl8pPr marL="3200400" algn="l" defTabSz="914400" rtl="0" eaLnBrk="1" latinLnBrk="0" hangingPunct="1">
              <a:defRPr kern="1200">
                <a:solidFill>
                  <a:schemeClr val="tx1"/>
                </a:solidFill>
                <a:latin typeface="Helvetica" charset="0"/>
                <a:ea typeface="+mn-ea"/>
                <a:cs typeface="+mn-cs"/>
              </a:defRPr>
            </a:lvl8pPr>
            <a:lvl9pPr marL="3657600" algn="l" defTabSz="914400" rtl="0" eaLnBrk="1" latinLnBrk="0" hangingPunct="1">
              <a:defRPr kern="1200">
                <a:solidFill>
                  <a:schemeClr val="tx1"/>
                </a:solidFill>
                <a:latin typeface="Helvetica" charset="0"/>
                <a:ea typeface="+mn-ea"/>
                <a:cs typeface="+mn-cs"/>
              </a:defRPr>
            </a:lvl9pPr>
          </a:lstStyle>
          <a:p>
            <a:endParaRPr lang="en-GB"/>
          </a:p>
        </p:txBody>
      </p:sp>
      <p:sp>
        <p:nvSpPr>
          <p:cNvPr id="11" name="Line 9"/>
          <p:cNvSpPr>
            <a:spLocks noChangeShapeType="1"/>
          </p:cNvSpPr>
          <p:nvPr/>
        </p:nvSpPr>
        <p:spPr bwMode="auto">
          <a:xfrm flipV="1">
            <a:off x="2559050" y="2305050"/>
            <a:ext cx="0" cy="533400"/>
          </a:xfrm>
          <a:prstGeom prst="line">
            <a:avLst/>
          </a:prstGeom>
          <a:noFill/>
          <a:ln w="38100">
            <a:solidFill>
              <a:schemeClr val="tx1"/>
            </a:solidFill>
            <a:round/>
            <a:headEnd/>
            <a:tailEnd type="arrow" w="med" len="med"/>
          </a:ln>
        </p:spPr>
        <p:txBody>
          <a:bodyPr wrap="none" anchor="ctr"/>
          <a:lstStyle>
            <a:defPPr>
              <a:defRPr lang="en-US"/>
            </a:defPPr>
            <a:lvl1pPr algn="l" rtl="0" eaLnBrk="0" fontAlgn="base" hangingPunct="0">
              <a:spcBef>
                <a:spcPct val="0"/>
              </a:spcBef>
              <a:spcAft>
                <a:spcPct val="0"/>
              </a:spcAft>
              <a:defRPr kern="1200">
                <a:solidFill>
                  <a:schemeClr val="tx1"/>
                </a:solidFill>
                <a:latin typeface="Helvetica" charset="0"/>
                <a:ea typeface="+mn-ea"/>
                <a:cs typeface="+mn-cs"/>
              </a:defRPr>
            </a:lvl1pPr>
            <a:lvl2pPr marL="457200" algn="l" rtl="0" eaLnBrk="0" fontAlgn="base" hangingPunct="0">
              <a:spcBef>
                <a:spcPct val="0"/>
              </a:spcBef>
              <a:spcAft>
                <a:spcPct val="0"/>
              </a:spcAft>
              <a:defRPr kern="1200">
                <a:solidFill>
                  <a:schemeClr val="tx1"/>
                </a:solidFill>
                <a:latin typeface="Helvetica" charset="0"/>
                <a:ea typeface="+mn-ea"/>
                <a:cs typeface="+mn-cs"/>
              </a:defRPr>
            </a:lvl2pPr>
            <a:lvl3pPr marL="914400" algn="l" rtl="0" eaLnBrk="0" fontAlgn="base" hangingPunct="0">
              <a:spcBef>
                <a:spcPct val="0"/>
              </a:spcBef>
              <a:spcAft>
                <a:spcPct val="0"/>
              </a:spcAft>
              <a:defRPr kern="1200">
                <a:solidFill>
                  <a:schemeClr val="tx1"/>
                </a:solidFill>
                <a:latin typeface="Helvetica" charset="0"/>
                <a:ea typeface="+mn-ea"/>
                <a:cs typeface="+mn-cs"/>
              </a:defRPr>
            </a:lvl3pPr>
            <a:lvl4pPr marL="1371600" algn="l" rtl="0" eaLnBrk="0" fontAlgn="base" hangingPunct="0">
              <a:spcBef>
                <a:spcPct val="0"/>
              </a:spcBef>
              <a:spcAft>
                <a:spcPct val="0"/>
              </a:spcAft>
              <a:defRPr kern="1200">
                <a:solidFill>
                  <a:schemeClr val="tx1"/>
                </a:solidFill>
                <a:latin typeface="Helvetica" charset="0"/>
                <a:ea typeface="+mn-ea"/>
                <a:cs typeface="+mn-cs"/>
              </a:defRPr>
            </a:lvl4pPr>
            <a:lvl5pPr marL="1828800" algn="l" rtl="0" eaLnBrk="0" fontAlgn="base" hangingPunct="0">
              <a:spcBef>
                <a:spcPct val="0"/>
              </a:spcBef>
              <a:spcAft>
                <a:spcPct val="0"/>
              </a:spcAft>
              <a:defRPr kern="1200">
                <a:solidFill>
                  <a:schemeClr val="tx1"/>
                </a:solidFill>
                <a:latin typeface="Helvetica" charset="0"/>
                <a:ea typeface="+mn-ea"/>
                <a:cs typeface="+mn-cs"/>
              </a:defRPr>
            </a:lvl5pPr>
            <a:lvl6pPr marL="2286000" algn="l" defTabSz="914400" rtl="0" eaLnBrk="1" latinLnBrk="0" hangingPunct="1">
              <a:defRPr kern="1200">
                <a:solidFill>
                  <a:schemeClr val="tx1"/>
                </a:solidFill>
                <a:latin typeface="Helvetica" charset="0"/>
                <a:ea typeface="+mn-ea"/>
                <a:cs typeface="+mn-cs"/>
              </a:defRPr>
            </a:lvl6pPr>
            <a:lvl7pPr marL="2743200" algn="l" defTabSz="914400" rtl="0" eaLnBrk="1" latinLnBrk="0" hangingPunct="1">
              <a:defRPr kern="1200">
                <a:solidFill>
                  <a:schemeClr val="tx1"/>
                </a:solidFill>
                <a:latin typeface="Helvetica" charset="0"/>
                <a:ea typeface="+mn-ea"/>
                <a:cs typeface="+mn-cs"/>
              </a:defRPr>
            </a:lvl7pPr>
            <a:lvl8pPr marL="3200400" algn="l" defTabSz="914400" rtl="0" eaLnBrk="1" latinLnBrk="0" hangingPunct="1">
              <a:defRPr kern="1200">
                <a:solidFill>
                  <a:schemeClr val="tx1"/>
                </a:solidFill>
                <a:latin typeface="Helvetica" charset="0"/>
                <a:ea typeface="+mn-ea"/>
                <a:cs typeface="+mn-cs"/>
              </a:defRPr>
            </a:lvl8pPr>
            <a:lvl9pPr marL="3657600" algn="l" defTabSz="914400" rtl="0" eaLnBrk="1" latinLnBrk="0" hangingPunct="1">
              <a:defRPr kern="1200">
                <a:solidFill>
                  <a:schemeClr val="tx1"/>
                </a:solidFill>
                <a:latin typeface="Helvetica" charset="0"/>
                <a:ea typeface="+mn-ea"/>
                <a:cs typeface="+mn-cs"/>
              </a:defRPr>
            </a:lvl9pPr>
          </a:lstStyle>
          <a:p>
            <a:endParaRPr lang="en-GB"/>
          </a:p>
        </p:txBody>
      </p:sp>
      <p:sp>
        <p:nvSpPr>
          <p:cNvPr id="12" name="Line 10"/>
          <p:cNvSpPr>
            <a:spLocks noChangeShapeType="1"/>
          </p:cNvSpPr>
          <p:nvPr/>
        </p:nvSpPr>
        <p:spPr bwMode="auto">
          <a:xfrm flipV="1">
            <a:off x="2711450" y="2152650"/>
            <a:ext cx="0" cy="533400"/>
          </a:xfrm>
          <a:prstGeom prst="line">
            <a:avLst/>
          </a:prstGeom>
          <a:noFill/>
          <a:ln w="38100">
            <a:solidFill>
              <a:schemeClr val="tx1"/>
            </a:solidFill>
            <a:round/>
            <a:headEnd/>
            <a:tailEnd type="arrow" w="med" len="med"/>
          </a:ln>
        </p:spPr>
        <p:txBody>
          <a:bodyPr wrap="none" anchor="ctr"/>
          <a:lstStyle>
            <a:defPPr>
              <a:defRPr lang="en-US"/>
            </a:defPPr>
            <a:lvl1pPr algn="l" rtl="0" eaLnBrk="0" fontAlgn="base" hangingPunct="0">
              <a:spcBef>
                <a:spcPct val="0"/>
              </a:spcBef>
              <a:spcAft>
                <a:spcPct val="0"/>
              </a:spcAft>
              <a:defRPr kern="1200">
                <a:solidFill>
                  <a:schemeClr val="tx1"/>
                </a:solidFill>
                <a:latin typeface="Helvetica" charset="0"/>
                <a:ea typeface="+mn-ea"/>
                <a:cs typeface="+mn-cs"/>
              </a:defRPr>
            </a:lvl1pPr>
            <a:lvl2pPr marL="457200" algn="l" rtl="0" eaLnBrk="0" fontAlgn="base" hangingPunct="0">
              <a:spcBef>
                <a:spcPct val="0"/>
              </a:spcBef>
              <a:spcAft>
                <a:spcPct val="0"/>
              </a:spcAft>
              <a:defRPr kern="1200">
                <a:solidFill>
                  <a:schemeClr val="tx1"/>
                </a:solidFill>
                <a:latin typeface="Helvetica" charset="0"/>
                <a:ea typeface="+mn-ea"/>
                <a:cs typeface="+mn-cs"/>
              </a:defRPr>
            </a:lvl2pPr>
            <a:lvl3pPr marL="914400" algn="l" rtl="0" eaLnBrk="0" fontAlgn="base" hangingPunct="0">
              <a:spcBef>
                <a:spcPct val="0"/>
              </a:spcBef>
              <a:spcAft>
                <a:spcPct val="0"/>
              </a:spcAft>
              <a:defRPr kern="1200">
                <a:solidFill>
                  <a:schemeClr val="tx1"/>
                </a:solidFill>
                <a:latin typeface="Helvetica" charset="0"/>
                <a:ea typeface="+mn-ea"/>
                <a:cs typeface="+mn-cs"/>
              </a:defRPr>
            </a:lvl3pPr>
            <a:lvl4pPr marL="1371600" algn="l" rtl="0" eaLnBrk="0" fontAlgn="base" hangingPunct="0">
              <a:spcBef>
                <a:spcPct val="0"/>
              </a:spcBef>
              <a:spcAft>
                <a:spcPct val="0"/>
              </a:spcAft>
              <a:defRPr kern="1200">
                <a:solidFill>
                  <a:schemeClr val="tx1"/>
                </a:solidFill>
                <a:latin typeface="Helvetica" charset="0"/>
                <a:ea typeface="+mn-ea"/>
                <a:cs typeface="+mn-cs"/>
              </a:defRPr>
            </a:lvl4pPr>
            <a:lvl5pPr marL="1828800" algn="l" rtl="0" eaLnBrk="0" fontAlgn="base" hangingPunct="0">
              <a:spcBef>
                <a:spcPct val="0"/>
              </a:spcBef>
              <a:spcAft>
                <a:spcPct val="0"/>
              </a:spcAft>
              <a:defRPr kern="1200">
                <a:solidFill>
                  <a:schemeClr val="tx1"/>
                </a:solidFill>
                <a:latin typeface="Helvetica" charset="0"/>
                <a:ea typeface="+mn-ea"/>
                <a:cs typeface="+mn-cs"/>
              </a:defRPr>
            </a:lvl5pPr>
            <a:lvl6pPr marL="2286000" algn="l" defTabSz="914400" rtl="0" eaLnBrk="1" latinLnBrk="0" hangingPunct="1">
              <a:defRPr kern="1200">
                <a:solidFill>
                  <a:schemeClr val="tx1"/>
                </a:solidFill>
                <a:latin typeface="Helvetica" charset="0"/>
                <a:ea typeface="+mn-ea"/>
                <a:cs typeface="+mn-cs"/>
              </a:defRPr>
            </a:lvl6pPr>
            <a:lvl7pPr marL="2743200" algn="l" defTabSz="914400" rtl="0" eaLnBrk="1" latinLnBrk="0" hangingPunct="1">
              <a:defRPr kern="1200">
                <a:solidFill>
                  <a:schemeClr val="tx1"/>
                </a:solidFill>
                <a:latin typeface="Helvetica" charset="0"/>
                <a:ea typeface="+mn-ea"/>
                <a:cs typeface="+mn-cs"/>
              </a:defRPr>
            </a:lvl7pPr>
            <a:lvl8pPr marL="3200400" algn="l" defTabSz="914400" rtl="0" eaLnBrk="1" latinLnBrk="0" hangingPunct="1">
              <a:defRPr kern="1200">
                <a:solidFill>
                  <a:schemeClr val="tx1"/>
                </a:solidFill>
                <a:latin typeface="Helvetica" charset="0"/>
                <a:ea typeface="+mn-ea"/>
                <a:cs typeface="+mn-cs"/>
              </a:defRPr>
            </a:lvl8pPr>
            <a:lvl9pPr marL="3657600" algn="l" defTabSz="914400" rtl="0" eaLnBrk="1" latinLnBrk="0" hangingPunct="1">
              <a:defRPr kern="1200">
                <a:solidFill>
                  <a:schemeClr val="tx1"/>
                </a:solidFill>
                <a:latin typeface="Helvetica" charset="0"/>
                <a:ea typeface="+mn-ea"/>
                <a:cs typeface="+mn-cs"/>
              </a:defRPr>
            </a:lvl9pPr>
          </a:lstStyle>
          <a:p>
            <a:endParaRPr lang="en-GB"/>
          </a:p>
        </p:txBody>
      </p:sp>
      <p:sp>
        <p:nvSpPr>
          <p:cNvPr id="13" name="Line 11"/>
          <p:cNvSpPr>
            <a:spLocks noChangeShapeType="1"/>
          </p:cNvSpPr>
          <p:nvPr/>
        </p:nvSpPr>
        <p:spPr bwMode="auto">
          <a:xfrm flipV="1">
            <a:off x="2863850" y="2228850"/>
            <a:ext cx="0" cy="533400"/>
          </a:xfrm>
          <a:prstGeom prst="line">
            <a:avLst/>
          </a:prstGeom>
          <a:noFill/>
          <a:ln w="38100">
            <a:solidFill>
              <a:schemeClr val="tx1"/>
            </a:solidFill>
            <a:round/>
            <a:headEnd/>
            <a:tailEnd type="arrow" w="med" len="med"/>
          </a:ln>
        </p:spPr>
        <p:txBody>
          <a:bodyPr wrap="none" anchor="ctr"/>
          <a:lstStyle>
            <a:defPPr>
              <a:defRPr lang="en-US"/>
            </a:defPPr>
            <a:lvl1pPr algn="l" rtl="0" eaLnBrk="0" fontAlgn="base" hangingPunct="0">
              <a:spcBef>
                <a:spcPct val="0"/>
              </a:spcBef>
              <a:spcAft>
                <a:spcPct val="0"/>
              </a:spcAft>
              <a:defRPr kern="1200">
                <a:solidFill>
                  <a:schemeClr val="tx1"/>
                </a:solidFill>
                <a:latin typeface="Helvetica" charset="0"/>
                <a:ea typeface="+mn-ea"/>
                <a:cs typeface="+mn-cs"/>
              </a:defRPr>
            </a:lvl1pPr>
            <a:lvl2pPr marL="457200" algn="l" rtl="0" eaLnBrk="0" fontAlgn="base" hangingPunct="0">
              <a:spcBef>
                <a:spcPct val="0"/>
              </a:spcBef>
              <a:spcAft>
                <a:spcPct val="0"/>
              </a:spcAft>
              <a:defRPr kern="1200">
                <a:solidFill>
                  <a:schemeClr val="tx1"/>
                </a:solidFill>
                <a:latin typeface="Helvetica" charset="0"/>
                <a:ea typeface="+mn-ea"/>
                <a:cs typeface="+mn-cs"/>
              </a:defRPr>
            </a:lvl2pPr>
            <a:lvl3pPr marL="914400" algn="l" rtl="0" eaLnBrk="0" fontAlgn="base" hangingPunct="0">
              <a:spcBef>
                <a:spcPct val="0"/>
              </a:spcBef>
              <a:spcAft>
                <a:spcPct val="0"/>
              </a:spcAft>
              <a:defRPr kern="1200">
                <a:solidFill>
                  <a:schemeClr val="tx1"/>
                </a:solidFill>
                <a:latin typeface="Helvetica" charset="0"/>
                <a:ea typeface="+mn-ea"/>
                <a:cs typeface="+mn-cs"/>
              </a:defRPr>
            </a:lvl3pPr>
            <a:lvl4pPr marL="1371600" algn="l" rtl="0" eaLnBrk="0" fontAlgn="base" hangingPunct="0">
              <a:spcBef>
                <a:spcPct val="0"/>
              </a:spcBef>
              <a:spcAft>
                <a:spcPct val="0"/>
              </a:spcAft>
              <a:defRPr kern="1200">
                <a:solidFill>
                  <a:schemeClr val="tx1"/>
                </a:solidFill>
                <a:latin typeface="Helvetica" charset="0"/>
                <a:ea typeface="+mn-ea"/>
                <a:cs typeface="+mn-cs"/>
              </a:defRPr>
            </a:lvl4pPr>
            <a:lvl5pPr marL="1828800" algn="l" rtl="0" eaLnBrk="0" fontAlgn="base" hangingPunct="0">
              <a:spcBef>
                <a:spcPct val="0"/>
              </a:spcBef>
              <a:spcAft>
                <a:spcPct val="0"/>
              </a:spcAft>
              <a:defRPr kern="1200">
                <a:solidFill>
                  <a:schemeClr val="tx1"/>
                </a:solidFill>
                <a:latin typeface="Helvetica" charset="0"/>
                <a:ea typeface="+mn-ea"/>
                <a:cs typeface="+mn-cs"/>
              </a:defRPr>
            </a:lvl5pPr>
            <a:lvl6pPr marL="2286000" algn="l" defTabSz="914400" rtl="0" eaLnBrk="1" latinLnBrk="0" hangingPunct="1">
              <a:defRPr kern="1200">
                <a:solidFill>
                  <a:schemeClr val="tx1"/>
                </a:solidFill>
                <a:latin typeface="Helvetica" charset="0"/>
                <a:ea typeface="+mn-ea"/>
                <a:cs typeface="+mn-cs"/>
              </a:defRPr>
            </a:lvl6pPr>
            <a:lvl7pPr marL="2743200" algn="l" defTabSz="914400" rtl="0" eaLnBrk="1" latinLnBrk="0" hangingPunct="1">
              <a:defRPr kern="1200">
                <a:solidFill>
                  <a:schemeClr val="tx1"/>
                </a:solidFill>
                <a:latin typeface="Helvetica" charset="0"/>
                <a:ea typeface="+mn-ea"/>
                <a:cs typeface="+mn-cs"/>
              </a:defRPr>
            </a:lvl7pPr>
            <a:lvl8pPr marL="3200400" algn="l" defTabSz="914400" rtl="0" eaLnBrk="1" latinLnBrk="0" hangingPunct="1">
              <a:defRPr kern="1200">
                <a:solidFill>
                  <a:schemeClr val="tx1"/>
                </a:solidFill>
                <a:latin typeface="Helvetica" charset="0"/>
                <a:ea typeface="+mn-ea"/>
                <a:cs typeface="+mn-cs"/>
              </a:defRPr>
            </a:lvl8pPr>
            <a:lvl9pPr marL="3657600" algn="l" defTabSz="914400" rtl="0" eaLnBrk="1" latinLnBrk="0" hangingPunct="1">
              <a:defRPr kern="1200">
                <a:solidFill>
                  <a:schemeClr val="tx1"/>
                </a:solidFill>
                <a:latin typeface="Helvetica" charset="0"/>
                <a:ea typeface="+mn-ea"/>
                <a:cs typeface="+mn-cs"/>
              </a:defRPr>
            </a:lvl9pPr>
          </a:lstStyle>
          <a:p>
            <a:endParaRPr lang="en-GB"/>
          </a:p>
        </p:txBody>
      </p:sp>
      <p:sp>
        <p:nvSpPr>
          <p:cNvPr id="14" name="Line 12"/>
          <p:cNvSpPr>
            <a:spLocks noChangeShapeType="1"/>
          </p:cNvSpPr>
          <p:nvPr/>
        </p:nvSpPr>
        <p:spPr bwMode="auto">
          <a:xfrm>
            <a:off x="3321050" y="2000250"/>
            <a:ext cx="3276600" cy="0"/>
          </a:xfrm>
          <a:prstGeom prst="line">
            <a:avLst/>
          </a:prstGeom>
          <a:noFill/>
          <a:ln w="38100">
            <a:solidFill>
              <a:schemeClr val="tx1"/>
            </a:solidFill>
            <a:round/>
            <a:headEnd/>
            <a:tailEnd type="arrow" w="med" len="med"/>
          </a:ln>
        </p:spPr>
        <p:txBody>
          <a:bodyPr wrap="none" anchor="ctr"/>
          <a:lstStyle>
            <a:defPPr>
              <a:defRPr lang="en-US"/>
            </a:defPPr>
            <a:lvl1pPr algn="l" rtl="0" eaLnBrk="0" fontAlgn="base" hangingPunct="0">
              <a:spcBef>
                <a:spcPct val="0"/>
              </a:spcBef>
              <a:spcAft>
                <a:spcPct val="0"/>
              </a:spcAft>
              <a:defRPr kern="1200">
                <a:solidFill>
                  <a:schemeClr val="tx1"/>
                </a:solidFill>
                <a:latin typeface="Helvetica" charset="0"/>
                <a:ea typeface="+mn-ea"/>
                <a:cs typeface="+mn-cs"/>
              </a:defRPr>
            </a:lvl1pPr>
            <a:lvl2pPr marL="457200" algn="l" rtl="0" eaLnBrk="0" fontAlgn="base" hangingPunct="0">
              <a:spcBef>
                <a:spcPct val="0"/>
              </a:spcBef>
              <a:spcAft>
                <a:spcPct val="0"/>
              </a:spcAft>
              <a:defRPr kern="1200">
                <a:solidFill>
                  <a:schemeClr val="tx1"/>
                </a:solidFill>
                <a:latin typeface="Helvetica" charset="0"/>
                <a:ea typeface="+mn-ea"/>
                <a:cs typeface="+mn-cs"/>
              </a:defRPr>
            </a:lvl2pPr>
            <a:lvl3pPr marL="914400" algn="l" rtl="0" eaLnBrk="0" fontAlgn="base" hangingPunct="0">
              <a:spcBef>
                <a:spcPct val="0"/>
              </a:spcBef>
              <a:spcAft>
                <a:spcPct val="0"/>
              </a:spcAft>
              <a:defRPr kern="1200">
                <a:solidFill>
                  <a:schemeClr val="tx1"/>
                </a:solidFill>
                <a:latin typeface="Helvetica" charset="0"/>
                <a:ea typeface="+mn-ea"/>
                <a:cs typeface="+mn-cs"/>
              </a:defRPr>
            </a:lvl3pPr>
            <a:lvl4pPr marL="1371600" algn="l" rtl="0" eaLnBrk="0" fontAlgn="base" hangingPunct="0">
              <a:spcBef>
                <a:spcPct val="0"/>
              </a:spcBef>
              <a:spcAft>
                <a:spcPct val="0"/>
              </a:spcAft>
              <a:defRPr kern="1200">
                <a:solidFill>
                  <a:schemeClr val="tx1"/>
                </a:solidFill>
                <a:latin typeface="Helvetica" charset="0"/>
                <a:ea typeface="+mn-ea"/>
                <a:cs typeface="+mn-cs"/>
              </a:defRPr>
            </a:lvl4pPr>
            <a:lvl5pPr marL="1828800" algn="l" rtl="0" eaLnBrk="0" fontAlgn="base" hangingPunct="0">
              <a:spcBef>
                <a:spcPct val="0"/>
              </a:spcBef>
              <a:spcAft>
                <a:spcPct val="0"/>
              </a:spcAft>
              <a:defRPr kern="1200">
                <a:solidFill>
                  <a:schemeClr val="tx1"/>
                </a:solidFill>
                <a:latin typeface="Helvetica" charset="0"/>
                <a:ea typeface="+mn-ea"/>
                <a:cs typeface="+mn-cs"/>
              </a:defRPr>
            </a:lvl5pPr>
            <a:lvl6pPr marL="2286000" algn="l" defTabSz="914400" rtl="0" eaLnBrk="1" latinLnBrk="0" hangingPunct="1">
              <a:defRPr kern="1200">
                <a:solidFill>
                  <a:schemeClr val="tx1"/>
                </a:solidFill>
                <a:latin typeface="Helvetica" charset="0"/>
                <a:ea typeface="+mn-ea"/>
                <a:cs typeface="+mn-cs"/>
              </a:defRPr>
            </a:lvl6pPr>
            <a:lvl7pPr marL="2743200" algn="l" defTabSz="914400" rtl="0" eaLnBrk="1" latinLnBrk="0" hangingPunct="1">
              <a:defRPr kern="1200">
                <a:solidFill>
                  <a:schemeClr val="tx1"/>
                </a:solidFill>
                <a:latin typeface="Helvetica" charset="0"/>
                <a:ea typeface="+mn-ea"/>
                <a:cs typeface="+mn-cs"/>
              </a:defRPr>
            </a:lvl7pPr>
            <a:lvl8pPr marL="3200400" algn="l" defTabSz="914400" rtl="0" eaLnBrk="1" latinLnBrk="0" hangingPunct="1">
              <a:defRPr kern="1200">
                <a:solidFill>
                  <a:schemeClr val="tx1"/>
                </a:solidFill>
                <a:latin typeface="Helvetica" charset="0"/>
                <a:ea typeface="+mn-ea"/>
                <a:cs typeface="+mn-cs"/>
              </a:defRPr>
            </a:lvl8pPr>
            <a:lvl9pPr marL="3657600" algn="l" defTabSz="914400" rtl="0" eaLnBrk="1" latinLnBrk="0" hangingPunct="1">
              <a:defRPr kern="1200">
                <a:solidFill>
                  <a:schemeClr val="tx1"/>
                </a:solidFill>
                <a:latin typeface="Helvetica" charset="0"/>
                <a:ea typeface="+mn-ea"/>
                <a:cs typeface="+mn-cs"/>
              </a:defRPr>
            </a:lvl9pPr>
          </a:lstStyle>
          <a:p>
            <a:endParaRPr lang="en-GB"/>
          </a:p>
        </p:txBody>
      </p:sp>
      <p:sp>
        <p:nvSpPr>
          <p:cNvPr id="15" name="Text Box 13"/>
          <p:cNvSpPr txBox="1">
            <a:spLocks noChangeArrowheads="1"/>
          </p:cNvSpPr>
          <p:nvPr/>
        </p:nvSpPr>
        <p:spPr bwMode="auto">
          <a:xfrm>
            <a:off x="3854450" y="2152650"/>
            <a:ext cx="2101850" cy="366713"/>
          </a:xfrm>
          <a:prstGeom prst="rect">
            <a:avLst/>
          </a:prstGeom>
          <a:noFill/>
          <a:ln w="9525">
            <a:noFill/>
            <a:miter lim="800000"/>
            <a:headEnd/>
            <a:tailEnd/>
          </a:ln>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Helvetica" charset="0"/>
                <a:ea typeface="+mn-ea"/>
                <a:cs typeface="+mn-cs"/>
              </a:defRPr>
            </a:lvl1pPr>
            <a:lvl2pPr marL="457200" algn="l" rtl="0" eaLnBrk="0" fontAlgn="base" hangingPunct="0">
              <a:spcBef>
                <a:spcPct val="0"/>
              </a:spcBef>
              <a:spcAft>
                <a:spcPct val="0"/>
              </a:spcAft>
              <a:defRPr kern="1200">
                <a:solidFill>
                  <a:schemeClr val="tx1"/>
                </a:solidFill>
                <a:latin typeface="Helvetica" charset="0"/>
                <a:ea typeface="+mn-ea"/>
                <a:cs typeface="+mn-cs"/>
              </a:defRPr>
            </a:lvl2pPr>
            <a:lvl3pPr marL="914400" algn="l" rtl="0" eaLnBrk="0" fontAlgn="base" hangingPunct="0">
              <a:spcBef>
                <a:spcPct val="0"/>
              </a:spcBef>
              <a:spcAft>
                <a:spcPct val="0"/>
              </a:spcAft>
              <a:defRPr kern="1200">
                <a:solidFill>
                  <a:schemeClr val="tx1"/>
                </a:solidFill>
                <a:latin typeface="Helvetica" charset="0"/>
                <a:ea typeface="+mn-ea"/>
                <a:cs typeface="+mn-cs"/>
              </a:defRPr>
            </a:lvl3pPr>
            <a:lvl4pPr marL="1371600" algn="l" rtl="0" eaLnBrk="0" fontAlgn="base" hangingPunct="0">
              <a:spcBef>
                <a:spcPct val="0"/>
              </a:spcBef>
              <a:spcAft>
                <a:spcPct val="0"/>
              </a:spcAft>
              <a:defRPr kern="1200">
                <a:solidFill>
                  <a:schemeClr val="tx1"/>
                </a:solidFill>
                <a:latin typeface="Helvetica" charset="0"/>
                <a:ea typeface="+mn-ea"/>
                <a:cs typeface="+mn-cs"/>
              </a:defRPr>
            </a:lvl4pPr>
            <a:lvl5pPr marL="1828800" algn="l" rtl="0" eaLnBrk="0" fontAlgn="base" hangingPunct="0">
              <a:spcBef>
                <a:spcPct val="0"/>
              </a:spcBef>
              <a:spcAft>
                <a:spcPct val="0"/>
              </a:spcAft>
              <a:defRPr kern="1200">
                <a:solidFill>
                  <a:schemeClr val="tx1"/>
                </a:solidFill>
                <a:latin typeface="Helvetica" charset="0"/>
                <a:ea typeface="+mn-ea"/>
                <a:cs typeface="+mn-cs"/>
              </a:defRPr>
            </a:lvl5pPr>
            <a:lvl6pPr marL="2286000" algn="l" defTabSz="914400" rtl="0" eaLnBrk="1" latinLnBrk="0" hangingPunct="1">
              <a:defRPr kern="1200">
                <a:solidFill>
                  <a:schemeClr val="tx1"/>
                </a:solidFill>
                <a:latin typeface="Helvetica" charset="0"/>
                <a:ea typeface="+mn-ea"/>
                <a:cs typeface="+mn-cs"/>
              </a:defRPr>
            </a:lvl6pPr>
            <a:lvl7pPr marL="2743200" algn="l" defTabSz="914400" rtl="0" eaLnBrk="1" latinLnBrk="0" hangingPunct="1">
              <a:defRPr kern="1200">
                <a:solidFill>
                  <a:schemeClr val="tx1"/>
                </a:solidFill>
                <a:latin typeface="Helvetica" charset="0"/>
                <a:ea typeface="+mn-ea"/>
                <a:cs typeface="+mn-cs"/>
              </a:defRPr>
            </a:lvl7pPr>
            <a:lvl8pPr marL="3200400" algn="l" defTabSz="914400" rtl="0" eaLnBrk="1" latinLnBrk="0" hangingPunct="1">
              <a:defRPr kern="1200">
                <a:solidFill>
                  <a:schemeClr val="tx1"/>
                </a:solidFill>
                <a:latin typeface="Helvetica" charset="0"/>
                <a:ea typeface="+mn-ea"/>
                <a:cs typeface="+mn-cs"/>
              </a:defRPr>
            </a:lvl8pPr>
            <a:lvl9pPr marL="3657600" algn="l" defTabSz="914400" rtl="0" eaLnBrk="1" latinLnBrk="0" hangingPunct="1">
              <a:defRPr kern="1200">
                <a:solidFill>
                  <a:schemeClr val="tx1"/>
                </a:solidFill>
                <a:latin typeface="Helvetica" charset="0"/>
                <a:ea typeface="+mn-ea"/>
                <a:cs typeface="+mn-cs"/>
              </a:defRPr>
            </a:lvl9pPr>
          </a:lstStyle>
          <a:p>
            <a:r>
              <a:rPr lang="en-US" dirty="0"/>
              <a:t>Immune Response</a:t>
            </a:r>
          </a:p>
        </p:txBody>
      </p:sp>
      <p:sp>
        <p:nvSpPr>
          <p:cNvPr id="16" name="Text Box 14"/>
          <p:cNvSpPr txBox="1">
            <a:spLocks noChangeArrowheads="1"/>
          </p:cNvSpPr>
          <p:nvPr/>
        </p:nvSpPr>
        <p:spPr bwMode="auto">
          <a:xfrm>
            <a:off x="6750050" y="1847850"/>
            <a:ext cx="1250950" cy="366713"/>
          </a:xfrm>
          <a:prstGeom prst="rect">
            <a:avLst/>
          </a:prstGeom>
          <a:noFill/>
          <a:ln w="9525">
            <a:noFill/>
            <a:miter lim="800000"/>
            <a:headEnd/>
            <a:tailEnd/>
          </a:ln>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Helvetica" charset="0"/>
                <a:ea typeface="+mn-ea"/>
                <a:cs typeface="+mn-cs"/>
              </a:defRPr>
            </a:lvl1pPr>
            <a:lvl2pPr marL="457200" algn="l" rtl="0" eaLnBrk="0" fontAlgn="base" hangingPunct="0">
              <a:spcBef>
                <a:spcPct val="0"/>
              </a:spcBef>
              <a:spcAft>
                <a:spcPct val="0"/>
              </a:spcAft>
              <a:defRPr kern="1200">
                <a:solidFill>
                  <a:schemeClr val="tx1"/>
                </a:solidFill>
                <a:latin typeface="Helvetica" charset="0"/>
                <a:ea typeface="+mn-ea"/>
                <a:cs typeface="+mn-cs"/>
              </a:defRPr>
            </a:lvl2pPr>
            <a:lvl3pPr marL="914400" algn="l" rtl="0" eaLnBrk="0" fontAlgn="base" hangingPunct="0">
              <a:spcBef>
                <a:spcPct val="0"/>
              </a:spcBef>
              <a:spcAft>
                <a:spcPct val="0"/>
              </a:spcAft>
              <a:defRPr kern="1200">
                <a:solidFill>
                  <a:schemeClr val="tx1"/>
                </a:solidFill>
                <a:latin typeface="Helvetica" charset="0"/>
                <a:ea typeface="+mn-ea"/>
                <a:cs typeface="+mn-cs"/>
              </a:defRPr>
            </a:lvl3pPr>
            <a:lvl4pPr marL="1371600" algn="l" rtl="0" eaLnBrk="0" fontAlgn="base" hangingPunct="0">
              <a:spcBef>
                <a:spcPct val="0"/>
              </a:spcBef>
              <a:spcAft>
                <a:spcPct val="0"/>
              </a:spcAft>
              <a:defRPr kern="1200">
                <a:solidFill>
                  <a:schemeClr val="tx1"/>
                </a:solidFill>
                <a:latin typeface="Helvetica" charset="0"/>
                <a:ea typeface="+mn-ea"/>
                <a:cs typeface="+mn-cs"/>
              </a:defRPr>
            </a:lvl4pPr>
            <a:lvl5pPr marL="1828800" algn="l" rtl="0" eaLnBrk="0" fontAlgn="base" hangingPunct="0">
              <a:spcBef>
                <a:spcPct val="0"/>
              </a:spcBef>
              <a:spcAft>
                <a:spcPct val="0"/>
              </a:spcAft>
              <a:defRPr kern="1200">
                <a:solidFill>
                  <a:schemeClr val="tx1"/>
                </a:solidFill>
                <a:latin typeface="Helvetica" charset="0"/>
                <a:ea typeface="+mn-ea"/>
                <a:cs typeface="+mn-cs"/>
              </a:defRPr>
            </a:lvl5pPr>
            <a:lvl6pPr marL="2286000" algn="l" defTabSz="914400" rtl="0" eaLnBrk="1" latinLnBrk="0" hangingPunct="1">
              <a:defRPr kern="1200">
                <a:solidFill>
                  <a:schemeClr val="tx1"/>
                </a:solidFill>
                <a:latin typeface="Helvetica" charset="0"/>
                <a:ea typeface="+mn-ea"/>
                <a:cs typeface="+mn-cs"/>
              </a:defRPr>
            </a:lvl6pPr>
            <a:lvl7pPr marL="2743200" algn="l" defTabSz="914400" rtl="0" eaLnBrk="1" latinLnBrk="0" hangingPunct="1">
              <a:defRPr kern="1200">
                <a:solidFill>
                  <a:schemeClr val="tx1"/>
                </a:solidFill>
                <a:latin typeface="Helvetica" charset="0"/>
                <a:ea typeface="+mn-ea"/>
                <a:cs typeface="+mn-cs"/>
              </a:defRPr>
            </a:lvl7pPr>
            <a:lvl8pPr marL="3200400" algn="l" defTabSz="914400" rtl="0" eaLnBrk="1" latinLnBrk="0" hangingPunct="1">
              <a:defRPr kern="1200">
                <a:solidFill>
                  <a:schemeClr val="tx1"/>
                </a:solidFill>
                <a:latin typeface="Helvetica" charset="0"/>
                <a:ea typeface="+mn-ea"/>
                <a:cs typeface="+mn-cs"/>
              </a:defRPr>
            </a:lvl8pPr>
            <a:lvl9pPr marL="3657600" algn="l" defTabSz="914400" rtl="0" eaLnBrk="1" latinLnBrk="0" hangingPunct="1">
              <a:defRPr kern="1200">
                <a:solidFill>
                  <a:schemeClr val="tx1"/>
                </a:solidFill>
                <a:latin typeface="Helvetica" charset="0"/>
                <a:ea typeface="+mn-ea"/>
                <a:cs typeface="+mn-cs"/>
              </a:defRPr>
            </a:lvl9pPr>
          </a:lstStyle>
          <a:p>
            <a:r>
              <a:rPr lang="en-US"/>
              <a:t>Antibodies</a:t>
            </a:r>
          </a:p>
        </p:txBody>
      </p:sp>
      <p:pic>
        <p:nvPicPr>
          <p:cNvPr id="17" name="Picture 16"/>
          <p:cNvPicPr>
            <a:picLocks noChangeAspect="1" noChangeArrowheads="1"/>
          </p:cNvPicPr>
          <p:nvPr/>
        </p:nvPicPr>
        <p:blipFill>
          <a:blip r:embed="rId3" cstate="print"/>
          <a:srcRect/>
          <a:stretch>
            <a:fillRect/>
          </a:stretch>
        </p:blipFill>
        <p:spPr bwMode="auto">
          <a:xfrm>
            <a:off x="6216650" y="2381250"/>
            <a:ext cx="520700" cy="419100"/>
          </a:xfrm>
          <a:prstGeom prst="rect">
            <a:avLst/>
          </a:prstGeom>
          <a:noFill/>
          <a:ln w="9525">
            <a:noFill/>
            <a:miter lim="800000"/>
            <a:headEnd/>
            <a:tailEnd/>
          </a:ln>
        </p:spPr>
      </p:pic>
      <p:pic>
        <p:nvPicPr>
          <p:cNvPr id="18" name="Picture 17"/>
          <p:cNvPicPr>
            <a:picLocks noChangeAspect="1" noChangeArrowheads="1"/>
          </p:cNvPicPr>
          <p:nvPr/>
        </p:nvPicPr>
        <p:blipFill>
          <a:blip r:embed="rId4" cstate="print"/>
          <a:srcRect/>
          <a:stretch>
            <a:fillRect/>
          </a:stretch>
        </p:blipFill>
        <p:spPr bwMode="auto">
          <a:xfrm>
            <a:off x="6597650" y="2228850"/>
            <a:ext cx="520700" cy="419100"/>
          </a:xfrm>
          <a:prstGeom prst="rect">
            <a:avLst/>
          </a:prstGeom>
          <a:noFill/>
          <a:ln w="9525">
            <a:noFill/>
            <a:miter lim="800000"/>
            <a:headEnd/>
            <a:tailEnd/>
          </a:ln>
        </p:spPr>
      </p:pic>
      <p:pic>
        <p:nvPicPr>
          <p:cNvPr id="19" name="Picture 18"/>
          <p:cNvPicPr>
            <a:picLocks noChangeAspect="1" noChangeArrowheads="1"/>
          </p:cNvPicPr>
          <p:nvPr/>
        </p:nvPicPr>
        <p:blipFill>
          <a:blip r:embed="rId5" cstate="print"/>
          <a:srcRect/>
          <a:stretch>
            <a:fillRect/>
          </a:stretch>
        </p:blipFill>
        <p:spPr bwMode="auto">
          <a:xfrm>
            <a:off x="6902450" y="2533650"/>
            <a:ext cx="520700" cy="419100"/>
          </a:xfrm>
          <a:prstGeom prst="rect">
            <a:avLst/>
          </a:prstGeom>
          <a:noFill/>
          <a:ln w="9525">
            <a:noFill/>
            <a:miter lim="800000"/>
            <a:headEnd/>
            <a:tailEnd/>
          </a:ln>
        </p:spPr>
      </p:pic>
      <p:pic>
        <p:nvPicPr>
          <p:cNvPr id="20" name="Picture 19"/>
          <p:cNvPicPr>
            <a:picLocks noChangeAspect="1" noChangeArrowheads="1"/>
          </p:cNvPicPr>
          <p:nvPr/>
        </p:nvPicPr>
        <p:blipFill>
          <a:blip r:embed="rId6" cstate="print"/>
          <a:srcRect/>
          <a:stretch>
            <a:fillRect/>
          </a:stretch>
        </p:blipFill>
        <p:spPr bwMode="auto">
          <a:xfrm>
            <a:off x="7283450" y="2228850"/>
            <a:ext cx="520700" cy="419100"/>
          </a:xfrm>
          <a:prstGeom prst="rect">
            <a:avLst/>
          </a:prstGeom>
          <a:noFill/>
          <a:ln w="9525">
            <a:noFill/>
            <a:miter lim="800000"/>
            <a:headEnd/>
            <a:tailEnd/>
          </a:ln>
        </p:spPr>
      </p:pic>
      <p:pic>
        <p:nvPicPr>
          <p:cNvPr id="21" name="Picture 20"/>
          <p:cNvPicPr>
            <a:picLocks noChangeAspect="1" noChangeArrowheads="1"/>
          </p:cNvPicPr>
          <p:nvPr/>
        </p:nvPicPr>
        <p:blipFill>
          <a:blip r:embed="rId7" cstate="print"/>
          <a:srcRect/>
          <a:stretch>
            <a:fillRect/>
          </a:stretch>
        </p:blipFill>
        <p:spPr bwMode="auto">
          <a:xfrm>
            <a:off x="7588250" y="2533650"/>
            <a:ext cx="520700" cy="419100"/>
          </a:xfrm>
          <a:prstGeom prst="rect">
            <a:avLst/>
          </a:prstGeom>
          <a:noFill/>
          <a:ln w="9525">
            <a:noFill/>
            <a:miter lim="800000"/>
            <a:headEnd/>
            <a:tailEnd/>
          </a:ln>
        </p:spPr>
      </p:pic>
      <p:pic>
        <p:nvPicPr>
          <p:cNvPr id="22" name="Picture 21"/>
          <p:cNvPicPr>
            <a:picLocks noChangeAspect="1" noChangeArrowheads="1"/>
          </p:cNvPicPr>
          <p:nvPr/>
        </p:nvPicPr>
        <p:blipFill>
          <a:blip r:embed="rId8" cstate="print"/>
          <a:srcRect/>
          <a:stretch>
            <a:fillRect/>
          </a:stretch>
        </p:blipFill>
        <p:spPr bwMode="auto">
          <a:xfrm>
            <a:off x="7207250" y="2762250"/>
            <a:ext cx="520700" cy="419100"/>
          </a:xfrm>
          <a:prstGeom prst="rect">
            <a:avLst/>
          </a:prstGeom>
          <a:noFill/>
          <a:ln w="9525">
            <a:noFill/>
            <a:miter lim="800000"/>
            <a:headEnd/>
            <a:tailEnd/>
          </a:ln>
        </p:spPr>
      </p:pic>
      <p:pic>
        <p:nvPicPr>
          <p:cNvPr id="23" name="Picture 22"/>
          <p:cNvPicPr>
            <a:picLocks noChangeAspect="1" noChangeArrowheads="1"/>
          </p:cNvPicPr>
          <p:nvPr/>
        </p:nvPicPr>
        <p:blipFill>
          <a:blip r:embed="rId9" cstate="print"/>
          <a:srcRect/>
          <a:stretch>
            <a:fillRect/>
          </a:stretch>
        </p:blipFill>
        <p:spPr bwMode="auto">
          <a:xfrm>
            <a:off x="6521450" y="2686050"/>
            <a:ext cx="520700" cy="419100"/>
          </a:xfrm>
          <a:prstGeom prst="rect">
            <a:avLst/>
          </a:prstGeom>
          <a:noFill/>
          <a:ln w="9525">
            <a:noFill/>
            <a:miter lim="800000"/>
            <a:headEnd/>
            <a:tailEnd/>
          </a:ln>
        </p:spPr>
      </p:pic>
      <p:pic>
        <p:nvPicPr>
          <p:cNvPr id="24" name="Picture 23"/>
          <p:cNvPicPr>
            <a:picLocks noChangeAspect="1" noChangeArrowheads="1"/>
          </p:cNvPicPr>
          <p:nvPr/>
        </p:nvPicPr>
        <p:blipFill>
          <a:blip r:embed="rId10" cstate="print"/>
          <a:srcRect/>
          <a:stretch>
            <a:fillRect/>
          </a:stretch>
        </p:blipFill>
        <p:spPr bwMode="auto">
          <a:xfrm>
            <a:off x="7969250" y="2228850"/>
            <a:ext cx="520700" cy="419100"/>
          </a:xfrm>
          <a:prstGeom prst="rect">
            <a:avLst/>
          </a:prstGeom>
          <a:noFill/>
          <a:ln w="9525">
            <a:noFill/>
            <a:miter lim="800000"/>
            <a:headEnd/>
            <a:tailEnd/>
          </a:ln>
        </p:spPr>
      </p:pic>
      <p:pic>
        <p:nvPicPr>
          <p:cNvPr id="25" name="Picture 24"/>
          <p:cNvPicPr>
            <a:picLocks noChangeAspect="1" noChangeArrowheads="1"/>
          </p:cNvPicPr>
          <p:nvPr/>
        </p:nvPicPr>
        <p:blipFill>
          <a:blip r:embed="rId10" cstate="print"/>
          <a:srcRect/>
          <a:stretch>
            <a:fillRect/>
          </a:stretch>
        </p:blipFill>
        <p:spPr bwMode="auto">
          <a:xfrm>
            <a:off x="6750050" y="3067050"/>
            <a:ext cx="520700" cy="419100"/>
          </a:xfrm>
          <a:prstGeom prst="rect">
            <a:avLst/>
          </a:prstGeom>
          <a:noFill/>
          <a:ln w="9525">
            <a:noFill/>
            <a:miter lim="800000"/>
            <a:headEnd/>
            <a:tailEnd/>
          </a:ln>
        </p:spPr>
      </p:pic>
      <p:pic>
        <p:nvPicPr>
          <p:cNvPr id="26" name="Picture 25"/>
          <p:cNvPicPr>
            <a:picLocks noChangeAspect="1" noChangeArrowheads="1"/>
          </p:cNvPicPr>
          <p:nvPr/>
        </p:nvPicPr>
        <p:blipFill>
          <a:blip r:embed="rId9" cstate="print"/>
          <a:srcRect/>
          <a:stretch>
            <a:fillRect/>
          </a:stretch>
        </p:blipFill>
        <p:spPr bwMode="auto">
          <a:xfrm>
            <a:off x="7969250" y="2762250"/>
            <a:ext cx="520700" cy="419100"/>
          </a:xfrm>
          <a:prstGeom prst="rect">
            <a:avLst/>
          </a:prstGeom>
          <a:noFill/>
          <a:ln w="9525">
            <a:noFill/>
            <a:miter lim="800000"/>
            <a:headEnd/>
            <a:tailEnd/>
          </a:ln>
        </p:spPr>
      </p:pic>
      <p:pic>
        <p:nvPicPr>
          <p:cNvPr id="27" name="Picture 26"/>
          <p:cNvPicPr>
            <a:picLocks noChangeAspect="1" noChangeArrowheads="1"/>
          </p:cNvPicPr>
          <p:nvPr/>
        </p:nvPicPr>
        <p:blipFill>
          <a:blip r:embed="rId7" cstate="print"/>
          <a:srcRect/>
          <a:stretch>
            <a:fillRect/>
          </a:stretch>
        </p:blipFill>
        <p:spPr bwMode="auto">
          <a:xfrm>
            <a:off x="7512050" y="3067050"/>
            <a:ext cx="520700" cy="419100"/>
          </a:xfrm>
          <a:prstGeom prst="rect">
            <a:avLst/>
          </a:prstGeom>
          <a:noFill/>
          <a:ln w="9525">
            <a:noFill/>
            <a:miter lim="800000"/>
            <a:headEnd/>
            <a:tailEnd/>
          </a:ln>
        </p:spPr>
      </p:pic>
      <p:pic>
        <p:nvPicPr>
          <p:cNvPr id="28" name="Picture 27"/>
          <p:cNvPicPr>
            <a:picLocks noChangeAspect="1" noChangeArrowheads="1"/>
          </p:cNvPicPr>
          <p:nvPr/>
        </p:nvPicPr>
        <p:blipFill>
          <a:blip r:embed="rId6" cstate="print"/>
          <a:srcRect/>
          <a:stretch>
            <a:fillRect/>
          </a:stretch>
        </p:blipFill>
        <p:spPr bwMode="auto">
          <a:xfrm>
            <a:off x="6140450" y="2990850"/>
            <a:ext cx="520700" cy="419100"/>
          </a:xfrm>
          <a:prstGeom prst="rect">
            <a:avLst/>
          </a:prstGeom>
          <a:noFill/>
          <a:ln w="9525">
            <a:noFill/>
            <a:miter lim="800000"/>
            <a:headEnd/>
            <a:tailEnd/>
          </a:ln>
        </p:spPr>
      </p:pic>
      <p:sp>
        <p:nvSpPr>
          <p:cNvPr id="29" name="Text Box 28"/>
          <p:cNvSpPr txBox="1">
            <a:spLocks noChangeArrowheads="1"/>
          </p:cNvSpPr>
          <p:nvPr/>
        </p:nvSpPr>
        <p:spPr bwMode="auto">
          <a:xfrm>
            <a:off x="6064250" y="4591050"/>
            <a:ext cx="2330450" cy="366713"/>
          </a:xfrm>
          <a:prstGeom prst="rect">
            <a:avLst/>
          </a:prstGeom>
          <a:noFill/>
          <a:ln w="9525">
            <a:noFill/>
            <a:miter lim="800000"/>
            <a:headEnd/>
            <a:tailEnd/>
          </a:ln>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Helvetica" charset="0"/>
                <a:ea typeface="+mn-ea"/>
                <a:cs typeface="+mn-cs"/>
              </a:defRPr>
            </a:lvl1pPr>
            <a:lvl2pPr marL="457200" algn="l" rtl="0" eaLnBrk="0" fontAlgn="base" hangingPunct="0">
              <a:spcBef>
                <a:spcPct val="0"/>
              </a:spcBef>
              <a:spcAft>
                <a:spcPct val="0"/>
              </a:spcAft>
              <a:defRPr kern="1200">
                <a:solidFill>
                  <a:schemeClr val="tx1"/>
                </a:solidFill>
                <a:latin typeface="Helvetica" charset="0"/>
                <a:ea typeface="+mn-ea"/>
                <a:cs typeface="+mn-cs"/>
              </a:defRPr>
            </a:lvl2pPr>
            <a:lvl3pPr marL="914400" algn="l" rtl="0" eaLnBrk="0" fontAlgn="base" hangingPunct="0">
              <a:spcBef>
                <a:spcPct val="0"/>
              </a:spcBef>
              <a:spcAft>
                <a:spcPct val="0"/>
              </a:spcAft>
              <a:defRPr kern="1200">
                <a:solidFill>
                  <a:schemeClr val="tx1"/>
                </a:solidFill>
                <a:latin typeface="Helvetica" charset="0"/>
                <a:ea typeface="+mn-ea"/>
                <a:cs typeface="+mn-cs"/>
              </a:defRPr>
            </a:lvl3pPr>
            <a:lvl4pPr marL="1371600" algn="l" rtl="0" eaLnBrk="0" fontAlgn="base" hangingPunct="0">
              <a:spcBef>
                <a:spcPct val="0"/>
              </a:spcBef>
              <a:spcAft>
                <a:spcPct val="0"/>
              </a:spcAft>
              <a:defRPr kern="1200">
                <a:solidFill>
                  <a:schemeClr val="tx1"/>
                </a:solidFill>
                <a:latin typeface="Helvetica" charset="0"/>
                <a:ea typeface="+mn-ea"/>
                <a:cs typeface="+mn-cs"/>
              </a:defRPr>
            </a:lvl4pPr>
            <a:lvl5pPr marL="1828800" algn="l" rtl="0" eaLnBrk="0" fontAlgn="base" hangingPunct="0">
              <a:spcBef>
                <a:spcPct val="0"/>
              </a:spcBef>
              <a:spcAft>
                <a:spcPct val="0"/>
              </a:spcAft>
              <a:defRPr kern="1200">
                <a:solidFill>
                  <a:schemeClr val="tx1"/>
                </a:solidFill>
                <a:latin typeface="Helvetica" charset="0"/>
                <a:ea typeface="+mn-ea"/>
                <a:cs typeface="+mn-cs"/>
              </a:defRPr>
            </a:lvl5pPr>
            <a:lvl6pPr marL="2286000" algn="l" defTabSz="914400" rtl="0" eaLnBrk="1" latinLnBrk="0" hangingPunct="1">
              <a:defRPr kern="1200">
                <a:solidFill>
                  <a:schemeClr val="tx1"/>
                </a:solidFill>
                <a:latin typeface="Helvetica" charset="0"/>
                <a:ea typeface="+mn-ea"/>
                <a:cs typeface="+mn-cs"/>
              </a:defRPr>
            </a:lvl6pPr>
            <a:lvl7pPr marL="2743200" algn="l" defTabSz="914400" rtl="0" eaLnBrk="1" latinLnBrk="0" hangingPunct="1">
              <a:defRPr kern="1200">
                <a:solidFill>
                  <a:schemeClr val="tx1"/>
                </a:solidFill>
                <a:latin typeface="Helvetica" charset="0"/>
                <a:ea typeface="+mn-ea"/>
                <a:cs typeface="+mn-cs"/>
              </a:defRPr>
            </a:lvl7pPr>
            <a:lvl8pPr marL="3200400" algn="l" defTabSz="914400" rtl="0" eaLnBrk="1" latinLnBrk="0" hangingPunct="1">
              <a:defRPr kern="1200">
                <a:solidFill>
                  <a:schemeClr val="tx1"/>
                </a:solidFill>
                <a:latin typeface="Helvetica" charset="0"/>
                <a:ea typeface="+mn-ea"/>
                <a:cs typeface="+mn-cs"/>
              </a:defRPr>
            </a:lvl8pPr>
            <a:lvl9pPr marL="3657600" algn="l" defTabSz="914400" rtl="0" eaLnBrk="1" latinLnBrk="0" hangingPunct="1">
              <a:defRPr kern="1200">
                <a:solidFill>
                  <a:schemeClr val="tx1"/>
                </a:solidFill>
                <a:latin typeface="Helvetica" charset="0"/>
                <a:ea typeface="+mn-ea"/>
                <a:cs typeface="+mn-cs"/>
              </a:defRPr>
            </a:lvl9pPr>
          </a:lstStyle>
          <a:p>
            <a:r>
              <a:rPr lang="en-US" dirty="0"/>
              <a:t>Polyclonal antibodies</a:t>
            </a:r>
          </a:p>
        </p:txBody>
      </p:sp>
      <p:sp>
        <p:nvSpPr>
          <p:cNvPr id="30" name="Text Box 29"/>
          <p:cNvSpPr txBox="1">
            <a:spLocks noChangeArrowheads="1"/>
          </p:cNvSpPr>
          <p:nvPr/>
        </p:nvSpPr>
        <p:spPr bwMode="auto">
          <a:xfrm>
            <a:off x="1873250" y="1009650"/>
            <a:ext cx="908050" cy="366713"/>
          </a:xfrm>
          <a:prstGeom prst="rect">
            <a:avLst/>
          </a:prstGeom>
          <a:noFill/>
          <a:ln w="9525">
            <a:noFill/>
            <a:miter lim="800000"/>
            <a:headEnd/>
            <a:tailEnd/>
          </a:ln>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Helvetica" charset="0"/>
                <a:ea typeface="+mn-ea"/>
                <a:cs typeface="+mn-cs"/>
              </a:defRPr>
            </a:lvl1pPr>
            <a:lvl2pPr marL="457200" algn="l" rtl="0" eaLnBrk="0" fontAlgn="base" hangingPunct="0">
              <a:spcBef>
                <a:spcPct val="0"/>
              </a:spcBef>
              <a:spcAft>
                <a:spcPct val="0"/>
              </a:spcAft>
              <a:defRPr kern="1200">
                <a:solidFill>
                  <a:schemeClr val="tx1"/>
                </a:solidFill>
                <a:latin typeface="Helvetica" charset="0"/>
                <a:ea typeface="+mn-ea"/>
                <a:cs typeface="+mn-cs"/>
              </a:defRPr>
            </a:lvl2pPr>
            <a:lvl3pPr marL="914400" algn="l" rtl="0" eaLnBrk="0" fontAlgn="base" hangingPunct="0">
              <a:spcBef>
                <a:spcPct val="0"/>
              </a:spcBef>
              <a:spcAft>
                <a:spcPct val="0"/>
              </a:spcAft>
              <a:defRPr kern="1200">
                <a:solidFill>
                  <a:schemeClr val="tx1"/>
                </a:solidFill>
                <a:latin typeface="Helvetica" charset="0"/>
                <a:ea typeface="+mn-ea"/>
                <a:cs typeface="+mn-cs"/>
              </a:defRPr>
            </a:lvl3pPr>
            <a:lvl4pPr marL="1371600" algn="l" rtl="0" eaLnBrk="0" fontAlgn="base" hangingPunct="0">
              <a:spcBef>
                <a:spcPct val="0"/>
              </a:spcBef>
              <a:spcAft>
                <a:spcPct val="0"/>
              </a:spcAft>
              <a:defRPr kern="1200">
                <a:solidFill>
                  <a:schemeClr val="tx1"/>
                </a:solidFill>
                <a:latin typeface="Helvetica" charset="0"/>
                <a:ea typeface="+mn-ea"/>
                <a:cs typeface="+mn-cs"/>
              </a:defRPr>
            </a:lvl4pPr>
            <a:lvl5pPr marL="1828800" algn="l" rtl="0" eaLnBrk="0" fontAlgn="base" hangingPunct="0">
              <a:spcBef>
                <a:spcPct val="0"/>
              </a:spcBef>
              <a:spcAft>
                <a:spcPct val="0"/>
              </a:spcAft>
              <a:defRPr kern="1200">
                <a:solidFill>
                  <a:schemeClr val="tx1"/>
                </a:solidFill>
                <a:latin typeface="Helvetica" charset="0"/>
                <a:ea typeface="+mn-ea"/>
                <a:cs typeface="+mn-cs"/>
              </a:defRPr>
            </a:lvl5pPr>
            <a:lvl6pPr marL="2286000" algn="l" defTabSz="914400" rtl="0" eaLnBrk="1" latinLnBrk="0" hangingPunct="1">
              <a:defRPr kern="1200">
                <a:solidFill>
                  <a:schemeClr val="tx1"/>
                </a:solidFill>
                <a:latin typeface="Helvetica" charset="0"/>
                <a:ea typeface="+mn-ea"/>
                <a:cs typeface="+mn-cs"/>
              </a:defRPr>
            </a:lvl6pPr>
            <a:lvl7pPr marL="2743200" algn="l" defTabSz="914400" rtl="0" eaLnBrk="1" latinLnBrk="0" hangingPunct="1">
              <a:defRPr kern="1200">
                <a:solidFill>
                  <a:schemeClr val="tx1"/>
                </a:solidFill>
                <a:latin typeface="Helvetica" charset="0"/>
                <a:ea typeface="+mn-ea"/>
                <a:cs typeface="+mn-cs"/>
              </a:defRPr>
            </a:lvl7pPr>
            <a:lvl8pPr marL="3200400" algn="l" defTabSz="914400" rtl="0" eaLnBrk="1" latinLnBrk="0" hangingPunct="1">
              <a:defRPr kern="1200">
                <a:solidFill>
                  <a:schemeClr val="tx1"/>
                </a:solidFill>
                <a:latin typeface="Helvetica" charset="0"/>
                <a:ea typeface="+mn-ea"/>
                <a:cs typeface="+mn-cs"/>
              </a:defRPr>
            </a:lvl8pPr>
            <a:lvl9pPr marL="3657600" algn="l" defTabSz="914400" rtl="0" eaLnBrk="1" latinLnBrk="0" hangingPunct="1">
              <a:defRPr kern="1200">
                <a:solidFill>
                  <a:schemeClr val="tx1"/>
                </a:solidFill>
                <a:latin typeface="Helvetica" charset="0"/>
                <a:ea typeface="+mn-ea"/>
                <a:cs typeface="+mn-cs"/>
              </a:defRPr>
            </a:lvl9pPr>
          </a:lstStyle>
          <a:p>
            <a:r>
              <a:rPr lang="en-US"/>
              <a:t>Protein</a:t>
            </a:r>
          </a:p>
        </p:txBody>
      </p:sp>
      <p:sp>
        <p:nvSpPr>
          <p:cNvPr id="31" name="Text Box 30"/>
          <p:cNvSpPr txBox="1">
            <a:spLocks noChangeArrowheads="1"/>
          </p:cNvSpPr>
          <p:nvPr/>
        </p:nvSpPr>
        <p:spPr bwMode="auto">
          <a:xfrm>
            <a:off x="4235450" y="1466850"/>
            <a:ext cx="1174750" cy="366713"/>
          </a:xfrm>
          <a:prstGeom prst="rect">
            <a:avLst/>
          </a:prstGeom>
          <a:noFill/>
          <a:ln w="9525">
            <a:noFill/>
            <a:miter lim="800000"/>
            <a:headEnd/>
            <a:tailEnd/>
          </a:ln>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Helvetica" charset="0"/>
                <a:ea typeface="+mn-ea"/>
                <a:cs typeface="+mn-cs"/>
              </a:defRPr>
            </a:lvl1pPr>
            <a:lvl2pPr marL="457200" algn="l" rtl="0" eaLnBrk="0" fontAlgn="base" hangingPunct="0">
              <a:spcBef>
                <a:spcPct val="0"/>
              </a:spcBef>
              <a:spcAft>
                <a:spcPct val="0"/>
              </a:spcAft>
              <a:defRPr kern="1200">
                <a:solidFill>
                  <a:schemeClr val="tx1"/>
                </a:solidFill>
                <a:latin typeface="Helvetica" charset="0"/>
                <a:ea typeface="+mn-ea"/>
                <a:cs typeface="+mn-cs"/>
              </a:defRPr>
            </a:lvl2pPr>
            <a:lvl3pPr marL="914400" algn="l" rtl="0" eaLnBrk="0" fontAlgn="base" hangingPunct="0">
              <a:spcBef>
                <a:spcPct val="0"/>
              </a:spcBef>
              <a:spcAft>
                <a:spcPct val="0"/>
              </a:spcAft>
              <a:defRPr kern="1200">
                <a:solidFill>
                  <a:schemeClr val="tx1"/>
                </a:solidFill>
                <a:latin typeface="Helvetica" charset="0"/>
                <a:ea typeface="+mn-ea"/>
                <a:cs typeface="+mn-cs"/>
              </a:defRPr>
            </a:lvl3pPr>
            <a:lvl4pPr marL="1371600" algn="l" rtl="0" eaLnBrk="0" fontAlgn="base" hangingPunct="0">
              <a:spcBef>
                <a:spcPct val="0"/>
              </a:spcBef>
              <a:spcAft>
                <a:spcPct val="0"/>
              </a:spcAft>
              <a:defRPr kern="1200">
                <a:solidFill>
                  <a:schemeClr val="tx1"/>
                </a:solidFill>
                <a:latin typeface="Helvetica" charset="0"/>
                <a:ea typeface="+mn-ea"/>
                <a:cs typeface="+mn-cs"/>
              </a:defRPr>
            </a:lvl4pPr>
            <a:lvl5pPr marL="1828800" algn="l" rtl="0" eaLnBrk="0" fontAlgn="base" hangingPunct="0">
              <a:spcBef>
                <a:spcPct val="0"/>
              </a:spcBef>
              <a:spcAft>
                <a:spcPct val="0"/>
              </a:spcAft>
              <a:defRPr kern="1200">
                <a:solidFill>
                  <a:schemeClr val="tx1"/>
                </a:solidFill>
                <a:latin typeface="Helvetica" charset="0"/>
                <a:ea typeface="+mn-ea"/>
                <a:cs typeface="+mn-cs"/>
              </a:defRPr>
            </a:lvl5pPr>
            <a:lvl6pPr marL="2286000" algn="l" defTabSz="914400" rtl="0" eaLnBrk="1" latinLnBrk="0" hangingPunct="1">
              <a:defRPr kern="1200">
                <a:solidFill>
                  <a:schemeClr val="tx1"/>
                </a:solidFill>
                <a:latin typeface="Helvetica" charset="0"/>
                <a:ea typeface="+mn-ea"/>
                <a:cs typeface="+mn-cs"/>
              </a:defRPr>
            </a:lvl6pPr>
            <a:lvl7pPr marL="2743200" algn="l" defTabSz="914400" rtl="0" eaLnBrk="1" latinLnBrk="0" hangingPunct="1">
              <a:defRPr kern="1200">
                <a:solidFill>
                  <a:schemeClr val="tx1"/>
                </a:solidFill>
                <a:latin typeface="Helvetica" charset="0"/>
                <a:ea typeface="+mn-ea"/>
                <a:cs typeface="+mn-cs"/>
              </a:defRPr>
            </a:lvl7pPr>
            <a:lvl8pPr marL="3200400" algn="l" defTabSz="914400" rtl="0" eaLnBrk="1" latinLnBrk="0" hangingPunct="1">
              <a:defRPr kern="1200">
                <a:solidFill>
                  <a:schemeClr val="tx1"/>
                </a:solidFill>
                <a:latin typeface="Helvetica" charset="0"/>
                <a:ea typeface="+mn-ea"/>
                <a:cs typeface="+mn-cs"/>
              </a:defRPr>
            </a:lvl8pPr>
            <a:lvl9pPr marL="3657600" algn="l" defTabSz="914400" rtl="0" eaLnBrk="1" latinLnBrk="0" hangingPunct="1">
              <a:defRPr kern="1200">
                <a:solidFill>
                  <a:schemeClr val="tx1"/>
                </a:solidFill>
                <a:latin typeface="Helvetica" charset="0"/>
                <a:ea typeface="+mn-ea"/>
                <a:cs typeface="+mn-cs"/>
              </a:defRPr>
            </a:lvl9pPr>
          </a:lstStyle>
          <a:p>
            <a:r>
              <a:rPr lang="en-US"/>
              <a:t>Immunize</a:t>
            </a:r>
          </a:p>
        </p:txBody>
      </p:sp>
      <p:pic>
        <p:nvPicPr>
          <p:cNvPr id="32" name="Picture 31"/>
          <p:cNvPicPr>
            <a:picLocks noChangeAspect="1" noChangeArrowheads="1"/>
          </p:cNvPicPr>
          <p:nvPr/>
        </p:nvPicPr>
        <p:blipFill>
          <a:blip r:embed="rId11" cstate="print"/>
          <a:srcRect/>
          <a:stretch>
            <a:fillRect/>
          </a:stretch>
        </p:blipFill>
        <p:spPr bwMode="auto">
          <a:xfrm>
            <a:off x="654050" y="3676650"/>
            <a:ext cx="558800" cy="2146300"/>
          </a:xfrm>
          <a:prstGeom prst="rect">
            <a:avLst/>
          </a:prstGeom>
          <a:noFill/>
          <a:ln w="9525">
            <a:noFill/>
            <a:miter lim="800000"/>
            <a:headEnd/>
            <a:tailEnd/>
          </a:ln>
        </p:spPr>
      </p:pic>
      <p:pic>
        <p:nvPicPr>
          <p:cNvPr id="33" name="Picture 32"/>
          <p:cNvPicPr>
            <a:picLocks noChangeAspect="1" noChangeArrowheads="1"/>
          </p:cNvPicPr>
          <p:nvPr/>
        </p:nvPicPr>
        <p:blipFill>
          <a:blip r:embed="rId12" cstate="print"/>
          <a:srcRect/>
          <a:stretch>
            <a:fillRect/>
          </a:stretch>
        </p:blipFill>
        <p:spPr bwMode="auto">
          <a:xfrm>
            <a:off x="1160463" y="3698875"/>
            <a:ext cx="1028700" cy="2146300"/>
          </a:xfrm>
          <a:prstGeom prst="rect">
            <a:avLst/>
          </a:prstGeom>
          <a:noFill/>
          <a:ln w="9525">
            <a:noFill/>
            <a:miter lim="800000"/>
            <a:headEnd/>
            <a:tailEnd/>
          </a:ln>
        </p:spPr>
      </p:pic>
      <p:pic>
        <p:nvPicPr>
          <p:cNvPr id="34" name="Picture 33"/>
          <p:cNvPicPr>
            <a:picLocks noChangeAspect="1" noChangeArrowheads="1"/>
          </p:cNvPicPr>
          <p:nvPr/>
        </p:nvPicPr>
        <p:blipFill>
          <a:blip r:embed="rId13" cstate="print"/>
          <a:srcRect/>
          <a:stretch>
            <a:fillRect/>
          </a:stretch>
        </p:blipFill>
        <p:spPr bwMode="auto">
          <a:xfrm>
            <a:off x="2101850" y="3752850"/>
            <a:ext cx="2603500" cy="2095500"/>
          </a:xfrm>
          <a:prstGeom prst="rect">
            <a:avLst/>
          </a:prstGeom>
          <a:noFill/>
          <a:ln w="9525">
            <a:noFill/>
            <a:miter lim="800000"/>
            <a:headEnd/>
            <a:tailEnd/>
          </a:ln>
        </p:spPr>
      </p:pic>
      <p:sp>
        <p:nvSpPr>
          <p:cNvPr id="35" name="Date Placeholder 34"/>
          <p:cNvSpPr>
            <a:spLocks noGrp="1"/>
          </p:cNvSpPr>
          <p:nvPr>
            <p:ph type="dt" sz="half" idx="10"/>
          </p:nvPr>
        </p:nvSpPr>
        <p:spPr/>
        <p:txBody>
          <a:bodyPr/>
          <a:lstStyle/>
          <a:p>
            <a:fld id="{8BE94AC1-AD92-471B-A807-360E9469DE59}" type="datetime1">
              <a:rPr lang="en-US" smtClean="0"/>
              <a:pPr/>
              <a:t>4/22/2020</a:t>
            </a:fld>
            <a:endParaRPr lang="en-US"/>
          </a:p>
        </p:txBody>
      </p:sp>
      <p:sp>
        <p:nvSpPr>
          <p:cNvPr id="36" name="Slide Number Placeholder 35"/>
          <p:cNvSpPr>
            <a:spLocks noGrp="1"/>
          </p:cNvSpPr>
          <p:nvPr>
            <p:ph type="sldNum" sz="quarter" idx="12"/>
          </p:nvPr>
        </p:nvSpPr>
        <p:spPr/>
        <p:txBody>
          <a:bodyPr/>
          <a:lstStyle/>
          <a:p>
            <a:fld id="{7B5FE98C-80BB-47BA-A7AE-7DC72E4E69FA}"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81000"/>
            <a:ext cx="8534400" cy="6172200"/>
          </a:xfrm>
        </p:spPr>
        <p:txBody>
          <a:bodyPr>
            <a:normAutofit/>
          </a:bodyPr>
          <a:lstStyle/>
          <a:p>
            <a:pPr algn="just">
              <a:lnSpc>
                <a:spcPct val="150000"/>
              </a:lnSpc>
              <a:buNone/>
            </a:pPr>
            <a:r>
              <a:rPr lang="en-GB" sz="2400" b="1" dirty="0" smtClean="0"/>
              <a:t>Monoclonal Antibody (</a:t>
            </a:r>
            <a:r>
              <a:rPr lang="en-GB" sz="2400" b="1" dirty="0" err="1" smtClean="0"/>
              <a:t>MAb</a:t>
            </a:r>
            <a:r>
              <a:rPr lang="en-GB" sz="2400" b="1" dirty="0" smtClean="0"/>
              <a:t>)</a:t>
            </a:r>
            <a:endParaRPr lang="en-US" sz="2400" dirty="0" smtClean="0"/>
          </a:p>
          <a:p>
            <a:pPr algn="just">
              <a:lnSpc>
                <a:spcPct val="150000"/>
              </a:lnSpc>
              <a:buFont typeface="Wingdings" pitchFamily="2" charset="2"/>
              <a:buChar char="Ø"/>
            </a:pPr>
            <a:r>
              <a:rPr lang="en-US" sz="2400" dirty="0" smtClean="0"/>
              <a:t>Antibodies produced from a single clone of B cells.</a:t>
            </a:r>
          </a:p>
          <a:p>
            <a:pPr algn="just">
              <a:lnSpc>
                <a:spcPct val="150000"/>
              </a:lnSpc>
              <a:buFont typeface="Wingdings" pitchFamily="2" charset="2"/>
              <a:buChar char="Ø"/>
            </a:pPr>
            <a:r>
              <a:rPr lang="en-US" sz="2400" dirty="0" smtClean="0"/>
              <a:t> Produced by fusing a B cell secreting the desired antibody with a myeloma cell capable of growing indefinitely in tissue culture.</a:t>
            </a:r>
          </a:p>
          <a:p>
            <a:pPr algn="just">
              <a:lnSpc>
                <a:spcPct val="150000"/>
              </a:lnSpc>
            </a:pPr>
            <a:r>
              <a:rPr lang="en-US" sz="2400" dirty="0" smtClean="0"/>
              <a:t>Monoclonal antibodies all have identical antigen-binding sites.</a:t>
            </a:r>
          </a:p>
          <a:p>
            <a:pPr algn="just">
              <a:lnSpc>
                <a:spcPct val="150000"/>
              </a:lnSpc>
            </a:pPr>
            <a:r>
              <a:rPr lang="en-US" sz="2400" dirty="0" smtClean="0"/>
              <a:t>Thus they all bind to the same </a:t>
            </a:r>
            <a:r>
              <a:rPr lang="en-US" sz="2400" dirty="0" err="1" smtClean="0"/>
              <a:t>epitope</a:t>
            </a:r>
            <a:r>
              <a:rPr lang="en-US" sz="2400" dirty="0" smtClean="0"/>
              <a:t> with the same affinity.  </a:t>
            </a:r>
          </a:p>
          <a:p>
            <a:pPr algn="just">
              <a:lnSpc>
                <a:spcPct val="150000"/>
              </a:lnSpc>
            </a:pPr>
            <a:r>
              <a:rPr lang="en-US" sz="2400" dirty="0" smtClean="0"/>
              <a:t>They are all of the same antibody class (</a:t>
            </a:r>
            <a:r>
              <a:rPr lang="en-US" sz="2400" dirty="0" err="1" smtClean="0"/>
              <a:t>isotype</a:t>
            </a:r>
            <a:r>
              <a:rPr lang="en-US" sz="2400" dirty="0" smtClean="0"/>
              <a:t>)</a:t>
            </a:r>
          </a:p>
          <a:p>
            <a:pPr>
              <a:lnSpc>
                <a:spcPct val="150000"/>
              </a:lnSpc>
              <a:buNone/>
            </a:pPr>
            <a:endParaRPr lang="en-US" sz="2400" dirty="0"/>
          </a:p>
        </p:txBody>
      </p:sp>
      <p:sp>
        <p:nvSpPr>
          <p:cNvPr id="4" name="Date Placeholder 3"/>
          <p:cNvSpPr>
            <a:spLocks noGrp="1"/>
          </p:cNvSpPr>
          <p:nvPr>
            <p:ph type="dt" sz="half" idx="10"/>
          </p:nvPr>
        </p:nvSpPr>
        <p:spPr/>
        <p:txBody>
          <a:bodyPr/>
          <a:lstStyle/>
          <a:p>
            <a:fld id="{D21DCDFE-BEC7-4608-9A42-7AE81517A51C}" type="datetime1">
              <a:rPr lang="en-US" smtClean="0"/>
              <a:pPr/>
              <a:t>4/22/2020</a:t>
            </a:fld>
            <a:endParaRPr lang="en-US"/>
          </a:p>
        </p:txBody>
      </p:sp>
      <p:sp>
        <p:nvSpPr>
          <p:cNvPr id="5" name="Slide Number Placeholder 4"/>
          <p:cNvSpPr>
            <a:spLocks noGrp="1"/>
          </p:cNvSpPr>
          <p:nvPr>
            <p:ph type="sldNum" sz="quarter" idx="12"/>
          </p:nvPr>
        </p:nvSpPr>
        <p:spPr/>
        <p:txBody>
          <a:bodyPr/>
          <a:lstStyle/>
          <a:p>
            <a:fld id="{7B5FE98C-80BB-47BA-A7AE-7DC72E4E69FA}"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81000"/>
            <a:ext cx="8610600" cy="6172200"/>
          </a:xfrm>
        </p:spPr>
        <p:txBody>
          <a:bodyPr/>
          <a:lstStyle/>
          <a:p>
            <a:pPr>
              <a:buNone/>
            </a:pPr>
            <a:r>
              <a:rPr lang="en-US" b="1" dirty="0" smtClean="0"/>
              <a:t>  e. g  </a:t>
            </a:r>
            <a:r>
              <a:rPr lang="en-US" sz="2400" dirty="0" smtClean="0"/>
              <a:t>Gene Manipulation and Introduction in Plant Biotechnology</a:t>
            </a:r>
          </a:p>
          <a:p>
            <a:pPr>
              <a:buNone/>
            </a:pPr>
            <a:r>
              <a:rPr lang="en-US" dirty="0" smtClean="0"/>
              <a:t>   </a:t>
            </a:r>
          </a:p>
          <a:p>
            <a:pPr>
              <a:buNone/>
            </a:pPr>
            <a:endParaRPr lang="en-US" dirty="0"/>
          </a:p>
        </p:txBody>
      </p:sp>
      <p:pic>
        <p:nvPicPr>
          <p:cNvPr id="4" name="Picture 5"/>
          <p:cNvPicPr>
            <a:picLocks noChangeAspect="1" noChangeArrowheads="1"/>
          </p:cNvPicPr>
          <p:nvPr/>
        </p:nvPicPr>
        <p:blipFill>
          <a:blip r:embed="rId2" cstate="print"/>
          <a:srcRect t="1633" r="2409"/>
          <a:stretch>
            <a:fillRect/>
          </a:stretch>
        </p:blipFill>
        <p:spPr bwMode="auto">
          <a:xfrm>
            <a:off x="1981200" y="1371600"/>
            <a:ext cx="6172200" cy="51054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BB9D7A93-B9D4-4847-9BED-D206162EE240}" type="datetime1">
              <a:rPr lang="en-US" smtClean="0"/>
              <a:pPr/>
              <a:t>4/22/2020</a:t>
            </a:fld>
            <a:endParaRPr lang="en-US"/>
          </a:p>
        </p:txBody>
      </p:sp>
      <p:sp>
        <p:nvSpPr>
          <p:cNvPr id="6" name="Slide Number Placeholder 5"/>
          <p:cNvSpPr>
            <a:spLocks noGrp="1"/>
          </p:cNvSpPr>
          <p:nvPr>
            <p:ph type="sldNum" sz="quarter" idx="12"/>
          </p:nvPr>
        </p:nvSpPr>
        <p:spPr/>
        <p:txBody>
          <a:bodyPr/>
          <a:lstStyle/>
          <a:p>
            <a:fld id="{7B5FE98C-80BB-47BA-A7AE-7DC72E4E69FA}"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81000"/>
            <a:ext cx="8382000" cy="6096000"/>
          </a:xfrm>
        </p:spPr>
        <p:txBody>
          <a:bodyPr>
            <a:normAutofit/>
          </a:bodyPr>
          <a:lstStyle/>
          <a:p>
            <a:pPr lvl="0" algn="ctr">
              <a:lnSpc>
                <a:spcPct val="150000"/>
              </a:lnSpc>
              <a:buNone/>
            </a:pPr>
            <a:r>
              <a:rPr lang="en-GB" sz="2800" dirty="0" smtClean="0"/>
              <a:t>   </a:t>
            </a:r>
            <a:r>
              <a:rPr lang="en-GB" sz="2400" b="1" dirty="0" smtClean="0"/>
              <a:t>Importance of </a:t>
            </a:r>
            <a:r>
              <a:rPr lang="en-GB" sz="2400" b="1" dirty="0" err="1" smtClean="0"/>
              <a:t>MAbs</a:t>
            </a:r>
            <a:endParaRPr lang="en-GB" sz="2400" b="1" dirty="0" smtClean="0"/>
          </a:p>
          <a:p>
            <a:pPr lvl="0">
              <a:lnSpc>
                <a:spcPct val="150000"/>
              </a:lnSpc>
              <a:buFont typeface="Wingdings" pitchFamily="2" charset="2"/>
              <a:buChar char="ü"/>
            </a:pPr>
            <a:r>
              <a:rPr lang="en-GB" sz="2800" dirty="0" smtClean="0"/>
              <a:t>    </a:t>
            </a:r>
            <a:r>
              <a:rPr lang="en-GB" sz="2400" dirty="0" smtClean="0"/>
              <a:t>detection of pregnancy</a:t>
            </a:r>
          </a:p>
          <a:p>
            <a:pPr lvl="0">
              <a:lnSpc>
                <a:spcPct val="150000"/>
              </a:lnSpc>
              <a:buFont typeface="Wingdings" pitchFamily="2" charset="2"/>
              <a:buChar char="ü"/>
            </a:pPr>
            <a:r>
              <a:rPr lang="en-GB" sz="2400" dirty="0" smtClean="0"/>
              <a:t>   diagnose disease, including acquired immunodeficiency syndrome (AIDS), hepatitis, and</a:t>
            </a:r>
          </a:p>
          <a:p>
            <a:pPr lvl="0">
              <a:lnSpc>
                <a:spcPct val="150000"/>
              </a:lnSpc>
              <a:buFont typeface="Wingdings" pitchFamily="2" charset="2"/>
              <a:buChar char="ü"/>
            </a:pPr>
            <a:r>
              <a:rPr lang="en-GB" sz="2400" dirty="0" smtClean="0"/>
              <a:t>  various kinds of cancer; and treat conditions caused by toxins, or poisonous substances, such as snake venom. </a:t>
            </a:r>
          </a:p>
          <a:p>
            <a:pPr lvl="0">
              <a:lnSpc>
                <a:spcPct val="150000"/>
              </a:lnSpc>
              <a:buFont typeface="Wingdings" pitchFamily="2" charset="2"/>
              <a:buChar char="ü"/>
            </a:pPr>
            <a:r>
              <a:rPr lang="en-GB" sz="2400" dirty="0" smtClean="0"/>
              <a:t>used to identify malignant cells (cells with abnormal growth) in tissues</a:t>
            </a:r>
          </a:p>
          <a:p>
            <a:pPr lvl="0">
              <a:lnSpc>
                <a:spcPct val="150000"/>
              </a:lnSpc>
              <a:buNone/>
            </a:pPr>
            <a:endParaRPr lang="en-US" sz="2800" dirty="0" smtClean="0"/>
          </a:p>
          <a:p>
            <a:pPr>
              <a:lnSpc>
                <a:spcPct val="150000"/>
              </a:lnSpc>
            </a:pPr>
            <a:endParaRPr lang="en-US" dirty="0" smtClean="0"/>
          </a:p>
          <a:p>
            <a:endParaRPr lang="en-US" dirty="0"/>
          </a:p>
        </p:txBody>
      </p:sp>
      <p:sp>
        <p:nvSpPr>
          <p:cNvPr id="4" name="Date Placeholder 3"/>
          <p:cNvSpPr>
            <a:spLocks noGrp="1"/>
          </p:cNvSpPr>
          <p:nvPr>
            <p:ph type="dt" sz="half" idx="10"/>
          </p:nvPr>
        </p:nvSpPr>
        <p:spPr/>
        <p:txBody>
          <a:bodyPr/>
          <a:lstStyle/>
          <a:p>
            <a:fld id="{B63FBDFF-96D8-4883-9120-8D028A6156DF}" type="datetime1">
              <a:rPr lang="en-US" smtClean="0"/>
              <a:pPr/>
              <a:t>4/22/2020</a:t>
            </a:fld>
            <a:endParaRPr lang="en-US"/>
          </a:p>
        </p:txBody>
      </p:sp>
      <p:sp>
        <p:nvSpPr>
          <p:cNvPr id="5" name="Slide Number Placeholder 4"/>
          <p:cNvSpPr>
            <a:spLocks noGrp="1"/>
          </p:cNvSpPr>
          <p:nvPr>
            <p:ph type="sldNum" sz="quarter" idx="12"/>
          </p:nvPr>
        </p:nvSpPr>
        <p:spPr/>
        <p:txBody>
          <a:bodyPr/>
          <a:lstStyle/>
          <a:p>
            <a:fld id="{7B5FE98C-80BB-47BA-A7AE-7DC72E4E69FA}" type="slidenum">
              <a:rPr lang="en-US" smtClean="0"/>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305800" cy="6248400"/>
          </a:xfrm>
        </p:spPr>
        <p:txBody>
          <a:bodyPr/>
          <a:lstStyle/>
          <a:p>
            <a:pPr>
              <a:buNone/>
            </a:pPr>
            <a:r>
              <a:rPr lang="en-US" dirty="0" smtClean="0"/>
              <a:t>b</a:t>
            </a:r>
            <a:endParaRPr lang="en-US" dirty="0"/>
          </a:p>
        </p:txBody>
      </p:sp>
      <p:sp>
        <p:nvSpPr>
          <p:cNvPr id="95" name="Rectangle 94"/>
          <p:cNvSpPr>
            <a:spLocks noChangeArrowheads="1"/>
          </p:cNvSpPr>
          <p:nvPr/>
        </p:nvSpPr>
        <p:spPr bwMode="auto">
          <a:xfrm>
            <a:off x="492125" y="4487863"/>
            <a:ext cx="3376613" cy="2014537"/>
          </a:xfrm>
          <a:prstGeom prst="rect">
            <a:avLst/>
          </a:prstGeom>
          <a:solidFill>
            <a:srgbClr val="FF9999"/>
          </a:solidFill>
          <a:ln w="9525">
            <a:solidFill>
              <a:srgbClr val="FF9999"/>
            </a:solidFill>
            <a:miter lim="800000"/>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Helvetica" charset="0"/>
                <a:ea typeface="+mn-ea"/>
                <a:cs typeface="+mn-cs"/>
              </a:defRPr>
            </a:lvl1pPr>
            <a:lvl2pPr marL="457200" algn="l" rtl="0" eaLnBrk="0" fontAlgn="base" hangingPunct="0">
              <a:spcBef>
                <a:spcPct val="0"/>
              </a:spcBef>
              <a:spcAft>
                <a:spcPct val="0"/>
              </a:spcAft>
              <a:defRPr kern="1200">
                <a:solidFill>
                  <a:schemeClr val="tx1"/>
                </a:solidFill>
                <a:latin typeface="Helvetica" charset="0"/>
                <a:ea typeface="+mn-ea"/>
                <a:cs typeface="+mn-cs"/>
              </a:defRPr>
            </a:lvl2pPr>
            <a:lvl3pPr marL="914400" algn="l" rtl="0" eaLnBrk="0" fontAlgn="base" hangingPunct="0">
              <a:spcBef>
                <a:spcPct val="0"/>
              </a:spcBef>
              <a:spcAft>
                <a:spcPct val="0"/>
              </a:spcAft>
              <a:defRPr kern="1200">
                <a:solidFill>
                  <a:schemeClr val="tx1"/>
                </a:solidFill>
                <a:latin typeface="Helvetica" charset="0"/>
                <a:ea typeface="+mn-ea"/>
                <a:cs typeface="+mn-cs"/>
              </a:defRPr>
            </a:lvl3pPr>
            <a:lvl4pPr marL="1371600" algn="l" rtl="0" eaLnBrk="0" fontAlgn="base" hangingPunct="0">
              <a:spcBef>
                <a:spcPct val="0"/>
              </a:spcBef>
              <a:spcAft>
                <a:spcPct val="0"/>
              </a:spcAft>
              <a:defRPr kern="1200">
                <a:solidFill>
                  <a:schemeClr val="tx1"/>
                </a:solidFill>
                <a:latin typeface="Helvetica" charset="0"/>
                <a:ea typeface="+mn-ea"/>
                <a:cs typeface="+mn-cs"/>
              </a:defRPr>
            </a:lvl4pPr>
            <a:lvl5pPr marL="1828800" algn="l" rtl="0" eaLnBrk="0" fontAlgn="base" hangingPunct="0">
              <a:spcBef>
                <a:spcPct val="0"/>
              </a:spcBef>
              <a:spcAft>
                <a:spcPct val="0"/>
              </a:spcAft>
              <a:defRPr kern="1200">
                <a:solidFill>
                  <a:schemeClr val="tx1"/>
                </a:solidFill>
                <a:latin typeface="Helvetica" charset="0"/>
                <a:ea typeface="+mn-ea"/>
                <a:cs typeface="+mn-cs"/>
              </a:defRPr>
            </a:lvl5pPr>
            <a:lvl6pPr marL="2286000" algn="l" defTabSz="914400" rtl="0" eaLnBrk="1" latinLnBrk="0" hangingPunct="1">
              <a:defRPr kern="1200">
                <a:solidFill>
                  <a:schemeClr val="tx1"/>
                </a:solidFill>
                <a:latin typeface="Helvetica" charset="0"/>
                <a:ea typeface="+mn-ea"/>
                <a:cs typeface="+mn-cs"/>
              </a:defRPr>
            </a:lvl6pPr>
            <a:lvl7pPr marL="2743200" algn="l" defTabSz="914400" rtl="0" eaLnBrk="1" latinLnBrk="0" hangingPunct="1">
              <a:defRPr kern="1200">
                <a:solidFill>
                  <a:schemeClr val="tx1"/>
                </a:solidFill>
                <a:latin typeface="Helvetica" charset="0"/>
                <a:ea typeface="+mn-ea"/>
                <a:cs typeface="+mn-cs"/>
              </a:defRPr>
            </a:lvl7pPr>
            <a:lvl8pPr marL="3200400" algn="l" defTabSz="914400" rtl="0" eaLnBrk="1" latinLnBrk="0" hangingPunct="1">
              <a:defRPr kern="1200">
                <a:solidFill>
                  <a:schemeClr val="tx1"/>
                </a:solidFill>
                <a:latin typeface="Helvetica" charset="0"/>
                <a:ea typeface="+mn-ea"/>
                <a:cs typeface="+mn-cs"/>
              </a:defRPr>
            </a:lvl8pPr>
            <a:lvl9pPr marL="3657600" algn="l" defTabSz="914400" rtl="0" eaLnBrk="1" latinLnBrk="0" hangingPunct="1">
              <a:defRPr kern="1200">
                <a:solidFill>
                  <a:schemeClr val="tx1"/>
                </a:solidFill>
                <a:latin typeface="Helvetica" charset="0"/>
                <a:ea typeface="+mn-ea"/>
                <a:cs typeface="+mn-cs"/>
              </a:defRPr>
            </a:lvl9pPr>
          </a:lstStyle>
          <a:p>
            <a:endParaRPr lang="en-GB"/>
          </a:p>
        </p:txBody>
      </p:sp>
      <p:pic>
        <p:nvPicPr>
          <p:cNvPr id="96" name="Picture 95"/>
          <p:cNvPicPr>
            <a:picLocks noChangeAspect="1" noChangeArrowheads="1"/>
          </p:cNvPicPr>
          <p:nvPr/>
        </p:nvPicPr>
        <p:blipFill>
          <a:blip r:embed="rId2" cstate="print"/>
          <a:srcRect/>
          <a:stretch>
            <a:fillRect/>
          </a:stretch>
        </p:blipFill>
        <p:spPr bwMode="auto">
          <a:xfrm>
            <a:off x="1835150" y="431800"/>
            <a:ext cx="2603500" cy="2095500"/>
          </a:xfrm>
          <a:prstGeom prst="rect">
            <a:avLst/>
          </a:prstGeom>
          <a:noFill/>
          <a:ln w="9525">
            <a:noFill/>
            <a:miter lim="800000"/>
            <a:headEnd/>
            <a:tailEnd/>
          </a:ln>
        </p:spPr>
      </p:pic>
      <p:pic>
        <p:nvPicPr>
          <p:cNvPr id="97" name="Picture 96"/>
          <p:cNvPicPr>
            <a:picLocks noChangeAspect="1" noChangeArrowheads="1"/>
          </p:cNvPicPr>
          <p:nvPr/>
        </p:nvPicPr>
        <p:blipFill>
          <a:blip r:embed="rId3" cstate="print"/>
          <a:srcRect/>
          <a:stretch>
            <a:fillRect/>
          </a:stretch>
        </p:blipFill>
        <p:spPr bwMode="auto">
          <a:xfrm>
            <a:off x="387350" y="355600"/>
            <a:ext cx="558800" cy="2146300"/>
          </a:xfrm>
          <a:prstGeom prst="rect">
            <a:avLst/>
          </a:prstGeom>
          <a:noFill/>
          <a:ln w="9525">
            <a:noFill/>
            <a:miter lim="800000"/>
            <a:headEnd/>
            <a:tailEnd/>
          </a:ln>
        </p:spPr>
      </p:pic>
      <p:pic>
        <p:nvPicPr>
          <p:cNvPr id="98" name="Picture 97"/>
          <p:cNvPicPr>
            <a:picLocks noChangeAspect="1" noChangeArrowheads="1"/>
          </p:cNvPicPr>
          <p:nvPr/>
        </p:nvPicPr>
        <p:blipFill>
          <a:blip r:embed="rId4" cstate="print"/>
          <a:srcRect/>
          <a:stretch>
            <a:fillRect/>
          </a:stretch>
        </p:blipFill>
        <p:spPr bwMode="auto">
          <a:xfrm>
            <a:off x="893763" y="377825"/>
            <a:ext cx="1028700" cy="2146300"/>
          </a:xfrm>
          <a:prstGeom prst="rect">
            <a:avLst/>
          </a:prstGeom>
          <a:noFill/>
          <a:ln w="9525">
            <a:noFill/>
            <a:miter lim="800000"/>
            <a:headEnd/>
            <a:tailEnd/>
          </a:ln>
        </p:spPr>
      </p:pic>
      <p:sp>
        <p:nvSpPr>
          <p:cNvPr id="99" name="Line 6"/>
          <p:cNvSpPr>
            <a:spLocks noChangeShapeType="1"/>
          </p:cNvSpPr>
          <p:nvPr/>
        </p:nvSpPr>
        <p:spPr bwMode="auto">
          <a:xfrm>
            <a:off x="3892550" y="355600"/>
            <a:ext cx="304800" cy="0"/>
          </a:xfrm>
          <a:prstGeom prst="line">
            <a:avLst/>
          </a:prstGeom>
          <a:noFill/>
          <a:ln w="38100">
            <a:solidFill>
              <a:schemeClr val="tx1"/>
            </a:solidFill>
            <a:round/>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Helvetica" charset="0"/>
                <a:ea typeface="+mn-ea"/>
                <a:cs typeface="+mn-cs"/>
              </a:defRPr>
            </a:lvl1pPr>
            <a:lvl2pPr marL="457200" algn="l" rtl="0" eaLnBrk="0" fontAlgn="base" hangingPunct="0">
              <a:spcBef>
                <a:spcPct val="0"/>
              </a:spcBef>
              <a:spcAft>
                <a:spcPct val="0"/>
              </a:spcAft>
              <a:defRPr kern="1200">
                <a:solidFill>
                  <a:schemeClr val="tx1"/>
                </a:solidFill>
                <a:latin typeface="Helvetica" charset="0"/>
                <a:ea typeface="+mn-ea"/>
                <a:cs typeface="+mn-cs"/>
              </a:defRPr>
            </a:lvl2pPr>
            <a:lvl3pPr marL="914400" algn="l" rtl="0" eaLnBrk="0" fontAlgn="base" hangingPunct="0">
              <a:spcBef>
                <a:spcPct val="0"/>
              </a:spcBef>
              <a:spcAft>
                <a:spcPct val="0"/>
              </a:spcAft>
              <a:defRPr kern="1200">
                <a:solidFill>
                  <a:schemeClr val="tx1"/>
                </a:solidFill>
                <a:latin typeface="Helvetica" charset="0"/>
                <a:ea typeface="+mn-ea"/>
                <a:cs typeface="+mn-cs"/>
              </a:defRPr>
            </a:lvl3pPr>
            <a:lvl4pPr marL="1371600" algn="l" rtl="0" eaLnBrk="0" fontAlgn="base" hangingPunct="0">
              <a:spcBef>
                <a:spcPct val="0"/>
              </a:spcBef>
              <a:spcAft>
                <a:spcPct val="0"/>
              </a:spcAft>
              <a:defRPr kern="1200">
                <a:solidFill>
                  <a:schemeClr val="tx1"/>
                </a:solidFill>
                <a:latin typeface="Helvetica" charset="0"/>
                <a:ea typeface="+mn-ea"/>
                <a:cs typeface="+mn-cs"/>
              </a:defRPr>
            </a:lvl4pPr>
            <a:lvl5pPr marL="1828800" algn="l" rtl="0" eaLnBrk="0" fontAlgn="base" hangingPunct="0">
              <a:spcBef>
                <a:spcPct val="0"/>
              </a:spcBef>
              <a:spcAft>
                <a:spcPct val="0"/>
              </a:spcAft>
              <a:defRPr kern="1200">
                <a:solidFill>
                  <a:schemeClr val="tx1"/>
                </a:solidFill>
                <a:latin typeface="Helvetica" charset="0"/>
                <a:ea typeface="+mn-ea"/>
                <a:cs typeface="+mn-cs"/>
              </a:defRPr>
            </a:lvl5pPr>
            <a:lvl6pPr marL="2286000" algn="l" defTabSz="914400" rtl="0" eaLnBrk="1" latinLnBrk="0" hangingPunct="1">
              <a:defRPr kern="1200">
                <a:solidFill>
                  <a:schemeClr val="tx1"/>
                </a:solidFill>
                <a:latin typeface="Helvetica" charset="0"/>
                <a:ea typeface="+mn-ea"/>
                <a:cs typeface="+mn-cs"/>
              </a:defRPr>
            </a:lvl6pPr>
            <a:lvl7pPr marL="2743200" algn="l" defTabSz="914400" rtl="0" eaLnBrk="1" latinLnBrk="0" hangingPunct="1">
              <a:defRPr kern="1200">
                <a:solidFill>
                  <a:schemeClr val="tx1"/>
                </a:solidFill>
                <a:latin typeface="Helvetica" charset="0"/>
                <a:ea typeface="+mn-ea"/>
                <a:cs typeface="+mn-cs"/>
              </a:defRPr>
            </a:lvl7pPr>
            <a:lvl8pPr marL="3200400" algn="l" defTabSz="914400" rtl="0" eaLnBrk="1" latinLnBrk="0" hangingPunct="1">
              <a:defRPr kern="1200">
                <a:solidFill>
                  <a:schemeClr val="tx1"/>
                </a:solidFill>
                <a:latin typeface="Helvetica" charset="0"/>
                <a:ea typeface="+mn-ea"/>
                <a:cs typeface="+mn-cs"/>
              </a:defRPr>
            </a:lvl8pPr>
            <a:lvl9pPr marL="3657600" algn="l" defTabSz="914400" rtl="0" eaLnBrk="1" latinLnBrk="0" hangingPunct="1">
              <a:defRPr kern="1200">
                <a:solidFill>
                  <a:schemeClr val="tx1"/>
                </a:solidFill>
                <a:latin typeface="Helvetica" charset="0"/>
                <a:ea typeface="+mn-ea"/>
                <a:cs typeface="+mn-cs"/>
              </a:defRPr>
            </a:lvl9pPr>
          </a:lstStyle>
          <a:p>
            <a:endParaRPr lang="en-GB"/>
          </a:p>
        </p:txBody>
      </p:sp>
      <p:sp>
        <p:nvSpPr>
          <p:cNvPr id="100" name="Line 7"/>
          <p:cNvSpPr>
            <a:spLocks noChangeShapeType="1"/>
          </p:cNvSpPr>
          <p:nvPr/>
        </p:nvSpPr>
        <p:spPr bwMode="auto">
          <a:xfrm>
            <a:off x="4197350" y="355600"/>
            <a:ext cx="0" cy="2133600"/>
          </a:xfrm>
          <a:prstGeom prst="line">
            <a:avLst/>
          </a:prstGeom>
          <a:noFill/>
          <a:ln w="38100">
            <a:solidFill>
              <a:schemeClr val="tx1"/>
            </a:solidFill>
            <a:round/>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Helvetica" charset="0"/>
                <a:ea typeface="+mn-ea"/>
                <a:cs typeface="+mn-cs"/>
              </a:defRPr>
            </a:lvl1pPr>
            <a:lvl2pPr marL="457200" algn="l" rtl="0" eaLnBrk="0" fontAlgn="base" hangingPunct="0">
              <a:spcBef>
                <a:spcPct val="0"/>
              </a:spcBef>
              <a:spcAft>
                <a:spcPct val="0"/>
              </a:spcAft>
              <a:defRPr kern="1200">
                <a:solidFill>
                  <a:schemeClr val="tx1"/>
                </a:solidFill>
                <a:latin typeface="Helvetica" charset="0"/>
                <a:ea typeface="+mn-ea"/>
                <a:cs typeface="+mn-cs"/>
              </a:defRPr>
            </a:lvl2pPr>
            <a:lvl3pPr marL="914400" algn="l" rtl="0" eaLnBrk="0" fontAlgn="base" hangingPunct="0">
              <a:spcBef>
                <a:spcPct val="0"/>
              </a:spcBef>
              <a:spcAft>
                <a:spcPct val="0"/>
              </a:spcAft>
              <a:defRPr kern="1200">
                <a:solidFill>
                  <a:schemeClr val="tx1"/>
                </a:solidFill>
                <a:latin typeface="Helvetica" charset="0"/>
                <a:ea typeface="+mn-ea"/>
                <a:cs typeface="+mn-cs"/>
              </a:defRPr>
            </a:lvl3pPr>
            <a:lvl4pPr marL="1371600" algn="l" rtl="0" eaLnBrk="0" fontAlgn="base" hangingPunct="0">
              <a:spcBef>
                <a:spcPct val="0"/>
              </a:spcBef>
              <a:spcAft>
                <a:spcPct val="0"/>
              </a:spcAft>
              <a:defRPr kern="1200">
                <a:solidFill>
                  <a:schemeClr val="tx1"/>
                </a:solidFill>
                <a:latin typeface="Helvetica" charset="0"/>
                <a:ea typeface="+mn-ea"/>
                <a:cs typeface="+mn-cs"/>
              </a:defRPr>
            </a:lvl4pPr>
            <a:lvl5pPr marL="1828800" algn="l" rtl="0" eaLnBrk="0" fontAlgn="base" hangingPunct="0">
              <a:spcBef>
                <a:spcPct val="0"/>
              </a:spcBef>
              <a:spcAft>
                <a:spcPct val="0"/>
              </a:spcAft>
              <a:defRPr kern="1200">
                <a:solidFill>
                  <a:schemeClr val="tx1"/>
                </a:solidFill>
                <a:latin typeface="Helvetica" charset="0"/>
                <a:ea typeface="+mn-ea"/>
                <a:cs typeface="+mn-cs"/>
              </a:defRPr>
            </a:lvl5pPr>
            <a:lvl6pPr marL="2286000" algn="l" defTabSz="914400" rtl="0" eaLnBrk="1" latinLnBrk="0" hangingPunct="1">
              <a:defRPr kern="1200">
                <a:solidFill>
                  <a:schemeClr val="tx1"/>
                </a:solidFill>
                <a:latin typeface="Helvetica" charset="0"/>
                <a:ea typeface="+mn-ea"/>
                <a:cs typeface="+mn-cs"/>
              </a:defRPr>
            </a:lvl6pPr>
            <a:lvl7pPr marL="2743200" algn="l" defTabSz="914400" rtl="0" eaLnBrk="1" latinLnBrk="0" hangingPunct="1">
              <a:defRPr kern="1200">
                <a:solidFill>
                  <a:schemeClr val="tx1"/>
                </a:solidFill>
                <a:latin typeface="Helvetica" charset="0"/>
                <a:ea typeface="+mn-ea"/>
                <a:cs typeface="+mn-cs"/>
              </a:defRPr>
            </a:lvl7pPr>
            <a:lvl8pPr marL="3200400" algn="l" defTabSz="914400" rtl="0" eaLnBrk="1" latinLnBrk="0" hangingPunct="1">
              <a:defRPr kern="1200">
                <a:solidFill>
                  <a:schemeClr val="tx1"/>
                </a:solidFill>
                <a:latin typeface="Helvetica" charset="0"/>
                <a:ea typeface="+mn-ea"/>
                <a:cs typeface="+mn-cs"/>
              </a:defRPr>
            </a:lvl8pPr>
            <a:lvl9pPr marL="3657600" algn="l" defTabSz="914400" rtl="0" eaLnBrk="1" latinLnBrk="0" hangingPunct="1">
              <a:defRPr kern="1200">
                <a:solidFill>
                  <a:schemeClr val="tx1"/>
                </a:solidFill>
                <a:latin typeface="Helvetica" charset="0"/>
                <a:ea typeface="+mn-ea"/>
                <a:cs typeface="+mn-cs"/>
              </a:defRPr>
            </a:lvl9pPr>
          </a:lstStyle>
          <a:p>
            <a:endParaRPr lang="en-GB"/>
          </a:p>
        </p:txBody>
      </p:sp>
      <p:sp>
        <p:nvSpPr>
          <p:cNvPr id="101" name="Line 8"/>
          <p:cNvSpPr>
            <a:spLocks noChangeShapeType="1"/>
          </p:cNvSpPr>
          <p:nvPr/>
        </p:nvSpPr>
        <p:spPr bwMode="auto">
          <a:xfrm>
            <a:off x="3892550" y="2489200"/>
            <a:ext cx="304800" cy="0"/>
          </a:xfrm>
          <a:prstGeom prst="line">
            <a:avLst/>
          </a:prstGeom>
          <a:noFill/>
          <a:ln w="38100">
            <a:solidFill>
              <a:schemeClr val="tx1"/>
            </a:solidFill>
            <a:round/>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Helvetica" charset="0"/>
                <a:ea typeface="+mn-ea"/>
                <a:cs typeface="+mn-cs"/>
              </a:defRPr>
            </a:lvl1pPr>
            <a:lvl2pPr marL="457200" algn="l" rtl="0" eaLnBrk="0" fontAlgn="base" hangingPunct="0">
              <a:spcBef>
                <a:spcPct val="0"/>
              </a:spcBef>
              <a:spcAft>
                <a:spcPct val="0"/>
              </a:spcAft>
              <a:defRPr kern="1200">
                <a:solidFill>
                  <a:schemeClr val="tx1"/>
                </a:solidFill>
                <a:latin typeface="Helvetica" charset="0"/>
                <a:ea typeface="+mn-ea"/>
                <a:cs typeface="+mn-cs"/>
              </a:defRPr>
            </a:lvl2pPr>
            <a:lvl3pPr marL="914400" algn="l" rtl="0" eaLnBrk="0" fontAlgn="base" hangingPunct="0">
              <a:spcBef>
                <a:spcPct val="0"/>
              </a:spcBef>
              <a:spcAft>
                <a:spcPct val="0"/>
              </a:spcAft>
              <a:defRPr kern="1200">
                <a:solidFill>
                  <a:schemeClr val="tx1"/>
                </a:solidFill>
                <a:latin typeface="Helvetica" charset="0"/>
                <a:ea typeface="+mn-ea"/>
                <a:cs typeface="+mn-cs"/>
              </a:defRPr>
            </a:lvl3pPr>
            <a:lvl4pPr marL="1371600" algn="l" rtl="0" eaLnBrk="0" fontAlgn="base" hangingPunct="0">
              <a:spcBef>
                <a:spcPct val="0"/>
              </a:spcBef>
              <a:spcAft>
                <a:spcPct val="0"/>
              </a:spcAft>
              <a:defRPr kern="1200">
                <a:solidFill>
                  <a:schemeClr val="tx1"/>
                </a:solidFill>
                <a:latin typeface="Helvetica" charset="0"/>
                <a:ea typeface="+mn-ea"/>
                <a:cs typeface="+mn-cs"/>
              </a:defRPr>
            </a:lvl4pPr>
            <a:lvl5pPr marL="1828800" algn="l" rtl="0" eaLnBrk="0" fontAlgn="base" hangingPunct="0">
              <a:spcBef>
                <a:spcPct val="0"/>
              </a:spcBef>
              <a:spcAft>
                <a:spcPct val="0"/>
              </a:spcAft>
              <a:defRPr kern="1200">
                <a:solidFill>
                  <a:schemeClr val="tx1"/>
                </a:solidFill>
                <a:latin typeface="Helvetica" charset="0"/>
                <a:ea typeface="+mn-ea"/>
                <a:cs typeface="+mn-cs"/>
              </a:defRPr>
            </a:lvl5pPr>
            <a:lvl6pPr marL="2286000" algn="l" defTabSz="914400" rtl="0" eaLnBrk="1" latinLnBrk="0" hangingPunct="1">
              <a:defRPr kern="1200">
                <a:solidFill>
                  <a:schemeClr val="tx1"/>
                </a:solidFill>
                <a:latin typeface="Helvetica" charset="0"/>
                <a:ea typeface="+mn-ea"/>
                <a:cs typeface="+mn-cs"/>
              </a:defRPr>
            </a:lvl6pPr>
            <a:lvl7pPr marL="2743200" algn="l" defTabSz="914400" rtl="0" eaLnBrk="1" latinLnBrk="0" hangingPunct="1">
              <a:defRPr kern="1200">
                <a:solidFill>
                  <a:schemeClr val="tx1"/>
                </a:solidFill>
                <a:latin typeface="Helvetica" charset="0"/>
                <a:ea typeface="+mn-ea"/>
                <a:cs typeface="+mn-cs"/>
              </a:defRPr>
            </a:lvl7pPr>
            <a:lvl8pPr marL="3200400" algn="l" defTabSz="914400" rtl="0" eaLnBrk="1" latinLnBrk="0" hangingPunct="1">
              <a:defRPr kern="1200">
                <a:solidFill>
                  <a:schemeClr val="tx1"/>
                </a:solidFill>
                <a:latin typeface="Helvetica" charset="0"/>
                <a:ea typeface="+mn-ea"/>
                <a:cs typeface="+mn-cs"/>
              </a:defRPr>
            </a:lvl8pPr>
            <a:lvl9pPr marL="3657600" algn="l" defTabSz="914400" rtl="0" eaLnBrk="1" latinLnBrk="0" hangingPunct="1">
              <a:defRPr kern="1200">
                <a:solidFill>
                  <a:schemeClr val="tx1"/>
                </a:solidFill>
                <a:latin typeface="Helvetica" charset="0"/>
                <a:ea typeface="+mn-ea"/>
                <a:cs typeface="+mn-cs"/>
              </a:defRPr>
            </a:lvl9pPr>
          </a:lstStyle>
          <a:p>
            <a:endParaRPr lang="en-GB"/>
          </a:p>
        </p:txBody>
      </p:sp>
      <p:sp>
        <p:nvSpPr>
          <p:cNvPr id="102" name="Text Box 9"/>
          <p:cNvSpPr txBox="1">
            <a:spLocks noChangeArrowheads="1"/>
          </p:cNvSpPr>
          <p:nvPr/>
        </p:nvSpPr>
        <p:spPr bwMode="auto">
          <a:xfrm>
            <a:off x="4654550" y="1257300"/>
            <a:ext cx="2635250" cy="641350"/>
          </a:xfrm>
          <a:prstGeom prst="rect">
            <a:avLst/>
          </a:prstGeom>
          <a:noFill/>
          <a:ln w="9525">
            <a:noFill/>
            <a:miter lim="800000"/>
            <a:headEnd/>
            <a:tailEnd/>
          </a:ln>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Helvetica" charset="0"/>
                <a:ea typeface="+mn-ea"/>
                <a:cs typeface="+mn-cs"/>
              </a:defRPr>
            </a:lvl1pPr>
            <a:lvl2pPr marL="457200" algn="l" rtl="0" eaLnBrk="0" fontAlgn="base" hangingPunct="0">
              <a:spcBef>
                <a:spcPct val="0"/>
              </a:spcBef>
              <a:spcAft>
                <a:spcPct val="0"/>
              </a:spcAft>
              <a:defRPr kern="1200">
                <a:solidFill>
                  <a:schemeClr val="tx1"/>
                </a:solidFill>
                <a:latin typeface="Helvetica" charset="0"/>
                <a:ea typeface="+mn-ea"/>
                <a:cs typeface="+mn-cs"/>
              </a:defRPr>
            </a:lvl2pPr>
            <a:lvl3pPr marL="914400" algn="l" rtl="0" eaLnBrk="0" fontAlgn="base" hangingPunct="0">
              <a:spcBef>
                <a:spcPct val="0"/>
              </a:spcBef>
              <a:spcAft>
                <a:spcPct val="0"/>
              </a:spcAft>
              <a:defRPr kern="1200">
                <a:solidFill>
                  <a:schemeClr val="tx1"/>
                </a:solidFill>
                <a:latin typeface="Helvetica" charset="0"/>
                <a:ea typeface="+mn-ea"/>
                <a:cs typeface="+mn-cs"/>
              </a:defRPr>
            </a:lvl3pPr>
            <a:lvl4pPr marL="1371600" algn="l" rtl="0" eaLnBrk="0" fontAlgn="base" hangingPunct="0">
              <a:spcBef>
                <a:spcPct val="0"/>
              </a:spcBef>
              <a:spcAft>
                <a:spcPct val="0"/>
              </a:spcAft>
              <a:defRPr kern="1200">
                <a:solidFill>
                  <a:schemeClr val="tx1"/>
                </a:solidFill>
                <a:latin typeface="Helvetica" charset="0"/>
                <a:ea typeface="+mn-ea"/>
                <a:cs typeface="+mn-cs"/>
              </a:defRPr>
            </a:lvl4pPr>
            <a:lvl5pPr marL="1828800" algn="l" rtl="0" eaLnBrk="0" fontAlgn="base" hangingPunct="0">
              <a:spcBef>
                <a:spcPct val="0"/>
              </a:spcBef>
              <a:spcAft>
                <a:spcPct val="0"/>
              </a:spcAft>
              <a:defRPr kern="1200">
                <a:solidFill>
                  <a:schemeClr val="tx1"/>
                </a:solidFill>
                <a:latin typeface="Helvetica" charset="0"/>
                <a:ea typeface="+mn-ea"/>
                <a:cs typeface="+mn-cs"/>
              </a:defRPr>
            </a:lvl5pPr>
            <a:lvl6pPr marL="2286000" algn="l" defTabSz="914400" rtl="0" eaLnBrk="1" latinLnBrk="0" hangingPunct="1">
              <a:defRPr kern="1200">
                <a:solidFill>
                  <a:schemeClr val="tx1"/>
                </a:solidFill>
                <a:latin typeface="Helvetica" charset="0"/>
                <a:ea typeface="+mn-ea"/>
                <a:cs typeface="+mn-cs"/>
              </a:defRPr>
            </a:lvl6pPr>
            <a:lvl7pPr marL="2743200" algn="l" defTabSz="914400" rtl="0" eaLnBrk="1" latinLnBrk="0" hangingPunct="1">
              <a:defRPr kern="1200">
                <a:solidFill>
                  <a:schemeClr val="tx1"/>
                </a:solidFill>
                <a:latin typeface="Helvetica" charset="0"/>
                <a:ea typeface="+mn-ea"/>
                <a:cs typeface="+mn-cs"/>
              </a:defRPr>
            </a:lvl7pPr>
            <a:lvl8pPr marL="3200400" algn="l" defTabSz="914400" rtl="0" eaLnBrk="1" latinLnBrk="0" hangingPunct="1">
              <a:defRPr kern="1200">
                <a:solidFill>
                  <a:schemeClr val="tx1"/>
                </a:solidFill>
                <a:latin typeface="Helvetica" charset="0"/>
                <a:ea typeface="+mn-ea"/>
                <a:cs typeface="+mn-cs"/>
              </a:defRPr>
            </a:lvl8pPr>
            <a:lvl9pPr marL="3657600" algn="l" defTabSz="914400" rtl="0" eaLnBrk="1" latinLnBrk="0" hangingPunct="1">
              <a:defRPr kern="1200">
                <a:solidFill>
                  <a:schemeClr val="tx1"/>
                </a:solidFill>
                <a:latin typeface="Helvetica" charset="0"/>
                <a:ea typeface="+mn-ea"/>
                <a:cs typeface="+mn-cs"/>
              </a:defRPr>
            </a:lvl9pPr>
          </a:lstStyle>
          <a:p>
            <a:r>
              <a:rPr lang="en-US"/>
              <a:t>Polyclonal antibodies</a:t>
            </a:r>
          </a:p>
          <a:p>
            <a:r>
              <a:rPr lang="en-US"/>
              <a:t>   (Polyclonal antiserum)</a:t>
            </a:r>
          </a:p>
        </p:txBody>
      </p:sp>
      <p:sp>
        <p:nvSpPr>
          <p:cNvPr id="103" name="Line 10"/>
          <p:cNvSpPr>
            <a:spLocks noChangeShapeType="1"/>
          </p:cNvSpPr>
          <p:nvPr/>
        </p:nvSpPr>
        <p:spPr bwMode="auto">
          <a:xfrm>
            <a:off x="4197350" y="1422400"/>
            <a:ext cx="457200" cy="0"/>
          </a:xfrm>
          <a:prstGeom prst="line">
            <a:avLst/>
          </a:prstGeom>
          <a:noFill/>
          <a:ln w="28575">
            <a:solidFill>
              <a:schemeClr val="tx1"/>
            </a:solidFill>
            <a:round/>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Helvetica" charset="0"/>
                <a:ea typeface="+mn-ea"/>
                <a:cs typeface="+mn-cs"/>
              </a:defRPr>
            </a:lvl1pPr>
            <a:lvl2pPr marL="457200" algn="l" rtl="0" eaLnBrk="0" fontAlgn="base" hangingPunct="0">
              <a:spcBef>
                <a:spcPct val="0"/>
              </a:spcBef>
              <a:spcAft>
                <a:spcPct val="0"/>
              </a:spcAft>
              <a:defRPr kern="1200">
                <a:solidFill>
                  <a:schemeClr val="tx1"/>
                </a:solidFill>
                <a:latin typeface="Helvetica" charset="0"/>
                <a:ea typeface="+mn-ea"/>
                <a:cs typeface="+mn-cs"/>
              </a:defRPr>
            </a:lvl2pPr>
            <a:lvl3pPr marL="914400" algn="l" rtl="0" eaLnBrk="0" fontAlgn="base" hangingPunct="0">
              <a:spcBef>
                <a:spcPct val="0"/>
              </a:spcBef>
              <a:spcAft>
                <a:spcPct val="0"/>
              </a:spcAft>
              <a:defRPr kern="1200">
                <a:solidFill>
                  <a:schemeClr val="tx1"/>
                </a:solidFill>
                <a:latin typeface="Helvetica" charset="0"/>
                <a:ea typeface="+mn-ea"/>
                <a:cs typeface="+mn-cs"/>
              </a:defRPr>
            </a:lvl3pPr>
            <a:lvl4pPr marL="1371600" algn="l" rtl="0" eaLnBrk="0" fontAlgn="base" hangingPunct="0">
              <a:spcBef>
                <a:spcPct val="0"/>
              </a:spcBef>
              <a:spcAft>
                <a:spcPct val="0"/>
              </a:spcAft>
              <a:defRPr kern="1200">
                <a:solidFill>
                  <a:schemeClr val="tx1"/>
                </a:solidFill>
                <a:latin typeface="Helvetica" charset="0"/>
                <a:ea typeface="+mn-ea"/>
                <a:cs typeface="+mn-cs"/>
              </a:defRPr>
            </a:lvl4pPr>
            <a:lvl5pPr marL="1828800" algn="l" rtl="0" eaLnBrk="0" fontAlgn="base" hangingPunct="0">
              <a:spcBef>
                <a:spcPct val="0"/>
              </a:spcBef>
              <a:spcAft>
                <a:spcPct val="0"/>
              </a:spcAft>
              <a:defRPr kern="1200">
                <a:solidFill>
                  <a:schemeClr val="tx1"/>
                </a:solidFill>
                <a:latin typeface="Helvetica" charset="0"/>
                <a:ea typeface="+mn-ea"/>
                <a:cs typeface="+mn-cs"/>
              </a:defRPr>
            </a:lvl5pPr>
            <a:lvl6pPr marL="2286000" algn="l" defTabSz="914400" rtl="0" eaLnBrk="1" latinLnBrk="0" hangingPunct="1">
              <a:defRPr kern="1200">
                <a:solidFill>
                  <a:schemeClr val="tx1"/>
                </a:solidFill>
                <a:latin typeface="Helvetica" charset="0"/>
                <a:ea typeface="+mn-ea"/>
                <a:cs typeface="+mn-cs"/>
              </a:defRPr>
            </a:lvl6pPr>
            <a:lvl7pPr marL="2743200" algn="l" defTabSz="914400" rtl="0" eaLnBrk="1" latinLnBrk="0" hangingPunct="1">
              <a:defRPr kern="1200">
                <a:solidFill>
                  <a:schemeClr val="tx1"/>
                </a:solidFill>
                <a:latin typeface="Helvetica" charset="0"/>
                <a:ea typeface="+mn-ea"/>
                <a:cs typeface="+mn-cs"/>
              </a:defRPr>
            </a:lvl7pPr>
            <a:lvl8pPr marL="3200400" algn="l" defTabSz="914400" rtl="0" eaLnBrk="1" latinLnBrk="0" hangingPunct="1">
              <a:defRPr kern="1200">
                <a:solidFill>
                  <a:schemeClr val="tx1"/>
                </a:solidFill>
                <a:latin typeface="Helvetica" charset="0"/>
                <a:ea typeface="+mn-ea"/>
                <a:cs typeface="+mn-cs"/>
              </a:defRPr>
            </a:lvl8pPr>
            <a:lvl9pPr marL="3657600" algn="l" defTabSz="914400" rtl="0" eaLnBrk="1" latinLnBrk="0" hangingPunct="1">
              <a:defRPr kern="1200">
                <a:solidFill>
                  <a:schemeClr val="tx1"/>
                </a:solidFill>
                <a:latin typeface="Helvetica" charset="0"/>
                <a:ea typeface="+mn-ea"/>
                <a:cs typeface="+mn-cs"/>
              </a:defRPr>
            </a:lvl9pPr>
          </a:lstStyle>
          <a:p>
            <a:endParaRPr lang="en-GB"/>
          </a:p>
        </p:txBody>
      </p:sp>
      <p:pic>
        <p:nvPicPr>
          <p:cNvPr id="104" name="Picture 103"/>
          <p:cNvPicPr>
            <a:picLocks noChangeAspect="1" noChangeArrowheads="1"/>
          </p:cNvPicPr>
          <p:nvPr/>
        </p:nvPicPr>
        <p:blipFill>
          <a:blip r:embed="rId5" cstate="print"/>
          <a:srcRect/>
          <a:stretch>
            <a:fillRect/>
          </a:stretch>
        </p:blipFill>
        <p:spPr bwMode="auto">
          <a:xfrm>
            <a:off x="2444750" y="2946400"/>
            <a:ext cx="3517900" cy="647700"/>
          </a:xfrm>
          <a:prstGeom prst="rect">
            <a:avLst/>
          </a:prstGeom>
          <a:noFill/>
          <a:ln w="9525">
            <a:noFill/>
            <a:miter lim="800000"/>
            <a:headEnd/>
            <a:tailEnd/>
          </a:ln>
        </p:spPr>
      </p:pic>
      <p:sp>
        <p:nvSpPr>
          <p:cNvPr id="105" name="Line 12"/>
          <p:cNvSpPr>
            <a:spLocks noChangeShapeType="1"/>
          </p:cNvSpPr>
          <p:nvPr/>
        </p:nvSpPr>
        <p:spPr bwMode="auto">
          <a:xfrm>
            <a:off x="463550" y="4165600"/>
            <a:ext cx="0" cy="2362200"/>
          </a:xfrm>
          <a:prstGeom prst="line">
            <a:avLst/>
          </a:prstGeom>
          <a:noFill/>
          <a:ln w="38100">
            <a:solidFill>
              <a:schemeClr val="tx1"/>
            </a:solidFill>
            <a:round/>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Helvetica" charset="0"/>
                <a:ea typeface="+mn-ea"/>
                <a:cs typeface="+mn-cs"/>
              </a:defRPr>
            </a:lvl1pPr>
            <a:lvl2pPr marL="457200" algn="l" rtl="0" eaLnBrk="0" fontAlgn="base" hangingPunct="0">
              <a:spcBef>
                <a:spcPct val="0"/>
              </a:spcBef>
              <a:spcAft>
                <a:spcPct val="0"/>
              </a:spcAft>
              <a:defRPr kern="1200">
                <a:solidFill>
                  <a:schemeClr val="tx1"/>
                </a:solidFill>
                <a:latin typeface="Helvetica" charset="0"/>
                <a:ea typeface="+mn-ea"/>
                <a:cs typeface="+mn-cs"/>
              </a:defRPr>
            </a:lvl2pPr>
            <a:lvl3pPr marL="914400" algn="l" rtl="0" eaLnBrk="0" fontAlgn="base" hangingPunct="0">
              <a:spcBef>
                <a:spcPct val="0"/>
              </a:spcBef>
              <a:spcAft>
                <a:spcPct val="0"/>
              </a:spcAft>
              <a:defRPr kern="1200">
                <a:solidFill>
                  <a:schemeClr val="tx1"/>
                </a:solidFill>
                <a:latin typeface="Helvetica" charset="0"/>
                <a:ea typeface="+mn-ea"/>
                <a:cs typeface="+mn-cs"/>
              </a:defRPr>
            </a:lvl3pPr>
            <a:lvl4pPr marL="1371600" algn="l" rtl="0" eaLnBrk="0" fontAlgn="base" hangingPunct="0">
              <a:spcBef>
                <a:spcPct val="0"/>
              </a:spcBef>
              <a:spcAft>
                <a:spcPct val="0"/>
              </a:spcAft>
              <a:defRPr kern="1200">
                <a:solidFill>
                  <a:schemeClr val="tx1"/>
                </a:solidFill>
                <a:latin typeface="Helvetica" charset="0"/>
                <a:ea typeface="+mn-ea"/>
                <a:cs typeface="+mn-cs"/>
              </a:defRPr>
            </a:lvl4pPr>
            <a:lvl5pPr marL="1828800" algn="l" rtl="0" eaLnBrk="0" fontAlgn="base" hangingPunct="0">
              <a:spcBef>
                <a:spcPct val="0"/>
              </a:spcBef>
              <a:spcAft>
                <a:spcPct val="0"/>
              </a:spcAft>
              <a:defRPr kern="1200">
                <a:solidFill>
                  <a:schemeClr val="tx1"/>
                </a:solidFill>
                <a:latin typeface="Helvetica" charset="0"/>
                <a:ea typeface="+mn-ea"/>
                <a:cs typeface="+mn-cs"/>
              </a:defRPr>
            </a:lvl5pPr>
            <a:lvl6pPr marL="2286000" algn="l" defTabSz="914400" rtl="0" eaLnBrk="1" latinLnBrk="0" hangingPunct="1">
              <a:defRPr kern="1200">
                <a:solidFill>
                  <a:schemeClr val="tx1"/>
                </a:solidFill>
                <a:latin typeface="Helvetica" charset="0"/>
                <a:ea typeface="+mn-ea"/>
                <a:cs typeface="+mn-cs"/>
              </a:defRPr>
            </a:lvl6pPr>
            <a:lvl7pPr marL="2743200" algn="l" defTabSz="914400" rtl="0" eaLnBrk="1" latinLnBrk="0" hangingPunct="1">
              <a:defRPr kern="1200">
                <a:solidFill>
                  <a:schemeClr val="tx1"/>
                </a:solidFill>
                <a:latin typeface="Helvetica" charset="0"/>
                <a:ea typeface="+mn-ea"/>
                <a:cs typeface="+mn-cs"/>
              </a:defRPr>
            </a:lvl7pPr>
            <a:lvl8pPr marL="3200400" algn="l" defTabSz="914400" rtl="0" eaLnBrk="1" latinLnBrk="0" hangingPunct="1">
              <a:defRPr kern="1200">
                <a:solidFill>
                  <a:schemeClr val="tx1"/>
                </a:solidFill>
                <a:latin typeface="Helvetica" charset="0"/>
                <a:ea typeface="+mn-ea"/>
                <a:cs typeface="+mn-cs"/>
              </a:defRPr>
            </a:lvl8pPr>
            <a:lvl9pPr marL="3657600" algn="l" defTabSz="914400" rtl="0" eaLnBrk="1" latinLnBrk="0" hangingPunct="1">
              <a:defRPr kern="1200">
                <a:solidFill>
                  <a:schemeClr val="tx1"/>
                </a:solidFill>
                <a:latin typeface="Helvetica" charset="0"/>
                <a:ea typeface="+mn-ea"/>
                <a:cs typeface="+mn-cs"/>
              </a:defRPr>
            </a:lvl9pPr>
          </a:lstStyle>
          <a:p>
            <a:endParaRPr lang="en-GB"/>
          </a:p>
        </p:txBody>
      </p:sp>
      <p:sp>
        <p:nvSpPr>
          <p:cNvPr id="106" name="Line 13"/>
          <p:cNvSpPr>
            <a:spLocks noChangeShapeType="1"/>
          </p:cNvSpPr>
          <p:nvPr/>
        </p:nvSpPr>
        <p:spPr bwMode="auto">
          <a:xfrm>
            <a:off x="463550" y="6527800"/>
            <a:ext cx="3429000" cy="0"/>
          </a:xfrm>
          <a:prstGeom prst="line">
            <a:avLst/>
          </a:prstGeom>
          <a:noFill/>
          <a:ln w="38100">
            <a:solidFill>
              <a:schemeClr val="tx1"/>
            </a:solidFill>
            <a:round/>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Helvetica" charset="0"/>
                <a:ea typeface="+mn-ea"/>
                <a:cs typeface="+mn-cs"/>
              </a:defRPr>
            </a:lvl1pPr>
            <a:lvl2pPr marL="457200" algn="l" rtl="0" eaLnBrk="0" fontAlgn="base" hangingPunct="0">
              <a:spcBef>
                <a:spcPct val="0"/>
              </a:spcBef>
              <a:spcAft>
                <a:spcPct val="0"/>
              </a:spcAft>
              <a:defRPr kern="1200">
                <a:solidFill>
                  <a:schemeClr val="tx1"/>
                </a:solidFill>
                <a:latin typeface="Helvetica" charset="0"/>
                <a:ea typeface="+mn-ea"/>
                <a:cs typeface="+mn-cs"/>
              </a:defRPr>
            </a:lvl2pPr>
            <a:lvl3pPr marL="914400" algn="l" rtl="0" eaLnBrk="0" fontAlgn="base" hangingPunct="0">
              <a:spcBef>
                <a:spcPct val="0"/>
              </a:spcBef>
              <a:spcAft>
                <a:spcPct val="0"/>
              </a:spcAft>
              <a:defRPr kern="1200">
                <a:solidFill>
                  <a:schemeClr val="tx1"/>
                </a:solidFill>
                <a:latin typeface="Helvetica" charset="0"/>
                <a:ea typeface="+mn-ea"/>
                <a:cs typeface="+mn-cs"/>
              </a:defRPr>
            </a:lvl3pPr>
            <a:lvl4pPr marL="1371600" algn="l" rtl="0" eaLnBrk="0" fontAlgn="base" hangingPunct="0">
              <a:spcBef>
                <a:spcPct val="0"/>
              </a:spcBef>
              <a:spcAft>
                <a:spcPct val="0"/>
              </a:spcAft>
              <a:defRPr kern="1200">
                <a:solidFill>
                  <a:schemeClr val="tx1"/>
                </a:solidFill>
                <a:latin typeface="Helvetica" charset="0"/>
                <a:ea typeface="+mn-ea"/>
                <a:cs typeface="+mn-cs"/>
              </a:defRPr>
            </a:lvl4pPr>
            <a:lvl5pPr marL="1828800" algn="l" rtl="0" eaLnBrk="0" fontAlgn="base" hangingPunct="0">
              <a:spcBef>
                <a:spcPct val="0"/>
              </a:spcBef>
              <a:spcAft>
                <a:spcPct val="0"/>
              </a:spcAft>
              <a:defRPr kern="1200">
                <a:solidFill>
                  <a:schemeClr val="tx1"/>
                </a:solidFill>
                <a:latin typeface="Helvetica" charset="0"/>
                <a:ea typeface="+mn-ea"/>
                <a:cs typeface="+mn-cs"/>
              </a:defRPr>
            </a:lvl5pPr>
            <a:lvl6pPr marL="2286000" algn="l" defTabSz="914400" rtl="0" eaLnBrk="1" latinLnBrk="0" hangingPunct="1">
              <a:defRPr kern="1200">
                <a:solidFill>
                  <a:schemeClr val="tx1"/>
                </a:solidFill>
                <a:latin typeface="Helvetica" charset="0"/>
                <a:ea typeface="+mn-ea"/>
                <a:cs typeface="+mn-cs"/>
              </a:defRPr>
            </a:lvl6pPr>
            <a:lvl7pPr marL="2743200" algn="l" defTabSz="914400" rtl="0" eaLnBrk="1" latinLnBrk="0" hangingPunct="1">
              <a:defRPr kern="1200">
                <a:solidFill>
                  <a:schemeClr val="tx1"/>
                </a:solidFill>
                <a:latin typeface="Helvetica" charset="0"/>
                <a:ea typeface="+mn-ea"/>
                <a:cs typeface="+mn-cs"/>
              </a:defRPr>
            </a:lvl7pPr>
            <a:lvl8pPr marL="3200400" algn="l" defTabSz="914400" rtl="0" eaLnBrk="1" latinLnBrk="0" hangingPunct="1">
              <a:defRPr kern="1200">
                <a:solidFill>
                  <a:schemeClr val="tx1"/>
                </a:solidFill>
                <a:latin typeface="Helvetica" charset="0"/>
                <a:ea typeface="+mn-ea"/>
                <a:cs typeface="+mn-cs"/>
              </a:defRPr>
            </a:lvl8pPr>
            <a:lvl9pPr marL="3657600" algn="l" defTabSz="914400" rtl="0" eaLnBrk="1" latinLnBrk="0" hangingPunct="1">
              <a:defRPr kern="1200">
                <a:solidFill>
                  <a:schemeClr val="tx1"/>
                </a:solidFill>
                <a:latin typeface="Helvetica" charset="0"/>
                <a:ea typeface="+mn-ea"/>
                <a:cs typeface="+mn-cs"/>
              </a:defRPr>
            </a:lvl9pPr>
          </a:lstStyle>
          <a:p>
            <a:endParaRPr lang="en-GB"/>
          </a:p>
        </p:txBody>
      </p:sp>
      <p:sp>
        <p:nvSpPr>
          <p:cNvPr id="107" name="Line 14"/>
          <p:cNvSpPr>
            <a:spLocks noChangeShapeType="1"/>
          </p:cNvSpPr>
          <p:nvPr/>
        </p:nvSpPr>
        <p:spPr bwMode="auto">
          <a:xfrm>
            <a:off x="3892550" y="4165600"/>
            <a:ext cx="0" cy="2362200"/>
          </a:xfrm>
          <a:prstGeom prst="line">
            <a:avLst/>
          </a:prstGeom>
          <a:noFill/>
          <a:ln w="38100">
            <a:solidFill>
              <a:schemeClr val="tx1"/>
            </a:solidFill>
            <a:round/>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Helvetica" charset="0"/>
                <a:ea typeface="+mn-ea"/>
                <a:cs typeface="+mn-cs"/>
              </a:defRPr>
            </a:lvl1pPr>
            <a:lvl2pPr marL="457200" algn="l" rtl="0" eaLnBrk="0" fontAlgn="base" hangingPunct="0">
              <a:spcBef>
                <a:spcPct val="0"/>
              </a:spcBef>
              <a:spcAft>
                <a:spcPct val="0"/>
              </a:spcAft>
              <a:defRPr kern="1200">
                <a:solidFill>
                  <a:schemeClr val="tx1"/>
                </a:solidFill>
                <a:latin typeface="Helvetica" charset="0"/>
                <a:ea typeface="+mn-ea"/>
                <a:cs typeface="+mn-cs"/>
              </a:defRPr>
            </a:lvl2pPr>
            <a:lvl3pPr marL="914400" algn="l" rtl="0" eaLnBrk="0" fontAlgn="base" hangingPunct="0">
              <a:spcBef>
                <a:spcPct val="0"/>
              </a:spcBef>
              <a:spcAft>
                <a:spcPct val="0"/>
              </a:spcAft>
              <a:defRPr kern="1200">
                <a:solidFill>
                  <a:schemeClr val="tx1"/>
                </a:solidFill>
                <a:latin typeface="Helvetica" charset="0"/>
                <a:ea typeface="+mn-ea"/>
                <a:cs typeface="+mn-cs"/>
              </a:defRPr>
            </a:lvl3pPr>
            <a:lvl4pPr marL="1371600" algn="l" rtl="0" eaLnBrk="0" fontAlgn="base" hangingPunct="0">
              <a:spcBef>
                <a:spcPct val="0"/>
              </a:spcBef>
              <a:spcAft>
                <a:spcPct val="0"/>
              </a:spcAft>
              <a:defRPr kern="1200">
                <a:solidFill>
                  <a:schemeClr val="tx1"/>
                </a:solidFill>
                <a:latin typeface="Helvetica" charset="0"/>
                <a:ea typeface="+mn-ea"/>
                <a:cs typeface="+mn-cs"/>
              </a:defRPr>
            </a:lvl4pPr>
            <a:lvl5pPr marL="1828800" algn="l" rtl="0" eaLnBrk="0" fontAlgn="base" hangingPunct="0">
              <a:spcBef>
                <a:spcPct val="0"/>
              </a:spcBef>
              <a:spcAft>
                <a:spcPct val="0"/>
              </a:spcAft>
              <a:defRPr kern="1200">
                <a:solidFill>
                  <a:schemeClr val="tx1"/>
                </a:solidFill>
                <a:latin typeface="Helvetica" charset="0"/>
                <a:ea typeface="+mn-ea"/>
                <a:cs typeface="+mn-cs"/>
              </a:defRPr>
            </a:lvl5pPr>
            <a:lvl6pPr marL="2286000" algn="l" defTabSz="914400" rtl="0" eaLnBrk="1" latinLnBrk="0" hangingPunct="1">
              <a:defRPr kern="1200">
                <a:solidFill>
                  <a:schemeClr val="tx1"/>
                </a:solidFill>
                <a:latin typeface="Helvetica" charset="0"/>
                <a:ea typeface="+mn-ea"/>
                <a:cs typeface="+mn-cs"/>
              </a:defRPr>
            </a:lvl6pPr>
            <a:lvl7pPr marL="2743200" algn="l" defTabSz="914400" rtl="0" eaLnBrk="1" latinLnBrk="0" hangingPunct="1">
              <a:defRPr kern="1200">
                <a:solidFill>
                  <a:schemeClr val="tx1"/>
                </a:solidFill>
                <a:latin typeface="Helvetica" charset="0"/>
                <a:ea typeface="+mn-ea"/>
                <a:cs typeface="+mn-cs"/>
              </a:defRPr>
            </a:lvl7pPr>
            <a:lvl8pPr marL="3200400" algn="l" defTabSz="914400" rtl="0" eaLnBrk="1" latinLnBrk="0" hangingPunct="1">
              <a:defRPr kern="1200">
                <a:solidFill>
                  <a:schemeClr val="tx1"/>
                </a:solidFill>
                <a:latin typeface="Helvetica" charset="0"/>
                <a:ea typeface="+mn-ea"/>
                <a:cs typeface="+mn-cs"/>
              </a:defRPr>
            </a:lvl8pPr>
            <a:lvl9pPr marL="3657600" algn="l" defTabSz="914400" rtl="0" eaLnBrk="1" latinLnBrk="0" hangingPunct="1">
              <a:defRPr kern="1200">
                <a:solidFill>
                  <a:schemeClr val="tx1"/>
                </a:solidFill>
                <a:latin typeface="Helvetica" charset="0"/>
                <a:ea typeface="+mn-ea"/>
                <a:cs typeface="+mn-cs"/>
              </a:defRPr>
            </a:lvl9pPr>
          </a:lstStyle>
          <a:p>
            <a:endParaRPr lang="en-GB"/>
          </a:p>
        </p:txBody>
      </p:sp>
      <p:pic>
        <p:nvPicPr>
          <p:cNvPr id="108" name="Picture 107"/>
          <p:cNvPicPr>
            <a:picLocks noChangeAspect="1" noChangeArrowheads="1"/>
          </p:cNvPicPr>
          <p:nvPr/>
        </p:nvPicPr>
        <p:blipFill>
          <a:blip r:embed="rId6" cstate="print"/>
          <a:srcRect/>
          <a:stretch>
            <a:fillRect/>
          </a:stretch>
        </p:blipFill>
        <p:spPr bwMode="auto">
          <a:xfrm>
            <a:off x="539750" y="6070600"/>
            <a:ext cx="393700" cy="368300"/>
          </a:xfrm>
          <a:prstGeom prst="rect">
            <a:avLst/>
          </a:prstGeom>
          <a:noFill/>
          <a:ln w="9525">
            <a:noFill/>
            <a:miter lim="800000"/>
            <a:headEnd/>
            <a:tailEnd/>
          </a:ln>
        </p:spPr>
      </p:pic>
      <p:pic>
        <p:nvPicPr>
          <p:cNvPr id="109" name="Picture 108"/>
          <p:cNvPicPr>
            <a:picLocks noChangeAspect="1" noChangeArrowheads="1"/>
          </p:cNvPicPr>
          <p:nvPr/>
        </p:nvPicPr>
        <p:blipFill>
          <a:blip r:embed="rId6" cstate="print"/>
          <a:srcRect/>
          <a:stretch>
            <a:fillRect/>
          </a:stretch>
        </p:blipFill>
        <p:spPr bwMode="auto">
          <a:xfrm>
            <a:off x="920750" y="6070600"/>
            <a:ext cx="393700" cy="368300"/>
          </a:xfrm>
          <a:prstGeom prst="rect">
            <a:avLst/>
          </a:prstGeom>
          <a:noFill/>
          <a:ln w="9525">
            <a:noFill/>
            <a:miter lim="800000"/>
            <a:headEnd/>
            <a:tailEnd/>
          </a:ln>
        </p:spPr>
      </p:pic>
      <p:pic>
        <p:nvPicPr>
          <p:cNvPr id="110" name="Picture 109"/>
          <p:cNvPicPr>
            <a:picLocks noChangeAspect="1" noChangeArrowheads="1"/>
          </p:cNvPicPr>
          <p:nvPr/>
        </p:nvPicPr>
        <p:blipFill>
          <a:blip r:embed="rId6" cstate="print"/>
          <a:srcRect/>
          <a:stretch>
            <a:fillRect/>
          </a:stretch>
        </p:blipFill>
        <p:spPr bwMode="auto">
          <a:xfrm>
            <a:off x="1301750" y="6070600"/>
            <a:ext cx="393700" cy="368300"/>
          </a:xfrm>
          <a:prstGeom prst="rect">
            <a:avLst/>
          </a:prstGeom>
          <a:noFill/>
          <a:ln w="9525">
            <a:noFill/>
            <a:miter lim="800000"/>
            <a:headEnd/>
            <a:tailEnd/>
          </a:ln>
        </p:spPr>
      </p:pic>
      <p:pic>
        <p:nvPicPr>
          <p:cNvPr id="111" name="Picture 110"/>
          <p:cNvPicPr>
            <a:picLocks noChangeAspect="1" noChangeArrowheads="1"/>
          </p:cNvPicPr>
          <p:nvPr/>
        </p:nvPicPr>
        <p:blipFill>
          <a:blip r:embed="rId6" cstate="print"/>
          <a:srcRect/>
          <a:stretch>
            <a:fillRect/>
          </a:stretch>
        </p:blipFill>
        <p:spPr bwMode="auto">
          <a:xfrm>
            <a:off x="1682750" y="6070600"/>
            <a:ext cx="393700" cy="368300"/>
          </a:xfrm>
          <a:prstGeom prst="rect">
            <a:avLst/>
          </a:prstGeom>
          <a:noFill/>
          <a:ln w="9525">
            <a:noFill/>
            <a:miter lim="800000"/>
            <a:headEnd/>
            <a:tailEnd/>
          </a:ln>
        </p:spPr>
      </p:pic>
      <p:pic>
        <p:nvPicPr>
          <p:cNvPr id="112" name="Picture 111"/>
          <p:cNvPicPr>
            <a:picLocks noChangeAspect="1" noChangeArrowheads="1"/>
          </p:cNvPicPr>
          <p:nvPr/>
        </p:nvPicPr>
        <p:blipFill>
          <a:blip r:embed="rId6" cstate="print"/>
          <a:srcRect/>
          <a:stretch>
            <a:fillRect/>
          </a:stretch>
        </p:blipFill>
        <p:spPr bwMode="auto">
          <a:xfrm>
            <a:off x="2063750" y="6070600"/>
            <a:ext cx="393700" cy="368300"/>
          </a:xfrm>
          <a:prstGeom prst="rect">
            <a:avLst/>
          </a:prstGeom>
          <a:noFill/>
          <a:ln w="9525">
            <a:noFill/>
            <a:miter lim="800000"/>
            <a:headEnd/>
            <a:tailEnd/>
          </a:ln>
        </p:spPr>
      </p:pic>
      <p:pic>
        <p:nvPicPr>
          <p:cNvPr id="113" name="Picture 112"/>
          <p:cNvPicPr>
            <a:picLocks noChangeAspect="1" noChangeArrowheads="1"/>
          </p:cNvPicPr>
          <p:nvPr/>
        </p:nvPicPr>
        <p:blipFill>
          <a:blip r:embed="rId6" cstate="print"/>
          <a:srcRect/>
          <a:stretch>
            <a:fillRect/>
          </a:stretch>
        </p:blipFill>
        <p:spPr bwMode="auto">
          <a:xfrm>
            <a:off x="2444750" y="6070600"/>
            <a:ext cx="393700" cy="368300"/>
          </a:xfrm>
          <a:prstGeom prst="rect">
            <a:avLst/>
          </a:prstGeom>
          <a:noFill/>
          <a:ln w="9525">
            <a:noFill/>
            <a:miter lim="800000"/>
            <a:headEnd/>
            <a:tailEnd/>
          </a:ln>
        </p:spPr>
      </p:pic>
      <p:pic>
        <p:nvPicPr>
          <p:cNvPr id="114" name="Picture 113"/>
          <p:cNvPicPr>
            <a:picLocks noChangeAspect="1" noChangeArrowheads="1"/>
          </p:cNvPicPr>
          <p:nvPr/>
        </p:nvPicPr>
        <p:blipFill>
          <a:blip r:embed="rId6" cstate="print"/>
          <a:srcRect/>
          <a:stretch>
            <a:fillRect/>
          </a:stretch>
        </p:blipFill>
        <p:spPr bwMode="auto">
          <a:xfrm>
            <a:off x="2825750" y="6070600"/>
            <a:ext cx="393700" cy="368300"/>
          </a:xfrm>
          <a:prstGeom prst="rect">
            <a:avLst/>
          </a:prstGeom>
          <a:noFill/>
          <a:ln w="9525">
            <a:noFill/>
            <a:miter lim="800000"/>
            <a:headEnd/>
            <a:tailEnd/>
          </a:ln>
        </p:spPr>
      </p:pic>
      <p:pic>
        <p:nvPicPr>
          <p:cNvPr id="115" name="Picture 114"/>
          <p:cNvPicPr>
            <a:picLocks noChangeAspect="1" noChangeArrowheads="1"/>
          </p:cNvPicPr>
          <p:nvPr/>
        </p:nvPicPr>
        <p:blipFill>
          <a:blip r:embed="rId6" cstate="print"/>
          <a:srcRect/>
          <a:stretch>
            <a:fillRect/>
          </a:stretch>
        </p:blipFill>
        <p:spPr bwMode="auto">
          <a:xfrm>
            <a:off x="3206750" y="6070600"/>
            <a:ext cx="393700" cy="368300"/>
          </a:xfrm>
          <a:prstGeom prst="rect">
            <a:avLst/>
          </a:prstGeom>
          <a:noFill/>
          <a:ln w="9525">
            <a:noFill/>
            <a:miter lim="800000"/>
            <a:headEnd/>
            <a:tailEnd/>
          </a:ln>
        </p:spPr>
      </p:pic>
      <p:pic>
        <p:nvPicPr>
          <p:cNvPr id="116" name="Picture 115"/>
          <p:cNvPicPr>
            <a:picLocks noChangeAspect="1" noChangeArrowheads="1"/>
          </p:cNvPicPr>
          <p:nvPr/>
        </p:nvPicPr>
        <p:blipFill>
          <a:blip r:embed="rId7" cstate="print"/>
          <a:srcRect/>
          <a:stretch>
            <a:fillRect/>
          </a:stretch>
        </p:blipFill>
        <p:spPr bwMode="auto">
          <a:xfrm>
            <a:off x="920750" y="4699000"/>
            <a:ext cx="419100" cy="406400"/>
          </a:xfrm>
          <a:prstGeom prst="rect">
            <a:avLst/>
          </a:prstGeom>
          <a:noFill/>
          <a:ln w="9525">
            <a:noFill/>
            <a:miter lim="800000"/>
            <a:headEnd/>
            <a:tailEnd/>
          </a:ln>
        </p:spPr>
      </p:pic>
      <p:pic>
        <p:nvPicPr>
          <p:cNvPr id="117" name="Picture 116"/>
          <p:cNvPicPr>
            <a:picLocks noChangeAspect="1" noChangeArrowheads="1"/>
          </p:cNvPicPr>
          <p:nvPr/>
        </p:nvPicPr>
        <p:blipFill>
          <a:blip r:embed="rId7" cstate="print"/>
          <a:srcRect/>
          <a:stretch>
            <a:fillRect/>
          </a:stretch>
        </p:blipFill>
        <p:spPr bwMode="auto">
          <a:xfrm>
            <a:off x="539750" y="5156200"/>
            <a:ext cx="419100" cy="406400"/>
          </a:xfrm>
          <a:prstGeom prst="rect">
            <a:avLst/>
          </a:prstGeom>
          <a:noFill/>
          <a:ln w="9525">
            <a:noFill/>
            <a:miter lim="800000"/>
            <a:headEnd/>
            <a:tailEnd/>
          </a:ln>
        </p:spPr>
      </p:pic>
      <p:pic>
        <p:nvPicPr>
          <p:cNvPr id="118" name="Picture 117"/>
          <p:cNvPicPr>
            <a:picLocks noChangeAspect="1" noChangeArrowheads="1"/>
          </p:cNvPicPr>
          <p:nvPr/>
        </p:nvPicPr>
        <p:blipFill>
          <a:blip r:embed="rId7" cstate="print"/>
          <a:srcRect/>
          <a:stretch>
            <a:fillRect/>
          </a:stretch>
        </p:blipFill>
        <p:spPr bwMode="auto">
          <a:xfrm>
            <a:off x="996950" y="5080000"/>
            <a:ext cx="419100" cy="406400"/>
          </a:xfrm>
          <a:prstGeom prst="rect">
            <a:avLst/>
          </a:prstGeom>
          <a:noFill/>
          <a:ln w="9525">
            <a:noFill/>
            <a:miter lim="800000"/>
            <a:headEnd/>
            <a:tailEnd/>
          </a:ln>
        </p:spPr>
      </p:pic>
      <p:pic>
        <p:nvPicPr>
          <p:cNvPr id="119" name="Picture 118"/>
          <p:cNvPicPr>
            <a:picLocks noChangeAspect="1" noChangeArrowheads="1"/>
          </p:cNvPicPr>
          <p:nvPr/>
        </p:nvPicPr>
        <p:blipFill>
          <a:blip r:embed="rId7" cstate="print"/>
          <a:srcRect/>
          <a:stretch>
            <a:fillRect/>
          </a:stretch>
        </p:blipFill>
        <p:spPr bwMode="auto">
          <a:xfrm>
            <a:off x="768350" y="5537200"/>
            <a:ext cx="419100" cy="406400"/>
          </a:xfrm>
          <a:prstGeom prst="rect">
            <a:avLst/>
          </a:prstGeom>
          <a:noFill/>
          <a:ln w="9525">
            <a:noFill/>
            <a:miter lim="800000"/>
            <a:headEnd/>
            <a:tailEnd/>
          </a:ln>
        </p:spPr>
      </p:pic>
      <p:pic>
        <p:nvPicPr>
          <p:cNvPr id="120" name="Picture 119"/>
          <p:cNvPicPr>
            <a:picLocks noChangeAspect="1" noChangeArrowheads="1"/>
          </p:cNvPicPr>
          <p:nvPr/>
        </p:nvPicPr>
        <p:blipFill>
          <a:blip r:embed="rId7" cstate="print"/>
          <a:srcRect/>
          <a:stretch>
            <a:fillRect/>
          </a:stretch>
        </p:blipFill>
        <p:spPr bwMode="auto">
          <a:xfrm>
            <a:off x="1301750" y="4622800"/>
            <a:ext cx="419100" cy="406400"/>
          </a:xfrm>
          <a:prstGeom prst="rect">
            <a:avLst/>
          </a:prstGeom>
          <a:noFill/>
          <a:ln w="9525">
            <a:noFill/>
            <a:miter lim="800000"/>
            <a:headEnd/>
            <a:tailEnd/>
          </a:ln>
        </p:spPr>
      </p:pic>
      <p:pic>
        <p:nvPicPr>
          <p:cNvPr id="121" name="Picture 120"/>
          <p:cNvPicPr>
            <a:picLocks noChangeAspect="1" noChangeArrowheads="1"/>
          </p:cNvPicPr>
          <p:nvPr/>
        </p:nvPicPr>
        <p:blipFill>
          <a:blip r:embed="rId7" cstate="print"/>
          <a:srcRect/>
          <a:stretch>
            <a:fillRect/>
          </a:stretch>
        </p:blipFill>
        <p:spPr bwMode="auto">
          <a:xfrm>
            <a:off x="1225550" y="5461000"/>
            <a:ext cx="419100" cy="406400"/>
          </a:xfrm>
          <a:prstGeom prst="rect">
            <a:avLst/>
          </a:prstGeom>
          <a:noFill/>
          <a:ln w="9525">
            <a:noFill/>
            <a:miter lim="800000"/>
            <a:headEnd/>
            <a:tailEnd/>
          </a:ln>
        </p:spPr>
      </p:pic>
      <p:pic>
        <p:nvPicPr>
          <p:cNvPr id="122" name="Picture 121"/>
          <p:cNvPicPr>
            <a:picLocks noChangeAspect="1" noChangeArrowheads="1"/>
          </p:cNvPicPr>
          <p:nvPr/>
        </p:nvPicPr>
        <p:blipFill>
          <a:blip r:embed="rId7" cstate="print"/>
          <a:srcRect/>
          <a:stretch>
            <a:fillRect/>
          </a:stretch>
        </p:blipFill>
        <p:spPr bwMode="auto">
          <a:xfrm>
            <a:off x="1758950" y="4699000"/>
            <a:ext cx="419100" cy="406400"/>
          </a:xfrm>
          <a:prstGeom prst="rect">
            <a:avLst/>
          </a:prstGeom>
          <a:noFill/>
          <a:ln w="9525">
            <a:noFill/>
            <a:miter lim="800000"/>
            <a:headEnd/>
            <a:tailEnd/>
          </a:ln>
        </p:spPr>
      </p:pic>
      <p:pic>
        <p:nvPicPr>
          <p:cNvPr id="123" name="Picture 122"/>
          <p:cNvPicPr>
            <a:picLocks noChangeAspect="1" noChangeArrowheads="1"/>
          </p:cNvPicPr>
          <p:nvPr/>
        </p:nvPicPr>
        <p:blipFill>
          <a:blip r:embed="rId7" cstate="print"/>
          <a:srcRect/>
          <a:stretch>
            <a:fillRect/>
          </a:stretch>
        </p:blipFill>
        <p:spPr bwMode="auto">
          <a:xfrm>
            <a:off x="539750" y="4546600"/>
            <a:ext cx="419100" cy="406400"/>
          </a:xfrm>
          <a:prstGeom prst="rect">
            <a:avLst/>
          </a:prstGeom>
          <a:noFill/>
          <a:ln w="9525">
            <a:noFill/>
            <a:miter lim="800000"/>
            <a:headEnd/>
            <a:tailEnd/>
          </a:ln>
        </p:spPr>
      </p:pic>
      <p:pic>
        <p:nvPicPr>
          <p:cNvPr id="124" name="Picture 123"/>
          <p:cNvPicPr>
            <a:picLocks noChangeAspect="1" noChangeArrowheads="1"/>
          </p:cNvPicPr>
          <p:nvPr/>
        </p:nvPicPr>
        <p:blipFill>
          <a:blip r:embed="rId7" cstate="print"/>
          <a:srcRect/>
          <a:stretch>
            <a:fillRect/>
          </a:stretch>
        </p:blipFill>
        <p:spPr bwMode="auto">
          <a:xfrm>
            <a:off x="1987550" y="5613400"/>
            <a:ext cx="419100" cy="406400"/>
          </a:xfrm>
          <a:prstGeom prst="rect">
            <a:avLst/>
          </a:prstGeom>
          <a:noFill/>
          <a:ln w="9525">
            <a:noFill/>
            <a:miter lim="800000"/>
            <a:headEnd/>
            <a:tailEnd/>
          </a:ln>
        </p:spPr>
      </p:pic>
      <p:pic>
        <p:nvPicPr>
          <p:cNvPr id="125" name="Picture 124"/>
          <p:cNvPicPr>
            <a:picLocks noChangeAspect="1" noChangeArrowheads="1"/>
          </p:cNvPicPr>
          <p:nvPr/>
        </p:nvPicPr>
        <p:blipFill>
          <a:blip r:embed="rId7" cstate="print"/>
          <a:srcRect/>
          <a:stretch>
            <a:fillRect/>
          </a:stretch>
        </p:blipFill>
        <p:spPr bwMode="auto">
          <a:xfrm>
            <a:off x="2063750" y="5080000"/>
            <a:ext cx="419100" cy="406400"/>
          </a:xfrm>
          <a:prstGeom prst="rect">
            <a:avLst/>
          </a:prstGeom>
          <a:noFill/>
          <a:ln w="9525">
            <a:noFill/>
            <a:miter lim="800000"/>
            <a:headEnd/>
            <a:tailEnd/>
          </a:ln>
        </p:spPr>
      </p:pic>
      <p:pic>
        <p:nvPicPr>
          <p:cNvPr id="126" name="Picture 125"/>
          <p:cNvPicPr>
            <a:picLocks noChangeAspect="1" noChangeArrowheads="1"/>
          </p:cNvPicPr>
          <p:nvPr/>
        </p:nvPicPr>
        <p:blipFill>
          <a:blip r:embed="rId7" cstate="print"/>
          <a:srcRect/>
          <a:stretch>
            <a:fillRect/>
          </a:stretch>
        </p:blipFill>
        <p:spPr bwMode="auto">
          <a:xfrm>
            <a:off x="2292350" y="4622800"/>
            <a:ext cx="419100" cy="406400"/>
          </a:xfrm>
          <a:prstGeom prst="rect">
            <a:avLst/>
          </a:prstGeom>
          <a:noFill/>
          <a:ln w="9525">
            <a:noFill/>
            <a:miter lim="800000"/>
            <a:headEnd/>
            <a:tailEnd/>
          </a:ln>
        </p:spPr>
      </p:pic>
      <p:pic>
        <p:nvPicPr>
          <p:cNvPr id="127" name="Picture 126"/>
          <p:cNvPicPr>
            <a:picLocks noChangeAspect="1" noChangeArrowheads="1"/>
          </p:cNvPicPr>
          <p:nvPr/>
        </p:nvPicPr>
        <p:blipFill>
          <a:blip r:embed="rId7" cstate="print"/>
          <a:srcRect/>
          <a:stretch>
            <a:fillRect/>
          </a:stretch>
        </p:blipFill>
        <p:spPr bwMode="auto">
          <a:xfrm>
            <a:off x="2368550" y="5384800"/>
            <a:ext cx="419100" cy="406400"/>
          </a:xfrm>
          <a:prstGeom prst="rect">
            <a:avLst/>
          </a:prstGeom>
          <a:noFill/>
          <a:ln w="9525">
            <a:noFill/>
            <a:miter lim="800000"/>
            <a:headEnd/>
            <a:tailEnd/>
          </a:ln>
        </p:spPr>
      </p:pic>
      <p:pic>
        <p:nvPicPr>
          <p:cNvPr id="128" name="Picture 127"/>
          <p:cNvPicPr>
            <a:picLocks noChangeAspect="1" noChangeArrowheads="1"/>
          </p:cNvPicPr>
          <p:nvPr/>
        </p:nvPicPr>
        <p:blipFill>
          <a:blip r:embed="rId7" cstate="print"/>
          <a:srcRect/>
          <a:stretch>
            <a:fillRect/>
          </a:stretch>
        </p:blipFill>
        <p:spPr bwMode="auto">
          <a:xfrm>
            <a:off x="2673350" y="5613400"/>
            <a:ext cx="419100" cy="406400"/>
          </a:xfrm>
          <a:prstGeom prst="rect">
            <a:avLst/>
          </a:prstGeom>
          <a:noFill/>
          <a:ln w="9525">
            <a:noFill/>
            <a:miter lim="800000"/>
            <a:headEnd/>
            <a:tailEnd/>
          </a:ln>
        </p:spPr>
      </p:pic>
      <p:pic>
        <p:nvPicPr>
          <p:cNvPr id="129" name="Picture 128"/>
          <p:cNvPicPr>
            <a:picLocks noChangeAspect="1" noChangeArrowheads="1"/>
          </p:cNvPicPr>
          <p:nvPr/>
        </p:nvPicPr>
        <p:blipFill>
          <a:blip r:embed="rId7" cstate="print"/>
          <a:srcRect/>
          <a:stretch>
            <a:fillRect/>
          </a:stretch>
        </p:blipFill>
        <p:spPr bwMode="auto">
          <a:xfrm>
            <a:off x="2825750" y="4622800"/>
            <a:ext cx="419100" cy="406400"/>
          </a:xfrm>
          <a:prstGeom prst="rect">
            <a:avLst/>
          </a:prstGeom>
          <a:noFill/>
          <a:ln w="9525">
            <a:noFill/>
            <a:miter lim="800000"/>
            <a:headEnd/>
            <a:tailEnd/>
          </a:ln>
        </p:spPr>
      </p:pic>
      <p:pic>
        <p:nvPicPr>
          <p:cNvPr id="130" name="Picture 129"/>
          <p:cNvPicPr>
            <a:picLocks noChangeAspect="1" noChangeArrowheads="1"/>
          </p:cNvPicPr>
          <p:nvPr/>
        </p:nvPicPr>
        <p:blipFill>
          <a:blip r:embed="rId7" cstate="print"/>
          <a:srcRect/>
          <a:stretch>
            <a:fillRect/>
          </a:stretch>
        </p:blipFill>
        <p:spPr bwMode="auto">
          <a:xfrm>
            <a:off x="3359150" y="4775200"/>
            <a:ext cx="419100" cy="406400"/>
          </a:xfrm>
          <a:prstGeom prst="rect">
            <a:avLst/>
          </a:prstGeom>
          <a:noFill/>
          <a:ln w="9525">
            <a:noFill/>
            <a:miter lim="800000"/>
            <a:headEnd/>
            <a:tailEnd/>
          </a:ln>
        </p:spPr>
      </p:pic>
      <p:pic>
        <p:nvPicPr>
          <p:cNvPr id="131" name="Picture 130"/>
          <p:cNvPicPr>
            <a:picLocks noChangeAspect="1" noChangeArrowheads="1"/>
          </p:cNvPicPr>
          <p:nvPr/>
        </p:nvPicPr>
        <p:blipFill>
          <a:blip r:embed="rId7" cstate="print"/>
          <a:srcRect/>
          <a:stretch>
            <a:fillRect/>
          </a:stretch>
        </p:blipFill>
        <p:spPr bwMode="auto">
          <a:xfrm>
            <a:off x="3435350" y="5232400"/>
            <a:ext cx="419100" cy="406400"/>
          </a:xfrm>
          <a:prstGeom prst="rect">
            <a:avLst/>
          </a:prstGeom>
          <a:noFill/>
          <a:ln w="9525">
            <a:noFill/>
            <a:miter lim="800000"/>
            <a:headEnd/>
            <a:tailEnd/>
          </a:ln>
        </p:spPr>
      </p:pic>
      <p:pic>
        <p:nvPicPr>
          <p:cNvPr id="132" name="Picture 131"/>
          <p:cNvPicPr>
            <a:picLocks noChangeAspect="1" noChangeArrowheads="1"/>
          </p:cNvPicPr>
          <p:nvPr/>
        </p:nvPicPr>
        <p:blipFill>
          <a:blip r:embed="rId7" cstate="print"/>
          <a:srcRect/>
          <a:stretch>
            <a:fillRect/>
          </a:stretch>
        </p:blipFill>
        <p:spPr bwMode="auto">
          <a:xfrm>
            <a:off x="3130550" y="5461000"/>
            <a:ext cx="419100" cy="406400"/>
          </a:xfrm>
          <a:prstGeom prst="rect">
            <a:avLst/>
          </a:prstGeom>
          <a:noFill/>
          <a:ln w="9525">
            <a:noFill/>
            <a:miter lim="800000"/>
            <a:headEnd/>
            <a:tailEnd/>
          </a:ln>
        </p:spPr>
      </p:pic>
      <p:pic>
        <p:nvPicPr>
          <p:cNvPr id="133" name="Picture 132"/>
          <p:cNvPicPr>
            <a:picLocks noChangeAspect="1" noChangeArrowheads="1"/>
          </p:cNvPicPr>
          <p:nvPr/>
        </p:nvPicPr>
        <p:blipFill>
          <a:blip r:embed="rId7" cstate="print"/>
          <a:srcRect/>
          <a:stretch>
            <a:fillRect/>
          </a:stretch>
        </p:blipFill>
        <p:spPr bwMode="auto">
          <a:xfrm>
            <a:off x="3435350" y="5689600"/>
            <a:ext cx="419100" cy="406400"/>
          </a:xfrm>
          <a:prstGeom prst="rect">
            <a:avLst/>
          </a:prstGeom>
          <a:noFill/>
          <a:ln w="9525">
            <a:noFill/>
            <a:miter lim="800000"/>
            <a:headEnd/>
            <a:tailEnd/>
          </a:ln>
        </p:spPr>
      </p:pic>
      <p:pic>
        <p:nvPicPr>
          <p:cNvPr id="134" name="Picture 133"/>
          <p:cNvPicPr>
            <a:picLocks noChangeAspect="1" noChangeArrowheads="1"/>
          </p:cNvPicPr>
          <p:nvPr/>
        </p:nvPicPr>
        <p:blipFill>
          <a:blip r:embed="rId7" cstate="print"/>
          <a:srcRect/>
          <a:stretch>
            <a:fillRect/>
          </a:stretch>
        </p:blipFill>
        <p:spPr bwMode="auto">
          <a:xfrm>
            <a:off x="2978150" y="5003800"/>
            <a:ext cx="419100" cy="406400"/>
          </a:xfrm>
          <a:prstGeom prst="rect">
            <a:avLst/>
          </a:prstGeom>
          <a:noFill/>
          <a:ln w="9525">
            <a:noFill/>
            <a:miter lim="800000"/>
            <a:headEnd/>
            <a:tailEnd/>
          </a:ln>
        </p:spPr>
      </p:pic>
      <p:sp>
        <p:nvSpPr>
          <p:cNvPr id="135" name="Line 42"/>
          <p:cNvSpPr>
            <a:spLocks noChangeShapeType="1"/>
          </p:cNvSpPr>
          <p:nvPr/>
        </p:nvSpPr>
        <p:spPr bwMode="auto">
          <a:xfrm>
            <a:off x="4044950" y="5384800"/>
            <a:ext cx="1600200" cy="0"/>
          </a:xfrm>
          <a:prstGeom prst="line">
            <a:avLst/>
          </a:prstGeom>
          <a:noFill/>
          <a:ln w="28575">
            <a:solidFill>
              <a:schemeClr val="tx1"/>
            </a:solidFill>
            <a:round/>
            <a:headEnd/>
            <a:tailEnd type="arrow" w="med" len="med"/>
          </a:ln>
        </p:spPr>
        <p:txBody>
          <a:bodyPr wrap="none" anchor="ctr"/>
          <a:lstStyle>
            <a:defPPr>
              <a:defRPr lang="en-US"/>
            </a:defPPr>
            <a:lvl1pPr algn="l" rtl="0" eaLnBrk="0" fontAlgn="base" hangingPunct="0">
              <a:spcBef>
                <a:spcPct val="0"/>
              </a:spcBef>
              <a:spcAft>
                <a:spcPct val="0"/>
              </a:spcAft>
              <a:defRPr kern="1200">
                <a:solidFill>
                  <a:schemeClr val="tx1"/>
                </a:solidFill>
                <a:latin typeface="Helvetica" charset="0"/>
                <a:ea typeface="+mn-ea"/>
                <a:cs typeface="+mn-cs"/>
              </a:defRPr>
            </a:lvl1pPr>
            <a:lvl2pPr marL="457200" algn="l" rtl="0" eaLnBrk="0" fontAlgn="base" hangingPunct="0">
              <a:spcBef>
                <a:spcPct val="0"/>
              </a:spcBef>
              <a:spcAft>
                <a:spcPct val="0"/>
              </a:spcAft>
              <a:defRPr kern="1200">
                <a:solidFill>
                  <a:schemeClr val="tx1"/>
                </a:solidFill>
                <a:latin typeface="Helvetica" charset="0"/>
                <a:ea typeface="+mn-ea"/>
                <a:cs typeface="+mn-cs"/>
              </a:defRPr>
            </a:lvl2pPr>
            <a:lvl3pPr marL="914400" algn="l" rtl="0" eaLnBrk="0" fontAlgn="base" hangingPunct="0">
              <a:spcBef>
                <a:spcPct val="0"/>
              </a:spcBef>
              <a:spcAft>
                <a:spcPct val="0"/>
              </a:spcAft>
              <a:defRPr kern="1200">
                <a:solidFill>
                  <a:schemeClr val="tx1"/>
                </a:solidFill>
                <a:latin typeface="Helvetica" charset="0"/>
                <a:ea typeface="+mn-ea"/>
                <a:cs typeface="+mn-cs"/>
              </a:defRPr>
            </a:lvl3pPr>
            <a:lvl4pPr marL="1371600" algn="l" rtl="0" eaLnBrk="0" fontAlgn="base" hangingPunct="0">
              <a:spcBef>
                <a:spcPct val="0"/>
              </a:spcBef>
              <a:spcAft>
                <a:spcPct val="0"/>
              </a:spcAft>
              <a:defRPr kern="1200">
                <a:solidFill>
                  <a:schemeClr val="tx1"/>
                </a:solidFill>
                <a:latin typeface="Helvetica" charset="0"/>
                <a:ea typeface="+mn-ea"/>
                <a:cs typeface="+mn-cs"/>
              </a:defRPr>
            </a:lvl4pPr>
            <a:lvl5pPr marL="1828800" algn="l" rtl="0" eaLnBrk="0" fontAlgn="base" hangingPunct="0">
              <a:spcBef>
                <a:spcPct val="0"/>
              </a:spcBef>
              <a:spcAft>
                <a:spcPct val="0"/>
              </a:spcAft>
              <a:defRPr kern="1200">
                <a:solidFill>
                  <a:schemeClr val="tx1"/>
                </a:solidFill>
                <a:latin typeface="Helvetica" charset="0"/>
                <a:ea typeface="+mn-ea"/>
                <a:cs typeface="+mn-cs"/>
              </a:defRPr>
            </a:lvl5pPr>
            <a:lvl6pPr marL="2286000" algn="l" defTabSz="914400" rtl="0" eaLnBrk="1" latinLnBrk="0" hangingPunct="1">
              <a:defRPr kern="1200">
                <a:solidFill>
                  <a:schemeClr val="tx1"/>
                </a:solidFill>
                <a:latin typeface="Helvetica" charset="0"/>
                <a:ea typeface="+mn-ea"/>
                <a:cs typeface="+mn-cs"/>
              </a:defRPr>
            </a:lvl6pPr>
            <a:lvl7pPr marL="2743200" algn="l" defTabSz="914400" rtl="0" eaLnBrk="1" latinLnBrk="0" hangingPunct="1">
              <a:defRPr kern="1200">
                <a:solidFill>
                  <a:schemeClr val="tx1"/>
                </a:solidFill>
                <a:latin typeface="Helvetica" charset="0"/>
                <a:ea typeface="+mn-ea"/>
                <a:cs typeface="+mn-cs"/>
              </a:defRPr>
            </a:lvl7pPr>
            <a:lvl8pPr marL="3200400" algn="l" defTabSz="914400" rtl="0" eaLnBrk="1" latinLnBrk="0" hangingPunct="1">
              <a:defRPr kern="1200">
                <a:solidFill>
                  <a:schemeClr val="tx1"/>
                </a:solidFill>
                <a:latin typeface="Helvetica" charset="0"/>
                <a:ea typeface="+mn-ea"/>
                <a:cs typeface="+mn-cs"/>
              </a:defRPr>
            </a:lvl8pPr>
            <a:lvl9pPr marL="3657600" algn="l" defTabSz="914400" rtl="0" eaLnBrk="1" latinLnBrk="0" hangingPunct="1">
              <a:defRPr kern="1200">
                <a:solidFill>
                  <a:schemeClr val="tx1"/>
                </a:solidFill>
                <a:latin typeface="Helvetica" charset="0"/>
                <a:ea typeface="+mn-ea"/>
                <a:cs typeface="+mn-cs"/>
              </a:defRPr>
            </a:lvl9pPr>
          </a:lstStyle>
          <a:p>
            <a:endParaRPr lang="en-GB"/>
          </a:p>
        </p:txBody>
      </p:sp>
      <p:sp>
        <p:nvSpPr>
          <p:cNvPr id="136" name="Text Box 43"/>
          <p:cNvSpPr txBox="1">
            <a:spLocks noChangeArrowheads="1"/>
          </p:cNvSpPr>
          <p:nvPr/>
        </p:nvSpPr>
        <p:spPr bwMode="auto">
          <a:xfrm>
            <a:off x="4273550" y="5003800"/>
            <a:ext cx="1062038" cy="304800"/>
          </a:xfrm>
          <a:prstGeom prst="rect">
            <a:avLst/>
          </a:prstGeom>
          <a:noFill/>
          <a:ln w="9525">
            <a:noFill/>
            <a:miter lim="800000"/>
            <a:headEnd/>
            <a:tailEnd/>
          </a:ln>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Helvetica" charset="0"/>
                <a:ea typeface="+mn-ea"/>
                <a:cs typeface="+mn-cs"/>
              </a:defRPr>
            </a:lvl1pPr>
            <a:lvl2pPr marL="457200" algn="l" rtl="0" eaLnBrk="0" fontAlgn="base" hangingPunct="0">
              <a:spcBef>
                <a:spcPct val="0"/>
              </a:spcBef>
              <a:spcAft>
                <a:spcPct val="0"/>
              </a:spcAft>
              <a:defRPr kern="1200">
                <a:solidFill>
                  <a:schemeClr val="tx1"/>
                </a:solidFill>
                <a:latin typeface="Helvetica" charset="0"/>
                <a:ea typeface="+mn-ea"/>
                <a:cs typeface="+mn-cs"/>
              </a:defRPr>
            </a:lvl2pPr>
            <a:lvl3pPr marL="914400" algn="l" rtl="0" eaLnBrk="0" fontAlgn="base" hangingPunct="0">
              <a:spcBef>
                <a:spcPct val="0"/>
              </a:spcBef>
              <a:spcAft>
                <a:spcPct val="0"/>
              </a:spcAft>
              <a:defRPr kern="1200">
                <a:solidFill>
                  <a:schemeClr val="tx1"/>
                </a:solidFill>
                <a:latin typeface="Helvetica" charset="0"/>
                <a:ea typeface="+mn-ea"/>
                <a:cs typeface="+mn-cs"/>
              </a:defRPr>
            </a:lvl3pPr>
            <a:lvl4pPr marL="1371600" algn="l" rtl="0" eaLnBrk="0" fontAlgn="base" hangingPunct="0">
              <a:spcBef>
                <a:spcPct val="0"/>
              </a:spcBef>
              <a:spcAft>
                <a:spcPct val="0"/>
              </a:spcAft>
              <a:defRPr kern="1200">
                <a:solidFill>
                  <a:schemeClr val="tx1"/>
                </a:solidFill>
                <a:latin typeface="Helvetica" charset="0"/>
                <a:ea typeface="+mn-ea"/>
                <a:cs typeface="+mn-cs"/>
              </a:defRPr>
            </a:lvl4pPr>
            <a:lvl5pPr marL="1828800" algn="l" rtl="0" eaLnBrk="0" fontAlgn="base" hangingPunct="0">
              <a:spcBef>
                <a:spcPct val="0"/>
              </a:spcBef>
              <a:spcAft>
                <a:spcPct val="0"/>
              </a:spcAft>
              <a:defRPr kern="1200">
                <a:solidFill>
                  <a:schemeClr val="tx1"/>
                </a:solidFill>
                <a:latin typeface="Helvetica" charset="0"/>
                <a:ea typeface="+mn-ea"/>
                <a:cs typeface="+mn-cs"/>
              </a:defRPr>
            </a:lvl5pPr>
            <a:lvl6pPr marL="2286000" algn="l" defTabSz="914400" rtl="0" eaLnBrk="1" latinLnBrk="0" hangingPunct="1">
              <a:defRPr kern="1200">
                <a:solidFill>
                  <a:schemeClr val="tx1"/>
                </a:solidFill>
                <a:latin typeface="Helvetica" charset="0"/>
                <a:ea typeface="+mn-ea"/>
                <a:cs typeface="+mn-cs"/>
              </a:defRPr>
            </a:lvl6pPr>
            <a:lvl7pPr marL="2743200" algn="l" defTabSz="914400" rtl="0" eaLnBrk="1" latinLnBrk="0" hangingPunct="1">
              <a:defRPr kern="1200">
                <a:solidFill>
                  <a:schemeClr val="tx1"/>
                </a:solidFill>
                <a:latin typeface="Helvetica" charset="0"/>
                <a:ea typeface="+mn-ea"/>
                <a:cs typeface="+mn-cs"/>
              </a:defRPr>
            </a:lvl7pPr>
            <a:lvl8pPr marL="3200400" algn="l" defTabSz="914400" rtl="0" eaLnBrk="1" latinLnBrk="0" hangingPunct="1">
              <a:defRPr kern="1200">
                <a:solidFill>
                  <a:schemeClr val="tx1"/>
                </a:solidFill>
                <a:latin typeface="Helvetica" charset="0"/>
                <a:ea typeface="+mn-ea"/>
                <a:cs typeface="+mn-cs"/>
              </a:defRPr>
            </a:lvl8pPr>
            <a:lvl9pPr marL="3657600" algn="l" defTabSz="914400" rtl="0" eaLnBrk="1" latinLnBrk="0" hangingPunct="1">
              <a:defRPr kern="1200">
                <a:solidFill>
                  <a:schemeClr val="tx1"/>
                </a:solidFill>
                <a:latin typeface="Helvetica" charset="0"/>
                <a:ea typeface="+mn-ea"/>
                <a:cs typeface="+mn-cs"/>
              </a:defRPr>
            </a:lvl9pPr>
          </a:lstStyle>
          <a:p>
            <a:r>
              <a:rPr lang="en-US" sz="1400"/>
              <a:t>Harvest Ab</a:t>
            </a:r>
          </a:p>
        </p:txBody>
      </p:sp>
      <p:sp>
        <p:nvSpPr>
          <p:cNvPr id="137" name="Text Box 44"/>
          <p:cNvSpPr txBox="1">
            <a:spLocks noChangeArrowheads="1"/>
          </p:cNvSpPr>
          <p:nvPr/>
        </p:nvSpPr>
        <p:spPr bwMode="auto">
          <a:xfrm>
            <a:off x="5721350" y="5195888"/>
            <a:ext cx="2457450" cy="366712"/>
          </a:xfrm>
          <a:prstGeom prst="rect">
            <a:avLst/>
          </a:prstGeom>
          <a:noFill/>
          <a:ln w="9525">
            <a:noFill/>
            <a:miter lim="800000"/>
            <a:headEnd/>
            <a:tailEnd/>
          </a:ln>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Helvetica" charset="0"/>
                <a:ea typeface="+mn-ea"/>
                <a:cs typeface="+mn-cs"/>
              </a:defRPr>
            </a:lvl1pPr>
            <a:lvl2pPr marL="457200" algn="l" rtl="0" eaLnBrk="0" fontAlgn="base" hangingPunct="0">
              <a:spcBef>
                <a:spcPct val="0"/>
              </a:spcBef>
              <a:spcAft>
                <a:spcPct val="0"/>
              </a:spcAft>
              <a:defRPr kern="1200">
                <a:solidFill>
                  <a:schemeClr val="tx1"/>
                </a:solidFill>
                <a:latin typeface="Helvetica" charset="0"/>
                <a:ea typeface="+mn-ea"/>
                <a:cs typeface="+mn-cs"/>
              </a:defRPr>
            </a:lvl2pPr>
            <a:lvl3pPr marL="914400" algn="l" rtl="0" eaLnBrk="0" fontAlgn="base" hangingPunct="0">
              <a:spcBef>
                <a:spcPct val="0"/>
              </a:spcBef>
              <a:spcAft>
                <a:spcPct val="0"/>
              </a:spcAft>
              <a:defRPr kern="1200">
                <a:solidFill>
                  <a:schemeClr val="tx1"/>
                </a:solidFill>
                <a:latin typeface="Helvetica" charset="0"/>
                <a:ea typeface="+mn-ea"/>
                <a:cs typeface="+mn-cs"/>
              </a:defRPr>
            </a:lvl3pPr>
            <a:lvl4pPr marL="1371600" algn="l" rtl="0" eaLnBrk="0" fontAlgn="base" hangingPunct="0">
              <a:spcBef>
                <a:spcPct val="0"/>
              </a:spcBef>
              <a:spcAft>
                <a:spcPct val="0"/>
              </a:spcAft>
              <a:defRPr kern="1200">
                <a:solidFill>
                  <a:schemeClr val="tx1"/>
                </a:solidFill>
                <a:latin typeface="Helvetica" charset="0"/>
                <a:ea typeface="+mn-ea"/>
                <a:cs typeface="+mn-cs"/>
              </a:defRPr>
            </a:lvl4pPr>
            <a:lvl5pPr marL="1828800" algn="l" rtl="0" eaLnBrk="0" fontAlgn="base" hangingPunct="0">
              <a:spcBef>
                <a:spcPct val="0"/>
              </a:spcBef>
              <a:spcAft>
                <a:spcPct val="0"/>
              </a:spcAft>
              <a:defRPr kern="1200">
                <a:solidFill>
                  <a:schemeClr val="tx1"/>
                </a:solidFill>
                <a:latin typeface="Helvetica" charset="0"/>
                <a:ea typeface="+mn-ea"/>
                <a:cs typeface="+mn-cs"/>
              </a:defRPr>
            </a:lvl5pPr>
            <a:lvl6pPr marL="2286000" algn="l" defTabSz="914400" rtl="0" eaLnBrk="1" latinLnBrk="0" hangingPunct="1">
              <a:defRPr kern="1200">
                <a:solidFill>
                  <a:schemeClr val="tx1"/>
                </a:solidFill>
                <a:latin typeface="Helvetica" charset="0"/>
                <a:ea typeface="+mn-ea"/>
                <a:cs typeface="+mn-cs"/>
              </a:defRPr>
            </a:lvl6pPr>
            <a:lvl7pPr marL="2743200" algn="l" defTabSz="914400" rtl="0" eaLnBrk="1" latinLnBrk="0" hangingPunct="1">
              <a:defRPr kern="1200">
                <a:solidFill>
                  <a:schemeClr val="tx1"/>
                </a:solidFill>
                <a:latin typeface="Helvetica" charset="0"/>
                <a:ea typeface="+mn-ea"/>
                <a:cs typeface="+mn-cs"/>
              </a:defRPr>
            </a:lvl7pPr>
            <a:lvl8pPr marL="3200400" algn="l" defTabSz="914400" rtl="0" eaLnBrk="1" latinLnBrk="0" hangingPunct="1">
              <a:defRPr kern="1200">
                <a:solidFill>
                  <a:schemeClr val="tx1"/>
                </a:solidFill>
                <a:latin typeface="Helvetica" charset="0"/>
                <a:ea typeface="+mn-ea"/>
                <a:cs typeface="+mn-cs"/>
              </a:defRPr>
            </a:lvl8pPr>
            <a:lvl9pPr marL="3657600" algn="l" defTabSz="914400" rtl="0" eaLnBrk="1" latinLnBrk="0" hangingPunct="1">
              <a:defRPr kern="1200">
                <a:solidFill>
                  <a:schemeClr val="tx1"/>
                </a:solidFill>
                <a:latin typeface="Helvetica" charset="0"/>
                <a:ea typeface="+mn-ea"/>
                <a:cs typeface="+mn-cs"/>
              </a:defRPr>
            </a:lvl9pPr>
          </a:lstStyle>
          <a:p>
            <a:r>
              <a:rPr lang="en-US"/>
              <a:t>Monoclonal antibodies</a:t>
            </a:r>
          </a:p>
        </p:txBody>
      </p:sp>
      <p:pic>
        <p:nvPicPr>
          <p:cNvPr id="138" name="Picture 137"/>
          <p:cNvPicPr>
            <a:picLocks noChangeAspect="1" noChangeArrowheads="1"/>
          </p:cNvPicPr>
          <p:nvPr/>
        </p:nvPicPr>
        <p:blipFill>
          <a:blip r:embed="rId7" cstate="print"/>
          <a:srcRect/>
          <a:stretch>
            <a:fillRect/>
          </a:stretch>
        </p:blipFill>
        <p:spPr bwMode="auto">
          <a:xfrm>
            <a:off x="1606550" y="5232400"/>
            <a:ext cx="419100" cy="406400"/>
          </a:xfrm>
          <a:prstGeom prst="rect">
            <a:avLst/>
          </a:prstGeom>
          <a:noFill/>
          <a:ln w="9525">
            <a:noFill/>
            <a:miter lim="800000"/>
            <a:headEnd/>
            <a:tailEnd/>
          </a:ln>
        </p:spPr>
      </p:pic>
      <p:pic>
        <p:nvPicPr>
          <p:cNvPr id="139" name="Picture 138"/>
          <p:cNvPicPr>
            <a:picLocks noChangeAspect="1" noChangeArrowheads="1"/>
          </p:cNvPicPr>
          <p:nvPr/>
        </p:nvPicPr>
        <p:blipFill>
          <a:blip r:embed="rId8" cstate="print"/>
          <a:srcRect/>
          <a:stretch>
            <a:fillRect/>
          </a:stretch>
        </p:blipFill>
        <p:spPr bwMode="auto">
          <a:xfrm>
            <a:off x="5721350" y="4851400"/>
            <a:ext cx="520700" cy="419100"/>
          </a:xfrm>
          <a:prstGeom prst="rect">
            <a:avLst/>
          </a:prstGeom>
          <a:noFill/>
          <a:ln w="9525">
            <a:noFill/>
            <a:miter lim="800000"/>
            <a:headEnd/>
            <a:tailEnd/>
          </a:ln>
        </p:spPr>
      </p:pic>
      <p:pic>
        <p:nvPicPr>
          <p:cNvPr id="140" name="Picture 139"/>
          <p:cNvPicPr>
            <a:picLocks noChangeAspect="1" noChangeArrowheads="1"/>
          </p:cNvPicPr>
          <p:nvPr/>
        </p:nvPicPr>
        <p:blipFill>
          <a:blip r:embed="rId8" cstate="print"/>
          <a:srcRect/>
          <a:stretch>
            <a:fillRect/>
          </a:stretch>
        </p:blipFill>
        <p:spPr bwMode="auto">
          <a:xfrm>
            <a:off x="6178550" y="4775200"/>
            <a:ext cx="520700" cy="419100"/>
          </a:xfrm>
          <a:prstGeom prst="rect">
            <a:avLst/>
          </a:prstGeom>
          <a:noFill/>
          <a:ln w="9525">
            <a:noFill/>
            <a:miter lim="800000"/>
            <a:headEnd/>
            <a:tailEnd/>
          </a:ln>
        </p:spPr>
      </p:pic>
      <p:pic>
        <p:nvPicPr>
          <p:cNvPr id="141" name="Picture 140"/>
          <p:cNvPicPr>
            <a:picLocks noChangeAspect="1" noChangeArrowheads="1"/>
          </p:cNvPicPr>
          <p:nvPr/>
        </p:nvPicPr>
        <p:blipFill>
          <a:blip r:embed="rId8" cstate="print"/>
          <a:srcRect/>
          <a:stretch>
            <a:fillRect/>
          </a:stretch>
        </p:blipFill>
        <p:spPr bwMode="auto">
          <a:xfrm>
            <a:off x="6559550" y="4851400"/>
            <a:ext cx="520700" cy="419100"/>
          </a:xfrm>
          <a:prstGeom prst="rect">
            <a:avLst/>
          </a:prstGeom>
          <a:noFill/>
          <a:ln w="9525">
            <a:noFill/>
            <a:miter lim="800000"/>
            <a:headEnd/>
            <a:tailEnd/>
          </a:ln>
        </p:spPr>
      </p:pic>
      <p:pic>
        <p:nvPicPr>
          <p:cNvPr id="142" name="Picture 141"/>
          <p:cNvPicPr>
            <a:picLocks noChangeAspect="1" noChangeArrowheads="1"/>
          </p:cNvPicPr>
          <p:nvPr/>
        </p:nvPicPr>
        <p:blipFill>
          <a:blip r:embed="rId8" cstate="print"/>
          <a:srcRect/>
          <a:stretch>
            <a:fillRect/>
          </a:stretch>
        </p:blipFill>
        <p:spPr bwMode="auto">
          <a:xfrm>
            <a:off x="6940550" y="4699000"/>
            <a:ext cx="520700" cy="419100"/>
          </a:xfrm>
          <a:prstGeom prst="rect">
            <a:avLst/>
          </a:prstGeom>
          <a:noFill/>
          <a:ln w="9525">
            <a:noFill/>
            <a:miter lim="800000"/>
            <a:headEnd/>
            <a:tailEnd/>
          </a:ln>
        </p:spPr>
      </p:pic>
      <p:pic>
        <p:nvPicPr>
          <p:cNvPr id="143" name="Picture 142"/>
          <p:cNvPicPr>
            <a:picLocks noChangeAspect="1" noChangeArrowheads="1"/>
          </p:cNvPicPr>
          <p:nvPr/>
        </p:nvPicPr>
        <p:blipFill>
          <a:blip r:embed="rId8" cstate="print"/>
          <a:srcRect/>
          <a:stretch>
            <a:fillRect/>
          </a:stretch>
        </p:blipFill>
        <p:spPr bwMode="auto">
          <a:xfrm>
            <a:off x="7397750" y="4851400"/>
            <a:ext cx="520700" cy="419100"/>
          </a:xfrm>
          <a:prstGeom prst="rect">
            <a:avLst/>
          </a:prstGeom>
          <a:noFill/>
          <a:ln w="9525">
            <a:noFill/>
            <a:miter lim="800000"/>
            <a:headEnd/>
            <a:tailEnd/>
          </a:ln>
        </p:spPr>
      </p:pic>
      <p:pic>
        <p:nvPicPr>
          <p:cNvPr id="144" name="Picture 143"/>
          <p:cNvPicPr>
            <a:picLocks noChangeAspect="1" noChangeArrowheads="1"/>
          </p:cNvPicPr>
          <p:nvPr/>
        </p:nvPicPr>
        <p:blipFill>
          <a:blip r:embed="rId8" cstate="print"/>
          <a:srcRect/>
          <a:stretch>
            <a:fillRect/>
          </a:stretch>
        </p:blipFill>
        <p:spPr bwMode="auto">
          <a:xfrm>
            <a:off x="7931150" y="4775200"/>
            <a:ext cx="520700" cy="419100"/>
          </a:xfrm>
          <a:prstGeom prst="rect">
            <a:avLst/>
          </a:prstGeom>
          <a:noFill/>
          <a:ln w="9525">
            <a:noFill/>
            <a:miter lim="800000"/>
            <a:headEnd/>
            <a:tailEnd/>
          </a:ln>
        </p:spPr>
      </p:pic>
      <p:pic>
        <p:nvPicPr>
          <p:cNvPr id="145" name="Picture 144"/>
          <p:cNvPicPr>
            <a:picLocks noChangeAspect="1" noChangeArrowheads="1"/>
          </p:cNvPicPr>
          <p:nvPr/>
        </p:nvPicPr>
        <p:blipFill>
          <a:blip r:embed="rId8" cstate="print"/>
          <a:srcRect/>
          <a:stretch>
            <a:fillRect/>
          </a:stretch>
        </p:blipFill>
        <p:spPr bwMode="auto">
          <a:xfrm>
            <a:off x="5721350" y="5613400"/>
            <a:ext cx="520700" cy="419100"/>
          </a:xfrm>
          <a:prstGeom prst="rect">
            <a:avLst/>
          </a:prstGeom>
          <a:noFill/>
          <a:ln w="9525">
            <a:noFill/>
            <a:miter lim="800000"/>
            <a:headEnd/>
            <a:tailEnd/>
          </a:ln>
        </p:spPr>
      </p:pic>
      <p:pic>
        <p:nvPicPr>
          <p:cNvPr id="146" name="Picture 145"/>
          <p:cNvPicPr>
            <a:picLocks noChangeAspect="1" noChangeArrowheads="1"/>
          </p:cNvPicPr>
          <p:nvPr/>
        </p:nvPicPr>
        <p:blipFill>
          <a:blip r:embed="rId8" cstate="print"/>
          <a:srcRect/>
          <a:stretch>
            <a:fillRect/>
          </a:stretch>
        </p:blipFill>
        <p:spPr bwMode="auto">
          <a:xfrm>
            <a:off x="6178550" y="5461000"/>
            <a:ext cx="520700" cy="419100"/>
          </a:xfrm>
          <a:prstGeom prst="rect">
            <a:avLst/>
          </a:prstGeom>
          <a:noFill/>
          <a:ln w="9525">
            <a:noFill/>
            <a:miter lim="800000"/>
            <a:headEnd/>
            <a:tailEnd/>
          </a:ln>
        </p:spPr>
      </p:pic>
      <p:pic>
        <p:nvPicPr>
          <p:cNvPr id="147" name="Picture 146"/>
          <p:cNvPicPr>
            <a:picLocks noChangeAspect="1" noChangeArrowheads="1"/>
          </p:cNvPicPr>
          <p:nvPr/>
        </p:nvPicPr>
        <p:blipFill>
          <a:blip r:embed="rId8" cstate="print"/>
          <a:srcRect/>
          <a:stretch>
            <a:fillRect/>
          </a:stretch>
        </p:blipFill>
        <p:spPr bwMode="auto">
          <a:xfrm>
            <a:off x="6483350" y="5689600"/>
            <a:ext cx="520700" cy="419100"/>
          </a:xfrm>
          <a:prstGeom prst="rect">
            <a:avLst/>
          </a:prstGeom>
          <a:noFill/>
          <a:ln w="9525">
            <a:noFill/>
            <a:miter lim="800000"/>
            <a:headEnd/>
            <a:tailEnd/>
          </a:ln>
        </p:spPr>
      </p:pic>
      <p:pic>
        <p:nvPicPr>
          <p:cNvPr id="148" name="Picture 147"/>
          <p:cNvPicPr>
            <a:picLocks noChangeAspect="1" noChangeArrowheads="1"/>
          </p:cNvPicPr>
          <p:nvPr/>
        </p:nvPicPr>
        <p:blipFill>
          <a:blip r:embed="rId8" cstate="print"/>
          <a:srcRect/>
          <a:stretch>
            <a:fillRect/>
          </a:stretch>
        </p:blipFill>
        <p:spPr bwMode="auto">
          <a:xfrm>
            <a:off x="6940550" y="5537200"/>
            <a:ext cx="520700" cy="419100"/>
          </a:xfrm>
          <a:prstGeom prst="rect">
            <a:avLst/>
          </a:prstGeom>
          <a:noFill/>
          <a:ln w="9525">
            <a:noFill/>
            <a:miter lim="800000"/>
            <a:headEnd/>
            <a:tailEnd/>
          </a:ln>
        </p:spPr>
      </p:pic>
      <p:pic>
        <p:nvPicPr>
          <p:cNvPr id="149" name="Picture 148"/>
          <p:cNvPicPr>
            <a:picLocks noChangeAspect="1" noChangeArrowheads="1"/>
          </p:cNvPicPr>
          <p:nvPr/>
        </p:nvPicPr>
        <p:blipFill>
          <a:blip r:embed="rId8" cstate="print"/>
          <a:srcRect/>
          <a:stretch>
            <a:fillRect/>
          </a:stretch>
        </p:blipFill>
        <p:spPr bwMode="auto">
          <a:xfrm>
            <a:off x="7321550" y="5842000"/>
            <a:ext cx="520700" cy="419100"/>
          </a:xfrm>
          <a:prstGeom prst="rect">
            <a:avLst/>
          </a:prstGeom>
          <a:noFill/>
          <a:ln w="9525">
            <a:noFill/>
            <a:miter lim="800000"/>
            <a:headEnd/>
            <a:tailEnd/>
          </a:ln>
        </p:spPr>
      </p:pic>
      <p:pic>
        <p:nvPicPr>
          <p:cNvPr id="150" name="Picture 149"/>
          <p:cNvPicPr>
            <a:picLocks noChangeAspect="1" noChangeArrowheads="1"/>
          </p:cNvPicPr>
          <p:nvPr/>
        </p:nvPicPr>
        <p:blipFill>
          <a:blip r:embed="rId8" cstate="print"/>
          <a:srcRect/>
          <a:stretch>
            <a:fillRect/>
          </a:stretch>
        </p:blipFill>
        <p:spPr bwMode="auto">
          <a:xfrm>
            <a:off x="7702550" y="5537200"/>
            <a:ext cx="520700" cy="419100"/>
          </a:xfrm>
          <a:prstGeom prst="rect">
            <a:avLst/>
          </a:prstGeom>
          <a:noFill/>
          <a:ln w="9525">
            <a:noFill/>
            <a:miter lim="800000"/>
            <a:headEnd/>
            <a:tailEnd/>
          </a:ln>
        </p:spPr>
      </p:pic>
      <p:pic>
        <p:nvPicPr>
          <p:cNvPr id="151" name="Picture 150"/>
          <p:cNvPicPr>
            <a:picLocks noChangeAspect="1" noChangeArrowheads="1"/>
          </p:cNvPicPr>
          <p:nvPr/>
        </p:nvPicPr>
        <p:blipFill>
          <a:blip r:embed="rId8" cstate="print"/>
          <a:srcRect/>
          <a:stretch>
            <a:fillRect/>
          </a:stretch>
        </p:blipFill>
        <p:spPr bwMode="auto">
          <a:xfrm>
            <a:off x="8235950" y="5308600"/>
            <a:ext cx="520700" cy="419100"/>
          </a:xfrm>
          <a:prstGeom prst="rect">
            <a:avLst/>
          </a:prstGeom>
          <a:noFill/>
          <a:ln w="9525">
            <a:noFill/>
            <a:miter lim="800000"/>
            <a:headEnd/>
            <a:tailEnd/>
          </a:ln>
        </p:spPr>
      </p:pic>
      <p:pic>
        <p:nvPicPr>
          <p:cNvPr id="152" name="Picture 151"/>
          <p:cNvPicPr>
            <a:picLocks noChangeAspect="1" noChangeArrowheads="1"/>
          </p:cNvPicPr>
          <p:nvPr/>
        </p:nvPicPr>
        <p:blipFill>
          <a:blip r:embed="rId8" cstate="print"/>
          <a:srcRect/>
          <a:stretch>
            <a:fillRect/>
          </a:stretch>
        </p:blipFill>
        <p:spPr bwMode="auto">
          <a:xfrm>
            <a:off x="5873750" y="4394200"/>
            <a:ext cx="520700" cy="419100"/>
          </a:xfrm>
          <a:prstGeom prst="rect">
            <a:avLst/>
          </a:prstGeom>
          <a:noFill/>
          <a:ln w="9525">
            <a:noFill/>
            <a:miter lim="800000"/>
            <a:headEnd/>
            <a:tailEnd/>
          </a:ln>
        </p:spPr>
      </p:pic>
      <p:pic>
        <p:nvPicPr>
          <p:cNvPr id="153" name="Picture 152"/>
          <p:cNvPicPr>
            <a:picLocks noChangeAspect="1" noChangeArrowheads="1"/>
          </p:cNvPicPr>
          <p:nvPr/>
        </p:nvPicPr>
        <p:blipFill>
          <a:blip r:embed="rId8" cstate="print"/>
          <a:srcRect/>
          <a:stretch>
            <a:fillRect/>
          </a:stretch>
        </p:blipFill>
        <p:spPr bwMode="auto">
          <a:xfrm>
            <a:off x="6483350" y="4318000"/>
            <a:ext cx="520700" cy="419100"/>
          </a:xfrm>
          <a:prstGeom prst="rect">
            <a:avLst/>
          </a:prstGeom>
          <a:noFill/>
          <a:ln w="9525">
            <a:noFill/>
            <a:miter lim="800000"/>
            <a:headEnd/>
            <a:tailEnd/>
          </a:ln>
        </p:spPr>
      </p:pic>
      <p:pic>
        <p:nvPicPr>
          <p:cNvPr id="154" name="Picture 153"/>
          <p:cNvPicPr>
            <a:picLocks noChangeAspect="1" noChangeArrowheads="1"/>
          </p:cNvPicPr>
          <p:nvPr/>
        </p:nvPicPr>
        <p:blipFill>
          <a:blip r:embed="rId8" cstate="print"/>
          <a:srcRect/>
          <a:stretch>
            <a:fillRect/>
          </a:stretch>
        </p:blipFill>
        <p:spPr bwMode="auto">
          <a:xfrm>
            <a:off x="7397750" y="4470400"/>
            <a:ext cx="520700" cy="419100"/>
          </a:xfrm>
          <a:prstGeom prst="rect">
            <a:avLst/>
          </a:prstGeom>
          <a:noFill/>
          <a:ln w="9525">
            <a:noFill/>
            <a:miter lim="800000"/>
            <a:headEnd/>
            <a:tailEnd/>
          </a:ln>
        </p:spPr>
      </p:pic>
      <p:pic>
        <p:nvPicPr>
          <p:cNvPr id="155" name="Picture 154"/>
          <p:cNvPicPr>
            <a:picLocks noChangeAspect="1" noChangeArrowheads="1"/>
          </p:cNvPicPr>
          <p:nvPr/>
        </p:nvPicPr>
        <p:blipFill>
          <a:blip r:embed="rId8" cstate="print"/>
          <a:srcRect/>
          <a:stretch>
            <a:fillRect/>
          </a:stretch>
        </p:blipFill>
        <p:spPr bwMode="auto">
          <a:xfrm>
            <a:off x="6864350" y="5994400"/>
            <a:ext cx="520700" cy="419100"/>
          </a:xfrm>
          <a:prstGeom prst="rect">
            <a:avLst/>
          </a:prstGeom>
          <a:noFill/>
          <a:ln w="9525">
            <a:noFill/>
            <a:miter lim="800000"/>
            <a:headEnd/>
            <a:tailEnd/>
          </a:ln>
        </p:spPr>
      </p:pic>
      <p:pic>
        <p:nvPicPr>
          <p:cNvPr id="156" name="Picture 155"/>
          <p:cNvPicPr>
            <a:picLocks noChangeAspect="1" noChangeArrowheads="1"/>
          </p:cNvPicPr>
          <p:nvPr/>
        </p:nvPicPr>
        <p:blipFill>
          <a:blip r:embed="rId8" cstate="print"/>
          <a:srcRect/>
          <a:stretch>
            <a:fillRect/>
          </a:stretch>
        </p:blipFill>
        <p:spPr bwMode="auto">
          <a:xfrm>
            <a:off x="6102350" y="5918200"/>
            <a:ext cx="520700" cy="419100"/>
          </a:xfrm>
          <a:prstGeom prst="rect">
            <a:avLst/>
          </a:prstGeom>
          <a:noFill/>
          <a:ln w="9525">
            <a:noFill/>
            <a:miter lim="800000"/>
            <a:headEnd/>
            <a:tailEnd/>
          </a:ln>
        </p:spPr>
      </p:pic>
      <p:pic>
        <p:nvPicPr>
          <p:cNvPr id="157" name="Picture 156"/>
          <p:cNvPicPr>
            <a:picLocks noChangeAspect="1" noChangeArrowheads="1"/>
          </p:cNvPicPr>
          <p:nvPr/>
        </p:nvPicPr>
        <p:blipFill>
          <a:blip r:embed="rId8" cstate="print"/>
          <a:srcRect/>
          <a:stretch>
            <a:fillRect/>
          </a:stretch>
        </p:blipFill>
        <p:spPr bwMode="auto">
          <a:xfrm>
            <a:off x="8007350" y="5765800"/>
            <a:ext cx="520700" cy="419100"/>
          </a:xfrm>
          <a:prstGeom prst="rect">
            <a:avLst/>
          </a:prstGeom>
          <a:noFill/>
          <a:ln w="9525">
            <a:noFill/>
            <a:miter lim="800000"/>
            <a:headEnd/>
            <a:tailEnd/>
          </a:ln>
        </p:spPr>
      </p:pic>
      <p:pic>
        <p:nvPicPr>
          <p:cNvPr id="158" name="Picture 157"/>
          <p:cNvPicPr>
            <a:picLocks noChangeAspect="1" noChangeArrowheads="1"/>
          </p:cNvPicPr>
          <p:nvPr/>
        </p:nvPicPr>
        <p:blipFill>
          <a:blip r:embed="rId8" cstate="print"/>
          <a:srcRect/>
          <a:stretch>
            <a:fillRect/>
          </a:stretch>
        </p:blipFill>
        <p:spPr bwMode="auto">
          <a:xfrm>
            <a:off x="6864350" y="4241800"/>
            <a:ext cx="520700" cy="419100"/>
          </a:xfrm>
          <a:prstGeom prst="rect">
            <a:avLst/>
          </a:prstGeom>
          <a:noFill/>
          <a:ln w="9525">
            <a:noFill/>
            <a:miter lim="800000"/>
            <a:headEnd/>
            <a:tailEnd/>
          </a:ln>
        </p:spPr>
      </p:pic>
      <p:pic>
        <p:nvPicPr>
          <p:cNvPr id="159" name="Picture 158"/>
          <p:cNvPicPr>
            <a:picLocks noChangeAspect="1" noChangeArrowheads="1"/>
          </p:cNvPicPr>
          <p:nvPr/>
        </p:nvPicPr>
        <p:blipFill>
          <a:blip r:embed="rId8" cstate="print"/>
          <a:srcRect/>
          <a:stretch>
            <a:fillRect/>
          </a:stretch>
        </p:blipFill>
        <p:spPr bwMode="auto">
          <a:xfrm>
            <a:off x="7931150" y="4241800"/>
            <a:ext cx="520700" cy="419100"/>
          </a:xfrm>
          <a:prstGeom prst="rect">
            <a:avLst/>
          </a:prstGeom>
          <a:noFill/>
          <a:ln w="9525">
            <a:noFill/>
            <a:miter lim="800000"/>
            <a:headEnd/>
            <a:tailEnd/>
          </a:ln>
        </p:spPr>
      </p:pic>
      <p:pic>
        <p:nvPicPr>
          <p:cNvPr id="160" name="Picture 159"/>
          <p:cNvPicPr>
            <a:picLocks noChangeAspect="1" noChangeArrowheads="1"/>
          </p:cNvPicPr>
          <p:nvPr/>
        </p:nvPicPr>
        <p:blipFill>
          <a:blip r:embed="rId8" cstate="print"/>
          <a:srcRect/>
          <a:stretch>
            <a:fillRect/>
          </a:stretch>
        </p:blipFill>
        <p:spPr bwMode="auto">
          <a:xfrm>
            <a:off x="4654550" y="1955800"/>
            <a:ext cx="520700" cy="419100"/>
          </a:xfrm>
          <a:prstGeom prst="rect">
            <a:avLst/>
          </a:prstGeom>
          <a:noFill/>
          <a:ln w="9525">
            <a:noFill/>
            <a:miter lim="800000"/>
            <a:headEnd/>
            <a:tailEnd/>
          </a:ln>
        </p:spPr>
      </p:pic>
      <p:pic>
        <p:nvPicPr>
          <p:cNvPr id="161" name="Picture 160"/>
          <p:cNvPicPr>
            <a:picLocks noChangeAspect="1" noChangeArrowheads="1"/>
          </p:cNvPicPr>
          <p:nvPr/>
        </p:nvPicPr>
        <p:blipFill>
          <a:blip r:embed="rId8" cstate="print"/>
          <a:srcRect/>
          <a:stretch>
            <a:fillRect/>
          </a:stretch>
        </p:blipFill>
        <p:spPr bwMode="auto">
          <a:xfrm>
            <a:off x="6788150" y="889000"/>
            <a:ext cx="520700" cy="419100"/>
          </a:xfrm>
          <a:prstGeom prst="rect">
            <a:avLst/>
          </a:prstGeom>
          <a:noFill/>
          <a:ln w="9525">
            <a:noFill/>
            <a:miter lim="800000"/>
            <a:headEnd/>
            <a:tailEnd/>
          </a:ln>
        </p:spPr>
      </p:pic>
      <p:pic>
        <p:nvPicPr>
          <p:cNvPr id="162" name="Picture 161"/>
          <p:cNvPicPr>
            <a:picLocks noChangeAspect="1" noChangeArrowheads="1"/>
          </p:cNvPicPr>
          <p:nvPr/>
        </p:nvPicPr>
        <p:blipFill>
          <a:blip r:embed="rId8" cstate="print"/>
          <a:srcRect/>
          <a:stretch>
            <a:fillRect/>
          </a:stretch>
        </p:blipFill>
        <p:spPr bwMode="auto">
          <a:xfrm>
            <a:off x="5187950" y="355600"/>
            <a:ext cx="520700" cy="419100"/>
          </a:xfrm>
          <a:prstGeom prst="rect">
            <a:avLst/>
          </a:prstGeom>
          <a:noFill/>
          <a:ln w="9525">
            <a:noFill/>
            <a:miter lim="800000"/>
            <a:headEnd/>
            <a:tailEnd/>
          </a:ln>
        </p:spPr>
      </p:pic>
      <p:pic>
        <p:nvPicPr>
          <p:cNvPr id="163" name="Picture 162"/>
          <p:cNvPicPr>
            <a:picLocks noChangeAspect="1" noChangeArrowheads="1"/>
          </p:cNvPicPr>
          <p:nvPr/>
        </p:nvPicPr>
        <p:blipFill>
          <a:blip r:embed="rId8" cstate="print"/>
          <a:srcRect/>
          <a:stretch>
            <a:fillRect/>
          </a:stretch>
        </p:blipFill>
        <p:spPr bwMode="auto">
          <a:xfrm>
            <a:off x="7626350" y="1955800"/>
            <a:ext cx="520700" cy="419100"/>
          </a:xfrm>
          <a:prstGeom prst="rect">
            <a:avLst/>
          </a:prstGeom>
          <a:noFill/>
          <a:ln w="9525">
            <a:noFill/>
            <a:miter lim="800000"/>
            <a:headEnd/>
            <a:tailEnd/>
          </a:ln>
        </p:spPr>
      </p:pic>
      <p:pic>
        <p:nvPicPr>
          <p:cNvPr id="164" name="Picture 163"/>
          <p:cNvPicPr>
            <a:picLocks noChangeAspect="1" noChangeArrowheads="1"/>
          </p:cNvPicPr>
          <p:nvPr/>
        </p:nvPicPr>
        <p:blipFill>
          <a:blip r:embed="rId9" cstate="print"/>
          <a:srcRect/>
          <a:stretch>
            <a:fillRect/>
          </a:stretch>
        </p:blipFill>
        <p:spPr bwMode="auto">
          <a:xfrm>
            <a:off x="5111750" y="2260600"/>
            <a:ext cx="520700" cy="419100"/>
          </a:xfrm>
          <a:prstGeom prst="rect">
            <a:avLst/>
          </a:prstGeom>
          <a:noFill/>
          <a:ln w="9525">
            <a:noFill/>
            <a:miter lim="800000"/>
            <a:headEnd/>
            <a:tailEnd/>
          </a:ln>
        </p:spPr>
      </p:pic>
      <p:pic>
        <p:nvPicPr>
          <p:cNvPr id="165" name="Picture 164"/>
          <p:cNvPicPr>
            <a:picLocks noChangeAspect="1" noChangeArrowheads="1"/>
          </p:cNvPicPr>
          <p:nvPr/>
        </p:nvPicPr>
        <p:blipFill>
          <a:blip r:embed="rId9" cstate="print"/>
          <a:srcRect/>
          <a:stretch>
            <a:fillRect/>
          </a:stretch>
        </p:blipFill>
        <p:spPr bwMode="auto">
          <a:xfrm>
            <a:off x="6940550" y="1879600"/>
            <a:ext cx="520700" cy="419100"/>
          </a:xfrm>
          <a:prstGeom prst="rect">
            <a:avLst/>
          </a:prstGeom>
          <a:noFill/>
          <a:ln w="9525">
            <a:noFill/>
            <a:miter lim="800000"/>
            <a:headEnd/>
            <a:tailEnd/>
          </a:ln>
        </p:spPr>
      </p:pic>
      <p:pic>
        <p:nvPicPr>
          <p:cNvPr id="166" name="Picture 165"/>
          <p:cNvPicPr>
            <a:picLocks noChangeAspect="1" noChangeArrowheads="1"/>
          </p:cNvPicPr>
          <p:nvPr/>
        </p:nvPicPr>
        <p:blipFill>
          <a:blip r:embed="rId9" cstate="print"/>
          <a:srcRect/>
          <a:stretch>
            <a:fillRect/>
          </a:stretch>
        </p:blipFill>
        <p:spPr bwMode="auto">
          <a:xfrm>
            <a:off x="4578350" y="812800"/>
            <a:ext cx="520700" cy="419100"/>
          </a:xfrm>
          <a:prstGeom prst="rect">
            <a:avLst/>
          </a:prstGeom>
          <a:noFill/>
          <a:ln w="9525">
            <a:noFill/>
            <a:miter lim="800000"/>
            <a:headEnd/>
            <a:tailEnd/>
          </a:ln>
        </p:spPr>
      </p:pic>
      <p:pic>
        <p:nvPicPr>
          <p:cNvPr id="167" name="Picture 166"/>
          <p:cNvPicPr>
            <a:picLocks noChangeAspect="1" noChangeArrowheads="1"/>
          </p:cNvPicPr>
          <p:nvPr/>
        </p:nvPicPr>
        <p:blipFill>
          <a:blip r:embed="rId9" cstate="print"/>
          <a:srcRect/>
          <a:stretch>
            <a:fillRect/>
          </a:stretch>
        </p:blipFill>
        <p:spPr bwMode="auto">
          <a:xfrm>
            <a:off x="7702550" y="660400"/>
            <a:ext cx="520700" cy="419100"/>
          </a:xfrm>
          <a:prstGeom prst="rect">
            <a:avLst/>
          </a:prstGeom>
          <a:noFill/>
          <a:ln w="9525">
            <a:noFill/>
            <a:miter lim="800000"/>
            <a:headEnd/>
            <a:tailEnd/>
          </a:ln>
        </p:spPr>
      </p:pic>
      <p:pic>
        <p:nvPicPr>
          <p:cNvPr id="168" name="Picture 167"/>
          <p:cNvPicPr>
            <a:picLocks noChangeAspect="1" noChangeArrowheads="1"/>
          </p:cNvPicPr>
          <p:nvPr/>
        </p:nvPicPr>
        <p:blipFill>
          <a:blip r:embed="rId9" cstate="print"/>
          <a:srcRect/>
          <a:stretch>
            <a:fillRect/>
          </a:stretch>
        </p:blipFill>
        <p:spPr bwMode="auto">
          <a:xfrm>
            <a:off x="6178550" y="2260600"/>
            <a:ext cx="520700" cy="419100"/>
          </a:xfrm>
          <a:prstGeom prst="rect">
            <a:avLst/>
          </a:prstGeom>
          <a:noFill/>
          <a:ln w="9525">
            <a:noFill/>
            <a:miter lim="800000"/>
            <a:headEnd/>
            <a:tailEnd/>
          </a:ln>
        </p:spPr>
      </p:pic>
      <p:pic>
        <p:nvPicPr>
          <p:cNvPr id="169" name="Picture 168"/>
          <p:cNvPicPr>
            <a:picLocks noChangeAspect="1" noChangeArrowheads="1"/>
          </p:cNvPicPr>
          <p:nvPr/>
        </p:nvPicPr>
        <p:blipFill>
          <a:blip r:embed="rId9" cstate="print"/>
          <a:srcRect/>
          <a:stretch>
            <a:fillRect/>
          </a:stretch>
        </p:blipFill>
        <p:spPr bwMode="auto">
          <a:xfrm>
            <a:off x="5949950" y="660400"/>
            <a:ext cx="520700" cy="419100"/>
          </a:xfrm>
          <a:prstGeom prst="rect">
            <a:avLst/>
          </a:prstGeom>
          <a:noFill/>
          <a:ln w="9525">
            <a:noFill/>
            <a:miter lim="800000"/>
            <a:headEnd/>
            <a:tailEnd/>
          </a:ln>
        </p:spPr>
      </p:pic>
      <p:pic>
        <p:nvPicPr>
          <p:cNvPr id="170" name="Picture 169"/>
          <p:cNvPicPr>
            <a:picLocks noChangeAspect="1" noChangeArrowheads="1"/>
          </p:cNvPicPr>
          <p:nvPr/>
        </p:nvPicPr>
        <p:blipFill>
          <a:blip r:embed="rId10" cstate="print"/>
          <a:srcRect/>
          <a:stretch>
            <a:fillRect/>
          </a:stretch>
        </p:blipFill>
        <p:spPr bwMode="auto">
          <a:xfrm>
            <a:off x="5492750" y="1955800"/>
            <a:ext cx="520700" cy="419100"/>
          </a:xfrm>
          <a:prstGeom prst="rect">
            <a:avLst/>
          </a:prstGeom>
          <a:noFill/>
          <a:ln w="9525">
            <a:noFill/>
            <a:miter lim="800000"/>
            <a:headEnd/>
            <a:tailEnd/>
          </a:ln>
        </p:spPr>
      </p:pic>
      <p:pic>
        <p:nvPicPr>
          <p:cNvPr id="171" name="Picture 170"/>
          <p:cNvPicPr>
            <a:picLocks noChangeAspect="1" noChangeArrowheads="1"/>
          </p:cNvPicPr>
          <p:nvPr/>
        </p:nvPicPr>
        <p:blipFill>
          <a:blip r:embed="rId10" cstate="print"/>
          <a:srcRect/>
          <a:stretch>
            <a:fillRect/>
          </a:stretch>
        </p:blipFill>
        <p:spPr bwMode="auto">
          <a:xfrm>
            <a:off x="5035550" y="736600"/>
            <a:ext cx="520700" cy="419100"/>
          </a:xfrm>
          <a:prstGeom prst="rect">
            <a:avLst/>
          </a:prstGeom>
          <a:noFill/>
          <a:ln w="9525">
            <a:noFill/>
            <a:miter lim="800000"/>
            <a:headEnd/>
            <a:tailEnd/>
          </a:ln>
        </p:spPr>
      </p:pic>
      <p:pic>
        <p:nvPicPr>
          <p:cNvPr id="172" name="Picture 171"/>
          <p:cNvPicPr>
            <a:picLocks noChangeAspect="1" noChangeArrowheads="1"/>
          </p:cNvPicPr>
          <p:nvPr/>
        </p:nvPicPr>
        <p:blipFill>
          <a:blip r:embed="rId10" cstate="print"/>
          <a:srcRect/>
          <a:stretch>
            <a:fillRect/>
          </a:stretch>
        </p:blipFill>
        <p:spPr bwMode="auto">
          <a:xfrm>
            <a:off x="6254750" y="889000"/>
            <a:ext cx="520700" cy="419100"/>
          </a:xfrm>
          <a:prstGeom prst="rect">
            <a:avLst/>
          </a:prstGeom>
          <a:noFill/>
          <a:ln w="9525">
            <a:noFill/>
            <a:miter lim="800000"/>
            <a:headEnd/>
            <a:tailEnd/>
          </a:ln>
        </p:spPr>
      </p:pic>
      <p:pic>
        <p:nvPicPr>
          <p:cNvPr id="173" name="Picture 172"/>
          <p:cNvPicPr>
            <a:picLocks noChangeAspect="1" noChangeArrowheads="1"/>
          </p:cNvPicPr>
          <p:nvPr/>
        </p:nvPicPr>
        <p:blipFill>
          <a:blip r:embed="rId10" cstate="print"/>
          <a:srcRect/>
          <a:stretch>
            <a:fillRect/>
          </a:stretch>
        </p:blipFill>
        <p:spPr bwMode="auto">
          <a:xfrm>
            <a:off x="7092950" y="508000"/>
            <a:ext cx="520700" cy="419100"/>
          </a:xfrm>
          <a:prstGeom prst="rect">
            <a:avLst/>
          </a:prstGeom>
          <a:noFill/>
          <a:ln w="9525">
            <a:noFill/>
            <a:miter lim="800000"/>
            <a:headEnd/>
            <a:tailEnd/>
          </a:ln>
        </p:spPr>
      </p:pic>
      <p:pic>
        <p:nvPicPr>
          <p:cNvPr id="174" name="Picture 173"/>
          <p:cNvPicPr>
            <a:picLocks noChangeAspect="1" noChangeArrowheads="1"/>
          </p:cNvPicPr>
          <p:nvPr/>
        </p:nvPicPr>
        <p:blipFill>
          <a:blip r:embed="rId10" cstate="print"/>
          <a:srcRect/>
          <a:stretch>
            <a:fillRect/>
          </a:stretch>
        </p:blipFill>
        <p:spPr bwMode="auto">
          <a:xfrm>
            <a:off x="6483350" y="1803400"/>
            <a:ext cx="520700" cy="419100"/>
          </a:xfrm>
          <a:prstGeom prst="rect">
            <a:avLst/>
          </a:prstGeom>
          <a:noFill/>
          <a:ln w="9525">
            <a:noFill/>
            <a:miter lim="800000"/>
            <a:headEnd/>
            <a:tailEnd/>
          </a:ln>
        </p:spPr>
      </p:pic>
      <p:pic>
        <p:nvPicPr>
          <p:cNvPr id="175" name="Picture 174"/>
          <p:cNvPicPr>
            <a:picLocks noChangeAspect="1" noChangeArrowheads="1"/>
          </p:cNvPicPr>
          <p:nvPr/>
        </p:nvPicPr>
        <p:blipFill>
          <a:blip r:embed="rId10" cstate="print"/>
          <a:srcRect/>
          <a:stretch>
            <a:fillRect/>
          </a:stretch>
        </p:blipFill>
        <p:spPr bwMode="auto">
          <a:xfrm>
            <a:off x="7169150" y="2184400"/>
            <a:ext cx="520700" cy="419100"/>
          </a:xfrm>
          <a:prstGeom prst="rect">
            <a:avLst/>
          </a:prstGeom>
          <a:noFill/>
          <a:ln w="9525">
            <a:noFill/>
            <a:miter lim="800000"/>
            <a:headEnd/>
            <a:tailEnd/>
          </a:ln>
        </p:spPr>
      </p:pic>
      <p:pic>
        <p:nvPicPr>
          <p:cNvPr id="176" name="Picture 175"/>
          <p:cNvPicPr>
            <a:picLocks noChangeAspect="1" noChangeArrowheads="1"/>
          </p:cNvPicPr>
          <p:nvPr/>
        </p:nvPicPr>
        <p:blipFill>
          <a:blip r:embed="rId10" cstate="print"/>
          <a:srcRect/>
          <a:stretch>
            <a:fillRect/>
          </a:stretch>
        </p:blipFill>
        <p:spPr bwMode="auto">
          <a:xfrm>
            <a:off x="8007350" y="1346200"/>
            <a:ext cx="520700" cy="419100"/>
          </a:xfrm>
          <a:prstGeom prst="rect">
            <a:avLst/>
          </a:prstGeom>
          <a:noFill/>
          <a:ln w="9525">
            <a:noFill/>
            <a:miter lim="800000"/>
            <a:headEnd/>
            <a:tailEnd/>
          </a:ln>
        </p:spPr>
      </p:pic>
      <p:pic>
        <p:nvPicPr>
          <p:cNvPr id="177" name="Picture 176"/>
          <p:cNvPicPr>
            <a:picLocks noChangeAspect="1" noChangeArrowheads="1"/>
          </p:cNvPicPr>
          <p:nvPr/>
        </p:nvPicPr>
        <p:blipFill>
          <a:blip r:embed="rId11" cstate="print"/>
          <a:srcRect/>
          <a:stretch>
            <a:fillRect/>
          </a:stretch>
        </p:blipFill>
        <p:spPr bwMode="auto">
          <a:xfrm>
            <a:off x="7169150" y="1193800"/>
            <a:ext cx="520700" cy="419100"/>
          </a:xfrm>
          <a:prstGeom prst="rect">
            <a:avLst/>
          </a:prstGeom>
          <a:noFill/>
          <a:ln w="9525">
            <a:noFill/>
            <a:miter lim="800000"/>
            <a:headEnd/>
            <a:tailEnd/>
          </a:ln>
        </p:spPr>
      </p:pic>
      <p:pic>
        <p:nvPicPr>
          <p:cNvPr id="178" name="Picture 177"/>
          <p:cNvPicPr>
            <a:picLocks noChangeAspect="1" noChangeArrowheads="1"/>
          </p:cNvPicPr>
          <p:nvPr/>
        </p:nvPicPr>
        <p:blipFill>
          <a:blip r:embed="rId11" cstate="print"/>
          <a:srcRect/>
          <a:stretch>
            <a:fillRect/>
          </a:stretch>
        </p:blipFill>
        <p:spPr bwMode="auto">
          <a:xfrm>
            <a:off x="5949950" y="1803400"/>
            <a:ext cx="520700" cy="419100"/>
          </a:xfrm>
          <a:prstGeom prst="rect">
            <a:avLst/>
          </a:prstGeom>
          <a:noFill/>
          <a:ln w="9525">
            <a:noFill/>
            <a:miter lim="800000"/>
            <a:headEnd/>
            <a:tailEnd/>
          </a:ln>
        </p:spPr>
      </p:pic>
      <p:pic>
        <p:nvPicPr>
          <p:cNvPr id="179" name="Picture 178"/>
          <p:cNvPicPr>
            <a:picLocks noChangeAspect="1" noChangeArrowheads="1"/>
          </p:cNvPicPr>
          <p:nvPr/>
        </p:nvPicPr>
        <p:blipFill>
          <a:blip r:embed="rId11" cstate="print"/>
          <a:srcRect/>
          <a:stretch>
            <a:fillRect/>
          </a:stretch>
        </p:blipFill>
        <p:spPr bwMode="auto">
          <a:xfrm>
            <a:off x="5416550" y="889000"/>
            <a:ext cx="520700" cy="419100"/>
          </a:xfrm>
          <a:prstGeom prst="rect">
            <a:avLst/>
          </a:prstGeom>
          <a:noFill/>
          <a:ln w="9525">
            <a:noFill/>
            <a:miter lim="800000"/>
            <a:headEnd/>
            <a:tailEnd/>
          </a:ln>
        </p:spPr>
      </p:pic>
      <p:pic>
        <p:nvPicPr>
          <p:cNvPr id="180" name="Picture 179"/>
          <p:cNvPicPr>
            <a:picLocks noChangeAspect="1" noChangeArrowheads="1"/>
          </p:cNvPicPr>
          <p:nvPr/>
        </p:nvPicPr>
        <p:blipFill>
          <a:blip r:embed="rId11" cstate="print"/>
          <a:srcRect/>
          <a:stretch>
            <a:fillRect/>
          </a:stretch>
        </p:blipFill>
        <p:spPr bwMode="auto">
          <a:xfrm>
            <a:off x="5721350" y="2260600"/>
            <a:ext cx="520700" cy="419100"/>
          </a:xfrm>
          <a:prstGeom prst="rect">
            <a:avLst/>
          </a:prstGeom>
          <a:noFill/>
          <a:ln w="9525">
            <a:noFill/>
            <a:miter lim="800000"/>
            <a:headEnd/>
            <a:tailEnd/>
          </a:ln>
        </p:spPr>
      </p:pic>
      <p:pic>
        <p:nvPicPr>
          <p:cNvPr id="181" name="Picture 180"/>
          <p:cNvPicPr>
            <a:picLocks noChangeAspect="1" noChangeArrowheads="1"/>
          </p:cNvPicPr>
          <p:nvPr/>
        </p:nvPicPr>
        <p:blipFill>
          <a:blip r:embed="rId11" cstate="print"/>
          <a:srcRect/>
          <a:stretch>
            <a:fillRect/>
          </a:stretch>
        </p:blipFill>
        <p:spPr bwMode="auto">
          <a:xfrm>
            <a:off x="4425950" y="2184400"/>
            <a:ext cx="520700" cy="419100"/>
          </a:xfrm>
          <a:prstGeom prst="rect">
            <a:avLst/>
          </a:prstGeom>
          <a:noFill/>
          <a:ln w="9525">
            <a:noFill/>
            <a:miter lim="800000"/>
            <a:headEnd/>
            <a:tailEnd/>
          </a:ln>
        </p:spPr>
      </p:pic>
      <p:pic>
        <p:nvPicPr>
          <p:cNvPr id="182" name="Picture 181"/>
          <p:cNvPicPr>
            <a:picLocks noChangeAspect="1" noChangeArrowheads="1"/>
          </p:cNvPicPr>
          <p:nvPr/>
        </p:nvPicPr>
        <p:blipFill>
          <a:blip r:embed="rId11" cstate="print"/>
          <a:srcRect/>
          <a:stretch>
            <a:fillRect/>
          </a:stretch>
        </p:blipFill>
        <p:spPr bwMode="auto">
          <a:xfrm>
            <a:off x="6635750" y="2260600"/>
            <a:ext cx="520700" cy="419100"/>
          </a:xfrm>
          <a:prstGeom prst="rect">
            <a:avLst/>
          </a:prstGeom>
          <a:noFill/>
          <a:ln w="9525">
            <a:noFill/>
            <a:miter lim="800000"/>
            <a:headEnd/>
            <a:tailEnd/>
          </a:ln>
        </p:spPr>
      </p:pic>
      <p:pic>
        <p:nvPicPr>
          <p:cNvPr id="183" name="Picture 182"/>
          <p:cNvPicPr>
            <a:picLocks noChangeAspect="1" noChangeArrowheads="1"/>
          </p:cNvPicPr>
          <p:nvPr/>
        </p:nvPicPr>
        <p:blipFill>
          <a:blip r:embed="rId11" cstate="print"/>
          <a:srcRect/>
          <a:stretch>
            <a:fillRect/>
          </a:stretch>
        </p:blipFill>
        <p:spPr bwMode="auto">
          <a:xfrm>
            <a:off x="7397750" y="1574800"/>
            <a:ext cx="520700" cy="419100"/>
          </a:xfrm>
          <a:prstGeom prst="rect">
            <a:avLst/>
          </a:prstGeom>
          <a:noFill/>
          <a:ln w="9525">
            <a:noFill/>
            <a:miter lim="800000"/>
            <a:headEnd/>
            <a:tailEnd/>
          </a:ln>
        </p:spPr>
      </p:pic>
      <p:pic>
        <p:nvPicPr>
          <p:cNvPr id="184" name="Picture 183"/>
          <p:cNvPicPr>
            <a:picLocks noChangeAspect="1" noChangeArrowheads="1"/>
          </p:cNvPicPr>
          <p:nvPr/>
        </p:nvPicPr>
        <p:blipFill>
          <a:blip r:embed="rId11" cstate="print"/>
          <a:srcRect/>
          <a:stretch>
            <a:fillRect/>
          </a:stretch>
        </p:blipFill>
        <p:spPr bwMode="auto">
          <a:xfrm>
            <a:off x="6407150" y="431800"/>
            <a:ext cx="520700" cy="419100"/>
          </a:xfrm>
          <a:prstGeom prst="rect">
            <a:avLst/>
          </a:prstGeom>
          <a:noFill/>
          <a:ln w="9525">
            <a:noFill/>
            <a:miter lim="800000"/>
            <a:headEnd/>
            <a:tailEnd/>
          </a:ln>
        </p:spPr>
      </p:pic>
      <p:pic>
        <p:nvPicPr>
          <p:cNvPr id="185" name="Picture 184"/>
          <p:cNvPicPr>
            <a:picLocks noChangeAspect="1" noChangeArrowheads="1"/>
          </p:cNvPicPr>
          <p:nvPr/>
        </p:nvPicPr>
        <p:blipFill>
          <a:blip r:embed="rId7" cstate="print"/>
          <a:srcRect/>
          <a:stretch>
            <a:fillRect/>
          </a:stretch>
        </p:blipFill>
        <p:spPr bwMode="auto">
          <a:xfrm>
            <a:off x="2520950" y="4927600"/>
            <a:ext cx="419100" cy="406400"/>
          </a:xfrm>
          <a:prstGeom prst="rect">
            <a:avLst/>
          </a:prstGeom>
          <a:noFill/>
          <a:ln w="9525">
            <a:noFill/>
            <a:miter lim="800000"/>
            <a:headEnd/>
            <a:tailEnd/>
          </a:ln>
        </p:spPr>
      </p:pic>
      <p:sp>
        <p:nvSpPr>
          <p:cNvPr id="94" name="Date Placeholder 93"/>
          <p:cNvSpPr>
            <a:spLocks noGrp="1"/>
          </p:cNvSpPr>
          <p:nvPr>
            <p:ph type="dt" sz="half" idx="10"/>
          </p:nvPr>
        </p:nvSpPr>
        <p:spPr/>
        <p:txBody>
          <a:bodyPr/>
          <a:lstStyle/>
          <a:p>
            <a:fld id="{1AD1C8C9-1999-4D9F-BAD3-DA48026115B9}" type="datetime1">
              <a:rPr lang="en-US" smtClean="0"/>
              <a:pPr/>
              <a:t>4/22/2020</a:t>
            </a:fld>
            <a:endParaRPr lang="en-US"/>
          </a:p>
        </p:txBody>
      </p:sp>
      <p:sp>
        <p:nvSpPr>
          <p:cNvPr id="186" name="Slide Number Placeholder 185"/>
          <p:cNvSpPr>
            <a:spLocks noGrp="1"/>
          </p:cNvSpPr>
          <p:nvPr>
            <p:ph type="sldNum" sz="quarter" idx="12"/>
          </p:nvPr>
        </p:nvSpPr>
        <p:spPr/>
        <p:txBody>
          <a:bodyPr/>
          <a:lstStyle/>
          <a:p>
            <a:fld id="{7B5FE98C-80BB-47BA-A7AE-7DC72E4E69FA}"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04800"/>
            <a:ext cx="8382000" cy="6248400"/>
          </a:xfrm>
        </p:spPr>
        <p:txBody>
          <a:bodyPr/>
          <a:lstStyle/>
          <a:p>
            <a:pPr algn="ctr">
              <a:buNone/>
            </a:pPr>
            <a:r>
              <a:rPr lang="en-US" sz="2400" b="1" dirty="0" smtClean="0"/>
              <a:t>Humanized Monoclonal Antibodies</a:t>
            </a:r>
          </a:p>
          <a:p>
            <a:pPr algn="just">
              <a:lnSpc>
                <a:spcPct val="150000"/>
              </a:lnSpc>
              <a:buFont typeface="Wingdings" pitchFamily="2" charset="2"/>
              <a:buChar char="Ø"/>
            </a:pPr>
            <a:r>
              <a:rPr lang="en-US" dirty="0" smtClean="0"/>
              <a:t> </a:t>
            </a:r>
            <a:r>
              <a:rPr lang="en-US" sz="2400" dirty="0" smtClean="0"/>
              <a:t>Mouse monoclonal antibodies have been genetically engineered to replace all of the antibody molecule with human counterparts except the </a:t>
            </a:r>
            <a:r>
              <a:rPr lang="en-US" sz="2400" dirty="0" err="1" smtClean="0"/>
              <a:t>hypervariable</a:t>
            </a:r>
            <a:r>
              <a:rPr lang="en-US" sz="2400" dirty="0" smtClean="0"/>
              <a:t> regions directly involved with antigen binding.</a:t>
            </a:r>
          </a:p>
          <a:p>
            <a:pPr algn="just">
              <a:lnSpc>
                <a:spcPct val="150000"/>
              </a:lnSpc>
              <a:buFont typeface="Wingdings" pitchFamily="2" charset="2"/>
              <a:buChar char="Ø"/>
            </a:pPr>
            <a:r>
              <a:rPr lang="en-US" sz="2400" dirty="0" smtClean="0"/>
              <a:t>Humanized monoclonal antibodies are currently be tested in human clinical trials</a:t>
            </a:r>
            <a:endParaRPr lang="en-US" sz="2400" dirty="0"/>
          </a:p>
        </p:txBody>
      </p:sp>
      <p:sp>
        <p:nvSpPr>
          <p:cNvPr id="4" name="Date Placeholder 3"/>
          <p:cNvSpPr>
            <a:spLocks noGrp="1"/>
          </p:cNvSpPr>
          <p:nvPr>
            <p:ph type="dt" sz="half" idx="10"/>
          </p:nvPr>
        </p:nvSpPr>
        <p:spPr/>
        <p:txBody>
          <a:bodyPr/>
          <a:lstStyle/>
          <a:p>
            <a:fld id="{45513989-878F-4ADC-BF8E-B91B06B654F9}" type="datetime1">
              <a:rPr lang="en-US" smtClean="0"/>
              <a:pPr/>
              <a:t>4/22/2020</a:t>
            </a:fld>
            <a:endParaRPr lang="en-US"/>
          </a:p>
        </p:txBody>
      </p:sp>
      <p:sp>
        <p:nvSpPr>
          <p:cNvPr id="5" name="Slide Number Placeholder 4"/>
          <p:cNvSpPr>
            <a:spLocks noGrp="1"/>
          </p:cNvSpPr>
          <p:nvPr>
            <p:ph type="sldNum" sz="quarter" idx="12"/>
          </p:nvPr>
        </p:nvSpPr>
        <p:spPr/>
        <p:txBody>
          <a:bodyPr/>
          <a:lstStyle/>
          <a:p>
            <a:fld id="{7B5FE98C-80BB-47BA-A7AE-7DC72E4E69FA}" type="slidenum">
              <a:rPr lang="en-US" smtClean="0"/>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304800"/>
            <a:ext cx="8763000" cy="6172200"/>
          </a:xfrm>
        </p:spPr>
        <p:txBody>
          <a:bodyPr/>
          <a:lstStyle/>
          <a:p>
            <a:pPr>
              <a:buNone/>
            </a:pPr>
            <a:r>
              <a:rPr lang="en-US" dirty="0" smtClean="0"/>
              <a:t> </a:t>
            </a:r>
            <a:endParaRPr lang="en-US" dirty="0"/>
          </a:p>
        </p:txBody>
      </p:sp>
      <p:sp>
        <p:nvSpPr>
          <p:cNvPr id="4" name="Text Box 2"/>
          <p:cNvSpPr txBox="1">
            <a:spLocks noChangeArrowheads="1"/>
          </p:cNvSpPr>
          <p:nvPr/>
        </p:nvSpPr>
        <p:spPr bwMode="auto">
          <a:xfrm>
            <a:off x="1524000" y="381000"/>
            <a:ext cx="7239000" cy="461665"/>
          </a:xfrm>
          <a:prstGeom prst="rect">
            <a:avLst/>
          </a:prstGeom>
          <a:noFill/>
          <a:ln w="9525">
            <a:noFill/>
            <a:miter lim="800000"/>
            <a:headEnd/>
            <a:tailEnd/>
          </a:ln>
        </p:spPr>
        <p:txBody>
          <a:bodyPr wrap="square">
            <a:spAutoFit/>
          </a:bodyPr>
          <a:lstStyle/>
          <a:p>
            <a:r>
              <a:rPr lang="en-US" sz="2400" b="1" dirty="0"/>
              <a:t>Polyclonal antibodies            Monoclonal Antibodies</a:t>
            </a:r>
          </a:p>
        </p:txBody>
      </p:sp>
      <p:sp>
        <p:nvSpPr>
          <p:cNvPr id="6" name="Text Box 3"/>
          <p:cNvSpPr txBox="1">
            <a:spLocks noChangeArrowheads="1"/>
          </p:cNvSpPr>
          <p:nvPr/>
        </p:nvSpPr>
        <p:spPr bwMode="auto">
          <a:xfrm>
            <a:off x="533400" y="1371600"/>
            <a:ext cx="8610600" cy="3970318"/>
          </a:xfrm>
          <a:prstGeom prst="rect">
            <a:avLst/>
          </a:prstGeom>
          <a:noFill/>
          <a:ln w="9525">
            <a:noFill/>
            <a:miter lim="800000"/>
            <a:headEnd/>
            <a:tailEnd/>
          </a:ln>
        </p:spPr>
        <p:txBody>
          <a:bodyPr wrap="square">
            <a:spAutoFit/>
          </a:bodyPr>
          <a:lstStyle/>
          <a:p>
            <a:r>
              <a:rPr lang="en-US" i="1" dirty="0"/>
              <a:t>Produced by:</a:t>
            </a:r>
            <a:r>
              <a:rPr lang="en-US" dirty="0"/>
              <a:t>	</a:t>
            </a:r>
            <a:r>
              <a:rPr lang="en-US" dirty="0" smtClean="0"/>
              <a:t>Many </a:t>
            </a:r>
            <a:r>
              <a:rPr lang="en-US" dirty="0"/>
              <a:t>B cell </a:t>
            </a:r>
            <a:r>
              <a:rPr lang="en-US" dirty="0" smtClean="0"/>
              <a:t>clones                         A </a:t>
            </a:r>
            <a:r>
              <a:rPr lang="en-US" dirty="0"/>
              <a:t>single B cell clone</a:t>
            </a:r>
          </a:p>
          <a:p>
            <a:endParaRPr lang="en-US" dirty="0"/>
          </a:p>
          <a:p>
            <a:r>
              <a:rPr lang="en-US" i="1" dirty="0"/>
              <a:t>Bind to:	</a:t>
            </a:r>
            <a:r>
              <a:rPr lang="en-US" dirty="0"/>
              <a:t> 	</a:t>
            </a:r>
            <a:r>
              <a:rPr lang="en-US" dirty="0" smtClean="0"/>
              <a:t>Multiple </a:t>
            </a:r>
            <a:r>
              <a:rPr lang="en-US" dirty="0" err="1"/>
              <a:t>epitopes</a:t>
            </a:r>
            <a:r>
              <a:rPr lang="en-US" dirty="0"/>
              <a:t> of </a:t>
            </a:r>
            <a:r>
              <a:rPr lang="en-US" dirty="0" smtClean="0"/>
              <a:t>all                 A </a:t>
            </a:r>
            <a:r>
              <a:rPr lang="en-US" dirty="0"/>
              <a:t>single </a:t>
            </a:r>
            <a:r>
              <a:rPr lang="en-US" dirty="0" err="1"/>
              <a:t>epitope</a:t>
            </a:r>
            <a:r>
              <a:rPr lang="en-US" dirty="0"/>
              <a:t> of a single</a:t>
            </a:r>
          </a:p>
          <a:p>
            <a:r>
              <a:rPr lang="en-US" dirty="0"/>
              <a:t>		</a:t>
            </a:r>
            <a:r>
              <a:rPr lang="en-US" dirty="0" smtClean="0"/>
              <a:t>antigens </a:t>
            </a:r>
            <a:r>
              <a:rPr lang="en-US" dirty="0"/>
              <a:t>used in the 	</a:t>
            </a:r>
            <a:r>
              <a:rPr lang="en-US" dirty="0" smtClean="0"/>
              <a:t>                    antigen</a:t>
            </a:r>
            <a:endParaRPr lang="en-US" dirty="0"/>
          </a:p>
          <a:p>
            <a:r>
              <a:rPr lang="en-US" dirty="0"/>
              <a:t>		</a:t>
            </a:r>
            <a:r>
              <a:rPr lang="en-US" dirty="0" smtClean="0"/>
              <a:t>immunization</a:t>
            </a:r>
            <a:endParaRPr lang="en-US" dirty="0"/>
          </a:p>
          <a:p>
            <a:endParaRPr lang="en-US" dirty="0"/>
          </a:p>
          <a:p>
            <a:r>
              <a:rPr lang="en-US" i="1" dirty="0"/>
              <a:t>Antibody class:</a:t>
            </a:r>
            <a:r>
              <a:rPr lang="en-US" dirty="0"/>
              <a:t>	</a:t>
            </a:r>
            <a:r>
              <a:rPr lang="en-US" dirty="0" smtClean="0"/>
              <a:t>A </a:t>
            </a:r>
            <a:r>
              <a:rPr lang="en-US" dirty="0"/>
              <a:t>mixture of different	</a:t>
            </a:r>
            <a:r>
              <a:rPr lang="en-US" dirty="0" smtClean="0"/>
              <a:t>                   All </a:t>
            </a:r>
            <a:r>
              <a:rPr lang="en-US" dirty="0"/>
              <a:t>of a single </a:t>
            </a:r>
            <a:r>
              <a:rPr lang="en-US" dirty="0" err="1"/>
              <a:t>Ab</a:t>
            </a:r>
            <a:r>
              <a:rPr lang="en-US" dirty="0"/>
              <a:t> class</a:t>
            </a:r>
          </a:p>
          <a:p>
            <a:r>
              <a:rPr lang="en-US" dirty="0"/>
              <a:t>		</a:t>
            </a:r>
            <a:r>
              <a:rPr lang="en-US" dirty="0" err="1" smtClean="0"/>
              <a:t>Ab</a:t>
            </a:r>
            <a:r>
              <a:rPr lang="en-US" dirty="0" smtClean="0"/>
              <a:t> </a:t>
            </a:r>
            <a:r>
              <a:rPr lang="en-US" dirty="0"/>
              <a:t>classes (</a:t>
            </a:r>
            <a:r>
              <a:rPr lang="en-US" dirty="0" err="1"/>
              <a:t>isotypes</a:t>
            </a:r>
            <a:r>
              <a:rPr lang="en-US" dirty="0"/>
              <a:t>)</a:t>
            </a:r>
          </a:p>
          <a:p>
            <a:endParaRPr lang="en-US" dirty="0"/>
          </a:p>
          <a:p>
            <a:r>
              <a:rPr lang="en-US" i="1" dirty="0"/>
              <a:t>Ag-binding sites:	</a:t>
            </a:r>
            <a:r>
              <a:rPr lang="en-US" dirty="0" smtClean="0"/>
              <a:t>A </a:t>
            </a:r>
            <a:r>
              <a:rPr lang="en-US" dirty="0"/>
              <a:t>mixture of Abs with	</a:t>
            </a:r>
            <a:r>
              <a:rPr lang="en-US" dirty="0" smtClean="0"/>
              <a:t>  All </a:t>
            </a:r>
            <a:r>
              <a:rPr lang="en-US" dirty="0"/>
              <a:t>Abs have the same antigen</a:t>
            </a:r>
          </a:p>
          <a:p>
            <a:r>
              <a:rPr lang="en-US" dirty="0"/>
              <a:t>		</a:t>
            </a:r>
            <a:r>
              <a:rPr lang="en-US" dirty="0" smtClean="0"/>
              <a:t>different antigen-binding sites</a:t>
            </a:r>
            <a:r>
              <a:rPr lang="en-US" dirty="0"/>
              <a:t>	</a:t>
            </a:r>
            <a:r>
              <a:rPr lang="en-US" dirty="0" smtClean="0"/>
              <a:t>     binding site        </a:t>
            </a:r>
            <a:endParaRPr lang="en-US" dirty="0"/>
          </a:p>
          <a:p>
            <a:r>
              <a:rPr lang="en-US" dirty="0"/>
              <a:t>			</a:t>
            </a:r>
            <a:r>
              <a:rPr lang="en-US" dirty="0" smtClean="0"/>
              <a:t>                                                 </a:t>
            </a:r>
            <a:endParaRPr lang="en-US" dirty="0"/>
          </a:p>
          <a:p>
            <a:endParaRPr lang="en-US" dirty="0"/>
          </a:p>
          <a:p>
            <a:r>
              <a:rPr lang="en-US" i="1" dirty="0"/>
              <a:t>Potential for cross-reactivity:</a:t>
            </a:r>
            <a:r>
              <a:rPr lang="en-US" dirty="0"/>
              <a:t>	High			Low</a:t>
            </a:r>
          </a:p>
        </p:txBody>
      </p:sp>
      <p:sp>
        <p:nvSpPr>
          <p:cNvPr id="5" name="Date Placeholder 4"/>
          <p:cNvSpPr>
            <a:spLocks noGrp="1"/>
          </p:cNvSpPr>
          <p:nvPr>
            <p:ph type="dt" sz="half" idx="10"/>
          </p:nvPr>
        </p:nvSpPr>
        <p:spPr/>
        <p:txBody>
          <a:bodyPr/>
          <a:lstStyle/>
          <a:p>
            <a:fld id="{2A5EB5B2-34B7-4E78-BC28-D334BE68F6ED}" type="datetime1">
              <a:rPr lang="en-US" smtClean="0"/>
              <a:pPr/>
              <a:t>4/22/2020</a:t>
            </a:fld>
            <a:endParaRPr lang="en-US"/>
          </a:p>
        </p:txBody>
      </p:sp>
      <p:sp>
        <p:nvSpPr>
          <p:cNvPr id="7" name="Slide Number Placeholder 6"/>
          <p:cNvSpPr>
            <a:spLocks noGrp="1"/>
          </p:cNvSpPr>
          <p:nvPr>
            <p:ph type="sldNum" sz="quarter" idx="12"/>
          </p:nvPr>
        </p:nvSpPr>
        <p:spPr/>
        <p:txBody>
          <a:bodyPr/>
          <a:lstStyle/>
          <a:p>
            <a:fld id="{7B5FE98C-80BB-47BA-A7AE-7DC72E4E69FA}" type="slidenum">
              <a:rPr lang="en-US" smtClean="0"/>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81000"/>
            <a:ext cx="8610600" cy="6172200"/>
          </a:xfrm>
        </p:spPr>
        <p:txBody>
          <a:bodyPr>
            <a:normAutofit/>
          </a:bodyPr>
          <a:lstStyle/>
          <a:p>
            <a:pPr algn="ctr">
              <a:lnSpc>
                <a:spcPct val="150000"/>
              </a:lnSpc>
              <a:buNone/>
            </a:pPr>
            <a:r>
              <a:rPr lang="en-US" dirty="0" smtClean="0">
                <a:solidFill>
                  <a:srgbClr val="FF0000"/>
                </a:solidFill>
              </a:rPr>
              <a:t>   </a:t>
            </a:r>
            <a:r>
              <a:rPr lang="en-GB" sz="2400" b="1" dirty="0" smtClean="0"/>
              <a:t>Gene therapy</a:t>
            </a:r>
            <a:endParaRPr lang="en-US" sz="2400" dirty="0" smtClean="0"/>
          </a:p>
          <a:p>
            <a:pPr algn="just">
              <a:lnSpc>
                <a:spcPct val="150000"/>
              </a:lnSpc>
              <a:buFont typeface="Wingdings" pitchFamily="2" charset="2"/>
              <a:buChar char="Ø"/>
            </a:pPr>
            <a:r>
              <a:rPr lang="en-GB" sz="2400" b="1" dirty="0" smtClean="0"/>
              <a:t>Treatment of disease by replacing genes: </a:t>
            </a:r>
            <a:r>
              <a:rPr lang="en-GB" sz="2400" dirty="0" smtClean="0"/>
              <a:t>the treatment of a genetic disease through the insertion of normal or genetically altered genes into cells in order to replace or make up for the non-functional or missing genes or it</a:t>
            </a:r>
            <a:r>
              <a:rPr lang="en-US" dirty="0" smtClean="0"/>
              <a:t> is the application of genetic principles in the treatment of human disease</a:t>
            </a:r>
            <a:endParaRPr lang="en-GB" sz="2400" dirty="0" smtClean="0"/>
          </a:p>
          <a:p>
            <a:pPr algn="just">
              <a:lnSpc>
                <a:spcPct val="150000"/>
              </a:lnSpc>
              <a:buFont typeface="Wingdings" pitchFamily="2" charset="2"/>
              <a:buChar char="Ø"/>
            </a:pPr>
            <a:r>
              <a:rPr lang="en-GB" sz="2400" dirty="0" smtClean="0"/>
              <a:t>It is an experimental medical treatment that manipulates a gene or genes within cells in order to produce proteins that change the function of those cells</a:t>
            </a:r>
          </a:p>
          <a:p>
            <a:pPr lvl="0" algn="just">
              <a:lnSpc>
                <a:spcPct val="150000"/>
              </a:lnSpc>
              <a:buFont typeface="Wingdings" pitchFamily="2" charset="2"/>
              <a:buChar char="Ø"/>
            </a:pPr>
            <a:r>
              <a:rPr lang="en-US" sz="2400" dirty="0" smtClean="0"/>
              <a:t>In somatic gene therapy, new genes are introduced to the body</a:t>
            </a:r>
          </a:p>
          <a:p>
            <a:pPr algn="just">
              <a:lnSpc>
                <a:spcPct val="150000"/>
              </a:lnSpc>
              <a:buNone/>
            </a:pPr>
            <a:endParaRPr lang="en-US" sz="2400" dirty="0"/>
          </a:p>
        </p:txBody>
      </p:sp>
      <p:sp>
        <p:nvSpPr>
          <p:cNvPr id="4" name="Date Placeholder 3"/>
          <p:cNvSpPr>
            <a:spLocks noGrp="1"/>
          </p:cNvSpPr>
          <p:nvPr>
            <p:ph type="dt" sz="half" idx="10"/>
          </p:nvPr>
        </p:nvSpPr>
        <p:spPr/>
        <p:txBody>
          <a:bodyPr/>
          <a:lstStyle/>
          <a:p>
            <a:fld id="{87690EDE-A51D-490A-ABCE-A1CE4D9C9375}" type="datetime1">
              <a:rPr lang="en-US" smtClean="0"/>
              <a:pPr/>
              <a:t>4/22/2020</a:t>
            </a:fld>
            <a:endParaRPr lang="en-US"/>
          </a:p>
        </p:txBody>
      </p:sp>
      <p:sp>
        <p:nvSpPr>
          <p:cNvPr id="5" name="Slide Number Placeholder 4"/>
          <p:cNvSpPr>
            <a:spLocks noGrp="1"/>
          </p:cNvSpPr>
          <p:nvPr>
            <p:ph type="sldNum" sz="quarter" idx="12"/>
          </p:nvPr>
        </p:nvSpPr>
        <p:spPr/>
        <p:txBody>
          <a:bodyPr/>
          <a:lstStyle/>
          <a:p>
            <a:fld id="{7B5FE98C-80BB-47BA-A7AE-7DC72E4E69FA}" type="slidenum">
              <a:rPr lang="en-US" smtClean="0"/>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457200"/>
            <a:ext cx="8458200" cy="6172200"/>
          </a:xfrm>
        </p:spPr>
        <p:txBody>
          <a:bodyPr/>
          <a:lstStyle/>
          <a:p>
            <a:pPr lvl="0" algn="just">
              <a:lnSpc>
                <a:spcPct val="150000"/>
              </a:lnSpc>
            </a:pPr>
            <a:r>
              <a:rPr lang="en-US" sz="2400" dirty="0" smtClean="0"/>
              <a:t>In germ line therapy, the human germ line is modified, conferring heritable modifications to the offspring</a:t>
            </a:r>
          </a:p>
          <a:p>
            <a:pPr algn="just">
              <a:lnSpc>
                <a:spcPct val="150000"/>
              </a:lnSpc>
            </a:pPr>
            <a:r>
              <a:rPr lang="en-US" sz="2400" dirty="0" smtClean="0"/>
              <a:t>However, germ line therapy is not permitted in any county, on the basis that it is unethical</a:t>
            </a:r>
          </a:p>
          <a:p>
            <a:pPr algn="just">
              <a:lnSpc>
                <a:spcPct val="150000"/>
              </a:lnSpc>
            </a:pPr>
            <a:r>
              <a:rPr lang="en-US" sz="2400" dirty="0" smtClean="0"/>
              <a:t>Essential to the progression of gene therapy is a comprehensive understanding of the human genome and various genetic diseases </a:t>
            </a:r>
          </a:p>
          <a:p>
            <a:pPr algn="just">
              <a:lnSpc>
                <a:spcPct val="150000"/>
              </a:lnSpc>
            </a:pPr>
            <a:r>
              <a:rPr lang="en-GB" sz="2400" dirty="0" smtClean="0"/>
              <a:t>Gene therapy originated in efforts to treat and cure some of the more than 9,000 known genetic disorders, most of which lack an effective therapy.</a:t>
            </a:r>
            <a:endParaRPr lang="en-US" sz="2400" dirty="0" smtClean="0"/>
          </a:p>
          <a:p>
            <a:pPr lvl="0" algn="just">
              <a:lnSpc>
                <a:spcPct val="150000"/>
              </a:lnSpc>
              <a:buNone/>
            </a:pPr>
            <a:endParaRPr lang="en-US" dirty="0" smtClean="0"/>
          </a:p>
          <a:p>
            <a:endParaRPr lang="en-US" dirty="0"/>
          </a:p>
        </p:txBody>
      </p:sp>
      <p:sp>
        <p:nvSpPr>
          <p:cNvPr id="4" name="Date Placeholder 3"/>
          <p:cNvSpPr>
            <a:spLocks noGrp="1"/>
          </p:cNvSpPr>
          <p:nvPr>
            <p:ph type="dt" sz="half" idx="10"/>
          </p:nvPr>
        </p:nvSpPr>
        <p:spPr/>
        <p:txBody>
          <a:bodyPr/>
          <a:lstStyle/>
          <a:p>
            <a:fld id="{9D5B29FE-037A-4EDE-80BA-DEFA648D430E}" type="datetime1">
              <a:rPr lang="en-US" smtClean="0"/>
              <a:pPr/>
              <a:t>4/22/2020</a:t>
            </a:fld>
            <a:endParaRPr lang="en-US"/>
          </a:p>
        </p:txBody>
      </p:sp>
      <p:sp>
        <p:nvSpPr>
          <p:cNvPr id="5" name="Slide Number Placeholder 4"/>
          <p:cNvSpPr>
            <a:spLocks noGrp="1"/>
          </p:cNvSpPr>
          <p:nvPr>
            <p:ph type="sldNum" sz="quarter" idx="12"/>
          </p:nvPr>
        </p:nvSpPr>
        <p:spPr/>
        <p:txBody>
          <a:bodyPr/>
          <a:lstStyle/>
          <a:p>
            <a:fld id="{7B5FE98C-80BB-47BA-A7AE-7DC72E4E69FA}" type="slidenum">
              <a:rPr lang="en-US" smtClean="0"/>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457200"/>
            <a:ext cx="8382000" cy="6019800"/>
          </a:xfrm>
        </p:spPr>
        <p:txBody>
          <a:bodyPr/>
          <a:lstStyle/>
          <a:p>
            <a:pPr lvl="0" algn="just">
              <a:lnSpc>
                <a:spcPct val="150000"/>
              </a:lnSpc>
            </a:pPr>
            <a:r>
              <a:rPr lang="en-US" sz="2400" dirty="0" smtClean="0"/>
              <a:t> </a:t>
            </a:r>
            <a:r>
              <a:rPr lang="en-GB" sz="2400" dirty="0" smtClean="0"/>
              <a:t>In the United States 1 infant in every 28 is born with a disorder caused by a defect in 1 or more of the estimated 31,000 genes found in the human body. </a:t>
            </a:r>
            <a:endParaRPr lang="en-US" sz="2400" dirty="0" smtClean="0"/>
          </a:p>
          <a:p>
            <a:pPr lvl="0" algn="just">
              <a:lnSpc>
                <a:spcPct val="150000"/>
              </a:lnSpc>
            </a:pPr>
            <a:r>
              <a:rPr lang="en-US" sz="2400" dirty="0" smtClean="0"/>
              <a:t> </a:t>
            </a:r>
            <a:r>
              <a:rPr lang="en-GB" sz="2400" dirty="0" smtClean="0"/>
              <a:t>The original goal of gene therapy was to substitute a healthy gene for a defective one, or to repair a faulty gene, thereby eliminating symptoms of disease.</a:t>
            </a:r>
            <a:endParaRPr lang="en-US" sz="2400" dirty="0" smtClean="0"/>
          </a:p>
          <a:p>
            <a:pPr lvl="0" algn="just">
              <a:lnSpc>
                <a:spcPct val="150000"/>
              </a:lnSpc>
            </a:pPr>
            <a:r>
              <a:rPr lang="en-GB" dirty="0" smtClean="0"/>
              <a:t> </a:t>
            </a:r>
            <a:r>
              <a:rPr lang="en-GB" sz="2400" dirty="0" smtClean="0"/>
              <a:t>But researchers have moved beyond inherited genetic disorders to treat other kinds of diseases. Today, nearly 75 percent of all clinical trials involving gene therapy are aimed at treatments for </a:t>
            </a:r>
            <a:r>
              <a:rPr lang="en-GB" sz="2400" b="1" dirty="0" smtClean="0"/>
              <a:t>cancer</a:t>
            </a:r>
            <a:r>
              <a:rPr lang="en-GB" sz="2400" dirty="0" smtClean="0"/>
              <a:t> and acquired immunodeficiency syndrome (</a:t>
            </a:r>
            <a:r>
              <a:rPr lang="en-GB" sz="2400" b="1" dirty="0" smtClean="0"/>
              <a:t>AIDS)</a:t>
            </a:r>
            <a:r>
              <a:rPr lang="en-GB" sz="2400" dirty="0" smtClean="0"/>
              <a:t>.</a:t>
            </a:r>
            <a:endParaRPr lang="en-US" sz="2400" dirty="0" smtClean="0"/>
          </a:p>
          <a:p>
            <a:endParaRPr lang="en-US" dirty="0"/>
          </a:p>
        </p:txBody>
      </p:sp>
      <p:sp>
        <p:nvSpPr>
          <p:cNvPr id="4" name="Date Placeholder 3"/>
          <p:cNvSpPr>
            <a:spLocks noGrp="1"/>
          </p:cNvSpPr>
          <p:nvPr>
            <p:ph type="dt" sz="half" idx="10"/>
          </p:nvPr>
        </p:nvSpPr>
        <p:spPr/>
        <p:txBody>
          <a:bodyPr/>
          <a:lstStyle/>
          <a:p>
            <a:fld id="{B13303C1-30F3-4E10-9180-EE0C422BE517}" type="datetime1">
              <a:rPr lang="en-US" smtClean="0"/>
              <a:pPr/>
              <a:t>4/22/2020</a:t>
            </a:fld>
            <a:endParaRPr lang="en-US"/>
          </a:p>
        </p:txBody>
      </p:sp>
      <p:sp>
        <p:nvSpPr>
          <p:cNvPr id="5" name="Slide Number Placeholder 4"/>
          <p:cNvSpPr>
            <a:spLocks noGrp="1"/>
          </p:cNvSpPr>
          <p:nvPr>
            <p:ph type="sldNum" sz="quarter" idx="12"/>
          </p:nvPr>
        </p:nvSpPr>
        <p:spPr/>
        <p:txBody>
          <a:bodyPr/>
          <a:lstStyle/>
          <a:p>
            <a:fld id="{7B5FE98C-80BB-47BA-A7AE-7DC72E4E69FA}" type="slidenum">
              <a:rPr lang="en-US" smtClean="0"/>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457200"/>
            <a:ext cx="8305800" cy="6096000"/>
          </a:xfrm>
        </p:spPr>
        <p:txBody>
          <a:bodyPr>
            <a:normAutofit/>
          </a:bodyPr>
          <a:lstStyle/>
          <a:p>
            <a:pPr algn="ctr">
              <a:buNone/>
            </a:pPr>
            <a:r>
              <a:rPr lang="en-US" sz="2400" b="1" dirty="0" smtClean="0"/>
              <a:t>Three types of gene therapy:</a:t>
            </a:r>
          </a:p>
          <a:p>
            <a:pPr marL="342900" indent="-342900" algn="just">
              <a:lnSpc>
                <a:spcPct val="150000"/>
              </a:lnSpc>
              <a:spcBef>
                <a:spcPct val="20000"/>
              </a:spcBef>
              <a:buNone/>
            </a:pPr>
            <a:r>
              <a:rPr lang="en-US" sz="2400" b="1" dirty="0" smtClean="0"/>
              <a:t>I.   Monogenic gene therapy</a:t>
            </a:r>
          </a:p>
          <a:p>
            <a:pPr marL="742950" lvl="1" indent="-285750" algn="just">
              <a:lnSpc>
                <a:spcPct val="150000"/>
              </a:lnSpc>
              <a:spcBef>
                <a:spcPct val="20000"/>
              </a:spcBef>
              <a:buFont typeface="Wingdings" pitchFamily="2" charset="2"/>
              <a:buChar char="Ø"/>
            </a:pPr>
            <a:r>
              <a:rPr lang="en-US" dirty="0" smtClean="0"/>
              <a:t>Provides genes to encode for the production of a specific protein</a:t>
            </a:r>
          </a:p>
          <a:p>
            <a:pPr marL="1143000" lvl="2" algn="just">
              <a:lnSpc>
                <a:spcPct val="150000"/>
              </a:lnSpc>
              <a:spcBef>
                <a:spcPct val="20000"/>
              </a:spcBef>
              <a:buFontTx/>
              <a:buChar char="•"/>
            </a:pPr>
            <a:r>
              <a:rPr lang="en-US" sz="2200" dirty="0" smtClean="0"/>
              <a:t>Cystic fibrosis, Muscular dystrophy, Sickle cell disease, </a:t>
            </a:r>
            <a:r>
              <a:rPr lang="en-US" sz="2200" dirty="0" err="1" smtClean="0"/>
              <a:t>Haemophilia</a:t>
            </a:r>
            <a:endParaRPr lang="en-US" dirty="0" smtClean="0"/>
          </a:p>
          <a:p>
            <a:pPr marL="342900" indent="-342900">
              <a:lnSpc>
                <a:spcPct val="150000"/>
              </a:lnSpc>
              <a:spcBef>
                <a:spcPct val="20000"/>
              </a:spcBef>
              <a:buNone/>
            </a:pPr>
            <a:r>
              <a:rPr lang="en-US" sz="2400" b="1" dirty="0" smtClean="0"/>
              <a:t>II. Suicide gene therapy</a:t>
            </a:r>
          </a:p>
          <a:p>
            <a:pPr marL="742950" lvl="1" indent="-285750">
              <a:lnSpc>
                <a:spcPct val="150000"/>
              </a:lnSpc>
              <a:spcBef>
                <a:spcPct val="20000"/>
              </a:spcBef>
              <a:buFont typeface="Wingdings" pitchFamily="2" charset="2"/>
              <a:buChar char="Ø"/>
            </a:pPr>
            <a:r>
              <a:rPr lang="en-US" dirty="0" smtClean="0"/>
              <a:t>Provide ‘suicide’ genes to target cancer cells for destruction</a:t>
            </a:r>
          </a:p>
          <a:p>
            <a:pPr marL="1143000" lvl="2">
              <a:lnSpc>
                <a:spcPct val="150000"/>
              </a:lnSpc>
              <a:spcBef>
                <a:spcPct val="20000"/>
              </a:spcBef>
              <a:buFontTx/>
              <a:buChar char="•"/>
            </a:pPr>
            <a:r>
              <a:rPr lang="en-US" sz="2400" dirty="0" smtClean="0"/>
              <a:t>Cancer</a:t>
            </a:r>
          </a:p>
          <a:p>
            <a:pPr algn="just">
              <a:lnSpc>
                <a:spcPct val="150000"/>
              </a:lnSpc>
              <a:buNone/>
            </a:pPr>
            <a:r>
              <a:rPr lang="en-US" sz="2400" b="1" dirty="0" smtClean="0"/>
              <a:t>III. Antisense gene therapy</a:t>
            </a:r>
          </a:p>
          <a:p>
            <a:pPr marL="742950" lvl="1" indent="-285750" algn="just">
              <a:spcBef>
                <a:spcPct val="20000"/>
              </a:spcBef>
              <a:buFont typeface="Wingdings" pitchFamily="2" charset="2"/>
              <a:buChar char="Ø"/>
            </a:pPr>
            <a:r>
              <a:rPr lang="en-US" dirty="0" smtClean="0"/>
              <a:t>Provides a single stranded gene in an 'antisense’ (backward) orientation to block the production of harmful proteins</a:t>
            </a:r>
          </a:p>
          <a:p>
            <a:pPr marL="1143000" lvl="2" algn="just">
              <a:spcBef>
                <a:spcPct val="20000"/>
              </a:spcBef>
              <a:buFontTx/>
              <a:buChar char="•"/>
            </a:pPr>
            <a:r>
              <a:rPr lang="en-US" sz="2400" dirty="0" smtClean="0"/>
              <a:t>AIDS/HIV</a:t>
            </a:r>
          </a:p>
          <a:p>
            <a:pPr algn="just">
              <a:lnSpc>
                <a:spcPct val="150000"/>
              </a:lnSpc>
              <a:buNone/>
            </a:pPr>
            <a:endParaRPr lang="en-US" sz="2400" dirty="0" smtClean="0">
              <a:latin typeface="Arial" pitchFamily="34" charset="0"/>
            </a:endParaRPr>
          </a:p>
          <a:p>
            <a:pPr algn="just">
              <a:lnSpc>
                <a:spcPct val="150000"/>
              </a:lnSpc>
              <a:buNone/>
            </a:pPr>
            <a:endParaRPr lang="en-US" sz="2400" b="1" dirty="0"/>
          </a:p>
        </p:txBody>
      </p:sp>
      <p:sp>
        <p:nvSpPr>
          <p:cNvPr id="4" name="Date Placeholder 3"/>
          <p:cNvSpPr>
            <a:spLocks noGrp="1"/>
          </p:cNvSpPr>
          <p:nvPr>
            <p:ph type="dt" sz="half" idx="10"/>
          </p:nvPr>
        </p:nvSpPr>
        <p:spPr/>
        <p:txBody>
          <a:bodyPr/>
          <a:lstStyle/>
          <a:p>
            <a:fld id="{3C87E5B7-14B6-45CC-9816-12C6FA608E72}" type="datetime1">
              <a:rPr lang="en-US" smtClean="0"/>
              <a:pPr/>
              <a:t>4/22/2020</a:t>
            </a:fld>
            <a:endParaRPr lang="en-US"/>
          </a:p>
        </p:txBody>
      </p:sp>
      <p:sp>
        <p:nvSpPr>
          <p:cNvPr id="5" name="Slide Number Placeholder 4"/>
          <p:cNvSpPr>
            <a:spLocks noGrp="1"/>
          </p:cNvSpPr>
          <p:nvPr>
            <p:ph type="sldNum" sz="quarter" idx="12"/>
          </p:nvPr>
        </p:nvSpPr>
        <p:spPr/>
        <p:txBody>
          <a:bodyPr/>
          <a:lstStyle/>
          <a:p>
            <a:fld id="{7B5FE98C-80BB-47BA-A7AE-7DC72E4E69FA}" type="slidenum">
              <a:rPr lang="en-US" smtClean="0"/>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sz="quarter" idx="1"/>
          </p:nvPr>
        </p:nvSpPr>
        <p:spPr>
          <a:xfrm>
            <a:off x="457200" y="304800"/>
            <a:ext cx="8382000" cy="6324600"/>
          </a:xfrm>
        </p:spPr>
        <p:txBody>
          <a:bodyPr>
            <a:normAutofit fontScale="97500"/>
          </a:bodyPr>
          <a:lstStyle/>
          <a:p>
            <a:pPr algn="ctr">
              <a:lnSpc>
                <a:spcPct val="150000"/>
              </a:lnSpc>
              <a:buNone/>
            </a:pPr>
            <a:r>
              <a:rPr lang="en-US" sz="2500" b="1" dirty="0" smtClean="0"/>
              <a:t>How Does Gene Therapy Work?</a:t>
            </a:r>
          </a:p>
          <a:p>
            <a:pPr lvl="0" algn="just">
              <a:lnSpc>
                <a:spcPct val="150000"/>
              </a:lnSpc>
              <a:buFont typeface="Wingdings" pitchFamily="2" charset="2"/>
              <a:buChar char="Ø"/>
            </a:pPr>
            <a:r>
              <a:rPr lang="en-US" sz="2500" dirty="0" smtClean="0"/>
              <a:t>In most gene therapy studies, a "</a:t>
            </a:r>
            <a:r>
              <a:rPr lang="en-US" sz="2500" i="1" dirty="0" smtClean="0"/>
              <a:t>normal</a:t>
            </a:r>
            <a:r>
              <a:rPr lang="en-US" sz="2500" dirty="0" smtClean="0"/>
              <a:t>" gene is inserted into the genome to replace an "</a:t>
            </a:r>
            <a:r>
              <a:rPr lang="en-US" sz="2500" i="1" dirty="0" smtClean="0"/>
              <a:t>abnormal</a:t>
            </a:r>
            <a:r>
              <a:rPr lang="en-US" sz="2500" dirty="0" smtClean="0"/>
              <a:t>," disease-causing gene. </a:t>
            </a:r>
          </a:p>
          <a:p>
            <a:pPr lvl="0" algn="just">
              <a:lnSpc>
                <a:spcPct val="150000"/>
              </a:lnSpc>
              <a:buFont typeface="Wingdings" pitchFamily="2" charset="2"/>
              <a:buChar char="Ø"/>
            </a:pPr>
            <a:r>
              <a:rPr lang="en-US" sz="2500" dirty="0" smtClean="0"/>
              <a:t>A carrier molecule called a </a:t>
            </a:r>
            <a:r>
              <a:rPr lang="en-US" sz="2500" i="1" dirty="0" smtClean="0"/>
              <a:t>vector</a:t>
            </a:r>
            <a:r>
              <a:rPr lang="en-US" sz="2500" dirty="0" smtClean="0"/>
              <a:t> must be used to deliver the therapeutic gene to the patient's target cells. </a:t>
            </a:r>
          </a:p>
          <a:p>
            <a:pPr lvl="0" algn="just">
              <a:lnSpc>
                <a:spcPct val="150000"/>
              </a:lnSpc>
              <a:buFont typeface="Wingdings" pitchFamily="2" charset="2"/>
              <a:buChar char="Ø"/>
            </a:pPr>
            <a:r>
              <a:rPr lang="en-US" sz="2500" dirty="0" smtClean="0"/>
              <a:t>The most common </a:t>
            </a:r>
            <a:r>
              <a:rPr lang="en-US" sz="2500" i="1" dirty="0" smtClean="0"/>
              <a:t>vector</a:t>
            </a:r>
            <a:r>
              <a:rPr lang="en-US" sz="2500" dirty="0" smtClean="0"/>
              <a:t> is a </a:t>
            </a:r>
            <a:r>
              <a:rPr lang="en-US" sz="2500" i="1" dirty="0" smtClean="0"/>
              <a:t>virus</a:t>
            </a:r>
            <a:r>
              <a:rPr lang="en-US" sz="2500" dirty="0" smtClean="0"/>
              <a:t> that has been genetically altered to carry normal human DNA. </a:t>
            </a:r>
          </a:p>
          <a:p>
            <a:pPr lvl="0" algn="just">
              <a:lnSpc>
                <a:spcPct val="150000"/>
              </a:lnSpc>
              <a:buFont typeface="Wingdings" pitchFamily="2" charset="2"/>
              <a:buChar char="Ø"/>
            </a:pPr>
            <a:r>
              <a:rPr lang="en-US" sz="2500" dirty="0" smtClean="0"/>
              <a:t>Viruses have evolved a way of encapsulating and delivering their genes to human cells in a pathogenic manner. </a:t>
            </a:r>
          </a:p>
          <a:p>
            <a:pPr algn="just">
              <a:lnSpc>
                <a:spcPct val="150000"/>
              </a:lnSpc>
              <a:buNone/>
            </a:pPr>
            <a:endParaRPr lang="en-US" dirty="0"/>
          </a:p>
        </p:txBody>
      </p:sp>
      <p:sp>
        <p:nvSpPr>
          <p:cNvPr id="3" name="Date Placeholder 2"/>
          <p:cNvSpPr>
            <a:spLocks noGrp="1"/>
          </p:cNvSpPr>
          <p:nvPr>
            <p:ph type="dt" sz="half" idx="10"/>
          </p:nvPr>
        </p:nvSpPr>
        <p:spPr/>
        <p:txBody>
          <a:bodyPr/>
          <a:lstStyle/>
          <a:p>
            <a:fld id="{56EB2F2D-EA9F-4A03-8C86-E354FF9B0D21}" type="datetime1">
              <a:rPr lang="en-US" smtClean="0"/>
              <a:pPr/>
              <a:t>4/22/2020</a:t>
            </a:fld>
            <a:endParaRPr lang="en-US"/>
          </a:p>
        </p:txBody>
      </p:sp>
      <p:sp>
        <p:nvSpPr>
          <p:cNvPr id="5" name="Slide Number Placeholder 4"/>
          <p:cNvSpPr>
            <a:spLocks noGrp="1"/>
          </p:cNvSpPr>
          <p:nvPr>
            <p:ph type="sldNum" sz="quarter" idx="12"/>
          </p:nvPr>
        </p:nvSpPr>
        <p:spPr/>
        <p:txBody>
          <a:bodyPr/>
          <a:lstStyle/>
          <a:p>
            <a:fld id="{7B5FE98C-80BB-47BA-A7AE-7DC72E4E69FA}" type="slidenum">
              <a:rPr lang="en-US" smtClean="0"/>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8458200" cy="6248400"/>
          </a:xfrm>
        </p:spPr>
        <p:txBody>
          <a:bodyPr>
            <a:normAutofit lnSpcReduction="10000"/>
          </a:bodyPr>
          <a:lstStyle/>
          <a:p>
            <a:pPr algn="just">
              <a:lnSpc>
                <a:spcPct val="150000"/>
              </a:lnSpc>
              <a:buFont typeface="Wingdings" pitchFamily="2" charset="2"/>
              <a:buChar char="Ø"/>
            </a:pPr>
            <a:r>
              <a:rPr lang="en-US" sz="2400" dirty="0" smtClean="0"/>
              <a:t>Scientists manipulate the virus genome to remove disease-causing genes and insert therapeutic ones</a:t>
            </a:r>
          </a:p>
          <a:p>
            <a:pPr lvl="0" algn="just">
              <a:lnSpc>
                <a:spcPct val="150000"/>
              </a:lnSpc>
              <a:buFont typeface="Wingdings" pitchFamily="2" charset="2"/>
              <a:buChar char="Ø"/>
            </a:pPr>
            <a:r>
              <a:rPr lang="en-US" sz="2400" dirty="0" smtClean="0"/>
              <a:t>Target cells, such as the patient's liver or lung cells, are infected with the viral vector</a:t>
            </a:r>
          </a:p>
          <a:p>
            <a:pPr lvl="0" algn="ctr">
              <a:lnSpc>
                <a:spcPct val="150000"/>
              </a:lnSpc>
              <a:buNone/>
            </a:pPr>
            <a:r>
              <a:rPr lang="en-US" sz="2400" b="1" dirty="0" smtClean="0"/>
              <a:t>Non-viral options</a:t>
            </a:r>
            <a:r>
              <a:rPr lang="en-US" sz="2400" dirty="0" smtClean="0"/>
              <a:t>:</a:t>
            </a:r>
          </a:p>
          <a:p>
            <a:pPr algn="just">
              <a:lnSpc>
                <a:spcPct val="150000"/>
              </a:lnSpc>
              <a:buFont typeface="Wingdings" pitchFamily="2" charset="2"/>
              <a:buChar char="Ø"/>
            </a:pPr>
            <a:r>
              <a:rPr lang="en-US" sz="2400" dirty="0" smtClean="0"/>
              <a:t>Direct introduction of therapeutic DNA into target cells</a:t>
            </a:r>
          </a:p>
          <a:p>
            <a:pPr marL="274320" lvl="1" indent="-274320" algn="just">
              <a:lnSpc>
                <a:spcPct val="150000"/>
              </a:lnSpc>
              <a:spcBef>
                <a:spcPts val="580"/>
              </a:spcBef>
              <a:buClr>
                <a:schemeClr val="accent1"/>
              </a:buClr>
              <a:buFont typeface="Wingdings" pitchFamily="2" charset="2"/>
              <a:buChar char="Ø"/>
            </a:pPr>
            <a:r>
              <a:rPr lang="en-US" dirty="0" smtClean="0"/>
              <a:t>Can be used only with certain tissues and requires large amounts of DNA. </a:t>
            </a:r>
            <a:endParaRPr lang="en-US" sz="2000" dirty="0" smtClean="0"/>
          </a:p>
          <a:p>
            <a:pPr marL="274320" lvl="1" indent="-274320" algn="just">
              <a:lnSpc>
                <a:spcPct val="150000"/>
              </a:lnSpc>
              <a:spcBef>
                <a:spcPts val="580"/>
              </a:spcBef>
              <a:buClr>
                <a:schemeClr val="accent1"/>
              </a:buClr>
              <a:buFont typeface="Wingdings" pitchFamily="2" charset="2"/>
              <a:buChar char="Ø"/>
            </a:pPr>
            <a:r>
              <a:rPr lang="en-US" dirty="0" smtClean="0"/>
              <a:t>An artificial lipid sphere with an aqueous core, called a </a:t>
            </a:r>
            <a:r>
              <a:rPr lang="en-US" i="1" dirty="0" smtClean="0"/>
              <a:t>liposome</a:t>
            </a:r>
            <a:r>
              <a:rPr lang="en-US" dirty="0" smtClean="0"/>
              <a:t>, carries the therapeutic DNA, is capable of passing the DNA through the target cell's membrane. </a:t>
            </a:r>
            <a:endParaRPr lang="en-US" sz="2000" dirty="0" smtClean="0"/>
          </a:p>
          <a:p>
            <a:pPr algn="just">
              <a:lnSpc>
                <a:spcPct val="150000"/>
              </a:lnSpc>
              <a:buNone/>
            </a:pPr>
            <a:endParaRPr lang="en-US" sz="2400" dirty="0"/>
          </a:p>
        </p:txBody>
      </p:sp>
      <p:sp>
        <p:nvSpPr>
          <p:cNvPr id="4" name="Date Placeholder 3"/>
          <p:cNvSpPr>
            <a:spLocks noGrp="1"/>
          </p:cNvSpPr>
          <p:nvPr>
            <p:ph type="dt" sz="half" idx="10"/>
          </p:nvPr>
        </p:nvSpPr>
        <p:spPr/>
        <p:txBody>
          <a:bodyPr/>
          <a:lstStyle/>
          <a:p>
            <a:fld id="{C2DC2778-7FDD-4852-84E6-5884048F3342}" type="datetime1">
              <a:rPr lang="en-US" smtClean="0"/>
              <a:pPr/>
              <a:t>4/22/2020</a:t>
            </a:fld>
            <a:endParaRPr lang="en-US"/>
          </a:p>
        </p:txBody>
      </p:sp>
      <p:sp>
        <p:nvSpPr>
          <p:cNvPr id="5" name="Slide Number Placeholder 4"/>
          <p:cNvSpPr>
            <a:spLocks noGrp="1"/>
          </p:cNvSpPr>
          <p:nvPr>
            <p:ph type="sldNum" sz="quarter" idx="12"/>
          </p:nvPr>
        </p:nvSpPr>
        <p:spPr/>
        <p:txBody>
          <a:bodyPr/>
          <a:lstStyle/>
          <a:p>
            <a:fld id="{7B5FE98C-80BB-47BA-A7AE-7DC72E4E69FA}" type="slidenum">
              <a:rPr lang="en-US" smtClean="0"/>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04800"/>
            <a:ext cx="8610600" cy="6324600"/>
          </a:xfrm>
        </p:spPr>
        <p:txBody>
          <a:bodyPr/>
          <a:lstStyle/>
          <a:p>
            <a:pPr>
              <a:buNone/>
            </a:pPr>
            <a:r>
              <a:rPr lang="en-US" b="1" dirty="0" smtClean="0"/>
              <a:t>         </a:t>
            </a:r>
            <a:r>
              <a:rPr lang="en-US" sz="2400" b="1" i="1" dirty="0" smtClean="0">
                <a:cs typeface="Times New Roman" pitchFamily="18" charset="0"/>
              </a:rPr>
              <a:t>Gene Introduction</a:t>
            </a:r>
            <a:endParaRPr lang="en-US" sz="2400" b="1" dirty="0" smtClean="0">
              <a:cs typeface="Times New Roman" pitchFamily="18" charset="0"/>
            </a:endParaRPr>
          </a:p>
          <a:p>
            <a:pPr lvl="0">
              <a:lnSpc>
                <a:spcPct val="150000"/>
              </a:lnSpc>
            </a:pPr>
            <a:r>
              <a:rPr lang="en-US" sz="2400" dirty="0" smtClean="0">
                <a:cs typeface="Times New Roman" pitchFamily="18" charset="0"/>
              </a:rPr>
              <a:t>Introduces the gene into an organism</a:t>
            </a:r>
          </a:p>
          <a:p>
            <a:pPr lvl="0">
              <a:lnSpc>
                <a:spcPct val="150000"/>
              </a:lnSpc>
            </a:pPr>
            <a:r>
              <a:rPr lang="en-US" sz="2400" dirty="0" smtClean="0">
                <a:cs typeface="Times New Roman" pitchFamily="18" charset="0"/>
              </a:rPr>
              <a:t> Technique called </a:t>
            </a:r>
            <a:r>
              <a:rPr lang="en-US" sz="2400" i="1" dirty="0" smtClean="0">
                <a:cs typeface="Times New Roman" pitchFamily="18" charset="0"/>
              </a:rPr>
              <a:t>transformation</a:t>
            </a:r>
            <a:endParaRPr lang="en-US" sz="2400" dirty="0" smtClean="0">
              <a:cs typeface="Times New Roman" pitchFamily="18" charset="0"/>
            </a:endParaRPr>
          </a:p>
          <a:p>
            <a:pPr lvl="0">
              <a:lnSpc>
                <a:spcPct val="150000"/>
              </a:lnSpc>
            </a:pPr>
            <a:r>
              <a:rPr lang="en-US" sz="2400" dirty="0" smtClean="0">
                <a:cs typeface="Times New Roman" pitchFamily="18" charset="0"/>
              </a:rPr>
              <a:t> Forms </a:t>
            </a:r>
            <a:r>
              <a:rPr lang="en-US" sz="2400" i="1" dirty="0" smtClean="0">
                <a:cs typeface="Times New Roman" pitchFamily="18" charset="0"/>
              </a:rPr>
              <a:t>transgenic organisms</a:t>
            </a:r>
            <a:endParaRPr lang="en-US" sz="2400" dirty="0" smtClean="0">
              <a:cs typeface="Times New Roman" pitchFamily="18" charset="0"/>
            </a:endParaRPr>
          </a:p>
          <a:p>
            <a:pPr lvl="0" algn="just">
              <a:lnSpc>
                <a:spcPct val="150000"/>
              </a:lnSpc>
              <a:buFont typeface="Wingdings" pitchFamily="2" charset="2"/>
              <a:buChar char="ü"/>
            </a:pPr>
            <a:r>
              <a:rPr lang="en-US" sz="2400" dirty="0" smtClean="0">
                <a:cs typeface="Times New Roman" pitchFamily="18" charset="0"/>
              </a:rPr>
              <a:t>Once we have isolated or modified the gene of interest, the next step is </a:t>
            </a:r>
            <a:r>
              <a:rPr lang="en-US" sz="2400" b="1" i="1" dirty="0" smtClean="0">
                <a:cs typeface="Times New Roman" pitchFamily="18" charset="0"/>
              </a:rPr>
              <a:t>gene introduction</a:t>
            </a:r>
            <a:r>
              <a:rPr lang="en-US" sz="2400" dirty="0" smtClean="0">
                <a:cs typeface="Times New Roman" pitchFamily="18" charset="0"/>
              </a:rPr>
              <a:t>.  </a:t>
            </a:r>
          </a:p>
          <a:p>
            <a:pPr lvl="0" algn="just">
              <a:lnSpc>
                <a:spcPct val="150000"/>
              </a:lnSpc>
              <a:buFont typeface="Wingdings" pitchFamily="2" charset="2"/>
              <a:buChar char="ü"/>
            </a:pPr>
            <a:r>
              <a:rPr lang="en-US" sz="2400" dirty="0" smtClean="0">
                <a:cs typeface="Times New Roman" pitchFamily="18" charset="0"/>
              </a:rPr>
              <a:t>This step involves the addition of the gene to our species of interest.  </a:t>
            </a:r>
          </a:p>
          <a:p>
            <a:pPr lvl="0" algn="just">
              <a:lnSpc>
                <a:spcPct val="150000"/>
              </a:lnSpc>
              <a:buFont typeface="Wingdings" pitchFamily="2" charset="2"/>
              <a:buChar char="ü"/>
            </a:pPr>
            <a:r>
              <a:rPr lang="en-US" sz="2400" dirty="0" smtClean="0">
                <a:cs typeface="Times New Roman" pitchFamily="18" charset="0"/>
              </a:rPr>
              <a:t>In all cases, this introduction must be accompanied by stable integration of that gene into the genome of the target species. </a:t>
            </a:r>
          </a:p>
          <a:p>
            <a:pPr>
              <a:buNone/>
            </a:pPr>
            <a:endParaRPr lang="en-US" dirty="0"/>
          </a:p>
        </p:txBody>
      </p:sp>
      <p:sp>
        <p:nvSpPr>
          <p:cNvPr id="4" name="Date Placeholder 3"/>
          <p:cNvSpPr>
            <a:spLocks noGrp="1"/>
          </p:cNvSpPr>
          <p:nvPr>
            <p:ph type="dt" sz="half" idx="10"/>
          </p:nvPr>
        </p:nvSpPr>
        <p:spPr/>
        <p:txBody>
          <a:bodyPr/>
          <a:lstStyle/>
          <a:p>
            <a:fld id="{090ED899-B847-41CA-8B8D-5DCCDC368676}" type="datetime1">
              <a:rPr lang="en-US" smtClean="0"/>
              <a:pPr/>
              <a:t>4/22/2020</a:t>
            </a:fld>
            <a:endParaRPr lang="en-US"/>
          </a:p>
        </p:txBody>
      </p:sp>
      <p:sp>
        <p:nvSpPr>
          <p:cNvPr id="5" name="Slide Number Placeholder 4"/>
          <p:cNvSpPr>
            <a:spLocks noGrp="1"/>
          </p:cNvSpPr>
          <p:nvPr>
            <p:ph type="sldNum" sz="quarter" idx="12"/>
          </p:nvPr>
        </p:nvSpPr>
        <p:spPr/>
        <p:txBody>
          <a:bodyPr/>
          <a:lstStyle/>
          <a:p>
            <a:fld id="{7B5FE98C-80BB-47BA-A7AE-7DC72E4E69FA}"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70</a:t>
            </a:fld>
            <a:endParaRPr lang="en-US"/>
          </a:p>
        </p:txBody>
      </p:sp>
      <p:sp>
        <p:nvSpPr>
          <p:cNvPr id="5" name="Content Placeholder 4"/>
          <p:cNvSpPr>
            <a:spLocks noGrp="1"/>
          </p:cNvSpPr>
          <p:nvPr>
            <p:ph sz="quarter" idx="1"/>
          </p:nvPr>
        </p:nvSpPr>
        <p:spPr>
          <a:xfrm>
            <a:off x="457200" y="457200"/>
            <a:ext cx="8229600" cy="6172200"/>
          </a:xfrm>
        </p:spPr>
        <p:txBody>
          <a:bodyPr/>
          <a:lstStyle/>
          <a:p>
            <a:pPr>
              <a:buNone/>
            </a:pPr>
            <a:endParaRPr lang="en-US" dirty="0" smtClean="0"/>
          </a:p>
          <a:p>
            <a:pPr>
              <a:buNone/>
            </a:pPr>
            <a:endParaRPr lang="en-US" dirty="0"/>
          </a:p>
        </p:txBody>
      </p:sp>
      <p:grpSp>
        <p:nvGrpSpPr>
          <p:cNvPr id="7" name="Group 70"/>
          <p:cNvGrpSpPr>
            <a:grpSpLocks/>
          </p:cNvGrpSpPr>
          <p:nvPr/>
        </p:nvGrpSpPr>
        <p:grpSpPr bwMode="auto">
          <a:xfrm>
            <a:off x="508000" y="1565275"/>
            <a:ext cx="8256588" cy="2978150"/>
            <a:chOff x="507999" y="1565682"/>
            <a:chExt cx="8256955" cy="2977663"/>
          </a:xfrm>
        </p:grpSpPr>
        <p:grpSp>
          <p:nvGrpSpPr>
            <p:cNvPr id="8" name="Group 24"/>
            <p:cNvGrpSpPr>
              <a:grpSpLocks/>
            </p:cNvGrpSpPr>
            <p:nvPr/>
          </p:nvGrpSpPr>
          <p:grpSpPr bwMode="auto">
            <a:xfrm>
              <a:off x="507999" y="1956143"/>
              <a:ext cx="2354368" cy="2568154"/>
              <a:chOff x="791307" y="2774107"/>
              <a:chExt cx="2354368" cy="2951228"/>
            </a:xfrm>
          </p:grpSpPr>
          <p:sp>
            <p:nvSpPr>
              <p:cNvPr id="43" name="Oval 3"/>
              <p:cNvSpPr>
                <a:spLocks noChangeArrowheads="1"/>
              </p:cNvSpPr>
              <p:nvPr/>
            </p:nvSpPr>
            <p:spPr bwMode="auto">
              <a:xfrm>
                <a:off x="791307" y="2774107"/>
                <a:ext cx="2354368" cy="2951228"/>
              </a:xfrm>
              <a:prstGeom prst="ellipse">
                <a:avLst/>
              </a:prstGeom>
              <a:solidFill>
                <a:srgbClr val="FF6666"/>
              </a:solidFill>
              <a:ln w="9525">
                <a:solidFill>
                  <a:schemeClr val="tx1"/>
                </a:solid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44" name="Oval 4"/>
              <p:cNvSpPr/>
              <p:nvPr/>
            </p:nvSpPr>
            <p:spPr>
              <a:xfrm>
                <a:off x="1426335" y="3399739"/>
                <a:ext cx="1543119" cy="1641598"/>
              </a:xfrm>
              <a:prstGeom prst="ellipse">
                <a:avLst/>
              </a:prstGeom>
              <a:solidFill>
                <a:schemeClr val="accent5"/>
              </a:solidFill>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en-US"/>
              </a:p>
            </p:txBody>
          </p:sp>
          <p:grpSp>
            <p:nvGrpSpPr>
              <p:cNvPr id="45" name="Group 13"/>
              <p:cNvGrpSpPr>
                <a:grpSpLocks noChangeAspect="1"/>
              </p:cNvGrpSpPr>
              <p:nvPr/>
            </p:nvGrpSpPr>
            <p:grpSpPr bwMode="auto">
              <a:xfrm>
                <a:off x="1739087" y="3614970"/>
                <a:ext cx="327040" cy="1285918"/>
                <a:chOff x="4376779" y="3224201"/>
                <a:chExt cx="327040" cy="1285918"/>
              </a:xfrm>
            </p:grpSpPr>
            <p:sp>
              <p:nvSpPr>
                <p:cNvPr id="49" name="Freeform 48"/>
                <p:cNvSpPr>
                  <a:spLocks noChangeArrowheads="1"/>
                </p:cNvSpPr>
                <p:nvPr/>
              </p:nvSpPr>
              <p:spPr bwMode="auto">
                <a:xfrm>
                  <a:off x="4376779" y="3224201"/>
                  <a:ext cx="292113" cy="1074334"/>
                </a:xfrm>
                <a:custGeom>
                  <a:avLst/>
                  <a:gdLst>
                    <a:gd name="T0" fmla="*/ 136770 w 291725"/>
                    <a:gd name="T1" fmla="*/ 0 h 1074616"/>
                    <a:gd name="T2" fmla="*/ 97693 w 291725"/>
                    <a:gd name="T3" fmla="*/ 117231 h 1074616"/>
                    <a:gd name="T4" fmla="*/ 78154 w 291725"/>
                    <a:gd name="T5" fmla="*/ 175846 h 1074616"/>
                    <a:gd name="T6" fmla="*/ 39077 w 291725"/>
                    <a:gd name="T7" fmla="*/ 234462 h 1074616"/>
                    <a:gd name="T8" fmla="*/ 0 w 291725"/>
                    <a:gd name="T9" fmla="*/ 371231 h 1074616"/>
                    <a:gd name="T10" fmla="*/ 19539 w 291725"/>
                    <a:gd name="T11" fmla="*/ 429846 h 1074616"/>
                    <a:gd name="T12" fmla="*/ 136770 w 291725"/>
                    <a:gd name="T13" fmla="*/ 508000 h 1074616"/>
                    <a:gd name="T14" fmla="*/ 195385 w 291725"/>
                    <a:gd name="T15" fmla="*/ 547077 h 1074616"/>
                    <a:gd name="T16" fmla="*/ 254000 w 291725"/>
                    <a:gd name="T17" fmla="*/ 586154 h 1074616"/>
                    <a:gd name="T18" fmla="*/ 254000 w 291725"/>
                    <a:gd name="T19" fmla="*/ 742462 h 1074616"/>
                    <a:gd name="T20" fmla="*/ 195385 w 291725"/>
                    <a:gd name="T21" fmla="*/ 801077 h 1074616"/>
                    <a:gd name="T22" fmla="*/ 117231 w 291725"/>
                    <a:gd name="T23" fmla="*/ 918308 h 1074616"/>
                    <a:gd name="T24" fmla="*/ 78154 w 291725"/>
                    <a:gd name="T25" fmla="*/ 976923 h 1074616"/>
                    <a:gd name="T26" fmla="*/ 58616 w 291725"/>
                    <a:gd name="T27" fmla="*/ 1074616 h 10746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1725"/>
                    <a:gd name="T43" fmla="*/ 0 h 1074616"/>
                    <a:gd name="T44" fmla="*/ 291725 w 291725"/>
                    <a:gd name="T45" fmla="*/ 1074616 h 10746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1725" h="1074616">
                      <a:moveTo>
                        <a:pt x="136770" y="0"/>
                      </a:moveTo>
                      <a:lnTo>
                        <a:pt x="97693" y="117231"/>
                      </a:lnTo>
                      <a:cubicBezTo>
                        <a:pt x="91180" y="136769"/>
                        <a:pt x="89578" y="158710"/>
                        <a:pt x="78154" y="175846"/>
                      </a:cubicBezTo>
                      <a:lnTo>
                        <a:pt x="39077" y="234462"/>
                      </a:lnTo>
                      <a:cubicBezTo>
                        <a:pt x="29864" y="262101"/>
                        <a:pt x="0" y="346701"/>
                        <a:pt x="0" y="371231"/>
                      </a:cubicBezTo>
                      <a:cubicBezTo>
                        <a:pt x="0" y="391826"/>
                        <a:pt x="4976" y="415283"/>
                        <a:pt x="19539" y="429846"/>
                      </a:cubicBezTo>
                      <a:cubicBezTo>
                        <a:pt x="52748" y="463055"/>
                        <a:pt x="97693" y="481949"/>
                        <a:pt x="136770" y="508000"/>
                      </a:cubicBezTo>
                      <a:lnTo>
                        <a:pt x="195385" y="547077"/>
                      </a:lnTo>
                      <a:lnTo>
                        <a:pt x="254000" y="586154"/>
                      </a:lnTo>
                      <a:cubicBezTo>
                        <a:pt x="275268" y="649955"/>
                        <a:pt x="291725" y="667012"/>
                        <a:pt x="254000" y="742462"/>
                      </a:cubicBezTo>
                      <a:cubicBezTo>
                        <a:pt x="241643" y="767176"/>
                        <a:pt x="212349" y="779266"/>
                        <a:pt x="195385" y="801077"/>
                      </a:cubicBezTo>
                      <a:cubicBezTo>
                        <a:pt x="166551" y="838149"/>
                        <a:pt x="143282" y="879231"/>
                        <a:pt x="117231" y="918308"/>
                      </a:cubicBezTo>
                      <a:lnTo>
                        <a:pt x="78154" y="976923"/>
                      </a:lnTo>
                      <a:cubicBezTo>
                        <a:pt x="54497" y="1047896"/>
                        <a:pt x="58616" y="1014944"/>
                        <a:pt x="58616" y="1074616"/>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en-US">
                    <a:latin typeface="+mn-lt"/>
                    <a:ea typeface="+mn-ea"/>
                  </a:endParaRPr>
                </a:p>
              </p:txBody>
            </p:sp>
            <p:sp>
              <p:nvSpPr>
                <p:cNvPr id="50" name="Freeform 49"/>
                <p:cNvSpPr>
                  <a:spLocks noChangeArrowheads="1"/>
                </p:cNvSpPr>
                <p:nvPr/>
              </p:nvSpPr>
              <p:spPr bwMode="auto">
                <a:xfrm>
                  <a:off x="4411706" y="3435785"/>
                  <a:ext cx="292113" cy="1074334"/>
                </a:xfrm>
                <a:custGeom>
                  <a:avLst/>
                  <a:gdLst>
                    <a:gd name="T0" fmla="*/ 136770 w 291725"/>
                    <a:gd name="T1" fmla="*/ 0 h 1074616"/>
                    <a:gd name="T2" fmla="*/ 97693 w 291725"/>
                    <a:gd name="T3" fmla="*/ 117231 h 1074616"/>
                    <a:gd name="T4" fmla="*/ 78154 w 291725"/>
                    <a:gd name="T5" fmla="*/ 175846 h 1074616"/>
                    <a:gd name="T6" fmla="*/ 39077 w 291725"/>
                    <a:gd name="T7" fmla="*/ 234462 h 1074616"/>
                    <a:gd name="T8" fmla="*/ 0 w 291725"/>
                    <a:gd name="T9" fmla="*/ 371231 h 1074616"/>
                    <a:gd name="T10" fmla="*/ 19539 w 291725"/>
                    <a:gd name="T11" fmla="*/ 429846 h 1074616"/>
                    <a:gd name="T12" fmla="*/ 136770 w 291725"/>
                    <a:gd name="T13" fmla="*/ 508000 h 1074616"/>
                    <a:gd name="T14" fmla="*/ 195385 w 291725"/>
                    <a:gd name="T15" fmla="*/ 547077 h 1074616"/>
                    <a:gd name="T16" fmla="*/ 254000 w 291725"/>
                    <a:gd name="T17" fmla="*/ 586154 h 1074616"/>
                    <a:gd name="T18" fmla="*/ 254000 w 291725"/>
                    <a:gd name="T19" fmla="*/ 742462 h 1074616"/>
                    <a:gd name="T20" fmla="*/ 195385 w 291725"/>
                    <a:gd name="T21" fmla="*/ 801077 h 1074616"/>
                    <a:gd name="T22" fmla="*/ 117231 w 291725"/>
                    <a:gd name="T23" fmla="*/ 918308 h 1074616"/>
                    <a:gd name="T24" fmla="*/ 78154 w 291725"/>
                    <a:gd name="T25" fmla="*/ 976923 h 1074616"/>
                    <a:gd name="T26" fmla="*/ 58616 w 291725"/>
                    <a:gd name="T27" fmla="*/ 1074616 h 10746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1725"/>
                    <a:gd name="T43" fmla="*/ 0 h 1074616"/>
                    <a:gd name="T44" fmla="*/ 291725 w 291725"/>
                    <a:gd name="T45" fmla="*/ 1074616 h 10746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1725" h="1074616">
                      <a:moveTo>
                        <a:pt x="136770" y="0"/>
                      </a:moveTo>
                      <a:lnTo>
                        <a:pt x="97693" y="117231"/>
                      </a:lnTo>
                      <a:cubicBezTo>
                        <a:pt x="91180" y="136769"/>
                        <a:pt x="89578" y="158710"/>
                        <a:pt x="78154" y="175846"/>
                      </a:cubicBezTo>
                      <a:lnTo>
                        <a:pt x="39077" y="234462"/>
                      </a:lnTo>
                      <a:cubicBezTo>
                        <a:pt x="29864" y="262101"/>
                        <a:pt x="0" y="346701"/>
                        <a:pt x="0" y="371231"/>
                      </a:cubicBezTo>
                      <a:cubicBezTo>
                        <a:pt x="0" y="391826"/>
                        <a:pt x="4976" y="415283"/>
                        <a:pt x="19539" y="429846"/>
                      </a:cubicBezTo>
                      <a:cubicBezTo>
                        <a:pt x="52748" y="463055"/>
                        <a:pt x="97693" y="481949"/>
                        <a:pt x="136770" y="508000"/>
                      </a:cubicBezTo>
                      <a:lnTo>
                        <a:pt x="195385" y="547077"/>
                      </a:lnTo>
                      <a:lnTo>
                        <a:pt x="254000" y="586154"/>
                      </a:lnTo>
                      <a:cubicBezTo>
                        <a:pt x="275268" y="649955"/>
                        <a:pt x="291725" y="667012"/>
                        <a:pt x="254000" y="742462"/>
                      </a:cubicBezTo>
                      <a:cubicBezTo>
                        <a:pt x="241643" y="767176"/>
                        <a:pt x="212349" y="779266"/>
                        <a:pt x="195385" y="801077"/>
                      </a:cubicBezTo>
                      <a:cubicBezTo>
                        <a:pt x="166551" y="838149"/>
                        <a:pt x="143282" y="879231"/>
                        <a:pt x="117231" y="918308"/>
                      </a:cubicBezTo>
                      <a:lnTo>
                        <a:pt x="78154" y="976923"/>
                      </a:lnTo>
                      <a:cubicBezTo>
                        <a:pt x="54497" y="1047896"/>
                        <a:pt x="58616" y="1014944"/>
                        <a:pt x="58616" y="1074616"/>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en-US">
                    <a:latin typeface="+mn-lt"/>
                    <a:ea typeface="+mn-ea"/>
                  </a:endParaRPr>
                </a:p>
              </p:txBody>
            </p:sp>
          </p:grpSp>
          <p:grpSp>
            <p:nvGrpSpPr>
              <p:cNvPr id="46" name="Group 14"/>
              <p:cNvGrpSpPr>
                <a:grpSpLocks noChangeAspect="1"/>
              </p:cNvGrpSpPr>
              <p:nvPr/>
            </p:nvGrpSpPr>
            <p:grpSpPr bwMode="auto">
              <a:xfrm>
                <a:off x="2086765" y="3611323"/>
                <a:ext cx="327040" cy="1285918"/>
                <a:chOff x="4376673" y="3224461"/>
                <a:chExt cx="327040" cy="1285918"/>
              </a:xfrm>
            </p:grpSpPr>
            <p:sp>
              <p:nvSpPr>
                <p:cNvPr id="47" name="Freeform 46"/>
                <p:cNvSpPr>
                  <a:spLocks noChangeArrowheads="1"/>
                </p:cNvSpPr>
                <p:nvPr/>
              </p:nvSpPr>
              <p:spPr bwMode="auto">
                <a:xfrm>
                  <a:off x="4376673" y="3224461"/>
                  <a:ext cx="292113" cy="1074334"/>
                </a:xfrm>
                <a:custGeom>
                  <a:avLst/>
                  <a:gdLst>
                    <a:gd name="T0" fmla="*/ 136770 w 291725"/>
                    <a:gd name="T1" fmla="*/ 0 h 1074616"/>
                    <a:gd name="T2" fmla="*/ 97693 w 291725"/>
                    <a:gd name="T3" fmla="*/ 117231 h 1074616"/>
                    <a:gd name="T4" fmla="*/ 78154 w 291725"/>
                    <a:gd name="T5" fmla="*/ 175846 h 1074616"/>
                    <a:gd name="T6" fmla="*/ 39077 w 291725"/>
                    <a:gd name="T7" fmla="*/ 234462 h 1074616"/>
                    <a:gd name="T8" fmla="*/ 0 w 291725"/>
                    <a:gd name="T9" fmla="*/ 371231 h 1074616"/>
                    <a:gd name="T10" fmla="*/ 19539 w 291725"/>
                    <a:gd name="T11" fmla="*/ 429846 h 1074616"/>
                    <a:gd name="T12" fmla="*/ 136770 w 291725"/>
                    <a:gd name="T13" fmla="*/ 508000 h 1074616"/>
                    <a:gd name="T14" fmla="*/ 195385 w 291725"/>
                    <a:gd name="T15" fmla="*/ 547077 h 1074616"/>
                    <a:gd name="T16" fmla="*/ 254000 w 291725"/>
                    <a:gd name="T17" fmla="*/ 586154 h 1074616"/>
                    <a:gd name="T18" fmla="*/ 254000 w 291725"/>
                    <a:gd name="T19" fmla="*/ 742462 h 1074616"/>
                    <a:gd name="T20" fmla="*/ 195385 w 291725"/>
                    <a:gd name="T21" fmla="*/ 801077 h 1074616"/>
                    <a:gd name="T22" fmla="*/ 117231 w 291725"/>
                    <a:gd name="T23" fmla="*/ 918308 h 1074616"/>
                    <a:gd name="T24" fmla="*/ 78154 w 291725"/>
                    <a:gd name="T25" fmla="*/ 976923 h 1074616"/>
                    <a:gd name="T26" fmla="*/ 58616 w 291725"/>
                    <a:gd name="T27" fmla="*/ 1074616 h 10746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1725"/>
                    <a:gd name="T43" fmla="*/ 0 h 1074616"/>
                    <a:gd name="T44" fmla="*/ 291725 w 291725"/>
                    <a:gd name="T45" fmla="*/ 1074616 h 10746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1725" h="1074616">
                      <a:moveTo>
                        <a:pt x="136770" y="0"/>
                      </a:moveTo>
                      <a:lnTo>
                        <a:pt x="97693" y="117231"/>
                      </a:lnTo>
                      <a:cubicBezTo>
                        <a:pt x="91180" y="136769"/>
                        <a:pt x="89578" y="158710"/>
                        <a:pt x="78154" y="175846"/>
                      </a:cubicBezTo>
                      <a:lnTo>
                        <a:pt x="39077" y="234462"/>
                      </a:lnTo>
                      <a:cubicBezTo>
                        <a:pt x="29864" y="262101"/>
                        <a:pt x="0" y="346701"/>
                        <a:pt x="0" y="371231"/>
                      </a:cubicBezTo>
                      <a:cubicBezTo>
                        <a:pt x="0" y="391826"/>
                        <a:pt x="4976" y="415283"/>
                        <a:pt x="19539" y="429846"/>
                      </a:cubicBezTo>
                      <a:cubicBezTo>
                        <a:pt x="52748" y="463055"/>
                        <a:pt x="97693" y="481949"/>
                        <a:pt x="136770" y="508000"/>
                      </a:cubicBezTo>
                      <a:lnTo>
                        <a:pt x="195385" y="547077"/>
                      </a:lnTo>
                      <a:lnTo>
                        <a:pt x="254000" y="586154"/>
                      </a:lnTo>
                      <a:cubicBezTo>
                        <a:pt x="275268" y="649955"/>
                        <a:pt x="291725" y="667012"/>
                        <a:pt x="254000" y="742462"/>
                      </a:cubicBezTo>
                      <a:cubicBezTo>
                        <a:pt x="241643" y="767176"/>
                        <a:pt x="212349" y="779266"/>
                        <a:pt x="195385" y="801077"/>
                      </a:cubicBezTo>
                      <a:cubicBezTo>
                        <a:pt x="166551" y="838149"/>
                        <a:pt x="143282" y="879231"/>
                        <a:pt x="117231" y="918308"/>
                      </a:cubicBezTo>
                      <a:lnTo>
                        <a:pt x="78154" y="976923"/>
                      </a:lnTo>
                      <a:cubicBezTo>
                        <a:pt x="54497" y="1047896"/>
                        <a:pt x="58616" y="1014944"/>
                        <a:pt x="58616" y="1074616"/>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en-US">
                    <a:latin typeface="+mn-lt"/>
                    <a:ea typeface="+mn-ea"/>
                  </a:endParaRPr>
                </a:p>
              </p:txBody>
            </p:sp>
            <p:sp>
              <p:nvSpPr>
                <p:cNvPr id="48" name="Freeform 47"/>
                <p:cNvSpPr>
                  <a:spLocks noChangeArrowheads="1"/>
                </p:cNvSpPr>
                <p:nvPr/>
              </p:nvSpPr>
              <p:spPr bwMode="auto">
                <a:xfrm>
                  <a:off x="4411600" y="3436045"/>
                  <a:ext cx="292113" cy="1074334"/>
                </a:xfrm>
                <a:custGeom>
                  <a:avLst/>
                  <a:gdLst>
                    <a:gd name="T0" fmla="*/ 136770 w 291725"/>
                    <a:gd name="T1" fmla="*/ 0 h 1074616"/>
                    <a:gd name="T2" fmla="*/ 97693 w 291725"/>
                    <a:gd name="T3" fmla="*/ 117231 h 1074616"/>
                    <a:gd name="T4" fmla="*/ 78154 w 291725"/>
                    <a:gd name="T5" fmla="*/ 175846 h 1074616"/>
                    <a:gd name="T6" fmla="*/ 39077 w 291725"/>
                    <a:gd name="T7" fmla="*/ 234462 h 1074616"/>
                    <a:gd name="T8" fmla="*/ 0 w 291725"/>
                    <a:gd name="T9" fmla="*/ 371231 h 1074616"/>
                    <a:gd name="T10" fmla="*/ 19539 w 291725"/>
                    <a:gd name="T11" fmla="*/ 429846 h 1074616"/>
                    <a:gd name="T12" fmla="*/ 136770 w 291725"/>
                    <a:gd name="T13" fmla="*/ 508000 h 1074616"/>
                    <a:gd name="T14" fmla="*/ 195385 w 291725"/>
                    <a:gd name="T15" fmla="*/ 547077 h 1074616"/>
                    <a:gd name="T16" fmla="*/ 254000 w 291725"/>
                    <a:gd name="T17" fmla="*/ 586154 h 1074616"/>
                    <a:gd name="T18" fmla="*/ 254000 w 291725"/>
                    <a:gd name="T19" fmla="*/ 742462 h 1074616"/>
                    <a:gd name="T20" fmla="*/ 195385 w 291725"/>
                    <a:gd name="T21" fmla="*/ 801077 h 1074616"/>
                    <a:gd name="T22" fmla="*/ 117231 w 291725"/>
                    <a:gd name="T23" fmla="*/ 918308 h 1074616"/>
                    <a:gd name="T24" fmla="*/ 78154 w 291725"/>
                    <a:gd name="T25" fmla="*/ 976923 h 1074616"/>
                    <a:gd name="T26" fmla="*/ 58616 w 291725"/>
                    <a:gd name="T27" fmla="*/ 1074616 h 10746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1725"/>
                    <a:gd name="T43" fmla="*/ 0 h 1074616"/>
                    <a:gd name="T44" fmla="*/ 291725 w 291725"/>
                    <a:gd name="T45" fmla="*/ 1074616 h 10746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1725" h="1074616">
                      <a:moveTo>
                        <a:pt x="136770" y="0"/>
                      </a:moveTo>
                      <a:lnTo>
                        <a:pt x="97693" y="117231"/>
                      </a:lnTo>
                      <a:cubicBezTo>
                        <a:pt x="91180" y="136769"/>
                        <a:pt x="89578" y="158710"/>
                        <a:pt x="78154" y="175846"/>
                      </a:cubicBezTo>
                      <a:lnTo>
                        <a:pt x="39077" y="234462"/>
                      </a:lnTo>
                      <a:cubicBezTo>
                        <a:pt x="29864" y="262101"/>
                        <a:pt x="0" y="346701"/>
                        <a:pt x="0" y="371231"/>
                      </a:cubicBezTo>
                      <a:cubicBezTo>
                        <a:pt x="0" y="391826"/>
                        <a:pt x="4976" y="415283"/>
                        <a:pt x="19539" y="429846"/>
                      </a:cubicBezTo>
                      <a:cubicBezTo>
                        <a:pt x="52748" y="463055"/>
                        <a:pt x="97693" y="481949"/>
                        <a:pt x="136770" y="508000"/>
                      </a:cubicBezTo>
                      <a:lnTo>
                        <a:pt x="195385" y="547077"/>
                      </a:lnTo>
                      <a:lnTo>
                        <a:pt x="254000" y="586154"/>
                      </a:lnTo>
                      <a:cubicBezTo>
                        <a:pt x="275268" y="649955"/>
                        <a:pt x="291725" y="667012"/>
                        <a:pt x="254000" y="742462"/>
                      </a:cubicBezTo>
                      <a:cubicBezTo>
                        <a:pt x="241643" y="767176"/>
                        <a:pt x="212349" y="779266"/>
                        <a:pt x="195385" y="801077"/>
                      </a:cubicBezTo>
                      <a:cubicBezTo>
                        <a:pt x="166551" y="838149"/>
                        <a:pt x="143282" y="879231"/>
                        <a:pt x="117231" y="918308"/>
                      </a:cubicBezTo>
                      <a:lnTo>
                        <a:pt x="78154" y="976923"/>
                      </a:lnTo>
                      <a:cubicBezTo>
                        <a:pt x="54497" y="1047896"/>
                        <a:pt x="58616" y="1014944"/>
                        <a:pt x="58616" y="1074616"/>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en-US">
                    <a:latin typeface="+mn-lt"/>
                    <a:ea typeface="+mn-ea"/>
                  </a:endParaRPr>
                </a:p>
              </p:txBody>
            </p:sp>
          </p:grpSp>
        </p:grpSp>
        <p:grpSp>
          <p:nvGrpSpPr>
            <p:cNvPr id="9" name="Group 53"/>
            <p:cNvGrpSpPr>
              <a:grpSpLocks/>
            </p:cNvGrpSpPr>
            <p:nvPr/>
          </p:nvGrpSpPr>
          <p:grpSpPr bwMode="auto">
            <a:xfrm>
              <a:off x="6410586" y="1956144"/>
              <a:ext cx="2354368" cy="2587202"/>
              <a:chOff x="6410586" y="2551370"/>
              <a:chExt cx="2354368" cy="2950660"/>
            </a:xfrm>
          </p:grpSpPr>
          <p:grpSp>
            <p:nvGrpSpPr>
              <p:cNvPr id="31" name="Group 34"/>
              <p:cNvGrpSpPr>
                <a:grpSpLocks/>
              </p:cNvGrpSpPr>
              <p:nvPr/>
            </p:nvGrpSpPr>
            <p:grpSpPr bwMode="auto">
              <a:xfrm>
                <a:off x="6410586" y="2551370"/>
                <a:ext cx="2354368" cy="2950660"/>
                <a:chOff x="791324" y="2774109"/>
                <a:chExt cx="2354368" cy="2950660"/>
              </a:xfrm>
            </p:grpSpPr>
            <p:sp>
              <p:nvSpPr>
                <p:cNvPr id="35" name="Oval 34"/>
                <p:cNvSpPr>
                  <a:spLocks noChangeArrowheads="1"/>
                </p:cNvSpPr>
                <p:nvPr/>
              </p:nvSpPr>
              <p:spPr bwMode="auto">
                <a:xfrm>
                  <a:off x="791324" y="2774109"/>
                  <a:ext cx="2354368" cy="2950660"/>
                </a:xfrm>
                <a:prstGeom prst="ellipse">
                  <a:avLst/>
                </a:prstGeom>
                <a:solidFill>
                  <a:srgbClr val="FF6666"/>
                </a:solidFill>
                <a:ln w="9525">
                  <a:solidFill>
                    <a:schemeClr val="tx1"/>
                  </a:solid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36" name="Oval 35"/>
                <p:cNvSpPr/>
                <p:nvPr/>
              </p:nvSpPr>
              <p:spPr>
                <a:xfrm>
                  <a:off x="1426352" y="3398635"/>
                  <a:ext cx="1543119" cy="1641870"/>
                </a:xfrm>
                <a:prstGeom prst="ellipse">
                  <a:avLst/>
                </a:prstGeom>
                <a:solidFill>
                  <a:srgbClr val="CAE2FF"/>
                </a:solidFill>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en-US"/>
                </a:p>
              </p:txBody>
            </p:sp>
            <p:grpSp>
              <p:nvGrpSpPr>
                <p:cNvPr id="37" name="Group 13"/>
                <p:cNvGrpSpPr>
                  <a:grpSpLocks noChangeAspect="1"/>
                </p:cNvGrpSpPr>
                <p:nvPr/>
              </p:nvGrpSpPr>
              <p:grpSpPr bwMode="auto">
                <a:xfrm>
                  <a:off x="1739104" y="3614052"/>
                  <a:ext cx="327040" cy="1285257"/>
                  <a:chOff x="4376796" y="3223283"/>
                  <a:chExt cx="327040" cy="1285257"/>
                </a:xfrm>
              </p:grpSpPr>
              <p:sp>
                <p:nvSpPr>
                  <p:cNvPr id="41" name="Freeform 40"/>
                  <p:cNvSpPr>
                    <a:spLocks noChangeArrowheads="1"/>
                  </p:cNvSpPr>
                  <p:nvPr/>
                </p:nvSpPr>
                <p:spPr bwMode="auto">
                  <a:xfrm>
                    <a:off x="4376796" y="3223283"/>
                    <a:ext cx="292113" cy="1073462"/>
                  </a:xfrm>
                  <a:custGeom>
                    <a:avLst/>
                    <a:gdLst>
                      <a:gd name="T0" fmla="*/ 136770 w 291725"/>
                      <a:gd name="T1" fmla="*/ 0 h 1074616"/>
                      <a:gd name="T2" fmla="*/ 97693 w 291725"/>
                      <a:gd name="T3" fmla="*/ 117231 h 1074616"/>
                      <a:gd name="T4" fmla="*/ 78154 w 291725"/>
                      <a:gd name="T5" fmla="*/ 175846 h 1074616"/>
                      <a:gd name="T6" fmla="*/ 39077 w 291725"/>
                      <a:gd name="T7" fmla="*/ 234462 h 1074616"/>
                      <a:gd name="T8" fmla="*/ 0 w 291725"/>
                      <a:gd name="T9" fmla="*/ 371231 h 1074616"/>
                      <a:gd name="T10" fmla="*/ 19539 w 291725"/>
                      <a:gd name="T11" fmla="*/ 429846 h 1074616"/>
                      <a:gd name="T12" fmla="*/ 136770 w 291725"/>
                      <a:gd name="T13" fmla="*/ 508000 h 1074616"/>
                      <a:gd name="T14" fmla="*/ 195385 w 291725"/>
                      <a:gd name="T15" fmla="*/ 547077 h 1074616"/>
                      <a:gd name="T16" fmla="*/ 254000 w 291725"/>
                      <a:gd name="T17" fmla="*/ 586154 h 1074616"/>
                      <a:gd name="T18" fmla="*/ 254000 w 291725"/>
                      <a:gd name="T19" fmla="*/ 742462 h 1074616"/>
                      <a:gd name="T20" fmla="*/ 195385 w 291725"/>
                      <a:gd name="T21" fmla="*/ 801077 h 1074616"/>
                      <a:gd name="T22" fmla="*/ 117231 w 291725"/>
                      <a:gd name="T23" fmla="*/ 918308 h 1074616"/>
                      <a:gd name="T24" fmla="*/ 78154 w 291725"/>
                      <a:gd name="T25" fmla="*/ 976923 h 1074616"/>
                      <a:gd name="T26" fmla="*/ 58616 w 291725"/>
                      <a:gd name="T27" fmla="*/ 1074616 h 10746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1725"/>
                      <a:gd name="T43" fmla="*/ 0 h 1074616"/>
                      <a:gd name="T44" fmla="*/ 291725 w 291725"/>
                      <a:gd name="T45" fmla="*/ 1074616 h 10746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1725" h="1074616">
                        <a:moveTo>
                          <a:pt x="136770" y="0"/>
                        </a:moveTo>
                        <a:lnTo>
                          <a:pt x="97693" y="117231"/>
                        </a:lnTo>
                        <a:cubicBezTo>
                          <a:pt x="91180" y="136769"/>
                          <a:pt x="89578" y="158710"/>
                          <a:pt x="78154" y="175846"/>
                        </a:cubicBezTo>
                        <a:lnTo>
                          <a:pt x="39077" y="234462"/>
                        </a:lnTo>
                        <a:cubicBezTo>
                          <a:pt x="29864" y="262101"/>
                          <a:pt x="0" y="346701"/>
                          <a:pt x="0" y="371231"/>
                        </a:cubicBezTo>
                        <a:cubicBezTo>
                          <a:pt x="0" y="391826"/>
                          <a:pt x="4976" y="415283"/>
                          <a:pt x="19539" y="429846"/>
                        </a:cubicBezTo>
                        <a:cubicBezTo>
                          <a:pt x="52748" y="463055"/>
                          <a:pt x="97693" y="481949"/>
                          <a:pt x="136770" y="508000"/>
                        </a:cubicBezTo>
                        <a:lnTo>
                          <a:pt x="195385" y="547077"/>
                        </a:lnTo>
                        <a:lnTo>
                          <a:pt x="254000" y="586154"/>
                        </a:lnTo>
                        <a:cubicBezTo>
                          <a:pt x="275268" y="649955"/>
                          <a:pt x="291725" y="667012"/>
                          <a:pt x="254000" y="742462"/>
                        </a:cubicBezTo>
                        <a:cubicBezTo>
                          <a:pt x="241643" y="767176"/>
                          <a:pt x="212349" y="779266"/>
                          <a:pt x="195385" y="801077"/>
                        </a:cubicBezTo>
                        <a:cubicBezTo>
                          <a:pt x="166551" y="838149"/>
                          <a:pt x="143282" y="879231"/>
                          <a:pt x="117231" y="918308"/>
                        </a:cubicBezTo>
                        <a:lnTo>
                          <a:pt x="78154" y="976923"/>
                        </a:lnTo>
                        <a:cubicBezTo>
                          <a:pt x="54497" y="1047896"/>
                          <a:pt x="58616" y="1014944"/>
                          <a:pt x="58616" y="1074616"/>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en-US">
                      <a:latin typeface="+mn-lt"/>
                      <a:ea typeface="+mn-ea"/>
                    </a:endParaRPr>
                  </a:p>
                </p:txBody>
              </p:sp>
              <p:sp>
                <p:nvSpPr>
                  <p:cNvPr id="42" name="Freeform 41"/>
                  <p:cNvSpPr>
                    <a:spLocks noChangeArrowheads="1"/>
                  </p:cNvSpPr>
                  <p:nvPr/>
                </p:nvSpPr>
                <p:spPr bwMode="auto">
                  <a:xfrm>
                    <a:off x="4411723" y="3435079"/>
                    <a:ext cx="292113" cy="1073461"/>
                  </a:xfrm>
                  <a:custGeom>
                    <a:avLst/>
                    <a:gdLst>
                      <a:gd name="T0" fmla="*/ 136770 w 291725"/>
                      <a:gd name="T1" fmla="*/ 0 h 1074616"/>
                      <a:gd name="T2" fmla="*/ 97693 w 291725"/>
                      <a:gd name="T3" fmla="*/ 117231 h 1074616"/>
                      <a:gd name="T4" fmla="*/ 78154 w 291725"/>
                      <a:gd name="T5" fmla="*/ 175846 h 1074616"/>
                      <a:gd name="T6" fmla="*/ 39077 w 291725"/>
                      <a:gd name="T7" fmla="*/ 234462 h 1074616"/>
                      <a:gd name="T8" fmla="*/ 0 w 291725"/>
                      <a:gd name="T9" fmla="*/ 371231 h 1074616"/>
                      <a:gd name="T10" fmla="*/ 19539 w 291725"/>
                      <a:gd name="T11" fmla="*/ 429846 h 1074616"/>
                      <a:gd name="T12" fmla="*/ 136770 w 291725"/>
                      <a:gd name="T13" fmla="*/ 508000 h 1074616"/>
                      <a:gd name="T14" fmla="*/ 195385 w 291725"/>
                      <a:gd name="T15" fmla="*/ 547077 h 1074616"/>
                      <a:gd name="T16" fmla="*/ 254000 w 291725"/>
                      <a:gd name="T17" fmla="*/ 586154 h 1074616"/>
                      <a:gd name="T18" fmla="*/ 254000 w 291725"/>
                      <a:gd name="T19" fmla="*/ 742462 h 1074616"/>
                      <a:gd name="T20" fmla="*/ 195385 w 291725"/>
                      <a:gd name="T21" fmla="*/ 801077 h 1074616"/>
                      <a:gd name="T22" fmla="*/ 117231 w 291725"/>
                      <a:gd name="T23" fmla="*/ 918308 h 1074616"/>
                      <a:gd name="T24" fmla="*/ 78154 w 291725"/>
                      <a:gd name="T25" fmla="*/ 976923 h 1074616"/>
                      <a:gd name="T26" fmla="*/ 58616 w 291725"/>
                      <a:gd name="T27" fmla="*/ 1074616 h 10746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1725"/>
                      <a:gd name="T43" fmla="*/ 0 h 1074616"/>
                      <a:gd name="T44" fmla="*/ 291725 w 291725"/>
                      <a:gd name="T45" fmla="*/ 1074616 h 10746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1725" h="1074616">
                        <a:moveTo>
                          <a:pt x="136770" y="0"/>
                        </a:moveTo>
                        <a:lnTo>
                          <a:pt x="97693" y="117231"/>
                        </a:lnTo>
                        <a:cubicBezTo>
                          <a:pt x="91180" y="136769"/>
                          <a:pt x="89578" y="158710"/>
                          <a:pt x="78154" y="175846"/>
                        </a:cubicBezTo>
                        <a:lnTo>
                          <a:pt x="39077" y="234462"/>
                        </a:lnTo>
                        <a:cubicBezTo>
                          <a:pt x="29864" y="262101"/>
                          <a:pt x="0" y="346701"/>
                          <a:pt x="0" y="371231"/>
                        </a:cubicBezTo>
                        <a:cubicBezTo>
                          <a:pt x="0" y="391826"/>
                          <a:pt x="4976" y="415283"/>
                          <a:pt x="19539" y="429846"/>
                        </a:cubicBezTo>
                        <a:cubicBezTo>
                          <a:pt x="52748" y="463055"/>
                          <a:pt x="97693" y="481949"/>
                          <a:pt x="136770" y="508000"/>
                        </a:cubicBezTo>
                        <a:lnTo>
                          <a:pt x="195385" y="547077"/>
                        </a:lnTo>
                        <a:lnTo>
                          <a:pt x="254000" y="586154"/>
                        </a:lnTo>
                        <a:cubicBezTo>
                          <a:pt x="275268" y="649955"/>
                          <a:pt x="291725" y="667012"/>
                          <a:pt x="254000" y="742462"/>
                        </a:cubicBezTo>
                        <a:cubicBezTo>
                          <a:pt x="241643" y="767176"/>
                          <a:pt x="212349" y="779266"/>
                          <a:pt x="195385" y="801077"/>
                        </a:cubicBezTo>
                        <a:cubicBezTo>
                          <a:pt x="166551" y="838149"/>
                          <a:pt x="143282" y="879231"/>
                          <a:pt x="117231" y="918308"/>
                        </a:cubicBezTo>
                        <a:lnTo>
                          <a:pt x="78154" y="976923"/>
                        </a:lnTo>
                        <a:cubicBezTo>
                          <a:pt x="54497" y="1047896"/>
                          <a:pt x="58616" y="1014944"/>
                          <a:pt x="58616" y="1074616"/>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en-US">
                      <a:latin typeface="+mn-lt"/>
                      <a:ea typeface="+mn-ea"/>
                    </a:endParaRPr>
                  </a:p>
                </p:txBody>
              </p:sp>
            </p:grpSp>
            <p:grpSp>
              <p:nvGrpSpPr>
                <p:cNvPr id="38" name="Group 14"/>
                <p:cNvGrpSpPr>
                  <a:grpSpLocks noChangeAspect="1"/>
                </p:cNvGrpSpPr>
                <p:nvPr/>
              </p:nvGrpSpPr>
              <p:grpSpPr bwMode="auto">
                <a:xfrm>
                  <a:off x="2086782" y="3610431"/>
                  <a:ext cx="327040" cy="1285257"/>
                  <a:chOff x="4376690" y="3223569"/>
                  <a:chExt cx="327040" cy="1285257"/>
                </a:xfrm>
              </p:grpSpPr>
              <p:sp>
                <p:nvSpPr>
                  <p:cNvPr id="39" name="Freeform 38"/>
                  <p:cNvSpPr>
                    <a:spLocks noChangeArrowheads="1"/>
                  </p:cNvSpPr>
                  <p:nvPr/>
                </p:nvSpPr>
                <p:spPr bwMode="auto">
                  <a:xfrm>
                    <a:off x="4376690" y="3223569"/>
                    <a:ext cx="292113" cy="1073462"/>
                  </a:xfrm>
                  <a:custGeom>
                    <a:avLst/>
                    <a:gdLst>
                      <a:gd name="T0" fmla="*/ 136770 w 291725"/>
                      <a:gd name="T1" fmla="*/ 0 h 1074616"/>
                      <a:gd name="T2" fmla="*/ 97693 w 291725"/>
                      <a:gd name="T3" fmla="*/ 117231 h 1074616"/>
                      <a:gd name="T4" fmla="*/ 78154 w 291725"/>
                      <a:gd name="T5" fmla="*/ 175846 h 1074616"/>
                      <a:gd name="T6" fmla="*/ 39077 w 291725"/>
                      <a:gd name="T7" fmla="*/ 234462 h 1074616"/>
                      <a:gd name="T8" fmla="*/ 0 w 291725"/>
                      <a:gd name="T9" fmla="*/ 371231 h 1074616"/>
                      <a:gd name="T10" fmla="*/ 19539 w 291725"/>
                      <a:gd name="T11" fmla="*/ 429846 h 1074616"/>
                      <a:gd name="T12" fmla="*/ 136770 w 291725"/>
                      <a:gd name="T13" fmla="*/ 508000 h 1074616"/>
                      <a:gd name="T14" fmla="*/ 195385 w 291725"/>
                      <a:gd name="T15" fmla="*/ 547077 h 1074616"/>
                      <a:gd name="T16" fmla="*/ 254000 w 291725"/>
                      <a:gd name="T17" fmla="*/ 586154 h 1074616"/>
                      <a:gd name="T18" fmla="*/ 254000 w 291725"/>
                      <a:gd name="T19" fmla="*/ 742462 h 1074616"/>
                      <a:gd name="T20" fmla="*/ 195385 w 291725"/>
                      <a:gd name="T21" fmla="*/ 801077 h 1074616"/>
                      <a:gd name="T22" fmla="*/ 117231 w 291725"/>
                      <a:gd name="T23" fmla="*/ 918308 h 1074616"/>
                      <a:gd name="T24" fmla="*/ 78154 w 291725"/>
                      <a:gd name="T25" fmla="*/ 976923 h 1074616"/>
                      <a:gd name="T26" fmla="*/ 58616 w 291725"/>
                      <a:gd name="T27" fmla="*/ 1074616 h 10746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1725"/>
                      <a:gd name="T43" fmla="*/ 0 h 1074616"/>
                      <a:gd name="T44" fmla="*/ 291725 w 291725"/>
                      <a:gd name="T45" fmla="*/ 1074616 h 10746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1725" h="1074616">
                        <a:moveTo>
                          <a:pt x="136770" y="0"/>
                        </a:moveTo>
                        <a:lnTo>
                          <a:pt x="97693" y="117231"/>
                        </a:lnTo>
                        <a:cubicBezTo>
                          <a:pt x="91180" y="136769"/>
                          <a:pt x="89578" y="158710"/>
                          <a:pt x="78154" y="175846"/>
                        </a:cubicBezTo>
                        <a:lnTo>
                          <a:pt x="39077" y="234462"/>
                        </a:lnTo>
                        <a:cubicBezTo>
                          <a:pt x="29864" y="262101"/>
                          <a:pt x="0" y="346701"/>
                          <a:pt x="0" y="371231"/>
                        </a:cubicBezTo>
                        <a:cubicBezTo>
                          <a:pt x="0" y="391826"/>
                          <a:pt x="4976" y="415283"/>
                          <a:pt x="19539" y="429846"/>
                        </a:cubicBezTo>
                        <a:cubicBezTo>
                          <a:pt x="52748" y="463055"/>
                          <a:pt x="97693" y="481949"/>
                          <a:pt x="136770" y="508000"/>
                        </a:cubicBezTo>
                        <a:lnTo>
                          <a:pt x="195385" y="547077"/>
                        </a:lnTo>
                        <a:lnTo>
                          <a:pt x="254000" y="586154"/>
                        </a:lnTo>
                        <a:cubicBezTo>
                          <a:pt x="275268" y="649955"/>
                          <a:pt x="291725" y="667012"/>
                          <a:pt x="254000" y="742462"/>
                        </a:cubicBezTo>
                        <a:cubicBezTo>
                          <a:pt x="241643" y="767176"/>
                          <a:pt x="212349" y="779266"/>
                          <a:pt x="195385" y="801077"/>
                        </a:cubicBezTo>
                        <a:cubicBezTo>
                          <a:pt x="166551" y="838149"/>
                          <a:pt x="143282" y="879231"/>
                          <a:pt x="117231" y="918308"/>
                        </a:cubicBezTo>
                        <a:lnTo>
                          <a:pt x="78154" y="976923"/>
                        </a:lnTo>
                        <a:cubicBezTo>
                          <a:pt x="54497" y="1047896"/>
                          <a:pt x="58616" y="1014944"/>
                          <a:pt x="58616" y="1074616"/>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en-US">
                      <a:latin typeface="+mn-lt"/>
                      <a:ea typeface="+mn-ea"/>
                    </a:endParaRPr>
                  </a:p>
                </p:txBody>
              </p:sp>
              <p:sp>
                <p:nvSpPr>
                  <p:cNvPr id="40" name="Freeform 39"/>
                  <p:cNvSpPr>
                    <a:spLocks noChangeArrowheads="1"/>
                  </p:cNvSpPr>
                  <p:nvPr/>
                </p:nvSpPr>
                <p:spPr bwMode="auto">
                  <a:xfrm>
                    <a:off x="4411617" y="3435365"/>
                    <a:ext cx="292113" cy="1073461"/>
                  </a:xfrm>
                  <a:custGeom>
                    <a:avLst/>
                    <a:gdLst>
                      <a:gd name="T0" fmla="*/ 136770 w 291725"/>
                      <a:gd name="T1" fmla="*/ 0 h 1074616"/>
                      <a:gd name="T2" fmla="*/ 97693 w 291725"/>
                      <a:gd name="T3" fmla="*/ 117231 h 1074616"/>
                      <a:gd name="T4" fmla="*/ 78154 w 291725"/>
                      <a:gd name="T5" fmla="*/ 175846 h 1074616"/>
                      <a:gd name="T6" fmla="*/ 39077 w 291725"/>
                      <a:gd name="T7" fmla="*/ 234462 h 1074616"/>
                      <a:gd name="T8" fmla="*/ 0 w 291725"/>
                      <a:gd name="T9" fmla="*/ 371231 h 1074616"/>
                      <a:gd name="T10" fmla="*/ 19539 w 291725"/>
                      <a:gd name="T11" fmla="*/ 429846 h 1074616"/>
                      <a:gd name="T12" fmla="*/ 136770 w 291725"/>
                      <a:gd name="T13" fmla="*/ 508000 h 1074616"/>
                      <a:gd name="T14" fmla="*/ 195385 w 291725"/>
                      <a:gd name="T15" fmla="*/ 547077 h 1074616"/>
                      <a:gd name="T16" fmla="*/ 254000 w 291725"/>
                      <a:gd name="T17" fmla="*/ 586154 h 1074616"/>
                      <a:gd name="T18" fmla="*/ 254000 w 291725"/>
                      <a:gd name="T19" fmla="*/ 742462 h 1074616"/>
                      <a:gd name="T20" fmla="*/ 195385 w 291725"/>
                      <a:gd name="T21" fmla="*/ 801077 h 1074616"/>
                      <a:gd name="T22" fmla="*/ 117231 w 291725"/>
                      <a:gd name="T23" fmla="*/ 918308 h 1074616"/>
                      <a:gd name="T24" fmla="*/ 78154 w 291725"/>
                      <a:gd name="T25" fmla="*/ 976923 h 1074616"/>
                      <a:gd name="T26" fmla="*/ 58616 w 291725"/>
                      <a:gd name="T27" fmla="*/ 1074616 h 10746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1725"/>
                      <a:gd name="T43" fmla="*/ 0 h 1074616"/>
                      <a:gd name="T44" fmla="*/ 291725 w 291725"/>
                      <a:gd name="T45" fmla="*/ 1074616 h 10746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1725" h="1074616">
                        <a:moveTo>
                          <a:pt x="136770" y="0"/>
                        </a:moveTo>
                        <a:lnTo>
                          <a:pt x="97693" y="117231"/>
                        </a:lnTo>
                        <a:cubicBezTo>
                          <a:pt x="91180" y="136769"/>
                          <a:pt x="89578" y="158710"/>
                          <a:pt x="78154" y="175846"/>
                        </a:cubicBezTo>
                        <a:lnTo>
                          <a:pt x="39077" y="234462"/>
                        </a:lnTo>
                        <a:cubicBezTo>
                          <a:pt x="29864" y="262101"/>
                          <a:pt x="0" y="346701"/>
                          <a:pt x="0" y="371231"/>
                        </a:cubicBezTo>
                        <a:cubicBezTo>
                          <a:pt x="0" y="391826"/>
                          <a:pt x="4976" y="415283"/>
                          <a:pt x="19539" y="429846"/>
                        </a:cubicBezTo>
                        <a:cubicBezTo>
                          <a:pt x="52748" y="463055"/>
                          <a:pt x="97693" y="481949"/>
                          <a:pt x="136770" y="508000"/>
                        </a:cubicBezTo>
                        <a:lnTo>
                          <a:pt x="195385" y="547077"/>
                        </a:lnTo>
                        <a:lnTo>
                          <a:pt x="254000" y="586154"/>
                        </a:lnTo>
                        <a:cubicBezTo>
                          <a:pt x="275268" y="649955"/>
                          <a:pt x="291725" y="667012"/>
                          <a:pt x="254000" y="742462"/>
                        </a:cubicBezTo>
                        <a:cubicBezTo>
                          <a:pt x="241643" y="767176"/>
                          <a:pt x="212349" y="779266"/>
                          <a:pt x="195385" y="801077"/>
                        </a:cubicBezTo>
                        <a:cubicBezTo>
                          <a:pt x="166551" y="838149"/>
                          <a:pt x="143282" y="879231"/>
                          <a:pt x="117231" y="918308"/>
                        </a:cubicBezTo>
                        <a:lnTo>
                          <a:pt x="78154" y="976923"/>
                        </a:lnTo>
                        <a:cubicBezTo>
                          <a:pt x="54497" y="1047896"/>
                          <a:pt x="58616" y="1014944"/>
                          <a:pt x="58616" y="1074616"/>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en-US">
                      <a:latin typeface="+mn-lt"/>
                      <a:ea typeface="+mn-ea"/>
                    </a:endParaRPr>
                  </a:p>
                </p:txBody>
              </p:sp>
            </p:grpSp>
          </p:grpSp>
          <p:grpSp>
            <p:nvGrpSpPr>
              <p:cNvPr id="32" name="Group 17"/>
              <p:cNvGrpSpPr>
                <a:grpSpLocks noChangeAspect="1"/>
              </p:cNvGrpSpPr>
              <p:nvPr/>
            </p:nvGrpSpPr>
            <p:grpSpPr bwMode="auto">
              <a:xfrm>
                <a:off x="8006095" y="3356918"/>
                <a:ext cx="327040" cy="1285257"/>
                <a:chOff x="4375849" y="3224057"/>
                <a:chExt cx="327040" cy="1285257"/>
              </a:xfrm>
            </p:grpSpPr>
            <p:sp>
              <p:nvSpPr>
                <p:cNvPr id="33" name="Freeform 32"/>
                <p:cNvSpPr>
                  <a:spLocks noChangeArrowheads="1"/>
                </p:cNvSpPr>
                <p:nvPr/>
              </p:nvSpPr>
              <p:spPr bwMode="auto">
                <a:xfrm>
                  <a:off x="4375849" y="3224057"/>
                  <a:ext cx="292113" cy="1073461"/>
                </a:xfrm>
                <a:custGeom>
                  <a:avLst/>
                  <a:gdLst>
                    <a:gd name="T0" fmla="*/ 136770 w 291725"/>
                    <a:gd name="T1" fmla="*/ 0 h 1074616"/>
                    <a:gd name="T2" fmla="*/ 97693 w 291725"/>
                    <a:gd name="T3" fmla="*/ 117231 h 1074616"/>
                    <a:gd name="T4" fmla="*/ 78154 w 291725"/>
                    <a:gd name="T5" fmla="*/ 175846 h 1074616"/>
                    <a:gd name="T6" fmla="*/ 39077 w 291725"/>
                    <a:gd name="T7" fmla="*/ 234462 h 1074616"/>
                    <a:gd name="T8" fmla="*/ 0 w 291725"/>
                    <a:gd name="T9" fmla="*/ 371231 h 1074616"/>
                    <a:gd name="T10" fmla="*/ 19539 w 291725"/>
                    <a:gd name="T11" fmla="*/ 429846 h 1074616"/>
                    <a:gd name="T12" fmla="*/ 136770 w 291725"/>
                    <a:gd name="T13" fmla="*/ 508000 h 1074616"/>
                    <a:gd name="T14" fmla="*/ 195385 w 291725"/>
                    <a:gd name="T15" fmla="*/ 547077 h 1074616"/>
                    <a:gd name="T16" fmla="*/ 254000 w 291725"/>
                    <a:gd name="T17" fmla="*/ 586154 h 1074616"/>
                    <a:gd name="T18" fmla="*/ 254000 w 291725"/>
                    <a:gd name="T19" fmla="*/ 742462 h 1074616"/>
                    <a:gd name="T20" fmla="*/ 195385 w 291725"/>
                    <a:gd name="T21" fmla="*/ 801077 h 1074616"/>
                    <a:gd name="T22" fmla="*/ 117231 w 291725"/>
                    <a:gd name="T23" fmla="*/ 918308 h 1074616"/>
                    <a:gd name="T24" fmla="*/ 78154 w 291725"/>
                    <a:gd name="T25" fmla="*/ 976923 h 1074616"/>
                    <a:gd name="T26" fmla="*/ 58616 w 291725"/>
                    <a:gd name="T27" fmla="*/ 1074616 h 10746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1725"/>
                    <a:gd name="T43" fmla="*/ 0 h 1074616"/>
                    <a:gd name="T44" fmla="*/ 291725 w 291725"/>
                    <a:gd name="T45" fmla="*/ 1074616 h 10746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1725" h="1074616">
                      <a:moveTo>
                        <a:pt x="136770" y="0"/>
                      </a:moveTo>
                      <a:lnTo>
                        <a:pt x="97693" y="117231"/>
                      </a:lnTo>
                      <a:cubicBezTo>
                        <a:pt x="91180" y="136769"/>
                        <a:pt x="89578" y="158710"/>
                        <a:pt x="78154" y="175846"/>
                      </a:cubicBezTo>
                      <a:lnTo>
                        <a:pt x="39077" y="234462"/>
                      </a:lnTo>
                      <a:cubicBezTo>
                        <a:pt x="29864" y="262101"/>
                        <a:pt x="0" y="346701"/>
                        <a:pt x="0" y="371231"/>
                      </a:cubicBezTo>
                      <a:cubicBezTo>
                        <a:pt x="0" y="391826"/>
                        <a:pt x="4976" y="415283"/>
                        <a:pt x="19539" y="429846"/>
                      </a:cubicBezTo>
                      <a:cubicBezTo>
                        <a:pt x="52748" y="463055"/>
                        <a:pt x="97693" y="481949"/>
                        <a:pt x="136770" y="508000"/>
                      </a:cubicBezTo>
                      <a:lnTo>
                        <a:pt x="195385" y="547077"/>
                      </a:lnTo>
                      <a:lnTo>
                        <a:pt x="254000" y="586154"/>
                      </a:lnTo>
                      <a:cubicBezTo>
                        <a:pt x="275268" y="649955"/>
                        <a:pt x="291725" y="667012"/>
                        <a:pt x="254000" y="742462"/>
                      </a:cubicBezTo>
                      <a:cubicBezTo>
                        <a:pt x="241643" y="767176"/>
                        <a:pt x="212349" y="779266"/>
                        <a:pt x="195385" y="801077"/>
                      </a:cubicBezTo>
                      <a:cubicBezTo>
                        <a:pt x="166551" y="838149"/>
                        <a:pt x="143282" y="879231"/>
                        <a:pt x="117231" y="918308"/>
                      </a:cubicBezTo>
                      <a:lnTo>
                        <a:pt x="78154" y="976923"/>
                      </a:lnTo>
                      <a:cubicBezTo>
                        <a:pt x="54497" y="1047896"/>
                        <a:pt x="58616" y="1014944"/>
                        <a:pt x="58616" y="1074616"/>
                      </a:cubicBezTo>
                    </a:path>
                  </a:pathLst>
                </a:custGeom>
                <a:noFill/>
                <a:ln w="25400">
                  <a:solidFill>
                    <a:srgbClr val="FF0000"/>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en-US">
                    <a:latin typeface="+mn-lt"/>
                    <a:ea typeface="+mn-ea"/>
                  </a:endParaRPr>
                </a:p>
              </p:txBody>
            </p:sp>
            <p:sp>
              <p:nvSpPr>
                <p:cNvPr id="34" name="Freeform 19"/>
                <p:cNvSpPr>
                  <a:spLocks noChangeArrowheads="1"/>
                </p:cNvSpPr>
                <p:nvPr/>
              </p:nvSpPr>
              <p:spPr bwMode="auto">
                <a:xfrm>
                  <a:off x="4410776" y="3435852"/>
                  <a:ext cx="292113" cy="1073462"/>
                </a:xfrm>
                <a:custGeom>
                  <a:avLst/>
                  <a:gdLst>
                    <a:gd name="T0" fmla="*/ 136770 w 291725"/>
                    <a:gd name="T1" fmla="*/ 0 h 1074616"/>
                    <a:gd name="T2" fmla="*/ 97693 w 291725"/>
                    <a:gd name="T3" fmla="*/ 117231 h 1074616"/>
                    <a:gd name="T4" fmla="*/ 78154 w 291725"/>
                    <a:gd name="T5" fmla="*/ 175846 h 1074616"/>
                    <a:gd name="T6" fmla="*/ 39077 w 291725"/>
                    <a:gd name="T7" fmla="*/ 234462 h 1074616"/>
                    <a:gd name="T8" fmla="*/ 0 w 291725"/>
                    <a:gd name="T9" fmla="*/ 371231 h 1074616"/>
                    <a:gd name="T10" fmla="*/ 19539 w 291725"/>
                    <a:gd name="T11" fmla="*/ 429846 h 1074616"/>
                    <a:gd name="T12" fmla="*/ 136770 w 291725"/>
                    <a:gd name="T13" fmla="*/ 508000 h 1074616"/>
                    <a:gd name="T14" fmla="*/ 195385 w 291725"/>
                    <a:gd name="T15" fmla="*/ 547077 h 1074616"/>
                    <a:gd name="T16" fmla="*/ 254000 w 291725"/>
                    <a:gd name="T17" fmla="*/ 586154 h 1074616"/>
                    <a:gd name="T18" fmla="*/ 254000 w 291725"/>
                    <a:gd name="T19" fmla="*/ 742462 h 1074616"/>
                    <a:gd name="T20" fmla="*/ 195385 w 291725"/>
                    <a:gd name="T21" fmla="*/ 801077 h 1074616"/>
                    <a:gd name="T22" fmla="*/ 117231 w 291725"/>
                    <a:gd name="T23" fmla="*/ 918308 h 1074616"/>
                    <a:gd name="T24" fmla="*/ 78154 w 291725"/>
                    <a:gd name="T25" fmla="*/ 976923 h 1074616"/>
                    <a:gd name="T26" fmla="*/ 58616 w 291725"/>
                    <a:gd name="T27" fmla="*/ 1074616 h 10746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1725"/>
                    <a:gd name="T43" fmla="*/ 0 h 1074616"/>
                    <a:gd name="T44" fmla="*/ 291725 w 291725"/>
                    <a:gd name="T45" fmla="*/ 1074616 h 10746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1725" h="1074616">
                      <a:moveTo>
                        <a:pt x="136770" y="0"/>
                      </a:moveTo>
                      <a:lnTo>
                        <a:pt x="97693" y="117231"/>
                      </a:lnTo>
                      <a:cubicBezTo>
                        <a:pt x="91180" y="136769"/>
                        <a:pt x="89578" y="158710"/>
                        <a:pt x="78154" y="175846"/>
                      </a:cubicBezTo>
                      <a:lnTo>
                        <a:pt x="39077" y="234462"/>
                      </a:lnTo>
                      <a:cubicBezTo>
                        <a:pt x="29864" y="262101"/>
                        <a:pt x="0" y="346701"/>
                        <a:pt x="0" y="371231"/>
                      </a:cubicBezTo>
                      <a:cubicBezTo>
                        <a:pt x="0" y="391826"/>
                        <a:pt x="4976" y="415283"/>
                        <a:pt x="19539" y="429846"/>
                      </a:cubicBezTo>
                      <a:cubicBezTo>
                        <a:pt x="52748" y="463055"/>
                        <a:pt x="97693" y="481949"/>
                        <a:pt x="136770" y="508000"/>
                      </a:cubicBezTo>
                      <a:lnTo>
                        <a:pt x="195385" y="547077"/>
                      </a:lnTo>
                      <a:lnTo>
                        <a:pt x="254000" y="586154"/>
                      </a:lnTo>
                      <a:cubicBezTo>
                        <a:pt x="275268" y="649955"/>
                        <a:pt x="291725" y="667012"/>
                        <a:pt x="254000" y="742462"/>
                      </a:cubicBezTo>
                      <a:cubicBezTo>
                        <a:pt x="241643" y="767176"/>
                        <a:pt x="212349" y="779266"/>
                        <a:pt x="195385" y="801077"/>
                      </a:cubicBezTo>
                      <a:cubicBezTo>
                        <a:pt x="166551" y="838149"/>
                        <a:pt x="143282" y="879231"/>
                        <a:pt x="117231" y="918308"/>
                      </a:cubicBezTo>
                      <a:lnTo>
                        <a:pt x="78154" y="976923"/>
                      </a:lnTo>
                      <a:cubicBezTo>
                        <a:pt x="54497" y="1047896"/>
                        <a:pt x="58616" y="1014944"/>
                        <a:pt x="58616" y="1074616"/>
                      </a:cubicBezTo>
                    </a:path>
                  </a:pathLst>
                </a:custGeom>
                <a:noFill/>
                <a:ln w="25400">
                  <a:solidFill>
                    <a:srgbClr val="FF0000"/>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en-US">
                    <a:latin typeface="+mn-lt"/>
                    <a:ea typeface="+mn-ea"/>
                  </a:endParaRPr>
                </a:p>
              </p:txBody>
            </p:sp>
          </p:grpSp>
        </p:grpSp>
        <p:grpSp>
          <p:nvGrpSpPr>
            <p:cNvPr id="10" name="Group 52"/>
            <p:cNvGrpSpPr>
              <a:grpSpLocks/>
            </p:cNvGrpSpPr>
            <p:nvPr/>
          </p:nvGrpSpPr>
          <p:grpSpPr bwMode="auto">
            <a:xfrm>
              <a:off x="3541847" y="1565681"/>
              <a:ext cx="2354367" cy="2958615"/>
              <a:chOff x="3561386" y="2223477"/>
              <a:chExt cx="2354367" cy="3341634"/>
            </a:xfrm>
          </p:grpSpPr>
          <p:sp>
            <p:nvSpPr>
              <p:cNvPr id="18" name="Sun 17"/>
              <p:cNvSpPr>
                <a:spLocks noChangeArrowheads="1"/>
              </p:cNvSpPr>
              <p:nvPr/>
            </p:nvSpPr>
            <p:spPr bwMode="auto">
              <a:xfrm>
                <a:off x="3648702" y="2223477"/>
                <a:ext cx="977944" cy="977034"/>
              </a:xfrm>
              <a:prstGeom prst="sun">
                <a:avLst>
                  <a:gd name="adj" fmla="val 25000"/>
                </a:avLst>
              </a:prstGeom>
              <a:solidFill>
                <a:srgbClr val="FFFF00"/>
              </a:solidFill>
              <a:ln w="9525">
                <a:solidFill>
                  <a:schemeClr val="tx1"/>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grpSp>
            <p:nvGrpSpPr>
              <p:cNvPr id="19" name="Group 25"/>
              <p:cNvGrpSpPr>
                <a:grpSpLocks/>
              </p:cNvGrpSpPr>
              <p:nvPr/>
            </p:nvGrpSpPr>
            <p:grpSpPr bwMode="auto">
              <a:xfrm>
                <a:off x="3561386" y="2614290"/>
                <a:ext cx="2354367" cy="2950821"/>
                <a:chOff x="790833" y="2774505"/>
                <a:chExt cx="2354367" cy="2950821"/>
              </a:xfrm>
            </p:grpSpPr>
            <p:sp>
              <p:nvSpPr>
                <p:cNvPr id="23" name="Oval 22"/>
                <p:cNvSpPr>
                  <a:spLocks noChangeArrowheads="1"/>
                </p:cNvSpPr>
                <p:nvPr/>
              </p:nvSpPr>
              <p:spPr bwMode="auto">
                <a:xfrm>
                  <a:off x="790833" y="2774505"/>
                  <a:ext cx="2354367" cy="2950821"/>
                </a:xfrm>
                <a:prstGeom prst="ellipse">
                  <a:avLst/>
                </a:prstGeom>
                <a:solidFill>
                  <a:srgbClr val="FF6666"/>
                </a:solidFill>
                <a:ln w="9525">
                  <a:solidFill>
                    <a:schemeClr val="tx1"/>
                  </a:solid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4" name="Oval 23"/>
                <p:cNvSpPr/>
                <p:nvPr/>
              </p:nvSpPr>
              <p:spPr>
                <a:xfrm>
                  <a:off x="1425861" y="3400166"/>
                  <a:ext cx="1543119" cy="1640340"/>
                </a:xfrm>
                <a:prstGeom prst="ellipse">
                  <a:avLst/>
                </a:prstGeom>
                <a:solidFill>
                  <a:srgbClr val="CAE2FF"/>
                </a:solidFill>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en-US"/>
                </a:p>
              </p:txBody>
            </p:sp>
            <p:grpSp>
              <p:nvGrpSpPr>
                <p:cNvPr id="25" name="Group 13"/>
                <p:cNvGrpSpPr>
                  <a:grpSpLocks noChangeAspect="1"/>
                </p:cNvGrpSpPr>
                <p:nvPr/>
              </p:nvGrpSpPr>
              <p:grpSpPr bwMode="auto">
                <a:xfrm>
                  <a:off x="1738612" y="3615293"/>
                  <a:ext cx="327040" cy="1285381"/>
                  <a:chOff x="4376304" y="3224524"/>
                  <a:chExt cx="327040" cy="1285381"/>
                </a:xfrm>
              </p:grpSpPr>
              <p:sp>
                <p:nvSpPr>
                  <p:cNvPr id="29" name="Freeform 28"/>
                  <p:cNvSpPr>
                    <a:spLocks noChangeArrowheads="1"/>
                  </p:cNvSpPr>
                  <p:nvPr/>
                </p:nvSpPr>
                <p:spPr bwMode="auto">
                  <a:xfrm>
                    <a:off x="4376304" y="3224524"/>
                    <a:ext cx="292113" cy="1073840"/>
                  </a:xfrm>
                  <a:custGeom>
                    <a:avLst/>
                    <a:gdLst>
                      <a:gd name="T0" fmla="*/ 136770 w 291725"/>
                      <a:gd name="T1" fmla="*/ 0 h 1074616"/>
                      <a:gd name="T2" fmla="*/ 97693 w 291725"/>
                      <a:gd name="T3" fmla="*/ 117231 h 1074616"/>
                      <a:gd name="T4" fmla="*/ 78154 w 291725"/>
                      <a:gd name="T5" fmla="*/ 175846 h 1074616"/>
                      <a:gd name="T6" fmla="*/ 39077 w 291725"/>
                      <a:gd name="T7" fmla="*/ 234462 h 1074616"/>
                      <a:gd name="T8" fmla="*/ 0 w 291725"/>
                      <a:gd name="T9" fmla="*/ 371231 h 1074616"/>
                      <a:gd name="T10" fmla="*/ 19539 w 291725"/>
                      <a:gd name="T11" fmla="*/ 429846 h 1074616"/>
                      <a:gd name="T12" fmla="*/ 136770 w 291725"/>
                      <a:gd name="T13" fmla="*/ 508000 h 1074616"/>
                      <a:gd name="T14" fmla="*/ 195385 w 291725"/>
                      <a:gd name="T15" fmla="*/ 547077 h 1074616"/>
                      <a:gd name="T16" fmla="*/ 254000 w 291725"/>
                      <a:gd name="T17" fmla="*/ 586154 h 1074616"/>
                      <a:gd name="T18" fmla="*/ 254000 w 291725"/>
                      <a:gd name="T19" fmla="*/ 742462 h 1074616"/>
                      <a:gd name="T20" fmla="*/ 195385 w 291725"/>
                      <a:gd name="T21" fmla="*/ 801077 h 1074616"/>
                      <a:gd name="T22" fmla="*/ 117231 w 291725"/>
                      <a:gd name="T23" fmla="*/ 918308 h 1074616"/>
                      <a:gd name="T24" fmla="*/ 78154 w 291725"/>
                      <a:gd name="T25" fmla="*/ 976923 h 1074616"/>
                      <a:gd name="T26" fmla="*/ 58616 w 291725"/>
                      <a:gd name="T27" fmla="*/ 1074616 h 10746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1725"/>
                      <a:gd name="T43" fmla="*/ 0 h 1074616"/>
                      <a:gd name="T44" fmla="*/ 291725 w 291725"/>
                      <a:gd name="T45" fmla="*/ 1074616 h 10746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1725" h="1074616">
                        <a:moveTo>
                          <a:pt x="136770" y="0"/>
                        </a:moveTo>
                        <a:lnTo>
                          <a:pt x="97693" y="117231"/>
                        </a:lnTo>
                        <a:cubicBezTo>
                          <a:pt x="91180" y="136769"/>
                          <a:pt x="89578" y="158710"/>
                          <a:pt x="78154" y="175846"/>
                        </a:cubicBezTo>
                        <a:lnTo>
                          <a:pt x="39077" y="234462"/>
                        </a:lnTo>
                        <a:cubicBezTo>
                          <a:pt x="29864" y="262101"/>
                          <a:pt x="0" y="346701"/>
                          <a:pt x="0" y="371231"/>
                        </a:cubicBezTo>
                        <a:cubicBezTo>
                          <a:pt x="0" y="391826"/>
                          <a:pt x="4976" y="415283"/>
                          <a:pt x="19539" y="429846"/>
                        </a:cubicBezTo>
                        <a:cubicBezTo>
                          <a:pt x="52748" y="463055"/>
                          <a:pt x="97693" y="481949"/>
                          <a:pt x="136770" y="508000"/>
                        </a:cubicBezTo>
                        <a:lnTo>
                          <a:pt x="195385" y="547077"/>
                        </a:lnTo>
                        <a:lnTo>
                          <a:pt x="254000" y="586154"/>
                        </a:lnTo>
                        <a:cubicBezTo>
                          <a:pt x="275268" y="649955"/>
                          <a:pt x="291725" y="667012"/>
                          <a:pt x="254000" y="742462"/>
                        </a:cubicBezTo>
                        <a:cubicBezTo>
                          <a:pt x="241643" y="767176"/>
                          <a:pt x="212349" y="779266"/>
                          <a:pt x="195385" y="801077"/>
                        </a:cubicBezTo>
                        <a:cubicBezTo>
                          <a:pt x="166551" y="838149"/>
                          <a:pt x="143282" y="879231"/>
                          <a:pt x="117231" y="918308"/>
                        </a:cubicBezTo>
                        <a:lnTo>
                          <a:pt x="78154" y="976923"/>
                        </a:lnTo>
                        <a:cubicBezTo>
                          <a:pt x="54497" y="1047896"/>
                          <a:pt x="58616" y="1014944"/>
                          <a:pt x="58616" y="1074616"/>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en-US">
                      <a:latin typeface="+mn-lt"/>
                      <a:ea typeface="+mn-ea"/>
                    </a:endParaRPr>
                  </a:p>
                </p:txBody>
              </p:sp>
              <p:sp>
                <p:nvSpPr>
                  <p:cNvPr id="30" name="Freeform 29"/>
                  <p:cNvSpPr>
                    <a:spLocks noChangeArrowheads="1"/>
                  </p:cNvSpPr>
                  <p:nvPr/>
                </p:nvSpPr>
                <p:spPr bwMode="auto">
                  <a:xfrm>
                    <a:off x="4411231" y="3436065"/>
                    <a:ext cx="292113" cy="1073840"/>
                  </a:xfrm>
                  <a:custGeom>
                    <a:avLst/>
                    <a:gdLst>
                      <a:gd name="T0" fmla="*/ 136770 w 291725"/>
                      <a:gd name="T1" fmla="*/ 0 h 1074616"/>
                      <a:gd name="T2" fmla="*/ 97693 w 291725"/>
                      <a:gd name="T3" fmla="*/ 117231 h 1074616"/>
                      <a:gd name="T4" fmla="*/ 78154 w 291725"/>
                      <a:gd name="T5" fmla="*/ 175846 h 1074616"/>
                      <a:gd name="T6" fmla="*/ 39077 w 291725"/>
                      <a:gd name="T7" fmla="*/ 234462 h 1074616"/>
                      <a:gd name="T8" fmla="*/ 0 w 291725"/>
                      <a:gd name="T9" fmla="*/ 371231 h 1074616"/>
                      <a:gd name="T10" fmla="*/ 19539 w 291725"/>
                      <a:gd name="T11" fmla="*/ 429846 h 1074616"/>
                      <a:gd name="T12" fmla="*/ 136770 w 291725"/>
                      <a:gd name="T13" fmla="*/ 508000 h 1074616"/>
                      <a:gd name="T14" fmla="*/ 195385 w 291725"/>
                      <a:gd name="T15" fmla="*/ 547077 h 1074616"/>
                      <a:gd name="T16" fmla="*/ 254000 w 291725"/>
                      <a:gd name="T17" fmla="*/ 586154 h 1074616"/>
                      <a:gd name="T18" fmla="*/ 254000 w 291725"/>
                      <a:gd name="T19" fmla="*/ 742462 h 1074616"/>
                      <a:gd name="T20" fmla="*/ 195385 w 291725"/>
                      <a:gd name="T21" fmla="*/ 801077 h 1074616"/>
                      <a:gd name="T22" fmla="*/ 117231 w 291725"/>
                      <a:gd name="T23" fmla="*/ 918308 h 1074616"/>
                      <a:gd name="T24" fmla="*/ 78154 w 291725"/>
                      <a:gd name="T25" fmla="*/ 976923 h 1074616"/>
                      <a:gd name="T26" fmla="*/ 58616 w 291725"/>
                      <a:gd name="T27" fmla="*/ 1074616 h 10746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1725"/>
                      <a:gd name="T43" fmla="*/ 0 h 1074616"/>
                      <a:gd name="T44" fmla="*/ 291725 w 291725"/>
                      <a:gd name="T45" fmla="*/ 1074616 h 10746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1725" h="1074616">
                        <a:moveTo>
                          <a:pt x="136770" y="0"/>
                        </a:moveTo>
                        <a:lnTo>
                          <a:pt x="97693" y="117231"/>
                        </a:lnTo>
                        <a:cubicBezTo>
                          <a:pt x="91180" y="136769"/>
                          <a:pt x="89578" y="158710"/>
                          <a:pt x="78154" y="175846"/>
                        </a:cubicBezTo>
                        <a:lnTo>
                          <a:pt x="39077" y="234462"/>
                        </a:lnTo>
                        <a:cubicBezTo>
                          <a:pt x="29864" y="262101"/>
                          <a:pt x="0" y="346701"/>
                          <a:pt x="0" y="371231"/>
                        </a:cubicBezTo>
                        <a:cubicBezTo>
                          <a:pt x="0" y="391826"/>
                          <a:pt x="4976" y="415283"/>
                          <a:pt x="19539" y="429846"/>
                        </a:cubicBezTo>
                        <a:cubicBezTo>
                          <a:pt x="52748" y="463055"/>
                          <a:pt x="97693" y="481949"/>
                          <a:pt x="136770" y="508000"/>
                        </a:cubicBezTo>
                        <a:lnTo>
                          <a:pt x="195385" y="547077"/>
                        </a:lnTo>
                        <a:lnTo>
                          <a:pt x="254000" y="586154"/>
                        </a:lnTo>
                        <a:cubicBezTo>
                          <a:pt x="275268" y="649955"/>
                          <a:pt x="291725" y="667012"/>
                          <a:pt x="254000" y="742462"/>
                        </a:cubicBezTo>
                        <a:cubicBezTo>
                          <a:pt x="241643" y="767176"/>
                          <a:pt x="212349" y="779266"/>
                          <a:pt x="195385" y="801077"/>
                        </a:cubicBezTo>
                        <a:cubicBezTo>
                          <a:pt x="166551" y="838149"/>
                          <a:pt x="143282" y="879231"/>
                          <a:pt x="117231" y="918308"/>
                        </a:cubicBezTo>
                        <a:lnTo>
                          <a:pt x="78154" y="976923"/>
                        </a:lnTo>
                        <a:cubicBezTo>
                          <a:pt x="54497" y="1047896"/>
                          <a:pt x="58616" y="1014944"/>
                          <a:pt x="58616" y="1074616"/>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en-US">
                      <a:latin typeface="+mn-lt"/>
                      <a:ea typeface="+mn-ea"/>
                    </a:endParaRPr>
                  </a:p>
                </p:txBody>
              </p:sp>
            </p:grpSp>
            <p:grpSp>
              <p:nvGrpSpPr>
                <p:cNvPr id="26" name="Group 14"/>
                <p:cNvGrpSpPr>
                  <a:grpSpLocks noChangeAspect="1"/>
                </p:cNvGrpSpPr>
                <p:nvPr/>
              </p:nvGrpSpPr>
              <p:grpSpPr bwMode="auto">
                <a:xfrm>
                  <a:off x="2086291" y="3611706"/>
                  <a:ext cx="327040" cy="1285382"/>
                  <a:chOff x="4376199" y="3224844"/>
                  <a:chExt cx="327040" cy="1285382"/>
                </a:xfrm>
              </p:grpSpPr>
              <p:sp>
                <p:nvSpPr>
                  <p:cNvPr id="27" name="Freeform 26"/>
                  <p:cNvSpPr>
                    <a:spLocks noChangeArrowheads="1"/>
                  </p:cNvSpPr>
                  <p:nvPr/>
                </p:nvSpPr>
                <p:spPr bwMode="auto">
                  <a:xfrm>
                    <a:off x="4376199" y="3224844"/>
                    <a:ext cx="292113" cy="1073840"/>
                  </a:xfrm>
                  <a:custGeom>
                    <a:avLst/>
                    <a:gdLst>
                      <a:gd name="T0" fmla="*/ 136770 w 291725"/>
                      <a:gd name="T1" fmla="*/ 0 h 1074616"/>
                      <a:gd name="T2" fmla="*/ 97693 w 291725"/>
                      <a:gd name="T3" fmla="*/ 117231 h 1074616"/>
                      <a:gd name="T4" fmla="*/ 78154 w 291725"/>
                      <a:gd name="T5" fmla="*/ 175846 h 1074616"/>
                      <a:gd name="T6" fmla="*/ 39077 w 291725"/>
                      <a:gd name="T7" fmla="*/ 234462 h 1074616"/>
                      <a:gd name="T8" fmla="*/ 0 w 291725"/>
                      <a:gd name="T9" fmla="*/ 371231 h 1074616"/>
                      <a:gd name="T10" fmla="*/ 19539 w 291725"/>
                      <a:gd name="T11" fmla="*/ 429846 h 1074616"/>
                      <a:gd name="T12" fmla="*/ 136770 w 291725"/>
                      <a:gd name="T13" fmla="*/ 508000 h 1074616"/>
                      <a:gd name="T14" fmla="*/ 195385 w 291725"/>
                      <a:gd name="T15" fmla="*/ 547077 h 1074616"/>
                      <a:gd name="T16" fmla="*/ 254000 w 291725"/>
                      <a:gd name="T17" fmla="*/ 586154 h 1074616"/>
                      <a:gd name="T18" fmla="*/ 254000 w 291725"/>
                      <a:gd name="T19" fmla="*/ 742462 h 1074616"/>
                      <a:gd name="T20" fmla="*/ 195385 w 291725"/>
                      <a:gd name="T21" fmla="*/ 801077 h 1074616"/>
                      <a:gd name="T22" fmla="*/ 117231 w 291725"/>
                      <a:gd name="T23" fmla="*/ 918308 h 1074616"/>
                      <a:gd name="T24" fmla="*/ 78154 w 291725"/>
                      <a:gd name="T25" fmla="*/ 976923 h 1074616"/>
                      <a:gd name="T26" fmla="*/ 58616 w 291725"/>
                      <a:gd name="T27" fmla="*/ 1074616 h 10746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1725"/>
                      <a:gd name="T43" fmla="*/ 0 h 1074616"/>
                      <a:gd name="T44" fmla="*/ 291725 w 291725"/>
                      <a:gd name="T45" fmla="*/ 1074616 h 10746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1725" h="1074616">
                        <a:moveTo>
                          <a:pt x="136770" y="0"/>
                        </a:moveTo>
                        <a:lnTo>
                          <a:pt x="97693" y="117231"/>
                        </a:lnTo>
                        <a:cubicBezTo>
                          <a:pt x="91180" y="136769"/>
                          <a:pt x="89578" y="158710"/>
                          <a:pt x="78154" y="175846"/>
                        </a:cubicBezTo>
                        <a:lnTo>
                          <a:pt x="39077" y="234462"/>
                        </a:lnTo>
                        <a:cubicBezTo>
                          <a:pt x="29864" y="262101"/>
                          <a:pt x="0" y="346701"/>
                          <a:pt x="0" y="371231"/>
                        </a:cubicBezTo>
                        <a:cubicBezTo>
                          <a:pt x="0" y="391826"/>
                          <a:pt x="4976" y="415283"/>
                          <a:pt x="19539" y="429846"/>
                        </a:cubicBezTo>
                        <a:cubicBezTo>
                          <a:pt x="52748" y="463055"/>
                          <a:pt x="97693" y="481949"/>
                          <a:pt x="136770" y="508000"/>
                        </a:cubicBezTo>
                        <a:lnTo>
                          <a:pt x="195385" y="547077"/>
                        </a:lnTo>
                        <a:lnTo>
                          <a:pt x="254000" y="586154"/>
                        </a:lnTo>
                        <a:cubicBezTo>
                          <a:pt x="275268" y="649955"/>
                          <a:pt x="291725" y="667012"/>
                          <a:pt x="254000" y="742462"/>
                        </a:cubicBezTo>
                        <a:cubicBezTo>
                          <a:pt x="241643" y="767176"/>
                          <a:pt x="212349" y="779266"/>
                          <a:pt x="195385" y="801077"/>
                        </a:cubicBezTo>
                        <a:cubicBezTo>
                          <a:pt x="166551" y="838149"/>
                          <a:pt x="143282" y="879231"/>
                          <a:pt x="117231" y="918308"/>
                        </a:cubicBezTo>
                        <a:lnTo>
                          <a:pt x="78154" y="976923"/>
                        </a:lnTo>
                        <a:cubicBezTo>
                          <a:pt x="54497" y="1047896"/>
                          <a:pt x="58616" y="1014944"/>
                          <a:pt x="58616" y="1074616"/>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en-US">
                      <a:latin typeface="+mn-lt"/>
                      <a:ea typeface="+mn-ea"/>
                    </a:endParaRPr>
                  </a:p>
                </p:txBody>
              </p:sp>
              <p:sp>
                <p:nvSpPr>
                  <p:cNvPr id="28" name="Freeform 27"/>
                  <p:cNvSpPr>
                    <a:spLocks noChangeArrowheads="1"/>
                  </p:cNvSpPr>
                  <p:nvPr/>
                </p:nvSpPr>
                <p:spPr bwMode="auto">
                  <a:xfrm>
                    <a:off x="4411126" y="3436386"/>
                    <a:ext cx="292113" cy="1073840"/>
                  </a:xfrm>
                  <a:custGeom>
                    <a:avLst/>
                    <a:gdLst>
                      <a:gd name="T0" fmla="*/ 136770 w 291725"/>
                      <a:gd name="T1" fmla="*/ 0 h 1074616"/>
                      <a:gd name="T2" fmla="*/ 97693 w 291725"/>
                      <a:gd name="T3" fmla="*/ 117231 h 1074616"/>
                      <a:gd name="T4" fmla="*/ 78154 w 291725"/>
                      <a:gd name="T5" fmla="*/ 175846 h 1074616"/>
                      <a:gd name="T6" fmla="*/ 39077 w 291725"/>
                      <a:gd name="T7" fmla="*/ 234462 h 1074616"/>
                      <a:gd name="T8" fmla="*/ 0 w 291725"/>
                      <a:gd name="T9" fmla="*/ 371231 h 1074616"/>
                      <a:gd name="T10" fmla="*/ 19539 w 291725"/>
                      <a:gd name="T11" fmla="*/ 429846 h 1074616"/>
                      <a:gd name="T12" fmla="*/ 136770 w 291725"/>
                      <a:gd name="T13" fmla="*/ 508000 h 1074616"/>
                      <a:gd name="T14" fmla="*/ 195385 w 291725"/>
                      <a:gd name="T15" fmla="*/ 547077 h 1074616"/>
                      <a:gd name="T16" fmla="*/ 254000 w 291725"/>
                      <a:gd name="T17" fmla="*/ 586154 h 1074616"/>
                      <a:gd name="T18" fmla="*/ 254000 w 291725"/>
                      <a:gd name="T19" fmla="*/ 742462 h 1074616"/>
                      <a:gd name="T20" fmla="*/ 195385 w 291725"/>
                      <a:gd name="T21" fmla="*/ 801077 h 1074616"/>
                      <a:gd name="T22" fmla="*/ 117231 w 291725"/>
                      <a:gd name="T23" fmla="*/ 918308 h 1074616"/>
                      <a:gd name="T24" fmla="*/ 78154 w 291725"/>
                      <a:gd name="T25" fmla="*/ 976923 h 1074616"/>
                      <a:gd name="T26" fmla="*/ 58616 w 291725"/>
                      <a:gd name="T27" fmla="*/ 1074616 h 10746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1725"/>
                      <a:gd name="T43" fmla="*/ 0 h 1074616"/>
                      <a:gd name="T44" fmla="*/ 291725 w 291725"/>
                      <a:gd name="T45" fmla="*/ 1074616 h 10746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1725" h="1074616">
                        <a:moveTo>
                          <a:pt x="136770" y="0"/>
                        </a:moveTo>
                        <a:lnTo>
                          <a:pt x="97693" y="117231"/>
                        </a:lnTo>
                        <a:cubicBezTo>
                          <a:pt x="91180" y="136769"/>
                          <a:pt x="89578" y="158710"/>
                          <a:pt x="78154" y="175846"/>
                        </a:cubicBezTo>
                        <a:lnTo>
                          <a:pt x="39077" y="234462"/>
                        </a:lnTo>
                        <a:cubicBezTo>
                          <a:pt x="29864" y="262101"/>
                          <a:pt x="0" y="346701"/>
                          <a:pt x="0" y="371231"/>
                        </a:cubicBezTo>
                        <a:cubicBezTo>
                          <a:pt x="0" y="391826"/>
                          <a:pt x="4976" y="415283"/>
                          <a:pt x="19539" y="429846"/>
                        </a:cubicBezTo>
                        <a:cubicBezTo>
                          <a:pt x="52748" y="463055"/>
                          <a:pt x="97693" y="481949"/>
                          <a:pt x="136770" y="508000"/>
                        </a:cubicBezTo>
                        <a:lnTo>
                          <a:pt x="195385" y="547077"/>
                        </a:lnTo>
                        <a:lnTo>
                          <a:pt x="254000" y="586154"/>
                        </a:lnTo>
                        <a:cubicBezTo>
                          <a:pt x="275268" y="649955"/>
                          <a:pt x="291725" y="667012"/>
                          <a:pt x="254000" y="742462"/>
                        </a:cubicBezTo>
                        <a:cubicBezTo>
                          <a:pt x="241643" y="767176"/>
                          <a:pt x="212349" y="779266"/>
                          <a:pt x="195385" y="801077"/>
                        </a:cubicBezTo>
                        <a:cubicBezTo>
                          <a:pt x="166551" y="838149"/>
                          <a:pt x="143282" y="879231"/>
                          <a:pt x="117231" y="918308"/>
                        </a:cubicBezTo>
                        <a:lnTo>
                          <a:pt x="78154" y="976923"/>
                        </a:lnTo>
                        <a:cubicBezTo>
                          <a:pt x="54497" y="1047896"/>
                          <a:pt x="58616" y="1014944"/>
                          <a:pt x="58616" y="1074616"/>
                        </a:cubicBezTo>
                      </a:path>
                    </a:pathLst>
                  </a:custGeom>
                  <a:noFill/>
                  <a:ln w="25400">
                    <a:solidFill>
                      <a:schemeClr val="tx1"/>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en-US">
                      <a:latin typeface="+mn-lt"/>
                      <a:ea typeface="+mn-ea"/>
                    </a:endParaRPr>
                  </a:p>
                </p:txBody>
              </p:sp>
            </p:grpSp>
          </p:grpSp>
          <p:grpSp>
            <p:nvGrpSpPr>
              <p:cNvPr id="20" name="Group 20"/>
              <p:cNvGrpSpPr>
                <a:grpSpLocks noChangeAspect="1"/>
              </p:cNvGrpSpPr>
              <p:nvPr/>
            </p:nvGrpSpPr>
            <p:grpSpPr bwMode="auto">
              <a:xfrm>
                <a:off x="4736189" y="2928018"/>
                <a:ext cx="123831" cy="492998"/>
                <a:chOff x="4376790" y="3222010"/>
                <a:chExt cx="323715" cy="1288779"/>
              </a:xfrm>
            </p:grpSpPr>
            <p:sp>
              <p:nvSpPr>
                <p:cNvPr id="21" name="Freeform 20"/>
                <p:cNvSpPr>
                  <a:spLocks noChangeArrowheads="1"/>
                </p:cNvSpPr>
                <p:nvPr/>
              </p:nvSpPr>
              <p:spPr bwMode="auto">
                <a:xfrm>
                  <a:off x="4376790" y="3222010"/>
                  <a:ext cx="290513" cy="1077889"/>
                </a:xfrm>
                <a:custGeom>
                  <a:avLst/>
                  <a:gdLst>
                    <a:gd name="T0" fmla="*/ 136770 w 291725"/>
                    <a:gd name="T1" fmla="*/ 0 h 1074616"/>
                    <a:gd name="T2" fmla="*/ 97693 w 291725"/>
                    <a:gd name="T3" fmla="*/ 117231 h 1074616"/>
                    <a:gd name="T4" fmla="*/ 78154 w 291725"/>
                    <a:gd name="T5" fmla="*/ 175846 h 1074616"/>
                    <a:gd name="T6" fmla="*/ 39077 w 291725"/>
                    <a:gd name="T7" fmla="*/ 234462 h 1074616"/>
                    <a:gd name="T8" fmla="*/ 0 w 291725"/>
                    <a:gd name="T9" fmla="*/ 371231 h 1074616"/>
                    <a:gd name="T10" fmla="*/ 19539 w 291725"/>
                    <a:gd name="T11" fmla="*/ 429846 h 1074616"/>
                    <a:gd name="T12" fmla="*/ 136770 w 291725"/>
                    <a:gd name="T13" fmla="*/ 508000 h 1074616"/>
                    <a:gd name="T14" fmla="*/ 195385 w 291725"/>
                    <a:gd name="T15" fmla="*/ 547077 h 1074616"/>
                    <a:gd name="T16" fmla="*/ 254000 w 291725"/>
                    <a:gd name="T17" fmla="*/ 586154 h 1074616"/>
                    <a:gd name="T18" fmla="*/ 254000 w 291725"/>
                    <a:gd name="T19" fmla="*/ 742462 h 1074616"/>
                    <a:gd name="T20" fmla="*/ 195385 w 291725"/>
                    <a:gd name="T21" fmla="*/ 801077 h 1074616"/>
                    <a:gd name="T22" fmla="*/ 117231 w 291725"/>
                    <a:gd name="T23" fmla="*/ 918308 h 1074616"/>
                    <a:gd name="T24" fmla="*/ 78154 w 291725"/>
                    <a:gd name="T25" fmla="*/ 976923 h 1074616"/>
                    <a:gd name="T26" fmla="*/ 58616 w 291725"/>
                    <a:gd name="T27" fmla="*/ 1074616 h 10746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1725"/>
                    <a:gd name="T43" fmla="*/ 0 h 1074616"/>
                    <a:gd name="T44" fmla="*/ 291725 w 291725"/>
                    <a:gd name="T45" fmla="*/ 1074616 h 10746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1725" h="1074616">
                      <a:moveTo>
                        <a:pt x="136770" y="0"/>
                      </a:moveTo>
                      <a:lnTo>
                        <a:pt x="97693" y="117231"/>
                      </a:lnTo>
                      <a:cubicBezTo>
                        <a:pt x="91180" y="136769"/>
                        <a:pt x="89578" y="158710"/>
                        <a:pt x="78154" y="175846"/>
                      </a:cubicBezTo>
                      <a:lnTo>
                        <a:pt x="39077" y="234462"/>
                      </a:lnTo>
                      <a:cubicBezTo>
                        <a:pt x="29864" y="262101"/>
                        <a:pt x="0" y="346701"/>
                        <a:pt x="0" y="371231"/>
                      </a:cubicBezTo>
                      <a:cubicBezTo>
                        <a:pt x="0" y="391826"/>
                        <a:pt x="4976" y="415283"/>
                        <a:pt x="19539" y="429846"/>
                      </a:cubicBezTo>
                      <a:cubicBezTo>
                        <a:pt x="52748" y="463055"/>
                        <a:pt x="97693" y="481949"/>
                        <a:pt x="136770" y="508000"/>
                      </a:cubicBezTo>
                      <a:lnTo>
                        <a:pt x="195385" y="547077"/>
                      </a:lnTo>
                      <a:lnTo>
                        <a:pt x="254000" y="586154"/>
                      </a:lnTo>
                      <a:cubicBezTo>
                        <a:pt x="275268" y="649955"/>
                        <a:pt x="291725" y="667012"/>
                        <a:pt x="254000" y="742462"/>
                      </a:cubicBezTo>
                      <a:cubicBezTo>
                        <a:pt x="241643" y="767176"/>
                        <a:pt x="212349" y="779266"/>
                        <a:pt x="195385" y="801077"/>
                      </a:cubicBezTo>
                      <a:cubicBezTo>
                        <a:pt x="166551" y="838149"/>
                        <a:pt x="143282" y="879231"/>
                        <a:pt x="117231" y="918308"/>
                      </a:cubicBezTo>
                      <a:lnTo>
                        <a:pt x="78154" y="976923"/>
                      </a:lnTo>
                      <a:cubicBezTo>
                        <a:pt x="54497" y="1047896"/>
                        <a:pt x="58616" y="1014944"/>
                        <a:pt x="58616" y="1074616"/>
                      </a:cubicBezTo>
                    </a:path>
                  </a:pathLst>
                </a:custGeom>
                <a:noFill/>
                <a:ln w="25400">
                  <a:solidFill>
                    <a:srgbClr val="FF0000"/>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en-US">
                    <a:latin typeface="+mn-lt"/>
                    <a:ea typeface="+mn-ea"/>
                  </a:endParaRPr>
                </a:p>
              </p:txBody>
            </p:sp>
            <p:sp>
              <p:nvSpPr>
                <p:cNvPr id="22" name="Freeform 21"/>
                <p:cNvSpPr>
                  <a:spLocks noChangeArrowheads="1"/>
                </p:cNvSpPr>
                <p:nvPr/>
              </p:nvSpPr>
              <p:spPr bwMode="auto">
                <a:xfrm>
                  <a:off x="4409992" y="3432900"/>
                  <a:ext cx="290513" cy="1077889"/>
                </a:xfrm>
                <a:custGeom>
                  <a:avLst/>
                  <a:gdLst>
                    <a:gd name="T0" fmla="*/ 136770 w 291725"/>
                    <a:gd name="T1" fmla="*/ 0 h 1074616"/>
                    <a:gd name="T2" fmla="*/ 97693 w 291725"/>
                    <a:gd name="T3" fmla="*/ 117231 h 1074616"/>
                    <a:gd name="T4" fmla="*/ 78154 w 291725"/>
                    <a:gd name="T5" fmla="*/ 175846 h 1074616"/>
                    <a:gd name="T6" fmla="*/ 39077 w 291725"/>
                    <a:gd name="T7" fmla="*/ 234461 h 1074616"/>
                    <a:gd name="T8" fmla="*/ 0 w 291725"/>
                    <a:gd name="T9" fmla="*/ 371230 h 1074616"/>
                    <a:gd name="T10" fmla="*/ 19539 w 291725"/>
                    <a:gd name="T11" fmla="*/ 429845 h 1074616"/>
                    <a:gd name="T12" fmla="*/ 136770 w 291725"/>
                    <a:gd name="T13" fmla="*/ 507999 h 1074616"/>
                    <a:gd name="T14" fmla="*/ 195386 w 291725"/>
                    <a:gd name="T15" fmla="*/ 547075 h 1074616"/>
                    <a:gd name="T16" fmla="*/ 254001 w 291725"/>
                    <a:gd name="T17" fmla="*/ 586152 h 1074616"/>
                    <a:gd name="T18" fmla="*/ 254001 w 291725"/>
                    <a:gd name="T19" fmla="*/ 742460 h 1074616"/>
                    <a:gd name="T20" fmla="*/ 195386 w 291725"/>
                    <a:gd name="T21" fmla="*/ 801075 h 1074616"/>
                    <a:gd name="T22" fmla="*/ 117231 w 291725"/>
                    <a:gd name="T23" fmla="*/ 918305 h 1074616"/>
                    <a:gd name="T24" fmla="*/ 78154 w 291725"/>
                    <a:gd name="T25" fmla="*/ 976920 h 1074616"/>
                    <a:gd name="T26" fmla="*/ 58616 w 291725"/>
                    <a:gd name="T27" fmla="*/ 1074613 h 10746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1725"/>
                    <a:gd name="T43" fmla="*/ 0 h 1074616"/>
                    <a:gd name="T44" fmla="*/ 291725 w 291725"/>
                    <a:gd name="T45" fmla="*/ 1074616 h 10746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1725" h="1074616">
                      <a:moveTo>
                        <a:pt x="136770" y="0"/>
                      </a:moveTo>
                      <a:lnTo>
                        <a:pt x="97693" y="117231"/>
                      </a:lnTo>
                      <a:cubicBezTo>
                        <a:pt x="91180" y="136769"/>
                        <a:pt x="89578" y="158710"/>
                        <a:pt x="78154" y="175846"/>
                      </a:cubicBezTo>
                      <a:lnTo>
                        <a:pt x="39077" y="234462"/>
                      </a:lnTo>
                      <a:cubicBezTo>
                        <a:pt x="29864" y="262101"/>
                        <a:pt x="0" y="346701"/>
                        <a:pt x="0" y="371231"/>
                      </a:cubicBezTo>
                      <a:cubicBezTo>
                        <a:pt x="0" y="391826"/>
                        <a:pt x="4976" y="415283"/>
                        <a:pt x="19539" y="429846"/>
                      </a:cubicBezTo>
                      <a:cubicBezTo>
                        <a:pt x="52748" y="463055"/>
                        <a:pt x="97693" y="481949"/>
                        <a:pt x="136770" y="508000"/>
                      </a:cubicBezTo>
                      <a:lnTo>
                        <a:pt x="195385" y="547077"/>
                      </a:lnTo>
                      <a:lnTo>
                        <a:pt x="254000" y="586154"/>
                      </a:lnTo>
                      <a:cubicBezTo>
                        <a:pt x="275268" y="649955"/>
                        <a:pt x="291725" y="667012"/>
                        <a:pt x="254000" y="742462"/>
                      </a:cubicBezTo>
                      <a:cubicBezTo>
                        <a:pt x="241643" y="767176"/>
                        <a:pt x="212349" y="779266"/>
                        <a:pt x="195385" y="801077"/>
                      </a:cubicBezTo>
                      <a:cubicBezTo>
                        <a:pt x="166551" y="838149"/>
                        <a:pt x="143282" y="879231"/>
                        <a:pt x="117231" y="918308"/>
                      </a:cubicBezTo>
                      <a:lnTo>
                        <a:pt x="78154" y="976923"/>
                      </a:lnTo>
                      <a:cubicBezTo>
                        <a:pt x="54497" y="1047896"/>
                        <a:pt x="58616" y="1014944"/>
                        <a:pt x="58616" y="1074616"/>
                      </a:cubicBezTo>
                    </a:path>
                  </a:pathLst>
                </a:custGeom>
                <a:noFill/>
                <a:ln w="25400">
                  <a:solidFill>
                    <a:srgbClr val="FF0000"/>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en-US">
                    <a:latin typeface="+mn-lt"/>
                    <a:ea typeface="+mn-ea"/>
                  </a:endParaRPr>
                </a:p>
              </p:txBody>
            </p:sp>
          </p:grpSp>
        </p:grpSp>
        <p:grpSp>
          <p:nvGrpSpPr>
            <p:cNvPr id="11" name="Group 69"/>
            <p:cNvGrpSpPr>
              <a:grpSpLocks/>
            </p:cNvGrpSpPr>
            <p:nvPr/>
          </p:nvGrpSpPr>
          <p:grpSpPr bwMode="auto">
            <a:xfrm>
              <a:off x="1587547" y="3060862"/>
              <a:ext cx="6362983" cy="203167"/>
              <a:chOff x="1587547" y="3060862"/>
              <a:chExt cx="6362983" cy="203167"/>
            </a:xfrm>
          </p:grpSpPr>
          <p:sp>
            <p:nvSpPr>
              <p:cNvPr id="12" name="4-Point Star 11"/>
              <p:cNvSpPr>
                <a:spLocks noChangeArrowheads="1"/>
              </p:cNvSpPr>
              <p:nvPr/>
            </p:nvSpPr>
            <p:spPr bwMode="auto">
              <a:xfrm>
                <a:off x="4635683" y="3067211"/>
                <a:ext cx="139706" cy="165073"/>
              </a:xfrm>
              <a:prstGeom prst="star4">
                <a:avLst>
                  <a:gd name="adj" fmla="val 12500"/>
                </a:avLst>
              </a:prstGeom>
              <a:solidFill>
                <a:srgbClr val="0000FF"/>
              </a:solidFill>
              <a:ln w="9525">
                <a:solidFill>
                  <a:srgbClr val="0000FF"/>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3" name="4-Point Star 12"/>
              <p:cNvSpPr>
                <a:spLocks noChangeArrowheads="1"/>
              </p:cNvSpPr>
              <p:nvPr/>
            </p:nvSpPr>
            <p:spPr bwMode="auto">
              <a:xfrm>
                <a:off x="4959547" y="3060862"/>
                <a:ext cx="139706" cy="165073"/>
              </a:xfrm>
              <a:prstGeom prst="star4">
                <a:avLst>
                  <a:gd name="adj" fmla="val 12500"/>
                </a:avLst>
              </a:prstGeom>
              <a:solidFill>
                <a:srgbClr val="0000FF"/>
              </a:solidFill>
              <a:ln w="9525">
                <a:solidFill>
                  <a:srgbClr val="0000FF"/>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4" name="4-Point Star 13"/>
              <p:cNvSpPr>
                <a:spLocks noChangeArrowheads="1"/>
              </p:cNvSpPr>
              <p:nvPr/>
            </p:nvSpPr>
            <p:spPr bwMode="auto">
              <a:xfrm>
                <a:off x="1587547" y="3092607"/>
                <a:ext cx="139706" cy="165073"/>
              </a:xfrm>
              <a:prstGeom prst="star4">
                <a:avLst>
                  <a:gd name="adj" fmla="val 12500"/>
                </a:avLst>
              </a:prstGeom>
              <a:solidFill>
                <a:srgbClr val="0000FF"/>
              </a:solidFill>
              <a:ln w="9525">
                <a:solidFill>
                  <a:srgbClr val="0000FF"/>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5" name="4-Point Star 14"/>
              <p:cNvSpPr>
                <a:spLocks noChangeArrowheads="1"/>
              </p:cNvSpPr>
              <p:nvPr/>
            </p:nvSpPr>
            <p:spPr bwMode="auto">
              <a:xfrm>
                <a:off x="1911411" y="3086258"/>
                <a:ext cx="139706" cy="165073"/>
              </a:xfrm>
              <a:prstGeom prst="star4">
                <a:avLst>
                  <a:gd name="adj" fmla="val 12500"/>
                </a:avLst>
              </a:prstGeom>
              <a:solidFill>
                <a:srgbClr val="0000FF"/>
              </a:solidFill>
              <a:ln w="9525">
                <a:solidFill>
                  <a:srgbClr val="0000FF"/>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6" name="4-Point Star 15"/>
              <p:cNvSpPr>
                <a:spLocks noChangeArrowheads="1"/>
              </p:cNvSpPr>
              <p:nvPr/>
            </p:nvSpPr>
            <p:spPr bwMode="auto">
              <a:xfrm>
                <a:off x="7486959" y="3098956"/>
                <a:ext cx="139706" cy="165073"/>
              </a:xfrm>
              <a:prstGeom prst="star4">
                <a:avLst>
                  <a:gd name="adj" fmla="val 12500"/>
                </a:avLst>
              </a:prstGeom>
              <a:solidFill>
                <a:srgbClr val="0000FF"/>
              </a:solidFill>
              <a:ln w="9525">
                <a:solidFill>
                  <a:srgbClr val="0000FF"/>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7" name="4-Point Star 16"/>
              <p:cNvSpPr>
                <a:spLocks noChangeArrowheads="1"/>
              </p:cNvSpPr>
              <p:nvPr/>
            </p:nvSpPr>
            <p:spPr bwMode="auto">
              <a:xfrm>
                <a:off x="7810824" y="3092607"/>
                <a:ext cx="139706" cy="165073"/>
              </a:xfrm>
              <a:prstGeom prst="star4">
                <a:avLst>
                  <a:gd name="adj" fmla="val 12500"/>
                </a:avLst>
              </a:prstGeom>
              <a:solidFill>
                <a:srgbClr val="0000FF"/>
              </a:solidFill>
              <a:ln w="9525">
                <a:solidFill>
                  <a:srgbClr val="0000FF"/>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grpSp>
      </p:grpSp>
      <p:grpSp>
        <p:nvGrpSpPr>
          <p:cNvPr id="51" name="Group 23"/>
          <p:cNvGrpSpPr>
            <a:grpSpLocks/>
          </p:cNvGrpSpPr>
          <p:nvPr/>
        </p:nvGrpSpPr>
        <p:grpSpPr bwMode="auto">
          <a:xfrm>
            <a:off x="585788" y="609600"/>
            <a:ext cx="977900" cy="976313"/>
            <a:chOff x="2911231" y="1641231"/>
            <a:chExt cx="976923" cy="976923"/>
          </a:xfrm>
        </p:grpSpPr>
        <p:sp>
          <p:nvSpPr>
            <p:cNvPr id="52" name="Sun 51"/>
            <p:cNvSpPr>
              <a:spLocks noChangeArrowheads="1"/>
            </p:cNvSpPr>
            <p:nvPr/>
          </p:nvSpPr>
          <p:spPr bwMode="auto">
            <a:xfrm>
              <a:off x="2911231" y="1641231"/>
              <a:ext cx="976923" cy="976923"/>
            </a:xfrm>
            <a:prstGeom prst="sun">
              <a:avLst>
                <a:gd name="adj" fmla="val 25000"/>
              </a:avLst>
            </a:prstGeom>
            <a:solidFill>
              <a:srgbClr val="FFFF00"/>
            </a:solidFill>
            <a:ln w="9525">
              <a:solidFill>
                <a:schemeClr val="tx1"/>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grpSp>
          <p:nvGrpSpPr>
            <p:cNvPr id="53" name="Group 20"/>
            <p:cNvGrpSpPr>
              <a:grpSpLocks noChangeAspect="1"/>
            </p:cNvGrpSpPr>
            <p:nvPr/>
          </p:nvGrpSpPr>
          <p:grpSpPr bwMode="auto">
            <a:xfrm>
              <a:off x="3352108" y="1936691"/>
              <a:ext cx="125286" cy="490845"/>
              <a:chOff x="4374829" y="3225211"/>
              <a:chExt cx="327520" cy="1283149"/>
            </a:xfrm>
          </p:grpSpPr>
          <p:sp>
            <p:nvSpPr>
              <p:cNvPr id="54" name="Freeform 53"/>
              <p:cNvSpPr>
                <a:spLocks noChangeArrowheads="1"/>
              </p:cNvSpPr>
              <p:nvPr/>
            </p:nvSpPr>
            <p:spPr bwMode="auto">
              <a:xfrm>
                <a:off x="4374829" y="3225211"/>
                <a:ext cx="294354" cy="1071366"/>
              </a:xfrm>
              <a:custGeom>
                <a:avLst/>
                <a:gdLst>
                  <a:gd name="T0" fmla="*/ 136770 w 291725"/>
                  <a:gd name="T1" fmla="*/ 0 h 1074616"/>
                  <a:gd name="T2" fmla="*/ 97693 w 291725"/>
                  <a:gd name="T3" fmla="*/ 117231 h 1074616"/>
                  <a:gd name="T4" fmla="*/ 78154 w 291725"/>
                  <a:gd name="T5" fmla="*/ 175846 h 1074616"/>
                  <a:gd name="T6" fmla="*/ 39077 w 291725"/>
                  <a:gd name="T7" fmla="*/ 234462 h 1074616"/>
                  <a:gd name="T8" fmla="*/ 0 w 291725"/>
                  <a:gd name="T9" fmla="*/ 371231 h 1074616"/>
                  <a:gd name="T10" fmla="*/ 19539 w 291725"/>
                  <a:gd name="T11" fmla="*/ 429846 h 1074616"/>
                  <a:gd name="T12" fmla="*/ 136770 w 291725"/>
                  <a:gd name="T13" fmla="*/ 508000 h 1074616"/>
                  <a:gd name="T14" fmla="*/ 195385 w 291725"/>
                  <a:gd name="T15" fmla="*/ 547077 h 1074616"/>
                  <a:gd name="T16" fmla="*/ 254000 w 291725"/>
                  <a:gd name="T17" fmla="*/ 586154 h 1074616"/>
                  <a:gd name="T18" fmla="*/ 254000 w 291725"/>
                  <a:gd name="T19" fmla="*/ 742462 h 1074616"/>
                  <a:gd name="T20" fmla="*/ 195385 w 291725"/>
                  <a:gd name="T21" fmla="*/ 801077 h 1074616"/>
                  <a:gd name="T22" fmla="*/ 117231 w 291725"/>
                  <a:gd name="T23" fmla="*/ 918308 h 1074616"/>
                  <a:gd name="T24" fmla="*/ 78154 w 291725"/>
                  <a:gd name="T25" fmla="*/ 976923 h 1074616"/>
                  <a:gd name="T26" fmla="*/ 58616 w 291725"/>
                  <a:gd name="T27" fmla="*/ 1074616 h 10746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1725"/>
                  <a:gd name="T43" fmla="*/ 0 h 1074616"/>
                  <a:gd name="T44" fmla="*/ 291725 w 291725"/>
                  <a:gd name="T45" fmla="*/ 1074616 h 10746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1725" h="1074616">
                    <a:moveTo>
                      <a:pt x="136770" y="0"/>
                    </a:moveTo>
                    <a:lnTo>
                      <a:pt x="97693" y="117231"/>
                    </a:lnTo>
                    <a:cubicBezTo>
                      <a:pt x="91180" y="136769"/>
                      <a:pt x="89578" y="158710"/>
                      <a:pt x="78154" y="175846"/>
                    </a:cubicBezTo>
                    <a:lnTo>
                      <a:pt x="39077" y="234462"/>
                    </a:lnTo>
                    <a:cubicBezTo>
                      <a:pt x="29864" y="262101"/>
                      <a:pt x="0" y="346701"/>
                      <a:pt x="0" y="371231"/>
                    </a:cubicBezTo>
                    <a:cubicBezTo>
                      <a:pt x="0" y="391826"/>
                      <a:pt x="4976" y="415283"/>
                      <a:pt x="19539" y="429846"/>
                    </a:cubicBezTo>
                    <a:cubicBezTo>
                      <a:pt x="52748" y="463055"/>
                      <a:pt x="97693" y="481949"/>
                      <a:pt x="136770" y="508000"/>
                    </a:cubicBezTo>
                    <a:lnTo>
                      <a:pt x="195385" y="547077"/>
                    </a:lnTo>
                    <a:lnTo>
                      <a:pt x="254000" y="586154"/>
                    </a:lnTo>
                    <a:cubicBezTo>
                      <a:pt x="275268" y="649955"/>
                      <a:pt x="291725" y="667012"/>
                      <a:pt x="254000" y="742462"/>
                    </a:cubicBezTo>
                    <a:cubicBezTo>
                      <a:pt x="241643" y="767176"/>
                      <a:pt x="212349" y="779266"/>
                      <a:pt x="195385" y="801077"/>
                    </a:cubicBezTo>
                    <a:cubicBezTo>
                      <a:pt x="166551" y="838149"/>
                      <a:pt x="143282" y="879231"/>
                      <a:pt x="117231" y="918308"/>
                    </a:cubicBezTo>
                    <a:lnTo>
                      <a:pt x="78154" y="976923"/>
                    </a:lnTo>
                    <a:cubicBezTo>
                      <a:pt x="54497" y="1047896"/>
                      <a:pt x="58616" y="1014944"/>
                      <a:pt x="58616" y="1074616"/>
                    </a:cubicBezTo>
                  </a:path>
                </a:pathLst>
              </a:custGeom>
              <a:noFill/>
              <a:ln w="25400">
                <a:solidFill>
                  <a:srgbClr val="FF0000"/>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en-US">
                  <a:latin typeface="+mn-lt"/>
                  <a:ea typeface="+mn-ea"/>
                </a:endParaRPr>
              </a:p>
            </p:txBody>
          </p:sp>
          <p:sp>
            <p:nvSpPr>
              <p:cNvPr id="55" name="Freeform 54"/>
              <p:cNvSpPr>
                <a:spLocks noChangeArrowheads="1"/>
              </p:cNvSpPr>
              <p:nvPr/>
            </p:nvSpPr>
            <p:spPr bwMode="auto">
              <a:xfrm>
                <a:off x="4407995" y="3436994"/>
                <a:ext cx="294354" cy="1071366"/>
              </a:xfrm>
              <a:custGeom>
                <a:avLst/>
                <a:gdLst>
                  <a:gd name="T0" fmla="*/ 136770 w 291725"/>
                  <a:gd name="T1" fmla="*/ 0 h 1074616"/>
                  <a:gd name="T2" fmla="*/ 97693 w 291725"/>
                  <a:gd name="T3" fmla="*/ 117231 h 1074616"/>
                  <a:gd name="T4" fmla="*/ 78154 w 291725"/>
                  <a:gd name="T5" fmla="*/ 175846 h 1074616"/>
                  <a:gd name="T6" fmla="*/ 39077 w 291725"/>
                  <a:gd name="T7" fmla="*/ 234462 h 1074616"/>
                  <a:gd name="T8" fmla="*/ 0 w 291725"/>
                  <a:gd name="T9" fmla="*/ 371231 h 1074616"/>
                  <a:gd name="T10" fmla="*/ 19539 w 291725"/>
                  <a:gd name="T11" fmla="*/ 429846 h 1074616"/>
                  <a:gd name="T12" fmla="*/ 136770 w 291725"/>
                  <a:gd name="T13" fmla="*/ 508000 h 1074616"/>
                  <a:gd name="T14" fmla="*/ 195385 w 291725"/>
                  <a:gd name="T15" fmla="*/ 547077 h 1074616"/>
                  <a:gd name="T16" fmla="*/ 254000 w 291725"/>
                  <a:gd name="T17" fmla="*/ 586154 h 1074616"/>
                  <a:gd name="T18" fmla="*/ 254000 w 291725"/>
                  <a:gd name="T19" fmla="*/ 742462 h 1074616"/>
                  <a:gd name="T20" fmla="*/ 195385 w 291725"/>
                  <a:gd name="T21" fmla="*/ 801077 h 1074616"/>
                  <a:gd name="T22" fmla="*/ 117231 w 291725"/>
                  <a:gd name="T23" fmla="*/ 918308 h 1074616"/>
                  <a:gd name="T24" fmla="*/ 78154 w 291725"/>
                  <a:gd name="T25" fmla="*/ 976923 h 1074616"/>
                  <a:gd name="T26" fmla="*/ 58616 w 291725"/>
                  <a:gd name="T27" fmla="*/ 1074616 h 10746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1725"/>
                  <a:gd name="T43" fmla="*/ 0 h 1074616"/>
                  <a:gd name="T44" fmla="*/ 291725 w 291725"/>
                  <a:gd name="T45" fmla="*/ 1074616 h 10746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1725" h="1074616">
                    <a:moveTo>
                      <a:pt x="136770" y="0"/>
                    </a:moveTo>
                    <a:lnTo>
                      <a:pt x="97693" y="117231"/>
                    </a:lnTo>
                    <a:cubicBezTo>
                      <a:pt x="91180" y="136769"/>
                      <a:pt x="89578" y="158710"/>
                      <a:pt x="78154" y="175846"/>
                    </a:cubicBezTo>
                    <a:lnTo>
                      <a:pt x="39077" y="234462"/>
                    </a:lnTo>
                    <a:cubicBezTo>
                      <a:pt x="29864" y="262101"/>
                      <a:pt x="0" y="346701"/>
                      <a:pt x="0" y="371231"/>
                    </a:cubicBezTo>
                    <a:cubicBezTo>
                      <a:pt x="0" y="391826"/>
                      <a:pt x="4976" y="415283"/>
                      <a:pt x="19539" y="429846"/>
                    </a:cubicBezTo>
                    <a:cubicBezTo>
                      <a:pt x="52748" y="463055"/>
                      <a:pt x="97693" y="481949"/>
                      <a:pt x="136770" y="508000"/>
                    </a:cubicBezTo>
                    <a:lnTo>
                      <a:pt x="195385" y="547077"/>
                    </a:lnTo>
                    <a:lnTo>
                      <a:pt x="254000" y="586154"/>
                    </a:lnTo>
                    <a:cubicBezTo>
                      <a:pt x="275268" y="649955"/>
                      <a:pt x="291725" y="667012"/>
                      <a:pt x="254000" y="742462"/>
                    </a:cubicBezTo>
                    <a:cubicBezTo>
                      <a:pt x="241643" y="767176"/>
                      <a:pt x="212349" y="779266"/>
                      <a:pt x="195385" y="801077"/>
                    </a:cubicBezTo>
                    <a:cubicBezTo>
                      <a:pt x="166551" y="838149"/>
                      <a:pt x="143282" y="879231"/>
                      <a:pt x="117231" y="918308"/>
                    </a:cubicBezTo>
                    <a:lnTo>
                      <a:pt x="78154" y="976923"/>
                    </a:lnTo>
                    <a:cubicBezTo>
                      <a:pt x="54497" y="1047896"/>
                      <a:pt x="58616" y="1014944"/>
                      <a:pt x="58616" y="1074616"/>
                    </a:cubicBezTo>
                  </a:path>
                </a:pathLst>
              </a:custGeom>
              <a:noFill/>
              <a:ln w="25400">
                <a:solidFill>
                  <a:srgbClr val="FF0000"/>
                </a:solidFill>
                <a:miter lim="800000"/>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endParaRPr lang="en-US">
                  <a:latin typeface="+mn-lt"/>
                  <a:ea typeface="+mn-ea"/>
                </a:endParaRPr>
              </a:p>
            </p:txBody>
          </p:sp>
        </p:grpSp>
      </p:grpSp>
      <p:sp>
        <p:nvSpPr>
          <p:cNvPr id="56" name="TextBox 55"/>
          <p:cNvSpPr txBox="1">
            <a:spLocks noChangeArrowheads="1"/>
          </p:cNvSpPr>
          <p:nvPr/>
        </p:nvSpPr>
        <p:spPr bwMode="auto">
          <a:xfrm>
            <a:off x="1524000" y="838200"/>
            <a:ext cx="4137479" cy="461665"/>
          </a:xfrm>
          <a:prstGeom prst="rect">
            <a:avLst/>
          </a:prstGeom>
          <a:noFill/>
          <a:ln w="9525">
            <a:noFill/>
            <a:miter lim="800000"/>
            <a:headEnd/>
            <a:tailEnd/>
          </a:ln>
        </p:spPr>
        <p:txBody>
          <a:bodyPr wrap="none">
            <a:spAutoFit/>
          </a:bodyPr>
          <a:lstStyle/>
          <a:p>
            <a:r>
              <a:rPr lang="en-US" sz="2400" dirty="0"/>
              <a:t>Viral Vector Carrying Healthy Gene</a:t>
            </a:r>
          </a:p>
        </p:txBody>
      </p:sp>
      <p:cxnSp>
        <p:nvCxnSpPr>
          <p:cNvPr id="57" name="Straight Arrow Connector 56"/>
          <p:cNvCxnSpPr>
            <a:cxnSpLocks noChangeShapeType="1"/>
          </p:cNvCxnSpPr>
          <p:nvPr/>
        </p:nvCxnSpPr>
        <p:spPr bwMode="auto">
          <a:xfrm>
            <a:off x="1543050" y="1295400"/>
            <a:ext cx="1935163" cy="390525"/>
          </a:xfrm>
          <a:prstGeom prst="straightConnector1">
            <a:avLst/>
          </a:prstGeom>
          <a:noFill/>
          <a:ln w="57150">
            <a:solidFill>
              <a:srgbClr val="CAE2FF"/>
            </a:solidFill>
            <a:round/>
            <a:headEnd/>
            <a:tailEnd type="arrow" w="med" len="med"/>
          </a:ln>
          <a:effectLst>
            <a:outerShdw dist="20000" dir="5400000" rotWithShape="0">
              <a:srgbClr val="808080">
                <a:alpha val="37999"/>
              </a:srgbClr>
            </a:outerShdw>
          </a:effectLst>
        </p:spPr>
      </p:cxnSp>
      <p:sp>
        <p:nvSpPr>
          <p:cNvPr id="58" name="TextBox 57"/>
          <p:cNvSpPr txBox="1"/>
          <p:nvPr/>
        </p:nvSpPr>
        <p:spPr>
          <a:xfrm>
            <a:off x="409575" y="4648200"/>
            <a:ext cx="2619375" cy="831850"/>
          </a:xfrm>
          <a:prstGeom prst="rect">
            <a:avLst/>
          </a:prstGeom>
          <a:solidFill>
            <a:schemeClr val="accent1">
              <a:lumMod val="25000"/>
            </a:schemeClr>
          </a:solidFill>
          <a:ln>
            <a:solidFill>
              <a:srgbClr val="CAE2FF"/>
            </a:solidFill>
          </a:ln>
        </p:spPr>
        <p:txBody>
          <a:bodyPr>
            <a:spAutoFit/>
          </a:bodyPr>
          <a:lstStyle/>
          <a:p>
            <a:pPr algn="ctr">
              <a:defRPr/>
            </a:pPr>
            <a:r>
              <a:rPr lang="en-US" sz="2400" dirty="0">
                <a:solidFill>
                  <a:srgbClr val="CAE2FF"/>
                </a:solidFill>
              </a:rPr>
              <a:t>Cell with mutated gene(s)</a:t>
            </a:r>
          </a:p>
        </p:txBody>
      </p:sp>
      <p:sp>
        <p:nvSpPr>
          <p:cNvPr id="59" name="TextBox 58"/>
          <p:cNvSpPr txBox="1"/>
          <p:nvPr/>
        </p:nvSpPr>
        <p:spPr>
          <a:xfrm>
            <a:off x="3355975" y="4572000"/>
            <a:ext cx="2619375" cy="1200150"/>
          </a:xfrm>
          <a:prstGeom prst="rect">
            <a:avLst/>
          </a:prstGeom>
          <a:solidFill>
            <a:schemeClr val="accent1">
              <a:lumMod val="25000"/>
            </a:schemeClr>
          </a:solidFill>
          <a:ln>
            <a:solidFill>
              <a:srgbClr val="CAE2FF"/>
            </a:solidFill>
          </a:ln>
        </p:spPr>
        <p:txBody>
          <a:bodyPr>
            <a:spAutoFit/>
          </a:bodyPr>
          <a:lstStyle/>
          <a:p>
            <a:pPr algn="ctr">
              <a:defRPr/>
            </a:pPr>
            <a:r>
              <a:rPr lang="en-US" sz="2400" dirty="0">
                <a:solidFill>
                  <a:srgbClr val="CAE2FF"/>
                </a:solidFill>
              </a:rPr>
              <a:t>Vector inserts healthy gene into cell</a:t>
            </a:r>
          </a:p>
        </p:txBody>
      </p:sp>
      <p:sp>
        <p:nvSpPr>
          <p:cNvPr id="60" name="TextBox 59"/>
          <p:cNvSpPr txBox="1"/>
          <p:nvPr/>
        </p:nvSpPr>
        <p:spPr>
          <a:xfrm>
            <a:off x="6205538" y="4724400"/>
            <a:ext cx="2617787" cy="1200150"/>
          </a:xfrm>
          <a:prstGeom prst="rect">
            <a:avLst/>
          </a:prstGeom>
          <a:solidFill>
            <a:schemeClr val="accent1">
              <a:lumMod val="25000"/>
            </a:schemeClr>
          </a:solidFill>
          <a:ln>
            <a:solidFill>
              <a:srgbClr val="CAE2FF"/>
            </a:solidFill>
          </a:ln>
        </p:spPr>
        <p:txBody>
          <a:bodyPr>
            <a:spAutoFit/>
          </a:bodyPr>
          <a:lstStyle/>
          <a:p>
            <a:pPr algn="ctr">
              <a:defRPr/>
            </a:pPr>
            <a:r>
              <a:rPr lang="en-US" sz="2400" dirty="0">
                <a:solidFill>
                  <a:srgbClr val="CAE2FF"/>
                </a:solidFill>
              </a:rPr>
              <a:t>New gene in the cell along with original genes</a:t>
            </a:r>
          </a:p>
        </p:txBody>
      </p:sp>
      <p:sp>
        <p:nvSpPr>
          <p:cNvPr id="61" name="TextBox 60"/>
          <p:cNvSpPr txBox="1"/>
          <p:nvPr/>
        </p:nvSpPr>
        <p:spPr>
          <a:xfrm>
            <a:off x="545084" y="5943600"/>
            <a:ext cx="8122178" cy="830997"/>
          </a:xfrm>
          <a:prstGeom prst="rect">
            <a:avLst/>
          </a:prstGeom>
          <a:solidFill>
            <a:srgbClr val="003366"/>
          </a:solidFill>
          <a:ln>
            <a:solidFill>
              <a:srgbClr val="CAE2FF"/>
            </a:solidFill>
          </a:ln>
        </p:spPr>
        <p:txBody>
          <a:bodyPr>
            <a:spAutoFit/>
          </a:bodyPr>
          <a:lstStyle/>
          <a:p>
            <a:pPr fontAlgn="auto">
              <a:spcBef>
                <a:spcPts val="0"/>
              </a:spcBef>
              <a:spcAft>
                <a:spcPts val="0"/>
              </a:spcAft>
              <a:defRPr/>
            </a:pPr>
            <a:r>
              <a:rPr lang="en-US" sz="2400" dirty="0">
                <a:solidFill>
                  <a:srgbClr val="FFFFFF"/>
                </a:solidFill>
                <a:latin typeface="+mn-lt"/>
                <a:ea typeface="+mn-ea"/>
              </a:rPr>
              <a:t>Functional proteins are created from the therapeutic gene causing the cell to return to a </a:t>
            </a:r>
            <a:r>
              <a:rPr lang="en-US" sz="2400" dirty="0">
                <a:ln>
                  <a:solidFill>
                    <a:srgbClr val="CAE2FF"/>
                  </a:solidFill>
                </a:ln>
                <a:solidFill>
                  <a:srgbClr val="FFFFFF"/>
                </a:solidFill>
                <a:latin typeface="+mn-lt"/>
                <a:ea typeface="+mn-ea"/>
              </a:rPr>
              <a:t>normal</a:t>
            </a:r>
            <a:r>
              <a:rPr lang="en-US" sz="2400" dirty="0">
                <a:solidFill>
                  <a:srgbClr val="FFFFFF"/>
                </a:solidFill>
                <a:latin typeface="+mn-lt"/>
                <a:ea typeface="+mn-ea"/>
              </a:rPr>
              <a:t> state.</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152400"/>
            <a:ext cx="8077200" cy="6705600"/>
          </a:xfrm>
        </p:spPr>
        <p:txBody>
          <a:bodyPr>
            <a:normAutofit/>
          </a:bodyPr>
          <a:lstStyle/>
          <a:p>
            <a:pPr algn="ctr">
              <a:lnSpc>
                <a:spcPct val="150000"/>
              </a:lnSpc>
              <a:buNone/>
            </a:pPr>
            <a:r>
              <a:rPr lang="en-US" sz="2400" b="1" dirty="0" smtClean="0"/>
              <a:t>Different Delivery Systems are Available</a:t>
            </a:r>
          </a:p>
          <a:p>
            <a:pPr algn="just">
              <a:lnSpc>
                <a:spcPct val="150000"/>
              </a:lnSpc>
              <a:buFont typeface="Wingdings" pitchFamily="2" charset="2"/>
              <a:buChar char="Ø"/>
            </a:pPr>
            <a:r>
              <a:rPr lang="en-US" sz="2400" i="1" dirty="0" smtClean="0"/>
              <a:t>In vivo</a:t>
            </a:r>
            <a:r>
              <a:rPr lang="en-US" sz="2400" dirty="0" smtClean="0"/>
              <a:t> versus </a:t>
            </a:r>
            <a:r>
              <a:rPr lang="en-US" sz="2400" i="1" dirty="0" smtClean="0"/>
              <a:t>ex vivo</a:t>
            </a:r>
          </a:p>
          <a:p>
            <a:pPr lvl="1" algn="just">
              <a:lnSpc>
                <a:spcPct val="150000"/>
              </a:lnSpc>
            </a:pPr>
            <a:r>
              <a:rPr lang="en-US" i="1" dirty="0" smtClean="0"/>
              <a:t>In vivo</a:t>
            </a:r>
            <a:r>
              <a:rPr lang="en-US" dirty="0" smtClean="0"/>
              <a:t> = delivery of genes takes place in the body</a:t>
            </a:r>
          </a:p>
          <a:p>
            <a:pPr lvl="1" algn="just">
              <a:lnSpc>
                <a:spcPct val="150000"/>
              </a:lnSpc>
            </a:pPr>
            <a:r>
              <a:rPr lang="en-US" i="1" dirty="0" smtClean="0"/>
              <a:t>Ex vivo</a:t>
            </a:r>
            <a:r>
              <a:rPr lang="en-US" dirty="0" smtClean="0"/>
              <a:t> = delivery takes place out of the body, and then cells are placed back into the body</a:t>
            </a:r>
          </a:p>
          <a:p>
            <a:pPr>
              <a:lnSpc>
                <a:spcPct val="150000"/>
              </a:lnSpc>
              <a:buNone/>
            </a:pPr>
            <a:endParaRPr lang="en-US" sz="2400" dirty="0"/>
          </a:p>
        </p:txBody>
      </p:sp>
      <p:pic>
        <p:nvPicPr>
          <p:cNvPr id="4" name="Picture 4" descr="E:\powerpoint\jonathan\RGD\strachan and read\22_03f.gif"/>
          <p:cNvPicPr>
            <a:picLocks noChangeAspect="1" noChangeArrowheads="1"/>
          </p:cNvPicPr>
          <p:nvPr/>
        </p:nvPicPr>
        <p:blipFill>
          <a:blip r:embed="rId2" cstate="print"/>
          <a:srcRect/>
          <a:stretch>
            <a:fillRect/>
          </a:stretch>
        </p:blipFill>
        <p:spPr bwMode="auto">
          <a:xfrm>
            <a:off x="1296988" y="3429000"/>
            <a:ext cx="7618412" cy="3419475"/>
          </a:xfrm>
          <a:prstGeom prst="rect">
            <a:avLst/>
          </a:prstGeom>
          <a:noFill/>
          <a:ln w="9525">
            <a:noFill/>
            <a:miter lim="800000"/>
            <a:headEnd/>
            <a:tailEnd/>
          </a:ln>
        </p:spPr>
      </p:pic>
      <p:sp>
        <p:nvSpPr>
          <p:cNvPr id="5" name="Date Placeholder 4"/>
          <p:cNvSpPr>
            <a:spLocks noGrp="1"/>
          </p:cNvSpPr>
          <p:nvPr>
            <p:ph type="dt" sz="half" idx="10"/>
          </p:nvPr>
        </p:nvSpPr>
        <p:spPr/>
        <p:txBody>
          <a:bodyPr/>
          <a:lstStyle/>
          <a:p>
            <a:fld id="{DDD68441-8617-4445-B63F-41FAAF4DF117}" type="datetime1">
              <a:rPr lang="en-US" smtClean="0"/>
              <a:pPr/>
              <a:t>4/22/2020</a:t>
            </a:fld>
            <a:endParaRPr lang="en-US"/>
          </a:p>
        </p:txBody>
      </p:sp>
      <p:sp>
        <p:nvSpPr>
          <p:cNvPr id="6" name="Slide Number Placeholder 5"/>
          <p:cNvSpPr>
            <a:spLocks noGrp="1"/>
          </p:cNvSpPr>
          <p:nvPr>
            <p:ph type="sldNum" sz="quarter" idx="12"/>
          </p:nvPr>
        </p:nvSpPr>
        <p:spPr/>
        <p:txBody>
          <a:bodyPr/>
          <a:lstStyle/>
          <a:p>
            <a:fld id="{7B5FE98C-80BB-47BA-A7AE-7DC72E4E69FA}" type="slidenum">
              <a:rPr lang="en-US" smtClean="0"/>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04800"/>
            <a:ext cx="8610600" cy="6248400"/>
          </a:xfrm>
        </p:spPr>
        <p:txBody>
          <a:bodyPr>
            <a:normAutofit/>
          </a:bodyPr>
          <a:lstStyle/>
          <a:p>
            <a:pPr marL="342900" indent="-342900" algn="ctr">
              <a:lnSpc>
                <a:spcPct val="150000"/>
              </a:lnSpc>
              <a:spcBef>
                <a:spcPct val="20000"/>
              </a:spcBef>
              <a:buNone/>
            </a:pPr>
            <a:r>
              <a:rPr lang="en-US" sz="2400" b="1" dirty="0" smtClean="0"/>
              <a:t>Gene delivery approaches</a:t>
            </a:r>
            <a:endParaRPr lang="en-US" dirty="0" smtClean="0"/>
          </a:p>
          <a:p>
            <a:pPr marL="742950" lvl="1" indent="-285750">
              <a:lnSpc>
                <a:spcPct val="150000"/>
              </a:lnSpc>
              <a:spcBef>
                <a:spcPct val="20000"/>
              </a:spcBef>
              <a:buFontTx/>
              <a:buChar char="–"/>
            </a:pPr>
            <a:r>
              <a:rPr lang="en-US" dirty="0" smtClean="0"/>
              <a:t>Non-viral vectors</a:t>
            </a:r>
          </a:p>
          <a:p>
            <a:pPr marL="742950" lvl="1" indent="-285750">
              <a:lnSpc>
                <a:spcPct val="150000"/>
              </a:lnSpc>
              <a:spcBef>
                <a:spcPct val="20000"/>
              </a:spcBef>
              <a:buFontTx/>
              <a:buChar char="–"/>
            </a:pPr>
            <a:r>
              <a:rPr lang="en-US" dirty="0" smtClean="0"/>
              <a:t>Viral vectors</a:t>
            </a:r>
          </a:p>
          <a:p>
            <a:pPr>
              <a:buNone/>
            </a:pPr>
            <a:r>
              <a:rPr lang="en-US" sz="2400" b="1" i="1" dirty="0" smtClean="0"/>
              <a:t>In vivo</a:t>
            </a:r>
            <a:r>
              <a:rPr lang="en-US" sz="2400" b="1" dirty="0" smtClean="0"/>
              <a:t> techniques</a:t>
            </a:r>
          </a:p>
          <a:p>
            <a:pPr algn="just">
              <a:lnSpc>
                <a:spcPct val="150000"/>
              </a:lnSpc>
              <a:buFont typeface="Wingdings" pitchFamily="2" charset="2"/>
              <a:buChar char="Ø"/>
            </a:pPr>
            <a:r>
              <a:rPr lang="en-US" sz="2400" i="1" dirty="0" smtClean="0"/>
              <a:t>In vivo</a:t>
            </a:r>
            <a:r>
              <a:rPr lang="en-US" sz="2400" dirty="0" smtClean="0"/>
              <a:t> techniques usually utilize viral vectors</a:t>
            </a:r>
          </a:p>
          <a:p>
            <a:pPr lvl="1" algn="just">
              <a:lnSpc>
                <a:spcPct val="150000"/>
              </a:lnSpc>
              <a:buNone/>
            </a:pPr>
            <a:r>
              <a:rPr lang="en-US" dirty="0" smtClean="0"/>
              <a:t>-Virus = carrier of desired gene</a:t>
            </a:r>
          </a:p>
          <a:p>
            <a:pPr lvl="1" algn="just">
              <a:lnSpc>
                <a:spcPct val="150000"/>
              </a:lnSpc>
              <a:buNone/>
            </a:pPr>
            <a:r>
              <a:rPr lang="en-US" dirty="0" smtClean="0"/>
              <a:t>-Virus is usually “crippled” to disable its ability to cause disease</a:t>
            </a:r>
          </a:p>
          <a:p>
            <a:pPr lvl="1" algn="just">
              <a:lnSpc>
                <a:spcPct val="150000"/>
              </a:lnSpc>
              <a:buNone/>
            </a:pPr>
            <a:r>
              <a:rPr lang="en-US" dirty="0" smtClean="0"/>
              <a:t>-Viral methods have proved to be the most efficient to date</a:t>
            </a:r>
          </a:p>
          <a:p>
            <a:pPr lvl="1" algn="just">
              <a:lnSpc>
                <a:spcPct val="150000"/>
              </a:lnSpc>
              <a:buNone/>
            </a:pPr>
            <a:r>
              <a:rPr lang="en-US" dirty="0" smtClean="0"/>
              <a:t>-Many viral vectors can stable integrate the desired gene into the target cell’s genome</a:t>
            </a:r>
          </a:p>
          <a:p>
            <a:pPr>
              <a:buNone/>
            </a:pPr>
            <a:endParaRPr lang="es-ES" sz="2400" b="1" dirty="0" smtClean="0"/>
          </a:p>
          <a:p>
            <a:pPr>
              <a:buNone/>
            </a:pPr>
            <a:endParaRPr lang="en-US" dirty="0"/>
          </a:p>
        </p:txBody>
      </p:sp>
      <p:sp>
        <p:nvSpPr>
          <p:cNvPr id="4" name="Date Placeholder 3"/>
          <p:cNvSpPr>
            <a:spLocks noGrp="1"/>
          </p:cNvSpPr>
          <p:nvPr>
            <p:ph type="dt" sz="half" idx="10"/>
          </p:nvPr>
        </p:nvSpPr>
        <p:spPr/>
        <p:txBody>
          <a:bodyPr/>
          <a:lstStyle/>
          <a:p>
            <a:fld id="{02F82CBF-32D0-426E-90BE-11365DC51566}" type="datetime1">
              <a:rPr lang="en-US" smtClean="0"/>
              <a:pPr/>
              <a:t>4/22/2020</a:t>
            </a:fld>
            <a:endParaRPr lang="en-US"/>
          </a:p>
        </p:txBody>
      </p:sp>
      <p:sp>
        <p:nvSpPr>
          <p:cNvPr id="5" name="Slide Number Placeholder 4"/>
          <p:cNvSpPr>
            <a:spLocks noGrp="1"/>
          </p:cNvSpPr>
          <p:nvPr>
            <p:ph type="sldNum" sz="quarter" idx="12"/>
          </p:nvPr>
        </p:nvSpPr>
        <p:spPr/>
        <p:txBody>
          <a:bodyPr/>
          <a:lstStyle/>
          <a:p>
            <a:fld id="{7B5FE98C-80BB-47BA-A7AE-7DC72E4E69FA}" type="slidenum">
              <a:rPr lang="en-US" smtClean="0"/>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81000"/>
            <a:ext cx="8305800" cy="6096000"/>
          </a:xfrm>
        </p:spPr>
        <p:txBody>
          <a:bodyPr>
            <a:normAutofit/>
          </a:bodyPr>
          <a:lstStyle/>
          <a:p>
            <a:pPr marL="742950" lvl="1" indent="-285750" algn="just">
              <a:lnSpc>
                <a:spcPct val="150000"/>
              </a:lnSpc>
              <a:spcBef>
                <a:spcPct val="20000"/>
              </a:spcBef>
              <a:buNone/>
            </a:pPr>
            <a:r>
              <a:rPr lang="en-US" b="1" dirty="0" smtClean="0"/>
              <a:t>Problem:</a:t>
            </a:r>
            <a:r>
              <a:rPr lang="en-US" dirty="0" smtClean="0"/>
              <a:t>  Replication defective viruses adversely affect the virus’ normal ability to spread genes in the body</a:t>
            </a:r>
          </a:p>
          <a:p>
            <a:pPr marL="1143000" lvl="2" algn="just">
              <a:lnSpc>
                <a:spcPct val="150000"/>
              </a:lnSpc>
              <a:spcBef>
                <a:spcPct val="20000"/>
              </a:spcBef>
              <a:buFontTx/>
              <a:buChar char="•"/>
            </a:pPr>
            <a:r>
              <a:rPr lang="en-US" sz="2400" dirty="0" smtClean="0"/>
              <a:t>Reliant on diffusion and spread</a:t>
            </a:r>
          </a:p>
          <a:p>
            <a:pPr marL="1143000" lvl="2" algn="just">
              <a:lnSpc>
                <a:spcPct val="150000"/>
              </a:lnSpc>
              <a:spcBef>
                <a:spcPct val="20000"/>
              </a:spcBef>
              <a:buFontTx/>
              <a:buChar char="•"/>
            </a:pPr>
            <a:r>
              <a:rPr lang="en-US" sz="2400" dirty="0" smtClean="0"/>
              <a:t>Hampered by small intercellular spaces for transport</a:t>
            </a:r>
          </a:p>
          <a:p>
            <a:pPr marL="1143000" lvl="2" algn="just">
              <a:lnSpc>
                <a:spcPct val="150000"/>
              </a:lnSpc>
              <a:spcBef>
                <a:spcPct val="20000"/>
              </a:spcBef>
              <a:buFontTx/>
              <a:buChar char="•"/>
            </a:pPr>
            <a:r>
              <a:rPr lang="en-US" sz="2400" dirty="0" smtClean="0"/>
              <a:t>Restricted by viral-binding </a:t>
            </a:r>
            <a:r>
              <a:rPr lang="en-US" sz="2400" dirty="0" err="1" smtClean="0"/>
              <a:t>ligands</a:t>
            </a:r>
            <a:r>
              <a:rPr lang="en-US" sz="2400" dirty="0" smtClean="0"/>
              <a:t> on cell surface </a:t>
            </a:r>
            <a:r>
              <a:rPr lang="en-US" sz="2400" dirty="0" smtClean="0">
                <a:sym typeface="Wingdings" pitchFamily="2" charset="2"/>
              </a:rPr>
              <a:t>  therefore cannot advance far.</a:t>
            </a:r>
          </a:p>
          <a:p>
            <a:pPr marL="1143000" lvl="2">
              <a:lnSpc>
                <a:spcPct val="150000"/>
              </a:lnSpc>
              <a:spcBef>
                <a:spcPct val="20000"/>
              </a:spcBef>
              <a:buNone/>
            </a:pPr>
            <a:r>
              <a:rPr lang="en-US" sz="2400" b="1" dirty="0" smtClean="0"/>
              <a:t>Limitations </a:t>
            </a:r>
          </a:p>
          <a:p>
            <a:pPr>
              <a:lnSpc>
                <a:spcPct val="150000"/>
              </a:lnSpc>
              <a:buFont typeface="Wingdings" pitchFamily="2" charset="2"/>
              <a:buChar char="v"/>
            </a:pPr>
            <a:r>
              <a:rPr lang="en-US" sz="2400" b="1" dirty="0" smtClean="0"/>
              <a:t> </a:t>
            </a:r>
            <a:r>
              <a:rPr lang="en-US" sz="2400" dirty="0" smtClean="0"/>
              <a:t>Gene delivery</a:t>
            </a:r>
          </a:p>
          <a:p>
            <a:pPr lvl="1">
              <a:lnSpc>
                <a:spcPct val="150000"/>
              </a:lnSpc>
              <a:buNone/>
            </a:pPr>
            <a:r>
              <a:rPr lang="en-US" dirty="0" smtClean="0"/>
              <a:t>-Limited tropism of viral vectors</a:t>
            </a:r>
          </a:p>
          <a:p>
            <a:pPr lvl="1">
              <a:lnSpc>
                <a:spcPct val="150000"/>
              </a:lnSpc>
              <a:buNone/>
            </a:pPr>
            <a:r>
              <a:rPr lang="en-US" dirty="0" smtClean="0"/>
              <a:t>-Dependence on cell cycle by some viral vectors (i.e. mitosis required)</a:t>
            </a:r>
          </a:p>
          <a:p>
            <a:pPr marL="1143000" lvl="2">
              <a:lnSpc>
                <a:spcPct val="150000"/>
              </a:lnSpc>
              <a:spcBef>
                <a:spcPct val="20000"/>
              </a:spcBef>
              <a:buFont typeface="Wingdings" pitchFamily="2" charset="2"/>
              <a:buChar char="Ø"/>
            </a:pPr>
            <a:endParaRPr lang="en-US" sz="2400" dirty="0"/>
          </a:p>
        </p:txBody>
      </p:sp>
      <p:sp>
        <p:nvSpPr>
          <p:cNvPr id="4" name="Date Placeholder 3"/>
          <p:cNvSpPr>
            <a:spLocks noGrp="1"/>
          </p:cNvSpPr>
          <p:nvPr>
            <p:ph type="dt" sz="half" idx="10"/>
          </p:nvPr>
        </p:nvSpPr>
        <p:spPr/>
        <p:txBody>
          <a:bodyPr/>
          <a:lstStyle/>
          <a:p>
            <a:fld id="{BD896074-E330-4D06-A904-053B6F758065}" type="datetime1">
              <a:rPr lang="en-US" smtClean="0"/>
              <a:pPr/>
              <a:t>4/22/2020</a:t>
            </a:fld>
            <a:endParaRPr lang="en-US"/>
          </a:p>
        </p:txBody>
      </p:sp>
      <p:sp>
        <p:nvSpPr>
          <p:cNvPr id="5" name="Slide Number Placeholder 4"/>
          <p:cNvSpPr>
            <a:spLocks noGrp="1"/>
          </p:cNvSpPr>
          <p:nvPr>
            <p:ph type="sldNum" sz="quarter" idx="12"/>
          </p:nvPr>
        </p:nvSpPr>
        <p:spPr/>
        <p:txBody>
          <a:bodyPr/>
          <a:lstStyle/>
          <a:p>
            <a:fld id="{7B5FE98C-80BB-47BA-A7AE-7DC72E4E69FA}" type="slidenum">
              <a:rPr lang="en-US" smtClean="0"/>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81000"/>
            <a:ext cx="8305800" cy="6172200"/>
          </a:xfrm>
        </p:spPr>
        <p:txBody>
          <a:bodyPr/>
          <a:lstStyle/>
          <a:p>
            <a:pPr algn="just">
              <a:lnSpc>
                <a:spcPct val="150000"/>
              </a:lnSpc>
              <a:buFont typeface="Wingdings" pitchFamily="2" charset="2"/>
              <a:buChar char="v"/>
            </a:pPr>
            <a:r>
              <a:rPr lang="en-US" sz="2400" dirty="0" smtClean="0"/>
              <a:t>Duration of gene activity</a:t>
            </a:r>
          </a:p>
          <a:p>
            <a:pPr lvl="1" algn="just">
              <a:lnSpc>
                <a:spcPct val="150000"/>
              </a:lnSpc>
              <a:buNone/>
            </a:pPr>
            <a:r>
              <a:rPr lang="en-US" dirty="0" smtClean="0"/>
              <a:t>-Non-integrating delivery will be transient (transient expression)</a:t>
            </a:r>
          </a:p>
          <a:p>
            <a:pPr lvl="1" algn="just">
              <a:lnSpc>
                <a:spcPct val="150000"/>
              </a:lnSpc>
              <a:buNone/>
            </a:pPr>
            <a:r>
              <a:rPr lang="en-US" dirty="0" smtClean="0"/>
              <a:t>-Integrated delivery will be stable</a:t>
            </a:r>
          </a:p>
          <a:p>
            <a:pPr algn="just">
              <a:lnSpc>
                <a:spcPct val="150000"/>
              </a:lnSpc>
              <a:buFont typeface="Wingdings" pitchFamily="2" charset="2"/>
              <a:buChar char="v"/>
            </a:pPr>
            <a:r>
              <a:rPr lang="en-US" sz="2400" dirty="0" smtClean="0"/>
              <a:t>Patient safety</a:t>
            </a:r>
          </a:p>
          <a:p>
            <a:pPr lvl="1" algn="just">
              <a:lnSpc>
                <a:spcPct val="150000"/>
              </a:lnSpc>
              <a:buNone/>
            </a:pPr>
            <a:r>
              <a:rPr lang="en-US" dirty="0" smtClean="0"/>
              <a:t>-Immune </a:t>
            </a:r>
            <a:r>
              <a:rPr lang="en-US" dirty="0" err="1" smtClean="0"/>
              <a:t>hyperresponsiveness</a:t>
            </a:r>
            <a:r>
              <a:rPr lang="en-US" dirty="0" smtClean="0"/>
              <a:t> (hypersensitivity reactions directed against viral vector components or against </a:t>
            </a:r>
            <a:r>
              <a:rPr lang="en-US" dirty="0" err="1" smtClean="0"/>
              <a:t>transgenes</a:t>
            </a:r>
            <a:r>
              <a:rPr lang="en-US" dirty="0" smtClean="0"/>
              <a:t> expressed in treated cells)</a:t>
            </a:r>
          </a:p>
          <a:p>
            <a:pPr lvl="1" algn="just">
              <a:lnSpc>
                <a:spcPct val="150000"/>
              </a:lnSpc>
              <a:buNone/>
            </a:pPr>
            <a:r>
              <a:rPr lang="en-US" dirty="0" smtClean="0"/>
              <a:t>-Integration is not controlled </a:t>
            </a:r>
            <a:r>
              <a:rPr lang="en-US" dirty="0" smtClean="0">
                <a:sym typeface="Wingdings" pitchFamily="2" charset="2"/>
              </a:rPr>
              <a:t>  </a:t>
            </a:r>
            <a:r>
              <a:rPr lang="en-US" dirty="0" err="1" smtClean="0">
                <a:sym typeface="Wingdings" pitchFamily="2" charset="2"/>
              </a:rPr>
              <a:t>oncogenes</a:t>
            </a:r>
            <a:r>
              <a:rPr lang="en-US" dirty="0" smtClean="0">
                <a:sym typeface="Wingdings" pitchFamily="2" charset="2"/>
              </a:rPr>
              <a:t> may be involved at insertion point   cancer</a:t>
            </a:r>
            <a:endParaRPr lang="en-US" dirty="0" smtClean="0"/>
          </a:p>
          <a:p>
            <a:pPr lvl="1" algn="just">
              <a:lnSpc>
                <a:spcPct val="150000"/>
              </a:lnSpc>
              <a:buNone/>
            </a:pPr>
            <a:endParaRPr lang="en-US" dirty="0" smtClean="0"/>
          </a:p>
          <a:p>
            <a:pPr algn="just">
              <a:lnSpc>
                <a:spcPct val="150000"/>
              </a:lnSpc>
              <a:buFont typeface="Wingdings" pitchFamily="2" charset="2"/>
              <a:buChar char="Ø"/>
            </a:pPr>
            <a:endParaRPr lang="en-US" dirty="0"/>
          </a:p>
        </p:txBody>
      </p:sp>
      <p:sp>
        <p:nvSpPr>
          <p:cNvPr id="4" name="Date Placeholder 3"/>
          <p:cNvSpPr>
            <a:spLocks noGrp="1"/>
          </p:cNvSpPr>
          <p:nvPr>
            <p:ph type="dt" sz="half" idx="10"/>
          </p:nvPr>
        </p:nvSpPr>
        <p:spPr/>
        <p:txBody>
          <a:bodyPr/>
          <a:lstStyle/>
          <a:p>
            <a:fld id="{3F4D7FD1-2F02-44BB-91AD-034C8C0473CA}" type="datetime1">
              <a:rPr lang="en-US" smtClean="0"/>
              <a:pPr/>
              <a:t>4/22/2020</a:t>
            </a:fld>
            <a:endParaRPr lang="en-US"/>
          </a:p>
        </p:txBody>
      </p:sp>
      <p:sp>
        <p:nvSpPr>
          <p:cNvPr id="5" name="Slide Number Placeholder 4"/>
          <p:cNvSpPr>
            <a:spLocks noGrp="1"/>
          </p:cNvSpPr>
          <p:nvPr>
            <p:ph type="sldNum" sz="quarter" idx="12"/>
          </p:nvPr>
        </p:nvSpPr>
        <p:spPr/>
        <p:txBody>
          <a:bodyPr/>
          <a:lstStyle/>
          <a:p>
            <a:fld id="{7B5FE98C-80BB-47BA-A7AE-7DC72E4E69FA}" type="slidenum">
              <a:rPr lang="en-US" smtClean="0"/>
              <a:pPr/>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382000" cy="6324600"/>
          </a:xfrm>
        </p:spPr>
        <p:txBody>
          <a:bodyPr/>
          <a:lstStyle/>
          <a:p>
            <a:pPr algn="just">
              <a:lnSpc>
                <a:spcPct val="150000"/>
              </a:lnSpc>
              <a:buFont typeface="Wingdings" pitchFamily="2" charset="2"/>
              <a:buChar char="v"/>
            </a:pPr>
            <a:r>
              <a:rPr lang="en-US" sz="2400" dirty="0" smtClean="0"/>
              <a:t>Gene control/regulation</a:t>
            </a:r>
          </a:p>
          <a:p>
            <a:pPr lvl="1" algn="just">
              <a:lnSpc>
                <a:spcPct val="150000"/>
              </a:lnSpc>
            </a:pPr>
            <a:r>
              <a:rPr lang="en-US" dirty="0" smtClean="0"/>
              <a:t>Most viral vectors are unable to accommodate full length human genes containing all of their original regulatory sequences</a:t>
            </a:r>
          </a:p>
          <a:p>
            <a:pPr lvl="1" algn="just">
              <a:lnSpc>
                <a:spcPct val="150000"/>
              </a:lnSpc>
            </a:pPr>
            <a:r>
              <a:rPr lang="en-US" dirty="0" smtClean="0"/>
              <a:t>Human </a:t>
            </a:r>
            <a:r>
              <a:rPr lang="en-US" dirty="0" err="1" smtClean="0"/>
              <a:t>cDNA</a:t>
            </a:r>
            <a:r>
              <a:rPr lang="en-US" dirty="0" smtClean="0"/>
              <a:t> often used </a:t>
            </a:r>
            <a:r>
              <a:rPr lang="en-US" dirty="0" smtClean="0">
                <a:sym typeface="Wingdings" pitchFamily="2" charset="2"/>
              </a:rPr>
              <a:t>  much regulatory information is lost (e.g. enhancers inside </a:t>
            </a:r>
            <a:r>
              <a:rPr lang="en-US" dirty="0" err="1" smtClean="0">
                <a:sym typeface="Wingdings" pitchFamily="2" charset="2"/>
              </a:rPr>
              <a:t>introns</a:t>
            </a:r>
            <a:r>
              <a:rPr lang="en-US" dirty="0" smtClean="0">
                <a:sym typeface="Wingdings" pitchFamily="2" charset="2"/>
              </a:rPr>
              <a:t>)</a:t>
            </a:r>
          </a:p>
          <a:p>
            <a:pPr lvl="1" algn="just">
              <a:lnSpc>
                <a:spcPct val="150000"/>
              </a:lnSpc>
            </a:pPr>
            <a:r>
              <a:rPr lang="en-US" dirty="0" smtClean="0">
                <a:sym typeface="Wingdings" pitchFamily="2" charset="2"/>
              </a:rPr>
              <a:t>Often promoters are substituted   therefore gene expression pattern may be very different</a:t>
            </a:r>
          </a:p>
          <a:p>
            <a:pPr lvl="1" algn="just">
              <a:lnSpc>
                <a:spcPct val="150000"/>
              </a:lnSpc>
            </a:pPr>
            <a:r>
              <a:rPr lang="en-US" dirty="0" smtClean="0"/>
              <a:t>Random integration can adversely affect expression (insertion near highly </a:t>
            </a:r>
            <a:r>
              <a:rPr lang="en-US" dirty="0" err="1" smtClean="0"/>
              <a:t>methylated</a:t>
            </a:r>
            <a:r>
              <a:rPr lang="en-US" dirty="0" smtClean="0"/>
              <a:t> heterogeneous DNA may silence gene expression)</a:t>
            </a:r>
          </a:p>
          <a:p>
            <a:pPr>
              <a:buFont typeface="Wingdings" pitchFamily="2" charset="2"/>
              <a:buChar char="v"/>
            </a:pPr>
            <a:endParaRPr lang="en-US" dirty="0"/>
          </a:p>
        </p:txBody>
      </p:sp>
      <p:sp>
        <p:nvSpPr>
          <p:cNvPr id="4" name="Date Placeholder 3"/>
          <p:cNvSpPr>
            <a:spLocks noGrp="1"/>
          </p:cNvSpPr>
          <p:nvPr>
            <p:ph type="dt" sz="half" idx="10"/>
          </p:nvPr>
        </p:nvSpPr>
        <p:spPr/>
        <p:txBody>
          <a:bodyPr/>
          <a:lstStyle/>
          <a:p>
            <a:fld id="{76BD0358-B3E6-4EDC-A2EB-ABF9E9C84A27}" type="datetime1">
              <a:rPr lang="en-US" smtClean="0"/>
              <a:pPr/>
              <a:t>4/22/2020</a:t>
            </a:fld>
            <a:endParaRPr lang="en-US"/>
          </a:p>
        </p:txBody>
      </p:sp>
      <p:sp>
        <p:nvSpPr>
          <p:cNvPr id="5" name="Slide Number Placeholder 4"/>
          <p:cNvSpPr>
            <a:spLocks noGrp="1"/>
          </p:cNvSpPr>
          <p:nvPr>
            <p:ph type="sldNum" sz="quarter" idx="12"/>
          </p:nvPr>
        </p:nvSpPr>
        <p:spPr/>
        <p:txBody>
          <a:bodyPr/>
          <a:lstStyle/>
          <a:p>
            <a:fld id="{7B5FE98C-80BB-47BA-A7AE-7DC72E4E69FA}" type="slidenum">
              <a:rPr lang="en-US" smtClean="0"/>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533400"/>
            <a:ext cx="8153400" cy="5943600"/>
          </a:xfrm>
        </p:spPr>
        <p:txBody>
          <a:bodyPr/>
          <a:lstStyle/>
          <a:p>
            <a:pPr algn="just">
              <a:lnSpc>
                <a:spcPct val="150000"/>
              </a:lnSpc>
              <a:buFont typeface="Wingdings" pitchFamily="2" charset="2"/>
              <a:buChar char="v"/>
            </a:pPr>
            <a:r>
              <a:rPr lang="en-US" sz="2400" dirty="0" smtClean="0"/>
              <a:t>Expense</a:t>
            </a:r>
          </a:p>
          <a:p>
            <a:pPr lvl="1" algn="just">
              <a:lnSpc>
                <a:spcPct val="150000"/>
              </a:lnSpc>
            </a:pPr>
            <a:r>
              <a:rPr lang="en-US" dirty="0" smtClean="0"/>
              <a:t>Costly because of cell culturing needs involved in </a:t>
            </a:r>
            <a:r>
              <a:rPr lang="en-US" i="1" dirty="0" smtClean="0"/>
              <a:t>ex vivo</a:t>
            </a:r>
            <a:r>
              <a:rPr lang="en-US" dirty="0" smtClean="0"/>
              <a:t> techniques</a:t>
            </a:r>
          </a:p>
          <a:p>
            <a:pPr lvl="1" algn="just">
              <a:lnSpc>
                <a:spcPct val="150000"/>
              </a:lnSpc>
            </a:pPr>
            <a:r>
              <a:rPr lang="en-US" dirty="0" smtClean="0"/>
              <a:t>Virus cultures for </a:t>
            </a:r>
            <a:r>
              <a:rPr lang="en-US" i="1" dirty="0" smtClean="0"/>
              <a:t>in vivo</a:t>
            </a:r>
            <a:r>
              <a:rPr lang="en-US" dirty="0" smtClean="0"/>
              <a:t> delivery</a:t>
            </a:r>
          </a:p>
          <a:p>
            <a:pPr lvl="1" algn="just">
              <a:lnSpc>
                <a:spcPct val="150000"/>
              </a:lnSpc>
            </a:pPr>
            <a:r>
              <a:rPr lang="en-US" dirty="0" smtClean="0"/>
              <a:t>Usually the number of patients enrolled in any given trial is &lt;20</a:t>
            </a:r>
          </a:p>
          <a:p>
            <a:pPr lvl="1" algn="just">
              <a:lnSpc>
                <a:spcPct val="150000"/>
              </a:lnSpc>
            </a:pPr>
            <a:r>
              <a:rPr lang="en-US" dirty="0" smtClean="0"/>
              <a:t>More than 5000 patients have been treated in last ~12 years worldwide</a:t>
            </a:r>
          </a:p>
          <a:p>
            <a:pPr>
              <a:buNone/>
            </a:pPr>
            <a:endParaRPr lang="en-US" dirty="0"/>
          </a:p>
        </p:txBody>
      </p:sp>
      <p:sp>
        <p:nvSpPr>
          <p:cNvPr id="4" name="Date Placeholder 3"/>
          <p:cNvSpPr>
            <a:spLocks noGrp="1"/>
          </p:cNvSpPr>
          <p:nvPr>
            <p:ph type="dt" sz="half" idx="10"/>
          </p:nvPr>
        </p:nvSpPr>
        <p:spPr/>
        <p:txBody>
          <a:bodyPr/>
          <a:lstStyle/>
          <a:p>
            <a:fld id="{929B18A5-4638-487B-9C66-56895CD37B79}" type="datetime1">
              <a:rPr lang="en-US" smtClean="0"/>
              <a:pPr/>
              <a:t>4/22/2020</a:t>
            </a:fld>
            <a:endParaRPr lang="en-US"/>
          </a:p>
        </p:txBody>
      </p:sp>
      <p:sp>
        <p:nvSpPr>
          <p:cNvPr id="5" name="Slide Number Placeholder 4"/>
          <p:cNvSpPr>
            <a:spLocks noGrp="1"/>
          </p:cNvSpPr>
          <p:nvPr>
            <p:ph type="sldNum" sz="quarter" idx="12"/>
          </p:nvPr>
        </p:nvSpPr>
        <p:spPr/>
        <p:txBody>
          <a:bodyPr/>
          <a:lstStyle/>
          <a:p>
            <a:fld id="{7B5FE98C-80BB-47BA-A7AE-7DC72E4E69FA}" type="slidenum">
              <a:rPr lang="en-US" smtClean="0"/>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sz="quarter" idx="1"/>
          </p:nvPr>
        </p:nvSpPr>
        <p:spPr>
          <a:xfrm>
            <a:off x="304800" y="381000"/>
            <a:ext cx="8382000" cy="6019800"/>
          </a:xfrm>
        </p:spPr>
        <p:txBody>
          <a:bodyPr>
            <a:normAutofit fontScale="97500"/>
          </a:bodyPr>
          <a:lstStyle/>
          <a:p>
            <a:pPr algn="ctr">
              <a:lnSpc>
                <a:spcPct val="150000"/>
              </a:lnSpc>
              <a:buNone/>
            </a:pPr>
            <a:r>
              <a:rPr lang="en-US" sz="2400" b="1" dirty="0" smtClean="0"/>
              <a:t>Applications of gene therapy</a:t>
            </a:r>
          </a:p>
          <a:p>
            <a:pPr>
              <a:lnSpc>
                <a:spcPct val="150000"/>
              </a:lnSpc>
              <a:buNone/>
            </a:pPr>
            <a:endParaRPr lang="en-US" sz="2400" dirty="0"/>
          </a:p>
        </p:txBody>
      </p:sp>
      <p:pic>
        <p:nvPicPr>
          <p:cNvPr id="6" name="Picture 3" descr="patientsbydisease"/>
          <p:cNvPicPr>
            <a:picLocks noChangeAspect="1" noChangeArrowheads="1"/>
          </p:cNvPicPr>
          <p:nvPr/>
        </p:nvPicPr>
        <p:blipFill>
          <a:blip r:embed="rId2" cstate="print"/>
          <a:srcRect/>
          <a:stretch>
            <a:fillRect/>
          </a:stretch>
        </p:blipFill>
        <p:spPr bwMode="auto">
          <a:xfrm>
            <a:off x="533400" y="1203325"/>
            <a:ext cx="7924800" cy="5349875"/>
          </a:xfrm>
          <a:prstGeom prst="rect">
            <a:avLst/>
          </a:prstGeom>
          <a:noFill/>
          <a:ln w="9525">
            <a:noFill/>
            <a:miter lim="800000"/>
            <a:headEnd/>
            <a:tailEnd/>
          </a:ln>
        </p:spPr>
      </p:pic>
      <p:sp>
        <p:nvSpPr>
          <p:cNvPr id="4" name="Date Placeholder 3"/>
          <p:cNvSpPr>
            <a:spLocks noGrp="1"/>
          </p:cNvSpPr>
          <p:nvPr>
            <p:ph type="dt" sz="half" idx="10"/>
          </p:nvPr>
        </p:nvSpPr>
        <p:spPr/>
        <p:txBody>
          <a:bodyPr/>
          <a:lstStyle/>
          <a:p>
            <a:fld id="{55F4C980-D25F-4B71-983C-DD1E80356B34}" type="datetime1">
              <a:rPr lang="en-US" smtClean="0"/>
              <a:pPr/>
              <a:t>4/22/2020</a:t>
            </a:fld>
            <a:endParaRPr lang="en-US"/>
          </a:p>
        </p:txBody>
      </p:sp>
      <p:sp>
        <p:nvSpPr>
          <p:cNvPr id="7" name="Slide Number Placeholder 6"/>
          <p:cNvSpPr>
            <a:spLocks noGrp="1"/>
          </p:cNvSpPr>
          <p:nvPr>
            <p:ph type="sldNum" sz="quarter" idx="12"/>
          </p:nvPr>
        </p:nvSpPr>
        <p:spPr/>
        <p:txBody>
          <a:bodyPr/>
          <a:lstStyle/>
          <a:p>
            <a:fld id="{7B5FE98C-80BB-47BA-A7AE-7DC72E4E69FA}" type="slidenum">
              <a:rPr lang="en-US" smtClean="0"/>
              <a:pPr/>
              <a:t>77</a:t>
            </a:fld>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78</a:t>
            </a:fld>
            <a:endParaRPr lang="en-US"/>
          </a:p>
        </p:txBody>
      </p:sp>
      <p:sp>
        <p:nvSpPr>
          <p:cNvPr id="5" name="Content Placeholder 4"/>
          <p:cNvSpPr>
            <a:spLocks noGrp="1"/>
          </p:cNvSpPr>
          <p:nvPr>
            <p:ph sz="quarter" idx="1"/>
          </p:nvPr>
        </p:nvSpPr>
        <p:spPr>
          <a:xfrm>
            <a:off x="609600" y="533400"/>
            <a:ext cx="8229600" cy="5943600"/>
          </a:xfrm>
        </p:spPr>
        <p:txBody>
          <a:bodyPr/>
          <a:lstStyle/>
          <a:p>
            <a:pPr>
              <a:lnSpc>
                <a:spcPct val="150000"/>
              </a:lnSpc>
              <a:buNone/>
            </a:pPr>
            <a:r>
              <a:rPr lang="en-US" b="1" dirty="0" smtClean="0"/>
              <a:t> </a:t>
            </a:r>
            <a:r>
              <a:rPr lang="en-US" sz="2400" b="1" dirty="0" smtClean="0"/>
              <a:t>Problem with Gene Therapy</a:t>
            </a:r>
            <a:endParaRPr lang="en-US" sz="2400" dirty="0" smtClean="0"/>
          </a:p>
          <a:p>
            <a:pPr>
              <a:lnSpc>
                <a:spcPct val="150000"/>
              </a:lnSpc>
              <a:buFont typeface="Wingdings" pitchFamily="2" charset="2"/>
              <a:buChar char="Ø"/>
            </a:pPr>
            <a:r>
              <a:rPr lang="en-US" dirty="0" smtClean="0"/>
              <a:t> </a:t>
            </a:r>
            <a:r>
              <a:rPr lang="en-US" sz="2400" b="1" dirty="0" smtClean="0"/>
              <a:t>Short-lived nature of gene therapy</a:t>
            </a:r>
            <a:r>
              <a:rPr lang="en-US" b="1" dirty="0" smtClean="0"/>
              <a:t>: </a:t>
            </a:r>
          </a:p>
          <a:p>
            <a:pPr lvl="0" algn="just">
              <a:lnSpc>
                <a:spcPct val="150000"/>
              </a:lnSpc>
              <a:buNone/>
            </a:pPr>
            <a:r>
              <a:rPr lang="en-US" b="1" dirty="0" smtClean="0"/>
              <a:t>  - </a:t>
            </a:r>
            <a:r>
              <a:rPr lang="en-US" sz="2400" dirty="0" smtClean="0"/>
              <a:t>patients will have to undergo multiple rounds of gene ther</a:t>
            </a:r>
            <a:r>
              <a:rPr lang="en-US" dirty="0" smtClean="0"/>
              <a:t>apy. </a:t>
            </a:r>
          </a:p>
          <a:p>
            <a:pPr algn="just">
              <a:lnSpc>
                <a:spcPct val="150000"/>
              </a:lnSpc>
              <a:buFont typeface="Wingdings" pitchFamily="2" charset="2"/>
              <a:buChar char="Ø"/>
            </a:pPr>
            <a:r>
              <a:rPr lang="en-US" sz="2400" b="1" dirty="0" smtClean="0"/>
              <a:t>Immune response: </a:t>
            </a:r>
          </a:p>
          <a:p>
            <a:pPr algn="just">
              <a:lnSpc>
                <a:spcPct val="150000"/>
              </a:lnSpc>
              <a:buNone/>
            </a:pPr>
            <a:r>
              <a:rPr lang="en-US" sz="2400" dirty="0" smtClean="0"/>
              <a:t>  </a:t>
            </a:r>
            <a:r>
              <a:rPr lang="en-US" sz="2400" b="1" dirty="0" smtClean="0"/>
              <a:t>-</a:t>
            </a:r>
            <a:r>
              <a:rPr lang="en-US" sz="2400" dirty="0" smtClean="0"/>
              <a:t> risk of stimulating the immune system in a way that reduces gene therapy effectiveness is always a potential risk.</a:t>
            </a:r>
          </a:p>
          <a:p>
            <a:pPr lvl="0" algn="just">
              <a:lnSpc>
                <a:spcPct val="150000"/>
              </a:lnSpc>
              <a:buFont typeface="Wingdings" pitchFamily="2" charset="2"/>
              <a:buChar char="Ø"/>
            </a:pPr>
            <a:r>
              <a:rPr lang="en-US" sz="2400" dirty="0" smtClean="0"/>
              <a:t> </a:t>
            </a:r>
            <a:r>
              <a:rPr lang="en-US" sz="2400" b="1" dirty="0" smtClean="0"/>
              <a:t>Problems with viral vectors: </a:t>
            </a:r>
            <a:r>
              <a:rPr lang="en-US" sz="2400" dirty="0" smtClean="0"/>
              <a:t>viruses, the carrier of choice, present potential problems to the patient, like toxicity, immune and inflammatory responses, and gene control and targeting.</a:t>
            </a:r>
          </a:p>
          <a:p>
            <a:pPr algn="just">
              <a:lnSpc>
                <a:spcPct val="150000"/>
              </a:lnSpc>
              <a:buNone/>
            </a:pPr>
            <a:endParaRPr lang="en-US" sz="2400"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79</a:t>
            </a:fld>
            <a:endParaRPr lang="en-US"/>
          </a:p>
        </p:txBody>
      </p:sp>
      <p:sp>
        <p:nvSpPr>
          <p:cNvPr id="5" name="Content Placeholder 4"/>
          <p:cNvSpPr>
            <a:spLocks noGrp="1"/>
          </p:cNvSpPr>
          <p:nvPr>
            <p:ph sz="quarter" idx="1"/>
          </p:nvPr>
        </p:nvSpPr>
        <p:spPr>
          <a:xfrm>
            <a:off x="533400" y="533400"/>
            <a:ext cx="8610600" cy="5715000"/>
          </a:xfrm>
        </p:spPr>
        <p:txBody>
          <a:bodyPr>
            <a:normAutofit/>
          </a:bodyPr>
          <a:lstStyle/>
          <a:p>
            <a:pPr algn="just">
              <a:lnSpc>
                <a:spcPct val="150000"/>
              </a:lnSpc>
              <a:buFont typeface="Wingdings" pitchFamily="2" charset="2"/>
              <a:buChar char="Ø"/>
            </a:pPr>
            <a:r>
              <a:rPr lang="en-US" sz="2400" dirty="0" smtClean="0"/>
              <a:t> </a:t>
            </a:r>
            <a:r>
              <a:rPr lang="en-US" sz="2400" b="1" dirty="0" smtClean="0"/>
              <a:t>Multi-gene disorders:</a:t>
            </a:r>
          </a:p>
          <a:p>
            <a:pPr algn="just">
              <a:lnSpc>
                <a:spcPct val="150000"/>
              </a:lnSpc>
              <a:buFontTx/>
              <a:buChar char="-"/>
            </a:pPr>
            <a:r>
              <a:rPr lang="en-US" sz="2400" dirty="0" smtClean="0"/>
              <a:t>most common disorders, such as heart disease, high blood pressure, Alzheimer's disease, arthritis and diabetes, are caused by the combined effects of variations in many genes. </a:t>
            </a:r>
          </a:p>
          <a:p>
            <a:pPr algn="just">
              <a:lnSpc>
                <a:spcPct val="150000"/>
              </a:lnSpc>
              <a:buFontTx/>
              <a:buChar char="-"/>
            </a:pPr>
            <a:r>
              <a:rPr lang="en-US" sz="2400" b="1" dirty="0" smtClean="0"/>
              <a:t>Is Gene Therapy Ethical?</a:t>
            </a:r>
            <a:endParaRPr lang="en-US" sz="2400" dirty="0" smtClean="0"/>
          </a:p>
          <a:p>
            <a:pPr algn="just">
              <a:lnSpc>
                <a:spcPct val="150000"/>
              </a:lnSpc>
              <a:buFontTx/>
              <a:buChar char="-"/>
            </a:pP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228600" y="381000"/>
            <a:ext cx="8686800" cy="6172200"/>
          </a:xfrm>
        </p:spPr>
        <p:txBody>
          <a:bodyPr/>
          <a:lstStyle/>
          <a:p>
            <a:pPr lvl="0" algn="just">
              <a:lnSpc>
                <a:spcPct val="150000"/>
              </a:lnSpc>
            </a:pPr>
            <a:r>
              <a:rPr lang="en-US" dirty="0" smtClean="0"/>
              <a:t> </a:t>
            </a:r>
            <a:r>
              <a:rPr lang="en-US" sz="2400" dirty="0" smtClean="0">
                <a:cs typeface="Times New Roman" pitchFamily="18" charset="0"/>
              </a:rPr>
              <a:t>Once the gene is stably integrated, it is passed along to all subsequent generation in the same manner as all other genes in the genome.</a:t>
            </a:r>
          </a:p>
          <a:p>
            <a:pPr lvl="0" algn="just">
              <a:lnSpc>
                <a:spcPct val="150000"/>
              </a:lnSpc>
            </a:pPr>
            <a:r>
              <a:rPr lang="en-US" sz="2400" dirty="0" smtClean="0">
                <a:cs typeface="Times New Roman" pitchFamily="18" charset="0"/>
              </a:rPr>
              <a:t>  The technique used to integrate the gene into the species is called </a:t>
            </a:r>
            <a:r>
              <a:rPr lang="en-US" sz="2400" b="1" i="1" dirty="0" smtClean="0">
                <a:cs typeface="Times New Roman" pitchFamily="18" charset="0"/>
              </a:rPr>
              <a:t>transformation</a:t>
            </a:r>
            <a:r>
              <a:rPr lang="en-US" sz="2400" dirty="0" smtClean="0">
                <a:cs typeface="Times New Roman" pitchFamily="18" charset="0"/>
              </a:rPr>
              <a:t>,</a:t>
            </a:r>
          </a:p>
          <a:p>
            <a:pPr lvl="0" algn="just">
              <a:lnSpc>
                <a:spcPct val="150000"/>
              </a:lnSpc>
            </a:pPr>
            <a:r>
              <a:rPr lang="en-US" sz="2400" dirty="0" smtClean="0">
                <a:cs typeface="Times New Roman" pitchFamily="18" charset="0"/>
              </a:rPr>
              <a:t> and the modified organism is called a </a:t>
            </a:r>
            <a:r>
              <a:rPr lang="en-US" sz="2400" b="1" i="1" dirty="0" smtClean="0">
                <a:cs typeface="Times New Roman" pitchFamily="18" charset="0"/>
              </a:rPr>
              <a:t>transgenic organism</a:t>
            </a:r>
            <a:r>
              <a:rPr lang="en-US" sz="2400" dirty="0" smtClean="0">
                <a:cs typeface="Times New Roman" pitchFamily="18" charset="0"/>
              </a:rPr>
              <a:t>. </a:t>
            </a:r>
          </a:p>
          <a:p>
            <a:pPr>
              <a:buNone/>
            </a:pPr>
            <a:endParaRPr lang="en-US" dirty="0"/>
          </a:p>
        </p:txBody>
      </p:sp>
      <p:sp>
        <p:nvSpPr>
          <p:cNvPr id="3" name="Date Placeholder 2"/>
          <p:cNvSpPr>
            <a:spLocks noGrp="1"/>
          </p:cNvSpPr>
          <p:nvPr>
            <p:ph type="dt" sz="half" idx="10"/>
          </p:nvPr>
        </p:nvSpPr>
        <p:spPr/>
        <p:txBody>
          <a:bodyPr/>
          <a:lstStyle/>
          <a:p>
            <a:fld id="{53BE3CFA-98D4-4E62-BD18-5253B776B9AB}"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457200"/>
            <a:ext cx="8534400" cy="6096000"/>
          </a:xfrm>
        </p:spPr>
        <p:txBody>
          <a:bodyPr/>
          <a:lstStyle/>
          <a:p>
            <a:pPr algn="ctr">
              <a:buNone/>
            </a:pPr>
            <a:r>
              <a:rPr lang="en-US" dirty="0" smtClean="0">
                <a:solidFill>
                  <a:srgbClr val="FF0000"/>
                </a:solidFill>
              </a:rPr>
              <a:t>  </a:t>
            </a:r>
            <a:r>
              <a:rPr lang="en-GB" sz="2400" b="1" dirty="0" smtClean="0"/>
              <a:t>Organ/tissue</a:t>
            </a:r>
            <a:r>
              <a:rPr lang="en-GB" sz="2400" b="1" dirty="0" smtClean="0">
                <a:solidFill>
                  <a:srgbClr val="FF0000"/>
                </a:solidFill>
              </a:rPr>
              <a:t> </a:t>
            </a:r>
            <a:r>
              <a:rPr lang="en-GB" sz="2400" b="1" dirty="0" smtClean="0"/>
              <a:t>transplantation</a:t>
            </a:r>
          </a:p>
          <a:p>
            <a:pPr algn="just">
              <a:lnSpc>
                <a:spcPct val="150000"/>
              </a:lnSpc>
              <a:buFont typeface="Wingdings" pitchFamily="2" charset="2"/>
              <a:buChar char="Ø"/>
            </a:pPr>
            <a:r>
              <a:rPr lang="en-GB" sz="2400" b="1" dirty="0" smtClean="0"/>
              <a:t> </a:t>
            </a:r>
            <a:r>
              <a:rPr lang="en-US" sz="2400" dirty="0" smtClean="0"/>
              <a:t>It is the act of transferring an organ, tissue, or cell from one place to another</a:t>
            </a:r>
          </a:p>
          <a:p>
            <a:pPr algn="just">
              <a:lnSpc>
                <a:spcPct val="150000"/>
              </a:lnSpc>
              <a:buNone/>
            </a:pPr>
            <a:r>
              <a:rPr lang="en-US" sz="2400" dirty="0" smtClean="0"/>
              <a:t>  </a:t>
            </a:r>
            <a:r>
              <a:rPr lang="en-GB" sz="2400" b="1" dirty="0" smtClean="0"/>
              <a:t>Modern techniques of medical transplantation</a:t>
            </a:r>
            <a:r>
              <a:rPr lang="en-GB" sz="2400" dirty="0" smtClean="0"/>
              <a:t>:</a:t>
            </a:r>
          </a:p>
          <a:p>
            <a:pPr lvl="0" algn="just">
              <a:lnSpc>
                <a:spcPct val="150000"/>
              </a:lnSpc>
              <a:buFont typeface="Wingdings" pitchFamily="2" charset="2"/>
              <a:buChar char="Ø"/>
            </a:pPr>
            <a:r>
              <a:rPr lang="en-GB" sz="2400" dirty="0" smtClean="0"/>
              <a:t> surgically removing a diseased or malfunctioning kidney, heart, or other organ, and replacing it with a healthy organ from a donor has brought new life and new hope to patients who, just a few generations ago, would have died. </a:t>
            </a:r>
            <a:endParaRPr lang="en-US" sz="2400" dirty="0" smtClean="0"/>
          </a:p>
          <a:p>
            <a:pPr algn="just">
              <a:lnSpc>
                <a:spcPct val="150000"/>
              </a:lnSpc>
              <a:buFont typeface="Wingdings" pitchFamily="2" charset="2"/>
              <a:buChar char="Ø"/>
            </a:pPr>
            <a:r>
              <a:rPr lang="en-US" sz="2400" dirty="0" smtClean="0"/>
              <a:t> </a:t>
            </a:r>
            <a:r>
              <a:rPr lang="en-GB" sz="2400" dirty="0" smtClean="0"/>
              <a:t>But the practice has also raised significant ethical questions. </a:t>
            </a:r>
            <a:endParaRPr lang="en-US" sz="2400" dirty="0" smtClean="0"/>
          </a:p>
          <a:p>
            <a:pPr algn="just">
              <a:lnSpc>
                <a:spcPct val="150000"/>
              </a:lnSpc>
              <a:buNone/>
            </a:pPr>
            <a:endParaRPr lang="en-US" sz="2400" dirty="0"/>
          </a:p>
        </p:txBody>
      </p:sp>
      <p:sp>
        <p:nvSpPr>
          <p:cNvPr id="4" name="Date Placeholder 3"/>
          <p:cNvSpPr>
            <a:spLocks noGrp="1"/>
          </p:cNvSpPr>
          <p:nvPr>
            <p:ph type="dt" sz="half" idx="10"/>
          </p:nvPr>
        </p:nvSpPr>
        <p:spPr/>
        <p:txBody>
          <a:bodyPr/>
          <a:lstStyle/>
          <a:p>
            <a:fld id="{1EA14B19-6058-494D-82E0-22B05CBBAD32}" type="datetime1">
              <a:rPr lang="en-US" smtClean="0"/>
              <a:pPr/>
              <a:t>4/22/2020</a:t>
            </a:fld>
            <a:endParaRPr lang="en-US"/>
          </a:p>
        </p:txBody>
      </p:sp>
      <p:sp>
        <p:nvSpPr>
          <p:cNvPr id="5" name="Slide Number Placeholder 4"/>
          <p:cNvSpPr>
            <a:spLocks noGrp="1"/>
          </p:cNvSpPr>
          <p:nvPr>
            <p:ph type="sldNum" sz="quarter" idx="12"/>
          </p:nvPr>
        </p:nvSpPr>
        <p:spPr/>
        <p:txBody>
          <a:bodyPr/>
          <a:lstStyle/>
          <a:p>
            <a:fld id="{7B5FE98C-80BB-47BA-A7AE-7DC72E4E69FA}" type="slidenum">
              <a:rPr lang="en-US" smtClean="0"/>
              <a:pPr/>
              <a:t>80</a:t>
            </a:fld>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sz="quarter" idx="1"/>
          </p:nvPr>
        </p:nvSpPr>
        <p:spPr>
          <a:xfrm>
            <a:off x="381000" y="228600"/>
            <a:ext cx="8458200" cy="6324600"/>
          </a:xfrm>
        </p:spPr>
        <p:txBody>
          <a:bodyPr>
            <a:normAutofit fontScale="97500"/>
          </a:bodyPr>
          <a:lstStyle/>
          <a:p>
            <a:pPr>
              <a:lnSpc>
                <a:spcPct val="150000"/>
              </a:lnSpc>
              <a:buNone/>
            </a:pPr>
            <a:r>
              <a:rPr lang="en-US" sz="2400" b="1" dirty="0" smtClean="0"/>
              <a:t> </a:t>
            </a:r>
            <a:r>
              <a:rPr lang="en-US" sz="2500" b="1" dirty="0" smtClean="0"/>
              <a:t>Types Transplantation</a:t>
            </a:r>
            <a:r>
              <a:rPr lang="en-US" sz="2400" b="1" dirty="0" smtClean="0"/>
              <a:t>:</a:t>
            </a:r>
            <a:endParaRPr lang="en-US" sz="2400" dirty="0" smtClean="0"/>
          </a:p>
          <a:p>
            <a:pPr algn="just">
              <a:lnSpc>
                <a:spcPct val="150000"/>
              </a:lnSpc>
            </a:pPr>
            <a:r>
              <a:rPr lang="en-US" sz="2500" dirty="0" smtClean="0"/>
              <a:t>Broadly speaking, transplants are divided into </a:t>
            </a:r>
            <a:r>
              <a:rPr lang="en-US" sz="2500" b="1" dirty="0" smtClean="0"/>
              <a:t>three</a:t>
            </a:r>
            <a:r>
              <a:rPr lang="en-US" sz="2500" dirty="0" smtClean="0"/>
              <a:t> categories based on the similarity between the donor and the recipient:</a:t>
            </a:r>
          </a:p>
          <a:p>
            <a:pPr algn="ctr">
              <a:lnSpc>
                <a:spcPct val="150000"/>
              </a:lnSpc>
              <a:buNone/>
            </a:pPr>
            <a:r>
              <a:rPr lang="en-US" sz="2400" dirty="0" smtClean="0"/>
              <a:t> a</a:t>
            </a:r>
            <a:r>
              <a:rPr lang="en-US" sz="2400" dirty="0" smtClean="0">
                <a:solidFill>
                  <a:srgbClr val="FF0000"/>
                </a:solidFill>
              </a:rPr>
              <a:t>. </a:t>
            </a:r>
            <a:r>
              <a:rPr lang="en-US" sz="2400" dirty="0" err="1" smtClean="0"/>
              <a:t>Autotransplants</a:t>
            </a:r>
            <a:endParaRPr lang="en-US" sz="2400" dirty="0" smtClean="0"/>
          </a:p>
          <a:p>
            <a:pPr algn="ctr">
              <a:lnSpc>
                <a:spcPct val="150000"/>
              </a:lnSpc>
              <a:buNone/>
            </a:pPr>
            <a:r>
              <a:rPr lang="en-US" sz="2400" dirty="0" smtClean="0"/>
              <a:t>b. </a:t>
            </a:r>
            <a:r>
              <a:rPr lang="en-US" sz="2400" dirty="0" err="1" smtClean="0"/>
              <a:t>Allotransplants</a:t>
            </a:r>
            <a:r>
              <a:rPr lang="en-US" sz="2400" dirty="0" smtClean="0"/>
              <a:t> </a:t>
            </a:r>
          </a:p>
          <a:p>
            <a:pPr algn="ctr">
              <a:lnSpc>
                <a:spcPct val="150000"/>
              </a:lnSpc>
              <a:buNone/>
            </a:pPr>
            <a:r>
              <a:rPr lang="en-US" sz="2400" dirty="0" smtClean="0"/>
              <a:t>c. </a:t>
            </a:r>
            <a:r>
              <a:rPr lang="en-US" sz="2400" dirty="0" err="1" smtClean="0"/>
              <a:t>Xenotransplants</a:t>
            </a:r>
            <a:endParaRPr lang="en-US" sz="2400" dirty="0" smtClean="0"/>
          </a:p>
          <a:p>
            <a:pPr>
              <a:lnSpc>
                <a:spcPct val="150000"/>
              </a:lnSpc>
              <a:buNone/>
            </a:pPr>
            <a:r>
              <a:rPr lang="en-US" sz="2400" b="1" dirty="0" smtClean="0"/>
              <a:t>       </a:t>
            </a:r>
            <a:r>
              <a:rPr lang="en-US" sz="2400" b="1" dirty="0" err="1" smtClean="0"/>
              <a:t>Autotransplants</a:t>
            </a:r>
            <a:endParaRPr lang="en-US" sz="2400" dirty="0" smtClean="0"/>
          </a:p>
          <a:p>
            <a:pPr lvl="0">
              <a:lnSpc>
                <a:spcPct val="150000"/>
              </a:lnSpc>
              <a:buFont typeface="Wingdings" pitchFamily="2" charset="2"/>
              <a:buChar char="Ø"/>
            </a:pPr>
            <a:r>
              <a:rPr lang="en-US" sz="2400" dirty="0" smtClean="0"/>
              <a:t> Involve the transfer of tissue or organs from one part of an individual to another part of the same individual. </a:t>
            </a:r>
          </a:p>
          <a:p>
            <a:pPr>
              <a:lnSpc>
                <a:spcPct val="150000"/>
              </a:lnSpc>
              <a:buNone/>
            </a:pPr>
            <a:endParaRPr lang="en-US" sz="2400" dirty="0"/>
          </a:p>
        </p:txBody>
      </p:sp>
      <p:sp>
        <p:nvSpPr>
          <p:cNvPr id="5" name="Date Placeholder 4"/>
          <p:cNvSpPr>
            <a:spLocks noGrp="1"/>
          </p:cNvSpPr>
          <p:nvPr>
            <p:ph type="dt" sz="half" idx="10"/>
          </p:nvPr>
        </p:nvSpPr>
        <p:spPr/>
        <p:txBody>
          <a:bodyPr/>
          <a:lstStyle/>
          <a:p>
            <a:fld id="{19809D79-16CF-4451-92C4-7B854308E0C7}" type="datetime1">
              <a:rPr lang="en-US" smtClean="0"/>
              <a:pPr/>
              <a:t>4/22/2020</a:t>
            </a:fld>
            <a:endParaRPr lang="en-US"/>
          </a:p>
        </p:txBody>
      </p:sp>
      <p:sp>
        <p:nvSpPr>
          <p:cNvPr id="6" name="Slide Number Placeholder 5"/>
          <p:cNvSpPr>
            <a:spLocks noGrp="1"/>
          </p:cNvSpPr>
          <p:nvPr>
            <p:ph type="sldNum" sz="quarter" idx="12"/>
          </p:nvPr>
        </p:nvSpPr>
        <p:spPr/>
        <p:txBody>
          <a:bodyPr/>
          <a:lstStyle/>
          <a:p>
            <a:fld id="{7B5FE98C-80BB-47BA-A7AE-7DC72E4E69FA}" type="slidenum">
              <a:rPr lang="en-US" smtClean="0"/>
              <a:pPr/>
              <a:t>81</a:t>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81000"/>
            <a:ext cx="8534400" cy="6248400"/>
          </a:xfrm>
        </p:spPr>
        <p:txBody>
          <a:bodyPr>
            <a:normAutofit/>
          </a:bodyPr>
          <a:lstStyle/>
          <a:p>
            <a:pPr lvl="0" algn="just">
              <a:lnSpc>
                <a:spcPct val="150000"/>
              </a:lnSpc>
              <a:buFont typeface="Wingdings" pitchFamily="2" charset="2"/>
              <a:buChar char="Ø"/>
            </a:pPr>
            <a:r>
              <a:rPr lang="en-US" sz="2400" dirty="0" smtClean="0"/>
              <a:t>They are the most common type of transplants and include skin grafts and vein grafts for by passes.</a:t>
            </a:r>
          </a:p>
          <a:p>
            <a:pPr lvl="0" algn="just">
              <a:lnSpc>
                <a:spcPct val="150000"/>
              </a:lnSpc>
              <a:buFont typeface="Wingdings" pitchFamily="2" charset="2"/>
              <a:buChar char="Ø"/>
            </a:pPr>
            <a:r>
              <a:rPr lang="en-US" sz="2400" dirty="0" smtClean="0"/>
              <a:t>No </a:t>
            </a:r>
            <a:r>
              <a:rPr lang="en-US" sz="2400" dirty="0" err="1" smtClean="0"/>
              <a:t>immunosuppression</a:t>
            </a:r>
            <a:r>
              <a:rPr lang="en-US" sz="2400" dirty="0" smtClean="0"/>
              <a:t> is required </a:t>
            </a:r>
          </a:p>
          <a:p>
            <a:pPr algn="just">
              <a:lnSpc>
                <a:spcPct val="150000"/>
              </a:lnSpc>
              <a:buNone/>
            </a:pPr>
            <a:r>
              <a:rPr lang="en-US" sz="2400" b="1" dirty="0" err="1" smtClean="0"/>
              <a:t>Allotransplants</a:t>
            </a:r>
            <a:endParaRPr lang="en-US" sz="2400" dirty="0" smtClean="0"/>
          </a:p>
          <a:p>
            <a:pPr lvl="0" algn="just">
              <a:lnSpc>
                <a:spcPct val="150000"/>
              </a:lnSpc>
            </a:pPr>
            <a:r>
              <a:rPr lang="en-US" sz="2400" dirty="0" smtClean="0"/>
              <a:t>Involve the  transfer of tissue or organs  from one individual to a different individual of the same species</a:t>
            </a:r>
          </a:p>
          <a:p>
            <a:pPr lvl="0" algn="just">
              <a:lnSpc>
                <a:spcPct val="150000"/>
              </a:lnSpc>
            </a:pPr>
            <a:r>
              <a:rPr lang="en-US" sz="2400" dirty="0" smtClean="0"/>
              <a:t>The most common scenario for most solid organ transplants performed today. </a:t>
            </a:r>
          </a:p>
          <a:p>
            <a:pPr lvl="0" algn="just">
              <a:lnSpc>
                <a:spcPct val="150000"/>
              </a:lnSpc>
            </a:pPr>
            <a:r>
              <a:rPr lang="en-US" sz="2400" dirty="0" err="1" smtClean="0"/>
              <a:t>Immunosuppression</a:t>
            </a:r>
            <a:r>
              <a:rPr lang="en-US" sz="2400" dirty="0" smtClean="0"/>
              <a:t> is required for allograft recipients to prevent rejection.</a:t>
            </a:r>
          </a:p>
          <a:p>
            <a:pPr lvl="0" algn="just">
              <a:lnSpc>
                <a:spcPct val="150000"/>
              </a:lnSpc>
              <a:buNone/>
            </a:pPr>
            <a:endParaRPr lang="en-US" dirty="0" smtClean="0"/>
          </a:p>
          <a:p>
            <a:pPr algn="just">
              <a:lnSpc>
                <a:spcPct val="150000"/>
              </a:lnSpc>
              <a:buNone/>
            </a:pPr>
            <a:endParaRPr lang="en-US" dirty="0"/>
          </a:p>
        </p:txBody>
      </p:sp>
      <p:sp>
        <p:nvSpPr>
          <p:cNvPr id="4" name="Date Placeholder 3"/>
          <p:cNvSpPr>
            <a:spLocks noGrp="1"/>
          </p:cNvSpPr>
          <p:nvPr>
            <p:ph type="dt" sz="half" idx="10"/>
          </p:nvPr>
        </p:nvSpPr>
        <p:spPr/>
        <p:txBody>
          <a:bodyPr/>
          <a:lstStyle/>
          <a:p>
            <a:fld id="{1E385AD3-3AA4-495A-936F-72F72BC8BCC2}" type="datetime1">
              <a:rPr lang="en-US" smtClean="0"/>
              <a:pPr/>
              <a:t>4/22/2020</a:t>
            </a:fld>
            <a:endParaRPr lang="en-US"/>
          </a:p>
        </p:txBody>
      </p:sp>
      <p:sp>
        <p:nvSpPr>
          <p:cNvPr id="5" name="Slide Number Placeholder 4"/>
          <p:cNvSpPr>
            <a:spLocks noGrp="1"/>
          </p:cNvSpPr>
          <p:nvPr>
            <p:ph type="sldNum" sz="quarter" idx="12"/>
          </p:nvPr>
        </p:nvSpPr>
        <p:spPr/>
        <p:txBody>
          <a:bodyPr/>
          <a:lstStyle/>
          <a:p>
            <a:fld id="{7B5FE98C-80BB-47BA-A7AE-7DC72E4E69FA}" type="slidenum">
              <a:rPr lang="en-US" smtClean="0"/>
              <a:pPr/>
              <a:t>82</a:t>
            </a:fld>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533400"/>
            <a:ext cx="8305800" cy="5867400"/>
          </a:xfrm>
        </p:spPr>
        <p:txBody>
          <a:bodyPr/>
          <a:lstStyle/>
          <a:p>
            <a:pPr>
              <a:buNone/>
            </a:pPr>
            <a:r>
              <a:rPr lang="en-US" dirty="0" smtClean="0"/>
              <a:t>   </a:t>
            </a:r>
            <a:r>
              <a:rPr lang="en-US" sz="2400" b="1" dirty="0" err="1" smtClean="0"/>
              <a:t>Xenotransplants</a:t>
            </a:r>
            <a:endParaRPr lang="en-US" sz="2400" dirty="0" smtClean="0"/>
          </a:p>
          <a:p>
            <a:pPr lvl="0" algn="just">
              <a:lnSpc>
                <a:spcPct val="150000"/>
              </a:lnSpc>
            </a:pPr>
            <a:r>
              <a:rPr lang="en-US" sz="2400" dirty="0" smtClean="0"/>
              <a:t> Involve transfer across species barriers. </a:t>
            </a:r>
          </a:p>
          <a:p>
            <a:pPr lvl="0" algn="just">
              <a:lnSpc>
                <a:spcPct val="150000"/>
              </a:lnSpc>
            </a:pPr>
            <a:r>
              <a:rPr lang="en-US" sz="2400" dirty="0" smtClean="0"/>
              <a:t>Currently, </a:t>
            </a:r>
            <a:r>
              <a:rPr lang="en-US" sz="2400" dirty="0" err="1" smtClean="0"/>
              <a:t>xenotransplants</a:t>
            </a:r>
            <a:r>
              <a:rPr lang="en-US" sz="2400" dirty="0" smtClean="0"/>
              <a:t> are largely relegated to the laboratory, given the complex, potent immunologic barriers to success</a:t>
            </a:r>
          </a:p>
          <a:p>
            <a:pPr algn="just">
              <a:lnSpc>
                <a:spcPct val="150000"/>
              </a:lnSpc>
              <a:buNone/>
            </a:pPr>
            <a:r>
              <a:rPr lang="en-US" sz="2400" dirty="0" smtClean="0"/>
              <a:t>   </a:t>
            </a:r>
            <a:r>
              <a:rPr lang="en-US" sz="2400" b="1" dirty="0" smtClean="0"/>
              <a:t>Transplant Antigens:</a:t>
            </a:r>
          </a:p>
          <a:p>
            <a:pPr lvl="0" algn="just">
              <a:lnSpc>
                <a:spcPct val="150000"/>
              </a:lnSpc>
              <a:buFont typeface="Wingdings" pitchFamily="2" charset="2"/>
              <a:buChar char="Ø"/>
            </a:pPr>
            <a:r>
              <a:rPr lang="en-US" sz="2400" b="1" dirty="0" smtClean="0"/>
              <a:t> </a:t>
            </a:r>
            <a:r>
              <a:rPr lang="en-US" sz="2400" dirty="0" smtClean="0"/>
              <a:t>The main antigens involved in triggering rejection are coded for by a group of genes known as the major </a:t>
            </a:r>
            <a:r>
              <a:rPr lang="en-US" sz="2400" dirty="0" err="1" smtClean="0"/>
              <a:t>histocompatibility</a:t>
            </a:r>
            <a:r>
              <a:rPr lang="en-US" sz="2400" dirty="0" smtClean="0"/>
              <a:t> complex (MHC). </a:t>
            </a:r>
          </a:p>
          <a:p>
            <a:pPr lvl="0" algn="just">
              <a:lnSpc>
                <a:spcPct val="150000"/>
              </a:lnSpc>
              <a:buFont typeface="Wingdings" pitchFamily="2" charset="2"/>
              <a:buChar char="Ø"/>
            </a:pPr>
            <a:r>
              <a:rPr lang="en-US" sz="2400" dirty="0" smtClean="0"/>
              <a:t>In humans, the MHC complex is known as the human leukocyte antigen (HLA) system. </a:t>
            </a:r>
          </a:p>
          <a:p>
            <a:pPr algn="just">
              <a:lnSpc>
                <a:spcPct val="150000"/>
              </a:lnSpc>
              <a:buFont typeface="Wingdings" pitchFamily="2" charset="2"/>
              <a:buChar char="Ø"/>
            </a:pPr>
            <a:endParaRPr lang="en-US" sz="2400" dirty="0" smtClean="0"/>
          </a:p>
          <a:p>
            <a:pPr lvl="0" algn="just">
              <a:lnSpc>
                <a:spcPct val="150000"/>
              </a:lnSpc>
              <a:buNone/>
            </a:pPr>
            <a:endParaRPr lang="en-US" sz="2400" dirty="0" smtClean="0"/>
          </a:p>
          <a:p>
            <a:pPr>
              <a:buFont typeface="Wingdings" pitchFamily="2" charset="2"/>
              <a:buChar char="Ø"/>
            </a:pPr>
            <a:endParaRPr lang="en-US" sz="2400" dirty="0"/>
          </a:p>
        </p:txBody>
      </p:sp>
      <p:sp>
        <p:nvSpPr>
          <p:cNvPr id="4" name="Date Placeholder 3"/>
          <p:cNvSpPr>
            <a:spLocks noGrp="1"/>
          </p:cNvSpPr>
          <p:nvPr>
            <p:ph type="dt" sz="half" idx="10"/>
          </p:nvPr>
        </p:nvSpPr>
        <p:spPr/>
        <p:txBody>
          <a:bodyPr/>
          <a:lstStyle/>
          <a:p>
            <a:fld id="{74771D31-2A6B-4FB2-A810-AF9691C92FCF}" type="datetime1">
              <a:rPr lang="en-US" smtClean="0"/>
              <a:pPr/>
              <a:t>4/22/2020</a:t>
            </a:fld>
            <a:endParaRPr lang="en-US"/>
          </a:p>
        </p:txBody>
      </p:sp>
      <p:sp>
        <p:nvSpPr>
          <p:cNvPr id="5" name="Slide Number Placeholder 4"/>
          <p:cNvSpPr>
            <a:spLocks noGrp="1"/>
          </p:cNvSpPr>
          <p:nvPr>
            <p:ph type="sldNum" sz="quarter" idx="12"/>
          </p:nvPr>
        </p:nvSpPr>
        <p:spPr/>
        <p:txBody>
          <a:bodyPr/>
          <a:lstStyle/>
          <a:p>
            <a:fld id="{7B5FE98C-80BB-47BA-A7AE-7DC72E4E69FA}" type="slidenum">
              <a:rPr lang="en-US" smtClean="0"/>
              <a:pPr/>
              <a:t>83</a:t>
            </a:fld>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457200"/>
            <a:ext cx="8534400" cy="6019800"/>
          </a:xfrm>
        </p:spPr>
        <p:txBody>
          <a:bodyPr/>
          <a:lstStyle/>
          <a:p>
            <a:pPr lvl="0" algn="just">
              <a:lnSpc>
                <a:spcPct val="150000"/>
              </a:lnSpc>
              <a:buFont typeface="Wingdings" pitchFamily="2" charset="2"/>
              <a:buChar char="Ø"/>
            </a:pPr>
            <a:r>
              <a:rPr lang="en-US" sz="2400" dirty="0" smtClean="0"/>
              <a:t>It comprises a series of genes located on chromosome 6.</a:t>
            </a:r>
          </a:p>
          <a:p>
            <a:pPr algn="just">
              <a:lnSpc>
                <a:spcPct val="150000"/>
              </a:lnSpc>
              <a:buNone/>
            </a:pPr>
            <a:r>
              <a:rPr lang="en-US" sz="2400" dirty="0" smtClean="0"/>
              <a:t> </a:t>
            </a:r>
            <a:r>
              <a:rPr lang="en-US" sz="2400" b="1" dirty="0" smtClean="0"/>
              <a:t>New directions for organ Transplantation</a:t>
            </a:r>
            <a:endParaRPr lang="en-US" sz="2400" dirty="0" smtClean="0"/>
          </a:p>
          <a:p>
            <a:pPr lvl="0" algn="just">
              <a:lnSpc>
                <a:spcPct val="150000"/>
              </a:lnSpc>
            </a:pPr>
            <a:r>
              <a:rPr lang="en-US" sz="2400" dirty="0" smtClean="0"/>
              <a:t> Stem cells</a:t>
            </a:r>
          </a:p>
          <a:p>
            <a:pPr lvl="0" algn="just">
              <a:lnSpc>
                <a:spcPct val="150000"/>
              </a:lnSpc>
            </a:pPr>
            <a:r>
              <a:rPr lang="en-US" sz="2400" dirty="0" smtClean="0"/>
              <a:t>Cell therapy</a:t>
            </a:r>
          </a:p>
          <a:p>
            <a:pPr lvl="0" algn="just">
              <a:lnSpc>
                <a:spcPct val="150000"/>
              </a:lnSpc>
            </a:pPr>
            <a:r>
              <a:rPr lang="en-US" sz="2400" dirty="0" smtClean="0"/>
              <a:t>Tissue engineering</a:t>
            </a:r>
          </a:p>
          <a:p>
            <a:pPr lvl="0" algn="just">
              <a:lnSpc>
                <a:spcPct val="150000"/>
              </a:lnSpc>
              <a:buFont typeface="Wingdings" pitchFamily="2" charset="2"/>
              <a:buChar char="v"/>
            </a:pPr>
            <a:r>
              <a:rPr lang="en-US" sz="2400" dirty="0" smtClean="0"/>
              <a:t>Stem cells therapy means treatment in which stem cells are induced to differentiate into the specific cell type required to repair damaged tissues.</a:t>
            </a:r>
          </a:p>
          <a:p>
            <a:pPr algn="just">
              <a:lnSpc>
                <a:spcPct val="150000"/>
              </a:lnSpc>
              <a:buFont typeface="Wingdings" pitchFamily="2" charset="2"/>
              <a:buChar char="v"/>
            </a:pPr>
            <a:r>
              <a:rPr lang="en-US" sz="2400" dirty="0" smtClean="0"/>
              <a:t> Cell therapy can be defined as «The use of living cells to restore, maintain or enhance the function of tissues and organs».  </a:t>
            </a:r>
          </a:p>
          <a:p>
            <a:pPr lvl="0" algn="just">
              <a:lnSpc>
                <a:spcPct val="150000"/>
              </a:lnSpc>
              <a:buNone/>
            </a:pPr>
            <a:endParaRPr lang="en-US" sz="2400" dirty="0" smtClean="0"/>
          </a:p>
          <a:p>
            <a:pPr>
              <a:buNone/>
            </a:pPr>
            <a:endParaRPr lang="en-US" dirty="0"/>
          </a:p>
        </p:txBody>
      </p:sp>
      <p:sp>
        <p:nvSpPr>
          <p:cNvPr id="4" name="Date Placeholder 3"/>
          <p:cNvSpPr>
            <a:spLocks noGrp="1"/>
          </p:cNvSpPr>
          <p:nvPr>
            <p:ph type="dt" sz="half" idx="10"/>
          </p:nvPr>
        </p:nvSpPr>
        <p:spPr/>
        <p:txBody>
          <a:bodyPr/>
          <a:lstStyle/>
          <a:p>
            <a:fld id="{429FCE6E-89CE-4725-B41C-D462E3AA7AE3}" type="datetime1">
              <a:rPr lang="en-US" smtClean="0"/>
              <a:pPr/>
              <a:t>4/22/2020</a:t>
            </a:fld>
            <a:endParaRPr lang="en-US"/>
          </a:p>
        </p:txBody>
      </p:sp>
      <p:sp>
        <p:nvSpPr>
          <p:cNvPr id="5" name="Slide Number Placeholder 4"/>
          <p:cNvSpPr>
            <a:spLocks noGrp="1"/>
          </p:cNvSpPr>
          <p:nvPr>
            <p:ph type="sldNum" sz="quarter" idx="12"/>
          </p:nvPr>
        </p:nvSpPr>
        <p:spPr/>
        <p:txBody>
          <a:bodyPr/>
          <a:lstStyle/>
          <a:p>
            <a:fld id="{7B5FE98C-80BB-47BA-A7AE-7DC72E4E69FA}" type="slidenum">
              <a:rPr lang="en-US" smtClean="0"/>
              <a:pPr/>
              <a:t>84</a:t>
            </a:fld>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533400"/>
            <a:ext cx="8610600" cy="5791200"/>
          </a:xfrm>
        </p:spPr>
        <p:txBody>
          <a:bodyPr>
            <a:normAutofit/>
          </a:bodyPr>
          <a:lstStyle/>
          <a:p>
            <a:pPr lvl="0" algn="just">
              <a:lnSpc>
                <a:spcPct val="150000"/>
              </a:lnSpc>
            </a:pPr>
            <a:r>
              <a:rPr lang="en-US" sz="2400" dirty="0" smtClean="0"/>
              <a:t>Tissue engineering is the process of creating living, physiological three dimensional tissues and organs. </a:t>
            </a:r>
          </a:p>
          <a:p>
            <a:pPr lvl="0" algn="just">
              <a:lnSpc>
                <a:spcPct val="150000"/>
              </a:lnSpc>
            </a:pPr>
            <a:r>
              <a:rPr lang="en-US" sz="2400" dirty="0" smtClean="0"/>
              <a:t>The process starts with a source of cells derived from a patient or from a donor.</a:t>
            </a:r>
          </a:p>
          <a:p>
            <a:pPr lvl="0" algn="just">
              <a:lnSpc>
                <a:spcPct val="150000"/>
              </a:lnSpc>
            </a:pPr>
            <a:r>
              <a:rPr lang="en-US" sz="2400" dirty="0" smtClean="0"/>
              <a:t>The cells may be immature cells, in the stem cell stage, or cells that are already capable of carrying out tissue functions; often, a mixture of different cell types (e.g., liver cells and blood vessel cells) and cell maturity levels is needed. </a:t>
            </a:r>
          </a:p>
          <a:p>
            <a:pPr>
              <a:buNone/>
            </a:pPr>
            <a:endParaRPr lang="en-US" dirty="0"/>
          </a:p>
        </p:txBody>
      </p:sp>
      <p:sp>
        <p:nvSpPr>
          <p:cNvPr id="4" name="Date Placeholder 3"/>
          <p:cNvSpPr>
            <a:spLocks noGrp="1"/>
          </p:cNvSpPr>
          <p:nvPr>
            <p:ph type="dt" sz="half" idx="10"/>
          </p:nvPr>
        </p:nvSpPr>
        <p:spPr/>
        <p:txBody>
          <a:bodyPr/>
          <a:lstStyle/>
          <a:p>
            <a:fld id="{64392C04-D887-4B31-A2A3-55AEF0698966}" type="datetime1">
              <a:rPr lang="en-US" smtClean="0"/>
              <a:pPr/>
              <a:t>4/22/2020</a:t>
            </a:fld>
            <a:endParaRPr lang="en-US"/>
          </a:p>
        </p:txBody>
      </p:sp>
      <p:sp>
        <p:nvSpPr>
          <p:cNvPr id="5" name="Slide Number Placeholder 4"/>
          <p:cNvSpPr>
            <a:spLocks noGrp="1"/>
          </p:cNvSpPr>
          <p:nvPr>
            <p:ph type="sldNum" sz="quarter" idx="12"/>
          </p:nvPr>
        </p:nvSpPr>
        <p:spPr/>
        <p:txBody>
          <a:bodyPr/>
          <a:lstStyle/>
          <a:p>
            <a:fld id="{7B5FE98C-80BB-47BA-A7AE-7DC72E4E69FA}" type="slidenum">
              <a:rPr lang="en-US" smtClean="0"/>
              <a:pPr/>
              <a:t>85</a:t>
            </a:fld>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81000"/>
            <a:ext cx="8458200" cy="6096000"/>
          </a:xfrm>
        </p:spPr>
        <p:txBody>
          <a:bodyPr>
            <a:normAutofit/>
          </a:bodyPr>
          <a:lstStyle/>
          <a:p>
            <a:pPr lvl="0" algn="just">
              <a:lnSpc>
                <a:spcPct val="150000"/>
              </a:lnSpc>
            </a:pPr>
            <a:r>
              <a:rPr lang="en-US" sz="2400" dirty="0" smtClean="0"/>
              <a:t>Tissue engineering-based therapies may provide a possible solution to alleviate the current shortage of organ donors. </a:t>
            </a:r>
          </a:p>
          <a:p>
            <a:pPr lvl="0" algn="just">
              <a:lnSpc>
                <a:spcPct val="150000"/>
              </a:lnSpc>
            </a:pPr>
            <a:r>
              <a:rPr lang="en-US" sz="2400" dirty="0" smtClean="0"/>
              <a:t>In tissue engineering, biological and engineering principles are combined to produce cell-based substitutes with or without the use of materials.</a:t>
            </a:r>
          </a:p>
          <a:p>
            <a:pPr algn="just">
              <a:lnSpc>
                <a:spcPct val="150000"/>
              </a:lnSpc>
            </a:pPr>
            <a:r>
              <a:rPr lang="en-US" sz="2400" dirty="0" smtClean="0"/>
              <a:t>One of the major obstacles in engineering tissue constructs for clinical use is the limit in available human cells.</a:t>
            </a:r>
          </a:p>
          <a:p>
            <a:pPr algn="just">
              <a:lnSpc>
                <a:spcPct val="150000"/>
              </a:lnSpc>
            </a:pPr>
            <a:r>
              <a:rPr lang="en-US" sz="2400" dirty="0" smtClean="0"/>
              <a:t>Stem cells isolated from adults or developing embryos are a current source for cells for tissue engineering</a:t>
            </a:r>
            <a:endParaRPr lang="en-US" sz="2400" dirty="0"/>
          </a:p>
        </p:txBody>
      </p:sp>
      <p:sp>
        <p:nvSpPr>
          <p:cNvPr id="4" name="Date Placeholder 3"/>
          <p:cNvSpPr>
            <a:spLocks noGrp="1"/>
          </p:cNvSpPr>
          <p:nvPr>
            <p:ph type="dt" sz="half" idx="10"/>
          </p:nvPr>
        </p:nvSpPr>
        <p:spPr/>
        <p:txBody>
          <a:bodyPr/>
          <a:lstStyle/>
          <a:p>
            <a:fld id="{AFBA378B-4FC0-4753-BA69-B06862482EB5}" type="datetime1">
              <a:rPr lang="en-US" smtClean="0"/>
              <a:pPr/>
              <a:t>4/22/2020</a:t>
            </a:fld>
            <a:endParaRPr lang="en-US"/>
          </a:p>
        </p:txBody>
      </p:sp>
      <p:sp>
        <p:nvSpPr>
          <p:cNvPr id="5" name="Slide Number Placeholder 4"/>
          <p:cNvSpPr>
            <a:spLocks noGrp="1"/>
          </p:cNvSpPr>
          <p:nvPr>
            <p:ph type="sldNum" sz="quarter" idx="12"/>
          </p:nvPr>
        </p:nvSpPr>
        <p:spPr/>
        <p:txBody>
          <a:bodyPr/>
          <a:lstStyle/>
          <a:p>
            <a:fld id="{7B5FE98C-80BB-47BA-A7AE-7DC72E4E69FA}" type="slidenum">
              <a:rPr lang="en-US" smtClean="0"/>
              <a:pPr/>
              <a:t>86</a:t>
            </a:fld>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81000"/>
            <a:ext cx="8534400" cy="6096000"/>
          </a:xfrm>
        </p:spPr>
        <p:txBody>
          <a:bodyPr>
            <a:normAutofit/>
          </a:bodyPr>
          <a:lstStyle/>
          <a:p>
            <a:pPr algn="ctr">
              <a:buNone/>
            </a:pPr>
            <a:r>
              <a:rPr lang="en-US" sz="2400" b="1" dirty="0" smtClean="0">
                <a:cs typeface="Arial" charset="0"/>
              </a:rPr>
              <a:t>How Stem Cells and Gene Therapy Might Work Together</a:t>
            </a:r>
          </a:p>
          <a:p>
            <a:pPr>
              <a:buNone/>
            </a:pPr>
            <a:endParaRPr lang="en-US" sz="2400" dirty="0"/>
          </a:p>
        </p:txBody>
      </p:sp>
      <p:pic>
        <p:nvPicPr>
          <p:cNvPr id="4" name="Picture 7" descr="[How Stem Cells and Gene Therapy Might Work Together]"/>
          <p:cNvPicPr>
            <a:picLocks noChangeAspect="1" noChangeArrowheads="1"/>
          </p:cNvPicPr>
          <p:nvPr/>
        </p:nvPicPr>
        <p:blipFill>
          <a:blip r:embed="rId2" cstate="print"/>
          <a:srcRect/>
          <a:stretch>
            <a:fillRect/>
          </a:stretch>
        </p:blipFill>
        <p:spPr bwMode="auto">
          <a:xfrm>
            <a:off x="990600" y="1201738"/>
            <a:ext cx="1295400" cy="1160462"/>
          </a:xfrm>
          <a:prstGeom prst="rect">
            <a:avLst/>
          </a:prstGeom>
          <a:noFill/>
          <a:ln w="9525">
            <a:noFill/>
            <a:miter lim="800000"/>
            <a:headEnd/>
            <a:tailEnd/>
          </a:ln>
        </p:spPr>
      </p:pic>
      <p:pic>
        <p:nvPicPr>
          <p:cNvPr id="5" name="Picture 8" descr="[How Stem Cells and Gene Therapy Might Work Together]"/>
          <p:cNvPicPr>
            <a:picLocks noChangeAspect="1" noChangeArrowheads="1"/>
          </p:cNvPicPr>
          <p:nvPr/>
        </p:nvPicPr>
        <p:blipFill>
          <a:blip r:embed="rId3" cstate="print"/>
          <a:srcRect/>
          <a:stretch>
            <a:fillRect/>
          </a:stretch>
        </p:blipFill>
        <p:spPr bwMode="auto">
          <a:xfrm>
            <a:off x="2286000" y="2590800"/>
            <a:ext cx="1219200" cy="1693862"/>
          </a:xfrm>
          <a:prstGeom prst="rect">
            <a:avLst/>
          </a:prstGeom>
          <a:noFill/>
          <a:ln w="9525">
            <a:noFill/>
            <a:miter lim="800000"/>
            <a:headEnd/>
            <a:tailEnd/>
          </a:ln>
        </p:spPr>
      </p:pic>
      <p:pic>
        <p:nvPicPr>
          <p:cNvPr id="6" name="Picture 9" descr="[How Stem Cells and Gene Therapy Might Work Together]"/>
          <p:cNvPicPr>
            <a:picLocks noChangeAspect="1" noChangeArrowheads="1"/>
          </p:cNvPicPr>
          <p:nvPr/>
        </p:nvPicPr>
        <p:blipFill>
          <a:blip r:embed="rId4" cstate="print"/>
          <a:srcRect/>
          <a:stretch>
            <a:fillRect/>
          </a:stretch>
        </p:blipFill>
        <p:spPr bwMode="auto">
          <a:xfrm>
            <a:off x="3733800" y="4343400"/>
            <a:ext cx="1371600" cy="1447800"/>
          </a:xfrm>
          <a:prstGeom prst="rect">
            <a:avLst/>
          </a:prstGeom>
          <a:noFill/>
          <a:ln w="9525">
            <a:noFill/>
            <a:miter lim="800000"/>
            <a:headEnd/>
            <a:tailEnd/>
          </a:ln>
        </p:spPr>
      </p:pic>
      <p:sp>
        <p:nvSpPr>
          <p:cNvPr id="7" name="Rectangle 3"/>
          <p:cNvSpPr>
            <a:spLocks noChangeArrowheads="1"/>
          </p:cNvSpPr>
          <p:nvPr/>
        </p:nvSpPr>
        <p:spPr bwMode="auto">
          <a:xfrm>
            <a:off x="5181600" y="1371600"/>
            <a:ext cx="3810000" cy="4114800"/>
          </a:xfrm>
          <a:prstGeom prst="rect">
            <a:avLst/>
          </a:prstGeom>
          <a:noFill/>
          <a:ln w="9525">
            <a:noFill/>
            <a:miter lim="800000"/>
            <a:headEnd/>
            <a:tailEnd/>
          </a:ln>
        </p:spPr>
        <p:txBody>
          <a:bodyPr/>
          <a:lstStyle/>
          <a:p>
            <a:pPr marL="533400" indent="-533400">
              <a:lnSpc>
                <a:spcPct val="150000"/>
              </a:lnSpc>
              <a:spcBef>
                <a:spcPct val="20000"/>
              </a:spcBef>
              <a:buFontTx/>
              <a:buAutoNum type="arabicPeriod"/>
            </a:pPr>
            <a:r>
              <a:rPr lang="en-US" sz="2400" dirty="0">
                <a:cs typeface="Arial" charset="0"/>
              </a:rPr>
              <a:t>A sample of bone marrow is removed.</a:t>
            </a:r>
          </a:p>
          <a:p>
            <a:pPr marL="533400" indent="-533400">
              <a:lnSpc>
                <a:spcPct val="150000"/>
              </a:lnSpc>
              <a:spcBef>
                <a:spcPct val="20000"/>
              </a:spcBef>
              <a:buFontTx/>
              <a:buAutoNum type="arabicPeriod"/>
            </a:pPr>
            <a:r>
              <a:rPr lang="en-US" sz="2400" dirty="0">
                <a:cs typeface="Arial" charset="0"/>
              </a:rPr>
              <a:t>Stem cells are isolated and allowed to multiply in culture.</a:t>
            </a:r>
          </a:p>
          <a:p>
            <a:pPr marL="533400" indent="-533400">
              <a:lnSpc>
                <a:spcPct val="150000"/>
              </a:lnSpc>
              <a:spcBef>
                <a:spcPct val="20000"/>
              </a:spcBef>
              <a:buFontTx/>
              <a:buAutoNum type="arabicPeriod"/>
            </a:pPr>
            <a:r>
              <a:rPr lang="en-US" sz="2400" dirty="0">
                <a:cs typeface="Arial" charset="0"/>
              </a:rPr>
              <a:t>Cells are treated with a modified virus containing a therapeutic gene</a:t>
            </a:r>
            <a:endParaRPr lang="en-US" sz="2400" dirty="0"/>
          </a:p>
          <a:p>
            <a:pPr marL="533400" indent="-533400">
              <a:spcBef>
                <a:spcPct val="20000"/>
              </a:spcBef>
              <a:buFontTx/>
              <a:buChar char="•"/>
            </a:pPr>
            <a:endParaRPr lang="en-US" dirty="0">
              <a:solidFill>
                <a:srgbClr val="FF9933"/>
              </a:solidFill>
              <a:latin typeface="Arial" charset="0"/>
              <a:cs typeface="Arial" charset="0"/>
            </a:endParaRPr>
          </a:p>
        </p:txBody>
      </p:sp>
      <p:sp>
        <p:nvSpPr>
          <p:cNvPr id="8" name="Date Placeholder 7"/>
          <p:cNvSpPr>
            <a:spLocks noGrp="1"/>
          </p:cNvSpPr>
          <p:nvPr>
            <p:ph type="dt" sz="half" idx="10"/>
          </p:nvPr>
        </p:nvSpPr>
        <p:spPr/>
        <p:txBody>
          <a:bodyPr/>
          <a:lstStyle/>
          <a:p>
            <a:fld id="{3DD50E0B-F8A9-4E53-9ECD-31D5AA41F4CE}" type="datetime1">
              <a:rPr lang="en-US" smtClean="0"/>
              <a:pPr/>
              <a:t>4/22/2020</a:t>
            </a:fld>
            <a:endParaRPr lang="en-US"/>
          </a:p>
        </p:txBody>
      </p:sp>
      <p:sp>
        <p:nvSpPr>
          <p:cNvPr id="9" name="Slide Number Placeholder 8"/>
          <p:cNvSpPr>
            <a:spLocks noGrp="1"/>
          </p:cNvSpPr>
          <p:nvPr>
            <p:ph type="sldNum" sz="quarter" idx="12"/>
          </p:nvPr>
        </p:nvSpPr>
        <p:spPr/>
        <p:txBody>
          <a:bodyPr/>
          <a:lstStyle/>
          <a:p>
            <a:fld id="{7B5FE98C-80BB-47BA-A7AE-7DC72E4E69FA}" type="slidenum">
              <a:rPr lang="en-US" smtClean="0"/>
              <a:pPr/>
              <a:t>87</a:t>
            </a:fld>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304800"/>
            <a:ext cx="8382000" cy="6096000"/>
          </a:xfrm>
        </p:spPr>
        <p:txBody>
          <a:bodyPr>
            <a:normAutofit/>
          </a:bodyPr>
          <a:lstStyle/>
          <a:p>
            <a:pPr>
              <a:buNone/>
            </a:pPr>
            <a:r>
              <a:rPr lang="en-US" sz="2400" b="1" dirty="0" smtClean="0"/>
              <a:t>CONT..</a:t>
            </a:r>
            <a:endParaRPr lang="en-US" sz="2400" b="1" dirty="0"/>
          </a:p>
        </p:txBody>
      </p:sp>
      <p:pic>
        <p:nvPicPr>
          <p:cNvPr id="4" name="Picture 7" descr="[How Stem Cells and Gene Therapy Might Work Together]"/>
          <p:cNvPicPr>
            <a:picLocks noChangeAspect="1" noChangeArrowheads="1"/>
          </p:cNvPicPr>
          <p:nvPr/>
        </p:nvPicPr>
        <p:blipFill>
          <a:blip r:embed="rId2" cstate="print"/>
          <a:srcRect/>
          <a:stretch>
            <a:fillRect/>
          </a:stretch>
        </p:blipFill>
        <p:spPr bwMode="auto">
          <a:xfrm>
            <a:off x="762000" y="1219200"/>
            <a:ext cx="1676400" cy="1371600"/>
          </a:xfrm>
          <a:prstGeom prst="rect">
            <a:avLst/>
          </a:prstGeom>
          <a:noFill/>
          <a:ln w="9525">
            <a:noFill/>
            <a:miter lim="800000"/>
            <a:headEnd/>
            <a:tailEnd/>
          </a:ln>
        </p:spPr>
      </p:pic>
      <p:pic>
        <p:nvPicPr>
          <p:cNvPr id="5" name="Picture 11" descr="[How Stem Cells and Gene Therapy Might Work Together]"/>
          <p:cNvPicPr>
            <a:picLocks noChangeAspect="1" noChangeArrowheads="1"/>
          </p:cNvPicPr>
          <p:nvPr/>
        </p:nvPicPr>
        <p:blipFill>
          <a:blip r:embed="rId3" cstate="print"/>
          <a:srcRect/>
          <a:stretch>
            <a:fillRect/>
          </a:stretch>
        </p:blipFill>
        <p:spPr bwMode="auto">
          <a:xfrm>
            <a:off x="2133600" y="2590800"/>
            <a:ext cx="1143000" cy="1235075"/>
          </a:xfrm>
          <a:prstGeom prst="rect">
            <a:avLst/>
          </a:prstGeom>
          <a:noFill/>
          <a:ln w="9525">
            <a:noFill/>
            <a:miter lim="800000"/>
            <a:headEnd/>
            <a:tailEnd/>
          </a:ln>
        </p:spPr>
      </p:pic>
      <p:pic>
        <p:nvPicPr>
          <p:cNvPr id="6" name="Picture 15" descr="[How Stem Cells and Gene Therapy Might Work Together]"/>
          <p:cNvPicPr>
            <a:picLocks noChangeAspect="1" noChangeArrowheads="1"/>
          </p:cNvPicPr>
          <p:nvPr/>
        </p:nvPicPr>
        <p:blipFill>
          <a:blip r:embed="rId4" cstate="print"/>
          <a:srcRect/>
          <a:stretch>
            <a:fillRect/>
          </a:stretch>
        </p:blipFill>
        <p:spPr bwMode="auto">
          <a:xfrm>
            <a:off x="1447800" y="3886200"/>
            <a:ext cx="2346325" cy="1446213"/>
          </a:xfrm>
          <a:prstGeom prst="rect">
            <a:avLst/>
          </a:prstGeom>
          <a:noFill/>
          <a:ln w="9525">
            <a:noFill/>
            <a:miter lim="800000"/>
            <a:headEnd/>
            <a:tailEnd/>
          </a:ln>
        </p:spPr>
      </p:pic>
      <p:pic>
        <p:nvPicPr>
          <p:cNvPr id="7" name="Picture 19" descr="[How Stem Cells and Gene Therapy Might Work Together]"/>
          <p:cNvPicPr>
            <a:picLocks noChangeAspect="1" noChangeArrowheads="1"/>
          </p:cNvPicPr>
          <p:nvPr/>
        </p:nvPicPr>
        <p:blipFill>
          <a:blip r:embed="rId5" cstate="print"/>
          <a:srcRect/>
          <a:stretch>
            <a:fillRect/>
          </a:stretch>
        </p:blipFill>
        <p:spPr bwMode="auto">
          <a:xfrm>
            <a:off x="1143000" y="5638800"/>
            <a:ext cx="2819400" cy="920750"/>
          </a:xfrm>
          <a:prstGeom prst="rect">
            <a:avLst/>
          </a:prstGeom>
          <a:noFill/>
          <a:ln w="9525">
            <a:noFill/>
            <a:miter lim="800000"/>
            <a:headEnd/>
            <a:tailEnd/>
          </a:ln>
        </p:spPr>
      </p:pic>
      <p:sp>
        <p:nvSpPr>
          <p:cNvPr id="8" name="Rectangle 3"/>
          <p:cNvSpPr>
            <a:spLocks noChangeArrowheads="1"/>
          </p:cNvSpPr>
          <p:nvPr/>
        </p:nvSpPr>
        <p:spPr bwMode="auto">
          <a:xfrm>
            <a:off x="4114800" y="381000"/>
            <a:ext cx="4724400" cy="5181600"/>
          </a:xfrm>
          <a:prstGeom prst="rect">
            <a:avLst/>
          </a:prstGeom>
          <a:noFill/>
          <a:ln w="9525">
            <a:noFill/>
            <a:miter lim="800000"/>
            <a:headEnd/>
            <a:tailEnd/>
          </a:ln>
        </p:spPr>
        <p:txBody>
          <a:bodyPr/>
          <a:lstStyle/>
          <a:p>
            <a:pPr marL="533400" indent="-533400" algn="just">
              <a:lnSpc>
                <a:spcPct val="150000"/>
              </a:lnSpc>
              <a:spcBef>
                <a:spcPct val="20000"/>
              </a:spcBef>
            </a:pPr>
            <a:r>
              <a:rPr lang="en-US" sz="2200" dirty="0" smtClean="0">
                <a:cs typeface="Arial" charset="0"/>
              </a:rPr>
              <a:t>4.The </a:t>
            </a:r>
            <a:r>
              <a:rPr lang="en-US" sz="2200" dirty="0">
                <a:cs typeface="Arial" charset="0"/>
              </a:rPr>
              <a:t>virus is taken up </a:t>
            </a:r>
            <a:r>
              <a:rPr lang="en-US" sz="2200" dirty="0" smtClean="0">
                <a:cs typeface="Arial" charset="0"/>
              </a:rPr>
              <a:t>by individual </a:t>
            </a:r>
            <a:r>
              <a:rPr lang="en-US" sz="2200" dirty="0">
                <a:cs typeface="Arial" charset="0"/>
              </a:rPr>
              <a:t>cells and the therapeutic gene goes into the cell's nucleus.</a:t>
            </a:r>
          </a:p>
          <a:p>
            <a:pPr marL="533400" indent="-533400" algn="just">
              <a:lnSpc>
                <a:spcPct val="150000"/>
              </a:lnSpc>
              <a:spcBef>
                <a:spcPct val="20000"/>
              </a:spcBef>
            </a:pPr>
            <a:r>
              <a:rPr lang="en-US" sz="2200" dirty="0" smtClean="0">
                <a:cs typeface="Arial" charset="0"/>
              </a:rPr>
              <a:t>5. Treated </a:t>
            </a:r>
            <a:r>
              <a:rPr lang="en-US" sz="2200" dirty="0">
                <a:cs typeface="Arial" charset="0"/>
              </a:rPr>
              <a:t>("corrected") cells are injected into the bloodstream.</a:t>
            </a:r>
          </a:p>
          <a:p>
            <a:pPr marL="533400" indent="-533400" algn="just">
              <a:lnSpc>
                <a:spcPct val="150000"/>
              </a:lnSpc>
              <a:spcBef>
                <a:spcPct val="20000"/>
              </a:spcBef>
            </a:pPr>
            <a:r>
              <a:rPr lang="en-US" sz="2200" dirty="0" smtClean="0">
                <a:cs typeface="Arial" charset="0"/>
              </a:rPr>
              <a:t>6. Treated </a:t>
            </a:r>
            <a:r>
              <a:rPr lang="en-US" sz="2200" dirty="0">
                <a:cs typeface="Arial" charset="0"/>
              </a:rPr>
              <a:t>cells respond to injury signals from degenerating muscle or other tissues and migrate out of the bloodstream.</a:t>
            </a:r>
          </a:p>
          <a:p>
            <a:pPr marL="533400" indent="-533400" algn="just">
              <a:lnSpc>
                <a:spcPct val="150000"/>
              </a:lnSpc>
              <a:spcBef>
                <a:spcPct val="20000"/>
              </a:spcBef>
            </a:pPr>
            <a:r>
              <a:rPr lang="en-US" sz="2200" dirty="0" smtClean="0">
                <a:cs typeface="Arial" charset="0"/>
              </a:rPr>
              <a:t>7. Treated </a:t>
            </a:r>
            <a:r>
              <a:rPr lang="en-US" sz="2200" dirty="0">
                <a:cs typeface="Arial" charset="0"/>
              </a:rPr>
              <a:t>cells patch damage and build healthy tissue</a:t>
            </a:r>
          </a:p>
          <a:p>
            <a:pPr marL="533400" indent="-533400">
              <a:lnSpc>
                <a:spcPct val="90000"/>
              </a:lnSpc>
              <a:spcBef>
                <a:spcPct val="20000"/>
              </a:spcBef>
              <a:buFontTx/>
              <a:buAutoNum type="arabicPeriod"/>
            </a:pPr>
            <a:endParaRPr lang="en-US" sz="2000" b="1" dirty="0">
              <a:solidFill>
                <a:srgbClr val="FF9933"/>
              </a:solidFill>
              <a:latin typeface="Arial" charset="0"/>
              <a:cs typeface="Arial" charset="0"/>
            </a:endParaRPr>
          </a:p>
          <a:p>
            <a:pPr marL="533400" indent="-533400">
              <a:lnSpc>
                <a:spcPct val="90000"/>
              </a:lnSpc>
              <a:spcBef>
                <a:spcPct val="20000"/>
              </a:spcBef>
              <a:buFontTx/>
              <a:buAutoNum type="arabicPeriod"/>
            </a:pPr>
            <a:endParaRPr lang="en-US" sz="2000" b="1" dirty="0">
              <a:solidFill>
                <a:srgbClr val="FF9933"/>
              </a:solidFill>
              <a:latin typeface="Arial" charset="0"/>
              <a:cs typeface="Arial" charset="0"/>
            </a:endParaRPr>
          </a:p>
        </p:txBody>
      </p:sp>
      <p:sp>
        <p:nvSpPr>
          <p:cNvPr id="9" name="Date Placeholder 8"/>
          <p:cNvSpPr>
            <a:spLocks noGrp="1"/>
          </p:cNvSpPr>
          <p:nvPr>
            <p:ph type="dt" sz="half" idx="10"/>
          </p:nvPr>
        </p:nvSpPr>
        <p:spPr/>
        <p:txBody>
          <a:bodyPr/>
          <a:lstStyle/>
          <a:p>
            <a:fld id="{259C8453-08D4-48BC-8AF5-4E13393B0A0C}" type="datetime1">
              <a:rPr lang="en-US" smtClean="0"/>
              <a:pPr/>
              <a:t>4/22/2020</a:t>
            </a:fld>
            <a:endParaRPr lang="en-US"/>
          </a:p>
        </p:txBody>
      </p:sp>
      <p:sp>
        <p:nvSpPr>
          <p:cNvPr id="10" name="Slide Number Placeholder 9"/>
          <p:cNvSpPr>
            <a:spLocks noGrp="1"/>
          </p:cNvSpPr>
          <p:nvPr>
            <p:ph type="sldNum" sz="quarter" idx="12"/>
          </p:nvPr>
        </p:nvSpPr>
        <p:spPr/>
        <p:txBody>
          <a:bodyPr/>
          <a:lstStyle/>
          <a:p>
            <a:fld id="{7B5FE98C-80BB-47BA-A7AE-7DC72E4E69FA}" type="slidenum">
              <a:rPr lang="en-US" smtClean="0"/>
              <a:pPr/>
              <a:t>88</a:t>
            </a:fld>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228600"/>
            <a:ext cx="8534400" cy="6248400"/>
          </a:xfrm>
        </p:spPr>
        <p:txBody>
          <a:bodyPr/>
          <a:lstStyle/>
          <a:p>
            <a:pPr algn="ctr">
              <a:buNone/>
            </a:pPr>
            <a:r>
              <a:rPr lang="en-US" altLang="en-US" sz="2400" dirty="0" smtClean="0"/>
              <a:t>Stem cells for Gene Therapy</a:t>
            </a:r>
          </a:p>
          <a:p>
            <a:pPr>
              <a:buNone/>
            </a:pPr>
            <a:endParaRPr lang="en-US" dirty="0"/>
          </a:p>
        </p:txBody>
      </p:sp>
      <p:pic>
        <p:nvPicPr>
          <p:cNvPr id="7" name="Picture 2" descr="F:\06-BioNanoTech\presentacion\SC11.jpg"/>
          <p:cNvPicPr>
            <a:picLocks noChangeAspect="1" noChangeArrowheads="1"/>
          </p:cNvPicPr>
          <p:nvPr/>
        </p:nvPicPr>
        <p:blipFill>
          <a:blip r:embed="rId2" cstate="print"/>
          <a:srcRect/>
          <a:stretch>
            <a:fillRect/>
          </a:stretch>
        </p:blipFill>
        <p:spPr bwMode="auto">
          <a:xfrm>
            <a:off x="609600" y="1219200"/>
            <a:ext cx="7620000" cy="5121275"/>
          </a:xfrm>
          <a:prstGeom prst="rect">
            <a:avLst/>
          </a:prstGeom>
          <a:noFill/>
          <a:ln w="9525">
            <a:noFill/>
            <a:miter lim="800000"/>
            <a:headEnd/>
            <a:tailEnd/>
          </a:ln>
        </p:spPr>
      </p:pic>
      <p:sp>
        <p:nvSpPr>
          <p:cNvPr id="8" name="Date Placeholder 7"/>
          <p:cNvSpPr>
            <a:spLocks noGrp="1"/>
          </p:cNvSpPr>
          <p:nvPr>
            <p:ph type="dt" sz="half" idx="10"/>
          </p:nvPr>
        </p:nvSpPr>
        <p:spPr/>
        <p:txBody>
          <a:bodyPr/>
          <a:lstStyle/>
          <a:p>
            <a:fld id="{BE6A4513-D945-46C7-A907-50CBEE0B8CE2}" type="datetime1">
              <a:rPr lang="en-US" smtClean="0"/>
              <a:pPr/>
              <a:t>4/22/2020</a:t>
            </a:fld>
            <a:endParaRPr lang="en-US"/>
          </a:p>
        </p:txBody>
      </p:sp>
      <p:sp>
        <p:nvSpPr>
          <p:cNvPr id="9" name="Slide Number Placeholder 8"/>
          <p:cNvSpPr>
            <a:spLocks noGrp="1"/>
          </p:cNvSpPr>
          <p:nvPr>
            <p:ph type="sldNum" sz="quarter" idx="12"/>
          </p:nvPr>
        </p:nvSpPr>
        <p:spPr/>
        <p:txBody>
          <a:bodyPr/>
          <a:lstStyle/>
          <a:p>
            <a:fld id="{7B5FE98C-80BB-47BA-A7AE-7DC72E4E69FA}" type="slidenum">
              <a:rPr lang="en-US" smtClean="0"/>
              <a:pPr/>
              <a:t>89</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04800"/>
            <a:ext cx="8610600" cy="6248400"/>
          </a:xfrm>
        </p:spPr>
        <p:txBody>
          <a:bodyPr/>
          <a:lstStyle/>
          <a:p>
            <a:pPr>
              <a:lnSpc>
                <a:spcPct val="150000"/>
              </a:lnSpc>
              <a:buNone/>
            </a:pPr>
            <a:r>
              <a:rPr lang="en-US" dirty="0" smtClean="0"/>
              <a:t> </a:t>
            </a:r>
            <a:r>
              <a:rPr lang="en-US" sz="2400" b="1" dirty="0" smtClean="0">
                <a:cs typeface="Times New Roman" pitchFamily="18" charset="0"/>
              </a:rPr>
              <a:t>Importance of Biotechnology</a:t>
            </a:r>
            <a:endParaRPr lang="en-US" sz="2400" dirty="0" smtClean="0"/>
          </a:p>
          <a:p>
            <a:pPr>
              <a:lnSpc>
                <a:spcPct val="150000"/>
              </a:lnSpc>
              <a:buFont typeface="Wingdings" pitchFamily="2" charset="2"/>
              <a:buChar char="§"/>
            </a:pPr>
            <a:r>
              <a:rPr lang="en-US" sz="2400" b="1" dirty="0" smtClean="0"/>
              <a:t>Health care</a:t>
            </a:r>
          </a:p>
          <a:p>
            <a:pPr>
              <a:lnSpc>
                <a:spcPct val="150000"/>
              </a:lnSpc>
              <a:buFont typeface="Wingdings" pitchFamily="2" charset="2"/>
              <a:buChar char="ü"/>
            </a:pPr>
            <a:r>
              <a:rPr lang="en-US" sz="2400" dirty="0" smtClean="0"/>
              <a:t> An important part of quality of life is the access to good healthcare.(Which promotes good health). Health can be impaired when disease strikes.</a:t>
            </a:r>
          </a:p>
          <a:p>
            <a:pPr>
              <a:lnSpc>
                <a:spcPct val="150000"/>
              </a:lnSpc>
              <a:buFont typeface="Wingdings" pitchFamily="2" charset="2"/>
              <a:buChar char="ü"/>
            </a:pPr>
            <a:r>
              <a:rPr lang="en-US" sz="2400" dirty="0" smtClean="0"/>
              <a:t>Quality of life includes healthcare practices that prevent disease as </a:t>
            </a:r>
          </a:p>
          <a:p>
            <a:pPr>
              <a:lnSpc>
                <a:spcPct val="150000"/>
              </a:lnSpc>
              <a:buNone/>
            </a:pPr>
            <a:r>
              <a:rPr lang="en-US" sz="2400" dirty="0" smtClean="0"/>
              <a:t>well as treat and heal disease</a:t>
            </a:r>
            <a:endParaRPr lang="en-US" sz="2400" b="1" dirty="0">
              <a:latin typeface="Times New Roman" pitchFamily="18" charset="0"/>
              <a:cs typeface="Times New Roman" pitchFamily="18" charset="0"/>
            </a:endParaRPr>
          </a:p>
        </p:txBody>
      </p:sp>
      <p:pic>
        <p:nvPicPr>
          <p:cNvPr id="4" name="Picture 5" descr="C:\Program Files\Microsoft Office\Clipart\standard\stddir1\bd00079_.wmf"/>
          <p:cNvPicPr>
            <a:picLocks noChangeAspect="1" noChangeArrowheads="1"/>
          </p:cNvPicPr>
          <p:nvPr/>
        </p:nvPicPr>
        <p:blipFill>
          <a:blip r:embed="rId2" cstate="print"/>
          <a:srcRect/>
          <a:stretch>
            <a:fillRect/>
          </a:stretch>
        </p:blipFill>
        <p:spPr bwMode="auto">
          <a:xfrm>
            <a:off x="6629400" y="3886200"/>
            <a:ext cx="2362200" cy="2438400"/>
          </a:xfrm>
          <a:prstGeom prst="rect">
            <a:avLst/>
          </a:prstGeom>
          <a:noFill/>
        </p:spPr>
      </p:pic>
      <p:sp>
        <p:nvSpPr>
          <p:cNvPr id="5" name="Date Placeholder 4"/>
          <p:cNvSpPr>
            <a:spLocks noGrp="1"/>
          </p:cNvSpPr>
          <p:nvPr>
            <p:ph type="dt" sz="half" idx="10"/>
          </p:nvPr>
        </p:nvSpPr>
        <p:spPr/>
        <p:txBody>
          <a:bodyPr/>
          <a:lstStyle/>
          <a:p>
            <a:fld id="{7C1B37C9-B123-43F0-AC66-E3CD2E1FC9B5}" type="datetime1">
              <a:rPr lang="en-US" smtClean="0"/>
              <a:pPr/>
              <a:t>4/22/2020</a:t>
            </a:fld>
            <a:endParaRPr lang="en-US"/>
          </a:p>
        </p:txBody>
      </p:sp>
      <p:sp>
        <p:nvSpPr>
          <p:cNvPr id="6" name="Slide Number Placeholder 5"/>
          <p:cNvSpPr>
            <a:spLocks noGrp="1"/>
          </p:cNvSpPr>
          <p:nvPr>
            <p:ph type="sldNum" sz="quarter" idx="12"/>
          </p:nvPr>
        </p:nvSpPr>
        <p:spPr/>
        <p:txBody>
          <a:bodyPr/>
          <a:lstStyle/>
          <a:p>
            <a:fld id="{7B5FE98C-80BB-47BA-A7AE-7DC72E4E69FA}" type="slidenum">
              <a:rPr lang="en-US" smtClean="0"/>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304800"/>
            <a:ext cx="8305800" cy="6324600"/>
          </a:xfrm>
        </p:spPr>
        <p:txBody>
          <a:bodyPr>
            <a:normAutofit/>
          </a:bodyPr>
          <a:lstStyle/>
          <a:p>
            <a:pPr algn="ctr">
              <a:buNone/>
            </a:pPr>
            <a:r>
              <a:rPr lang="en-GB" sz="2400" b="1" dirty="0" smtClean="0"/>
              <a:t>Forensic medicine</a:t>
            </a:r>
            <a:endParaRPr lang="en-US" sz="2400" dirty="0" smtClean="0"/>
          </a:p>
          <a:p>
            <a:pPr lvl="0" algn="just">
              <a:lnSpc>
                <a:spcPct val="150000"/>
              </a:lnSpc>
            </a:pPr>
            <a:r>
              <a:rPr lang="en-GB" sz="2400" dirty="0" smtClean="0"/>
              <a:t>Over the last 20 years the development and application of genetics has revolutionized forensic science. </a:t>
            </a:r>
            <a:endParaRPr lang="en-US" sz="2400" dirty="0" smtClean="0"/>
          </a:p>
          <a:p>
            <a:pPr lvl="0" algn="just">
              <a:lnSpc>
                <a:spcPct val="150000"/>
              </a:lnSpc>
            </a:pPr>
            <a:r>
              <a:rPr lang="en-GB" sz="2400" dirty="0" smtClean="0"/>
              <a:t>In 1984, the analysis of polymorphic regions of DNA produced what was termed ‘a DNA fingerprint.</a:t>
            </a:r>
            <a:endParaRPr lang="en-US" sz="2400" dirty="0" smtClean="0"/>
          </a:p>
          <a:p>
            <a:pPr lvl="0" algn="just">
              <a:lnSpc>
                <a:spcPct val="150000"/>
              </a:lnSpc>
            </a:pPr>
            <a:r>
              <a:rPr lang="en-GB" sz="2400" dirty="0" smtClean="0"/>
              <a:t>DNA Fingerprinting, method of identification that compares fragments of deoxyribonucleic acid (DNA) it is sometimes called DNA typing.</a:t>
            </a:r>
            <a:endParaRPr lang="en-US" sz="2400" dirty="0" smtClean="0"/>
          </a:p>
          <a:p>
            <a:pPr lvl="0" algn="just">
              <a:lnSpc>
                <a:spcPct val="150000"/>
              </a:lnSpc>
            </a:pPr>
            <a:r>
              <a:rPr lang="en-GB" sz="2400" dirty="0" smtClean="0"/>
              <a:t> DNA is the genetic material found within the cell nuclei of all living things.</a:t>
            </a:r>
            <a:endParaRPr lang="en-US" sz="2400" dirty="0" smtClean="0"/>
          </a:p>
          <a:p>
            <a:pPr lvl="0" algn="just">
              <a:lnSpc>
                <a:spcPct val="150000"/>
              </a:lnSpc>
            </a:pPr>
            <a:r>
              <a:rPr lang="en-GB" sz="2400" dirty="0" smtClean="0"/>
              <a:t>In mammals the strands of DNA are grouped into structures called chromosomes</a:t>
            </a:r>
            <a:r>
              <a:rPr lang="en-GB" sz="2400" i="1" dirty="0" smtClean="0"/>
              <a:t>.</a:t>
            </a:r>
            <a:endParaRPr lang="en-US" sz="2400" dirty="0" smtClean="0"/>
          </a:p>
          <a:p>
            <a:pPr algn="just">
              <a:lnSpc>
                <a:spcPct val="150000"/>
              </a:lnSpc>
              <a:buNone/>
            </a:pPr>
            <a:endParaRPr lang="en-US" sz="2400" dirty="0"/>
          </a:p>
        </p:txBody>
      </p:sp>
      <p:sp>
        <p:nvSpPr>
          <p:cNvPr id="4" name="Date Placeholder 3"/>
          <p:cNvSpPr>
            <a:spLocks noGrp="1"/>
          </p:cNvSpPr>
          <p:nvPr>
            <p:ph type="dt" sz="half" idx="10"/>
          </p:nvPr>
        </p:nvSpPr>
        <p:spPr/>
        <p:txBody>
          <a:bodyPr/>
          <a:lstStyle/>
          <a:p>
            <a:fld id="{8C04F38A-DAF4-4151-9AB6-0CF6D337A52B}" type="datetime1">
              <a:rPr lang="en-US" smtClean="0"/>
              <a:pPr/>
              <a:t>4/22/2020</a:t>
            </a:fld>
            <a:endParaRPr lang="en-US"/>
          </a:p>
        </p:txBody>
      </p:sp>
      <p:sp>
        <p:nvSpPr>
          <p:cNvPr id="5" name="Slide Number Placeholder 4"/>
          <p:cNvSpPr>
            <a:spLocks noGrp="1"/>
          </p:cNvSpPr>
          <p:nvPr>
            <p:ph type="sldNum" sz="quarter" idx="12"/>
          </p:nvPr>
        </p:nvSpPr>
        <p:spPr/>
        <p:txBody>
          <a:bodyPr/>
          <a:lstStyle/>
          <a:p>
            <a:fld id="{7B5FE98C-80BB-47BA-A7AE-7DC72E4E69FA}" type="slidenum">
              <a:rPr lang="en-US" smtClean="0"/>
              <a:pPr/>
              <a:t>90</a:t>
            </a:fld>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8458200" cy="5943600"/>
          </a:xfrm>
        </p:spPr>
        <p:txBody>
          <a:bodyPr/>
          <a:lstStyle/>
          <a:p>
            <a:pPr lvl="0" algn="just">
              <a:lnSpc>
                <a:spcPct val="150000"/>
              </a:lnSpc>
            </a:pPr>
            <a:r>
              <a:rPr lang="en-GB" sz="2400" dirty="0" smtClean="0"/>
              <a:t>With the exception of identical twins, the complete DNA of each individual is unique.</a:t>
            </a:r>
          </a:p>
          <a:p>
            <a:pPr algn="just">
              <a:lnSpc>
                <a:spcPct val="150000"/>
              </a:lnSpc>
            </a:pPr>
            <a:r>
              <a:rPr lang="en-GB" sz="2400" dirty="0" smtClean="0"/>
              <a:t>A DNA fingerprint is constructed by first extracting a DNA sample from body tissue or fluid such as hair, blood, or saliva. </a:t>
            </a:r>
            <a:endParaRPr lang="en-US" sz="2400" dirty="0" smtClean="0"/>
          </a:p>
          <a:p>
            <a:pPr algn="just">
              <a:lnSpc>
                <a:spcPct val="150000"/>
              </a:lnSpc>
            </a:pPr>
            <a:r>
              <a:rPr lang="en-GB" sz="2400" dirty="0" smtClean="0"/>
              <a:t>The sample is then segmented using enzymes, and the segments are arranged by size using a process called electrophoresis.</a:t>
            </a:r>
            <a:endParaRPr lang="en-US" sz="2400" dirty="0" smtClean="0"/>
          </a:p>
          <a:p>
            <a:pPr algn="just">
              <a:lnSpc>
                <a:spcPct val="150000"/>
              </a:lnSpc>
            </a:pPr>
            <a:r>
              <a:rPr lang="en-GB" sz="2400" dirty="0" smtClean="0"/>
              <a:t> The segments are marked with probes and exposed on X-ray film, where they form a characteristic pattern of black bars the DNA fingerprint. </a:t>
            </a:r>
            <a:endParaRPr lang="en-US" sz="2400" dirty="0" smtClean="0"/>
          </a:p>
          <a:p>
            <a:pPr lvl="0" algn="just">
              <a:lnSpc>
                <a:spcPct val="150000"/>
              </a:lnSpc>
              <a:buNone/>
            </a:pPr>
            <a:endParaRPr lang="en-US" sz="2400" dirty="0" smtClean="0"/>
          </a:p>
          <a:p>
            <a:endParaRPr lang="en-US" dirty="0"/>
          </a:p>
        </p:txBody>
      </p:sp>
      <p:sp>
        <p:nvSpPr>
          <p:cNvPr id="4" name="Date Placeholder 3"/>
          <p:cNvSpPr>
            <a:spLocks noGrp="1"/>
          </p:cNvSpPr>
          <p:nvPr>
            <p:ph type="dt" sz="half" idx="10"/>
          </p:nvPr>
        </p:nvSpPr>
        <p:spPr/>
        <p:txBody>
          <a:bodyPr/>
          <a:lstStyle/>
          <a:p>
            <a:fld id="{983B1E07-20C2-46C6-BBA7-ADAF0D17A23D}" type="datetime1">
              <a:rPr lang="en-US" smtClean="0"/>
              <a:pPr/>
              <a:t>4/22/2020</a:t>
            </a:fld>
            <a:endParaRPr lang="en-US"/>
          </a:p>
        </p:txBody>
      </p:sp>
      <p:sp>
        <p:nvSpPr>
          <p:cNvPr id="5" name="Slide Number Placeholder 4"/>
          <p:cNvSpPr>
            <a:spLocks noGrp="1"/>
          </p:cNvSpPr>
          <p:nvPr>
            <p:ph type="sldNum" sz="quarter" idx="12"/>
          </p:nvPr>
        </p:nvSpPr>
        <p:spPr/>
        <p:txBody>
          <a:bodyPr/>
          <a:lstStyle/>
          <a:p>
            <a:fld id="{7B5FE98C-80BB-47BA-A7AE-7DC72E4E69FA}" type="slidenum">
              <a:rPr lang="en-US" smtClean="0"/>
              <a:pPr/>
              <a:t>91</a:t>
            </a:fld>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sz="quarter" idx="1"/>
          </p:nvPr>
        </p:nvSpPr>
        <p:spPr>
          <a:xfrm>
            <a:off x="381000" y="381000"/>
            <a:ext cx="8305800" cy="6019800"/>
          </a:xfrm>
        </p:spPr>
        <p:txBody>
          <a:bodyPr>
            <a:normAutofit fontScale="97500"/>
          </a:bodyPr>
          <a:lstStyle/>
          <a:p>
            <a:pPr lvl="0" algn="just">
              <a:lnSpc>
                <a:spcPct val="150000"/>
              </a:lnSpc>
            </a:pPr>
            <a:r>
              <a:rPr lang="en-GB" sz="2500" dirty="0" smtClean="0"/>
              <a:t>If the DNA fingerprints produced from two different samples match, the two samples probably came from the same person.</a:t>
            </a:r>
            <a:endParaRPr lang="en-US" sz="2500" dirty="0" smtClean="0"/>
          </a:p>
          <a:p>
            <a:endParaRPr lang="en-US" dirty="0"/>
          </a:p>
        </p:txBody>
      </p:sp>
      <p:pic>
        <p:nvPicPr>
          <p:cNvPr id="6" name="Picture 5"/>
          <p:cNvPicPr/>
          <p:nvPr/>
        </p:nvPicPr>
        <p:blipFill>
          <a:blip r:embed="rId2" cstate="print"/>
          <a:srcRect/>
          <a:stretch>
            <a:fillRect/>
          </a:stretch>
        </p:blipFill>
        <p:spPr bwMode="auto">
          <a:xfrm>
            <a:off x="1948180" y="1588770"/>
            <a:ext cx="5247640" cy="465963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fld id="{3CB1472B-0E11-4089-9BD2-8D2675DD5FFC}" type="datetime1">
              <a:rPr lang="en-US" smtClean="0"/>
              <a:pPr/>
              <a:t>4/22/2020</a:t>
            </a:fld>
            <a:endParaRPr lang="en-US"/>
          </a:p>
        </p:txBody>
      </p:sp>
      <p:sp>
        <p:nvSpPr>
          <p:cNvPr id="8" name="Slide Number Placeholder 7"/>
          <p:cNvSpPr>
            <a:spLocks noGrp="1"/>
          </p:cNvSpPr>
          <p:nvPr>
            <p:ph type="sldNum" sz="quarter" idx="12"/>
          </p:nvPr>
        </p:nvSpPr>
        <p:spPr/>
        <p:txBody>
          <a:bodyPr/>
          <a:lstStyle/>
          <a:p>
            <a:fld id="{7B5FE98C-80BB-47BA-A7AE-7DC72E4E69FA}" type="slidenum">
              <a:rPr lang="en-US" smtClean="0"/>
              <a:pPr/>
              <a:t>92</a:t>
            </a:fld>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sz="quarter" idx="1"/>
          </p:nvPr>
        </p:nvSpPr>
        <p:spPr>
          <a:xfrm>
            <a:off x="381000" y="381000"/>
            <a:ext cx="8458200" cy="6172200"/>
          </a:xfrm>
        </p:spPr>
        <p:txBody>
          <a:bodyPr>
            <a:normAutofit fontScale="97500"/>
          </a:bodyPr>
          <a:lstStyle/>
          <a:p>
            <a:pPr algn="just">
              <a:lnSpc>
                <a:spcPct val="150000"/>
              </a:lnSpc>
            </a:pPr>
            <a:r>
              <a:rPr lang="en-GB" sz="2500" dirty="0" smtClean="0"/>
              <a:t>ladders were run alongside the tested samples that allowed the size of the DNA fragments to be estimated. </a:t>
            </a:r>
          </a:p>
          <a:p>
            <a:pPr algn="just">
              <a:lnSpc>
                <a:spcPct val="150000"/>
              </a:lnSpc>
            </a:pPr>
            <a:r>
              <a:rPr lang="en-GB" sz="2500" dirty="0" smtClean="0"/>
              <a:t>A control sample labelled K562 is analysed along with the tested samples</a:t>
            </a:r>
            <a:endParaRPr lang="en-US" sz="2500" dirty="0" smtClean="0"/>
          </a:p>
          <a:p>
            <a:pPr lvl="0" algn="just">
              <a:lnSpc>
                <a:spcPct val="150000"/>
              </a:lnSpc>
            </a:pPr>
            <a:r>
              <a:rPr lang="en-GB" sz="2500" dirty="0" smtClean="0"/>
              <a:t>The first criminal conviction based on DNA evidence in the United States occurred in 1988.</a:t>
            </a:r>
            <a:endParaRPr lang="en-US" sz="2500" dirty="0" smtClean="0"/>
          </a:p>
          <a:p>
            <a:pPr lvl="0" algn="just">
              <a:lnSpc>
                <a:spcPct val="150000"/>
              </a:lnSpc>
            </a:pPr>
            <a:r>
              <a:rPr lang="en-GB" sz="2500" dirty="0" smtClean="0"/>
              <a:t> In criminal investigations, DNA fingerprints derived from evidence collected at the crime scene are compared to the DNA fingerprints of suspects. </a:t>
            </a:r>
          </a:p>
          <a:p>
            <a:pPr algn="just">
              <a:lnSpc>
                <a:spcPct val="150000"/>
              </a:lnSpc>
            </a:pPr>
            <a:r>
              <a:rPr lang="en-GB" sz="2400" dirty="0" smtClean="0"/>
              <a:t>The DNA evidence can implicate or exonerate a suspect.</a:t>
            </a:r>
            <a:endParaRPr lang="en-US" sz="2400" dirty="0" smtClean="0"/>
          </a:p>
          <a:p>
            <a:pPr lvl="0" algn="just">
              <a:lnSpc>
                <a:spcPct val="150000"/>
              </a:lnSpc>
              <a:buNone/>
            </a:pPr>
            <a:endParaRPr lang="en-US" sz="2500" dirty="0" smtClean="0"/>
          </a:p>
          <a:p>
            <a:pPr>
              <a:buNone/>
            </a:pPr>
            <a:endParaRPr lang="en-US" dirty="0"/>
          </a:p>
        </p:txBody>
      </p:sp>
      <p:sp>
        <p:nvSpPr>
          <p:cNvPr id="5" name="Date Placeholder 4"/>
          <p:cNvSpPr>
            <a:spLocks noGrp="1"/>
          </p:cNvSpPr>
          <p:nvPr>
            <p:ph type="dt" sz="half" idx="10"/>
          </p:nvPr>
        </p:nvSpPr>
        <p:spPr/>
        <p:txBody>
          <a:bodyPr/>
          <a:lstStyle/>
          <a:p>
            <a:fld id="{275AF2FC-E7FC-4D90-9044-2744AC671F26}" type="datetime1">
              <a:rPr lang="en-US" smtClean="0"/>
              <a:pPr/>
              <a:t>4/22/2020</a:t>
            </a:fld>
            <a:endParaRPr lang="en-US"/>
          </a:p>
        </p:txBody>
      </p:sp>
      <p:sp>
        <p:nvSpPr>
          <p:cNvPr id="6" name="Slide Number Placeholder 5"/>
          <p:cNvSpPr>
            <a:spLocks noGrp="1"/>
          </p:cNvSpPr>
          <p:nvPr>
            <p:ph type="sldNum" sz="quarter" idx="12"/>
          </p:nvPr>
        </p:nvSpPr>
        <p:spPr/>
        <p:txBody>
          <a:bodyPr/>
          <a:lstStyle/>
          <a:p>
            <a:fld id="{7B5FE98C-80BB-47BA-A7AE-7DC72E4E69FA}" type="slidenum">
              <a:rPr lang="en-US" smtClean="0"/>
              <a:pPr/>
              <a:t>93</a:t>
            </a:fld>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04800"/>
            <a:ext cx="8305800" cy="6172200"/>
          </a:xfrm>
        </p:spPr>
        <p:txBody>
          <a:bodyPr/>
          <a:lstStyle/>
          <a:p>
            <a:pPr lvl="0" algn="just">
              <a:lnSpc>
                <a:spcPct val="150000"/>
              </a:lnSpc>
            </a:pPr>
            <a:r>
              <a:rPr lang="en-GB" sz="2400" dirty="0" smtClean="0"/>
              <a:t>Generally, courts have accepted the reliability of DNA testing and admitted DNA test results into evidence. </a:t>
            </a:r>
            <a:endParaRPr lang="en-US" sz="2400" dirty="0" smtClean="0"/>
          </a:p>
          <a:p>
            <a:pPr lvl="0" algn="just">
              <a:lnSpc>
                <a:spcPct val="150000"/>
              </a:lnSpc>
            </a:pPr>
            <a:r>
              <a:rPr lang="en-GB" sz="2400" dirty="0" smtClean="0"/>
              <a:t>However, DNA fingerprinting is controversial in a number of areas: the accuracy of the results, the cost of testing, and the possible misuse of the technique.</a:t>
            </a:r>
            <a:endParaRPr lang="en-US" sz="2400" dirty="0" smtClean="0"/>
          </a:p>
          <a:p>
            <a:pPr lvl="0" algn="just">
              <a:lnSpc>
                <a:spcPct val="150000"/>
              </a:lnSpc>
            </a:pPr>
            <a:r>
              <a:rPr lang="en-GB" sz="2400" dirty="0" smtClean="0"/>
              <a:t>In DNA fingerprinting procedure, scientists use restriction enzymes to cleave a sample of DNA into an assortment of fragments. </a:t>
            </a:r>
            <a:endParaRPr lang="en-US" sz="2400" dirty="0" smtClean="0"/>
          </a:p>
          <a:p>
            <a:pPr lvl="0" algn="just">
              <a:lnSpc>
                <a:spcPct val="150000"/>
              </a:lnSpc>
            </a:pPr>
            <a:r>
              <a:rPr lang="en-GB" sz="2400" dirty="0" smtClean="0"/>
              <a:t>Solutions containing these fragments are placed at the surface of a gel to which an electric current is applied. </a:t>
            </a:r>
            <a:endParaRPr lang="en-US" sz="2400" dirty="0" smtClean="0"/>
          </a:p>
          <a:p>
            <a:pPr>
              <a:buNone/>
            </a:pPr>
            <a:endParaRPr lang="en-US" dirty="0"/>
          </a:p>
        </p:txBody>
      </p:sp>
      <p:sp>
        <p:nvSpPr>
          <p:cNvPr id="4" name="Date Placeholder 3"/>
          <p:cNvSpPr>
            <a:spLocks noGrp="1"/>
          </p:cNvSpPr>
          <p:nvPr>
            <p:ph type="dt" sz="half" idx="10"/>
          </p:nvPr>
        </p:nvSpPr>
        <p:spPr/>
        <p:txBody>
          <a:bodyPr/>
          <a:lstStyle/>
          <a:p>
            <a:fld id="{7F54204C-6CF0-4B22-9CDD-2BF0936B4F7B}" type="datetime1">
              <a:rPr lang="en-US" smtClean="0"/>
              <a:pPr/>
              <a:t>4/22/2020</a:t>
            </a:fld>
            <a:endParaRPr lang="en-US"/>
          </a:p>
        </p:txBody>
      </p:sp>
      <p:sp>
        <p:nvSpPr>
          <p:cNvPr id="5" name="Slide Number Placeholder 4"/>
          <p:cNvSpPr>
            <a:spLocks noGrp="1"/>
          </p:cNvSpPr>
          <p:nvPr>
            <p:ph type="sldNum" sz="quarter" idx="12"/>
          </p:nvPr>
        </p:nvSpPr>
        <p:spPr/>
        <p:txBody>
          <a:bodyPr/>
          <a:lstStyle/>
          <a:p>
            <a:fld id="{7B5FE98C-80BB-47BA-A7AE-7DC72E4E69FA}" type="slidenum">
              <a:rPr lang="en-US" smtClean="0"/>
              <a:pPr/>
              <a:t>94</a:t>
            </a:fld>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81000"/>
            <a:ext cx="8305800" cy="6019800"/>
          </a:xfrm>
        </p:spPr>
        <p:txBody>
          <a:bodyPr>
            <a:normAutofit/>
          </a:bodyPr>
          <a:lstStyle/>
          <a:p>
            <a:pPr lvl="0" algn="just">
              <a:lnSpc>
                <a:spcPct val="150000"/>
              </a:lnSpc>
            </a:pPr>
            <a:r>
              <a:rPr lang="en-GB" sz="2400" dirty="0" smtClean="0"/>
              <a:t>The electric current causes the DNA fragments to move through the gel. </a:t>
            </a:r>
            <a:endParaRPr lang="en-US" sz="2400" dirty="0" smtClean="0"/>
          </a:p>
          <a:p>
            <a:pPr lvl="0" algn="just">
              <a:lnSpc>
                <a:spcPct val="150000"/>
              </a:lnSpc>
            </a:pPr>
            <a:r>
              <a:rPr lang="en-GB" sz="2400" dirty="0" smtClean="0"/>
              <a:t>Because smaller fragments move more quickly than larger ones, this process, called electrophoresis, separates the fragments according to their size.</a:t>
            </a:r>
          </a:p>
          <a:p>
            <a:pPr algn="just">
              <a:lnSpc>
                <a:spcPct val="150000"/>
              </a:lnSpc>
            </a:pPr>
            <a:r>
              <a:rPr lang="en-GB" sz="2400" dirty="0" smtClean="0"/>
              <a:t>The fragments are then marked with probes and exposed on X-ray film, where they form the DNA fingerprint a pattern of characteristic black bars that is unique for each type of DNA.</a:t>
            </a:r>
            <a:endParaRPr lang="en-US" sz="2400" dirty="0" smtClean="0"/>
          </a:p>
          <a:p>
            <a:pPr lvl="0" algn="just">
              <a:lnSpc>
                <a:spcPct val="150000"/>
              </a:lnSpc>
              <a:buNone/>
            </a:pPr>
            <a:endParaRPr lang="en-US" sz="2400" dirty="0" smtClean="0"/>
          </a:p>
          <a:p>
            <a:pPr algn="just">
              <a:lnSpc>
                <a:spcPct val="150000"/>
              </a:lnSpc>
            </a:pPr>
            <a:endParaRPr lang="en-US" sz="2400" dirty="0"/>
          </a:p>
        </p:txBody>
      </p:sp>
      <p:sp>
        <p:nvSpPr>
          <p:cNvPr id="4" name="Date Placeholder 3"/>
          <p:cNvSpPr>
            <a:spLocks noGrp="1"/>
          </p:cNvSpPr>
          <p:nvPr>
            <p:ph type="dt" sz="half" idx="10"/>
          </p:nvPr>
        </p:nvSpPr>
        <p:spPr/>
        <p:txBody>
          <a:bodyPr/>
          <a:lstStyle/>
          <a:p>
            <a:fld id="{59F50C77-75BE-4556-8C00-591D8832A060}" type="datetime1">
              <a:rPr lang="en-US" smtClean="0"/>
              <a:pPr/>
              <a:t>4/22/2020</a:t>
            </a:fld>
            <a:endParaRPr lang="en-US"/>
          </a:p>
        </p:txBody>
      </p:sp>
      <p:sp>
        <p:nvSpPr>
          <p:cNvPr id="5" name="Slide Number Placeholder 4"/>
          <p:cNvSpPr>
            <a:spLocks noGrp="1"/>
          </p:cNvSpPr>
          <p:nvPr>
            <p:ph type="sldNum" sz="quarter" idx="12"/>
          </p:nvPr>
        </p:nvSpPr>
        <p:spPr/>
        <p:txBody>
          <a:bodyPr/>
          <a:lstStyle/>
          <a:p>
            <a:fld id="{7B5FE98C-80BB-47BA-A7AE-7DC72E4E69FA}" type="slidenum">
              <a:rPr lang="en-US" smtClean="0"/>
              <a:pPr/>
              <a:t>95</a:t>
            </a:fld>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96</a:t>
            </a:fld>
            <a:endParaRPr lang="en-US"/>
          </a:p>
        </p:txBody>
      </p:sp>
      <p:sp>
        <p:nvSpPr>
          <p:cNvPr id="5" name="Content Placeholder 4"/>
          <p:cNvSpPr>
            <a:spLocks noGrp="1"/>
          </p:cNvSpPr>
          <p:nvPr>
            <p:ph sz="quarter" idx="1"/>
          </p:nvPr>
        </p:nvSpPr>
        <p:spPr>
          <a:xfrm>
            <a:off x="609600" y="533400"/>
            <a:ext cx="8305800" cy="5867400"/>
          </a:xfrm>
        </p:spPr>
        <p:txBody>
          <a:bodyPr>
            <a:normAutofit lnSpcReduction="10000"/>
          </a:bodyPr>
          <a:lstStyle/>
          <a:p>
            <a:pPr algn="ctr">
              <a:lnSpc>
                <a:spcPct val="150000"/>
              </a:lnSpc>
              <a:buNone/>
            </a:pPr>
            <a:r>
              <a:rPr lang="en-US" sz="2400" b="1" dirty="0" smtClean="0"/>
              <a:t>Genomics and the potential for new drug development</a:t>
            </a:r>
          </a:p>
          <a:p>
            <a:pPr algn="just">
              <a:lnSpc>
                <a:spcPct val="150000"/>
              </a:lnSpc>
              <a:buFont typeface="Wingdings" pitchFamily="2" charset="2"/>
              <a:buChar char="Ø"/>
            </a:pPr>
            <a:r>
              <a:rPr lang="en-US" sz="2400" b="1" dirty="0" smtClean="0"/>
              <a:t>Genomics definitions: </a:t>
            </a:r>
            <a:r>
              <a:rPr lang="en-US" sz="2400" dirty="0" smtClean="0"/>
              <a:t> Generation of information about living things by systematic approaches that can be performed on an industrial scale.</a:t>
            </a:r>
          </a:p>
          <a:p>
            <a:pPr algn="just">
              <a:lnSpc>
                <a:spcPct val="150000"/>
              </a:lnSpc>
              <a:buFont typeface="Wingdings" pitchFamily="2" charset="2"/>
              <a:buChar char="Ø"/>
            </a:pPr>
            <a:r>
              <a:rPr lang="en-US" sz="2400" dirty="0" smtClean="0"/>
              <a:t>The systematic study of the complete DNA sequences (GENOME) of organisms.</a:t>
            </a:r>
          </a:p>
          <a:p>
            <a:pPr algn="just">
              <a:lnSpc>
                <a:spcPct val="150000"/>
              </a:lnSpc>
              <a:buFont typeface="Wingdings" pitchFamily="2" charset="2"/>
              <a:buChar char="Ø"/>
            </a:pPr>
            <a:r>
              <a:rPr lang="en-US" sz="2400" dirty="0" smtClean="0"/>
              <a:t> functional analysis and characterization of drug targets and disease pathways is becoming key in pharmaceutical research.</a:t>
            </a:r>
          </a:p>
          <a:p>
            <a:pPr algn="just">
              <a:lnSpc>
                <a:spcPct val="150000"/>
              </a:lnSpc>
              <a:buFont typeface="Wingdings" pitchFamily="2" charset="2"/>
              <a:buChar char="Ø"/>
            </a:pPr>
            <a:r>
              <a:rPr lang="en-US" sz="2400" dirty="0" smtClean="0"/>
              <a:t> Understanding the role of specific genes in disease requires a highly parallelized and multidisciplinary approach.</a:t>
            </a:r>
            <a:endParaRPr lang="en-US" sz="2400"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97</a:t>
            </a:fld>
            <a:endParaRPr lang="en-US"/>
          </a:p>
        </p:txBody>
      </p:sp>
      <p:sp>
        <p:nvSpPr>
          <p:cNvPr id="5" name="Content Placeholder 4"/>
          <p:cNvSpPr>
            <a:spLocks noGrp="1"/>
          </p:cNvSpPr>
          <p:nvPr>
            <p:ph sz="quarter" idx="1"/>
          </p:nvPr>
        </p:nvSpPr>
        <p:spPr>
          <a:xfrm>
            <a:off x="457200" y="304800"/>
            <a:ext cx="8382000" cy="6019800"/>
          </a:xfrm>
        </p:spPr>
        <p:txBody>
          <a:bodyPr>
            <a:normAutofit/>
          </a:bodyPr>
          <a:lstStyle/>
          <a:p>
            <a:pPr algn="just">
              <a:lnSpc>
                <a:spcPct val="150000"/>
              </a:lnSpc>
              <a:buFont typeface="Wingdings" pitchFamily="2" charset="2"/>
              <a:buChar char="Ø"/>
            </a:pPr>
            <a:r>
              <a:rPr lang="en-US" sz="2400" dirty="0" smtClean="0"/>
              <a:t>Armed with more- powerful, higher- throughput tools for:</a:t>
            </a:r>
          </a:p>
          <a:p>
            <a:pPr algn="just">
              <a:lnSpc>
                <a:spcPct val="150000"/>
              </a:lnSpc>
              <a:buNone/>
            </a:pPr>
            <a:r>
              <a:rPr lang="en-US" sz="2400" dirty="0" smtClean="0"/>
              <a:t>     - gene knock- out/ knock- down</a:t>
            </a:r>
          </a:p>
          <a:p>
            <a:pPr algn="just">
              <a:lnSpc>
                <a:spcPct val="150000"/>
              </a:lnSpc>
              <a:buNone/>
            </a:pPr>
            <a:r>
              <a:rPr lang="en-US" sz="2400" dirty="0" smtClean="0"/>
              <a:t>   -protein characterization </a:t>
            </a:r>
          </a:p>
          <a:p>
            <a:pPr algn="just">
              <a:lnSpc>
                <a:spcPct val="150000"/>
              </a:lnSpc>
              <a:buNone/>
            </a:pPr>
            <a:r>
              <a:rPr lang="en-US" sz="2400" dirty="0" smtClean="0"/>
              <a:t>   -metabolic profiling</a:t>
            </a:r>
          </a:p>
          <a:p>
            <a:pPr algn="just">
              <a:lnSpc>
                <a:spcPct val="150000"/>
              </a:lnSpc>
              <a:buNone/>
            </a:pPr>
            <a:r>
              <a:rPr lang="en-US" sz="2400" dirty="0" smtClean="0"/>
              <a:t>   - high- content screening and data management researchers are now in a position to acquire and integrate </a:t>
            </a:r>
            <a:r>
              <a:rPr lang="en-US" sz="2400" b="1" dirty="0" smtClean="0"/>
              <a:t>genomic</a:t>
            </a:r>
            <a:r>
              <a:rPr lang="en-US" sz="2400" dirty="0" smtClean="0"/>
              <a:t>, </a:t>
            </a:r>
            <a:r>
              <a:rPr lang="en-US" sz="2400" b="1" dirty="0" smtClean="0"/>
              <a:t>proteomic</a:t>
            </a:r>
            <a:r>
              <a:rPr lang="en-US" sz="2400" dirty="0" smtClean="0"/>
              <a:t>, </a:t>
            </a:r>
            <a:r>
              <a:rPr lang="en-US" sz="2400" b="1" dirty="0" smtClean="0"/>
              <a:t>metabolite</a:t>
            </a:r>
            <a:r>
              <a:rPr lang="en-US" sz="2400" dirty="0" smtClean="0"/>
              <a:t>, phenotype, and clinical data to provide a systems- wide view of biological function and disease pathways/ mechanisms.</a:t>
            </a:r>
            <a:endParaRPr lang="en-US" sz="2400"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98</a:t>
            </a:fld>
            <a:endParaRPr lang="en-US"/>
          </a:p>
        </p:txBody>
      </p:sp>
      <p:sp>
        <p:nvSpPr>
          <p:cNvPr id="5" name="Content Placeholder 4"/>
          <p:cNvSpPr>
            <a:spLocks noGrp="1"/>
          </p:cNvSpPr>
          <p:nvPr>
            <p:ph sz="quarter" idx="1"/>
          </p:nvPr>
        </p:nvSpPr>
        <p:spPr>
          <a:xfrm>
            <a:off x="533400" y="381000"/>
            <a:ext cx="8382000" cy="5943600"/>
          </a:xfrm>
        </p:spPr>
        <p:txBody>
          <a:bodyPr>
            <a:normAutofit/>
          </a:bodyPr>
          <a:lstStyle/>
          <a:p>
            <a:pPr algn="just">
              <a:lnSpc>
                <a:spcPct val="150000"/>
              </a:lnSpc>
              <a:buNone/>
            </a:pPr>
            <a:r>
              <a:rPr lang="en-US" sz="2400" b="1" dirty="0" smtClean="0"/>
              <a:t>Proteomics: </a:t>
            </a:r>
          </a:p>
          <a:p>
            <a:pPr algn="just">
              <a:lnSpc>
                <a:spcPct val="150000"/>
              </a:lnSpc>
              <a:buFont typeface="Wingdings" pitchFamily="2" charset="2"/>
              <a:buChar char="Ø"/>
            </a:pPr>
            <a:r>
              <a:rPr lang="en-US" sz="2400" b="1" dirty="0" smtClean="0"/>
              <a:t> </a:t>
            </a:r>
            <a:r>
              <a:rPr lang="en-US" sz="2400" dirty="0" smtClean="0"/>
              <a:t>proteomics represents the effort to establish the identities, quantities, structures and biochemical and cellular functions of all proteins in an organism, organ, or organelle, and how these properties vary in space, time and physiological state</a:t>
            </a:r>
          </a:p>
          <a:p>
            <a:pPr algn="just">
              <a:lnSpc>
                <a:spcPct val="150000"/>
              </a:lnSpc>
              <a:buFont typeface="Wingdings" pitchFamily="2" charset="2"/>
              <a:buChar char="Ø"/>
            </a:pPr>
            <a:r>
              <a:rPr lang="en-US" sz="2400" dirty="0" smtClean="0"/>
              <a:t>The analysis of complete complements of proteins.</a:t>
            </a:r>
          </a:p>
          <a:p>
            <a:pPr algn="just">
              <a:lnSpc>
                <a:spcPct val="150000"/>
              </a:lnSpc>
              <a:buFont typeface="Wingdings" pitchFamily="2" charset="2"/>
              <a:buChar char="Ø"/>
            </a:pPr>
            <a:r>
              <a:rPr lang="en-US" sz="2400" dirty="0" smtClean="0"/>
              <a:t>Proteomics includes not only the identification and quantification of proteins, but also the determination of their localization, modifications, interactions, activities, and, ultimately, their function.</a:t>
            </a:r>
            <a:endParaRPr lang="en-US" sz="2400"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EB5D9E-8D37-45F6-A4BC-2A9E0FD514F4}" type="datetime1">
              <a:rPr lang="en-US" smtClean="0"/>
              <a:pPr/>
              <a:t>4/22/2020</a:t>
            </a:fld>
            <a:endParaRPr lang="en-US"/>
          </a:p>
        </p:txBody>
      </p:sp>
      <p:sp>
        <p:nvSpPr>
          <p:cNvPr id="4" name="Slide Number Placeholder 3"/>
          <p:cNvSpPr>
            <a:spLocks noGrp="1"/>
          </p:cNvSpPr>
          <p:nvPr>
            <p:ph type="sldNum" sz="quarter" idx="12"/>
          </p:nvPr>
        </p:nvSpPr>
        <p:spPr/>
        <p:txBody>
          <a:bodyPr/>
          <a:lstStyle/>
          <a:p>
            <a:fld id="{7B5FE98C-80BB-47BA-A7AE-7DC72E4E69FA}" type="slidenum">
              <a:rPr lang="en-US" smtClean="0"/>
              <a:pPr/>
              <a:t>99</a:t>
            </a:fld>
            <a:endParaRPr lang="en-US"/>
          </a:p>
        </p:txBody>
      </p:sp>
      <p:sp>
        <p:nvSpPr>
          <p:cNvPr id="5" name="Content Placeholder 4"/>
          <p:cNvSpPr>
            <a:spLocks noGrp="1"/>
          </p:cNvSpPr>
          <p:nvPr>
            <p:ph sz="quarter" idx="1"/>
          </p:nvPr>
        </p:nvSpPr>
        <p:spPr>
          <a:xfrm>
            <a:off x="381000" y="533400"/>
            <a:ext cx="8534400" cy="5943600"/>
          </a:xfrm>
        </p:spPr>
        <p:txBody>
          <a:bodyPr>
            <a:normAutofit/>
          </a:bodyPr>
          <a:lstStyle/>
          <a:p>
            <a:pPr algn="just">
              <a:lnSpc>
                <a:spcPct val="150000"/>
              </a:lnSpc>
              <a:buFont typeface="Wingdings" pitchFamily="2" charset="2"/>
              <a:buChar char="Ø"/>
            </a:pPr>
            <a:r>
              <a:rPr lang="en-US" sz="2400" dirty="0" smtClean="0"/>
              <a:t> Proteomic technologies will play an important role in drug discovery, diagnostics and molecular medicine because is the link between genes, proteins and disease.</a:t>
            </a:r>
          </a:p>
          <a:p>
            <a:pPr algn="just">
              <a:lnSpc>
                <a:spcPct val="150000"/>
              </a:lnSpc>
              <a:buFont typeface="Wingdings" pitchFamily="2" charset="2"/>
              <a:buChar char="Ø"/>
            </a:pPr>
            <a:r>
              <a:rPr lang="en-US" sz="2400" dirty="0" smtClean="0"/>
              <a:t>As researchers study defective proteins that cause particular diseases, their findings will help develop new drugs that either alter the shape of a defective protein or mimic a missing one</a:t>
            </a:r>
          </a:p>
          <a:p>
            <a:pPr algn="just">
              <a:lnSpc>
                <a:spcPct val="150000"/>
              </a:lnSpc>
              <a:buFont typeface="Wingdings" pitchFamily="2" charset="2"/>
              <a:buChar char="Ø"/>
            </a:pPr>
            <a:r>
              <a:rPr lang="en-US" sz="2400" smtClean="0"/>
              <a:t>Current research is looking at protein families linked to diseases including cancer, diabetes and heart disease.</a:t>
            </a:r>
            <a:endParaRPr lang="en-US" sz="24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5472</TotalTime>
  <Words>12209</Words>
  <Application>Microsoft Office PowerPoint</Application>
  <PresentationFormat>On-screen Show (4:3)</PresentationFormat>
  <Paragraphs>1530</Paragraphs>
  <Slides>209</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209</vt:i4>
      </vt:variant>
    </vt:vector>
  </HeadingPairs>
  <TitlesOfParts>
    <vt:vector size="211" baseType="lpstr">
      <vt:lpstr>Equity</vt:lpstr>
      <vt:lpstr>Slide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lpstr>Slide 165</vt:lpstr>
      <vt:lpstr>Slide 166</vt:lpstr>
      <vt:lpstr>Slide 167</vt:lpstr>
      <vt:lpstr>Slide 168</vt:lpstr>
      <vt:lpstr>Slide 169</vt:lpstr>
      <vt:lpstr>Slide 170</vt:lpstr>
      <vt:lpstr>Slide 171</vt:lpstr>
      <vt:lpstr>Slide 172</vt:lpstr>
      <vt:lpstr>Slide 173</vt:lpstr>
      <vt:lpstr>Slide 174</vt:lpstr>
      <vt:lpstr>Slide 175</vt:lpstr>
      <vt:lpstr>Slide 176</vt:lpstr>
      <vt:lpstr>Slide 177</vt:lpstr>
      <vt:lpstr>Slide 178</vt:lpstr>
      <vt:lpstr>Slide 179</vt:lpstr>
      <vt:lpstr>Slide 180</vt:lpstr>
      <vt:lpstr>Slide 181</vt:lpstr>
      <vt:lpstr>Slide 182</vt:lpstr>
      <vt:lpstr>Slide 183</vt:lpstr>
      <vt:lpstr>Slide 184</vt:lpstr>
      <vt:lpstr>Slide 185</vt:lpstr>
      <vt:lpstr>Slide 186</vt:lpstr>
      <vt:lpstr>Slide 187</vt:lpstr>
      <vt:lpstr>Slide 188</vt:lpstr>
      <vt:lpstr>Slide 189</vt:lpstr>
      <vt:lpstr>Slide 190</vt:lpstr>
      <vt:lpstr>Slide 191</vt:lpstr>
      <vt:lpstr>Slide 192</vt:lpstr>
      <vt:lpstr>Slide 193</vt:lpstr>
      <vt:lpstr>Slide 194</vt:lpstr>
      <vt:lpstr>Slide 195</vt:lpstr>
      <vt:lpstr>Slide 196</vt:lpstr>
      <vt:lpstr>Slide 197</vt:lpstr>
      <vt:lpstr>Slide 198</vt:lpstr>
      <vt:lpstr>Slide 199</vt:lpstr>
      <vt:lpstr>Slide 200</vt:lpstr>
      <vt:lpstr>Slide 201</vt:lpstr>
      <vt:lpstr>Slide 202</vt:lpstr>
      <vt:lpstr>Slide 203</vt:lpstr>
      <vt:lpstr>Slide 204</vt:lpstr>
      <vt:lpstr>Slide 205</vt:lpstr>
      <vt:lpstr>Slide 206</vt:lpstr>
      <vt:lpstr>Slide 207</vt:lpstr>
      <vt:lpstr>Slide 208</vt:lpstr>
      <vt:lpstr>Slide 209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biodepar</dc:creator>
  <cp:lastModifiedBy>Biology</cp:lastModifiedBy>
  <cp:revision>750</cp:revision>
  <dcterms:created xsi:type="dcterms:W3CDTF">2015-02-26T21:32:12Z</dcterms:created>
  <dcterms:modified xsi:type="dcterms:W3CDTF">2020-04-22T19:06:00Z</dcterms:modified>
</cp:coreProperties>
</file>