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5"/>
  </p:notesMasterIdLst>
  <p:sldIdLst>
    <p:sldId id="408" r:id="rId2"/>
    <p:sldId id="350" r:id="rId3"/>
    <p:sldId id="290" r:id="rId4"/>
    <p:sldId id="351" r:id="rId5"/>
    <p:sldId id="352" r:id="rId6"/>
    <p:sldId id="353" r:id="rId7"/>
    <p:sldId id="355" r:id="rId8"/>
    <p:sldId id="356" r:id="rId9"/>
    <p:sldId id="357" r:id="rId10"/>
    <p:sldId id="358" r:id="rId11"/>
    <p:sldId id="359" r:id="rId12"/>
    <p:sldId id="360" r:id="rId13"/>
    <p:sldId id="362" r:id="rId14"/>
    <p:sldId id="364" r:id="rId15"/>
    <p:sldId id="365" r:id="rId16"/>
    <p:sldId id="370" r:id="rId17"/>
    <p:sldId id="363" r:id="rId18"/>
    <p:sldId id="368" r:id="rId19"/>
    <p:sldId id="374" r:id="rId20"/>
    <p:sldId id="373" r:id="rId21"/>
    <p:sldId id="372" r:id="rId22"/>
    <p:sldId id="371" r:id="rId23"/>
    <p:sldId id="367" r:id="rId24"/>
    <p:sldId id="379" r:id="rId25"/>
    <p:sldId id="378" r:id="rId26"/>
    <p:sldId id="377" r:id="rId27"/>
    <p:sldId id="376" r:id="rId28"/>
    <p:sldId id="383" r:id="rId29"/>
    <p:sldId id="385" r:id="rId30"/>
    <p:sldId id="384" r:id="rId31"/>
    <p:sldId id="382" r:id="rId32"/>
    <p:sldId id="381" r:id="rId33"/>
    <p:sldId id="380" r:id="rId34"/>
  </p:sldIdLst>
  <p:sldSz cx="12192000" cy="6858000"/>
  <p:notesSz cx="6858000" cy="9144000"/>
  <p:custShowLst>
    <p:custShow name="Custom Show 1" id="0">
      <p:sldLst/>
    </p:custShow>
  </p:custShow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WEL" initials="A" lastIdx="1" clrIdx="0">
    <p:extLst>
      <p:ext uri="{19B8F6BF-5375-455C-9EA6-DF929625EA0E}">
        <p15:presenceInfo xmlns:p15="http://schemas.microsoft.com/office/powerpoint/2012/main" xmlns="" userId="AWEL"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E8C6A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30791" autoAdjust="0"/>
    <p:restoredTop sz="94660"/>
  </p:normalViewPr>
  <p:slideViewPr>
    <p:cSldViewPr snapToGrid="0">
      <p:cViewPr varScale="1">
        <p:scale>
          <a:sx n="70" d="100"/>
          <a:sy n="70" d="100"/>
        </p:scale>
        <p:origin x="-246" y="-102"/>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12E2B68-DF23-47F5-B8E6-A698ACCF2D7A}" type="datetimeFigureOut">
              <a:rPr lang="en-US" smtClean="0"/>
              <a:pPr/>
              <a:t>4/23/2020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585295D-6481-43EE-98FF-1ACC8516D5A5}" type="slidenum">
              <a:rPr lang="en-US" smtClean="0"/>
              <a:pPr/>
              <a:t>‹#›</a:t>
            </a:fld>
            <a:endParaRPr lang="en-US"/>
          </a:p>
        </p:txBody>
      </p:sp>
    </p:spTree>
    <p:extLst>
      <p:ext uri="{BB962C8B-B14F-4D97-AF65-F5344CB8AC3E}">
        <p14:creationId xmlns:p14="http://schemas.microsoft.com/office/powerpoint/2010/main" xmlns="" val="18259346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FC68E1B-21ED-4142-8C81-B01D66DCBF41}" type="datetimeFigureOut">
              <a:rPr lang="en-US" smtClean="0"/>
              <a:pPr/>
              <a:t>4/23/2020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79E5AD-86E6-4227-B170-9AA07D90A333}" type="slidenum">
              <a:rPr lang="en-US" smtClean="0"/>
              <a:pPr/>
              <a:t>‹#›</a:t>
            </a:fld>
            <a:endParaRPr lang="en-US"/>
          </a:p>
        </p:txBody>
      </p:sp>
    </p:spTree>
    <p:extLst>
      <p:ext uri="{BB962C8B-B14F-4D97-AF65-F5344CB8AC3E}">
        <p14:creationId xmlns:p14="http://schemas.microsoft.com/office/powerpoint/2010/main" xmlns="" val="4473329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FC68E1B-21ED-4142-8C81-B01D66DCBF41}" type="datetimeFigureOut">
              <a:rPr lang="en-US" smtClean="0"/>
              <a:pPr/>
              <a:t>4/23/2020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79E5AD-86E6-4227-B170-9AA07D90A333}" type="slidenum">
              <a:rPr lang="en-US" smtClean="0"/>
              <a:pPr/>
              <a:t>‹#›</a:t>
            </a:fld>
            <a:endParaRPr lang="en-US"/>
          </a:p>
        </p:txBody>
      </p:sp>
    </p:spTree>
    <p:extLst>
      <p:ext uri="{BB962C8B-B14F-4D97-AF65-F5344CB8AC3E}">
        <p14:creationId xmlns:p14="http://schemas.microsoft.com/office/powerpoint/2010/main" xmlns="" val="8504005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FC68E1B-21ED-4142-8C81-B01D66DCBF41}" type="datetimeFigureOut">
              <a:rPr lang="en-US" smtClean="0"/>
              <a:pPr/>
              <a:t>4/23/2020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79E5AD-86E6-4227-B170-9AA07D90A333}" type="slidenum">
              <a:rPr lang="en-US" smtClean="0"/>
              <a:pPr/>
              <a:t>‹#›</a:t>
            </a:fld>
            <a:endParaRPr lang="en-US"/>
          </a:p>
        </p:txBody>
      </p:sp>
    </p:spTree>
    <p:extLst>
      <p:ext uri="{BB962C8B-B14F-4D97-AF65-F5344CB8AC3E}">
        <p14:creationId xmlns:p14="http://schemas.microsoft.com/office/powerpoint/2010/main" xmlns="" val="31636425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FC68E1B-21ED-4142-8C81-B01D66DCBF41}" type="datetimeFigureOut">
              <a:rPr lang="en-US" smtClean="0"/>
              <a:pPr/>
              <a:t>4/23/2020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79E5AD-86E6-4227-B170-9AA07D90A333}" type="slidenum">
              <a:rPr lang="en-US" smtClean="0"/>
              <a:pPr/>
              <a:t>‹#›</a:t>
            </a:fld>
            <a:endParaRPr lang="en-US"/>
          </a:p>
        </p:txBody>
      </p:sp>
    </p:spTree>
    <p:extLst>
      <p:ext uri="{BB962C8B-B14F-4D97-AF65-F5344CB8AC3E}">
        <p14:creationId xmlns:p14="http://schemas.microsoft.com/office/powerpoint/2010/main" xmlns="" val="42751315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FC68E1B-21ED-4142-8C81-B01D66DCBF41}" type="datetimeFigureOut">
              <a:rPr lang="en-US" smtClean="0"/>
              <a:pPr/>
              <a:t>4/23/2020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79E5AD-86E6-4227-B170-9AA07D90A333}" type="slidenum">
              <a:rPr lang="en-US" smtClean="0"/>
              <a:pPr/>
              <a:t>‹#›</a:t>
            </a:fld>
            <a:endParaRPr lang="en-US"/>
          </a:p>
        </p:txBody>
      </p:sp>
    </p:spTree>
    <p:extLst>
      <p:ext uri="{BB962C8B-B14F-4D97-AF65-F5344CB8AC3E}">
        <p14:creationId xmlns:p14="http://schemas.microsoft.com/office/powerpoint/2010/main" xmlns="" val="14219443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FC68E1B-21ED-4142-8C81-B01D66DCBF41}" type="datetimeFigureOut">
              <a:rPr lang="en-US" smtClean="0"/>
              <a:pPr/>
              <a:t>4/23/2020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79E5AD-86E6-4227-B170-9AA07D90A333}" type="slidenum">
              <a:rPr lang="en-US" smtClean="0"/>
              <a:pPr/>
              <a:t>‹#›</a:t>
            </a:fld>
            <a:endParaRPr lang="en-US"/>
          </a:p>
        </p:txBody>
      </p:sp>
    </p:spTree>
    <p:extLst>
      <p:ext uri="{BB962C8B-B14F-4D97-AF65-F5344CB8AC3E}">
        <p14:creationId xmlns:p14="http://schemas.microsoft.com/office/powerpoint/2010/main" xmlns="" val="28131558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FC68E1B-21ED-4142-8C81-B01D66DCBF41}" type="datetimeFigureOut">
              <a:rPr lang="en-US" smtClean="0"/>
              <a:pPr/>
              <a:t>4/23/2020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D79E5AD-86E6-4227-B170-9AA07D90A333}" type="slidenum">
              <a:rPr lang="en-US" smtClean="0"/>
              <a:pPr/>
              <a:t>‹#›</a:t>
            </a:fld>
            <a:endParaRPr lang="en-US"/>
          </a:p>
        </p:txBody>
      </p:sp>
    </p:spTree>
    <p:extLst>
      <p:ext uri="{BB962C8B-B14F-4D97-AF65-F5344CB8AC3E}">
        <p14:creationId xmlns:p14="http://schemas.microsoft.com/office/powerpoint/2010/main" xmlns="" val="36112782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FC68E1B-21ED-4142-8C81-B01D66DCBF41}" type="datetimeFigureOut">
              <a:rPr lang="en-US" smtClean="0"/>
              <a:pPr/>
              <a:t>4/23/2020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D79E5AD-86E6-4227-B170-9AA07D90A333}" type="slidenum">
              <a:rPr lang="en-US" smtClean="0"/>
              <a:pPr/>
              <a:t>‹#›</a:t>
            </a:fld>
            <a:endParaRPr lang="en-US"/>
          </a:p>
        </p:txBody>
      </p:sp>
    </p:spTree>
    <p:extLst>
      <p:ext uri="{BB962C8B-B14F-4D97-AF65-F5344CB8AC3E}">
        <p14:creationId xmlns:p14="http://schemas.microsoft.com/office/powerpoint/2010/main" xmlns="" val="19015200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C68E1B-21ED-4142-8C81-B01D66DCBF41}" type="datetimeFigureOut">
              <a:rPr lang="en-US" smtClean="0"/>
              <a:pPr/>
              <a:t>4/23/2020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D79E5AD-86E6-4227-B170-9AA07D90A333}" type="slidenum">
              <a:rPr lang="en-US" smtClean="0"/>
              <a:pPr/>
              <a:t>‹#›</a:t>
            </a:fld>
            <a:endParaRPr lang="en-US"/>
          </a:p>
        </p:txBody>
      </p:sp>
    </p:spTree>
    <p:extLst>
      <p:ext uri="{BB962C8B-B14F-4D97-AF65-F5344CB8AC3E}">
        <p14:creationId xmlns:p14="http://schemas.microsoft.com/office/powerpoint/2010/main" xmlns="" val="20289647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FC68E1B-21ED-4142-8C81-B01D66DCBF41}" type="datetimeFigureOut">
              <a:rPr lang="en-US" smtClean="0"/>
              <a:pPr/>
              <a:t>4/23/2020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79E5AD-86E6-4227-B170-9AA07D90A333}" type="slidenum">
              <a:rPr lang="en-US" smtClean="0"/>
              <a:pPr/>
              <a:t>‹#›</a:t>
            </a:fld>
            <a:endParaRPr lang="en-US"/>
          </a:p>
        </p:txBody>
      </p:sp>
    </p:spTree>
    <p:extLst>
      <p:ext uri="{BB962C8B-B14F-4D97-AF65-F5344CB8AC3E}">
        <p14:creationId xmlns:p14="http://schemas.microsoft.com/office/powerpoint/2010/main" xmlns="" val="4575662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FC68E1B-21ED-4142-8C81-B01D66DCBF41}" type="datetimeFigureOut">
              <a:rPr lang="en-US" smtClean="0"/>
              <a:pPr/>
              <a:t>4/23/2020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79E5AD-86E6-4227-B170-9AA07D90A333}" type="slidenum">
              <a:rPr lang="en-US" smtClean="0"/>
              <a:pPr/>
              <a:t>‹#›</a:t>
            </a:fld>
            <a:endParaRPr lang="en-US"/>
          </a:p>
        </p:txBody>
      </p:sp>
    </p:spTree>
    <p:extLst>
      <p:ext uri="{BB962C8B-B14F-4D97-AF65-F5344CB8AC3E}">
        <p14:creationId xmlns:p14="http://schemas.microsoft.com/office/powerpoint/2010/main" xmlns="" val="41378629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C68E1B-21ED-4142-8C81-B01D66DCBF41}" type="datetimeFigureOut">
              <a:rPr lang="en-US" smtClean="0"/>
              <a:pPr/>
              <a:t>4/23/2020</a:t>
            </a:fld>
            <a:endParaRPr lang="en-US"/>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79E5AD-86E6-4227-B170-9AA07D90A333}" type="slidenum">
              <a:rPr lang="en-US" smtClean="0"/>
              <a:pPr/>
              <a:t>‹#›</a:t>
            </a:fld>
            <a:endParaRPr lang="en-US"/>
          </a:p>
        </p:txBody>
      </p:sp>
    </p:spTree>
    <p:extLst>
      <p:ext uri="{BB962C8B-B14F-4D97-AF65-F5344CB8AC3E}">
        <p14:creationId xmlns:p14="http://schemas.microsoft.com/office/powerpoint/2010/main" xmlns="" val="244761523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307C44D-4289-4C9B-A2DC-BEB58624A7CD}"/>
              </a:ext>
            </a:extLst>
          </p:cNvPr>
          <p:cNvSpPr>
            <a:spLocks noGrp="1"/>
          </p:cNvSpPr>
          <p:nvPr>
            <p:ph type="title"/>
          </p:nvPr>
        </p:nvSpPr>
        <p:spPr/>
        <p:txBody>
          <a:bodyPr/>
          <a:lstStyle/>
          <a:p>
            <a:pPr algn="ctr"/>
            <a:r>
              <a:rPr lang="en-US" b="1" dirty="0">
                <a:latin typeface="Aharoni" panose="02010803020104030203" pitchFamily="2" charset="-79"/>
                <a:cs typeface="Aharoni" panose="02010803020104030203" pitchFamily="2" charset="-79"/>
              </a:rPr>
              <a:t>CHAPTER SIX</a:t>
            </a:r>
            <a:endParaRPr lang="en-US" dirty="0"/>
          </a:p>
        </p:txBody>
      </p:sp>
      <p:sp>
        <p:nvSpPr>
          <p:cNvPr id="3" name="Content Placeholder 2">
            <a:extLst>
              <a:ext uri="{FF2B5EF4-FFF2-40B4-BE49-F238E27FC236}">
                <a16:creationId xmlns:a16="http://schemas.microsoft.com/office/drawing/2014/main" xmlns="" id="{5AAEF4A6-80C2-45C1-B4C3-E731960CD901}"/>
              </a:ext>
            </a:extLst>
          </p:cNvPr>
          <p:cNvSpPr>
            <a:spLocks noGrp="1"/>
          </p:cNvSpPr>
          <p:nvPr>
            <p:ph idx="1"/>
          </p:nvPr>
        </p:nvSpPr>
        <p:spPr>
          <a:xfrm>
            <a:off x="838200" y="1322363"/>
            <a:ext cx="10515600" cy="4854600"/>
          </a:xfrm>
        </p:spPr>
        <p:txBody>
          <a:bodyPr/>
          <a:lstStyle/>
          <a:p>
            <a:pPr marL="0" indent="0" algn="ctr">
              <a:buNone/>
            </a:pPr>
            <a:r>
              <a:rPr lang="en-US" sz="4000" b="1" dirty="0">
                <a:latin typeface="Aharoni" panose="02010803020104030203" pitchFamily="2" charset="-79"/>
                <a:cs typeface="Aharoni" panose="02010803020104030203" pitchFamily="2" charset="-79"/>
              </a:rPr>
              <a:t>BUSINESS FINANCING</a:t>
            </a:r>
          </a:p>
          <a:p>
            <a:pPr marL="0" indent="0">
              <a:buNone/>
            </a:pPr>
            <a:endParaRPr lang="en-US" dirty="0"/>
          </a:p>
        </p:txBody>
      </p:sp>
      <p:pic>
        <p:nvPicPr>
          <p:cNvPr id="5" name="Picture 4">
            <a:extLst>
              <a:ext uri="{FF2B5EF4-FFF2-40B4-BE49-F238E27FC236}">
                <a16:creationId xmlns:a16="http://schemas.microsoft.com/office/drawing/2014/main" xmlns="" id="{95AA2333-D9B7-4E74-A955-17BE67873E46}"/>
              </a:ext>
            </a:extLst>
          </p:cNvPr>
          <p:cNvPicPr>
            <a:picLocks noChangeAspect="1"/>
          </p:cNvPicPr>
          <p:nvPr/>
        </p:nvPicPr>
        <p:blipFill>
          <a:blip r:embed="rId3"/>
          <a:stretch>
            <a:fillRect/>
          </a:stretch>
        </p:blipFill>
        <p:spPr>
          <a:xfrm>
            <a:off x="534572" y="1913206"/>
            <a:ext cx="6471140" cy="4663440"/>
          </a:xfrm>
          <a:prstGeom prst="rect">
            <a:avLst/>
          </a:prstGeom>
        </p:spPr>
      </p:pic>
      <p:pic>
        <p:nvPicPr>
          <p:cNvPr id="7" name="Picture 6">
            <a:extLst>
              <a:ext uri="{FF2B5EF4-FFF2-40B4-BE49-F238E27FC236}">
                <a16:creationId xmlns:a16="http://schemas.microsoft.com/office/drawing/2014/main" xmlns="" id="{23CE840B-1043-40EC-9D22-70FBCB1EF97F}"/>
              </a:ext>
            </a:extLst>
          </p:cNvPr>
          <p:cNvPicPr>
            <a:picLocks noChangeAspect="1"/>
          </p:cNvPicPr>
          <p:nvPr/>
        </p:nvPicPr>
        <p:blipFill>
          <a:blip r:embed="rId4"/>
          <a:stretch>
            <a:fillRect/>
          </a:stretch>
        </p:blipFill>
        <p:spPr>
          <a:xfrm>
            <a:off x="6998677" y="1916724"/>
            <a:ext cx="4958861" cy="4589584"/>
          </a:xfrm>
          <a:prstGeom prst="rect">
            <a:avLst/>
          </a:prstGeom>
        </p:spPr>
      </p:pic>
    </p:spTree>
    <p:extLst>
      <p:ext uri="{BB962C8B-B14F-4D97-AF65-F5344CB8AC3E}">
        <p14:creationId xmlns:p14="http://schemas.microsoft.com/office/powerpoint/2010/main" xmlns="" val="24200887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B96E581-367F-4C14-9AB3-6E2307C66D3B}"/>
              </a:ext>
            </a:extLst>
          </p:cNvPr>
          <p:cNvSpPr>
            <a:spLocks noGrp="1"/>
          </p:cNvSpPr>
          <p:nvPr>
            <p:ph type="title"/>
          </p:nvPr>
        </p:nvSpPr>
        <p:spPr>
          <a:xfrm>
            <a:off x="838200" y="365128"/>
            <a:ext cx="10515600" cy="774356"/>
          </a:xfrm>
          <a:solidFill>
            <a:schemeClr val="accent2">
              <a:lumMod val="20000"/>
              <a:lumOff val="80000"/>
            </a:schemeClr>
          </a:solidFill>
        </p:spPr>
        <p:txBody>
          <a:bodyPr/>
          <a:lstStyle/>
          <a:p>
            <a:r>
              <a:rPr lang="en-US" b="1" dirty="0">
                <a:solidFill>
                  <a:srgbClr val="00B0F0"/>
                </a:solidFill>
                <a:latin typeface="Garamond" panose="02020404030301010803" pitchFamily="18" charset="0"/>
              </a:rPr>
              <a:t>Sources of Equity Capital</a:t>
            </a:r>
            <a:endParaRPr lang="en-US" dirty="0">
              <a:solidFill>
                <a:srgbClr val="00B0F0"/>
              </a:solidFill>
              <a:latin typeface="Garamond" panose="02020404030301010803" pitchFamily="18" charset="0"/>
            </a:endParaRPr>
          </a:p>
        </p:txBody>
      </p:sp>
      <p:sp>
        <p:nvSpPr>
          <p:cNvPr id="3" name="Content Placeholder 2">
            <a:extLst>
              <a:ext uri="{FF2B5EF4-FFF2-40B4-BE49-F238E27FC236}">
                <a16:creationId xmlns:a16="http://schemas.microsoft.com/office/drawing/2014/main" xmlns="" id="{7700E3CB-69A2-45FC-965D-4D1BE020B763}"/>
              </a:ext>
            </a:extLst>
          </p:cNvPr>
          <p:cNvSpPr>
            <a:spLocks noGrp="1"/>
          </p:cNvSpPr>
          <p:nvPr>
            <p:ph idx="1"/>
          </p:nvPr>
        </p:nvSpPr>
        <p:spPr>
          <a:xfrm rot="-540000">
            <a:off x="2088222" y="1796769"/>
            <a:ext cx="7015525" cy="3120058"/>
          </a:xfrm>
          <a:solidFill>
            <a:schemeClr val="bg1"/>
          </a:solidFill>
        </p:spPr>
        <p:txBody>
          <a:bodyPr/>
          <a:lstStyle/>
          <a:p>
            <a:r>
              <a:rPr lang="en-US" dirty="0">
                <a:solidFill>
                  <a:srgbClr val="FF0000"/>
                </a:solidFill>
                <a:latin typeface="Garamond" panose="02020404030301010803" pitchFamily="18" charset="0"/>
              </a:rPr>
              <a:t>Personal saving</a:t>
            </a:r>
          </a:p>
          <a:p>
            <a:r>
              <a:rPr lang="en-US" dirty="0">
                <a:solidFill>
                  <a:srgbClr val="FF0000"/>
                </a:solidFill>
                <a:latin typeface="Garamond" panose="02020404030301010803" pitchFamily="18" charset="0"/>
              </a:rPr>
              <a:t>Friends and relatives</a:t>
            </a:r>
          </a:p>
          <a:p>
            <a:r>
              <a:rPr lang="en-US" dirty="0">
                <a:solidFill>
                  <a:srgbClr val="FF0000"/>
                </a:solidFill>
                <a:latin typeface="Garamond" panose="02020404030301010803" pitchFamily="18" charset="0"/>
              </a:rPr>
              <a:t>Partners</a:t>
            </a:r>
          </a:p>
          <a:p>
            <a:r>
              <a:rPr lang="en-US" dirty="0">
                <a:solidFill>
                  <a:srgbClr val="FF0000"/>
                </a:solidFill>
                <a:latin typeface="Garamond" panose="02020404030301010803" pitchFamily="18" charset="0"/>
              </a:rPr>
              <a:t>Public stock sale (going public)</a:t>
            </a:r>
          </a:p>
          <a:p>
            <a:r>
              <a:rPr lang="en-US" dirty="0">
                <a:solidFill>
                  <a:srgbClr val="FF0000"/>
                </a:solidFill>
                <a:latin typeface="Garamond" panose="02020404030301010803" pitchFamily="18" charset="0"/>
              </a:rPr>
              <a:t>Angels</a:t>
            </a:r>
          </a:p>
          <a:p>
            <a:r>
              <a:rPr lang="en-US" dirty="0">
                <a:solidFill>
                  <a:srgbClr val="FF0000"/>
                </a:solidFill>
                <a:latin typeface="Garamond" panose="02020404030301010803" pitchFamily="18" charset="0"/>
              </a:rPr>
              <a:t>Venture capital companies</a:t>
            </a:r>
          </a:p>
        </p:txBody>
      </p:sp>
    </p:spTree>
    <p:extLst>
      <p:ext uri="{BB962C8B-B14F-4D97-AF65-F5344CB8AC3E}">
        <p14:creationId xmlns:p14="http://schemas.microsoft.com/office/powerpoint/2010/main" xmlns="" val="32917242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884063B-6251-4A28-B28A-EA3490D19A17}"/>
              </a:ext>
            </a:extLst>
          </p:cNvPr>
          <p:cNvSpPr>
            <a:spLocks noGrp="1"/>
          </p:cNvSpPr>
          <p:nvPr>
            <p:ph type="title"/>
          </p:nvPr>
        </p:nvSpPr>
        <p:spPr>
          <a:xfrm>
            <a:off x="838200" y="365127"/>
            <a:ext cx="10515600" cy="844695"/>
          </a:xfrm>
          <a:pattFill prst="pct10">
            <a:fgClr>
              <a:schemeClr val="accent1"/>
            </a:fgClr>
            <a:bgClr>
              <a:schemeClr val="bg1"/>
            </a:bgClr>
          </a:pattFill>
        </p:spPr>
        <p:txBody>
          <a:bodyPr>
            <a:normAutofit/>
          </a:bodyPr>
          <a:lstStyle/>
          <a:p>
            <a:r>
              <a:rPr lang="en-US" sz="3200" b="1" dirty="0">
                <a:latin typeface="Garamond" panose="02020404030301010803" pitchFamily="18" charset="0"/>
              </a:rPr>
              <a:t> External Sources (Debt capital)</a:t>
            </a:r>
            <a:endParaRPr lang="en-US" sz="3200" dirty="0">
              <a:latin typeface="Garamond" panose="02020404030301010803" pitchFamily="18" charset="0"/>
            </a:endParaRPr>
          </a:p>
        </p:txBody>
      </p:sp>
      <p:sp>
        <p:nvSpPr>
          <p:cNvPr id="3" name="Content Placeholder 2">
            <a:extLst>
              <a:ext uri="{FF2B5EF4-FFF2-40B4-BE49-F238E27FC236}">
                <a16:creationId xmlns:a16="http://schemas.microsoft.com/office/drawing/2014/main" xmlns="" id="{28F50B78-AB52-4C0F-9371-AA0C38015528}"/>
              </a:ext>
            </a:extLst>
          </p:cNvPr>
          <p:cNvSpPr>
            <a:spLocks noGrp="1"/>
          </p:cNvSpPr>
          <p:nvPr>
            <p:ph idx="1"/>
          </p:nvPr>
        </p:nvSpPr>
        <p:spPr>
          <a:xfrm>
            <a:off x="838200" y="1209822"/>
            <a:ext cx="10515600" cy="4967141"/>
          </a:xfrm>
          <a:pattFill prst="pct5">
            <a:fgClr>
              <a:schemeClr val="accent1"/>
            </a:fgClr>
            <a:bgClr>
              <a:schemeClr val="bg1"/>
            </a:bgClr>
          </a:pattFill>
        </p:spPr>
        <p:txBody>
          <a:bodyPr>
            <a:normAutofit/>
          </a:bodyPr>
          <a:lstStyle/>
          <a:p>
            <a:r>
              <a:rPr lang="en-US" dirty="0">
                <a:latin typeface="Garamond" panose="02020404030301010803" pitchFamily="18" charset="0"/>
              </a:rPr>
              <a:t>Borrowed capital or debt capital is the external financing that small business owner has borrowed and must repay with interest</a:t>
            </a:r>
          </a:p>
          <a:p>
            <a:r>
              <a:rPr lang="en-US" dirty="0">
                <a:latin typeface="Garamond" panose="02020404030301010803" pitchFamily="18" charset="0"/>
              </a:rPr>
              <a:t>There are different sources of debt capital.</a:t>
            </a:r>
          </a:p>
          <a:p>
            <a:pPr marL="514350" indent="-514350">
              <a:buAutoNum type="arabicPeriod"/>
            </a:pPr>
            <a:r>
              <a:rPr lang="en-US" b="1" dirty="0">
                <a:latin typeface="Garamond" panose="02020404030301010803" pitchFamily="18" charset="0"/>
              </a:rPr>
              <a:t>Commercial banks</a:t>
            </a:r>
          </a:p>
          <a:p>
            <a:pPr marL="0" indent="0">
              <a:buNone/>
            </a:pPr>
            <a:r>
              <a:rPr lang="en-US" i="1" dirty="0">
                <a:solidFill>
                  <a:srgbClr val="FF0000"/>
                </a:solidFill>
                <a:latin typeface="Garamond" panose="02020404030301010803" pitchFamily="18" charset="0"/>
              </a:rPr>
              <a:t> Most frequently used source for short term debt by the entrepreneur.</a:t>
            </a:r>
          </a:p>
          <a:p>
            <a:pPr>
              <a:buFont typeface="Wingdings" panose="05000000000000000000" pitchFamily="2" charset="2"/>
              <a:buChar char="§"/>
            </a:pPr>
            <a:r>
              <a:rPr lang="en-US" dirty="0">
                <a:latin typeface="Garamond" panose="02020404030301010803" pitchFamily="18" charset="0"/>
              </a:rPr>
              <a:t>Short term loans (repayable within one year or less) </a:t>
            </a:r>
          </a:p>
          <a:p>
            <a:pPr>
              <a:buFont typeface="Wingdings" panose="05000000000000000000" pitchFamily="2" charset="2"/>
              <a:buChar char="§"/>
            </a:pPr>
            <a:r>
              <a:rPr lang="en-US" dirty="0">
                <a:latin typeface="Garamond" panose="02020404030301010803" pitchFamily="18" charset="0"/>
              </a:rPr>
              <a:t>Medium term loan (maturing in above one year but less than five years)</a:t>
            </a:r>
          </a:p>
          <a:p>
            <a:pPr>
              <a:buFont typeface="Wingdings" panose="05000000000000000000" pitchFamily="2" charset="2"/>
              <a:buChar char="§"/>
            </a:pPr>
            <a:r>
              <a:rPr lang="en-US" dirty="0">
                <a:latin typeface="Garamond" panose="02020404030301010803" pitchFamily="18" charset="0"/>
              </a:rPr>
              <a:t>Long term loans (maturing in more than five years)</a:t>
            </a:r>
          </a:p>
        </p:txBody>
      </p:sp>
    </p:spTree>
    <p:extLst>
      <p:ext uri="{BB962C8B-B14F-4D97-AF65-F5344CB8AC3E}">
        <p14:creationId xmlns:p14="http://schemas.microsoft.com/office/powerpoint/2010/main" xmlns="" val="27421449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884063B-6251-4A28-B28A-EA3490D19A17}"/>
              </a:ext>
            </a:extLst>
          </p:cNvPr>
          <p:cNvSpPr>
            <a:spLocks noGrp="1"/>
          </p:cNvSpPr>
          <p:nvPr>
            <p:ph type="title"/>
          </p:nvPr>
        </p:nvSpPr>
        <p:spPr>
          <a:xfrm>
            <a:off x="661182" y="365128"/>
            <a:ext cx="11338560" cy="507070"/>
          </a:xfrm>
          <a:pattFill prst="pct10">
            <a:fgClr>
              <a:schemeClr val="accent1"/>
            </a:fgClr>
            <a:bgClr>
              <a:schemeClr val="bg1"/>
            </a:bgClr>
          </a:pattFill>
        </p:spPr>
        <p:txBody>
          <a:bodyPr>
            <a:normAutofit/>
          </a:bodyPr>
          <a:lstStyle/>
          <a:p>
            <a:r>
              <a:rPr lang="en-US" sz="2800" b="1" dirty="0">
                <a:latin typeface="Garamond" panose="02020404030301010803" pitchFamily="18" charset="0"/>
              </a:rPr>
              <a:t>Bank Lending Decision</a:t>
            </a:r>
          </a:p>
        </p:txBody>
      </p:sp>
      <p:sp>
        <p:nvSpPr>
          <p:cNvPr id="3" name="Content Placeholder 2">
            <a:extLst>
              <a:ext uri="{FF2B5EF4-FFF2-40B4-BE49-F238E27FC236}">
                <a16:creationId xmlns:a16="http://schemas.microsoft.com/office/drawing/2014/main" xmlns="" id="{28F50B78-AB52-4C0F-9371-AA0C38015528}"/>
              </a:ext>
            </a:extLst>
          </p:cNvPr>
          <p:cNvSpPr>
            <a:spLocks noGrp="1"/>
          </p:cNvSpPr>
          <p:nvPr>
            <p:ph idx="1"/>
          </p:nvPr>
        </p:nvSpPr>
        <p:spPr>
          <a:xfrm>
            <a:off x="661182" y="886266"/>
            <a:ext cx="11408898" cy="5556738"/>
          </a:xfrm>
          <a:pattFill prst="pct5">
            <a:fgClr>
              <a:schemeClr val="accent1"/>
            </a:fgClr>
            <a:bgClr>
              <a:schemeClr val="bg1"/>
            </a:bgClr>
          </a:pattFill>
        </p:spPr>
        <p:txBody>
          <a:bodyPr>
            <a:normAutofit lnSpcReduction="10000"/>
          </a:bodyPr>
          <a:lstStyle/>
          <a:p>
            <a:r>
              <a:rPr lang="en-US" dirty="0">
                <a:latin typeface="Garamond" panose="02020404030301010803" pitchFamily="18" charset="0"/>
              </a:rPr>
              <a:t>Most bankers refer to the five C’s of credit in making lending decision. </a:t>
            </a:r>
          </a:p>
          <a:p>
            <a:pPr marL="514350" indent="-514350">
              <a:buFont typeface="+mj-lt"/>
              <a:buAutoNum type="arabicPeriod"/>
            </a:pPr>
            <a:r>
              <a:rPr lang="en-US" b="1" i="1" dirty="0">
                <a:latin typeface="Garamond" panose="02020404030301010803" pitchFamily="18" charset="0"/>
              </a:rPr>
              <a:t>Capital: </a:t>
            </a:r>
            <a:r>
              <a:rPr lang="en-US" dirty="0">
                <a:latin typeface="Garamond" panose="02020404030301010803" pitchFamily="18" charset="0"/>
              </a:rPr>
              <a:t>A small business must have a stable capital base before a bank will grant a loan.</a:t>
            </a:r>
          </a:p>
          <a:p>
            <a:pPr marL="514350" indent="-514350">
              <a:buFont typeface="+mj-lt"/>
              <a:buAutoNum type="arabicPeriod"/>
            </a:pPr>
            <a:r>
              <a:rPr lang="en-US" b="1" dirty="0">
                <a:latin typeface="Garamond" panose="02020404030301010803" pitchFamily="18" charset="0"/>
              </a:rPr>
              <a:t> </a:t>
            </a:r>
            <a:r>
              <a:rPr lang="en-US" b="1" i="1" dirty="0">
                <a:latin typeface="Garamond" panose="02020404030301010803" pitchFamily="18" charset="0"/>
              </a:rPr>
              <a:t>Capacity: </a:t>
            </a:r>
            <a:r>
              <a:rPr lang="en-US" dirty="0">
                <a:latin typeface="Garamond" panose="02020404030301010803" pitchFamily="18" charset="0"/>
              </a:rPr>
              <a:t>The bank must be convinced of the firm’s ability to meet its regular financial obligations and to repay the bank loan.</a:t>
            </a:r>
          </a:p>
          <a:p>
            <a:pPr marL="514350" indent="-514350">
              <a:buAutoNum type="arabicPeriod" startAt="3"/>
            </a:pPr>
            <a:r>
              <a:rPr lang="en-US" b="1" i="1" dirty="0">
                <a:latin typeface="Garamond" panose="02020404030301010803" pitchFamily="18" charset="0"/>
              </a:rPr>
              <a:t>Collateral: </a:t>
            </a:r>
            <a:r>
              <a:rPr lang="en-US" dirty="0">
                <a:latin typeface="Garamond" panose="02020404030301010803" pitchFamily="18" charset="0"/>
              </a:rPr>
              <a:t>The collateral includes any assets the owner pledges to the bank as security for repayment of the loan.</a:t>
            </a:r>
          </a:p>
          <a:p>
            <a:pPr marL="514350" indent="-514350">
              <a:buAutoNum type="arabicPeriod" startAt="3"/>
            </a:pPr>
            <a:r>
              <a:rPr lang="en-US" b="1" i="1" dirty="0">
                <a:latin typeface="Garamond" panose="02020404030301010803" pitchFamily="18" charset="0"/>
              </a:rPr>
              <a:t>Character: </a:t>
            </a:r>
            <a:r>
              <a:rPr lang="en-US" dirty="0">
                <a:latin typeface="Garamond" panose="02020404030301010803" pitchFamily="18" charset="0"/>
              </a:rPr>
              <a:t>The evaluation of character frequently is based on intangible factors such as honesty, competence, willingness to negotiate with the bank.</a:t>
            </a:r>
          </a:p>
          <a:p>
            <a:r>
              <a:rPr lang="en-US" b="1" i="1" dirty="0">
                <a:latin typeface="Garamond" panose="02020404030301010803" pitchFamily="18" charset="0"/>
              </a:rPr>
              <a:t>5. Conditions:</a:t>
            </a:r>
            <a:r>
              <a:rPr lang="en-US" dirty="0">
                <a:latin typeface="Garamond" panose="02020404030301010803" pitchFamily="18" charset="0"/>
              </a:rPr>
              <a:t>. Banks consider the factors relating to the business operation such as potential growth in the market, competition, location, and loan purpose</a:t>
            </a:r>
          </a:p>
          <a:p>
            <a:r>
              <a:rPr lang="en-US" dirty="0">
                <a:latin typeface="Garamond" panose="02020404030301010803" pitchFamily="18" charset="0"/>
              </a:rPr>
              <a:t>Another factor is shape of the overall economy including interest rate levels, inflation rate, and demand for money</a:t>
            </a:r>
          </a:p>
        </p:txBody>
      </p:sp>
    </p:spTree>
    <p:extLst>
      <p:ext uri="{BB962C8B-B14F-4D97-AF65-F5344CB8AC3E}">
        <p14:creationId xmlns:p14="http://schemas.microsoft.com/office/powerpoint/2010/main" xmlns="" val="10796726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884063B-6251-4A28-B28A-EA3490D19A17}"/>
              </a:ext>
            </a:extLst>
          </p:cNvPr>
          <p:cNvSpPr>
            <a:spLocks noGrp="1"/>
          </p:cNvSpPr>
          <p:nvPr>
            <p:ph type="title"/>
          </p:nvPr>
        </p:nvSpPr>
        <p:spPr>
          <a:xfrm>
            <a:off x="838200" y="365127"/>
            <a:ext cx="10515600" cy="844695"/>
          </a:xfrm>
          <a:pattFill prst="pct10">
            <a:fgClr>
              <a:schemeClr val="accent1"/>
            </a:fgClr>
            <a:bgClr>
              <a:schemeClr val="bg1"/>
            </a:bgClr>
          </a:pattFill>
        </p:spPr>
        <p:txBody>
          <a:bodyPr>
            <a:normAutofit/>
          </a:bodyPr>
          <a:lstStyle/>
          <a:p>
            <a:r>
              <a:rPr lang="en-US" sz="3200" b="1" dirty="0">
                <a:latin typeface="Garamond" panose="02020404030301010803" pitchFamily="18" charset="0"/>
              </a:rPr>
              <a:t>Bank Lending Decision</a:t>
            </a:r>
            <a:endParaRPr lang="en-US" sz="3200" dirty="0">
              <a:latin typeface="Garamond" panose="02020404030301010803" pitchFamily="18" charset="0"/>
            </a:endParaRPr>
          </a:p>
        </p:txBody>
      </p:sp>
      <p:sp>
        <p:nvSpPr>
          <p:cNvPr id="3" name="Content Placeholder 2">
            <a:extLst>
              <a:ext uri="{FF2B5EF4-FFF2-40B4-BE49-F238E27FC236}">
                <a16:creationId xmlns:a16="http://schemas.microsoft.com/office/drawing/2014/main" xmlns="" id="{28F50B78-AB52-4C0F-9371-AA0C38015528}"/>
              </a:ext>
            </a:extLst>
          </p:cNvPr>
          <p:cNvSpPr>
            <a:spLocks noGrp="1"/>
          </p:cNvSpPr>
          <p:nvPr>
            <p:ph idx="1"/>
          </p:nvPr>
        </p:nvSpPr>
        <p:spPr>
          <a:xfrm>
            <a:off x="838200" y="1209822"/>
            <a:ext cx="10515600" cy="4967141"/>
          </a:xfrm>
          <a:pattFill prst="pct5">
            <a:fgClr>
              <a:schemeClr val="accent1"/>
            </a:fgClr>
            <a:bgClr>
              <a:schemeClr val="bg1"/>
            </a:bgClr>
          </a:pattFill>
        </p:spPr>
        <p:txBody>
          <a:bodyPr>
            <a:normAutofit/>
          </a:bodyPr>
          <a:lstStyle/>
          <a:p>
            <a:r>
              <a:rPr lang="en-US" sz="3200" dirty="0">
                <a:solidFill>
                  <a:srgbClr val="FF0000"/>
                </a:solidFill>
                <a:latin typeface="Agency FB" panose="020B0503020202020204" pitchFamily="34" charset="0"/>
              </a:rPr>
              <a:t>The higher a small business scores on these five Cs, the greater its chance will be of receiving a loan. </a:t>
            </a:r>
          </a:p>
          <a:p>
            <a:r>
              <a:rPr lang="en-US" sz="3200" i="1" dirty="0">
                <a:solidFill>
                  <a:schemeClr val="accent1"/>
                </a:solidFill>
                <a:latin typeface="Agency FB" panose="020B0503020202020204" pitchFamily="34" charset="0"/>
              </a:rPr>
              <a:t>In the Ethiopian context, collateral is very critical</a:t>
            </a:r>
          </a:p>
        </p:txBody>
      </p:sp>
    </p:spTree>
    <p:extLst>
      <p:ext uri="{BB962C8B-B14F-4D97-AF65-F5344CB8AC3E}">
        <p14:creationId xmlns:p14="http://schemas.microsoft.com/office/powerpoint/2010/main" xmlns="" val="32001949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884063B-6251-4A28-B28A-EA3490D19A17}"/>
              </a:ext>
            </a:extLst>
          </p:cNvPr>
          <p:cNvSpPr>
            <a:spLocks noGrp="1"/>
          </p:cNvSpPr>
          <p:nvPr>
            <p:ph type="title"/>
          </p:nvPr>
        </p:nvSpPr>
        <p:spPr>
          <a:xfrm>
            <a:off x="838200" y="365127"/>
            <a:ext cx="10515600" cy="844695"/>
          </a:xfrm>
          <a:pattFill prst="pct10">
            <a:fgClr>
              <a:schemeClr val="accent1"/>
            </a:fgClr>
            <a:bgClr>
              <a:schemeClr val="bg1"/>
            </a:bgClr>
          </a:pattFill>
        </p:spPr>
        <p:txBody>
          <a:bodyPr>
            <a:normAutofit/>
          </a:bodyPr>
          <a:lstStyle/>
          <a:p>
            <a:r>
              <a:rPr lang="en-US" sz="3200" b="1" dirty="0">
                <a:latin typeface="Garamond" panose="02020404030301010803" pitchFamily="18" charset="0"/>
              </a:rPr>
              <a:t> External Sources (Debt capital)</a:t>
            </a:r>
            <a:endParaRPr lang="en-US" sz="3200" dirty="0">
              <a:latin typeface="Garamond" panose="02020404030301010803" pitchFamily="18" charset="0"/>
            </a:endParaRPr>
          </a:p>
        </p:txBody>
      </p:sp>
      <p:sp>
        <p:nvSpPr>
          <p:cNvPr id="3" name="Content Placeholder 2">
            <a:extLst>
              <a:ext uri="{FF2B5EF4-FFF2-40B4-BE49-F238E27FC236}">
                <a16:creationId xmlns:a16="http://schemas.microsoft.com/office/drawing/2014/main" xmlns="" id="{28F50B78-AB52-4C0F-9371-AA0C38015528}"/>
              </a:ext>
            </a:extLst>
          </p:cNvPr>
          <p:cNvSpPr>
            <a:spLocks noGrp="1"/>
          </p:cNvSpPr>
          <p:nvPr>
            <p:ph idx="1"/>
          </p:nvPr>
        </p:nvSpPr>
        <p:spPr>
          <a:xfrm>
            <a:off x="838200" y="1209822"/>
            <a:ext cx="10515600" cy="4967141"/>
          </a:xfrm>
          <a:pattFill prst="pct5">
            <a:fgClr>
              <a:schemeClr val="accent1"/>
            </a:fgClr>
            <a:bgClr>
              <a:schemeClr val="bg1"/>
            </a:bgClr>
          </a:pattFill>
        </p:spPr>
        <p:txBody>
          <a:bodyPr>
            <a:normAutofit/>
          </a:bodyPr>
          <a:lstStyle/>
          <a:p>
            <a:pPr marL="0" indent="0" algn="just">
              <a:buNone/>
            </a:pPr>
            <a:r>
              <a:rPr lang="en-US" b="1" dirty="0">
                <a:latin typeface="Garamond" panose="02020404030301010803" pitchFamily="18" charset="0"/>
              </a:rPr>
              <a:t>2. Micro Finances</a:t>
            </a:r>
            <a:r>
              <a:rPr lang="en-US" dirty="0">
                <a:latin typeface="Garamond" panose="02020404030301010803" pitchFamily="18" charset="0"/>
              </a:rPr>
              <a:t>: provide financial services mainly to the poor ,micro and small enterprises</a:t>
            </a:r>
          </a:p>
          <a:p>
            <a:pPr marL="0" indent="0" algn="just">
              <a:buNone/>
            </a:pPr>
            <a:r>
              <a:rPr lang="en-US" b="1" dirty="0">
                <a:latin typeface="Garamond" panose="02020404030301010803" pitchFamily="18" charset="0"/>
              </a:rPr>
              <a:t>3. Trade Credit</a:t>
            </a:r>
            <a:r>
              <a:rPr lang="en-US" dirty="0">
                <a:latin typeface="Garamond" panose="02020404030301010803" pitchFamily="18" charset="0"/>
              </a:rPr>
              <a:t>: It is credit given by suppliers who sell goods on account. This credit is reflected on the entrepreneur’s balance sheet as account payable and in most cases it must be paid in 30 to 90 or more days.</a:t>
            </a:r>
          </a:p>
          <a:p>
            <a:pPr marL="0" indent="0" algn="just">
              <a:buNone/>
            </a:pPr>
            <a:r>
              <a:rPr lang="en-US" b="1" dirty="0">
                <a:latin typeface="Garamond" panose="02020404030301010803" pitchFamily="18" charset="0"/>
              </a:rPr>
              <a:t>4. Equipment Suppliers</a:t>
            </a:r>
            <a:r>
              <a:rPr lang="en-US" dirty="0">
                <a:latin typeface="Garamond" panose="02020404030301010803" pitchFamily="18" charset="0"/>
              </a:rPr>
              <a:t>: Most equipment vendors encourage business owners to purchase their equipment by offering to finance the purchase.</a:t>
            </a:r>
          </a:p>
          <a:p>
            <a:pPr marL="0" indent="0" algn="just">
              <a:buNone/>
            </a:pPr>
            <a:r>
              <a:rPr lang="en-US" b="1" dirty="0">
                <a:latin typeface="Garamond" panose="02020404030301010803" pitchFamily="18" charset="0"/>
              </a:rPr>
              <a:t>5. Account receivable financing</a:t>
            </a:r>
            <a:r>
              <a:rPr lang="en-US" dirty="0">
                <a:latin typeface="Garamond" panose="02020404030301010803" pitchFamily="18" charset="0"/>
              </a:rPr>
              <a:t>: It is a short term financing that involves either the pledge of receivables as collateral for a loan.</a:t>
            </a:r>
          </a:p>
        </p:txBody>
      </p:sp>
    </p:spTree>
    <p:extLst>
      <p:ext uri="{BB962C8B-B14F-4D97-AF65-F5344CB8AC3E}">
        <p14:creationId xmlns:p14="http://schemas.microsoft.com/office/powerpoint/2010/main" xmlns="" val="3743205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884063B-6251-4A28-B28A-EA3490D19A17}"/>
              </a:ext>
            </a:extLst>
          </p:cNvPr>
          <p:cNvSpPr>
            <a:spLocks noGrp="1"/>
          </p:cNvSpPr>
          <p:nvPr>
            <p:ph type="title"/>
          </p:nvPr>
        </p:nvSpPr>
        <p:spPr>
          <a:xfrm>
            <a:off x="838200" y="365127"/>
            <a:ext cx="10515600" cy="844695"/>
          </a:xfrm>
          <a:pattFill prst="pct10">
            <a:fgClr>
              <a:schemeClr val="accent1"/>
            </a:fgClr>
            <a:bgClr>
              <a:schemeClr val="bg1"/>
            </a:bgClr>
          </a:pattFill>
        </p:spPr>
        <p:txBody>
          <a:bodyPr>
            <a:normAutofit/>
          </a:bodyPr>
          <a:lstStyle/>
          <a:p>
            <a:r>
              <a:rPr lang="en-US" sz="3200" b="1" dirty="0">
                <a:latin typeface="Garamond" panose="02020404030301010803" pitchFamily="18" charset="0"/>
              </a:rPr>
              <a:t> External Sources (Debt capital)</a:t>
            </a:r>
            <a:endParaRPr lang="en-US" sz="3200" dirty="0">
              <a:latin typeface="Garamond" panose="02020404030301010803" pitchFamily="18" charset="0"/>
            </a:endParaRPr>
          </a:p>
        </p:txBody>
      </p:sp>
      <p:sp>
        <p:nvSpPr>
          <p:cNvPr id="3" name="Content Placeholder 2">
            <a:extLst>
              <a:ext uri="{FF2B5EF4-FFF2-40B4-BE49-F238E27FC236}">
                <a16:creationId xmlns:a16="http://schemas.microsoft.com/office/drawing/2014/main" xmlns="" id="{28F50B78-AB52-4C0F-9371-AA0C38015528}"/>
              </a:ext>
            </a:extLst>
          </p:cNvPr>
          <p:cNvSpPr>
            <a:spLocks noGrp="1"/>
          </p:cNvSpPr>
          <p:nvPr>
            <p:ph idx="1"/>
          </p:nvPr>
        </p:nvSpPr>
        <p:spPr>
          <a:xfrm>
            <a:off x="838200" y="1209822"/>
            <a:ext cx="10515600" cy="4967141"/>
          </a:xfrm>
          <a:pattFill prst="pct5">
            <a:fgClr>
              <a:schemeClr val="accent1"/>
            </a:fgClr>
            <a:bgClr>
              <a:schemeClr val="bg1"/>
            </a:bgClr>
          </a:pattFill>
        </p:spPr>
        <p:txBody>
          <a:bodyPr>
            <a:normAutofit/>
          </a:bodyPr>
          <a:lstStyle/>
          <a:p>
            <a:pPr marL="0" indent="0" algn="just">
              <a:buNone/>
            </a:pPr>
            <a:r>
              <a:rPr lang="en-US" b="1" dirty="0">
                <a:latin typeface="Garamond" panose="02020404030301010803" pitchFamily="18" charset="0"/>
              </a:rPr>
              <a:t>6. Credit unions</a:t>
            </a:r>
            <a:r>
              <a:rPr lang="en-US" dirty="0">
                <a:latin typeface="Garamond" panose="02020404030301010803" pitchFamily="18" charset="0"/>
              </a:rPr>
              <a:t>: Credit unions are non-profit cooperatives that promote savings and provide credit to their members. </a:t>
            </a:r>
          </a:p>
          <a:p>
            <a:pPr algn="just">
              <a:buFont typeface="Wingdings" panose="05000000000000000000" pitchFamily="2" charset="2"/>
              <a:buChar char="§"/>
            </a:pPr>
            <a:r>
              <a:rPr lang="en-US" dirty="0">
                <a:latin typeface="Garamond" panose="02020404030301010803" pitchFamily="18" charset="0"/>
              </a:rPr>
              <a:t>But credit unions do not make loans to just any one; to qualify for a loan an entrepreneur must be a member.</a:t>
            </a:r>
          </a:p>
          <a:p>
            <a:pPr marL="0" indent="0" algn="just">
              <a:buNone/>
            </a:pPr>
            <a:r>
              <a:rPr lang="en-US" b="1" dirty="0">
                <a:latin typeface="Garamond" panose="02020404030301010803" pitchFamily="18" charset="0"/>
              </a:rPr>
              <a:t>7. Bonds: </a:t>
            </a:r>
            <a:r>
              <a:rPr lang="en-US" dirty="0">
                <a:latin typeface="Garamond" panose="02020404030301010803" pitchFamily="18" charset="0"/>
              </a:rPr>
              <a:t>A bond is a long term contract in which the issuer, who is the borrower, agrees to make principal and interest payments on specific date to the holder of the bond.</a:t>
            </a:r>
          </a:p>
          <a:p>
            <a:pPr marL="0" indent="0" algn="just">
              <a:buNone/>
            </a:pPr>
            <a:r>
              <a:rPr lang="en-US" b="1" dirty="0">
                <a:latin typeface="Garamond" panose="02020404030301010803" pitchFamily="18" charset="0"/>
              </a:rPr>
              <a:t>8. Traditional Sources of Finance: </a:t>
            </a:r>
            <a:r>
              <a:rPr lang="en-US" dirty="0">
                <a:latin typeface="Garamond" panose="02020404030301010803" pitchFamily="18" charset="0"/>
              </a:rPr>
              <a:t>“</a:t>
            </a:r>
            <a:r>
              <a:rPr lang="en-US" dirty="0" err="1">
                <a:latin typeface="Garamond" panose="02020404030301010803" pitchFamily="18" charset="0"/>
              </a:rPr>
              <a:t>Idir</a:t>
            </a:r>
            <a:r>
              <a:rPr lang="en-US" dirty="0">
                <a:latin typeface="Garamond" panose="02020404030301010803" pitchFamily="18" charset="0"/>
              </a:rPr>
              <a:t>”, “</a:t>
            </a:r>
            <a:r>
              <a:rPr lang="en-US" dirty="0" err="1">
                <a:latin typeface="Garamond" panose="02020404030301010803" pitchFamily="18" charset="0"/>
              </a:rPr>
              <a:t>equib</a:t>
            </a:r>
            <a:r>
              <a:rPr lang="en-US" dirty="0">
                <a:latin typeface="Garamond" panose="02020404030301010803" pitchFamily="18" charset="0"/>
              </a:rPr>
              <a:t>”</a:t>
            </a:r>
          </a:p>
        </p:txBody>
      </p:sp>
    </p:spTree>
    <p:extLst>
      <p:ext uri="{BB962C8B-B14F-4D97-AF65-F5344CB8AC3E}">
        <p14:creationId xmlns:p14="http://schemas.microsoft.com/office/powerpoint/2010/main" xmlns="" val="10317532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A4EE583-E81C-46C7-8B0F-FEFE02F63A87}"/>
              </a:ext>
            </a:extLst>
          </p:cNvPr>
          <p:cNvSpPr>
            <a:spLocks noGrp="1"/>
          </p:cNvSpPr>
          <p:nvPr>
            <p:ph type="title"/>
          </p:nvPr>
        </p:nvSpPr>
        <p:spPr>
          <a:xfrm>
            <a:off x="464234" y="365128"/>
            <a:ext cx="11071274" cy="886898"/>
          </a:xfrm>
        </p:spPr>
        <p:txBody>
          <a:bodyPr>
            <a:normAutofit/>
          </a:bodyPr>
          <a:lstStyle/>
          <a:p>
            <a:r>
              <a:rPr lang="en-US" sz="3200" b="1" dirty="0">
                <a:latin typeface="Garamond" panose="02020404030301010803" pitchFamily="18" charset="0"/>
              </a:rPr>
              <a:t>Lease Financing</a:t>
            </a:r>
            <a:endParaRPr lang="en-US" sz="3200" dirty="0">
              <a:latin typeface="Garamond" panose="02020404030301010803" pitchFamily="18" charset="0"/>
            </a:endParaRPr>
          </a:p>
        </p:txBody>
      </p:sp>
      <p:sp>
        <p:nvSpPr>
          <p:cNvPr id="3" name="Content Placeholder 2">
            <a:extLst>
              <a:ext uri="{FF2B5EF4-FFF2-40B4-BE49-F238E27FC236}">
                <a16:creationId xmlns:a16="http://schemas.microsoft.com/office/drawing/2014/main" xmlns="" id="{FC026287-0E20-4998-91F6-B02966336449}"/>
              </a:ext>
            </a:extLst>
          </p:cNvPr>
          <p:cNvSpPr>
            <a:spLocks noGrp="1"/>
          </p:cNvSpPr>
          <p:nvPr>
            <p:ph idx="1"/>
          </p:nvPr>
        </p:nvSpPr>
        <p:spPr>
          <a:xfrm>
            <a:off x="464235" y="1097280"/>
            <a:ext cx="11085340" cy="5514535"/>
          </a:xfrm>
        </p:spPr>
        <p:txBody>
          <a:bodyPr/>
          <a:lstStyle/>
          <a:p>
            <a:pPr algn="just">
              <a:buFont typeface="Wingdings" panose="05000000000000000000" pitchFamily="2" charset="2"/>
              <a:buChar char="§"/>
            </a:pPr>
            <a:r>
              <a:rPr lang="en-US" dirty="0">
                <a:latin typeface="Garamond" panose="02020404030301010803" pitchFamily="18" charset="0"/>
              </a:rPr>
              <a:t>Lease financing is one of the important sources of medium- and long-term financing where the owner of an asset gives another person, the right to use that asset against periodical payments.</a:t>
            </a:r>
          </a:p>
          <a:p>
            <a:pPr algn="just">
              <a:buFont typeface="Wingdings" panose="05000000000000000000" pitchFamily="2" charset="2"/>
              <a:buChar char="§"/>
            </a:pPr>
            <a:r>
              <a:rPr lang="en-US" i="1" dirty="0">
                <a:latin typeface="Garamond" panose="02020404030301010803" pitchFamily="18" charset="0"/>
              </a:rPr>
              <a:t>The owner of the asset is known as lessor and the user is called lessee</a:t>
            </a:r>
          </a:p>
          <a:p>
            <a:r>
              <a:rPr lang="en-US" dirty="0">
                <a:latin typeface="Garamond" panose="02020404030301010803" pitchFamily="18" charset="0"/>
              </a:rPr>
              <a:t>The periodical payment made by the lessee to the lessor is known as lease rental.</a:t>
            </a:r>
          </a:p>
          <a:p>
            <a:pPr>
              <a:buFont typeface="Wingdings" panose="05000000000000000000" pitchFamily="2" charset="2"/>
              <a:buChar char="§"/>
            </a:pPr>
            <a:r>
              <a:rPr lang="en-US" dirty="0">
                <a:solidFill>
                  <a:schemeClr val="accent1"/>
                </a:solidFill>
                <a:latin typeface="Garamond" panose="02020404030301010803" pitchFamily="18" charset="0"/>
              </a:rPr>
              <a:t>Lease financing can be classified into two categories. </a:t>
            </a:r>
          </a:p>
          <a:p>
            <a:pPr marL="514350" indent="-514350">
              <a:buFont typeface="+mj-lt"/>
              <a:buAutoNum type="arabicParenR"/>
            </a:pPr>
            <a:r>
              <a:rPr lang="en-US" dirty="0">
                <a:latin typeface="Garamond" panose="02020404030301010803" pitchFamily="18" charset="0"/>
              </a:rPr>
              <a:t>Finance lease</a:t>
            </a:r>
          </a:p>
          <a:p>
            <a:pPr marL="514350" indent="-514350">
              <a:buFont typeface="+mj-lt"/>
              <a:buAutoNum type="arabicParenR"/>
            </a:pPr>
            <a:r>
              <a:rPr lang="en-US" dirty="0">
                <a:latin typeface="Garamond" panose="02020404030301010803" pitchFamily="18" charset="0"/>
              </a:rPr>
              <a:t> Operating lease</a:t>
            </a:r>
            <a:endParaRPr lang="en-US" i="1" dirty="0">
              <a:latin typeface="Garamond" panose="02020404030301010803" pitchFamily="18" charset="0"/>
            </a:endParaRPr>
          </a:p>
        </p:txBody>
      </p:sp>
    </p:spTree>
    <p:extLst>
      <p:ext uri="{BB962C8B-B14F-4D97-AF65-F5344CB8AC3E}">
        <p14:creationId xmlns:p14="http://schemas.microsoft.com/office/powerpoint/2010/main" xmlns="" val="8807761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A4EE583-E81C-46C7-8B0F-FEFE02F63A87}"/>
              </a:ext>
            </a:extLst>
          </p:cNvPr>
          <p:cNvSpPr>
            <a:spLocks noGrp="1"/>
          </p:cNvSpPr>
          <p:nvPr>
            <p:ph type="title"/>
          </p:nvPr>
        </p:nvSpPr>
        <p:spPr>
          <a:xfrm>
            <a:off x="464234" y="365128"/>
            <a:ext cx="11071274" cy="605543"/>
          </a:xfrm>
        </p:spPr>
        <p:txBody>
          <a:bodyPr>
            <a:normAutofit/>
          </a:bodyPr>
          <a:lstStyle/>
          <a:p>
            <a:r>
              <a:rPr lang="en-US" sz="3200" b="1" dirty="0">
                <a:latin typeface="Garamond" panose="02020404030301010803" pitchFamily="18" charset="0"/>
              </a:rPr>
              <a:t>1.Finance Lease</a:t>
            </a:r>
            <a:endParaRPr lang="en-US" sz="3200" dirty="0">
              <a:latin typeface="Garamond" panose="02020404030301010803" pitchFamily="18" charset="0"/>
            </a:endParaRPr>
          </a:p>
        </p:txBody>
      </p:sp>
      <p:sp>
        <p:nvSpPr>
          <p:cNvPr id="3" name="Content Placeholder 2">
            <a:extLst>
              <a:ext uri="{FF2B5EF4-FFF2-40B4-BE49-F238E27FC236}">
                <a16:creationId xmlns:a16="http://schemas.microsoft.com/office/drawing/2014/main" xmlns="" id="{FC026287-0E20-4998-91F6-B02966336449}"/>
              </a:ext>
            </a:extLst>
          </p:cNvPr>
          <p:cNvSpPr>
            <a:spLocks noGrp="1"/>
          </p:cNvSpPr>
          <p:nvPr>
            <p:ph idx="1"/>
          </p:nvPr>
        </p:nvSpPr>
        <p:spPr>
          <a:xfrm>
            <a:off x="464235" y="801858"/>
            <a:ext cx="11085340" cy="5809957"/>
          </a:xfrm>
        </p:spPr>
        <p:txBody>
          <a:bodyPr>
            <a:normAutofit/>
          </a:bodyPr>
          <a:lstStyle/>
          <a:p>
            <a:pPr algn="just"/>
            <a:r>
              <a:rPr lang="en-US" dirty="0">
                <a:latin typeface="Garamond" panose="02020404030301010803" pitchFamily="18" charset="0"/>
              </a:rPr>
              <a:t>It is the lease where the lessor transfers substantially all the risks and rewards of ownership of assets to the lessee for lease rentals.</a:t>
            </a:r>
          </a:p>
          <a:p>
            <a:pPr algn="just"/>
            <a:r>
              <a:rPr lang="en-US" dirty="0">
                <a:latin typeface="Garamond" panose="02020404030301010803" pitchFamily="18" charset="0"/>
              </a:rPr>
              <a:t>In other words, it puts the lessee in the same condition as he/she would have been if he/she had purchased the asset.</a:t>
            </a:r>
          </a:p>
          <a:p>
            <a:pPr algn="just"/>
            <a:r>
              <a:rPr lang="en-US" b="1" dirty="0">
                <a:solidFill>
                  <a:schemeClr val="accent1"/>
                </a:solidFill>
                <a:latin typeface="Garamond" panose="02020404030301010803" pitchFamily="18" charset="0"/>
              </a:rPr>
              <a:t>Finance lease has two phases: </a:t>
            </a:r>
          </a:p>
          <a:p>
            <a:pPr algn="just"/>
            <a:r>
              <a:rPr lang="en-US" dirty="0">
                <a:latin typeface="Garamond" panose="02020404030301010803" pitchFamily="18" charset="0"/>
              </a:rPr>
              <a:t>The first one is called primary period. </a:t>
            </a:r>
          </a:p>
          <a:p>
            <a:pPr algn="just"/>
            <a:r>
              <a:rPr lang="en-US" dirty="0">
                <a:latin typeface="Garamond" panose="02020404030301010803" pitchFamily="18" charset="0"/>
              </a:rPr>
              <a:t>This is non-cancellable period and in this period, the lessor recovers his total investment through lease rental. </a:t>
            </a:r>
          </a:p>
          <a:p>
            <a:pPr algn="just"/>
            <a:r>
              <a:rPr lang="en-US" dirty="0">
                <a:latin typeface="Garamond" panose="02020404030301010803" pitchFamily="18" charset="0"/>
              </a:rPr>
              <a:t>The primary period may last for indefinite period of time. </a:t>
            </a:r>
          </a:p>
          <a:p>
            <a:pPr algn="just"/>
            <a:r>
              <a:rPr lang="en-US" dirty="0">
                <a:latin typeface="Garamond" panose="02020404030301010803" pitchFamily="18" charset="0"/>
              </a:rPr>
              <a:t>The lease rental for the secondary period is much smaller than that of primary period.</a:t>
            </a:r>
            <a:endParaRPr lang="en-US" b="1" dirty="0">
              <a:latin typeface="Garamond" panose="02020404030301010803" pitchFamily="18" charset="0"/>
            </a:endParaRPr>
          </a:p>
        </p:txBody>
      </p:sp>
    </p:spTree>
    <p:extLst>
      <p:ext uri="{BB962C8B-B14F-4D97-AF65-F5344CB8AC3E}">
        <p14:creationId xmlns:p14="http://schemas.microsoft.com/office/powerpoint/2010/main" xmlns="" val="7064490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A4EE583-E81C-46C7-8B0F-FEFE02F63A87}"/>
              </a:ext>
            </a:extLst>
          </p:cNvPr>
          <p:cNvSpPr>
            <a:spLocks noGrp="1"/>
          </p:cNvSpPr>
          <p:nvPr>
            <p:ph type="title"/>
          </p:nvPr>
        </p:nvSpPr>
        <p:spPr>
          <a:xfrm>
            <a:off x="464234" y="365128"/>
            <a:ext cx="11071274" cy="858761"/>
          </a:xfrm>
          <a:solidFill>
            <a:schemeClr val="accent2">
              <a:lumMod val="40000"/>
              <a:lumOff val="60000"/>
            </a:schemeClr>
          </a:solidFill>
        </p:spPr>
        <p:txBody>
          <a:bodyPr>
            <a:normAutofit fontScale="90000"/>
          </a:bodyPr>
          <a:lstStyle/>
          <a:p>
            <a:pPr algn="ctr"/>
            <a:r>
              <a:rPr lang="en-US" b="1" dirty="0">
                <a:latin typeface="Garamond" panose="02020404030301010803" pitchFamily="18" charset="0"/>
              </a:rPr>
              <a:t>Features  of  finance lease</a:t>
            </a:r>
            <a:br>
              <a:rPr lang="en-US" b="1" dirty="0">
                <a:latin typeface="Garamond" panose="02020404030301010803" pitchFamily="18" charset="0"/>
              </a:rPr>
            </a:br>
            <a:endParaRPr lang="en-US" dirty="0"/>
          </a:p>
        </p:txBody>
      </p:sp>
      <p:sp>
        <p:nvSpPr>
          <p:cNvPr id="3" name="Content Placeholder 2">
            <a:extLst>
              <a:ext uri="{FF2B5EF4-FFF2-40B4-BE49-F238E27FC236}">
                <a16:creationId xmlns:a16="http://schemas.microsoft.com/office/drawing/2014/main" xmlns="" id="{FC026287-0E20-4998-91F6-B02966336449}"/>
              </a:ext>
            </a:extLst>
          </p:cNvPr>
          <p:cNvSpPr>
            <a:spLocks noGrp="1"/>
          </p:cNvSpPr>
          <p:nvPr>
            <p:ph idx="1"/>
          </p:nvPr>
        </p:nvSpPr>
        <p:spPr>
          <a:xfrm>
            <a:off x="464235" y="1463039"/>
            <a:ext cx="11085340" cy="5148775"/>
          </a:xfrm>
          <a:solidFill>
            <a:schemeClr val="bg1"/>
          </a:solidFill>
        </p:spPr>
        <p:txBody>
          <a:bodyPr/>
          <a:lstStyle/>
          <a:p>
            <a:pPr algn="just">
              <a:buFont typeface="Wingdings" panose="05000000000000000000" pitchFamily="2" charset="2"/>
              <a:buChar char="§"/>
            </a:pPr>
            <a:r>
              <a:rPr lang="en-US" dirty="0">
                <a:latin typeface="Garamond" panose="02020404030301010803" pitchFamily="18" charset="0"/>
              </a:rPr>
              <a:t>Is a device that gives the lessee a right to use an asset.</a:t>
            </a:r>
          </a:p>
          <a:p>
            <a:pPr algn="just">
              <a:buFont typeface="Wingdings" panose="05000000000000000000" pitchFamily="2" charset="2"/>
              <a:buChar char="§"/>
            </a:pPr>
            <a:r>
              <a:rPr lang="en-US" dirty="0">
                <a:latin typeface="Garamond" panose="02020404030301010803" pitchFamily="18" charset="0"/>
              </a:rPr>
              <a:t>Lease rental charged by the lessor during the primary period of lease is sufficient to recover his/her investment.</a:t>
            </a:r>
          </a:p>
          <a:p>
            <a:pPr algn="just">
              <a:buFont typeface="Wingdings" panose="05000000000000000000" pitchFamily="2" charset="2"/>
              <a:buChar char="§"/>
            </a:pPr>
            <a:r>
              <a:rPr lang="en-US" dirty="0">
                <a:latin typeface="Garamond" panose="02020404030301010803" pitchFamily="18" charset="0"/>
              </a:rPr>
              <a:t>Lease rental for the secondary period is much smaller. This is often known as peppercorn rental.</a:t>
            </a:r>
          </a:p>
          <a:p>
            <a:pPr algn="just">
              <a:buFont typeface="Wingdings" panose="05000000000000000000" pitchFamily="2" charset="2"/>
              <a:buChar char="§"/>
            </a:pPr>
            <a:r>
              <a:rPr lang="en-US" dirty="0">
                <a:latin typeface="Garamond" panose="02020404030301010803" pitchFamily="18" charset="0"/>
              </a:rPr>
              <a:t>Lessee is responsible for the maintenance of asset.</a:t>
            </a:r>
          </a:p>
          <a:p>
            <a:pPr algn="just">
              <a:buFont typeface="Wingdings" panose="05000000000000000000" pitchFamily="2" charset="2"/>
              <a:buChar char="§"/>
            </a:pPr>
            <a:r>
              <a:rPr lang="en-US" dirty="0">
                <a:latin typeface="Garamond" panose="02020404030301010803" pitchFamily="18" charset="0"/>
              </a:rPr>
              <a:t>No asset-based risk and rewards are taken by lessor.</a:t>
            </a:r>
          </a:p>
          <a:p>
            <a:pPr algn="just">
              <a:buFont typeface="Wingdings" panose="05000000000000000000" pitchFamily="2" charset="2"/>
              <a:buChar char="§"/>
            </a:pPr>
            <a:r>
              <a:rPr lang="en-US" dirty="0">
                <a:latin typeface="Garamond" panose="02020404030301010803" pitchFamily="18" charset="0"/>
              </a:rPr>
              <a:t>Such type of lease is non-cancellable; the lessor’s investment is assured.</a:t>
            </a:r>
            <a:endParaRPr lang="en-US" b="1" dirty="0">
              <a:latin typeface="Garamond" panose="02020404030301010803" pitchFamily="18" charset="0"/>
            </a:endParaRPr>
          </a:p>
          <a:p>
            <a:pPr marL="0" indent="0" algn="just">
              <a:buNone/>
            </a:pPr>
            <a:endParaRPr lang="en-US" dirty="0">
              <a:latin typeface="Garamond" panose="02020404030301010803" pitchFamily="18" charset="0"/>
            </a:endParaRPr>
          </a:p>
        </p:txBody>
      </p:sp>
    </p:spTree>
    <p:extLst>
      <p:ext uri="{BB962C8B-B14F-4D97-AF65-F5344CB8AC3E}">
        <p14:creationId xmlns:p14="http://schemas.microsoft.com/office/powerpoint/2010/main" xmlns="" val="16826959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A4EE583-E81C-46C7-8B0F-FEFE02F63A87}"/>
              </a:ext>
            </a:extLst>
          </p:cNvPr>
          <p:cNvSpPr>
            <a:spLocks noGrp="1"/>
          </p:cNvSpPr>
          <p:nvPr>
            <p:ph type="title"/>
          </p:nvPr>
        </p:nvSpPr>
        <p:spPr>
          <a:xfrm>
            <a:off x="2236762" y="548639"/>
            <a:ext cx="7132321" cy="1069145"/>
          </a:xfrm>
          <a:solidFill>
            <a:schemeClr val="accent2"/>
          </a:solidFill>
          <a:ln w="76200">
            <a:solidFill>
              <a:srgbClr val="E8C6A0"/>
            </a:solidFill>
            <a:prstDash val="sysDash"/>
          </a:ln>
        </p:spPr>
        <p:txBody>
          <a:bodyPr>
            <a:normAutofit/>
          </a:bodyPr>
          <a:lstStyle/>
          <a:p>
            <a:pPr algn="ctr"/>
            <a:r>
              <a:rPr lang="en-US" sz="3600" b="1" dirty="0">
                <a:latin typeface="Garamond" panose="02020404030301010803" pitchFamily="18" charset="0"/>
              </a:rPr>
              <a:t>2  Operating Lease</a:t>
            </a:r>
            <a:endParaRPr lang="en-US" sz="3600" dirty="0">
              <a:latin typeface="Garamond" panose="02020404030301010803" pitchFamily="18" charset="0"/>
            </a:endParaRPr>
          </a:p>
        </p:txBody>
      </p:sp>
      <p:sp>
        <p:nvSpPr>
          <p:cNvPr id="3" name="Content Placeholder 2">
            <a:extLst>
              <a:ext uri="{FF2B5EF4-FFF2-40B4-BE49-F238E27FC236}">
                <a16:creationId xmlns:a16="http://schemas.microsoft.com/office/drawing/2014/main" xmlns="" id="{FC026287-0E20-4998-91F6-B02966336449}"/>
              </a:ext>
            </a:extLst>
          </p:cNvPr>
          <p:cNvSpPr>
            <a:spLocks noGrp="1"/>
          </p:cNvSpPr>
          <p:nvPr>
            <p:ph idx="1"/>
          </p:nvPr>
        </p:nvSpPr>
        <p:spPr>
          <a:xfrm>
            <a:off x="647113" y="1828800"/>
            <a:ext cx="10902461" cy="4023360"/>
          </a:xfrm>
          <a:solidFill>
            <a:schemeClr val="bg1"/>
          </a:solidFill>
        </p:spPr>
        <p:txBody>
          <a:bodyPr>
            <a:normAutofit/>
          </a:bodyPr>
          <a:lstStyle/>
          <a:p>
            <a:pPr>
              <a:buFont typeface="Wingdings" panose="05000000000000000000" pitchFamily="2" charset="2"/>
              <a:buChar char="q"/>
            </a:pPr>
            <a:r>
              <a:rPr lang="en-US" dirty="0">
                <a:latin typeface="Garamond" panose="02020404030301010803" pitchFamily="18" charset="0"/>
              </a:rPr>
              <a:t>Risks and rewards incidental to the ownership of asset are not transferred by the lessor to the lessee. </a:t>
            </a:r>
          </a:p>
          <a:p>
            <a:pPr>
              <a:buFont typeface="Wingdings" panose="05000000000000000000" pitchFamily="2" charset="2"/>
              <a:buChar char="q"/>
            </a:pPr>
            <a:r>
              <a:rPr lang="en-US" dirty="0">
                <a:latin typeface="Garamond" panose="02020404030301010803" pitchFamily="18" charset="0"/>
              </a:rPr>
              <a:t>The term of such lease is much less than the economic life of the asset </a:t>
            </a:r>
          </a:p>
          <a:p>
            <a:pPr>
              <a:buFont typeface="Wingdings" panose="05000000000000000000" pitchFamily="2" charset="2"/>
              <a:buChar char="q"/>
            </a:pPr>
            <a:r>
              <a:rPr lang="en-US" dirty="0">
                <a:latin typeface="Garamond" panose="02020404030301010803" pitchFamily="18" charset="0"/>
              </a:rPr>
              <a:t>The total investment of the lessor is not recovered through lease rental during the primary period of lease. </a:t>
            </a:r>
          </a:p>
          <a:p>
            <a:pPr>
              <a:buFont typeface="Wingdings" panose="05000000000000000000" pitchFamily="2" charset="2"/>
              <a:buChar char="q"/>
            </a:pPr>
            <a:r>
              <a:rPr lang="en-US" dirty="0">
                <a:latin typeface="Garamond" panose="02020404030301010803" pitchFamily="18" charset="0"/>
              </a:rPr>
              <a:t>The lessor usually provides advice to the lessee for repair, maintenance and technical knowhow of the leased asset and that is why this type of lease is also known as service lease. </a:t>
            </a:r>
          </a:p>
        </p:txBody>
      </p:sp>
    </p:spTree>
    <p:extLst>
      <p:ext uri="{BB962C8B-B14F-4D97-AF65-F5344CB8AC3E}">
        <p14:creationId xmlns:p14="http://schemas.microsoft.com/office/powerpoint/2010/main" xmlns="" val="16471785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FB5D183-29D6-49D3-9F55-28C26917F6D9}"/>
              </a:ext>
            </a:extLst>
          </p:cNvPr>
          <p:cNvSpPr>
            <a:spLocks noGrp="1"/>
          </p:cNvSpPr>
          <p:nvPr>
            <p:ph type="title"/>
          </p:nvPr>
        </p:nvSpPr>
        <p:spPr>
          <a:xfrm>
            <a:off x="838200" y="265043"/>
            <a:ext cx="10515600" cy="821635"/>
          </a:xfrm>
          <a:solidFill>
            <a:schemeClr val="accent1"/>
          </a:solidFill>
        </p:spPr>
        <p:txBody>
          <a:bodyPr>
            <a:normAutofit fontScale="90000"/>
          </a:bodyPr>
          <a:lstStyle/>
          <a:p>
            <a:r>
              <a:rPr lang="en-US" b="1" dirty="0">
                <a:latin typeface="Aharoni" panose="02010803020104030203" pitchFamily="2" charset="-79"/>
                <a:cs typeface="Aharoni" panose="02010803020104030203" pitchFamily="2" charset="-79"/>
              </a:rPr>
              <a:t/>
            </a:r>
            <a:br>
              <a:rPr lang="en-US" b="1" dirty="0">
                <a:latin typeface="Aharoni" panose="02010803020104030203" pitchFamily="2" charset="-79"/>
                <a:cs typeface="Aharoni" panose="02010803020104030203" pitchFamily="2" charset="-79"/>
              </a:rPr>
            </a:br>
            <a:r>
              <a:rPr lang="en-US" b="1" dirty="0">
                <a:latin typeface="Aharoni" panose="02010803020104030203" pitchFamily="2" charset="-79"/>
                <a:cs typeface="Aharoni" panose="02010803020104030203" pitchFamily="2" charset="-79"/>
              </a:rPr>
              <a:t>Chapter Objectives</a:t>
            </a:r>
            <a:br>
              <a:rPr lang="en-US" b="1" dirty="0">
                <a:latin typeface="Aharoni" panose="02010803020104030203" pitchFamily="2" charset="-79"/>
                <a:cs typeface="Aharoni" panose="02010803020104030203" pitchFamily="2" charset="-79"/>
              </a:rPr>
            </a:br>
            <a:endParaRPr lang="en-US" dirty="0">
              <a:latin typeface="Aharoni" panose="02010803020104030203" pitchFamily="2" charset="-79"/>
              <a:cs typeface="Aharoni" panose="02010803020104030203" pitchFamily="2" charset="-79"/>
            </a:endParaRPr>
          </a:p>
        </p:txBody>
      </p:sp>
      <p:sp>
        <p:nvSpPr>
          <p:cNvPr id="3" name="Content Placeholder 2">
            <a:extLst>
              <a:ext uri="{FF2B5EF4-FFF2-40B4-BE49-F238E27FC236}">
                <a16:creationId xmlns:a16="http://schemas.microsoft.com/office/drawing/2014/main" xmlns="" id="{D82F211B-B8EA-4D80-9B31-2FC2CA1CFC3C}"/>
              </a:ext>
            </a:extLst>
          </p:cNvPr>
          <p:cNvSpPr>
            <a:spLocks noGrp="1"/>
          </p:cNvSpPr>
          <p:nvPr>
            <p:ph idx="1"/>
          </p:nvPr>
        </p:nvSpPr>
        <p:spPr>
          <a:xfrm>
            <a:off x="838200" y="1046922"/>
            <a:ext cx="10515600" cy="4638261"/>
          </a:xfrm>
          <a:solidFill>
            <a:schemeClr val="accent4">
              <a:lumMod val="40000"/>
              <a:lumOff val="60000"/>
            </a:schemeClr>
          </a:solidFill>
        </p:spPr>
        <p:txBody>
          <a:bodyPr>
            <a:normAutofit/>
          </a:bodyPr>
          <a:lstStyle/>
          <a:p>
            <a:pPr>
              <a:buFont typeface="Wingdings" panose="05000000000000000000" pitchFamily="2" charset="2"/>
              <a:buChar char="§"/>
            </a:pPr>
            <a:r>
              <a:rPr lang="en-US" dirty="0">
                <a:latin typeface="Garamond" panose="02020404030301010803" pitchFamily="18" charset="0"/>
              </a:rPr>
              <a:t>By the end of this chapter, the student will be able to:</a:t>
            </a:r>
          </a:p>
          <a:p>
            <a:pPr>
              <a:buFont typeface="Wingdings" panose="05000000000000000000" pitchFamily="2" charset="2"/>
              <a:buChar char="Ø"/>
            </a:pPr>
            <a:r>
              <a:rPr lang="en-US" dirty="0">
                <a:latin typeface="Garamond" panose="02020404030301010803" pitchFamily="18" charset="0"/>
              </a:rPr>
              <a:t> Learn about the cost of starting an enterprise</a:t>
            </a:r>
          </a:p>
          <a:p>
            <a:pPr>
              <a:buFont typeface="Wingdings" panose="05000000000000000000" pitchFamily="2" charset="2"/>
              <a:buChar char="Ø"/>
            </a:pPr>
            <a:r>
              <a:rPr lang="en-US" dirty="0">
                <a:latin typeface="Garamond" panose="02020404030301010803" pitchFamily="18" charset="0"/>
              </a:rPr>
              <a:t> Know the different sources of finance to start a business venture</a:t>
            </a:r>
          </a:p>
          <a:p>
            <a:pPr>
              <a:buFont typeface="Wingdings" panose="05000000000000000000" pitchFamily="2" charset="2"/>
              <a:buChar char="Ø"/>
            </a:pPr>
            <a:r>
              <a:rPr lang="en-US" dirty="0">
                <a:latin typeface="Garamond" panose="02020404030301010803" pitchFamily="18" charset="0"/>
              </a:rPr>
              <a:t>Understand lease financing</a:t>
            </a:r>
          </a:p>
          <a:p>
            <a:pPr>
              <a:buFont typeface="Wingdings" panose="05000000000000000000" pitchFamily="2" charset="2"/>
              <a:buChar char="Ø"/>
            </a:pPr>
            <a:r>
              <a:rPr lang="en-US" dirty="0">
                <a:latin typeface="Garamond" panose="02020404030301010803" pitchFamily="18" charset="0"/>
              </a:rPr>
              <a:t>Learn micro finances</a:t>
            </a:r>
          </a:p>
          <a:p>
            <a:pPr>
              <a:buFont typeface="Wingdings" panose="05000000000000000000" pitchFamily="2" charset="2"/>
              <a:buChar char="Ø"/>
            </a:pPr>
            <a:r>
              <a:rPr lang="en-US" dirty="0">
                <a:latin typeface="Garamond" panose="02020404030301010803" pitchFamily="18" charset="0"/>
              </a:rPr>
              <a:t> Understand crowd funding</a:t>
            </a:r>
          </a:p>
          <a:p>
            <a:pPr>
              <a:buFont typeface="Wingdings" panose="05000000000000000000" pitchFamily="2" charset="2"/>
              <a:buChar char="Ø"/>
            </a:pPr>
            <a:r>
              <a:rPr lang="en-US" dirty="0">
                <a:latin typeface="Garamond" panose="02020404030301010803" pitchFamily="18" charset="0"/>
              </a:rPr>
              <a:t> Know micro financing</a:t>
            </a:r>
          </a:p>
          <a:p>
            <a:pPr>
              <a:buFont typeface="Wingdings" panose="05000000000000000000" pitchFamily="2" charset="2"/>
              <a:buChar char="Ø"/>
            </a:pPr>
            <a:r>
              <a:rPr lang="en-US" dirty="0">
                <a:latin typeface="Garamond" panose="02020404030301010803" pitchFamily="18" charset="0"/>
              </a:rPr>
              <a:t> Learn about traditional financing in Ethiopia</a:t>
            </a:r>
          </a:p>
        </p:txBody>
      </p:sp>
    </p:spTree>
    <p:extLst>
      <p:ext uri="{BB962C8B-B14F-4D97-AF65-F5344CB8AC3E}">
        <p14:creationId xmlns:p14="http://schemas.microsoft.com/office/powerpoint/2010/main" xmlns="" val="12176470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A4EE583-E81C-46C7-8B0F-FEFE02F63A87}"/>
              </a:ext>
            </a:extLst>
          </p:cNvPr>
          <p:cNvSpPr>
            <a:spLocks noGrp="1"/>
          </p:cNvSpPr>
          <p:nvPr>
            <p:ph type="title"/>
          </p:nvPr>
        </p:nvSpPr>
        <p:spPr>
          <a:xfrm>
            <a:off x="2222694" y="365128"/>
            <a:ext cx="7132321" cy="886898"/>
          </a:xfrm>
          <a:solidFill>
            <a:schemeClr val="accent2">
              <a:lumMod val="40000"/>
              <a:lumOff val="60000"/>
            </a:schemeClr>
          </a:solidFill>
        </p:spPr>
        <p:txBody>
          <a:bodyPr>
            <a:normAutofit fontScale="90000"/>
          </a:bodyPr>
          <a:lstStyle/>
          <a:p>
            <a:pPr algn="ctr"/>
            <a:r>
              <a:rPr lang="en-US" dirty="0">
                <a:latin typeface="Garamond" panose="02020404030301010803" pitchFamily="18" charset="0"/>
              </a:rPr>
              <a:t/>
            </a:r>
            <a:br>
              <a:rPr lang="en-US" dirty="0">
                <a:latin typeface="Garamond" panose="02020404030301010803" pitchFamily="18" charset="0"/>
              </a:rPr>
            </a:br>
            <a:r>
              <a:rPr lang="en-US" dirty="0">
                <a:latin typeface="Garamond" panose="02020404030301010803" pitchFamily="18" charset="0"/>
              </a:rPr>
              <a:t> Features of Operating lease </a:t>
            </a:r>
          </a:p>
        </p:txBody>
      </p:sp>
      <p:sp>
        <p:nvSpPr>
          <p:cNvPr id="3" name="Content Placeholder 2">
            <a:extLst>
              <a:ext uri="{FF2B5EF4-FFF2-40B4-BE49-F238E27FC236}">
                <a16:creationId xmlns:a16="http://schemas.microsoft.com/office/drawing/2014/main" xmlns="" id="{FC026287-0E20-4998-91F6-B02966336449}"/>
              </a:ext>
            </a:extLst>
          </p:cNvPr>
          <p:cNvSpPr>
            <a:spLocks noGrp="1"/>
          </p:cNvSpPr>
          <p:nvPr>
            <p:ph idx="1"/>
          </p:nvPr>
        </p:nvSpPr>
        <p:spPr>
          <a:xfrm>
            <a:off x="464235" y="1603717"/>
            <a:ext cx="11085340" cy="3981157"/>
          </a:xfrm>
          <a:pattFill prst="pct5">
            <a:fgClr>
              <a:schemeClr val="accent1"/>
            </a:fgClr>
            <a:bgClr>
              <a:schemeClr val="bg1"/>
            </a:bgClr>
          </a:pattFill>
        </p:spPr>
        <p:txBody>
          <a:bodyPr/>
          <a:lstStyle/>
          <a:p>
            <a:pPr algn="just">
              <a:buFont typeface="Wingdings" panose="05000000000000000000" pitchFamily="2" charset="2"/>
              <a:buChar char="§"/>
            </a:pPr>
            <a:r>
              <a:rPr lang="en-US" dirty="0">
                <a:latin typeface="Garamond" panose="02020404030301010803" pitchFamily="18" charset="0"/>
              </a:rPr>
              <a:t>The lease term is much lower than the economic life of the asset.</a:t>
            </a:r>
          </a:p>
          <a:p>
            <a:pPr algn="just">
              <a:buFont typeface="Wingdings" panose="05000000000000000000" pitchFamily="2" charset="2"/>
              <a:buChar char="§"/>
            </a:pPr>
            <a:r>
              <a:rPr lang="en-US" dirty="0">
                <a:latin typeface="Garamond" panose="02020404030301010803" pitchFamily="18" charset="0"/>
              </a:rPr>
              <a:t>The lessee has the right to terminate the lease by giving a short notice and no penalty is charged for that.</a:t>
            </a:r>
          </a:p>
          <a:p>
            <a:pPr algn="just">
              <a:buFont typeface="Wingdings" panose="05000000000000000000" pitchFamily="2" charset="2"/>
              <a:buChar char="§"/>
            </a:pPr>
            <a:r>
              <a:rPr lang="en-US" dirty="0">
                <a:latin typeface="Garamond" panose="02020404030301010803" pitchFamily="18" charset="0"/>
              </a:rPr>
              <a:t>The lessor provides the technical knowhow of the leased asset to the lessee.</a:t>
            </a:r>
          </a:p>
          <a:p>
            <a:pPr algn="just">
              <a:buFont typeface="Wingdings" panose="05000000000000000000" pitchFamily="2" charset="2"/>
              <a:buChar char="§"/>
            </a:pPr>
            <a:r>
              <a:rPr lang="en-US" dirty="0">
                <a:latin typeface="Garamond" panose="02020404030301010803" pitchFamily="18" charset="0"/>
              </a:rPr>
              <a:t> Risks and rewards incidental to the ownership of asset are borne by the lessor.</a:t>
            </a:r>
          </a:p>
          <a:p>
            <a:pPr algn="just">
              <a:buFont typeface="Wingdings" panose="05000000000000000000" pitchFamily="2" charset="2"/>
              <a:buChar char="§"/>
            </a:pPr>
            <a:r>
              <a:rPr lang="en-US" dirty="0">
                <a:latin typeface="Garamond" panose="02020404030301010803" pitchFamily="18" charset="0"/>
              </a:rPr>
              <a:t>Lessor has to depend on leasing of an asset to different lessee for recovery of his/her investment</a:t>
            </a:r>
          </a:p>
        </p:txBody>
      </p:sp>
    </p:spTree>
    <p:extLst>
      <p:ext uri="{BB962C8B-B14F-4D97-AF65-F5344CB8AC3E}">
        <p14:creationId xmlns:p14="http://schemas.microsoft.com/office/powerpoint/2010/main" xmlns="" val="26133357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A4EE583-E81C-46C7-8B0F-FEFE02F63A87}"/>
              </a:ext>
            </a:extLst>
          </p:cNvPr>
          <p:cNvSpPr>
            <a:spLocks noGrp="1"/>
          </p:cNvSpPr>
          <p:nvPr>
            <p:ph type="title"/>
          </p:nvPr>
        </p:nvSpPr>
        <p:spPr/>
        <p:txBody>
          <a:bodyPr>
            <a:normAutofit/>
          </a:bodyPr>
          <a:lstStyle/>
          <a:p>
            <a:r>
              <a:rPr lang="en-US" sz="2800" b="1" dirty="0">
                <a:latin typeface="Garamond" panose="02020404030301010803" pitchFamily="18" charset="0"/>
              </a:rPr>
              <a:t>Advantages and Disadvantages of Lease Financing</a:t>
            </a:r>
            <a:endParaRPr lang="en-US" sz="2800" dirty="0">
              <a:latin typeface="Garamond" panose="02020404030301010803" pitchFamily="18" charset="0"/>
            </a:endParaRPr>
          </a:p>
        </p:txBody>
      </p:sp>
      <p:sp>
        <p:nvSpPr>
          <p:cNvPr id="5" name="Text Placeholder 4">
            <a:extLst>
              <a:ext uri="{FF2B5EF4-FFF2-40B4-BE49-F238E27FC236}">
                <a16:creationId xmlns:a16="http://schemas.microsoft.com/office/drawing/2014/main" xmlns="" id="{7B94BDC0-35B6-4FA3-84A9-5DCB008851E7}"/>
              </a:ext>
            </a:extLst>
          </p:cNvPr>
          <p:cNvSpPr>
            <a:spLocks noGrp="1"/>
          </p:cNvSpPr>
          <p:nvPr>
            <p:ph type="body" idx="1"/>
          </p:nvPr>
        </p:nvSpPr>
        <p:spPr>
          <a:xfrm>
            <a:off x="839789" y="1266092"/>
            <a:ext cx="5157787" cy="590843"/>
          </a:xfrm>
          <a:solidFill>
            <a:schemeClr val="accent2">
              <a:lumMod val="20000"/>
              <a:lumOff val="80000"/>
            </a:schemeClr>
          </a:solidFill>
        </p:spPr>
        <p:txBody>
          <a:bodyPr/>
          <a:lstStyle/>
          <a:p>
            <a:r>
              <a:rPr lang="en-US" b="0" dirty="0">
                <a:solidFill>
                  <a:srgbClr val="FF0000"/>
                </a:solidFill>
                <a:latin typeface="Garamond" panose="02020404030301010803" pitchFamily="18" charset="0"/>
              </a:rPr>
              <a:t>Advantages of lease financing</a:t>
            </a:r>
            <a:endParaRPr lang="en-US" dirty="0">
              <a:solidFill>
                <a:srgbClr val="FF0000"/>
              </a:solidFill>
              <a:latin typeface="Garamond" panose="02020404030301010803" pitchFamily="18" charset="0"/>
            </a:endParaRPr>
          </a:p>
        </p:txBody>
      </p:sp>
      <p:sp>
        <p:nvSpPr>
          <p:cNvPr id="3" name="Content Placeholder 2">
            <a:extLst>
              <a:ext uri="{FF2B5EF4-FFF2-40B4-BE49-F238E27FC236}">
                <a16:creationId xmlns:a16="http://schemas.microsoft.com/office/drawing/2014/main" xmlns="" id="{FC026287-0E20-4998-91F6-B02966336449}"/>
              </a:ext>
            </a:extLst>
          </p:cNvPr>
          <p:cNvSpPr>
            <a:spLocks noGrp="1"/>
          </p:cNvSpPr>
          <p:nvPr>
            <p:ph sz="half" idx="2"/>
          </p:nvPr>
        </p:nvSpPr>
        <p:spPr>
          <a:xfrm>
            <a:off x="839789" y="1871003"/>
            <a:ext cx="5157787" cy="3390314"/>
          </a:xfrm>
          <a:solidFill>
            <a:schemeClr val="bg1"/>
          </a:solidFill>
        </p:spPr>
        <p:txBody>
          <a:bodyPr/>
          <a:lstStyle/>
          <a:p>
            <a:r>
              <a:rPr lang="en-US" b="1" dirty="0">
                <a:latin typeface="Garamond" panose="02020404030301010803" pitchFamily="18" charset="0"/>
              </a:rPr>
              <a:t>Assured Regular Income</a:t>
            </a:r>
          </a:p>
          <a:p>
            <a:r>
              <a:rPr lang="en-US" b="1" dirty="0">
                <a:latin typeface="Garamond" panose="02020404030301010803" pitchFamily="18" charset="0"/>
              </a:rPr>
              <a:t>Preservation of Ownership</a:t>
            </a:r>
          </a:p>
          <a:p>
            <a:r>
              <a:rPr lang="en-US" b="1" dirty="0">
                <a:latin typeface="Garamond" panose="02020404030301010803" pitchFamily="18" charset="0"/>
              </a:rPr>
              <a:t>Benefit of Tax</a:t>
            </a:r>
          </a:p>
          <a:p>
            <a:r>
              <a:rPr lang="en-US" b="1" dirty="0">
                <a:latin typeface="Garamond" panose="02020404030301010803" pitchFamily="18" charset="0"/>
              </a:rPr>
              <a:t>High Profitability</a:t>
            </a:r>
          </a:p>
          <a:p>
            <a:r>
              <a:rPr lang="en-US" b="1" dirty="0">
                <a:latin typeface="Garamond" panose="02020404030301010803" pitchFamily="18" charset="0"/>
              </a:rPr>
              <a:t>High Potentiality of Growth</a:t>
            </a:r>
          </a:p>
          <a:p>
            <a:r>
              <a:rPr lang="en-US" b="1" dirty="0">
                <a:latin typeface="Garamond" panose="02020404030301010803" pitchFamily="18" charset="0"/>
              </a:rPr>
              <a:t>Recovery of Investment</a:t>
            </a:r>
            <a:endParaRPr lang="en-US" dirty="0">
              <a:latin typeface="Garamond" panose="02020404030301010803" pitchFamily="18" charset="0"/>
            </a:endParaRPr>
          </a:p>
        </p:txBody>
      </p:sp>
      <p:sp>
        <p:nvSpPr>
          <p:cNvPr id="6" name="Text Placeholder 5">
            <a:extLst>
              <a:ext uri="{FF2B5EF4-FFF2-40B4-BE49-F238E27FC236}">
                <a16:creationId xmlns:a16="http://schemas.microsoft.com/office/drawing/2014/main" xmlns="" id="{126FE307-1F3C-4040-AA9F-C86A3711FD06}"/>
              </a:ext>
            </a:extLst>
          </p:cNvPr>
          <p:cNvSpPr>
            <a:spLocks noGrp="1"/>
          </p:cNvSpPr>
          <p:nvPr>
            <p:ph type="body" sz="quarter" idx="3"/>
          </p:nvPr>
        </p:nvSpPr>
        <p:spPr>
          <a:xfrm>
            <a:off x="6172201" y="1434905"/>
            <a:ext cx="5183188" cy="745587"/>
          </a:xfrm>
          <a:solidFill>
            <a:schemeClr val="accent2">
              <a:lumMod val="20000"/>
              <a:lumOff val="80000"/>
            </a:schemeClr>
          </a:solidFill>
        </p:spPr>
        <p:txBody>
          <a:bodyPr/>
          <a:lstStyle/>
          <a:p>
            <a:r>
              <a:rPr lang="en-US" b="0" dirty="0">
                <a:solidFill>
                  <a:srgbClr val="FF0000"/>
                </a:solidFill>
                <a:latin typeface="Garamond" panose="02020404030301010803" pitchFamily="18" charset="0"/>
              </a:rPr>
              <a:t>Disadvantages of lease financing</a:t>
            </a:r>
            <a:endParaRPr lang="en-US" dirty="0">
              <a:solidFill>
                <a:srgbClr val="FF0000"/>
              </a:solidFill>
              <a:latin typeface="Garamond" panose="02020404030301010803" pitchFamily="18" charset="0"/>
            </a:endParaRPr>
          </a:p>
          <a:p>
            <a:endParaRPr lang="en-US" dirty="0"/>
          </a:p>
        </p:txBody>
      </p:sp>
      <p:sp>
        <p:nvSpPr>
          <p:cNvPr id="7" name="Content Placeholder 6">
            <a:extLst>
              <a:ext uri="{FF2B5EF4-FFF2-40B4-BE49-F238E27FC236}">
                <a16:creationId xmlns:a16="http://schemas.microsoft.com/office/drawing/2014/main" xmlns="" id="{822F574F-D0CC-451B-817D-7FCB7E3045D4}"/>
              </a:ext>
            </a:extLst>
          </p:cNvPr>
          <p:cNvSpPr>
            <a:spLocks noGrp="1"/>
          </p:cNvSpPr>
          <p:nvPr>
            <p:ph sz="quarter" idx="4"/>
          </p:nvPr>
        </p:nvSpPr>
        <p:spPr>
          <a:xfrm>
            <a:off x="6172201" y="1941342"/>
            <a:ext cx="5183188" cy="3305907"/>
          </a:xfrm>
          <a:solidFill>
            <a:schemeClr val="bg1"/>
          </a:solidFill>
        </p:spPr>
        <p:txBody>
          <a:bodyPr/>
          <a:lstStyle/>
          <a:p>
            <a:r>
              <a:rPr lang="en-US" b="1" dirty="0">
                <a:latin typeface="Garamond" panose="02020404030301010803" pitchFamily="18" charset="0"/>
              </a:rPr>
              <a:t>Unprofitable in Case of Inflation</a:t>
            </a:r>
          </a:p>
          <a:p>
            <a:r>
              <a:rPr lang="en-US" b="1" dirty="0">
                <a:latin typeface="Garamond" panose="02020404030301010803" pitchFamily="18" charset="0"/>
              </a:rPr>
              <a:t>Double Taxation</a:t>
            </a:r>
          </a:p>
          <a:p>
            <a:r>
              <a:rPr lang="en-US" b="1" dirty="0">
                <a:latin typeface="Garamond" panose="02020404030301010803" pitchFamily="18" charset="0"/>
              </a:rPr>
              <a:t>Greater Chance of Damage of Asset</a:t>
            </a:r>
            <a:endParaRPr lang="en-US" dirty="0">
              <a:latin typeface="Garamond" panose="02020404030301010803" pitchFamily="18" charset="0"/>
            </a:endParaRPr>
          </a:p>
        </p:txBody>
      </p:sp>
    </p:spTree>
    <p:extLst>
      <p:ext uri="{BB962C8B-B14F-4D97-AF65-F5344CB8AC3E}">
        <p14:creationId xmlns:p14="http://schemas.microsoft.com/office/powerpoint/2010/main" xmlns="" val="8075681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a:blip r:embed="rId2">
            <a:duotone>
              <a:prstClr val="black"/>
              <a:schemeClr val="accent4">
                <a:tint val="45000"/>
                <a:satMod val="400000"/>
              </a:schemeClr>
            </a:duotone>
          </a:blip>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A4EE583-E81C-46C7-8B0F-FEFE02F63A87}"/>
              </a:ext>
            </a:extLst>
          </p:cNvPr>
          <p:cNvSpPr>
            <a:spLocks noGrp="1"/>
          </p:cNvSpPr>
          <p:nvPr>
            <p:ph type="title"/>
          </p:nvPr>
        </p:nvSpPr>
        <p:spPr>
          <a:xfrm>
            <a:off x="365760" y="365128"/>
            <a:ext cx="8328074" cy="886898"/>
          </a:xfrm>
          <a:solidFill>
            <a:schemeClr val="accent1">
              <a:lumMod val="40000"/>
              <a:lumOff val="60000"/>
            </a:schemeClr>
          </a:solidFill>
        </p:spPr>
        <p:txBody>
          <a:bodyPr>
            <a:normAutofit/>
          </a:bodyPr>
          <a:lstStyle/>
          <a:p>
            <a:pPr algn="ctr"/>
            <a:r>
              <a:rPr lang="en-US" sz="2800" b="1" dirty="0">
                <a:latin typeface="Garamond" panose="02020404030301010803" pitchFamily="18" charset="0"/>
              </a:rPr>
              <a:t>Traditional Financing in Ethiopian </a:t>
            </a:r>
            <a:endParaRPr lang="en-US" sz="2800" dirty="0">
              <a:latin typeface="Garamond" panose="02020404030301010803" pitchFamily="18" charset="0"/>
            </a:endParaRPr>
          </a:p>
        </p:txBody>
      </p:sp>
      <p:sp>
        <p:nvSpPr>
          <p:cNvPr id="3" name="Content Placeholder 2">
            <a:extLst>
              <a:ext uri="{FF2B5EF4-FFF2-40B4-BE49-F238E27FC236}">
                <a16:creationId xmlns:a16="http://schemas.microsoft.com/office/drawing/2014/main" xmlns="" id="{FC026287-0E20-4998-91F6-B02966336449}"/>
              </a:ext>
            </a:extLst>
          </p:cNvPr>
          <p:cNvSpPr>
            <a:spLocks noGrp="1"/>
          </p:cNvSpPr>
          <p:nvPr>
            <p:ph idx="1"/>
          </p:nvPr>
        </p:nvSpPr>
        <p:spPr>
          <a:xfrm rot="-1080000">
            <a:off x="760331" y="2664360"/>
            <a:ext cx="9147846" cy="1708143"/>
          </a:xfrm>
          <a:solidFill>
            <a:schemeClr val="bg1"/>
          </a:solidFill>
        </p:spPr>
        <p:txBody>
          <a:bodyPr/>
          <a:lstStyle/>
          <a:p>
            <a:pPr marL="0" indent="0">
              <a:buNone/>
            </a:pPr>
            <a:r>
              <a:rPr lang="en-US" dirty="0">
                <a:solidFill>
                  <a:schemeClr val="accent1"/>
                </a:solidFill>
                <a:latin typeface="Agency FB" panose="020B0503020202020204" pitchFamily="34" charset="0"/>
              </a:rPr>
              <a:t>Dear student please discuss the traditional financing  practiced in your area in particular and in Ethiopia in general.</a:t>
            </a:r>
          </a:p>
        </p:txBody>
      </p:sp>
    </p:spTree>
    <p:extLst>
      <p:ext uri="{BB962C8B-B14F-4D97-AF65-F5344CB8AC3E}">
        <p14:creationId xmlns:p14="http://schemas.microsoft.com/office/powerpoint/2010/main" xmlns="" val="23466463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a:blip r:embed="rId2">
            <a:duotone>
              <a:prstClr val="black"/>
              <a:schemeClr val="accent4">
                <a:tint val="45000"/>
                <a:satMod val="400000"/>
              </a:schemeClr>
            </a:duotone>
          </a:blip>
          <a:tile tx="0" ty="0" sx="100000" sy="100000" flip="none" algn="tl"/>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FC026287-0E20-4998-91F6-B02966336449}"/>
              </a:ext>
            </a:extLst>
          </p:cNvPr>
          <p:cNvSpPr>
            <a:spLocks noGrp="1"/>
          </p:cNvSpPr>
          <p:nvPr>
            <p:ph idx="1"/>
          </p:nvPr>
        </p:nvSpPr>
        <p:spPr>
          <a:xfrm>
            <a:off x="464235" y="253218"/>
            <a:ext cx="11085340" cy="6358597"/>
          </a:xfrm>
          <a:solidFill>
            <a:schemeClr val="bg1"/>
          </a:solidFill>
        </p:spPr>
        <p:txBody>
          <a:bodyPr>
            <a:normAutofit/>
          </a:bodyPr>
          <a:lstStyle/>
          <a:p>
            <a:pPr algn="just"/>
            <a:r>
              <a:rPr lang="en-US" dirty="0">
                <a:latin typeface="Garamond" panose="02020404030301010803" pitchFamily="18" charset="0"/>
              </a:rPr>
              <a:t>While Ethiopia has one of the least-developed formal financial sectors in the world, it possessed a rich tradition in indigenous, community-based groups such as savings and credit associations and insurance</a:t>
            </a:r>
          </a:p>
          <a:p>
            <a:pPr algn="just"/>
            <a:r>
              <a:rPr lang="en-US" dirty="0">
                <a:latin typeface="Garamond" panose="02020404030301010803" pitchFamily="18" charset="0"/>
              </a:rPr>
              <a:t> “</a:t>
            </a:r>
            <a:r>
              <a:rPr lang="en-US" dirty="0" err="1">
                <a:latin typeface="Garamond" panose="02020404030301010803" pitchFamily="18" charset="0"/>
              </a:rPr>
              <a:t>Iqub</a:t>
            </a:r>
            <a:r>
              <a:rPr lang="en-US" dirty="0">
                <a:latin typeface="Garamond" panose="02020404030301010803" pitchFamily="18" charset="0"/>
              </a:rPr>
              <a:t>" and "</a:t>
            </a:r>
            <a:r>
              <a:rPr lang="en-US" dirty="0" err="1">
                <a:latin typeface="Garamond" panose="02020404030301010803" pitchFamily="18" charset="0"/>
              </a:rPr>
              <a:t>idir</a:t>
            </a:r>
            <a:r>
              <a:rPr lang="en-US" dirty="0">
                <a:latin typeface="Garamond" panose="02020404030301010803" pitchFamily="18" charset="0"/>
              </a:rPr>
              <a:t>" groups provide a source of credit and insurance outside the formal sector</a:t>
            </a:r>
          </a:p>
          <a:p>
            <a:pPr algn="just"/>
            <a:r>
              <a:rPr lang="en-US" dirty="0" err="1">
                <a:latin typeface="Garamond" panose="02020404030301010803" pitchFamily="18" charset="0"/>
              </a:rPr>
              <a:t>Iqub</a:t>
            </a:r>
            <a:r>
              <a:rPr lang="en-US" dirty="0">
                <a:latin typeface="Garamond" panose="02020404030301010803" pitchFamily="18" charset="0"/>
              </a:rPr>
              <a:t> can be a driver of economic growth and development.</a:t>
            </a:r>
          </a:p>
          <a:p>
            <a:pPr algn="just"/>
            <a:r>
              <a:rPr lang="en-US" dirty="0">
                <a:latin typeface="Garamond" panose="02020404030301010803" pitchFamily="18" charset="0"/>
              </a:rPr>
              <a:t> ‘</a:t>
            </a:r>
            <a:r>
              <a:rPr lang="en-US" i="1" dirty="0" err="1">
                <a:latin typeface="Garamond" panose="02020404030301010803" pitchFamily="18" charset="0"/>
              </a:rPr>
              <a:t>Iqub</a:t>
            </a:r>
            <a:r>
              <a:rPr lang="en-US" dirty="0">
                <a:latin typeface="Garamond" panose="02020404030301010803" pitchFamily="18" charset="0"/>
              </a:rPr>
              <a:t>’ is a means of savings and may be substitute for formal banking credit, </a:t>
            </a:r>
          </a:p>
          <a:p>
            <a:pPr algn="just"/>
            <a:r>
              <a:rPr lang="en-US" dirty="0">
                <a:latin typeface="Garamond" panose="02020404030301010803" pitchFamily="18" charset="0"/>
              </a:rPr>
              <a:t>"</a:t>
            </a:r>
            <a:r>
              <a:rPr lang="en-US" dirty="0" err="1">
                <a:latin typeface="Garamond" panose="02020404030301010803" pitchFamily="18" charset="0"/>
              </a:rPr>
              <a:t>Idirs</a:t>
            </a:r>
            <a:r>
              <a:rPr lang="en-US" dirty="0">
                <a:latin typeface="Garamond" panose="02020404030301010803" pitchFamily="18" charset="0"/>
              </a:rPr>
              <a:t>" are burial societies that provide a traditional form of insurance.</a:t>
            </a:r>
          </a:p>
          <a:p>
            <a:pPr algn="just"/>
            <a:r>
              <a:rPr lang="en-US" dirty="0">
                <a:latin typeface="Garamond" panose="02020404030301010803" pitchFamily="18" charset="0"/>
              </a:rPr>
              <a:t> </a:t>
            </a:r>
            <a:r>
              <a:rPr lang="en-US" dirty="0" err="1">
                <a:latin typeface="Garamond" panose="02020404030301010803" pitchFamily="18" charset="0"/>
              </a:rPr>
              <a:t>Idir</a:t>
            </a:r>
            <a:r>
              <a:rPr lang="en-US" dirty="0">
                <a:latin typeface="Garamond" panose="02020404030301010803" pitchFamily="18" charset="0"/>
              </a:rPr>
              <a:t> contributions are used to pay for expenses in the event of the death of a family member.</a:t>
            </a:r>
          </a:p>
          <a:p>
            <a:pPr algn="just"/>
            <a:r>
              <a:rPr lang="en-US" dirty="0">
                <a:latin typeface="Garamond" panose="02020404030301010803" pitchFamily="18" charset="0"/>
              </a:rPr>
              <a:t> </a:t>
            </a:r>
            <a:r>
              <a:rPr lang="en-US" dirty="0" err="1">
                <a:latin typeface="Garamond" panose="02020404030301010803" pitchFamily="18" charset="0"/>
              </a:rPr>
              <a:t>Idir</a:t>
            </a:r>
            <a:r>
              <a:rPr lang="en-US" dirty="0">
                <a:latin typeface="Garamond" panose="02020404030301010803" pitchFamily="18" charset="0"/>
              </a:rPr>
              <a:t> is the only means, other than personal savings, to pay for these expenses.</a:t>
            </a:r>
          </a:p>
        </p:txBody>
      </p:sp>
    </p:spTree>
    <p:extLst>
      <p:ext uri="{BB962C8B-B14F-4D97-AF65-F5344CB8AC3E}">
        <p14:creationId xmlns:p14="http://schemas.microsoft.com/office/powerpoint/2010/main" xmlns="" val="12424246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A4EE583-E81C-46C7-8B0F-FEFE02F63A87}"/>
              </a:ext>
            </a:extLst>
          </p:cNvPr>
          <p:cNvSpPr>
            <a:spLocks noGrp="1"/>
          </p:cNvSpPr>
          <p:nvPr>
            <p:ph type="title"/>
          </p:nvPr>
        </p:nvSpPr>
        <p:spPr>
          <a:xfrm>
            <a:off x="464234" y="365128"/>
            <a:ext cx="11071274" cy="886898"/>
          </a:xfrm>
        </p:spPr>
        <p:txBody>
          <a:bodyPr>
            <a:normAutofit/>
          </a:bodyPr>
          <a:lstStyle/>
          <a:p>
            <a:pPr algn="ctr"/>
            <a:r>
              <a:rPr lang="en-US" sz="3200" b="1" dirty="0">
                <a:latin typeface="Garamond" panose="02020404030301010803" pitchFamily="18" charset="0"/>
              </a:rPr>
              <a:t>Crowd Funding</a:t>
            </a:r>
            <a:endParaRPr lang="en-US" sz="3200" dirty="0">
              <a:latin typeface="Garamond" panose="02020404030301010803" pitchFamily="18" charset="0"/>
            </a:endParaRPr>
          </a:p>
        </p:txBody>
      </p:sp>
      <p:sp>
        <p:nvSpPr>
          <p:cNvPr id="3" name="Content Placeholder 2">
            <a:extLst>
              <a:ext uri="{FF2B5EF4-FFF2-40B4-BE49-F238E27FC236}">
                <a16:creationId xmlns:a16="http://schemas.microsoft.com/office/drawing/2014/main" xmlns="" id="{FC026287-0E20-4998-91F6-B02966336449}"/>
              </a:ext>
            </a:extLst>
          </p:cNvPr>
          <p:cNvSpPr>
            <a:spLocks noGrp="1"/>
          </p:cNvSpPr>
          <p:nvPr>
            <p:ph idx="1"/>
          </p:nvPr>
        </p:nvSpPr>
        <p:spPr>
          <a:xfrm>
            <a:off x="464235" y="1125415"/>
            <a:ext cx="11085340" cy="4783016"/>
          </a:xfrm>
        </p:spPr>
        <p:txBody>
          <a:bodyPr/>
          <a:lstStyle/>
          <a:p>
            <a:r>
              <a:rPr lang="en-US" dirty="0">
                <a:latin typeface="Garamond" panose="02020404030301010803" pitchFamily="18" charset="0"/>
              </a:rPr>
              <a:t>Crowd funding is a method of raising capital through the collective effort of friends, family, customers, and individual investors or even from the general public.</a:t>
            </a:r>
          </a:p>
          <a:p>
            <a:r>
              <a:rPr lang="en-US" dirty="0">
                <a:latin typeface="Garamond" panose="02020404030301010803" pitchFamily="18" charset="0"/>
              </a:rPr>
              <a:t> This approach taps into the collective efforts of a large pool of individuals primarily online via social media.</a:t>
            </a:r>
          </a:p>
        </p:txBody>
      </p:sp>
    </p:spTree>
    <p:extLst>
      <p:ext uri="{BB962C8B-B14F-4D97-AF65-F5344CB8AC3E}">
        <p14:creationId xmlns:p14="http://schemas.microsoft.com/office/powerpoint/2010/main" xmlns="" val="42605433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a:blip r:embed="rId2">
            <a:duotone>
              <a:prstClr val="black"/>
              <a:schemeClr val="accent4">
                <a:tint val="45000"/>
                <a:satMod val="400000"/>
              </a:schemeClr>
            </a:duotone>
          </a:blip>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A4EE583-E81C-46C7-8B0F-FEFE02F63A87}"/>
              </a:ext>
            </a:extLst>
          </p:cNvPr>
          <p:cNvSpPr>
            <a:spLocks noGrp="1"/>
          </p:cNvSpPr>
          <p:nvPr>
            <p:ph type="title"/>
          </p:nvPr>
        </p:nvSpPr>
        <p:spPr>
          <a:xfrm>
            <a:off x="2025748" y="365128"/>
            <a:ext cx="7962314" cy="929100"/>
          </a:xfrm>
          <a:solidFill>
            <a:schemeClr val="bg1"/>
          </a:solidFill>
        </p:spPr>
        <p:txBody>
          <a:bodyPr>
            <a:normAutofit/>
          </a:bodyPr>
          <a:lstStyle/>
          <a:p>
            <a:r>
              <a:rPr lang="en-US" sz="2800" b="1" dirty="0">
                <a:solidFill>
                  <a:schemeClr val="accent1"/>
                </a:solidFill>
                <a:latin typeface="Garamond" panose="02020404030301010803" pitchFamily="18" charset="0"/>
              </a:rPr>
              <a:t> The Benefits of Crowd funding</a:t>
            </a:r>
            <a:endParaRPr lang="en-US" sz="2800" dirty="0">
              <a:solidFill>
                <a:schemeClr val="accent1"/>
              </a:solidFill>
              <a:latin typeface="Garamond" panose="02020404030301010803" pitchFamily="18" charset="0"/>
            </a:endParaRPr>
          </a:p>
        </p:txBody>
      </p:sp>
      <p:sp>
        <p:nvSpPr>
          <p:cNvPr id="3" name="Content Placeholder 2">
            <a:extLst>
              <a:ext uri="{FF2B5EF4-FFF2-40B4-BE49-F238E27FC236}">
                <a16:creationId xmlns:a16="http://schemas.microsoft.com/office/drawing/2014/main" xmlns="" id="{FC026287-0E20-4998-91F6-B02966336449}"/>
              </a:ext>
            </a:extLst>
          </p:cNvPr>
          <p:cNvSpPr>
            <a:spLocks noGrp="1"/>
          </p:cNvSpPr>
          <p:nvPr>
            <p:ph idx="1"/>
          </p:nvPr>
        </p:nvSpPr>
        <p:spPr>
          <a:xfrm>
            <a:off x="2053883" y="1533378"/>
            <a:ext cx="7990449" cy="2658793"/>
          </a:xfrm>
          <a:solidFill>
            <a:schemeClr val="bg1"/>
          </a:solidFill>
        </p:spPr>
        <p:txBody>
          <a:bodyPr/>
          <a:lstStyle/>
          <a:p>
            <a:pPr marL="514350" indent="-514350">
              <a:buAutoNum type="arabicPeriod"/>
            </a:pPr>
            <a:r>
              <a:rPr lang="en-US" b="1" dirty="0">
                <a:latin typeface="Garamond" panose="02020404030301010803" pitchFamily="18" charset="0"/>
              </a:rPr>
              <a:t>Reachable to  thousands of  accredited investors</a:t>
            </a:r>
          </a:p>
          <a:p>
            <a:pPr marL="514350" indent="-514350">
              <a:buAutoNum type="arabicPeriod"/>
            </a:pPr>
            <a:r>
              <a:rPr lang="en-US" b="1" dirty="0">
                <a:latin typeface="Garamond" panose="02020404030301010803" pitchFamily="18" charset="0"/>
              </a:rPr>
              <a:t>Easy presentation</a:t>
            </a:r>
          </a:p>
          <a:p>
            <a:pPr marL="514350" indent="-514350">
              <a:buAutoNum type="arabicPeriod"/>
            </a:pPr>
            <a:r>
              <a:rPr lang="en-US" b="1" dirty="0">
                <a:latin typeface="Garamond" panose="02020404030301010803" pitchFamily="18" charset="0"/>
              </a:rPr>
              <a:t>Easy marketing</a:t>
            </a:r>
          </a:p>
          <a:p>
            <a:pPr marL="514350" indent="-514350">
              <a:buAutoNum type="arabicPeriod"/>
            </a:pPr>
            <a:r>
              <a:rPr lang="en-US" b="1" dirty="0">
                <a:latin typeface="Garamond" panose="02020404030301010803" pitchFamily="18" charset="0"/>
              </a:rPr>
              <a:t>Efficiency</a:t>
            </a:r>
          </a:p>
        </p:txBody>
      </p:sp>
    </p:spTree>
    <p:extLst>
      <p:ext uri="{BB962C8B-B14F-4D97-AF65-F5344CB8AC3E}">
        <p14:creationId xmlns:p14="http://schemas.microsoft.com/office/powerpoint/2010/main" xmlns="" val="41457681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A4EE583-E81C-46C7-8B0F-FEFE02F63A87}"/>
              </a:ext>
            </a:extLst>
          </p:cNvPr>
          <p:cNvSpPr>
            <a:spLocks noGrp="1"/>
          </p:cNvSpPr>
          <p:nvPr>
            <p:ph type="title"/>
          </p:nvPr>
        </p:nvSpPr>
        <p:spPr>
          <a:xfrm>
            <a:off x="464234" y="365128"/>
            <a:ext cx="11071274" cy="886898"/>
          </a:xfrm>
          <a:solidFill>
            <a:schemeClr val="accent4">
              <a:lumMod val="20000"/>
              <a:lumOff val="80000"/>
            </a:schemeClr>
          </a:solidFill>
        </p:spPr>
        <p:txBody>
          <a:bodyPr>
            <a:normAutofit/>
          </a:bodyPr>
          <a:lstStyle/>
          <a:p>
            <a:r>
              <a:rPr lang="en-US" sz="3200" b="1" dirty="0">
                <a:latin typeface="Garamond" panose="02020404030301010803" pitchFamily="18" charset="0"/>
              </a:rPr>
              <a:t> Types of Crowd Funding</a:t>
            </a:r>
            <a:endParaRPr lang="en-US" sz="3200" dirty="0">
              <a:latin typeface="Garamond" panose="02020404030301010803" pitchFamily="18" charset="0"/>
            </a:endParaRPr>
          </a:p>
        </p:txBody>
      </p:sp>
      <p:sp>
        <p:nvSpPr>
          <p:cNvPr id="3" name="Content Placeholder 2">
            <a:extLst>
              <a:ext uri="{FF2B5EF4-FFF2-40B4-BE49-F238E27FC236}">
                <a16:creationId xmlns:a16="http://schemas.microsoft.com/office/drawing/2014/main" xmlns="" id="{FC026287-0E20-4998-91F6-B02966336449}"/>
              </a:ext>
            </a:extLst>
          </p:cNvPr>
          <p:cNvSpPr>
            <a:spLocks noGrp="1"/>
          </p:cNvSpPr>
          <p:nvPr>
            <p:ph idx="1"/>
          </p:nvPr>
        </p:nvSpPr>
        <p:spPr>
          <a:xfrm>
            <a:off x="464235" y="1322363"/>
            <a:ext cx="11085340" cy="5289452"/>
          </a:xfrm>
          <a:pattFill prst="pct5">
            <a:fgClr>
              <a:schemeClr val="accent1"/>
            </a:fgClr>
            <a:bgClr>
              <a:schemeClr val="bg1"/>
            </a:bgClr>
          </a:pattFill>
        </p:spPr>
        <p:txBody>
          <a:bodyPr/>
          <a:lstStyle/>
          <a:p>
            <a:pPr marL="514350" indent="-514350">
              <a:buAutoNum type="arabicPeriod"/>
            </a:pPr>
            <a:r>
              <a:rPr lang="en-US" b="1" dirty="0">
                <a:latin typeface="Garamond" panose="02020404030301010803" pitchFamily="18" charset="0"/>
              </a:rPr>
              <a:t>Donation-Based Crowd Funding</a:t>
            </a:r>
          </a:p>
          <a:p>
            <a:r>
              <a:rPr lang="en-US" dirty="0">
                <a:latin typeface="Garamond" panose="02020404030301010803" pitchFamily="18" charset="0"/>
              </a:rPr>
              <a:t>Crowd funding campaign in which there is no financial return to the investors or contributors</a:t>
            </a:r>
          </a:p>
          <a:p>
            <a:r>
              <a:rPr lang="en-US" dirty="0">
                <a:latin typeface="Garamond" panose="02020404030301010803" pitchFamily="18" charset="0"/>
              </a:rPr>
              <a:t>Common donation based crowd funding initiatives include fund raising for disaster relief, charities, nonprofits, and medical bills.</a:t>
            </a:r>
          </a:p>
          <a:p>
            <a:pPr marL="0" indent="0">
              <a:buNone/>
            </a:pPr>
            <a:r>
              <a:rPr lang="en-US" b="1" dirty="0">
                <a:latin typeface="Garamond" panose="02020404030301010803" pitchFamily="18" charset="0"/>
              </a:rPr>
              <a:t>2. Rewards-Based Crowd Funding</a:t>
            </a:r>
          </a:p>
          <a:p>
            <a:r>
              <a:rPr lang="en-US" dirty="0">
                <a:latin typeface="Garamond" panose="02020404030301010803" pitchFamily="18" charset="0"/>
              </a:rPr>
              <a:t>Rewards-based crowd funding involves individuals contributing to your business in exchange for a “reward,” typically a form of the product or service your company offers.</a:t>
            </a:r>
          </a:p>
          <a:p>
            <a:r>
              <a:rPr lang="en-US" dirty="0">
                <a:latin typeface="Garamond" panose="02020404030301010803" pitchFamily="18" charset="0"/>
              </a:rPr>
              <a:t>Considered a subset of donation-based crowd funding since there is no financial or equity return.</a:t>
            </a:r>
          </a:p>
        </p:txBody>
      </p:sp>
    </p:spTree>
    <p:extLst>
      <p:ext uri="{BB962C8B-B14F-4D97-AF65-F5344CB8AC3E}">
        <p14:creationId xmlns:p14="http://schemas.microsoft.com/office/powerpoint/2010/main" xmlns="" val="9052953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A4EE583-E81C-46C7-8B0F-FEFE02F63A87}"/>
              </a:ext>
            </a:extLst>
          </p:cNvPr>
          <p:cNvSpPr>
            <a:spLocks noGrp="1"/>
          </p:cNvSpPr>
          <p:nvPr>
            <p:ph type="title"/>
          </p:nvPr>
        </p:nvSpPr>
        <p:spPr>
          <a:xfrm>
            <a:off x="942534" y="239151"/>
            <a:ext cx="10592973" cy="1012875"/>
          </a:xfrm>
          <a:solidFill>
            <a:schemeClr val="accent4">
              <a:lumMod val="20000"/>
              <a:lumOff val="80000"/>
            </a:schemeClr>
          </a:solidFill>
        </p:spPr>
        <p:txBody>
          <a:bodyPr>
            <a:noAutofit/>
          </a:bodyPr>
          <a:lstStyle/>
          <a:p>
            <a:r>
              <a:rPr lang="en-US" sz="3200" b="1" dirty="0">
                <a:latin typeface="Garamond" panose="02020404030301010803" pitchFamily="18" charset="0"/>
              </a:rPr>
              <a:t/>
            </a:r>
            <a:br>
              <a:rPr lang="en-US" sz="3200" b="1" dirty="0">
                <a:latin typeface="Garamond" panose="02020404030301010803" pitchFamily="18" charset="0"/>
              </a:rPr>
            </a:br>
            <a:r>
              <a:rPr lang="en-US" sz="3200" b="1" dirty="0">
                <a:latin typeface="Garamond" panose="02020404030301010803" pitchFamily="18" charset="0"/>
              </a:rPr>
              <a:t>3. Equity-Based Crowd Funding</a:t>
            </a:r>
            <a:br>
              <a:rPr lang="en-US" sz="3200" b="1" dirty="0">
                <a:latin typeface="Garamond" panose="02020404030301010803" pitchFamily="18" charset="0"/>
              </a:rPr>
            </a:br>
            <a:endParaRPr lang="en-US" sz="3200" dirty="0">
              <a:latin typeface="Garamond" panose="02020404030301010803" pitchFamily="18" charset="0"/>
            </a:endParaRPr>
          </a:p>
        </p:txBody>
      </p:sp>
      <p:sp>
        <p:nvSpPr>
          <p:cNvPr id="3" name="Content Placeholder 2">
            <a:extLst>
              <a:ext uri="{FF2B5EF4-FFF2-40B4-BE49-F238E27FC236}">
                <a16:creationId xmlns:a16="http://schemas.microsoft.com/office/drawing/2014/main" xmlns="" id="{FC026287-0E20-4998-91F6-B02966336449}"/>
              </a:ext>
            </a:extLst>
          </p:cNvPr>
          <p:cNvSpPr>
            <a:spLocks noGrp="1"/>
          </p:cNvSpPr>
          <p:nvPr>
            <p:ph idx="1"/>
          </p:nvPr>
        </p:nvSpPr>
        <p:spPr>
          <a:xfrm>
            <a:off x="858129" y="1322363"/>
            <a:ext cx="10691446" cy="4628271"/>
          </a:xfrm>
          <a:pattFill prst="pct10">
            <a:fgClr>
              <a:schemeClr val="accent1"/>
            </a:fgClr>
            <a:bgClr>
              <a:schemeClr val="bg1"/>
            </a:bgClr>
          </a:pattFill>
        </p:spPr>
        <p:txBody>
          <a:bodyPr/>
          <a:lstStyle/>
          <a:p>
            <a:pPr algn="just"/>
            <a:r>
              <a:rPr lang="en-US" dirty="0">
                <a:latin typeface="Garamond" panose="02020404030301010803" pitchFamily="18" charset="0"/>
              </a:rPr>
              <a:t>Unlike the donation-based and rewards-based methods, equity-based crowd funding allows contributors to become part-owners of your company by trading capital for equity shares.</a:t>
            </a:r>
          </a:p>
          <a:p>
            <a:pPr algn="just"/>
            <a:r>
              <a:rPr lang="en-US" dirty="0">
                <a:latin typeface="Garamond" panose="02020404030301010803" pitchFamily="18" charset="0"/>
              </a:rPr>
              <a:t> As equity owners, your contributors receive a financial return on their investment and ultimately receive a share of the profits in the form of a dividend or distribution.</a:t>
            </a:r>
          </a:p>
        </p:txBody>
      </p:sp>
    </p:spTree>
    <p:extLst>
      <p:ext uri="{BB962C8B-B14F-4D97-AF65-F5344CB8AC3E}">
        <p14:creationId xmlns:p14="http://schemas.microsoft.com/office/powerpoint/2010/main" xmlns="" val="16456864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A4EE583-E81C-46C7-8B0F-FEFE02F63A87}"/>
              </a:ext>
            </a:extLst>
          </p:cNvPr>
          <p:cNvSpPr>
            <a:spLocks noGrp="1"/>
          </p:cNvSpPr>
          <p:nvPr>
            <p:ph type="title"/>
          </p:nvPr>
        </p:nvSpPr>
        <p:spPr>
          <a:xfrm>
            <a:off x="815926" y="365128"/>
            <a:ext cx="10719582" cy="886898"/>
          </a:xfrm>
          <a:solidFill>
            <a:schemeClr val="accent4">
              <a:lumMod val="20000"/>
              <a:lumOff val="80000"/>
            </a:schemeClr>
          </a:solidFill>
        </p:spPr>
        <p:txBody>
          <a:bodyPr>
            <a:normAutofit/>
          </a:bodyPr>
          <a:lstStyle/>
          <a:p>
            <a:r>
              <a:rPr lang="en-US" sz="3600" b="1" dirty="0">
                <a:latin typeface="Garamond" panose="02020404030301010803" pitchFamily="18" charset="0"/>
              </a:rPr>
              <a:t>Micro Finance</a:t>
            </a:r>
            <a:endParaRPr lang="en-US" sz="3600" dirty="0">
              <a:latin typeface="Garamond" panose="02020404030301010803" pitchFamily="18" charset="0"/>
            </a:endParaRPr>
          </a:p>
        </p:txBody>
      </p:sp>
      <p:sp>
        <p:nvSpPr>
          <p:cNvPr id="3" name="Content Placeholder 2">
            <a:extLst>
              <a:ext uri="{FF2B5EF4-FFF2-40B4-BE49-F238E27FC236}">
                <a16:creationId xmlns:a16="http://schemas.microsoft.com/office/drawing/2014/main" xmlns="" id="{FC026287-0E20-4998-91F6-B02966336449}"/>
              </a:ext>
            </a:extLst>
          </p:cNvPr>
          <p:cNvSpPr>
            <a:spLocks noGrp="1"/>
          </p:cNvSpPr>
          <p:nvPr>
            <p:ph idx="1"/>
          </p:nvPr>
        </p:nvSpPr>
        <p:spPr>
          <a:xfrm>
            <a:off x="801857" y="1322363"/>
            <a:ext cx="10747717" cy="5289452"/>
          </a:xfrm>
          <a:pattFill prst="pct5">
            <a:fgClr>
              <a:schemeClr val="accent1"/>
            </a:fgClr>
            <a:bgClr>
              <a:schemeClr val="bg1"/>
            </a:bgClr>
          </a:pattFill>
        </p:spPr>
        <p:txBody>
          <a:bodyPr>
            <a:normAutofit/>
          </a:bodyPr>
          <a:lstStyle/>
          <a:p>
            <a:r>
              <a:rPr lang="en-US" dirty="0">
                <a:latin typeface="Garamond" panose="02020404030301010803" pitchFamily="18" charset="0"/>
              </a:rPr>
              <a:t>Microfinance is a term used to describe financial services, such as </a:t>
            </a:r>
          </a:p>
          <a:p>
            <a:pPr>
              <a:buFont typeface="Wingdings" panose="05000000000000000000" pitchFamily="2" charset="2"/>
              <a:buChar char="ü"/>
            </a:pPr>
            <a:r>
              <a:rPr lang="en-US" dirty="0">
                <a:latin typeface="Garamond" panose="02020404030301010803" pitchFamily="18" charset="0"/>
              </a:rPr>
              <a:t>Loans</a:t>
            </a:r>
          </a:p>
          <a:p>
            <a:pPr>
              <a:buFont typeface="Wingdings" panose="05000000000000000000" pitchFamily="2" charset="2"/>
              <a:buChar char="ü"/>
            </a:pPr>
            <a:r>
              <a:rPr lang="en-US" dirty="0">
                <a:latin typeface="Garamond" panose="02020404030301010803" pitchFamily="18" charset="0"/>
              </a:rPr>
              <a:t>Savings</a:t>
            </a:r>
          </a:p>
          <a:p>
            <a:pPr>
              <a:buFont typeface="Wingdings" panose="05000000000000000000" pitchFamily="2" charset="2"/>
              <a:buChar char="ü"/>
            </a:pPr>
            <a:r>
              <a:rPr lang="en-US" dirty="0">
                <a:latin typeface="Garamond" panose="02020404030301010803" pitchFamily="18" charset="0"/>
              </a:rPr>
              <a:t>Insurance </a:t>
            </a:r>
          </a:p>
          <a:p>
            <a:pPr>
              <a:buFont typeface="Wingdings" panose="05000000000000000000" pitchFamily="2" charset="2"/>
              <a:buChar char="ü"/>
            </a:pPr>
            <a:r>
              <a:rPr lang="en-US" dirty="0">
                <a:latin typeface="Garamond" panose="02020404030301010803" pitchFamily="18" charset="0"/>
              </a:rPr>
              <a:t>Fund transfers to entrepreneurs, small businesses and individuals who lack access to banking services with high collateral requirements.</a:t>
            </a:r>
          </a:p>
          <a:p>
            <a:pPr marL="0" indent="0">
              <a:buNone/>
            </a:pPr>
            <a:endParaRPr lang="en-US" dirty="0">
              <a:latin typeface="Garamond" panose="02020404030301010803" pitchFamily="18" charset="0"/>
            </a:endParaRPr>
          </a:p>
          <a:p>
            <a:pPr algn="just"/>
            <a:r>
              <a:rPr lang="en-US" dirty="0">
                <a:latin typeface="Garamond" panose="02020404030301010803" pitchFamily="18" charset="0"/>
              </a:rPr>
              <a:t>Essentially, it is providing loans, credit, access to savings accounts – even insurance policies and money transfers to small business owners, entrepreneurs (many of whom live in the developing world), and those who would otherwise not have access to these resources.</a:t>
            </a:r>
          </a:p>
        </p:txBody>
      </p:sp>
    </p:spTree>
    <p:extLst>
      <p:ext uri="{BB962C8B-B14F-4D97-AF65-F5344CB8AC3E}">
        <p14:creationId xmlns:p14="http://schemas.microsoft.com/office/powerpoint/2010/main" xmlns="" val="396731820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4">
                <a:lumMod val="5000"/>
                <a:lumOff val="95000"/>
              </a:schemeClr>
            </a:gs>
            <a:gs pos="74000">
              <a:schemeClr val="accent4">
                <a:lumMod val="45000"/>
                <a:lumOff val="55000"/>
              </a:schemeClr>
            </a:gs>
            <a:gs pos="83000">
              <a:schemeClr val="accent4">
                <a:lumMod val="45000"/>
                <a:lumOff val="55000"/>
              </a:schemeClr>
            </a:gs>
            <a:gs pos="100000">
              <a:schemeClr val="accent4">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A4EE583-E81C-46C7-8B0F-FEFE02F63A87}"/>
              </a:ext>
            </a:extLst>
          </p:cNvPr>
          <p:cNvSpPr>
            <a:spLocks noGrp="1"/>
          </p:cNvSpPr>
          <p:nvPr>
            <p:ph type="title"/>
          </p:nvPr>
        </p:nvSpPr>
        <p:spPr>
          <a:xfrm>
            <a:off x="464234" y="365128"/>
            <a:ext cx="11071274" cy="886898"/>
          </a:xfrm>
          <a:solidFill>
            <a:schemeClr val="accent3">
              <a:lumMod val="20000"/>
              <a:lumOff val="80000"/>
            </a:schemeClr>
          </a:solidFill>
        </p:spPr>
        <p:txBody>
          <a:bodyPr>
            <a:normAutofit/>
          </a:bodyPr>
          <a:lstStyle/>
          <a:p>
            <a:r>
              <a:rPr lang="en-US" sz="3200" b="1" dirty="0">
                <a:latin typeface="Garamond" panose="02020404030301010803" pitchFamily="18" charset="0"/>
              </a:rPr>
              <a:t> Importance of MFIs</a:t>
            </a:r>
            <a:endParaRPr lang="en-US" sz="3200" dirty="0">
              <a:latin typeface="Garamond" panose="02020404030301010803" pitchFamily="18" charset="0"/>
            </a:endParaRPr>
          </a:p>
        </p:txBody>
      </p:sp>
      <p:sp>
        <p:nvSpPr>
          <p:cNvPr id="3" name="Content Placeholder 2">
            <a:extLst>
              <a:ext uri="{FF2B5EF4-FFF2-40B4-BE49-F238E27FC236}">
                <a16:creationId xmlns:a16="http://schemas.microsoft.com/office/drawing/2014/main" xmlns="" id="{FC026287-0E20-4998-91F6-B02966336449}"/>
              </a:ext>
            </a:extLst>
          </p:cNvPr>
          <p:cNvSpPr>
            <a:spLocks noGrp="1"/>
          </p:cNvSpPr>
          <p:nvPr>
            <p:ph idx="1"/>
          </p:nvPr>
        </p:nvSpPr>
        <p:spPr>
          <a:xfrm>
            <a:off x="464235" y="1322363"/>
            <a:ext cx="11085340" cy="5289452"/>
          </a:xfrm>
          <a:pattFill prst="pct5">
            <a:fgClr>
              <a:schemeClr val="accent3">
                <a:lumMod val="20000"/>
                <a:lumOff val="80000"/>
              </a:schemeClr>
            </a:fgClr>
            <a:bgClr>
              <a:schemeClr val="bg1"/>
            </a:bgClr>
          </a:pattFill>
        </p:spPr>
        <p:txBody>
          <a:bodyPr/>
          <a:lstStyle/>
          <a:p>
            <a:r>
              <a:rPr lang="en-US" dirty="0">
                <a:latin typeface="Garamond" panose="02020404030301010803" pitchFamily="18" charset="0"/>
              </a:rPr>
              <a:t>It provides resources and access to capital to the financially underserved, such as those who are unable to get checking accounts, lines of credit, or loans from traditional banks.</a:t>
            </a:r>
          </a:p>
          <a:p>
            <a:r>
              <a:rPr lang="en-US" dirty="0">
                <a:latin typeface="Garamond" panose="02020404030301010803" pitchFamily="18" charset="0"/>
              </a:rPr>
              <a:t>It can also serve as an important resource for those in the developing world.</a:t>
            </a:r>
          </a:p>
          <a:p>
            <a:r>
              <a:rPr lang="en-US" dirty="0">
                <a:latin typeface="Garamond" panose="02020404030301010803" pitchFamily="18" charset="0"/>
              </a:rPr>
              <a:t>Some have lauded microfinance as a way to end the cycle of poverty, decrease unemployment, increase earning power, and aid the financially marginalized.</a:t>
            </a:r>
          </a:p>
        </p:txBody>
      </p:sp>
    </p:spTree>
    <p:extLst>
      <p:ext uri="{BB962C8B-B14F-4D97-AF65-F5344CB8AC3E}">
        <p14:creationId xmlns:p14="http://schemas.microsoft.com/office/powerpoint/2010/main" xmlns="" val="5183030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881F70D-D350-4B63-A1C2-5C7A7758147B}"/>
              </a:ext>
            </a:extLst>
          </p:cNvPr>
          <p:cNvSpPr>
            <a:spLocks noGrp="1"/>
          </p:cNvSpPr>
          <p:nvPr>
            <p:ph type="title"/>
          </p:nvPr>
        </p:nvSpPr>
        <p:spPr>
          <a:xfrm>
            <a:off x="154745" y="159027"/>
            <a:ext cx="11199055" cy="1020416"/>
          </a:xfrm>
          <a:solidFill>
            <a:srgbClr val="92D050"/>
          </a:solidFill>
        </p:spPr>
        <p:txBody>
          <a:bodyPr>
            <a:normAutofit/>
          </a:bodyPr>
          <a:lstStyle/>
          <a:p>
            <a:r>
              <a:rPr lang="en-US" sz="3200" dirty="0">
                <a:latin typeface="Aharoni" panose="02010803020104030203" pitchFamily="2" charset="-79"/>
                <a:cs typeface="Aharoni" panose="02010803020104030203" pitchFamily="2" charset="-79"/>
              </a:rPr>
              <a:t>              Introduction</a:t>
            </a:r>
          </a:p>
        </p:txBody>
      </p:sp>
      <p:sp>
        <p:nvSpPr>
          <p:cNvPr id="3" name="Content Placeholder 2">
            <a:extLst>
              <a:ext uri="{FF2B5EF4-FFF2-40B4-BE49-F238E27FC236}">
                <a16:creationId xmlns:a16="http://schemas.microsoft.com/office/drawing/2014/main" xmlns="" id="{D0EAA366-D929-4FDE-97F5-749C467D05D6}"/>
              </a:ext>
            </a:extLst>
          </p:cNvPr>
          <p:cNvSpPr>
            <a:spLocks noGrp="1"/>
          </p:cNvSpPr>
          <p:nvPr>
            <p:ph idx="1"/>
          </p:nvPr>
        </p:nvSpPr>
        <p:spPr>
          <a:xfrm>
            <a:off x="295422" y="1192696"/>
            <a:ext cx="11058378" cy="4984267"/>
          </a:xfrm>
          <a:blipFill>
            <a:blip r:embed="rId2"/>
            <a:tile tx="0" ty="0" sx="100000" sy="100000" flip="none" algn="tl"/>
          </a:blipFill>
        </p:spPr>
        <p:txBody>
          <a:bodyPr>
            <a:normAutofit/>
          </a:bodyPr>
          <a:lstStyle/>
          <a:p>
            <a:pPr>
              <a:buFont typeface="Wingdings" panose="05000000000000000000" pitchFamily="2" charset="2"/>
              <a:buChar char="§"/>
            </a:pPr>
            <a:endParaRPr lang="en-US" dirty="0">
              <a:latin typeface="Garamond" panose="02020404030301010803" pitchFamily="18" charset="0"/>
            </a:endParaRPr>
          </a:p>
          <a:p>
            <a:pPr>
              <a:buFont typeface="Wingdings" panose="05000000000000000000" pitchFamily="2" charset="2"/>
              <a:buChar char="§"/>
            </a:pPr>
            <a:r>
              <a:rPr lang="en-US" dirty="0">
                <a:latin typeface="Garamond" panose="02020404030301010803" pitchFamily="18" charset="0"/>
              </a:rPr>
              <a:t>Business Finance is defined as that business activity which is concerned with the acquisition &amp; conversation of capital funds in meeting the financial needs &amp; overall objectives of business enterprise.</a:t>
            </a:r>
          </a:p>
          <a:p>
            <a:pPr>
              <a:buFont typeface="Wingdings" panose="05000000000000000000" pitchFamily="2" charset="2"/>
              <a:buChar char="§"/>
            </a:pPr>
            <a:r>
              <a:rPr lang="en-US" sz="3600" b="1" dirty="0">
                <a:solidFill>
                  <a:srgbClr val="7030A0"/>
                </a:solidFill>
                <a:latin typeface="Garamond" panose="02020404030301010803" pitchFamily="18" charset="0"/>
              </a:rPr>
              <a:t>Reasons for Sourcing Money</a:t>
            </a:r>
          </a:p>
          <a:p>
            <a:pPr>
              <a:buFont typeface="Wingdings" panose="05000000000000000000" pitchFamily="2" charset="2"/>
              <a:buChar char="§"/>
            </a:pPr>
            <a:r>
              <a:rPr lang="en-US" b="1" dirty="0">
                <a:solidFill>
                  <a:srgbClr val="FF0000"/>
                </a:solidFill>
                <a:latin typeface="Agency FB" panose="020B0503020202020204" pitchFamily="34" charset="0"/>
              </a:rPr>
              <a:t>Capital asset acquisition</a:t>
            </a:r>
          </a:p>
          <a:p>
            <a:pPr>
              <a:buFont typeface="Wingdings" panose="05000000000000000000" pitchFamily="2" charset="2"/>
              <a:buChar char="§"/>
            </a:pPr>
            <a:r>
              <a:rPr lang="en-US" b="1" dirty="0">
                <a:solidFill>
                  <a:srgbClr val="FF0000"/>
                </a:solidFill>
                <a:latin typeface="Agency FB" panose="020B0503020202020204" pitchFamily="34" charset="0"/>
              </a:rPr>
              <a:t> For new machinery </a:t>
            </a:r>
          </a:p>
          <a:p>
            <a:pPr>
              <a:buFont typeface="Wingdings" panose="05000000000000000000" pitchFamily="2" charset="2"/>
              <a:buChar char="§"/>
            </a:pPr>
            <a:r>
              <a:rPr lang="en-US" b="1" dirty="0">
                <a:solidFill>
                  <a:srgbClr val="FF0000"/>
                </a:solidFill>
                <a:latin typeface="Agency FB" panose="020B0503020202020204" pitchFamily="34" charset="0"/>
              </a:rPr>
              <a:t> Construction of a new building</a:t>
            </a:r>
          </a:p>
          <a:p>
            <a:pPr>
              <a:buFont typeface="Wingdings" panose="05000000000000000000" pitchFamily="2" charset="2"/>
              <a:buChar char="§"/>
            </a:pPr>
            <a:r>
              <a:rPr lang="en-US" b="1" dirty="0">
                <a:solidFill>
                  <a:srgbClr val="FF0000"/>
                </a:solidFill>
                <a:latin typeface="Agency FB" panose="020B0503020202020204" pitchFamily="34" charset="0"/>
              </a:rPr>
              <a:t>For development of new products</a:t>
            </a:r>
          </a:p>
          <a:p>
            <a:pPr>
              <a:buFont typeface="Wingdings" panose="05000000000000000000" pitchFamily="2" charset="2"/>
              <a:buChar char="§"/>
            </a:pPr>
            <a:r>
              <a:rPr lang="en-US" b="1" dirty="0">
                <a:solidFill>
                  <a:srgbClr val="FF0000"/>
                </a:solidFill>
                <a:latin typeface="Agency FB" panose="020B0503020202020204" pitchFamily="34" charset="0"/>
              </a:rPr>
              <a:t>Preliminary Expenses</a:t>
            </a:r>
          </a:p>
          <a:p>
            <a:pPr>
              <a:buFont typeface="Wingdings" panose="05000000000000000000" pitchFamily="2" charset="2"/>
              <a:buChar char=""/>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65496932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A4EE583-E81C-46C7-8B0F-FEFE02F63A87}"/>
              </a:ext>
            </a:extLst>
          </p:cNvPr>
          <p:cNvSpPr>
            <a:spLocks noGrp="1"/>
          </p:cNvSpPr>
          <p:nvPr>
            <p:ph type="title"/>
          </p:nvPr>
        </p:nvSpPr>
        <p:spPr>
          <a:xfrm>
            <a:off x="464234" y="365128"/>
            <a:ext cx="11071274" cy="830626"/>
          </a:xfrm>
          <a:gradFill>
            <a:gsLst>
              <a:gs pos="0">
                <a:schemeClr val="accent4">
                  <a:lumMod val="5000"/>
                  <a:lumOff val="95000"/>
                </a:schemeClr>
              </a:gs>
              <a:gs pos="74000">
                <a:schemeClr val="accent4">
                  <a:lumMod val="45000"/>
                  <a:lumOff val="55000"/>
                </a:schemeClr>
              </a:gs>
              <a:gs pos="83000">
                <a:schemeClr val="accent4">
                  <a:lumMod val="45000"/>
                  <a:lumOff val="55000"/>
                </a:schemeClr>
              </a:gs>
              <a:gs pos="100000">
                <a:schemeClr val="accent4">
                  <a:lumMod val="30000"/>
                  <a:lumOff val="70000"/>
                </a:schemeClr>
              </a:gs>
            </a:gsLst>
            <a:lin ang="5400000" scaled="1"/>
          </a:gradFill>
        </p:spPr>
        <p:txBody>
          <a:bodyPr>
            <a:normAutofit/>
          </a:bodyPr>
          <a:lstStyle/>
          <a:p>
            <a:r>
              <a:rPr lang="en-US" sz="3600" b="1" dirty="0">
                <a:latin typeface="Garamond" panose="02020404030301010803" pitchFamily="18" charset="0"/>
              </a:rPr>
              <a:t>Micro Finances in Ethiopia</a:t>
            </a:r>
            <a:endParaRPr lang="en-US" sz="3600" dirty="0">
              <a:latin typeface="Garamond" panose="02020404030301010803" pitchFamily="18" charset="0"/>
            </a:endParaRPr>
          </a:p>
        </p:txBody>
      </p:sp>
      <p:sp>
        <p:nvSpPr>
          <p:cNvPr id="3" name="Content Placeholder 2">
            <a:extLst>
              <a:ext uri="{FF2B5EF4-FFF2-40B4-BE49-F238E27FC236}">
                <a16:creationId xmlns:a16="http://schemas.microsoft.com/office/drawing/2014/main" xmlns="" id="{FC026287-0E20-4998-91F6-B02966336449}"/>
              </a:ext>
            </a:extLst>
          </p:cNvPr>
          <p:cNvSpPr>
            <a:spLocks noGrp="1"/>
          </p:cNvSpPr>
          <p:nvPr>
            <p:ph idx="1"/>
          </p:nvPr>
        </p:nvSpPr>
        <p:spPr>
          <a:xfrm>
            <a:off x="464235" y="1322363"/>
            <a:ext cx="11085340" cy="5289452"/>
          </a:xfrm>
        </p:spPr>
        <p:txBody>
          <a:bodyPr>
            <a:normAutofit/>
          </a:bodyPr>
          <a:lstStyle/>
          <a:p>
            <a:pPr algn="just"/>
            <a:r>
              <a:rPr lang="en-US" dirty="0">
                <a:latin typeface="Garamond" panose="02020404030301010803" pitchFamily="18" charset="0"/>
              </a:rPr>
              <a:t>Micro-finance in Ethiopia has its origin in traditional informal method.</a:t>
            </a:r>
          </a:p>
          <a:p>
            <a:pPr algn="just"/>
            <a:r>
              <a:rPr lang="en-US" dirty="0">
                <a:latin typeface="Garamond" panose="02020404030301010803" pitchFamily="18" charset="0"/>
              </a:rPr>
              <a:t>Ethiopia has also more 38 MFIs (in 2018) and practice is one of the success stories in Africa even though there are certain limitations.</a:t>
            </a:r>
          </a:p>
          <a:p>
            <a:pPr algn="just"/>
            <a:r>
              <a:rPr lang="en-US" dirty="0">
                <a:latin typeface="Garamond" panose="02020404030301010803" pitchFamily="18" charset="0"/>
              </a:rPr>
              <a:t>The history of formal establishment of Ethiopia Micro finance institution is limited to about less than twenty years (since 2000).</a:t>
            </a:r>
          </a:p>
          <a:p>
            <a:pPr algn="just"/>
            <a:r>
              <a:rPr lang="en-US" dirty="0">
                <a:latin typeface="Garamond" panose="02020404030301010803" pitchFamily="18" charset="0"/>
              </a:rPr>
              <a:t>The first groups of few MFIs were established in early 1997 following the issuance of Proclamation No. 40/1996 in July 1996.</a:t>
            </a:r>
          </a:p>
          <a:p>
            <a:pPr algn="just"/>
            <a:r>
              <a:rPr lang="en-US" dirty="0">
                <a:latin typeface="Garamond" panose="02020404030301010803" pitchFamily="18" charset="0"/>
              </a:rPr>
              <a:t> The objective of the MFIs is basically poverty alleviation through the provision of sustainable financial services to the poor who actually do not have access to the financial support services of other formal financial institutions.</a:t>
            </a:r>
          </a:p>
        </p:txBody>
      </p:sp>
    </p:spTree>
    <p:extLst>
      <p:ext uri="{BB962C8B-B14F-4D97-AF65-F5344CB8AC3E}">
        <p14:creationId xmlns:p14="http://schemas.microsoft.com/office/powerpoint/2010/main" xmlns="" val="25776773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FC026287-0E20-4998-91F6-B02966336449}"/>
              </a:ext>
            </a:extLst>
          </p:cNvPr>
          <p:cNvSpPr>
            <a:spLocks noGrp="1"/>
          </p:cNvSpPr>
          <p:nvPr>
            <p:ph idx="1"/>
          </p:nvPr>
        </p:nvSpPr>
        <p:spPr>
          <a:xfrm>
            <a:off x="464235" y="351692"/>
            <a:ext cx="11085340" cy="6260123"/>
          </a:xfrm>
          <a:prstGeom prst="snip2DiagRect">
            <a:avLst/>
          </a:prstGeom>
          <a:ln w="76200">
            <a:solidFill>
              <a:srgbClr val="00B050"/>
            </a:solidFill>
          </a:ln>
        </p:spPr>
        <p:txBody>
          <a:bodyPr/>
          <a:lstStyle/>
          <a:p>
            <a:pPr algn="just"/>
            <a:r>
              <a:rPr lang="en-US" dirty="0">
                <a:latin typeface="Garamond" panose="02020404030301010803" pitchFamily="18" charset="0"/>
              </a:rPr>
              <a:t>The MFIs in Ethiopia have been able to serve the productive poor people mainly with </a:t>
            </a:r>
            <a:r>
              <a:rPr lang="en-US" i="1" dirty="0">
                <a:solidFill>
                  <a:srgbClr val="FF0000"/>
                </a:solidFill>
                <a:latin typeface="Garamond" panose="02020404030301010803" pitchFamily="18" charset="0"/>
              </a:rPr>
              <a:t>savings, credit, money transfer, microinsurance and other related services.</a:t>
            </a:r>
          </a:p>
          <a:p>
            <a:r>
              <a:rPr lang="en-US" i="1" dirty="0">
                <a:solidFill>
                  <a:schemeClr val="accent1"/>
                </a:solidFill>
                <a:latin typeface="Agency FB" panose="020B0503020202020204" pitchFamily="34" charset="0"/>
              </a:rPr>
              <a:t>The known micro finance institutions in different regions of Ethiopia with more than 90% market share are:</a:t>
            </a:r>
          </a:p>
          <a:p>
            <a:pPr marL="0" indent="0">
              <a:buNone/>
            </a:pPr>
            <a:r>
              <a:rPr lang="en-US" dirty="0">
                <a:latin typeface="Garamond" panose="02020404030301010803" pitchFamily="18" charset="0"/>
              </a:rPr>
              <a:t>1. Amhara Credit and Savings Ins. (ACSI) S.C.</a:t>
            </a:r>
          </a:p>
          <a:p>
            <a:pPr marL="0" indent="0">
              <a:buNone/>
            </a:pPr>
            <a:r>
              <a:rPr lang="en-US" dirty="0">
                <a:latin typeface="Garamond" panose="02020404030301010803" pitchFamily="18" charset="0"/>
              </a:rPr>
              <a:t>2. </a:t>
            </a:r>
            <a:r>
              <a:rPr lang="en-US" dirty="0" err="1">
                <a:latin typeface="Garamond" panose="02020404030301010803" pitchFamily="18" charset="0"/>
              </a:rPr>
              <a:t>Dedebit</a:t>
            </a:r>
            <a:r>
              <a:rPr lang="en-US" dirty="0">
                <a:latin typeface="Garamond" panose="02020404030301010803" pitchFamily="18" charset="0"/>
              </a:rPr>
              <a:t> Credit and Savings Ins. (DECSI) S.C.</a:t>
            </a:r>
          </a:p>
          <a:p>
            <a:pPr marL="0" indent="0">
              <a:buNone/>
            </a:pPr>
            <a:r>
              <a:rPr lang="en-US" dirty="0">
                <a:latin typeface="Garamond" panose="02020404030301010803" pitchFamily="18" charset="0"/>
              </a:rPr>
              <a:t>3. </a:t>
            </a:r>
            <a:r>
              <a:rPr lang="en-US" dirty="0" err="1">
                <a:latin typeface="Garamond" panose="02020404030301010803" pitchFamily="18" charset="0"/>
              </a:rPr>
              <a:t>Oromiya</a:t>
            </a:r>
            <a:r>
              <a:rPr lang="en-US" dirty="0">
                <a:latin typeface="Garamond" panose="02020404030301010803" pitchFamily="18" charset="0"/>
              </a:rPr>
              <a:t> Credit and Savings Ins. S.C (OCSCO).</a:t>
            </a:r>
          </a:p>
          <a:p>
            <a:pPr marL="0" indent="0">
              <a:buNone/>
            </a:pPr>
            <a:r>
              <a:rPr lang="en-US" dirty="0">
                <a:latin typeface="Garamond" panose="02020404030301010803" pitchFamily="18" charset="0"/>
              </a:rPr>
              <a:t>4. </a:t>
            </a:r>
            <a:r>
              <a:rPr lang="en-US" dirty="0" err="1">
                <a:latin typeface="Garamond" panose="02020404030301010803" pitchFamily="18" charset="0"/>
              </a:rPr>
              <a:t>Omo</a:t>
            </a:r>
            <a:r>
              <a:rPr lang="en-US" dirty="0">
                <a:latin typeface="Garamond" panose="02020404030301010803" pitchFamily="18" charset="0"/>
              </a:rPr>
              <a:t> Credit and Savings Ins. S.C.</a:t>
            </a:r>
          </a:p>
          <a:p>
            <a:pPr marL="0" indent="0">
              <a:buNone/>
            </a:pPr>
            <a:r>
              <a:rPr lang="en-US" dirty="0">
                <a:latin typeface="Garamond" panose="02020404030301010803" pitchFamily="18" charset="0"/>
              </a:rPr>
              <a:t>5. Addis Credit and Savings Institution S.C.(ADCSI</a:t>
            </a:r>
            <a:endParaRPr lang="en-US" i="1" dirty="0">
              <a:solidFill>
                <a:srgbClr val="FF0000"/>
              </a:solidFill>
              <a:latin typeface="Garamond" panose="02020404030301010803" pitchFamily="18" charset="0"/>
            </a:endParaRPr>
          </a:p>
        </p:txBody>
      </p:sp>
    </p:spTree>
    <p:extLst>
      <p:ext uri="{BB962C8B-B14F-4D97-AF65-F5344CB8AC3E}">
        <p14:creationId xmlns:p14="http://schemas.microsoft.com/office/powerpoint/2010/main" xmlns="" val="192136733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A4EE583-E81C-46C7-8B0F-FEFE02F63A87}"/>
              </a:ext>
            </a:extLst>
          </p:cNvPr>
          <p:cNvSpPr>
            <a:spLocks noGrp="1"/>
          </p:cNvSpPr>
          <p:nvPr>
            <p:ph type="title"/>
          </p:nvPr>
        </p:nvSpPr>
        <p:spPr>
          <a:xfrm>
            <a:off x="464234" y="365128"/>
            <a:ext cx="11071274" cy="886898"/>
          </a:xfrm>
        </p:spPr>
        <p:txBody>
          <a:bodyPr>
            <a:normAutofit/>
          </a:bodyPr>
          <a:lstStyle/>
          <a:p>
            <a:r>
              <a:rPr lang="en-US" sz="3200" b="1" dirty="0">
                <a:latin typeface="Garamond" panose="02020404030301010803" pitchFamily="18" charset="0"/>
              </a:rPr>
              <a:t>Types of Activities Carried Out by Ethiopian MFIs</a:t>
            </a:r>
            <a:endParaRPr lang="en-US" sz="3200" dirty="0">
              <a:latin typeface="Garamond" panose="02020404030301010803" pitchFamily="18" charset="0"/>
            </a:endParaRPr>
          </a:p>
        </p:txBody>
      </p:sp>
      <p:sp>
        <p:nvSpPr>
          <p:cNvPr id="3" name="Content Placeholder 2">
            <a:extLst>
              <a:ext uri="{FF2B5EF4-FFF2-40B4-BE49-F238E27FC236}">
                <a16:creationId xmlns:a16="http://schemas.microsoft.com/office/drawing/2014/main" xmlns="" id="{FC026287-0E20-4998-91F6-B02966336449}"/>
              </a:ext>
            </a:extLst>
          </p:cNvPr>
          <p:cNvSpPr>
            <a:spLocks noGrp="1"/>
          </p:cNvSpPr>
          <p:nvPr>
            <p:ph idx="1"/>
          </p:nvPr>
        </p:nvSpPr>
        <p:spPr>
          <a:xfrm>
            <a:off x="464235" y="1041009"/>
            <a:ext cx="11085340" cy="5570806"/>
          </a:xfrm>
          <a:solidFill>
            <a:schemeClr val="bg1"/>
          </a:solidFill>
        </p:spPr>
        <p:txBody>
          <a:bodyPr>
            <a:normAutofit/>
          </a:bodyPr>
          <a:lstStyle/>
          <a:p>
            <a:pPr>
              <a:buFont typeface="Wingdings" panose="05000000000000000000" pitchFamily="2" charset="2"/>
              <a:buChar char="§"/>
            </a:pPr>
            <a:r>
              <a:rPr lang="en-US" dirty="0">
                <a:latin typeface="Garamond" panose="02020404030301010803" pitchFamily="18" charset="0"/>
              </a:rPr>
              <a:t>Accepting both voluntary and compulsory savings as well as demand and time deposits</a:t>
            </a:r>
          </a:p>
          <a:p>
            <a:pPr>
              <a:buFont typeface="Wingdings" panose="05000000000000000000" pitchFamily="2" charset="2"/>
              <a:buChar char="§"/>
            </a:pPr>
            <a:r>
              <a:rPr lang="en-US" dirty="0">
                <a:latin typeface="Garamond" panose="02020404030301010803" pitchFamily="18" charset="0"/>
              </a:rPr>
              <a:t>Extending credit to rural and urban farmers and people engaged in other similar activities</a:t>
            </a:r>
          </a:p>
          <a:p>
            <a:pPr>
              <a:buFont typeface="Wingdings" panose="05000000000000000000" pitchFamily="2" charset="2"/>
              <a:buChar char="§"/>
            </a:pPr>
            <a:r>
              <a:rPr lang="en-US" dirty="0">
                <a:latin typeface="Garamond" panose="02020404030301010803" pitchFamily="18" charset="0"/>
              </a:rPr>
              <a:t>Drawing and accepting drafts payable within Ethiopia Micro-insurance business as prescribed by NBE</a:t>
            </a:r>
          </a:p>
          <a:p>
            <a:pPr>
              <a:buFont typeface="Wingdings" panose="05000000000000000000" pitchFamily="2" charset="2"/>
              <a:buChar char="§"/>
            </a:pPr>
            <a:r>
              <a:rPr lang="en-US" dirty="0">
                <a:latin typeface="Garamond" panose="02020404030301010803" pitchFamily="18" charset="0"/>
              </a:rPr>
              <a:t>Purchasing such income generating financial instruments as treasury bill and other income generating activities</a:t>
            </a:r>
          </a:p>
          <a:p>
            <a:pPr>
              <a:buFont typeface="Wingdings" panose="05000000000000000000" pitchFamily="2" charset="2"/>
              <a:buChar char="§"/>
            </a:pPr>
            <a:r>
              <a:rPr lang="en-US" dirty="0">
                <a:latin typeface="Garamond" panose="02020404030301010803" pitchFamily="18" charset="0"/>
              </a:rPr>
              <a:t>Acquiring, maintaining and transferring any movable and immovable property including premises for carrying out its business,</a:t>
            </a:r>
          </a:p>
          <a:p>
            <a:pPr>
              <a:buFont typeface="Wingdings" panose="05000000000000000000" pitchFamily="2" charset="2"/>
              <a:buChar char="§"/>
            </a:pPr>
            <a:r>
              <a:rPr lang="en-US" dirty="0">
                <a:latin typeface="Garamond" panose="02020404030301010803" pitchFamily="18" charset="0"/>
              </a:rPr>
              <a:t> Supporting income generating projects of urban and rural micro and small scale operators.</a:t>
            </a:r>
          </a:p>
        </p:txBody>
      </p:sp>
    </p:spTree>
    <p:extLst>
      <p:ext uri="{BB962C8B-B14F-4D97-AF65-F5344CB8AC3E}">
        <p14:creationId xmlns:p14="http://schemas.microsoft.com/office/powerpoint/2010/main" xmlns="" val="234129494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A4EE583-E81C-46C7-8B0F-FEFE02F63A87}"/>
              </a:ext>
            </a:extLst>
          </p:cNvPr>
          <p:cNvSpPr>
            <a:spLocks noGrp="1"/>
          </p:cNvSpPr>
          <p:nvPr>
            <p:ph type="title"/>
          </p:nvPr>
        </p:nvSpPr>
        <p:spPr>
          <a:xfrm>
            <a:off x="464234" y="365128"/>
            <a:ext cx="11071274" cy="886898"/>
          </a:xfrm>
        </p:spPr>
        <p:txBody>
          <a:bodyPr>
            <a:normAutofit/>
          </a:bodyPr>
          <a:lstStyle/>
          <a:p>
            <a:r>
              <a:rPr lang="en-US" sz="3200" b="1" dirty="0">
                <a:latin typeface="Garamond" panose="02020404030301010803" pitchFamily="18" charset="0"/>
              </a:rPr>
              <a:t>Types of Activities Carried Out by Ethiopian MFIs</a:t>
            </a:r>
            <a:endParaRPr lang="en-US" sz="3200" dirty="0">
              <a:latin typeface="Garamond" panose="02020404030301010803" pitchFamily="18" charset="0"/>
            </a:endParaRPr>
          </a:p>
        </p:txBody>
      </p:sp>
      <p:sp>
        <p:nvSpPr>
          <p:cNvPr id="3" name="Content Placeholder 2">
            <a:extLst>
              <a:ext uri="{FF2B5EF4-FFF2-40B4-BE49-F238E27FC236}">
                <a16:creationId xmlns:a16="http://schemas.microsoft.com/office/drawing/2014/main" xmlns="" id="{FC026287-0E20-4998-91F6-B02966336449}"/>
              </a:ext>
            </a:extLst>
          </p:cNvPr>
          <p:cNvSpPr>
            <a:spLocks noGrp="1"/>
          </p:cNvSpPr>
          <p:nvPr>
            <p:ph idx="1"/>
          </p:nvPr>
        </p:nvSpPr>
        <p:spPr>
          <a:xfrm>
            <a:off x="464235" y="1322363"/>
            <a:ext cx="11085340" cy="5289452"/>
          </a:xfrm>
          <a:gradFill>
            <a:gsLst>
              <a:gs pos="0">
                <a:schemeClr val="accent4">
                  <a:lumMod val="5000"/>
                  <a:lumOff val="95000"/>
                </a:schemeClr>
              </a:gs>
              <a:gs pos="74000">
                <a:schemeClr val="accent4">
                  <a:lumMod val="45000"/>
                  <a:lumOff val="55000"/>
                </a:schemeClr>
              </a:gs>
              <a:gs pos="83000">
                <a:schemeClr val="accent4">
                  <a:lumMod val="45000"/>
                  <a:lumOff val="55000"/>
                </a:schemeClr>
              </a:gs>
              <a:gs pos="100000">
                <a:schemeClr val="accent4">
                  <a:lumMod val="30000"/>
                  <a:lumOff val="70000"/>
                </a:schemeClr>
              </a:gs>
            </a:gsLst>
            <a:lin ang="5400000" scaled="1"/>
          </a:gradFill>
        </p:spPr>
        <p:txBody>
          <a:bodyPr/>
          <a:lstStyle/>
          <a:p>
            <a:pPr>
              <a:buFont typeface="Wingdings" panose="05000000000000000000" pitchFamily="2" charset="2"/>
              <a:buChar char="§"/>
            </a:pPr>
            <a:r>
              <a:rPr lang="en-US" dirty="0">
                <a:latin typeface="Garamond" panose="02020404030301010803" pitchFamily="18" charset="0"/>
              </a:rPr>
              <a:t>Rendering managerial, marketing, technical and administrative advice to customers and assisting them to obtain services in those fields</a:t>
            </a:r>
          </a:p>
          <a:p>
            <a:pPr>
              <a:buFont typeface="Wingdings" panose="05000000000000000000" pitchFamily="2" charset="2"/>
              <a:buChar char="§"/>
            </a:pPr>
            <a:r>
              <a:rPr lang="en-US" dirty="0">
                <a:latin typeface="Garamond" panose="02020404030301010803" pitchFamily="18" charset="0"/>
              </a:rPr>
              <a:t>Managing funds for micro and small scale business,</a:t>
            </a:r>
          </a:p>
          <a:p>
            <a:pPr>
              <a:buFont typeface="Wingdings" panose="05000000000000000000" pitchFamily="2" charset="2"/>
              <a:buChar char="§"/>
            </a:pPr>
            <a:r>
              <a:rPr lang="en-US" dirty="0">
                <a:latin typeface="Garamond" panose="02020404030301010803" pitchFamily="18" charset="0"/>
              </a:rPr>
              <a:t>Providing money transfer services,</a:t>
            </a:r>
          </a:p>
          <a:p>
            <a:pPr>
              <a:buFont typeface="Wingdings" panose="05000000000000000000" pitchFamily="2" charset="2"/>
              <a:buChar char="§"/>
            </a:pPr>
            <a:r>
              <a:rPr lang="en-US" dirty="0">
                <a:latin typeface="Garamond" panose="02020404030301010803" pitchFamily="18" charset="0"/>
              </a:rPr>
              <a:t>Providing financial leasing services</a:t>
            </a:r>
          </a:p>
        </p:txBody>
      </p:sp>
    </p:spTree>
    <p:extLst>
      <p:ext uri="{BB962C8B-B14F-4D97-AF65-F5344CB8AC3E}">
        <p14:creationId xmlns:p14="http://schemas.microsoft.com/office/powerpoint/2010/main" xmlns="" val="34848716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FF25E8D-84C4-481C-9C86-ACC1C10DDB73}"/>
              </a:ext>
            </a:extLst>
          </p:cNvPr>
          <p:cNvSpPr>
            <a:spLocks noGrp="1"/>
          </p:cNvSpPr>
          <p:nvPr>
            <p:ph type="title"/>
          </p:nvPr>
        </p:nvSpPr>
        <p:spPr>
          <a:xfrm>
            <a:off x="239151" y="98475"/>
            <a:ext cx="11718387" cy="1659988"/>
          </a:xfrm>
          <a:solidFill>
            <a:schemeClr val="accent2">
              <a:lumMod val="60000"/>
              <a:lumOff val="40000"/>
            </a:schemeClr>
          </a:solidFill>
        </p:spPr>
        <p:txBody>
          <a:bodyPr>
            <a:normAutofit/>
          </a:bodyPr>
          <a:lstStyle/>
          <a:p>
            <a:r>
              <a:rPr lang="en-US" sz="2800" b="1" dirty="0">
                <a:latin typeface="Garamond" panose="02020404030301010803" pitchFamily="18" charset="0"/>
              </a:rPr>
              <a:t>Financial Requirements</a:t>
            </a:r>
            <a:br>
              <a:rPr lang="en-US" sz="2800" b="1" dirty="0">
                <a:latin typeface="Garamond" panose="02020404030301010803" pitchFamily="18" charset="0"/>
              </a:rPr>
            </a:br>
            <a:r>
              <a:rPr lang="en-US" sz="2800" dirty="0">
                <a:latin typeface="Garamond" panose="02020404030301010803" pitchFamily="18" charset="0"/>
              </a:rPr>
              <a:t>All businesses need money to finance a host of different requirements; Among them the major ones are the following:</a:t>
            </a:r>
            <a:br>
              <a:rPr lang="en-US" sz="2800" dirty="0">
                <a:latin typeface="Garamond" panose="02020404030301010803" pitchFamily="18" charset="0"/>
              </a:rPr>
            </a:br>
            <a:endParaRPr lang="en-US" sz="2800" dirty="0">
              <a:latin typeface="Garamond" panose="02020404030301010803" pitchFamily="18" charset="0"/>
            </a:endParaRPr>
          </a:p>
        </p:txBody>
      </p:sp>
      <p:sp>
        <p:nvSpPr>
          <p:cNvPr id="3" name="Content Placeholder 2">
            <a:extLst>
              <a:ext uri="{FF2B5EF4-FFF2-40B4-BE49-F238E27FC236}">
                <a16:creationId xmlns:a16="http://schemas.microsoft.com/office/drawing/2014/main" xmlns="" id="{592CA524-882F-4543-A104-DC88F954E8E4}"/>
              </a:ext>
            </a:extLst>
          </p:cNvPr>
          <p:cNvSpPr>
            <a:spLocks noGrp="1"/>
          </p:cNvSpPr>
          <p:nvPr>
            <p:ph idx="1"/>
          </p:nvPr>
        </p:nvSpPr>
        <p:spPr>
          <a:xfrm rot="-420000">
            <a:off x="2918866" y="2143543"/>
            <a:ext cx="5996171" cy="3122525"/>
          </a:xfrm>
          <a:solidFill>
            <a:schemeClr val="bg1"/>
          </a:solidFill>
        </p:spPr>
        <p:txBody>
          <a:bodyPr>
            <a:normAutofit/>
          </a:bodyPr>
          <a:lstStyle/>
          <a:p>
            <a:pPr marL="514350" indent="-514350">
              <a:buAutoNum type="arabicPeriod"/>
            </a:pPr>
            <a:r>
              <a:rPr lang="en-US" b="1" dirty="0">
                <a:latin typeface="Garamond" panose="02020404030301010803" pitchFamily="18" charset="0"/>
              </a:rPr>
              <a:t>Permanent Capital</a:t>
            </a:r>
          </a:p>
          <a:p>
            <a:pPr marL="514350" indent="-514350">
              <a:buAutoNum type="arabicPeriod"/>
            </a:pPr>
            <a:r>
              <a:rPr lang="en-US" b="1" dirty="0">
                <a:latin typeface="Garamond" panose="02020404030301010803" pitchFamily="18" charset="0"/>
              </a:rPr>
              <a:t>Working Capital</a:t>
            </a:r>
          </a:p>
          <a:p>
            <a:pPr marL="514350" indent="-514350">
              <a:buAutoNum type="arabicPeriod"/>
            </a:pPr>
            <a:r>
              <a:rPr lang="en-US" b="1" dirty="0">
                <a:latin typeface="Garamond" panose="02020404030301010803" pitchFamily="18" charset="0"/>
              </a:rPr>
              <a:t>Asset Finance</a:t>
            </a:r>
            <a:endParaRPr lang="en-US" dirty="0">
              <a:latin typeface="Garamond" panose="02020404030301010803" pitchFamily="18" charset="0"/>
            </a:endParaRPr>
          </a:p>
        </p:txBody>
      </p:sp>
    </p:spTree>
    <p:extLst>
      <p:ext uri="{BB962C8B-B14F-4D97-AF65-F5344CB8AC3E}">
        <p14:creationId xmlns:p14="http://schemas.microsoft.com/office/powerpoint/2010/main" xmlns="" val="22887864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FF25E8D-84C4-481C-9C86-ACC1C10DDB73}"/>
              </a:ext>
            </a:extLst>
          </p:cNvPr>
          <p:cNvSpPr>
            <a:spLocks noGrp="1"/>
          </p:cNvSpPr>
          <p:nvPr>
            <p:ph type="title"/>
          </p:nvPr>
        </p:nvSpPr>
        <p:spPr>
          <a:xfrm>
            <a:off x="731520" y="464233"/>
            <a:ext cx="11015004" cy="773723"/>
          </a:xfrm>
          <a:blipFill>
            <a:blip r:embed="rId3"/>
            <a:tile tx="0" ty="0" sx="100000" sy="100000" flip="none" algn="tl"/>
          </a:blipFill>
        </p:spPr>
        <p:txBody>
          <a:bodyPr>
            <a:normAutofit/>
          </a:bodyPr>
          <a:lstStyle/>
          <a:p>
            <a:pPr algn="ctr"/>
            <a:r>
              <a:rPr lang="en-US" sz="3200" b="1" dirty="0">
                <a:latin typeface="Garamond" panose="02020404030301010803" pitchFamily="18" charset="0"/>
              </a:rPr>
              <a:t>Permanent Capital</a:t>
            </a:r>
            <a:endParaRPr lang="en-US" sz="3200" dirty="0">
              <a:latin typeface="Garamond" panose="02020404030301010803" pitchFamily="18" charset="0"/>
            </a:endParaRPr>
          </a:p>
        </p:txBody>
      </p:sp>
      <p:sp>
        <p:nvSpPr>
          <p:cNvPr id="3" name="Content Placeholder 2">
            <a:extLst>
              <a:ext uri="{FF2B5EF4-FFF2-40B4-BE49-F238E27FC236}">
                <a16:creationId xmlns:a16="http://schemas.microsoft.com/office/drawing/2014/main" xmlns="" id="{592CA524-882F-4543-A104-DC88F954E8E4}"/>
              </a:ext>
            </a:extLst>
          </p:cNvPr>
          <p:cNvSpPr>
            <a:spLocks noGrp="1"/>
          </p:cNvSpPr>
          <p:nvPr>
            <p:ph idx="1"/>
          </p:nvPr>
        </p:nvSpPr>
        <p:spPr>
          <a:xfrm>
            <a:off x="675250" y="1280160"/>
            <a:ext cx="11071274" cy="5120640"/>
          </a:xfrm>
          <a:solidFill>
            <a:schemeClr val="bg1">
              <a:lumMod val="95000"/>
            </a:schemeClr>
          </a:solidFill>
          <a:ln w="76200">
            <a:solidFill>
              <a:schemeClr val="tx1"/>
            </a:solidFill>
          </a:ln>
        </p:spPr>
        <p:txBody>
          <a:bodyPr>
            <a:normAutofit/>
          </a:bodyPr>
          <a:lstStyle/>
          <a:p>
            <a:r>
              <a:rPr lang="en-US" b="1" dirty="0">
                <a:solidFill>
                  <a:srgbClr val="00B0F0"/>
                </a:solidFill>
                <a:latin typeface="Garamond" panose="02020404030301010803" pitchFamily="18" charset="0"/>
              </a:rPr>
              <a:t>Comes from:</a:t>
            </a:r>
          </a:p>
          <a:p>
            <a:pPr marL="514350" indent="-514350">
              <a:buAutoNum type="arabicPeriod"/>
            </a:pPr>
            <a:r>
              <a:rPr lang="en-US" dirty="0">
                <a:latin typeface="Garamond" panose="02020404030301010803" pitchFamily="18" charset="0"/>
              </a:rPr>
              <a:t>Equity investment in shares in a limited company or share company</a:t>
            </a:r>
          </a:p>
          <a:p>
            <a:pPr marL="514350" indent="-514350">
              <a:buAutoNum type="arabicPeriod"/>
            </a:pPr>
            <a:r>
              <a:rPr lang="en-US" dirty="0">
                <a:latin typeface="Garamond" panose="02020404030301010803" pitchFamily="18" charset="0"/>
              </a:rPr>
              <a:t> Personal loans to form partners or to invest in sole proprietorship. </a:t>
            </a:r>
          </a:p>
          <a:p>
            <a:pPr marL="0" indent="0">
              <a:buNone/>
            </a:pPr>
            <a:r>
              <a:rPr lang="en-US" dirty="0">
                <a:latin typeface="Garamond" panose="02020404030301010803" pitchFamily="18" charset="0"/>
              </a:rPr>
              <a:t>Used for:</a:t>
            </a:r>
          </a:p>
          <a:p>
            <a:pPr marL="514350" indent="-514350">
              <a:buFont typeface="+mj-lt"/>
              <a:buAutoNum type="arabicParenR"/>
            </a:pPr>
            <a:r>
              <a:rPr lang="en-US" dirty="0">
                <a:latin typeface="Garamond" panose="02020404030301010803" pitchFamily="18" charset="0"/>
              </a:rPr>
              <a:t>To finance the start - up costs of an enterprise</a:t>
            </a:r>
          </a:p>
          <a:p>
            <a:pPr marL="514350" indent="-514350">
              <a:buFont typeface="+mj-lt"/>
              <a:buAutoNum type="arabicParenR"/>
            </a:pPr>
            <a:r>
              <a:rPr lang="en-US" dirty="0">
                <a:latin typeface="Garamond" panose="02020404030301010803" pitchFamily="18" charset="0"/>
              </a:rPr>
              <a:t> Major developments and expansions in its life - cycle.</a:t>
            </a:r>
          </a:p>
          <a:p>
            <a:pPr marL="514350" indent="-514350">
              <a:buFont typeface="+mj-lt"/>
              <a:buAutoNum type="arabicParenR"/>
            </a:pPr>
            <a:r>
              <a:rPr lang="en-US" dirty="0">
                <a:latin typeface="Garamond" panose="02020404030301010803" pitchFamily="18" charset="0"/>
              </a:rPr>
              <a:t>For innovation, such as a new product development.</a:t>
            </a:r>
          </a:p>
          <a:p>
            <a:r>
              <a:rPr lang="en-US" dirty="0">
                <a:solidFill>
                  <a:srgbClr val="FF0000"/>
                </a:solidFill>
                <a:latin typeface="Agency FB" panose="020B0503020202020204" pitchFamily="34" charset="0"/>
              </a:rPr>
              <a:t>Equity capital usually provides a stake in the ownership of the business, and therefore the investor accepts some element of risk in that returns are not automatic, but only made when the small firm has generated surpluses.</a:t>
            </a:r>
          </a:p>
        </p:txBody>
      </p:sp>
    </p:spTree>
    <p:extLst>
      <p:ext uri="{BB962C8B-B14F-4D97-AF65-F5344CB8AC3E}">
        <p14:creationId xmlns:p14="http://schemas.microsoft.com/office/powerpoint/2010/main" xmlns="" val="18275714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78D5627-03B8-4540-92B7-3C7E74FB9319}"/>
              </a:ext>
            </a:extLst>
          </p:cNvPr>
          <p:cNvSpPr>
            <a:spLocks noGrp="1"/>
          </p:cNvSpPr>
          <p:nvPr>
            <p:ph type="title"/>
          </p:nvPr>
        </p:nvSpPr>
        <p:spPr>
          <a:xfrm>
            <a:off x="838200" y="365128"/>
            <a:ext cx="10515600" cy="872830"/>
          </a:xfrm>
          <a:solidFill>
            <a:schemeClr val="accent4">
              <a:lumMod val="20000"/>
              <a:lumOff val="80000"/>
            </a:schemeClr>
          </a:solidFill>
        </p:spPr>
        <p:txBody>
          <a:bodyPr>
            <a:normAutofit/>
          </a:bodyPr>
          <a:lstStyle/>
          <a:p>
            <a:r>
              <a:rPr lang="en-US" sz="3600" b="1" dirty="0">
                <a:latin typeface="Garamond" panose="02020404030301010803" pitchFamily="18" charset="0"/>
              </a:rPr>
              <a:t>Working Capital</a:t>
            </a:r>
            <a:endParaRPr lang="en-US" sz="3600" dirty="0">
              <a:latin typeface="Garamond" panose="02020404030301010803" pitchFamily="18" charset="0"/>
            </a:endParaRPr>
          </a:p>
        </p:txBody>
      </p:sp>
      <p:sp>
        <p:nvSpPr>
          <p:cNvPr id="3" name="Content Placeholder 2">
            <a:extLst>
              <a:ext uri="{FF2B5EF4-FFF2-40B4-BE49-F238E27FC236}">
                <a16:creationId xmlns:a16="http://schemas.microsoft.com/office/drawing/2014/main" xmlns="" id="{B99F6A43-5EC0-4613-A65B-CEC68AE396FF}"/>
              </a:ext>
            </a:extLst>
          </p:cNvPr>
          <p:cNvSpPr>
            <a:spLocks noGrp="1"/>
          </p:cNvSpPr>
          <p:nvPr>
            <p:ph idx="1"/>
          </p:nvPr>
        </p:nvSpPr>
        <p:spPr>
          <a:xfrm>
            <a:off x="838200" y="1336431"/>
            <a:ext cx="10515600" cy="4840532"/>
          </a:xfrm>
          <a:ln w="76200">
            <a:solidFill>
              <a:srgbClr val="FF0000"/>
            </a:solidFill>
          </a:ln>
        </p:spPr>
        <p:txBody>
          <a:bodyPr/>
          <a:lstStyle/>
          <a:p>
            <a:r>
              <a:rPr lang="en-US" dirty="0">
                <a:latin typeface="Garamond" panose="02020404030301010803" pitchFamily="18" charset="0"/>
              </a:rPr>
              <a:t>It is short-term finance. </a:t>
            </a:r>
          </a:p>
          <a:p>
            <a:r>
              <a:rPr lang="en-US" dirty="0">
                <a:latin typeface="Garamond" panose="02020404030301010803" pitchFamily="18" charset="0"/>
              </a:rPr>
              <a:t>Most small firms need working capital to bridge the gap between when they get paid, and when they have to pay their suppliers and their overhead costs.</a:t>
            </a:r>
          </a:p>
          <a:p>
            <a:r>
              <a:rPr lang="en-US" dirty="0">
                <a:latin typeface="Garamond" panose="02020404030301010803" pitchFamily="18" charset="0"/>
              </a:rPr>
              <a:t>Requirements for this kind of short-term finance will vary considerably by business type.</a:t>
            </a:r>
          </a:p>
        </p:txBody>
      </p:sp>
    </p:spTree>
    <p:extLst>
      <p:ext uri="{BB962C8B-B14F-4D97-AF65-F5344CB8AC3E}">
        <p14:creationId xmlns:p14="http://schemas.microsoft.com/office/powerpoint/2010/main" xmlns="" val="19745603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78D5627-03B8-4540-92B7-3C7E74FB9319}"/>
              </a:ext>
            </a:extLst>
          </p:cNvPr>
          <p:cNvSpPr>
            <a:spLocks noGrp="1"/>
          </p:cNvSpPr>
          <p:nvPr>
            <p:ph type="title"/>
          </p:nvPr>
        </p:nvSpPr>
        <p:spPr>
          <a:xfrm>
            <a:off x="838200" y="365128"/>
            <a:ext cx="10515600" cy="872830"/>
          </a:xfrm>
          <a:gradFill flip="none" rotWithShape="1">
            <a:gsLst>
              <a:gs pos="0">
                <a:schemeClr val="accent4">
                  <a:lumMod val="5000"/>
                  <a:lumOff val="95000"/>
                </a:schemeClr>
              </a:gs>
              <a:gs pos="74000">
                <a:schemeClr val="accent4">
                  <a:lumMod val="45000"/>
                  <a:lumOff val="55000"/>
                </a:schemeClr>
              </a:gs>
              <a:gs pos="83000">
                <a:schemeClr val="accent4">
                  <a:lumMod val="45000"/>
                  <a:lumOff val="55000"/>
                </a:schemeClr>
              </a:gs>
              <a:gs pos="100000">
                <a:schemeClr val="accent4">
                  <a:lumMod val="30000"/>
                  <a:lumOff val="70000"/>
                </a:schemeClr>
              </a:gs>
            </a:gsLst>
            <a:lin ang="5400000" scaled="1"/>
            <a:tileRect/>
          </a:gradFill>
        </p:spPr>
        <p:txBody>
          <a:bodyPr>
            <a:normAutofit/>
          </a:bodyPr>
          <a:lstStyle/>
          <a:p>
            <a:r>
              <a:rPr lang="en-US" sz="2800" b="1" dirty="0">
                <a:latin typeface="Garamond" panose="02020404030301010803" pitchFamily="18" charset="0"/>
              </a:rPr>
              <a:t>Asset Finance</a:t>
            </a:r>
            <a:endParaRPr lang="en-US" sz="2800" dirty="0">
              <a:latin typeface="Garamond" panose="02020404030301010803" pitchFamily="18" charset="0"/>
            </a:endParaRPr>
          </a:p>
        </p:txBody>
      </p:sp>
      <p:sp>
        <p:nvSpPr>
          <p:cNvPr id="3" name="Content Placeholder 2">
            <a:extLst>
              <a:ext uri="{FF2B5EF4-FFF2-40B4-BE49-F238E27FC236}">
                <a16:creationId xmlns:a16="http://schemas.microsoft.com/office/drawing/2014/main" xmlns="" id="{B99F6A43-5EC0-4613-A65B-CEC68AE396FF}"/>
              </a:ext>
            </a:extLst>
          </p:cNvPr>
          <p:cNvSpPr>
            <a:spLocks noGrp="1"/>
          </p:cNvSpPr>
          <p:nvPr>
            <p:ph idx="1"/>
          </p:nvPr>
        </p:nvSpPr>
        <p:spPr>
          <a:xfrm>
            <a:off x="838200" y="1336431"/>
            <a:ext cx="10515600" cy="4840532"/>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76200">
            <a:solidFill>
              <a:srgbClr val="FF0000"/>
            </a:solidFill>
          </a:ln>
        </p:spPr>
        <p:txBody>
          <a:bodyPr/>
          <a:lstStyle/>
          <a:p>
            <a:r>
              <a:rPr lang="en-US" dirty="0">
                <a:latin typeface="Garamond" panose="02020404030301010803" pitchFamily="18" charset="0"/>
              </a:rPr>
              <a:t>It is medium to long term finance. </a:t>
            </a:r>
          </a:p>
          <a:p>
            <a:r>
              <a:rPr lang="en-US" dirty="0">
                <a:latin typeface="Garamond" panose="02020404030301010803" pitchFamily="18" charset="0"/>
              </a:rPr>
              <a:t>The purchase of tangible assets is usually financed on a</a:t>
            </a:r>
          </a:p>
          <a:p>
            <a:r>
              <a:rPr lang="en-US" dirty="0">
                <a:latin typeface="Garamond" panose="02020404030301010803" pitchFamily="18" charset="0"/>
              </a:rPr>
              <a:t>longer-term basis, from 3 to 10 years, or more depending on the useful life of the asset.</a:t>
            </a:r>
          </a:p>
          <a:p>
            <a:r>
              <a:rPr lang="en-US" dirty="0">
                <a:latin typeface="Garamond" panose="02020404030301010803" pitchFamily="18" charset="0"/>
              </a:rPr>
              <a:t> Plant ,machinery, equipment, fixtures, and fittings, company vehicles and buildings may all be financed by medium or long-term loans from a variety of lending bodies</a:t>
            </a:r>
          </a:p>
        </p:txBody>
      </p:sp>
    </p:spTree>
    <p:extLst>
      <p:ext uri="{BB962C8B-B14F-4D97-AF65-F5344CB8AC3E}">
        <p14:creationId xmlns:p14="http://schemas.microsoft.com/office/powerpoint/2010/main" xmlns="" val="36182922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1A023C8-B484-4FC0-808F-9381AAAFC507}"/>
              </a:ext>
            </a:extLst>
          </p:cNvPr>
          <p:cNvSpPr>
            <a:spLocks noGrp="1"/>
          </p:cNvSpPr>
          <p:nvPr>
            <p:ph type="title"/>
          </p:nvPr>
        </p:nvSpPr>
        <p:spPr>
          <a:solidFill>
            <a:schemeClr val="accent1">
              <a:lumMod val="40000"/>
              <a:lumOff val="60000"/>
            </a:schemeClr>
          </a:solidFill>
        </p:spPr>
        <p:txBody>
          <a:bodyPr>
            <a:normAutofit/>
          </a:bodyPr>
          <a:lstStyle/>
          <a:p>
            <a:r>
              <a:rPr lang="en-US" sz="3200" b="1" dirty="0">
                <a:latin typeface="Garamond" panose="02020404030301010803" pitchFamily="18" charset="0"/>
              </a:rPr>
              <a:t>Sources of Financing</a:t>
            </a:r>
          </a:p>
        </p:txBody>
      </p:sp>
      <p:sp>
        <p:nvSpPr>
          <p:cNvPr id="3" name="Content Placeholder 2">
            <a:extLst>
              <a:ext uri="{FF2B5EF4-FFF2-40B4-BE49-F238E27FC236}">
                <a16:creationId xmlns:a16="http://schemas.microsoft.com/office/drawing/2014/main" xmlns="" id="{A18CA24F-1CF7-4A86-B071-7E6A038E76F6}"/>
              </a:ext>
            </a:extLst>
          </p:cNvPr>
          <p:cNvSpPr>
            <a:spLocks noGrp="1"/>
          </p:cNvSpPr>
          <p:nvPr>
            <p:ph idx="1"/>
          </p:nvPr>
        </p:nvSpPr>
        <p:spPr>
          <a:xfrm>
            <a:off x="838200" y="1702191"/>
            <a:ext cx="10515600" cy="4474772"/>
          </a:xfrm>
          <a:pattFill prst="pct5">
            <a:fgClr>
              <a:schemeClr val="accent1"/>
            </a:fgClr>
            <a:bgClr>
              <a:schemeClr val="bg1"/>
            </a:bgClr>
          </a:pattFill>
        </p:spPr>
        <p:txBody>
          <a:bodyPr/>
          <a:lstStyle/>
          <a:p>
            <a:r>
              <a:rPr lang="en-US" dirty="0">
                <a:latin typeface="Garamond" panose="02020404030301010803" pitchFamily="18" charset="0"/>
              </a:rPr>
              <a:t>The various sources of finance may be broadly be classified into two sources:</a:t>
            </a:r>
          </a:p>
          <a:p>
            <a:pPr marL="514350" indent="-514350">
              <a:buAutoNum type="arabicPeriod"/>
            </a:pPr>
            <a:r>
              <a:rPr lang="en-US" b="1" dirty="0">
                <a:latin typeface="Garamond" panose="02020404030301010803" pitchFamily="18" charset="0"/>
              </a:rPr>
              <a:t>Internal Sources (Equity capital)</a:t>
            </a:r>
          </a:p>
          <a:p>
            <a:pPr marL="514350" indent="-514350">
              <a:buAutoNum type="arabicPeriod"/>
            </a:pPr>
            <a:r>
              <a:rPr lang="en-US" b="1" dirty="0">
                <a:latin typeface="Garamond" panose="02020404030301010803" pitchFamily="18" charset="0"/>
              </a:rPr>
              <a:t>External Sources (Debt capital)</a:t>
            </a:r>
            <a:endParaRPr lang="en-US" dirty="0">
              <a:latin typeface="Garamond" panose="02020404030301010803" pitchFamily="18" charset="0"/>
            </a:endParaRPr>
          </a:p>
        </p:txBody>
      </p:sp>
    </p:spTree>
    <p:extLst>
      <p:ext uri="{BB962C8B-B14F-4D97-AF65-F5344CB8AC3E}">
        <p14:creationId xmlns:p14="http://schemas.microsoft.com/office/powerpoint/2010/main" xmlns="" val="11150367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C9A0F4B-7756-4221-89C6-FE608680F9E3}"/>
              </a:ext>
            </a:extLst>
          </p:cNvPr>
          <p:cNvSpPr>
            <a:spLocks noGrp="1"/>
          </p:cNvSpPr>
          <p:nvPr>
            <p:ph type="title"/>
          </p:nvPr>
        </p:nvSpPr>
        <p:spPr>
          <a:xfrm>
            <a:off x="838200" y="365128"/>
            <a:ext cx="10515600" cy="971304"/>
          </a:xfrm>
          <a:solidFill>
            <a:schemeClr val="accent1">
              <a:lumMod val="20000"/>
              <a:lumOff val="80000"/>
            </a:schemeClr>
          </a:solidFill>
        </p:spPr>
        <p:txBody>
          <a:bodyPr>
            <a:normAutofit/>
          </a:bodyPr>
          <a:lstStyle/>
          <a:p>
            <a:r>
              <a:rPr lang="en-US" sz="3600" b="1" dirty="0">
                <a:latin typeface="Agency FB" panose="020B0503020202020204" pitchFamily="34" charset="0"/>
              </a:rPr>
              <a:t>Internal Sources (Equity capital)</a:t>
            </a:r>
            <a:endParaRPr lang="en-US" sz="3600" dirty="0">
              <a:latin typeface="Agency FB" panose="020B0503020202020204" pitchFamily="34" charset="0"/>
            </a:endParaRPr>
          </a:p>
        </p:txBody>
      </p:sp>
      <p:sp>
        <p:nvSpPr>
          <p:cNvPr id="3" name="Content Placeholder 2">
            <a:extLst>
              <a:ext uri="{FF2B5EF4-FFF2-40B4-BE49-F238E27FC236}">
                <a16:creationId xmlns:a16="http://schemas.microsoft.com/office/drawing/2014/main" xmlns="" id="{EFE1F41A-DFA2-4824-9833-615FFCD7552B}"/>
              </a:ext>
            </a:extLst>
          </p:cNvPr>
          <p:cNvSpPr>
            <a:spLocks noGrp="1"/>
          </p:cNvSpPr>
          <p:nvPr>
            <p:ph idx="1"/>
          </p:nvPr>
        </p:nvSpPr>
        <p:spPr>
          <a:xfrm>
            <a:off x="838200" y="1420837"/>
            <a:ext cx="10515600" cy="4923692"/>
          </a:xfrm>
          <a:solidFill>
            <a:schemeClr val="tx2">
              <a:lumMod val="20000"/>
              <a:lumOff val="80000"/>
            </a:schemeClr>
          </a:solidFill>
          <a:ln w="76200">
            <a:solidFill>
              <a:srgbClr val="FF0000"/>
            </a:solidFill>
          </a:ln>
        </p:spPr>
        <p:txBody>
          <a:bodyPr/>
          <a:lstStyle/>
          <a:p>
            <a:r>
              <a:rPr lang="en-US" dirty="0">
                <a:latin typeface="Garamond" panose="02020404030301010803" pitchFamily="18" charset="0"/>
              </a:rPr>
              <a:t>Owner’s capital or owner’s equity represents the personal investment of the owner(s) in a business </a:t>
            </a:r>
          </a:p>
          <a:p>
            <a:r>
              <a:rPr lang="en-US" dirty="0">
                <a:latin typeface="Garamond" panose="02020404030301010803" pitchFamily="18" charset="0"/>
              </a:rPr>
              <a:t>Sometimes called risk capital because these investors assume the primary risk of losing their funds if the business fails. </a:t>
            </a:r>
          </a:p>
          <a:p>
            <a:r>
              <a:rPr lang="en-US" dirty="0">
                <a:latin typeface="Garamond" panose="02020404030301010803" pitchFamily="18" charset="0"/>
              </a:rPr>
              <a:t>If the venture succeeds, they also share in the benefit</a:t>
            </a:r>
          </a:p>
        </p:txBody>
      </p:sp>
    </p:spTree>
    <p:extLst>
      <p:ext uri="{BB962C8B-B14F-4D97-AF65-F5344CB8AC3E}">
        <p14:creationId xmlns:p14="http://schemas.microsoft.com/office/powerpoint/2010/main" xmlns="" val="323311844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3196</TotalTime>
  <Words>2349</Words>
  <Application>Microsoft Office PowerPoint</Application>
  <PresentationFormat>Custom</PresentationFormat>
  <Paragraphs>195</Paragraphs>
  <Slides>33</Slides>
  <Notes>0</Notes>
  <HiddenSlides>0</HiddenSlides>
  <MMClips>0</MMClips>
  <ScaleCrop>false</ScaleCrop>
  <HeadingPairs>
    <vt:vector size="6" baseType="variant">
      <vt:variant>
        <vt:lpstr>Theme</vt:lpstr>
      </vt:variant>
      <vt:variant>
        <vt:i4>1</vt:i4>
      </vt:variant>
      <vt:variant>
        <vt:lpstr>Slide Titles</vt:lpstr>
      </vt:variant>
      <vt:variant>
        <vt:i4>33</vt:i4>
      </vt:variant>
      <vt:variant>
        <vt:lpstr>Custom Shows</vt:lpstr>
      </vt:variant>
      <vt:variant>
        <vt:i4>1</vt:i4>
      </vt:variant>
    </vt:vector>
  </HeadingPairs>
  <TitlesOfParts>
    <vt:vector size="35" baseType="lpstr">
      <vt:lpstr>Office Theme</vt:lpstr>
      <vt:lpstr>CHAPTER SIX</vt:lpstr>
      <vt:lpstr> Chapter Objectives </vt:lpstr>
      <vt:lpstr>              Introduction</vt:lpstr>
      <vt:lpstr>Financial Requirements All businesses need money to finance a host of different requirements; Among them the major ones are the following: </vt:lpstr>
      <vt:lpstr>Permanent Capital</vt:lpstr>
      <vt:lpstr>Working Capital</vt:lpstr>
      <vt:lpstr>Asset Finance</vt:lpstr>
      <vt:lpstr>Sources of Financing</vt:lpstr>
      <vt:lpstr>Internal Sources (Equity capital)</vt:lpstr>
      <vt:lpstr>Sources of Equity Capital</vt:lpstr>
      <vt:lpstr> External Sources (Debt capital)</vt:lpstr>
      <vt:lpstr>Bank Lending Decision</vt:lpstr>
      <vt:lpstr>Bank Lending Decision</vt:lpstr>
      <vt:lpstr> External Sources (Debt capital)</vt:lpstr>
      <vt:lpstr> External Sources (Debt capital)</vt:lpstr>
      <vt:lpstr>Lease Financing</vt:lpstr>
      <vt:lpstr>1.Finance Lease</vt:lpstr>
      <vt:lpstr>Features  of  finance lease </vt:lpstr>
      <vt:lpstr>2  Operating Lease</vt:lpstr>
      <vt:lpstr>  Features of Operating lease </vt:lpstr>
      <vt:lpstr>Advantages and Disadvantages of Lease Financing</vt:lpstr>
      <vt:lpstr>Traditional Financing in Ethiopian </vt:lpstr>
      <vt:lpstr>Slide 23</vt:lpstr>
      <vt:lpstr>Crowd Funding</vt:lpstr>
      <vt:lpstr> The Benefits of Crowd funding</vt:lpstr>
      <vt:lpstr> Types of Crowd Funding</vt:lpstr>
      <vt:lpstr> 3. Equity-Based Crowd Funding </vt:lpstr>
      <vt:lpstr>Micro Finance</vt:lpstr>
      <vt:lpstr> Importance of MFIs</vt:lpstr>
      <vt:lpstr>Micro Finances in Ethiopia</vt:lpstr>
      <vt:lpstr>Slide 31</vt:lpstr>
      <vt:lpstr>Types of Activities Carried Out by Ethiopian MFIs</vt:lpstr>
      <vt:lpstr>Types of Activities Carried Out by Ethiopian MFIs</vt:lpstr>
      <vt:lpstr>Custom Show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Perceived  Effect of Microfinance Services On Women Empowerment; A Case Study of OMFI in Arba Minch Town</dc:title>
  <dc:creator>User</dc:creator>
  <cp:lastModifiedBy>user</cp:lastModifiedBy>
  <cp:revision>178</cp:revision>
  <dcterms:created xsi:type="dcterms:W3CDTF">2019-03-06T03:42:32Z</dcterms:created>
  <dcterms:modified xsi:type="dcterms:W3CDTF">2020-04-23T09:49:27Z</dcterms:modified>
</cp:coreProperties>
</file>