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5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  <p:sldId id="274" r:id="rId22"/>
    <p:sldId id="276" r:id="rId23"/>
    <p:sldId id="284" r:id="rId24"/>
    <p:sldId id="277" r:id="rId25"/>
    <p:sldId id="278" r:id="rId26"/>
    <p:sldId id="279" r:id="rId27"/>
    <p:sldId id="283" r:id="rId28"/>
    <p:sldId id="281" r:id="rId29"/>
    <p:sldId id="280" r:id="rId30"/>
    <p:sldId id="28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11AF19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8DF88-CEDF-4D0B-84C1-CEE0346E05A4}" type="datetimeFigureOut">
              <a:rPr lang="en-US" smtClean="0"/>
              <a:pPr/>
              <a:t>5/16/2019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0FE3A9-401B-4E86-BAE4-1B38A5CCBC5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624" y="0"/>
            <a:ext cx="7851648" cy="1828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8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CHAPTER FIVE</a:t>
            </a:r>
            <a:endParaRPr lang="en-US" sz="8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457950" cy="3095625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181600"/>
            <a:ext cx="7854696" cy="1295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In Small Business 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9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636"/>
            <a:ext cx="8229600" cy="1143000"/>
          </a:xfrm>
        </p:spPr>
        <p:txBody>
          <a:bodyPr/>
          <a:lstStyle/>
          <a:p>
            <a:r>
              <a:rPr lang="en-US" dirty="0" smtClean="0"/>
              <a:t>5.3 Market Segmentation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Market  segmentation  </a:t>
            </a:r>
            <a:r>
              <a:rPr lang="en-US" dirty="0"/>
              <a:t>is  breaking  down  a  market  into  groups  of  customers  with  similar </a:t>
            </a:r>
            <a:r>
              <a:rPr lang="en-US" dirty="0" smtClean="0"/>
              <a:t> characteristics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The  key  for  most  small  firms  is  to  concentrate  their  efforts  and resources on one or more closely defined market segments.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Research </a:t>
            </a:r>
            <a:r>
              <a:rPr lang="en-US" dirty="0"/>
              <a:t>studies show a relationship between profitability and firms that do this and thereby gain a high share of that market segment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Basis for segmentations are  </a:t>
            </a:r>
            <a:r>
              <a:rPr lang="en-US" b="1" dirty="0" smtClean="0">
                <a:solidFill>
                  <a:srgbClr val="FF0000"/>
                </a:solidFill>
              </a:rPr>
              <a:t>geographic, demographic, psychographic and behavioral.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6264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5.4 Marketing Strategies for MSEs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839200" cy="5486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5.4.1 Market </a:t>
            </a:r>
            <a:r>
              <a:rPr lang="en-US" b="1" dirty="0"/>
              <a:t>Research in the Pre-Start-Up Phase </a:t>
            </a:r>
          </a:p>
          <a:p>
            <a:pPr algn="just"/>
            <a:r>
              <a:rPr lang="en-US" dirty="0"/>
              <a:t>Before entrepreneurs actually commit themselves to opening a business they have to answer the following: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Who Is the Customer</a:t>
            </a:r>
            <a:r>
              <a:rPr lang="en-US" dirty="0"/>
              <a:t>?  A  clear  profile  of  potential  customers  is  a  basic  element  of market  research.  Customers  may  be  </a:t>
            </a:r>
            <a:r>
              <a:rPr lang="en-US" dirty="0">
                <a:solidFill>
                  <a:srgbClr val="FF0000"/>
                </a:solidFill>
              </a:rPr>
              <a:t>young  or  old,  married  or  single,  teachers  or students, homeowners or renters, poor or </a:t>
            </a:r>
            <a:r>
              <a:rPr lang="en-US" dirty="0" smtClean="0">
                <a:solidFill>
                  <a:srgbClr val="FF0000"/>
                </a:solidFill>
              </a:rPr>
              <a:t>wealthy.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/>
              <a:t>This identification of the customers can be </a:t>
            </a:r>
            <a:r>
              <a:rPr lang="en-US" dirty="0" smtClean="0">
                <a:solidFill>
                  <a:srgbClr val="0066FF"/>
                </a:solidFill>
              </a:rPr>
              <a:t>done through  </a:t>
            </a:r>
            <a:r>
              <a:rPr lang="en-US" dirty="0">
                <a:solidFill>
                  <a:srgbClr val="0066FF"/>
                </a:solidFill>
              </a:rPr>
              <a:t>geographic, demographic, psychographic and </a:t>
            </a:r>
            <a:r>
              <a:rPr lang="en-US" dirty="0" smtClean="0">
                <a:solidFill>
                  <a:srgbClr val="0066FF"/>
                </a:solidFill>
              </a:rPr>
              <a:t>behavioral. segmentation basis. </a:t>
            </a:r>
            <a:endParaRPr 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567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324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Where Is </a:t>
            </a:r>
            <a:r>
              <a:rPr lang="en-US" b="1" dirty="0">
                <a:solidFill>
                  <a:srgbClr val="FF0000"/>
                </a:solidFill>
              </a:rPr>
              <a:t>the Market?</a:t>
            </a:r>
            <a:r>
              <a:rPr lang="en-US" dirty="0"/>
              <a:t> Part  of  the  customer  scenario  will  involve  locating  the potential  customer  base. This helps to get the advantage of location and making </a:t>
            </a:r>
            <a:r>
              <a:rPr lang="en-US" dirty="0" smtClean="0"/>
              <a:t>arrangements to </a:t>
            </a:r>
            <a:r>
              <a:rPr lang="en-US" dirty="0"/>
              <a:t>make the products easily accessible/available for the customers.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Concerning this activity, it also helps to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determine </a:t>
            </a:r>
            <a:r>
              <a:rPr lang="en-US" dirty="0"/>
              <a:t>the market size and </a:t>
            </a:r>
            <a:r>
              <a:rPr lang="en-US" dirty="0" smtClean="0"/>
              <a:t>changes</a:t>
            </a:r>
          </a:p>
          <a:p>
            <a:pPr algn="just"/>
            <a:r>
              <a:rPr lang="en-US" dirty="0" smtClean="0"/>
              <a:t>determine </a:t>
            </a:r>
            <a:r>
              <a:rPr lang="en-US" dirty="0"/>
              <a:t>the potential for current and future sales, </a:t>
            </a:r>
            <a:r>
              <a:rPr lang="en-US" dirty="0" smtClean="0"/>
              <a:t>to</a:t>
            </a:r>
          </a:p>
          <a:p>
            <a:pPr algn="just"/>
            <a:r>
              <a:rPr lang="en-US" dirty="0" smtClean="0"/>
              <a:t>identify </a:t>
            </a:r>
            <a:r>
              <a:rPr lang="en-US" dirty="0"/>
              <a:t>local market characteristics that differ significantly because of population size, economic development, industrial profile, ethnic groups, weather, legislation and culture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48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2484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Who </a:t>
            </a:r>
            <a:r>
              <a:rPr lang="en-US" b="1" dirty="0">
                <a:solidFill>
                  <a:srgbClr val="FF0000"/>
                </a:solidFill>
              </a:rPr>
              <a:t>are the Market Players (Competitors)? </a:t>
            </a:r>
            <a:r>
              <a:rPr lang="en-US" dirty="0"/>
              <a:t>Helps to identify both </a:t>
            </a:r>
            <a:r>
              <a:rPr lang="en-US" dirty="0">
                <a:solidFill>
                  <a:srgbClr val="0066FF"/>
                </a:solidFill>
              </a:rPr>
              <a:t>the existing competitors and potential </a:t>
            </a:r>
            <a:r>
              <a:rPr lang="en-US" dirty="0"/>
              <a:t>that provide substitute products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When the firm studies the competitors, it identifies the weak side they have and their </a:t>
            </a:r>
            <a:r>
              <a:rPr lang="en-US" dirty="0" smtClean="0"/>
              <a:t>strong side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329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6400800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r>
              <a:rPr lang="en-US" b="1" dirty="0" smtClean="0"/>
              <a:t>5.4.2 </a:t>
            </a:r>
            <a:r>
              <a:rPr lang="en-US" b="1" dirty="0"/>
              <a:t>Competitive Analysis: Research after Start </a:t>
            </a:r>
            <a:r>
              <a:rPr lang="en-US" b="1" dirty="0" smtClean="0"/>
              <a:t>Up</a:t>
            </a:r>
          </a:p>
          <a:p>
            <a:pPr marL="0" indent="0" algn="just">
              <a:buNone/>
            </a:pPr>
            <a:r>
              <a:rPr lang="en-US" dirty="0"/>
              <a:t>A  competitive  analysis  is  essentially  a  structured  method  of  examining  an  organization  or industry  in  order  to  provide  a  clear  understanding  of  the  factors  that  affect  a  business.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Michael </a:t>
            </a:r>
            <a:r>
              <a:rPr lang="en-US" dirty="0"/>
              <a:t>Porter’s (Competitive Strategy) five forces model of </a:t>
            </a:r>
            <a:r>
              <a:rPr lang="en-US" dirty="0" smtClean="0"/>
              <a:t>competition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0"/>
            <a:ext cx="5181600" cy="338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475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b="1" dirty="0" smtClean="0"/>
              <a:t>The  </a:t>
            </a:r>
            <a:r>
              <a:rPr lang="en-US" b="1" dirty="0"/>
              <a:t>Threat  of  Entry</a:t>
            </a:r>
            <a:r>
              <a:rPr lang="en-US" dirty="0"/>
              <a:t>: A  segment's  attractiveness  varies  with  the  height  of  its  entry and exit barriers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most attractive segment </a:t>
            </a:r>
            <a:r>
              <a:rPr lang="en-US" dirty="0"/>
              <a:t>is one in which </a:t>
            </a:r>
            <a:r>
              <a:rPr lang="en-US" b="1" dirty="0">
                <a:solidFill>
                  <a:srgbClr val="FF0000"/>
                </a:solidFill>
              </a:rPr>
              <a:t>entry barriers are high </a:t>
            </a:r>
            <a:r>
              <a:rPr lang="en-US" dirty="0"/>
              <a:t>and</a:t>
            </a:r>
            <a:r>
              <a:rPr lang="en-US" b="1" dirty="0">
                <a:solidFill>
                  <a:srgbClr val="FF0000"/>
                </a:solidFill>
              </a:rPr>
              <a:t> exit barriers are low</a:t>
            </a:r>
            <a:r>
              <a:rPr lang="en-US" dirty="0" smtClean="0"/>
              <a:t>. </a:t>
            </a:r>
            <a:r>
              <a:rPr lang="en-US" dirty="0"/>
              <a:t>Here </a:t>
            </a:r>
            <a:r>
              <a:rPr lang="en-US" dirty="0" smtClean="0"/>
              <a:t>few </a:t>
            </a:r>
            <a:r>
              <a:rPr lang="en-US" dirty="0"/>
              <a:t>new firms can enter the industry, and </a:t>
            </a:r>
            <a:r>
              <a:rPr lang="en-US" dirty="0" smtClean="0"/>
              <a:t>poor performing </a:t>
            </a:r>
            <a:r>
              <a:rPr lang="en-US" dirty="0"/>
              <a:t>firms can easily exit.</a:t>
            </a:r>
          </a:p>
          <a:p>
            <a:pPr algn="just"/>
            <a:r>
              <a:rPr lang="en-US" dirty="0"/>
              <a:t>When </a:t>
            </a:r>
            <a:r>
              <a:rPr lang="en-US" b="1" dirty="0">
                <a:solidFill>
                  <a:srgbClr val="FF0000"/>
                </a:solidFill>
              </a:rPr>
              <a:t>both entry </a:t>
            </a:r>
            <a:r>
              <a:rPr lang="en-US" dirty="0"/>
              <a:t>and</a:t>
            </a:r>
            <a:r>
              <a:rPr lang="en-US" b="1" dirty="0">
                <a:solidFill>
                  <a:srgbClr val="FF0000"/>
                </a:solidFill>
              </a:rPr>
              <a:t> exit barriers are high</a:t>
            </a:r>
            <a:r>
              <a:rPr lang="en-US" dirty="0"/>
              <a:t>, profit potential is high, but firms face more risk because poorer-performing firms stay in and fight it out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When </a:t>
            </a:r>
            <a:r>
              <a:rPr lang="en-US" b="1" dirty="0">
                <a:solidFill>
                  <a:srgbClr val="FF0000"/>
                </a:solidFill>
              </a:rPr>
              <a:t>both entry and exit barriers are low,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firms easily enter and leave the industry and the returns are stable and </a:t>
            </a:r>
            <a:r>
              <a:rPr lang="en-US" dirty="0" smtClean="0"/>
              <a:t>low.</a:t>
            </a:r>
          </a:p>
          <a:p>
            <a:pPr algn="just"/>
            <a:r>
              <a:rPr lang="en-US" dirty="0"/>
              <a:t>The  </a:t>
            </a:r>
            <a:r>
              <a:rPr lang="en-US" b="1" dirty="0"/>
              <a:t>worst</a:t>
            </a:r>
            <a:r>
              <a:rPr lang="en-US" dirty="0"/>
              <a:t>  case  is  </a:t>
            </a:r>
            <a:r>
              <a:rPr lang="en-US" b="1" dirty="0">
                <a:solidFill>
                  <a:srgbClr val="FF0000"/>
                </a:solidFill>
              </a:rPr>
              <a:t>when  entry  barriers  are  low  </a:t>
            </a:r>
            <a:r>
              <a:rPr lang="en-US" b="1" dirty="0"/>
              <a:t>and</a:t>
            </a:r>
            <a:r>
              <a:rPr lang="en-US" b="1" dirty="0">
                <a:solidFill>
                  <a:srgbClr val="FF0000"/>
                </a:solidFill>
              </a:rPr>
              <a:t>  exit  barriers  are high</a:t>
            </a:r>
            <a:r>
              <a:rPr lang="en-US" dirty="0"/>
              <a:t>: Here firms enter during good times but find it hard to leave during bad times.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55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So, what is the threat of other companies entering the industry? Some  points  to be considered </a:t>
            </a:r>
            <a:r>
              <a:rPr lang="en-US" dirty="0" smtClean="0"/>
              <a:t>are: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Capital  requirements:  </a:t>
            </a:r>
            <a:r>
              <a:rPr lang="en-US" dirty="0"/>
              <a:t>If  the  type  of  business  requires  a  large  critical  capital investment, fewer entrepreneurs are likely to enter the industry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Economies  of  scale</a:t>
            </a:r>
            <a:r>
              <a:rPr lang="en-US" dirty="0"/>
              <a:t>: Due to mass scale production, the cost of production can be minimized, which benefits the firm. </a:t>
            </a:r>
            <a:endParaRPr lang="en-US" dirty="0" smtClean="0"/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Distribution systems:  </a:t>
            </a:r>
            <a:r>
              <a:rPr lang="en-US" dirty="0"/>
              <a:t>Lacking established distribution systems or access to them is a major barrier to new entrants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Differentiation:  </a:t>
            </a:r>
            <a:r>
              <a:rPr lang="en-US" dirty="0"/>
              <a:t>extent  to  which  an  enterprise  can  establish  a  brand  image, service,  product  innovation,  or  reputation  describes  its  differentiation  or distinct  competency.</a:t>
            </a:r>
          </a:p>
        </p:txBody>
      </p:sp>
    </p:spTree>
    <p:extLst>
      <p:ext uri="{BB962C8B-B14F-4D97-AF65-F5344CB8AC3E}">
        <p14:creationId xmlns="" xmlns:p14="http://schemas.microsoft.com/office/powerpoint/2010/main" val="35130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The </a:t>
            </a:r>
            <a:r>
              <a:rPr lang="en-US" b="1" dirty="0"/>
              <a:t>Power of Buyers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segment is unattractive if buyers possess strong or </a:t>
            </a:r>
            <a:r>
              <a:rPr lang="en-US" dirty="0" smtClean="0">
                <a:solidFill>
                  <a:srgbClr val="FF0000"/>
                </a:solidFill>
              </a:rPr>
              <a:t>growing</a:t>
            </a:r>
            <a:r>
              <a:rPr lang="en-US" dirty="0" smtClean="0"/>
              <a:t> </a:t>
            </a:r>
            <a:r>
              <a:rPr lang="en-US" dirty="0"/>
              <a:t>bargaining power. </a:t>
            </a:r>
            <a:endParaRPr lang="en-US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Buyers' bargaining power grows </a:t>
            </a:r>
            <a:r>
              <a:rPr lang="en-US" b="1" dirty="0" smtClean="0">
                <a:solidFill>
                  <a:srgbClr val="FF0000"/>
                </a:solidFill>
              </a:rPr>
              <a:t>when:</a:t>
            </a:r>
          </a:p>
          <a:p>
            <a:r>
              <a:rPr lang="en-US" dirty="0" smtClean="0"/>
              <a:t> </a:t>
            </a:r>
            <a:r>
              <a:rPr lang="en-US" dirty="0"/>
              <a:t>they become more concentrated or  organized,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 </a:t>
            </a:r>
            <a:r>
              <a:rPr lang="en-US" dirty="0" smtClean="0"/>
              <a:t>company  get significant  profit from such buyers, </a:t>
            </a:r>
          </a:p>
          <a:p>
            <a:r>
              <a:rPr lang="en-US" dirty="0" smtClean="0"/>
              <a:t>the  </a:t>
            </a:r>
            <a:r>
              <a:rPr lang="en-US" dirty="0"/>
              <a:t>product  is  undifferentiated,  </a:t>
            </a:r>
            <a:endParaRPr lang="en-US" dirty="0" smtClean="0"/>
          </a:p>
          <a:p>
            <a:r>
              <a:rPr lang="en-US" dirty="0" smtClean="0"/>
              <a:t>when  the  buyers'  switching  costs  are  low,  </a:t>
            </a:r>
          </a:p>
          <a:p>
            <a:r>
              <a:rPr lang="en-US" dirty="0" smtClean="0"/>
              <a:t>when </a:t>
            </a:r>
            <a:r>
              <a:rPr lang="en-US" dirty="0"/>
              <a:t>buyers are price </a:t>
            </a:r>
            <a:r>
              <a:rPr lang="en-US" dirty="0" smtClean="0"/>
              <a:t>sensitive</a:t>
            </a:r>
          </a:p>
          <a:p>
            <a:r>
              <a:rPr lang="en-US" dirty="0" smtClean="0"/>
              <a:t>when  buyers  are  relatively  </a:t>
            </a: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  and  command  </a:t>
            </a:r>
            <a:r>
              <a:rPr lang="en-US" dirty="0" smtClean="0">
                <a:solidFill>
                  <a:srgbClr val="FF0000"/>
                </a:solidFill>
              </a:rPr>
              <a:t>a  high  percentage  of  the  smaller company’s sales</a:t>
            </a:r>
            <a:r>
              <a:rPr lang="en-US" dirty="0" smtClean="0"/>
              <a:t>, the buyers exercise negotiating power; entrepreneurs become </a:t>
            </a:r>
            <a:r>
              <a:rPr lang="en-US" b="1" dirty="0" smtClean="0">
                <a:solidFill>
                  <a:srgbClr val="FF0000"/>
                </a:solidFill>
              </a:rPr>
              <a:t>price takers.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72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248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3</a:t>
            </a:r>
            <a:r>
              <a:rPr lang="en-US" b="1" dirty="0"/>
              <a:t>. The  Power  of  Suppliers:  </a:t>
            </a:r>
            <a:r>
              <a:rPr lang="en-US" dirty="0" smtClean="0"/>
              <a:t>A  </a:t>
            </a:r>
            <a:r>
              <a:rPr lang="en-US" dirty="0"/>
              <a:t>segment  is  unattractive  if  the  company's  suppliers  are able  to  raise  prices  or  reduce  quantity  supplied. </a:t>
            </a:r>
            <a:endParaRPr lang="en-US" dirty="0" smtClean="0"/>
          </a:p>
          <a:p>
            <a:pPr algn="just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fewer suppliers there are, and the more you need their help, the stronger their position and their ability to charge you more. That </a:t>
            </a:r>
            <a:r>
              <a:rPr lang="en-US" dirty="0" smtClean="0"/>
              <a:t>can </a:t>
            </a:r>
            <a:r>
              <a:rPr lang="en-US" dirty="0"/>
              <a:t>impact your profit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/>
              <a:t>Suppliers tend to be powerful when </a:t>
            </a:r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they </a:t>
            </a:r>
            <a:r>
              <a:rPr lang="en-US" b="1" dirty="0">
                <a:solidFill>
                  <a:srgbClr val="FF0000"/>
                </a:solidFill>
              </a:rPr>
              <a:t>are concentrated or organized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when there are few substitutes,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when </a:t>
            </a:r>
            <a:r>
              <a:rPr lang="en-US" b="1" dirty="0">
                <a:solidFill>
                  <a:srgbClr val="FF0000"/>
                </a:solidFill>
              </a:rPr>
              <a:t>the supplied product is an important input, when the costs of switching suppliers are high,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when the suppliers can integrate downstream</a:t>
            </a:r>
          </a:p>
        </p:txBody>
      </p:sp>
    </p:spTree>
    <p:extLst>
      <p:ext uri="{BB962C8B-B14F-4D97-AF65-F5344CB8AC3E}">
        <p14:creationId xmlns="" xmlns:p14="http://schemas.microsoft.com/office/powerpoint/2010/main" val="123539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The  Threat  of  Substitutes: </a:t>
            </a:r>
            <a:r>
              <a:rPr lang="en-US" dirty="0"/>
              <a:t>A  segment  is  unattractive  when  there  are  actual  or potential  substitutes  for  the  product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Substitutes place a limit on prices and on profits</a:t>
            </a:r>
            <a:r>
              <a:rPr lang="en-US" dirty="0" smtClean="0"/>
              <a:t>.</a:t>
            </a:r>
          </a:p>
          <a:p>
            <a:r>
              <a:rPr lang="en-US" dirty="0"/>
              <a:t>If technology advances or competition increases in these substitute industries, prices and profits in the segment are likely to fall</a:t>
            </a:r>
            <a:r>
              <a:rPr lang="en-US" dirty="0" smtClean="0"/>
              <a:t>.</a:t>
            </a:r>
          </a:p>
          <a:p>
            <a:r>
              <a:rPr lang="en-US" dirty="0"/>
              <a:t>A substitution that is easy and cheap to make can weaken your position and threaten your profitability.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1842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81600"/>
          </a:xfrm>
        </p:spPr>
        <p:txBody>
          <a:bodyPr/>
          <a:lstStyle/>
          <a:p>
            <a:r>
              <a:rPr lang="en-US" sz="3200" dirty="0" smtClean="0"/>
              <a:t>Definition of Marketing </a:t>
            </a:r>
          </a:p>
          <a:p>
            <a:r>
              <a:rPr lang="en-US" sz="3200" dirty="0" smtClean="0"/>
              <a:t>Marketing Mix Elements </a:t>
            </a:r>
          </a:p>
          <a:p>
            <a:r>
              <a:rPr lang="en-US" sz="3200" dirty="0" smtClean="0"/>
              <a:t>Market Segmentation </a:t>
            </a:r>
          </a:p>
          <a:p>
            <a:r>
              <a:rPr lang="en-US" sz="3200" dirty="0" smtClean="0"/>
              <a:t>Competitive Analysis </a:t>
            </a:r>
          </a:p>
          <a:p>
            <a:r>
              <a:rPr lang="en-US" sz="3200" dirty="0"/>
              <a:t>Marketing </a:t>
            </a:r>
            <a:r>
              <a:rPr lang="en-US" sz="3200" dirty="0" smtClean="0"/>
              <a:t>Strategies</a:t>
            </a:r>
          </a:p>
          <a:p>
            <a:r>
              <a:rPr lang="en-US" sz="3200" dirty="0" smtClean="0"/>
              <a:t>International Marketing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55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Competitive Rivalry: </a:t>
            </a:r>
            <a:r>
              <a:rPr lang="en-US" dirty="0"/>
              <a:t>A segment is unattractive if it already contains numerous, strong, or aggressive competitors.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It is even more </a:t>
            </a:r>
            <a:r>
              <a:rPr lang="en-US" b="1" dirty="0" smtClean="0"/>
              <a:t>unattractive:- </a:t>
            </a:r>
          </a:p>
          <a:p>
            <a:r>
              <a:rPr lang="en-US" dirty="0" smtClean="0"/>
              <a:t>If market is </a:t>
            </a:r>
            <a:r>
              <a:rPr lang="en-US" b="1" dirty="0">
                <a:solidFill>
                  <a:srgbClr val="FF0000"/>
                </a:solidFill>
              </a:rPr>
              <a:t>stable or declining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f  </a:t>
            </a:r>
            <a:r>
              <a:rPr lang="en-US" b="1" dirty="0">
                <a:solidFill>
                  <a:srgbClr val="FF0000"/>
                </a:solidFill>
              </a:rPr>
              <a:t>plant  capacity  additions  </a:t>
            </a:r>
            <a:r>
              <a:rPr lang="en-US" dirty="0"/>
              <a:t>are  done  in  </a:t>
            </a:r>
            <a:r>
              <a:rPr lang="en-US" sz="2200" b="1" dirty="0">
                <a:solidFill>
                  <a:srgbClr val="FF0000"/>
                </a:solidFill>
              </a:rPr>
              <a:t>large </a:t>
            </a:r>
            <a:r>
              <a:rPr lang="en-US" sz="2200" b="1" dirty="0" smtClean="0">
                <a:solidFill>
                  <a:srgbClr val="FF0000"/>
                </a:solidFill>
              </a:rPr>
              <a:t>increments</a:t>
            </a:r>
            <a:r>
              <a:rPr lang="en-US" dirty="0"/>
              <a:t>,  </a:t>
            </a:r>
            <a:endParaRPr lang="en-US" dirty="0" smtClean="0"/>
          </a:p>
          <a:p>
            <a:r>
              <a:rPr lang="en-US" dirty="0" smtClean="0"/>
              <a:t>If  </a:t>
            </a:r>
            <a:r>
              <a:rPr lang="en-US" b="1" dirty="0">
                <a:solidFill>
                  <a:srgbClr val="FF0000"/>
                </a:solidFill>
              </a:rPr>
              <a:t>fixed  costs  </a:t>
            </a:r>
            <a:r>
              <a:rPr lang="en-US" dirty="0"/>
              <a:t>are  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If  </a:t>
            </a:r>
            <a:r>
              <a:rPr lang="en-US" b="1" dirty="0">
                <a:solidFill>
                  <a:srgbClr val="FF0000"/>
                </a:solidFill>
              </a:rPr>
              <a:t>exit barriers  </a:t>
            </a:r>
            <a:r>
              <a:rPr lang="en-US" dirty="0"/>
              <a:t>are  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/>
              <a:t>,  </a:t>
            </a:r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competitors  have  high  stakes  in  staying  in  the  segment.  These conditions  will  </a:t>
            </a:r>
            <a:r>
              <a:rPr lang="en-US" b="1" dirty="0">
                <a:solidFill>
                  <a:srgbClr val="FF0000"/>
                </a:solidFill>
              </a:rPr>
              <a:t>lead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to  frequent  </a:t>
            </a:r>
            <a:r>
              <a:rPr lang="en-US" b="1" dirty="0">
                <a:solidFill>
                  <a:srgbClr val="FF0000"/>
                </a:solidFill>
              </a:rPr>
              <a:t>price  wars,  advertising  battles,  and  </a:t>
            </a:r>
            <a:r>
              <a:rPr lang="en-US" b="1" dirty="0" smtClean="0">
                <a:solidFill>
                  <a:srgbClr val="FF0000"/>
                </a:solidFill>
              </a:rPr>
              <a:t>new product </a:t>
            </a:r>
            <a:r>
              <a:rPr lang="en-US" b="1" dirty="0">
                <a:solidFill>
                  <a:srgbClr val="FF0000"/>
                </a:solidFill>
              </a:rPr>
              <a:t>introductions, and will make it expensive to compete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/>
              <a:t>The  extent  to  which  an  enterprise  faces  competitive  rivalry  is  partially  the  result  of  a combined  effort  of  the  other  four  forces.</a:t>
            </a:r>
          </a:p>
        </p:txBody>
      </p:sp>
    </p:spTree>
    <p:extLst>
      <p:ext uri="{BB962C8B-B14F-4D97-AF65-F5344CB8AC3E}">
        <p14:creationId xmlns="" xmlns:p14="http://schemas.microsoft.com/office/powerpoint/2010/main" val="466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5.5 </a:t>
            </a:r>
            <a:r>
              <a:rPr lang="en-US" b="1" dirty="0"/>
              <a:t>Marketing Strategies: </a:t>
            </a:r>
            <a:r>
              <a:rPr lang="en-US" dirty="0"/>
              <a:t>A marketing strategy is a formulated plan that describes how a new venture will </a:t>
            </a:r>
            <a:r>
              <a:rPr lang="en-US" dirty="0" smtClean="0"/>
              <a:t>compete.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It focuses </a:t>
            </a:r>
            <a:r>
              <a:rPr lang="en-US" dirty="0" smtClean="0"/>
              <a:t>on </a:t>
            </a:r>
            <a:r>
              <a:rPr lang="en-US" dirty="0"/>
              <a:t>the  </a:t>
            </a:r>
            <a:r>
              <a:rPr lang="en-US" dirty="0" smtClean="0"/>
              <a:t>enterprises activities  </a:t>
            </a:r>
            <a:r>
              <a:rPr lang="en-US" dirty="0"/>
              <a:t>related  to  competing  in  its  market  </a:t>
            </a:r>
            <a:r>
              <a:rPr lang="en-US" dirty="0" smtClean="0"/>
              <a:t>niche. </a:t>
            </a:r>
            <a:r>
              <a:rPr lang="en-US" dirty="0"/>
              <a:t>subsequently providing  guidelines  for  decisions  about  strategic  objectives,  allocation  of  resources,  </a:t>
            </a:r>
            <a:r>
              <a:rPr lang="en-US" dirty="0" smtClean="0"/>
              <a:t>and responsibilities </a:t>
            </a:r>
            <a:r>
              <a:rPr lang="en-US" dirty="0"/>
              <a:t>required to implement a marketing plan.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/>
              <a:t>Strategic </a:t>
            </a:r>
            <a:r>
              <a:rPr lang="en-US" b="1" dirty="0" smtClean="0"/>
              <a:t>Objectives</a:t>
            </a:r>
            <a:r>
              <a:rPr lang="en-US" dirty="0" smtClean="0"/>
              <a:t>: Entrepreneurs </a:t>
            </a:r>
            <a:r>
              <a:rPr lang="en-US" dirty="0"/>
              <a:t>should be able to establish objectives that can be easily measured.  </a:t>
            </a:r>
          </a:p>
          <a:p>
            <a:pPr marL="0" indent="0" algn="just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675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Several </a:t>
            </a:r>
            <a:r>
              <a:rPr lang="en-US" dirty="0"/>
              <a:t>types of objectives can be considered with similar measurable </a:t>
            </a:r>
            <a:r>
              <a:rPr lang="en-US" dirty="0" smtClean="0"/>
              <a:t>criteria this are:-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Growth</a:t>
            </a:r>
            <a:r>
              <a:rPr lang="en-US" b="1" dirty="0"/>
              <a:t>:</a:t>
            </a:r>
            <a:r>
              <a:rPr lang="en-US" dirty="0"/>
              <a:t>  is measured through sales activities and should be expressed in terms of sales or units sold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b="1" dirty="0"/>
              <a:t>Profitability: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a business where prices and costs are sensitive, an entrepreneur will want to track </a:t>
            </a:r>
            <a:r>
              <a:rPr lang="en-US" b="1" dirty="0">
                <a:solidFill>
                  <a:srgbClr val="C00000"/>
                </a:solidFill>
              </a:rPr>
              <a:t>“return on sales” </a:t>
            </a:r>
            <a:r>
              <a:rPr lang="en-US" dirty="0"/>
              <a:t>to monitor the </a:t>
            </a:r>
            <a:r>
              <a:rPr lang="en-US" b="1" dirty="0">
                <a:solidFill>
                  <a:srgbClr val="FF0000"/>
                </a:solidFill>
              </a:rPr>
              <a:t>gap</a:t>
            </a:r>
            <a:r>
              <a:rPr lang="en-US" dirty="0"/>
              <a:t> between </a:t>
            </a:r>
            <a:r>
              <a:rPr lang="en-US" b="1" dirty="0">
                <a:solidFill>
                  <a:srgbClr val="FF0000"/>
                </a:solidFill>
              </a:rPr>
              <a:t>income and expenses</a:t>
            </a:r>
            <a:r>
              <a:rPr lang="en-US" dirty="0"/>
              <a:t>, and calculate a targeted “</a:t>
            </a:r>
            <a:r>
              <a:rPr lang="en-US" b="1" dirty="0">
                <a:solidFill>
                  <a:srgbClr val="FF0000"/>
                </a:solidFill>
              </a:rPr>
              <a:t>rate of return</a:t>
            </a:r>
            <a:r>
              <a:rPr lang="en-US" dirty="0"/>
              <a:t>” on </a:t>
            </a:r>
            <a:r>
              <a:rPr lang="en-US" b="1" dirty="0">
                <a:solidFill>
                  <a:srgbClr val="FF0000"/>
                </a:solidFill>
              </a:rPr>
              <a:t>assets, equity and investments</a:t>
            </a:r>
            <a:r>
              <a:rPr lang="en-US" dirty="0"/>
              <a:t>. Most companies can use these criteria to indicate </a:t>
            </a:r>
            <a:r>
              <a:rPr lang="en-US" b="1" dirty="0">
                <a:solidFill>
                  <a:srgbClr val="FF0000"/>
                </a:solidFill>
              </a:rPr>
              <a:t>how well they are utilizing assets to generate sales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771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334000"/>
          </a:xfrm>
        </p:spPr>
        <p:txBody>
          <a:bodyPr/>
          <a:lstStyle/>
          <a:p>
            <a:pPr algn="just"/>
            <a:r>
              <a:rPr lang="en-US" b="1" dirty="0"/>
              <a:t>Customer  Service:  </a:t>
            </a:r>
            <a:r>
              <a:rPr lang="en-US" dirty="0"/>
              <a:t>define  how  the  enterprise  will  serve customers, in terms of product quality, diversification, or innovation. 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b="1" dirty="0"/>
              <a:t>Human  Resources:  </a:t>
            </a:r>
            <a:r>
              <a:rPr lang="en-US" dirty="0"/>
              <a:t>Most  excellent  companies  have  this  objectives  such  as helping employees to improve their career opportunities, or improving performance through job  skill  training.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533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/>
          <a:lstStyle/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General </a:t>
            </a:r>
            <a:r>
              <a:rPr lang="en-US" b="1" dirty="0"/>
              <a:t>Approaches to </a:t>
            </a:r>
            <a:r>
              <a:rPr lang="en-US" b="1" dirty="0" smtClean="0"/>
              <a:t>Strategy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dirty="0" smtClean="0"/>
              <a:t>Small business  </a:t>
            </a:r>
            <a:r>
              <a:rPr lang="en-US" dirty="0"/>
              <a:t>must first establish the fundamental business endeavor.  Once  established,  a  venture  may  be  positioned  to  diversify  into  new products or markets. These strategies are called product or market diversification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vertical integration is a strategy of expanding backward into the vendor chain to secure resources, or of reaching forward into distribution channels to consolidate intermediaries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827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The primary strategies for new ventures are shown below.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Concentration</a:t>
            </a:r>
            <a:r>
              <a:rPr lang="en-US" dirty="0" smtClean="0"/>
              <a:t>: An </a:t>
            </a:r>
            <a:r>
              <a:rPr lang="en-US" dirty="0"/>
              <a:t>intense growth can be achieved through </a:t>
            </a:r>
            <a:r>
              <a:rPr lang="en-US" b="1" dirty="0">
                <a:solidFill>
                  <a:srgbClr val="FF0000"/>
                </a:solidFill>
              </a:rPr>
              <a:t>“market penetration” </a:t>
            </a:r>
            <a:r>
              <a:rPr lang="en-US" dirty="0"/>
              <a:t>tactics that include low prices, </a:t>
            </a:r>
            <a:r>
              <a:rPr lang="en-US" dirty="0" smtClean="0"/>
              <a:t>widespread </a:t>
            </a:r>
            <a:r>
              <a:rPr lang="en-US" dirty="0"/>
              <a:t>advertising, and sales promotions.  Growth can  also be  achieved  by  concentrating  on  a  specific  market  with  high-priced  goods  for  select clients in up market locations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New market development</a:t>
            </a:r>
            <a:r>
              <a:rPr lang="en-US" dirty="0"/>
              <a:t>: Another method of intense growth is to develop several closely associated markets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New  Product  Development</a:t>
            </a:r>
            <a:r>
              <a:rPr lang="en-US" dirty="0"/>
              <a:t>:  A  third  alternative  is  product  diversification  which means  to  develop  new  products  or  services  that  are  closely  associated  with  existing product  and  services.</a:t>
            </a: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2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/>
              <a:t>5.6 International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International </a:t>
            </a:r>
            <a:r>
              <a:rPr lang="en-US" dirty="0"/>
              <a:t>marketing is the multinational process of planning and executing the conception, pricing, promotion, and distribution of ideas, goods, and services to create exchanges that satisfy individual and organizational </a:t>
            </a:r>
            <a:r>
              <a:rPr lang="en-US" dirty="0" smtClean="0"/>
              <a:t>objectives.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International </a:t>
            </a:r>
            <a:r>
              <a:rPr lang="en-US" dirty="0"/>
              <a:t>marketing is nothing but domestic marketing on a larger scale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826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257800"/>
          </a:xfrm>
        </p:spPr>
        <p:txBody>
          <a:bodyPr/>
          <a:lstStyle/>
          <a:p>
            <a:pPr algn="just"/>
            <a:r>
              <a:rPr lang="en-US" dirty="0"/>
              <a:t>Domestic marketing involves one set of uncontrollable derived from the domestic market. </a:t>
            </a:r>
            <a:endParaRPr lang="en-US" dirty="0" smtClean="0"/>
          </a:p>
          <a:p>
            <a:pPr algn="just"/>
            <a:endParaRPr lang="en-US" dirty="0"/>
          </a:p>
          <a:p>
            <a:r>
              <a:rPr lang="en-US" dirty="0" smtClean="0"/>
              <a:t>International </a:t>
            </a:r>
            <a:r>
              <a:rPr lang="en-US" dirty="0"/>
              <a:t>marketing is much more complex because a marketer faces  two  or  more  sets  of  uncontrollable  variables  originating  from  various countries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 marketer  must  cope  with  different  cultural,  legal,  political,  and monetary  systems.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20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The  </a:t>
            </a:r>
            <a:r>
              <a:rPr lang="en-US" b="1" dirty="0"/>
              <a:t>Company  is  subject  to  the  risks  of  doing  business  internationally, </a:t>
            </a:r>
            <a:r>
              <a:rPr lang="en-US" b="1" dirty="0" smtClean="0"/>
              <a:t>including:-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/>
            <a:r>
              <a:rPr lang="en-US" dirty="0" smtClean="0"/>
              <a:t>Unexpected changes in regulatory requirements,</a:t>
            </a:r>
          </a:p>
          <a:p>
            <a:pPr algn="just"/>
            <a:r>
              <a:rPr lang="en-US" dirty="0" smtClean="0"/>
              <a:t>ﬂuctuations in foreign  currency exchange  rates,</a:t>
            </a:r>
          </a:p>
          <a:p>
            <a:pPr algn="just"/>
            <a:r>
              <a:rPr lang="en-US" dirty="0" smtClean="0"/>
              <a:t>Imposition  of  tariffs  and  other  barriers  and  restrictions,  </a:t>
            </a:r>
          </a:p>
          <a:p>
            <a:pPr algn="just"/>
            <a:r>
              <a:rPr lang="en-US" dirty="0" smtClean="0"/>
              <a:t>The  burdens  of complying with a variety of foreign laws,</a:t>
            </a:r>
          </a:p>
          <a:p>
            <a:pPr algn="just"/>
            <a:r>
              <a:rPr lang="en-US" dirty="0" smtClean="0"/>
              <a:t>General economic and geopolitical conditions, including inﬂation and trade relationships.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40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0198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 firm’s marketing </a:t>
            </a:r>
            <a:r>
              <a:rPr lang="en-US" dirty="0"/>
              <a:t>mix is determined by the uncontrollable factors within each country’s environment as well as by the interaction between the sets. 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optimum results, a ﬁrm’s marketing mix may have to be modiﬁed to conform to a different environment, though wholesale modiﬁcation is not often necessary.</a:t>
            </a:r>
          </a:p>
        </p:txBody>
      </p:sp>
    </p:spTree>
    <p:extLst>
      <p:ext uri="{BB962C8B-B14F-4D97-AF65-F5344CB8AC3E}">
        <p14:creationId xmlns="" xmlns:p14="http://schemas.microsoft.com/office/powerpoint/2010/main" val="26439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5.1 An overview of Marketing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“Marketing is </a:t>
            </a:r>
            <a:r>
              <a:rPr lang="en-US" dirty="0"/>
              <a:t>a societal process by which individuals or groups obtain what they need and want through creating, offering and freely exchanging products and services of value with </a:t>
            </a:r>
            <a:r>
              <a:rPr lang="en-US" dirty="0" smtClean="0"/>
              <a:t>other”. Philip </a:t>
            </a:r>
            <a:r>
              <a:rPr lang="en-US" dirty="0" err="1" smtClean="0"/>
              <a:t>Khotler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“Marketing </a:t>
            </a:r>
            <a:r>
              <a:rPr lang="en-US" dirty="0"/>
              <a:t>as </a:t>
            </a:r>
            <a:r>
              <a:rPr lang="en-US" dirty="0">
                <a:solidFill>
                  <a:srgbClr val="FF0000"/>
                </a:solidFill>
              </a:rPr>
              <a:t>knowing and understanding the customer</a:t>
            </a:r>
            <a:r>
              <a:rPr lang="en-US" dirty="0"/>
              <a:t> so well that the product or service fits him and sells itself</a:t>
            </a:r>
            <a:r>
              <a:rPr lang="en-US" dirty="0" smtClean="0"/>
              <a:t>.” </a:t>
            </a:r>
            <a:r>
              <a:rPr lang="en-US" dirty="0" err="1" smtClean="0"/>
              <a:t>Piter</a:t>
            </a:r>
            <a:r>
              <a:rPr lang="en-US" dirty="0" smtClean="0"/>
              <a:t> </a:t>
            </a:r>
            <a:r>
              <a:rPr lang="en-US" dirty="0" err="1" smtClean="0"/>
              <a:t>Druker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“Marketing </a:t>
            </a:r>
            <a:r>
              <a:rPr lang="en-US" dirty="0">
                <a:solidFill>
                  <a:srgbClr val="FF0000"/>
                </a:solidFill>
              </a:rPr>
              <a:t>is a set of processes for creating, communicating and delivering value to customers </a:t>
            </a:r>
            <a:r>
              <a:rPr lang="en-US" dirty="0"/>
              <a:t>and for managing customer relationships in way that benefit the organization and its stakeholder</a:t>
            </a:r>
            <a:r>
              <a:rPr lang="en-US" dirty="0" smtClean="0"/>
              <a:t>.” AMA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83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3872"/>
            <a:ext cx="9296400" cy="687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554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Marketing </a:t>
            </a:r>
            <a:r>
              <a:rPr lang="en-US" dirty="0"/>
              <a:t>is the process of satisfying the</a:t>
            </a:r>
            <a:r>
              <a:rPr lang="en-US" dirty="0">
                <a:solidFill>
                  <a:srgbClr val="FF0000"/>
                </a:solidFill>
              </a:rPr>
              <a:t> organization’s stakeholders</a:t>
            </a:r>
            <a:r>
              <a:rPr lang="en-US" dirty="0"/>
              <a:t> and creating value for these stake-holders.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Stakeholders are persons or organizations that have a relationship with the organization. Every organization has a different set of </a:t>
            </a:r>
            <a:r>
              <a:rPr lang="en-US" dirty="0" smtClean="0"/>
              <a:t>stakeholders. </a:t>
            </a:r>
          </a:p>
          <a:p>
            <a:endParaRPr lang="en-US" dirty="0" smtClean="0"/>
          </a:p>
          <a:p>
            <a:r>
              <a:rPr lang="en-US" dirty="0"/>
              <a:t>The success of a company is determined to a large degree by how it manages and satisfies the relationship with its stakeholders.</a:t>
            </a:r>
          </a:p>
        </p:txBody>
      </p:sp>
    </p:spTree>
    <p:extLst>
      <p:ext uri="{BB962C8B-B14F-4D97-AF65-F5344CB8AC3E}">
        <p14:creationId xmlns="" xmlns:p14="http://schemas.microsoft.com/office/powerpoint/2010/main" val="30831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52400"/>
            <a:ext cx="8534400" cy="6400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Typically stakeholders are  ….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3" y="1219200"/>
            <a:ext cx="8888186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347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Marketing </a:t>
            </a:r>
            <a:r>
              <a:rPr lang="en-US" dirty="0"/>
              <a:t>is to deliver satisfaction and value to all of its </a:t>
            </a:r>
            <a:r>
              <a:rPr lang="en-US" dirty="0" smtClean="0"/>
              <a:t>stakeholders so concern </a:t>
            </a:r>
            <a:r>
              <a:rPr lang="en-US" dirty="0"/>
              <a:t>and a responsibility for marketing is </a:t>
            </a:r>
            <a:r>
              <a:rPr lang="en-US" dirty="0" smtClean="0"/>
              <a:t>must. Therefore The </a:t>
            </a:r>
            <a:r>
              <a:rPr lang="en-US" dirty="0"/>
              <a:t>firm must know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66"/>
                </a:solidFill>
              </a:rPr>
              <a:t>what </a:t>
            </a:r>
            <a:r>
              <a:rPr lang="en-US" b="1" dirty="0">
                <a:solidFill>
                  <a:srgbClr val="FF0066"/>
                </a:solidFill>
              </a:rPr>
              <a:t>its stakeholders want </a:t>
            </a: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b="1" dirty="0">
                <a:solidFill>
                  <a:srgbClr val="FF0066"/>
                </a:solidFill>
              </a:rPr>
              <a:t>A</a:t>
            </a:r>
            <a:r>
              <a:rPr lang="en-US" b="1" dirty="0" smtClean="0">
                <a:solidFill>
                  <a:srgbClr val="FF0066"/>
                </a:solidFill>
              </a:rPr>
              <a:t>n </a:t>
            </a:r>
            <a:r>
              <a:rPr lang="en-US" b="1" dirty="0">
                <a:solidFill>
                  <a:srgbClr val="FF0066"/>
                </a:solidFill>
              </a:rPr>
              <a:t>efficient way of delivering satisfaction, </a:t>
            </a: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66"/>
                </a:solidFill>
              </a:rPr>
              <a:t>How to do </a:t>
            </a:r>
            <a:r>
              <a:rPr lang="en-US" b="1" dirty="0">
                <a:solidFill>
                  <a:srgbClr val="FF0066"/>
                </a:solidFill>
              </a:rPr>
              <a:t>all these things without upsetting any one in its sphere.  It  is  a  </a:t>
            </a:r>
            <a:r>
              <a:rPr lang="en-US" b="1" dirty="0" smtClean="0">
                <a:solidFill>
                  <a:srgbClr val="FF0066"/>
                </a:solidFill>
              </a:rPr>
              <a:t>balancing act.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example:  </a:t>
            </a:r>
            <a:r>
              <a:rPr lang="en-US" dirty="0">
                <a:solidFill>
                  <a:srgbClr val="FF0000"/>
                </a:solidFill>
              </a:rPr>
              <a:t>the firm  drop  the  price  and  make  its  customers happy,  but    shareholders    unhappy,    </a:t>
            </a:r>
            <a:r>
              <a:rPr lang="en-US" dirty="0"/>
              <a:t>and  </a:t>
            </a:r>
            <a:r>
              <a:rPr lang="en-US" dirty="0">
                <a:solidFill>
                  <a:srgbClr val="0066FF"/>
                </a:solidFill>
              </a:rPr>
              <a:t>employees  are  upset  because  they  will  not  receive   their   annual   bonu</a:t>
            </a:r>
            <a:r>
              <a:rPr lang="en-US" dirty="0"/>
              <a:t>s   due   to   low   profits. </a:t>
            </a:r>
          </a:p>
        </p:txBody>
      </p:sp>
    </p:spTree>
    <p:extLst>
      <p:ext uri="{BB962C8B-B14F-4D97-AF65-F5344CB8AC3E}">
        <p14:creationId xmlns="" xmlns:p14="http://schemas.microsoft.com/office/powerpoint/2010/main" val="66687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5.2 The Marketing Mix Elements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Product</a:t>
            </a:r>
            <a:r>
              <a:rPr lang="en-US" dirty="0"/>
              <a:t>: is anything that can be offered to a market to satisfy a want or need. Products include physical goods, services, experiences, events, persons, places, properties, organizations, information, and ideas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dirty="0"/>
              <a:t>It includes  physical  objects  or  services  being  sold,  together  with:  packaging, image,  brand  name  and  warranty  and,  physical  attributes  that  influence consumer’s perceptions such as: colors, shapes, sizes and materials. </a:t>
            </a:r>
          </a:p>
        </p:txBody>
      </p:sp>
    </p:spTree>
    <p:extLst>
      <p:ext uri="{BB962C8B-B14F-4D97-AF65-F5344CB8AC3E}">
        <p14:creationId xmlns="" xmlns:p14="http://schemas.microsoft.com/office/powerpoint/2010/main" val="17162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839200" cy="6477000"/>
          </a:xfrm>
        </p:spPr>
        <p:txBody>
          <a:bodyPr>
            <a:normAutofit lnSpcReduction="10000"/>
          </a:bodyPr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Price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is the monetary unit required for a purchase, and from an entrepreneur’s view point, it is the unit of </a:t>
            </a:r>
            <a:r>
              <a:rPr lang="en-US" dirty="0" smtClean="0"/>
              <a:t>income  ( it is the only element in the marketing mix that produces revenue)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amount of money charged for a product, </a:t>
            </a:r>
            <a:r>
              <a:rPr lang="en-US" dirty="0"/>
              <a:t>It  communicates  information  about  </a:t>
            </a:r>
            <a:r>
              <a:rPr lang="en-US" dirty="0" smtClean="0"/>
              <a:t>the products value</a:t>
            </a:r>
            <a:r>
              <a:rPr lang="en-US" dirty="0"/>
              <a:t>,  image  and </a:t>
            </a:r>
            <a:r>
              <a:rPr lang="en-US" dirty="0" smtClean="0"/>
              <a:t>competition.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Promotion</a:t>
            </a:r>
            <a:r>
              <a:rPr lang="en-US" dirty="0"/>
              <a:t>:  is the act of communication that provides consumers with information about a company’s products, its services or the </a:t>
            </a:r>
            <a:r>
              <a:rPr lang="en-US" dirty="0" smtClean="0"/>
              <a:t>venture itself.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includes: advertising</a:t>
            </a:r>
            <a:r>
              <a:rPr lang="en-US" dirty="0"/>
              <a:t>,  personal  selling, direct marketing, public relations.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27790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Distribution</a:t>
            </a:r>
            <a:r>
              <a:rPr lang="en-US" dirty="0"/>
              <a:t>:  is  concerned  with  how  products  or  services  are  made  available  to customers. Distribution can mean the physical channels or transporting products from manufacturers to end </a:t>
            </a:r>
            <a:r>
              <a:rPr lang="en-US" dirty="0" smtClean="0"/>
              <a:t>user.</a:t>
            </a:r>
          </a:p>
          <a:p>
            <a:endParaRPr lang="en-US" dirty="0" smtClean="0"/>
          </a:p>
          <a:p>
            <a:r>
              <a:rPr lang="en-US" dirty="0" smtClean="0"/>
              <a:t>It includes agents, wholesalers, retailers and etc…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401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745</TotalTime>
  <Words>2077</Words>
  <Application>Microsoft Office PowerPoint</Application>
  <PresentationFormat>On-screen Show (4:3)</PresentationFormat>
  <Paragraphs>178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CHAPTER FIVE</vt:lpstr>
      <vt:lpstr>Outline </vt:lpstr>
      <vt:lpstr>5.1 An overview of Marketing </vt:lpstr>
      <vt:lpstr>Slide 4</vt:lpstr>
      <vt:lpstr>Slide 5</vt:lpstr>
      <vt:lpstr>Slide 6</vt:lpstr>
      <vt:lpstr>5.2 The Marketing Mix Elements </vt:lpstr>
      <vt:lpstr>Slide 8</vt:lpstr>
      <vt:lpstr>Slide 9</vt:lpstr>
      <vt:lpstr>5.3 Market Segmentation </vt:lpstr>
      <vt:lpstr>5.4 Marketing Strategies for MSEs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The primary strategies for new ventures are shown below.</vt:lpstr>
      <vt:lpstr>5.6 International Markets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FIVE</dc:title>
  <dc:creator>user</dc:creator>
  <cp:lastModifiedBy>user</cp:lastModifiedBy>
  <cp:revision>58</cp:revision>
  <dcterms:created xsi:type="dcterms:W3CDTF">2018-04-27T18:08:44Z</dcterms:created>
  <dcterms:modified xsi:type="dcterms:W3CDTF">2019-05-16T06:51:01Z</dcterms:modified>
</cp:coreProperties>
</file>