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78" r:id="rId2"/>
    <p:sldId id="260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99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148EB-108C-4A73-911F-FB960985B81D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97966-32DE-42A1-855D-A8071EEB7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9A0A-7F4C-4B11-91AA-9CDCAFBAF1ED}" type="datetime1">
              <a:rPr lang="en-US" smtClean="0"/>
              <a:pPr/>
              <a:t>5/10/2019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78C1-2703-40B6-9F90-E0D693957937}" type="datetime1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06E1-5AFB-4970-ABA7-F8FE1483D06A}" type="datetime1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289D-6BEE-42A7-8DE4-456482864AAD}" type="datetime1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31EB-D686-4692-8E0C-FD1A27C0CB9C}" type="datetime1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118A-A6D9-4EB1-B7C6-CF84CCB22D9A}" type="datetime1">
              <a:rPr lang="en-US" smtClean="0"/>
              <a:pPr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97A5-B572-4311-BC9A-A11FEF533AD6}" type="datetime1">
              <a:rPr lang="en-US" smtClean="0"/>
              <a:pPr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8FFD-48AD-4D18-A06F-22C883CD0F14}" type="datetime1">
              <a:rPr lang="en-US" smtClean="0"/>
              <a:pPr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8091-8EF6-46A5-808B-FDC4D7D801EB}" type="datetime1">
              <a:rPr lang="en-US" smtClean="0"/>
              <a:pPr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1486-7657-405E-8421-FCCF8508B3E4}" type="datetime1">
              <a:rPr lang="en-US" smtClean="0"/>
              <a:pPr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4C5F-3DC7-4ED5-9D35-AC5230782ED5}" type="datetime1">
              <a:rPr lang="en-US" smtClean="0"/>
              <a:pPr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CC8D37-65A8-40E4-B01A-AFC8C8E01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A6FF4D-459E-4994-84BC-38F90E1C0F2A}" type="datetime1">
              <a:rPr lang="en-US" smtClean="0"/>
              <a:pPr/>
              <a:t>5/10/2019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CC8D37-65A8-40E4-B01A-AFC8C8E016C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915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Berlin Sans FB" pitchFamily="34" charset="0"/>
                <a:cs typeface="Times New Roman" pitchFamily="18" charset="0"/>
              </a:rPr>
              <a:t>Chapter</a:t>
            </a:r>
            <a:r>
              <a:rPr lang="en-US" sz="5400" dirty="0" smtClean="0">
                <a:latin typeface="Berlin Sans FB" pitchFamily="34" charset="0"/>
              </a:rPr>
              <a:t> Four </a:t>
            </a:r>
            <a:br>
              <a:rPr lang="en-US" sz="5400" dirty="0" smtClean="0">
                <a:latin typeface="Berlin Sans FB" pitchFamily="34" charset="0"/>
              </a:rPr>
            </a:br>
            <a:endParaRPr lang="en-US" sz="5400" dirty="0"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971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endParaRPr lang="en-US" sz="5400" b="1" dirty="0" smtClean="0"/>
          </a:p>
          <a:p>
            <a:pPr>
              <a:buNone/>
            </a:pPr>
            <a:r>
              <a:rPr lang="en-US" sz="6000" b="1" dirty="0" smtClean="0"/>
              <a:t>      </a:t>
            </a:r>
            <a:r>
              <a:rPr lang="en-US" sz="6000" dirty="0" smtClean="0">
                <a:latin typeface="Berlin Sans FB" pitchFamily="34" charset="0"/>
              </a:rPr>
              <a:t>4. Product Concept</a:t>
            </a:r>
          </a:p>
          <a:p>
            <a:pPr>
              <a:buNone/>
            </a:pPr>
            <a:r>
              <a:rPr lang="en-US" sz="5400" b="1" dirty="0" smtClean="0"/>
              <a:t>       </a:t>
            </a:r>
            <a:endParaRPr lang="en-US" sz="5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341-373F-4403-A6FF-05AD8FE12F88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Times" pitchFamily="18" charset="0"/>
              </a:rPr>
              <a:t>Establishing Evaluation Criteria</a:t>
            </a:r>
            <a:endParaRPr lang="en-US" sz="44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At each stage of the product planning and development process, criteria for evaluation need to be established.</a:t>
            </a:r>
          </a:p>
          <a:p>
            <a:endParaRPr lang="en-US" dirty="0" smtClean="0"/>
          </a:p>
          <a:p>
            <a:r>
              <a:rPr lang="en-US" dirty="0" smtClean="0"/>
              <a:t>These criteria should be broad, yet quantitative enough-to screen the product carefully in the particular stage of development. </a:t>
            </a:r>
          </a:p>
          <a:p>
            <a:endParaRPr lang="en-US" dirty="0" smtClean="0"/>
          </a:p>
          <a:p>
            <a:r>
              <a:rPr lang="en-US" dirty="0" smtClean="0"/>
              <a:t>Criteria should be developed to evaluate the new product in terms of- </a:t>
            </a:r>
            <a:r>
              <a:rPr lang="en-US" dirty="0" smtClean="0">
                <a:solidFill>
                  <a:srgbClr val="FF0000"/>
                </a:solidFill>
              </a:rPr>
              <a:t>market opportunity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CC"/>
                </a:solidFill>
              </a:rPr>
              <a:t>competition,</a:t>
            </a:r>
            <a:r>
              <a:rPr lang="en-US" dirty="0" smtClean="0"/>
              <a:t> the marketing system, </a:t>
            </a:r>
            <a:r>
              <a:rPr lang="en-US" dirty="0" smtClean="0">
                <a:solidFill>
                  <a:srgbClr val="FF0000"/>
                </a:solidFill>
              </a:rPr>
              <a:t>financial factors</a:t>
            </a:r>
            <a:r>
              <a:rPr lang="en-US" dirty="0" smtClean="0"/>
              <a:t>, and production factors.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7162-6C65-476F-A3A0-F9C05239466F}" type="datetime1">
              <a:rPr lang="en-US" smtClean="0"/>
              <a:pPr/>
              <a:t>5/10/2019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665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Cont’d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91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7000" dirty="0" smtClean="0">
                <a:latin typeface="Berlin Sans FB" pitchFamily="34" charset="0"/>
              </a:rPr>
              <a:t>The determination of market demand is by far the most important criterion of a proposed new product idea.</a:t>
            </a:r>
          </a:p>
          <a:p>
            <a:pPr>
              <a:buFont typeface="Wingdings" pitchFamily="2" charset="2"/>
              <a:buChar char="§"/>
            </a:pPr>
            <a:r>
              <a:rPr lang="en-US" sz="7000" dirty="0" smtClean="0">
                <a:latin typeface="Berlin Sans FB" pitchFamily="34" charset="0"/>
              </a:rPr>
              <a:t>Assessment of the market opportunity and size needs</a:t>
            </a:r>
            <a:br>
              <a:rPr lang="en-US" sz="7000" dirty="0" smtClean="0">
                <a:latin typeface="Berlin Sans FB" pitchFamily="34" charset="0"/>
              </a:rPr>
            </a:br>
            <a:r>
              <a:rPr lang="en-US" sz="7000" dirty="0" smtClean="0">
                <a:latin typeface="Berlin Sans FB" pitchFamily="34" charset="0"/>
              </a:rPr>
              <a:t>to include consideration of the following: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5900" dirty="0" smtClean="0">
                <a:latin typeface="Berlin Sans FB" pitchFamily="34" charset="0"/>
              </a:rPr>
              <a:t>The characteristics and attitudes of consumers 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5900" dirty="0" smtClean="0">
                <a:latin typeface="Berlin Sans FB" pitchFamily="34" charset="0"/>
              </a:rPr>
              <a:t>The size of this potential market in dollars or units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5900" dirty="0" smtClean="0">
                <a:latin typeface="Berlin Sans FB" pitchFamily="34" charset="0"/>
              </a:rPr>
              <a:t>The nature of the market with respect to its stage in the life cycle -growing or declining)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5900" dirty="0" smtClean="0">
                <a:latin typeface="Berlin Sans FB" pitchFamily="34" charset="0"/>
              </a:rPr>
              <a:t>The share of the market the product could reasonably capture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endParaRPr lang="en-US" dirty="0">
              <a:latin typeface="Berlin Sans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78A2-5240-49FC-8154-8A1F6C3A1823}" type="datetime1">
              <a:rPr lang="en-US" smtClean="0"/>
              <a:pPr/>
              <a:t>5/10/2019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3602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Cont’d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4100" dirty="0" smtClean="0">
                <a:latin typeface="Berlin Sans FB" pitchFamily="34" charset="0"/>
              </a:rPr>
              <a:t>The new product should be compatible with existing management capabilities and marketing strategies. </a:t>
            </a:r>
          </a:p>
          <a:p>
            <a:r>
              <a:rPr lang="en-US" sz="4100" dirty="0" smtClean="0">
                <a:latin typeface="Berlin Sans FB" pitchFamily="34" charset="0"/>
              </a:rPr>
              <a:t>The proposed product should be able to be supported by and contribute to the company‘s financial structure. </a:t>
            </a:r>
          </a:p>
          <a:p>
            <a:r>
              <a:rPr lang="en-US" sz="3800" dirty="0" smtClean="0">
                <a:latin typeface="Berlin Sans FB" pitchFamily="34" charset="0"/>
              </a:rPr>
              <a:t>This should be evaluated by:</a:t>
            </a:r>
          </a:p>
          <a:p>
            <a:pPr lvl="2">
              <a:buFont typeface="Wingdings" pitchFamily="2" charset="2"/>
              <a:buChar char="v"/>
            </a:pPr>
            <a:r>
              <a:rPr lang="en-US" sz="3800" dirty="0" smtClean="0">
                <a:latin typeface="Berlin Sans FB" pitchFamily="34" charset="0"/>
              </a:rPr>
              <a:t>Estimating manufacturing cost per unit</a:t>
            </a:r>
          </a:p>
          <a:p>
            <a:pPr lvl="2">
              <a:buFont typeface="Wingdings" pitchFamily="2" charset="2"/>
              <a:buChar char="v"/>
            </a:pPr>
            <a:r>
              <a:rPr lang="en-US" sz="3800" dirty="0" smtClean="0">
                <a:latin typeface="Berlin Sans FB" pitchFamily="34" charset="0"/>
              </a:rPr>
              <a:t>Sales and advertising expense per</a:t>
            </a:r>
          </a:p>
          <a:p>
            <a:pPr lvl="2">
              <a:buFont typeface="Wingdings" pitchFamily="2" charset="2"/>
              <a:buChar char="v"/>
            </a:pPr>
            <a:r>
              <a:rPr lang="en-US" sz="3800" dirty="0" smtClean="0">
                <a:latin typeface="Berlin Sans FB" pitchFamily="34" charset="0"/>
              </a:rPr>
              <a:t>Amount of capital and inventory required.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5E53-C954-4D96-96A6-FDD84221A98A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New product development process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334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sz="2800" b="1" dirty="0" smtClean="0">
                <a:latin typeface="Berlin Sans FB" pitchFamily="34" charset="0"/>
              </a:rPr>
              <a:t>1.  Idea Stage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sz="2800" dirty="0" smtClean="0">
                <a:latin typeface="Berlin Sans FB" pitchFamily="34" charset="0"/>
              </a:rPr>
              <a:t>New product development starts with idea generation.</a:t>
            </a:r>
          </a:p>
          <a:p>
            <a:pPr marL="514350" indent="-514350">
              <a:buNone/>
            </a:pPr>
            <a:r>
              <a:rPr lang="en-US" sz="2800" b="1" dirty="0" smtClean="0">
                <a:latin typeface="Berlin Sans FB" pitchFamily="34" charset="0"/>
              </a:rPr>
              <a:t>2. Concept Stage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3600" dirty="0" smtClean="0">
                <a:latin typeface="Berlin Sans FB" pitchFamily="34" charset="0"/>
              </a:rPr>
              <a:t>The refined product idea is tested to determine consumer acceptance without necessarily incurring the costs of manufacturing the physical product.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3600" dirty="0" smtClean="0">
                <a:latin typeface="Berlin Sans FB" pitchFamily="34" charset="0"/>
              </a:rPr>
              <a:t>The concept are obtained from potential customers or members of the distribution channels.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3600" dirty="0" smtClean="0">
                <a:latin typeface="Berlin Sans FB" pitchFamily="34" charset="0"/>
              </a:rPr>
              <a:t>Conversational interview about he physical characteristics and attributes of the product idea.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E8AC-A7FB-4242-A19F-660FFD940017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324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0000CC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0000CC"/>
                </a:solidFill>
                <a:latin typeface="Berlin Sans FB" pitchFamily="34" charset="0"/>
              </a:rPr>
              <a:t>The relative advantage of the new product versus competitive products can be determined through the following questions.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rgbClr val="0000CC"/>
              </a:solidFill>
              <a:latin typeface="Berlin Sans FB" pitchFamily="34" charset="0"/>
            </a:endParaRPr>
          </a:p>
          <a:p>
            <a:pPr lvl="2">
              <a:buFont typeface="Wingdings" pitchFamily="2" charset="2"/>
              <a:buChar char="v"/>
            </a:pPr>
            <a:r>
              <a:rPr lang="en-US" sz="3200" dirty="0" smtClean="0">
                <a:latin typeface="Berlin Sans FB" pitchFamily="34" charset="0"/>
              </a:rPr>
              <a:t>How does the new concept compare with competitive products in terms of </a:t>
            </a:r>
            <a:r>
              <a:rPr lang="en-US" sz="3200" dirty="0" smtClean="0">
                <a:solidFill>
                  <a:srgbClr val="FF0000"/>
                </a:solidFill>
                <a:latin typeface="Berlin Sans FB" pitchFamily="34" charset="0"/>
              </a:rPr>
              <a:t>quality and reliability</a:t>
            </a:r>
            <a:r>
              <a:rPr lang="en-US" sz="3200" dirty="0" smtClean="0">
                <a:latin typeface="Berlin Sans FB" pitchFamily="34" charset="0"/>
              </a:rPr>
              <a:t>?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dirty="0" smtClean="0">
                <a:latin typeface="Berlin Sans FB" pitchFamily="34" charset="0"/>
              </a:rPr>
              <a:t>Is the concept </a:t>
            </a:r>
            <a:r>
              <a:rPr lang="en-US" sz="3200" dirty="0" smtClean="0">
                <a:solidFill>
                  <a:srgbClr val="FF0000"/>
                </a:solidFill>
                <a:latin typeface="Berlin Sans FB" pitchFamily="34" charset="0"/>
              </a:rPr>
              <a:t>superior or deficient </a:t>
            </a:r>
            <a:r>
              <a:rPr lang="en-US" sz="3200" dirty="0" smtClean="0">
                <a:latin typeface="Berlin Sans FB" pitchFamily="34" charset="0"/>
              </a:rPr>
              <a:t>compared with products currently available in the market?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dirty="0" smtClean="0">
                <a:latin typeface="Berlin Sans FB" pitchFamily="34" charset="0"/>
              </a:rPr>
              <a:t>Is this a good market opportunity for the firm?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dirty="0" smtClean="0">
                <a:latin typeface="Berlin Sans FB" pitchFamily="34" charset="0"/>
              </a:rPr>
              <a:t>Similar evaluations should be done for each of the remaining aspects of the </a:t>
            </a:r>
            <a:r>
              <a:rPr lang="en-US" sz="3200" dirty="0" smtClean="0">
                <a:solidFill>
                  <a:srgbClr val="FF0000"/>
                </a:solidFill>
                <a:latin typeface="Berlin Sans FB" pitchFamily="34" charset="0"/>
              </a:rPr>
              <a:t>product, price, promotion, and distribution.</a:t>
            </a:r>
            <a:r>
              <a:rPr lang="en-US" sz="2800" dirty="0" smtClean="0">
                <a:latin typeface="Berlin Sans FB" pitchFamily="34" charset="0"/>
              </a:rPr>
              <a:t/>
            </a:r>
            <a:br>
              <a:rPr lang="en-US" sz="2800" dirty="0" smtClean="0">
                <a:latin typeface="Berlin Sans FB" pitchFamily="34" charset="0"/>
              </a:rPr>
            </a:br>
            <a:endParaRPr lang="en-US" sz="2800" dirty="0">
              <a:latin typeface="Berlin Sans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2CFF-0695-4531-ADF9-CE165B3A5B71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latin typeface="Berlin Sans FB" pitchFamily="34" charset="0"/>
              </a:rPr>
              <a:t>3. Product Development Stage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Berlin Sans FB" pitchFamily="34" charset="0"/>
              </a:rPr>
              <a:t>Determine consumer reaction to the physical product by using  consumer panel.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Berlin Sans FB" pitchFamily="34" charset="0"/>
              </a:rPr>
              <a:t>The panel of potential customers can also be given a sample of the product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Berlin Sans FB" pitchFamily="34" charset="0"/>
              </a:rPr>
              <a:t>Risk analysis, level of repeat purchases, or intensity of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preference analysis.</a:t>
            </a:r>
          </a:p>
          <a:p>
            <a:pPr>
              <a:buNone/>
            </a:pPr>
            <a:r>
              <a:rPr lang="en-US" sz="3600" b="1" dirty="0" smtClean="0">
                <a:latin typeface="Berlin Sans FB" pitchFamily="34" charset="0"/>
              </a:rPr>
              <a:t>4. Test Marketing Stage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Berlin Sans FB" pitchFamily="34" charset="0"/>
              </a:rPr>
              <a:t>A market test can be done to increase the certainty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of successful commercialization.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Berlin Sans FB" pitchFamily="34" charset="0"/>
              </a:rPr>
              <a:t>This last step in the evaluation process, the test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marketing stage, provides actual sales results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F4FA-6C01-44AD-8398-AA8AA9A4B52C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3600" b="1" dirty="0" smtClean="0">
                <a:latin typeface="Berlin Sans FB" pitchFamily="34" charset="0"/>
              </a:rPr>
              <a:t>5. Commercialization Stage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Berlin Sans FB" pitchFamily="34" charset="0"/>
              </a:rPr>
              <a:t>At this stage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the product will be offered for the market </a:t>
            </a:r>
            <a:r>
              <a:rPr lang="en-US" dirty="0" smtClean="0">
                <a:latin typeface="Berlin Sans FB" pitchFamily="34" charset="0"/>
              </a:rPr>
              <a:t>and hereafter the product may pass through additional four stages: </a:t>
            </a:r>
          </a:p>
          <a:p>
            <a:pPr lvl="3">
              <a:buFont typeface="Wingdings" pitchFamily="2" charset="2"/>
              <a:buChar char="ü"/>
            </a:pPr>
            <a:r>
              <a:rPr lang="en-US" sz="2800" dirty="0" smtClean="0">
                <a:latin typeface="Berlin Sans FB" pitchFamily="34" charset="0"/>
              </a:rPr>
              <a:t>Introduction</a:t>
            </a:r>
          </a:p>
          <a:p>
            <a:pPr lvl="3">
              <a:buFont typeface="Wingdings" pitchFamily="2" charset="2"/>
              <a:buChar char="ü"/>
            </a:pPr>
            <a:r>
              <a:rPr lang="en-US" sz="2800" dirty="0" smtClean="0">
                <a:latin typeface="Berlin Sans FB" pitchFamily="34" charset="0"/>
              </a:rPr>
              <a:t>Growth</a:t>
            </a:r>
          </a:p>
          <a:p>
            <a:pPr lvl="3">
              <a:buFont typeface="Wingdings" pitchFamily="2" charset="2"/>
              <a:buChar char="ü"/>
            </a:pPr>
            <a:r>
              <a:rPr lang="en-US" sz="2800" dirty="0" smtClean="0">
                <a:latin typeface="Berlin Sans FB" pitchFamily="34" charset="0"/>
              </a:rPr>
              <a:t>Maturity                    </a:t>
            </a:r>
            <a:r>
              <a:rPr lang="en-US" sz="2800" dirty="0" smtClean="0">
                <a:solidFill>
                  <a:srgbClr val="0000CC"/>
                </a:solidFill>
                <a:latin typeface="Berlin Sans FB" pitchFamily="34" charset="0"/>
              </a:rPr>
              <a:t>Product life cycle </a:t>
            </a:r>
          </a:p>
          <a:p>
            <a:pPr lvl="3">
              <a:buFont typeface="Wingdings" pitchFamily="2" charset="2"/>
              <a:buChar char="ü"/>
            </a:pPr>
            <a:r>
              <a:rPr lang="en-US" sz="2800" dirty="0" smtClean="0">
                <a:latin typeface="Berlin Sans FB" pitchFamily="34" charset="0"/>
              </a:rPr>
              <a:t>Decline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endParaRPr lang="en-US" dirty="0">
              <a:latin typeface="Berlin Sans FB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962400" y="2819400"/>
            <a:ext cx="609600" cy="190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3ACA-51E9-4341-A60D-903CC5798C4F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Berlin Sans FB" pitchFamily="34" charset="0"/>
              </a:rPr>
              <a:t>Product life cycle </a:t>
            </a:r>
            <a:endParaRPr lang="en-US" sz="4000" b="1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lphaUcPeriod"/>
            </a:pPr>
            <a:r>
              <a:rPr lang="en-US" sz="3900" b="1" dirty="0" smtClean="0">
                <a:solidFill>
                  <a:srgbClr val="003300"/>
                </a:solidFill>
                <a:latin typeface="Berlin Sans FB" pitchFamily="34" charset="0"/>
              </a:rPr>
              <a:t>Introduction Stage </a:t>
            </a:r>
          </a:p>
          <a:p>
            <a:pPr marL="880110" lvl="1" indent="-51435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3500" dirty="0" smtClean="0">
                <a:solidFill>
                  <a:srgbClr val="003300"/>
                </a:solidFill>
                <a:latin typeface="Berlin Sans FB" pitchFamily="34" charset="0"/>
              </a:rPr>
              <a:t>This stage starts when the </a:t>
            </a:r>
            <a:r>
              <a:rPr lang="en-US" sz="3500" dirty="0" smtClean="0">
                <a:solidFill>
                  <a:srgbClr val="FF0000"/>
                </a:solidFill>
                <a:latin typeface="Berlin Sans FB" pitchFamily="34" charset="0"/>
              </a:rPr>
              <a:t>new product is first launched. </a:t>
            </a:r>
          </a:p>
          <a:p>
            <a:pPr marL="880110" lvl="1" indent="-51435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3500" dirty="0" smtClean="0">
                <a:solidFill>
                  <a:srgbClr val="003300"/>
                </a:solidFill>
                <a:latin typeface="Berlin Sans FB" pitchFamily="34" charset="0"/>
              </a:rPr>
              <a:t>It takes time and sales growth is apt to be slow.</a:t>
            </a:r>
          </a:p>
          <a:p>
            <a:pPr marL="880110" lvl="1" indent="-51435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3500" dirty="0" smtClean="0">
                <a:solidFill>
                  <a:srgbClr val="003300"/>
                </a:solidFill>
                <a:latin typeface="Berlin Sans FB" pitchFamily="34" charset="0"/>
              </a:rPr>
              <a:t>Profits are </a:t>
            </a:r>
            <a:r>
              <a:rPr lang="en-US" sz="3500" dirty="0" smtClean="0">
                <a:solidFill>
                  <a:srgbClr val="0000CC"/>
                </a:solidFill>
                <a:latin typeface="Berlin Sans FB" pitchFamily="34" charset="0"/>
              </a:rPr>
              <a:t>negative or low</a:t>
            </a:r>
          </a:p>
          <a:p>
            <a:pPr marL="880110" lvl="1" indent="-51435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3500" dirty="0" smtClean="0">
                <a:solidFill>
                  <a:srgbClr val="003300"/>
                </a:solidFill>
                <a:latin typeface="Berlin Sans FB" pitchFamily="34" charset="0"/>
              </a:rPr>
              <a:t>Require much money to attract distributors and build their inventories.</a:t>
            </a:r>
          </a:p>
          <a:p>
            <a:pPr marL="880110" lvl="1" indent="-514350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3500" dirty="0" smtClean="0">
                <a:solidFill>
                  <a:srgbClr val="003300"/>
                </a:solidFill>
                <a:latin typeface="Berlin Sans FB" pitchFamily="34" charset="0"/>
              </a:rPr>
              <a:t>Promotion </a:t>
            </a:r>
            <a:r>
              <a:rPr lang="en-US" sz="3500" dirty="0" smtClean="0">
                <a:solidFill>
                  <a:srgbClr val="0000CC"/>
                </a:solidFill>
                <a:latin typeface="Berlin Sans FB" pitchFamily="34" charset="0"/>
              </a:rPr>
              <a:t>spending is relatively high </a:t>
            </a:r>
            <a:r>
              <a:rPr lang="en-US" dirty="0" smtClean="0">
                <a:solidFill>
                  <a:srgbClr val="003300"/>
                </a:solidFill>
              </a:rPr>
              <a:t/>
            </a:r>
            <a:br>
              <a:rPr lang="en-US" dirty="0" smtClean="0">
                <a:solidFill>
                  <a:srgbClr val="003300"/>
                </a:solidFill>
              </a:rPr>
            </a:br>
            <a:r>
              <a:rPr lang="en-US" dirty="0" smtClean="0">
                <a:solidFill>
                  <a:srgbClr val="003300"/>
                </a:solidFill>
              </a:rPr>
              <a:t/>
            </a:r>
            <a:br>
              <a:rPr lang="en-US" dirty="0" smtClean="0">
                <a:solidFill>
                  <a:srgbClr val="003300"/>
                </a:solidFill>
              </a:rPr>
            </a:b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86E1-DDA9-43D5-A63B-83C63BCB999F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latin typeface="Berlin Sans FB" pitchFamily="34" charset="0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Berlin Sans FB" pitchFamily="34" charset="0"/>
              </a:rPr>
              <a:t>Marketing Strategy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Firms focus their selling on </a:t>
            </a:r>
            <a:r>
              <a:rPr lang="en-US" sz="3600" b="1" dirty="0" smtClean="0">
                <a:solidFill>
                  <a:srgbClr val="0000CC"/>
                </a:solidFill>
              </a:rPr>
              <a:t>those </a:t>
            </a:r>
            <a:r>
              <a:rPr lang="en-US" sz="3200" b="1" dirty="0" smtClean="0">
                <a:solidFill>
                  <a:srgbClr val="0000CC"/>
                </a:solidFill>
              </a:rPr>
              <a:t>buyers who are the most ready to buy.</a:t>
            </a:r>
            <a:endParaRPr lang="en-US" sz="3600" b="1" dirty="0" smtClean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Continuously formulate new pricing, promotion and other marketing strategies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The firm has the best chance of building and retaining market leadership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91997-D80D-413A-B918-459516229F3E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smtClean="0"/>
              <a:t>Growth Stage</a:t>
            </a:r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If the new product satisfies the market, it will enter a growth stage, in which </a:t>
            </a:r>
            <a:r>
              <a:rPr lang="en-US" sz="3200" dirty="0" smtClean="0">
                <a:solidFill>
                  <a:srgbClr val="0000CC"/>
                </a:solidFill>
              </a:rPr>
              <a:t>sales will start climbing quickly.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</a:rPr>
              <a:t>New competitors will enter the market</a:t>
            </a:r>
            <a:r>
              <a:rPr lang="en-US" sz="3200" dirty="0" smtClean="0"/>
              <a:t>, because of the attractions by opportunities for profit. 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In this case, firms will introduce new product features, and the market will expand.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A44A-0F78-4F07-B740-4BA18EBD7CAF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In marketing, a </a:t>
            </a:r>
            <a:r>
              <a:rPr lang="en-US" b="1" dirty="0"/>
              <a:t>product</a:t>
            </a:r>
            <a:r>
              <a:rPr lang="en-US" dirty="0"/>
              <a:t> is anything that can be offered to a </a:t>
            </a:r>
            <a:r>
              <a:rPr lang="en-US" dirty="0" smtClean="0"/>
              <a:t>market </a:t>
            </a:r>
            <a:r>
              <a:rPr lang="en-US" dirty="0"/>
              <a:t> </a:t>
            </a:r>
            <a:r>
              <a:rPr lang="en-US" dirty="0" smtClean="0"/>
              <a:t>to satisfy </a:t>
            </a:r>
            <a:r>
              <a:rPr lang="en-US" dirty="0"/>
              <a:t>a </a:t>
            </a:r>
            <a:r>
              <a:rPr lang="en-US" dirty="0" smtClean="0"/>
              <a:t>need or want.</a:t>
            </a:r>
          </a:p>
          <a:p>
            <a:pPr algn="just"/>
            <a:r>
              <a:rPr lang="en-US" dirty="0" smtClean="0"/>
              <a:t>Product is anything that can be offered to a market for attention, acquisition, use or consumption </a:t>
            </a:r>
          </a:p>
          <a:p>
            <a:pPr algn="just"/>
            <a:r>
              <a:rPr lang="en-US" dirty="0"/>
              <a:t>People satisfy their needs and wants with marketing offerings. </a:t>
            </a:r>
            <a:endParaRPr lang="en-US" dirty="0" smtClean="0"/>
          </a:p>
          <a:p>
            <a:pPr algn="just"/>
            <a:r>
              <a:rPr lang="en-US" dirty="0" smtClean="0"/>
              <a:t>Product is a problem solver , what we sell should match with what customers want. </a:t>
            </a:r>
          </a:p>
          <a:p>
            <a:pPr algn="just"/>
            <a:r>
              <a:rPr lang="en-US" dirty="0" smtClean="0"/>
              <a:t>It </a:t>
            </a:r>
            <a:r>
              <a:rPr lang="en-US" dirty="0"/>
              <a:t>can be the combination of </a:t>
            </a:r>
            <a:r>
              <a:rPr lang="en-US" sz="3200" dirty="0" smtClean="0">
                <a:solidFill>
                  <a:srgbClr val="FF0000"/>
                </a:solidFill>
              </a:rPr>
              <a:t>10</a:t>
            </a:r>
            <a:r>
              <a:rPr lang="en-US" sz="3200" dirty="0" smtClean="0"/>
              <a:t> </a:t>
            </a:r>
            <a:r>
              <a:rPr lang="en-US" dirty="0"/>
              <a:t>basic entities that marketers offer to the market like goods, services, experiences, events, persons, places, properties, organizations, information, and ideas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7B70-ABD6-4274-B682-ACD66BBF78CF}" type="datetime1">
              <a:rPr lang="en-US" smtClean="0"/>
              <a:pPr/>
              <a:t>5/10/2019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8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/>
              <a:t>Cont’d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</a:rPr>
              <a:t>Prices remain where they are or fall only slightly.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Companies keep their promotion spending at the same or a slightly higher level.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Profits increase during the growth stage, as promotion costs are spread over a large</a:t>
            </a:r>
            <a:br>
              <a:rPr lang="en-US" sz="3200" dirty="0" smtClean="0"/>
            </a:br>
            <a:r>
              <a:rPr lang="en-US" sz="3200" dirty="0" smtClean="0"/>
              <a:t>volume and </a:t>
            </a:r>
            <a:r>
              <a:rPr lang="en-US" sz="3200" dirty="0" smtClean="0">
                <a:solidFill>
                  <a:srgbClr val="FF0000"/>
                </a:solidFill>
              </a:rPr>
              <a:t>as unit manufacturing costs fall.</a:t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3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>
              <a:latin typeface="Berlin Sans FB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0647-BF62-4094-B0BC-311596508A04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n-US" sz="3600" b="1" dirty="0" smtClean="0">
              <a:latin typeface="Berlin Sans FB" pitchFamily="34" charset="0"/>
            </a:endParaRPr>
          </a:p>
          <a:p>
            <a:r>
              <a:rPr lang="en-US" sz="3600" b="1" dirty="0" smtClean="0">
                <a:latin typeface="Berlin Sans FB" pitchFamily="34" charset="0"/>
              </a:rPr>
              <a:t>Marketing Strategy</a:t>
            </a:r>
          </a:p>
          <a:p>
            <a:endParaRPr lang="en-US" sz="3600" b="1" dirty="0" smtClean="0">
              <a:latin typeface="Berlin Sans FB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Berlin Sans FB" pitchFamily="34" charset="0"/>
              </a:rPr>
              <a:t>The firm uses several strategies to sustain rapid market growth through:</a:t>
            </a:r>
          </a:p>
          <a:p>
            <a:pPr>
              <a:buNone/>
            </a:pPr>
            <a:endParaRPr lang="en-US" sz="2800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Berlin Sans FB" pitchFamily="34" charset="0"/>
              </a:rPr>
              <a:t>By improving product quality and adds new product features and models.</a:t>
            </a:r>
          </a:p>
          <a:p>
            <a:pPr>
              <a:buFont typeface="Wingdings" pitchFamily="2" charset="2"/>
              <a:buChar char="ü"/>
            </a:pPr>
            <a:endParaRPr lang="en-US" sz="3200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Berlin Sans FB" pitchFamily="34" charset="0"/>
              </a:rPr>
              <a:t>By entering new market segments and new distribution channels.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A99F-FB1A-4A02-A158-BDC5E4DB50AC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Cont’d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029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Berlin Sans FB" pitchFamily="34" charset="0"/>
              </a:rPr>
              <a:t>By </a:t>
            </a: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shifting some advertising </a:t>
            </a:r>
            <a:r>
              <a:rPr lang="en-US" sz="2800" dirty="0" smtClean="0">
                <a:latin typeface="Berlin Sans FB" pitchFamily="34" charset="0"/>
              </a:rPr>
              <a:t>from building </a:t>
            </a:r>
            <a:r>
              <a:rPr lang="en-US" sz="2800" dirty="0" smtClean="0">
                <a:solidFill>
                  <a:srgbClr val="0000CC"/>
                </a:solidFill>
                <a:latin typeface="Berlin Sans FB" pitchFamily="34" charset="0"/>
              </a:rPr>
              <a:t>product awareness </a:t>
            </a:r>
            <a:r>
              <a:rPr lang="en-US" sz="2800" dirty="0" smtClean="0">
                <a:solidFill>
                  <a:srgbClr val="CC0099"/>
                </a:solidFill>
                <a:latin typeface="Berlin Sans FB" pitchFamily="34" charset="0"/>
              </a:rPr>
              <a:t>to building product conviction </a:t>
            </a:r>
            <a:r>
              <a:rPr lang="en-US" sz="2800" dirty="0" smtClean="0">
                <a:latin typeface="Berlin Sans FB" pitchFamily="34" charset="0"/>
              </a:rPr>
              <a:t>and purchase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Berlin Sans FB" pitchFamily="34" charset="0"/>
              </a:rPr>
              <a:t>By lowering prices at the right time to attract more buyers.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Berlin Sans FB" pitchFamily="34" charset="0"/>
              </a:rPr>
              <a:t>By </a:t>
            </a: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spending a lot of money on product improvement</a:t>
            </a:r>
            <a:r>
              <a:rPr lang="en-US" sz="2800" dirty="0" smtClean="0">
                <a:latin typeface="Berlin Sans FB" pitchFamily="34" charset="0"/>
              </a:rPr>
              <a:t>, </a:t>
            </a:r>
            <a:r>
              <a:rPr lang="en-US" sz="2800" dirty="0" smtClean="0">
                <a:solidFill>
                  <a:srgbClr val="0000CC"/>
                </a:solidFill>
                <a:latin typeface="Berlin Sans FB" pitchFamily="34" charset="0"/>
              </a:rPr>
              <a:t>promotion and distribution</a:t>
            </a:r>
            <a:r>
              <a:rPr lang="en-US" sz="2800" dirty="0" smtClean="0">
                <a:latin typeface="Berlin Sans FB" pitchFamily="34" charset="0"/>
              </a:rPr>
              <a:t>, the company can capture a dominant position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937E-ABCB-4FFA-9990-E62A3E01A471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3600" b="1" dirty="0" smtClean="0">
                <a:latin typeface="Berlin Sans FB" pitchFamily="34" charset="0"/>
              </a:rPr>
              <a:t> C. Maturity Stage</a:t>
            </a:r>
          </a:p>
          <a:p>
            <a:r>
              <a:rPr lang="en-US" sz="3200" dirty="0" smtClean="0">
                <a:latin typeface="Berlin Sans FB" pitchFamily="34" charset="0"/>
                <a:cs typeface="Times New Roman" pitchFamily="18" charset="0"/>
              </a:rPr>
              <a:t>Slowdown in sales growth </a:t>
            </a:r>
          </a:p>
          <a:p>
            <a:r>
              <a:rPr lang="en-US" sz="3200" dirty="0" smtClean="0">
                <a:latin typeface="Berlin Sans FB" pitchFamily="34" charset="0"/>
                <a:cs typeface="Times New Roman" pitchFamily="18" charset="0"/>
              </a:rPr>
              <a:t>Marking down prices</a:t>
            </a:r>
          </a:p>
          <a:p>
            <a:r>
              <a:rPr lang="en-US" sz="3200" dirty="0" smtClean="0">
                <a:latin typeface="Berlin Sans FB" pitchFamily="34" charset="0"/>
                <a:cs typeface="Times New Roman" pitchFamily="18" charset="0"/>
              </a:rPr>
              <a:t>Increasing their advertising and sales promotion</a:t>
            </a:r>
          </a:p>
          <a:p>
            <a:r>
              <a:rPr lang="en-US" sz="3200" dirty="0" smtClean="0">
                <a:latin typeface="Berlin Sans FB" pitchFamily="34" charset="0"/>
                <a:cs typeface="Times New Roman" pitchFamily="18" charset="0"/>
              </a:rPr>
              <a:t>Upping their R&amp;D budgets to find better versions of the product.</a:t>
            </a:r>
            <a:br>
              <a:rPr lang="en-US" sz="3200" dirty="0" smtClean="0">
                <a:latin typeface="Berlin Sans FB" pitchFamily="34" charset="0"/>
                <a:cs typeface="Times New Roman" pitchFamily="18" charset="0"/>
              </a:rPr>
            </a:br>
            <a:endParaRPr lang="en-US" sz="3200" dirty="0">
              <a:latin typeface="Berlin Sans FB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B8EB-81DC-440A-A1D3-875FEC8A019A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 smtClean="0"/>
              <a:t>Cont’d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Berlin Sans FB" pitchFamily="34" charset="0"/>
              </a:rPr>
              <a:t>This step leads to: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Berlin Sans FB" pitchFamily="34" charset="0"/>
              </a:rPr>
              <a:t>Drop in profit 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Berlin Sans FB" pitchFamily="34" charset="0"/>
              </a:rPr>
              <a:t>Some of the weak competitors start dropping out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Berlin Sans FB" pitchFamily="34" charset="0"/>
              </a:rPr>
              <a:t>The industry eventually contains only well-established competitors. </a:t>
            </a:r>
          </a:p>
          <a:p>
            <a:pPr>
              <a:buNone/>
            </a:pPr>
            <a:r>
              <a:rPr lang="en-US" sz="3200" b="1" dirty="0" smtClean="0">
                <a:latin typeface="Berlin Sans FB" pitchFamily="34" charset="0"/>
              </a:rPr>
              <a:t>Marketing strategy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Berlin Sans FB" pitchFamily="34" charset="0"/>
              </a:rPr>
              <a:t>Looks for new users and market segments.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Berlin Sans FB" pitchFamily="34" charset="0"/>
              </a:rPr>
              <a:t>Modify characteristics of the product like quality, features, or styles to attract new users and to inspire more usage.</a:t>
            </a:r>
          </a:p>
          <a:p>
            <a:pPr>
              <a:buNone/>
            </a:pP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endParaRPr lang="en-US" dirty="0">
              <a:latin typeface="Berlin Sans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46A-4E76-4ADE-8DF8-7C9AA42DF47D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900" b="1" dirty="0" smtClean="0"/>
              <a:t>Cont’d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Berlin Sans FB" pitchFamily="34" charset="0"/>
              </a:rPr>
              <a:t>The company try to modify the marketing mix</a:t>
            </a:r>
          </a:p>
          <a:p>
            <a:r>
              <a:rPr lang="en-US" sz="2800" dirty="0" smtClean="0">
                <a:latin typeface="Berlin Sans FB" pitchFamily="34" charset="0"/>
              </a:rPr>
              <a:t>It can cut prices to attract new users and competitor‘s customers.</a:t>
            </a:r>
          </a:p>
          <a:p>
            <a:r>
              <a:rPr lang="en-US" sz="2800" dirty="0" smtClean="0">
                <a:latin typeface="Berlin Sans FB" pitchFamily="34" charset="0"/>
              </a:rPr>
              <a:t>It can launch a better advertising campaign or use aggressive sales promotion, trade deals, cents-off, premiums, and contests.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9686-5DA4-4F47-B527-513D21CCC863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Cont’d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Berlin Sans FB" pitchFamily="34" charset="0"/>
              </a:rPr>
              <a:t>It can also move in to larger market channels, using mass merchandisers, if these channels are growing.</a:t>
            </a:r>
          </a:p>
          <a:p>
            <a:endParaRPr lang="en-US" sz="3200" dirty="0" smtClean="0">
              <a:latin typeface="Berlin Sans FB" pitchFamily="34" charset="0"/>
            </a:endParaRPr>
          </a:p>
          <a:p>
            <a:r>
              <a:rPr lang="en-US" sz="3200" dirty="0" smtClean="0">
                <a:latin typeface="Berlin Sans FB" pitchFamily="34" charset="0"/>
              </a:rPr>
              <a:t>Finally the firm can offer new or improved services to buyers.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9D95-FB46-4DFA-ACD3-4CD84F7D8C17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dirty="0" smtClean="0">
                <a:latin typeface="Berlin Sans FB" pitchFamily="34" charset="0"/>
              </a:rPr>
              <a:t>D. Decline Stage</a:t>
            </a:r>
          </a:p>
          <a:p>
            <a:pPr>
              <a:buNone/>
            </a:pPr>
            <a:r>
              <a:rPr lang="en-US" sz="3200" dirty="0" smtClean="0">
                <a:latin typeface="Berlin Sans FB" pitchFamily="34" charset="0"/>
              </a:rPr>
              <a:t>Sales decline for many reasons including due to: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 smtClean="0">
                <a:latin typeface="Berlin Sans FB" pitchFamily="34" charset="0"/>
              </a:rPr>
              <a:t>Technological advances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 smtClean="0">
                <a:latin typeface="Berlin Sans FB" pitchFamily="34" charset="0"/>
              </a:rPr>
              <a:t>Shifts in consumer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 smtClean="0">
                <a:latin typeface="Berlin Sans FB" pitchFamily="34" charset="0"/>
              </a:rPr>
              <a:t>Tastes or increased competition</a:t>
            </a:r>
          </a:p>
          <a:p>
            <a:pPr lvl="1">
              <a:buFont typeface="Wingdings" pitchFamily="2" charset="2"/>
              <a:buChar char="ü"/>
            </a:pPr>
            <a:r>
              <a:rPr lang="en-US" sz="3200" dirty="0" smtClean="0">
                <a:latin typeface="Berlin Sans FB" pitchFamily="34" charset="0"/>
              </a:rPr>
              <a:t>As sales and profits decline, some firms withdraw from the market.  In this case, carrying a weak product can be very costly to a firm</a:t>
            </a:r>
            <a:r>
              <a:rPr lang="en-US" sz="2800" dirty="0" smtClean="0">
                <a:latin typeface="Berlin Sans FB" pitchFamily="34" charset="0"/>
              </a:rPr>
              <a:t/>
            </a:r>
            <a:br>
              <a:rPr lang="en-US" sz="2800" dirty="0" smtClean="0">
                <a:latin typeface="Berlin Sans FB" pitchFamily="34" charset="0"/>
              </a:rPr>
            </a:br>
            <a:endParaRPr lang="en-US" sz="2800" dirty="0">
              <a:latin typeface="Berlin Sans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CABF-81F4-423E-BE44-F8DB78C9ABD4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4900" b="1" dirty="0" smtClean="0"/>
              <a:t>Product protection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r>
              <a:rPr lang="en-US" sz="7400" dirty="0" smtClean="0">
                <a:latin typeface="Berlin Sans FB" pitchFamily="34" charset="0"/>
              </a:rPr>
              <a:t>One of the challenges the beginner entrepreneur  will face as he/she goes into business understands the regulatory environment laws and regulations.</a:t>
            </a:r>
          </a:p>
          <a:p>
            <a:pPr lvl="0"/>
            <a:r>
              <a:rPr lang="en-US" sz="7400" dirty="0" smtClean="0">
                <a:latin typeface="Berlin Sans FB" pitchFamily="34" charset="0"/>
              </a:rPr>
              <a:t>Following are the key legal issues for the entrepreneur.      </a:t>
            </a:r>
            <a:r>
              <a:rPr lang="en-US" sz="4300" b="1" dirty="0" smtClean="0">
                <a:latin typeface="Berlin Sans FB" pitchFamily="34" charset="0"/>
              </a:rPr>
              <a:t>        </a:t>
            </a:r>
            <a:endParaRPr lang="en-US" sz="3500" b="1" dirty="0" smtClean="0">
              <a:latin typeface="Berlin Sans FB" pitchFamily="34" charset="0"/>
            </a:endParaRPr>
          </a:p>
          <a:p>
            <a:pPr lvl="0">
              <a:buNone/>
            </a:pPr>
            <a:r>
              <a:rPr lang="en-US" sz="8000" b="1" dirty="0" smtClean="0">
                <a:latin typeface="Berlin Sans FB" pitchFamily="34" charset="0"/>
              </a:rPr>
              <a:t>Intellectual Property (IP)</a:t>
            </a:r>
          </a:p>
          <a:p>
            <a:pPr lvl="0">
              <a:buFont typeface="Wingdings" pitchFamily="2" charset="2"/>
              <a:buChar char="v"/>
            </a:pPr>
            <a:r>
              <a:rPr lang="en-US" sz="8000" dirty="0" smtClean="0">
                <a:latin typeface="Berlin Sans FB" pitchFamily="34" charset="0"/>
              </a:rPr>
              <a:t> Intellectual property is a legal definition of </a:t>
            </a:r>
            <a:r>
              <a:rPr lang="en-US" sz="8000" dirty="0" smtClean="0">
                <a:solidFill>
                  <a:srgbClr val="0000CC"/>
                </a:solidFill>
                <a:latin typeface="Berlin Sans FB" pitchFamily="34" charset="0"/>
              </a:rPr>
              <a:t>ideas, inventions, artistic works and other commercially viable products </a:t>
            </a:r>
            <a:r>
              <a:rPr lang="en-US" sz="8000" dirty="0" smtClean="0">
                <a:latin typeface="Berlin Sans FB" pitchFamily="34" charset="0"/>
              </a:rPr>
              <a:t>created out of one‘s own mental processes. </a:t>
            </a:r>
          </a:p>
          <a:p>
            <a:pPr lvl="0">
              <a:buNone/>
            </a:pPr>
            <a:r>
              <a:rPr lang="en-US" sz="7000" dirty="0" smtClean="0"/>
              <a:t/>
            </a:r>
            <a:br>
              <a:rPr lang="en-US" sz="7000" dirty="0" smtClean="0"/>
            </a:br>
            <a:endParaRPr lang="en-US" sz="3200" b="1" dirty="0" smtClean="0">
              <a:latin typeface="Berlin Sans FB" pitchFamily="34" charset="0"/>
            </a:endParaRPr>
          </a:p>
          <a:p>
            <a:pPr lvl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latin typeface="Berlin Sans FB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6F27-769F-4C44-BC36-BF014F128170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en-US" sz="3200" dirty="0" smtClean="0">
              <a:latin typeface="Berlin Sans FB" pitchFamily="34" charset="0"/>
            </a:endParaRPr>
          </a:p>
          <a:p>
            <a:r>
              <a:rPr lang="en-US" sz="7000" dirty="0" smtClean="0">
                <a:latin typeface="Berlin Sans FB" pitchFamily="34" charset="0"/>
              </a:rPr>
              <a:t>Intellectual </a:t>
            </a:r>
            <a:r>
              <a:rPr lang="en-US" sz="7000" dirty="0" smtClean="0">
                <a:solidFill>
                  <a:srgbClr val="0000CC"/>
                </a:solidFill>
                <a:latin typeface="Berlin Sans FB" pitchFamily="34" charset="0"/>
              </a:rPr>
              <a:t>property is protected </a:t>
            </a:r>
            <a:r>
              <a:rPr lang="en-US" sz="7000" dirty="0" smtClean="0">
                <a:latin typeface="Berlin Sans FB" pitchFamily="34" charset="0"/>
              </a:rPr>
              <a:t>by such legal means </a:t>
            </a:r>
            <a:r>
              <a:rPr lang="en-US" sz="7000" dirty="0" smtClean="0">
                <a:solidFill>
                  <a:srgbClr val="FF0000"/>
                </a:solidFill>
                <a:latin typeface="Berlin Sans FB" pitchFamily="34" charset="0"/>
              </a:rPr>
              <a:t>as patents, copyrights, and trademark registrations.</a:t>
            </a:r>
          </a:p>
          <a:p>
            <a:endParaRPr lang="en-US" sz="7000" dirty="0" smtClean="0">
              <a:latin typeface="Berlin Sans FB" pitchFamily="34" charset="0"/>
            </a:endParaRPr>
          </a:p>
          <a:p>
            <a:r>
              <a:rPr lang="en-US" sz="7000" dirty="0" smtClean="0">
                <a:latin typeface="Berlin Sans FB" pitchFamily="34" charset="0"/>
              </a:rPr>
              <a:t>In order to enjoy the benefits arising from the exclusive ownership of these properties, the </a:t>
            </a:r>
            <a:r>
              <a:rPr lang="en-US" sz="7000" dirty="0" smtClean="0">
                <a:solidFill>
                  <a:srgbClr val="0000CC"/>
                </a:solidFill>
                <a:latin typeface="Berlin Sans FB" pitchFamily="34" charset="0"/>
              </a:rPr>
              <a:t>entrepreneur needs to protect these assets by the relevant law.</a:t>
            </a:r>
          </a:p>
          <a:p>
            <a:r>
              <a:rPr lang="en-US" sz="7000" dirty="0" smtClean="0">
                <a:latin typeface="Berlin Sans FB" pitchFamily="34" charset="0"/>
              </a:rPr>
              <a:t>Some entrepreneurs ignore important steps that should be taken to protect their intellectual properties. </a:t>
            </a:r>
            <a:br>
              <a:rPr lang="en-US" sz="7000" dirty="0" smtClean="0">
                <a:latin typeface="Berlin Sans FB" pitchFamily="34" charset="0"/>
              </a:rPr>
            </a:br>
            <a:endParaRPr lang="en-US" sz="7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B2D7-C4D6-4B39-8E8B-8F135E252AFC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Goods:- are commodities, or </a:t>
            </a:r>
            <a:r>
              <a:rPr lang="en-US" dirty="0"/>
              <a:t>tangible </a:t>
            </a:r>
            <a:r>
              <a:rPr lang="en-US" dirty="0" smtClean="0"/>
              <a:t>items that </a:t>
            </a:r>
            <a:r>
              <a:rPr lang="en-US" dirty="0"/>
              <a:t>satisfies some human </a:t>
            </a:r>
            <a:r>
              <a:rPr lang="en-US" dirty="0" smtClean="0"/>
              <a:t>needs and want.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Services:- are intangible </a:t>
            </a:r>
          </a:p>
          <a:p>
            <a:pPr marL="0" indent="0">
              <a:buNone/>
            </a:pPr>
            <a:r>
              <a:rPr lang="en-US" dirty="0" smtClean="0"/>
              <a:t>Things of value  that satisfies </a:t>
            </a:r>
          </a:p>
          <a:p>
            <a:pPr marL="0" indent="0">
              <a:buNone/>
            </a:pPr>
            <a:r>
              <a:rPr lang="en-US" dirty="0" smtClean="0"/>
              <a:t>human needs and wants 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:\Users\user\Desktop\pictures\goo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267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1600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esktop\pictures\d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8305" y="3886200"/>
            <a:ext cx="1600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pictures\barb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772891"/>
            <a:ext cx="22860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99314"/>
            <a:ext cx="1752600" cy="153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B37C-26ED-4DCE-BEB2-66FB22EA6F95}" type="datetime1">
              <a:rPr lang="en-US" smtClean="0"/>
              <a:pPr/>
              <a:t>5/10/2019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00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3600" b="1" dirty="0" smtClean="0">
              <a:latin typeface="Berlin Sans FB" pitchFamily="34" charset="0"/>
            </a:endParaRPr>
          </a:p>
          <a:p>
            <a:pPr>
              <a:buNone/>
            </a:pPr>
            <a:r>
              <a:rPr lang="en-US" sz="5700" b="1" dirty="0" smtClean="0">
                <a:latin typeface="Berlin Sans FB" pitchFamily="34" charset="0"/>
              </a:rPr>
              <a:t>1.</a:t>
            </a:r>
            <a:r>
              <a:rPr lang="en-US" sz="5700" dirty="0" smtClean="0">
                <a:latin typeface="Berlin Sans FB" pitchFamily="34" charset="0"/>
              </a:rPr>
              <a:t> </a:t>
            </a:r>
            <a:r>
              <a:rPr lang="en-US" sz="5700" b="1" dirty="0" smtClean="0">
                <a:latin typeface="Berlin Sans FB" pitchFamily="34" charset="0"/>
              </a:rPr>
              <a:t>Patent</a:t>
            </a:r>
          </a:p>
          <a:p>
            <a:r>
              <a:rPr lang="en-US" sz="4700" dirty="0" smtClean="0">
                <a:latin typeface="Berlin Sans FB" pitchFamily="34" charset="0"/>
              </a:rPr>
              <a:t>A patent is a grant of a property right by the government </a:t>
            </a:r>
            <a:r>
              <a:rPr lang="en-US" sz="4700" dirty="0" smtClean="0">
                <a:solidFill>
                  <a:srgbClr val="0000CC"/>
                </a:solidFill>
                <a:latin typeface="Berlin Sans FB" pitchFamily="34" charset="0"/>
              </a:rPr>
              <a:t>to an inventor</a:t>
            </a:r>
          </a:p>
          <a:p>
            <a:r>
              <a:rPr lang="en-US" sz="4700" dirty="0" smtClean="0">
                <a:latin typeface="Berlin Sans FB" pitchFamily="34" charset="0"/>
              </a:rPr>
              <a:t>Patents are </a:t>
            </a:r>
            <a:r>
              <a:rPr lang="en-US" sz="4700" dirty="0" smtClean="0">
                <a:solidFill>
                  <a:srgbClr val="0000CC"/>
                </a:solidFill>
                <a:latin typeface="Berlin Sans FB" pitchFamily="34" charset="0"/>
              </a:rPr>
              <a:t>exclusive property rights </a:t>
            </a:r>
            <a:r>
              <a:rPr lang="en-US" sz="4700" dirty="0" smtClean="0">
                <a:latin typeface="Berlin Sans FB" pitchFamily="34" charset="0"/>
              </a:rPr>
              <a:t>that can be </a:t>
            </a:r>
            <a:r>
              <a:rPr lang="en-US" sz="4700" dirty="0" smtClean="0">
                <a:solidFill>
                  <a:srgbClr val="FF0000"/>
                </a:solidFill>
                <a:latin typeface="Berlin Sans FB" pitchFamily="34" charset="0"/>
              </a:rPr>
              <a:t>sold, transferred, willed, licensed, or used as collateral.</a:t>
            </a:r>
          </a:p>
          <a:p>
            <a:r>
              <a:rPr lang="en-US" sz="4700" dirty="0" smtClean="0">
                <a:latin typeface="Berlin Sans FB" pitchFamily="34" charset="0"/>
              </a:rPr>
              <a:t>Most independent investors </a:t>
            </a:r>
            <a:r>
              <a:rPr lang="en-US" sz="4700" dirty="0" smtClean="0">
                <a:solidFill>
                  <a:srgbClr val="0000CC"/>
                </a:solidFill>
                <a:latin typeface="Berlin Sans FB" pitchFamily="34" charset="0"/>
              </a:rPr>
              <a:t>do not commercialize their inventions </a:t>
            </a:r>
            <a:r>
              <a:rPr lang="en-US" sz="4700" dirty="0" smtClean="0">
                <a:latin typeface="Berlin Sans FB" pitchFamily="34" charset="0"/>
              </a:rPr>
              <a:t>instead, they </a:t>
            </a:r>
            <a:r>
              <a:rPr lang="en-US" sz="4700" dirty="0" smtClean="0">
                <a:solidFill>
                  <a:srgbClr val="FF0000"/>
                </a:solidFill>
                <a:latin typeface="Berlin Sans FB" pitchFamily="34" charset="0"/>
              </a:rPr>
              <a:t>sell or license their patents to others </a:t>
            </a:r>
            <a:r>
              <a:rPr lang="en-US" sz="4700" dirty="0" smtClean="0">
                <a:latin typeface="Berlin Sans FB" pitchFamily="34" charset="0"/>
              </a:rPr>
              <a:t>who have the resources to develop products.</a:t>
            </a:r>
            <a:r>
              <a:rPr lang="en-US" sz="2800" dirty="0" smtClean="0">
                <a:latin typeface="Berlin Sans FB" pitchFamily="34" charset="0"/>
              </a:rPr>
              <a:t/>
            </a:r>
            <a:br>
              <a:rPr lang="en-US" sz="2800" dirty="0" smtClean="0">
                <a:latin typeface="Berlin Sans FB" pitchFamily="34" charset="0"/>
              </a:rPr>
            </a:b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BC96-F174-4B51-B122-20B63B165F6C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3200" b="1" dirty="0" smtClean="0">
                <a:latin typeface="Berlin Sans FB" pitchFamily="34" charset="0"/>
              </a:rPr>
              <a:t>2. Copyright</a:t>
            </a:r>
          </a:p>
          <a:p>
            <a:r>
              <a:rPr lang="en-US" sz="3200" dirty="0" smtClean="0">
                <a:latin typeface="Berlin Sans FB" pitchFamily="34" charset="0"/>
              </a:rPr>
              <a:t>A copyright is that the intellectual property is protected for </a:t>
            </a:r>
            <a:r>
              <a:rPr lang="en-US" sz="3200" dirty="0" smtClean="0">
                <a:solidFill>
                  <a:srgbClr val="FF0000"/>
                </a:solidFill>
                <a:latin typeface="Berlin Sans FB" pitchFamily="34" charset="0"/>
              </a:rPr>
              <a:t>the life of the originator plus 50 years. </a:t>
            </a:r>
          </a:p>
          <a:p>
            <a:r>
              <a:rPr lang="en-US" sz="3200" dirty="0" smtClean="0">
                <a:latin typeface="Berlin Sans FB" pitchFamily="34" charset="0"/>
              </a:rPr>
              <a:t>This protection affords an </a:t>
            </a:r>
            <a:r>
              <a:rPr lang="en-US" sz="3200" dirty="0" smtClean="0">
                <a:solidFill>
                  <a:srgbClr val="0000CC"/>
                </a:solidFill>
                <a:latin typeface="Berlin Sans FB" pitchFamily="34" charset="0"/>
              </a:rPr>
              <a:t>extraordinary property right </a:t>
            </a:r>
            <a:r>
              <a:rPr lang="en-US" sz="3200" dirty="0" smtClean="0">
                <a:latin typeface="Berlin Sans FB" pitchFamily="34" charset="0"/>
              </a:rPr>
              <a:t>and </a:t>
            </a:r>
            <a:r>
              <a:rPr lang="en-US" sz="3200" dirty="0" smtClean="0">
                <a:solidFill>
                  <a:srgbClr val="CC0099"/>
                </a:solidFill>
                <a:latin typeface="Berlin Sans FB" pitchFamily="34" charset="0"/>
              </a:rPr>
              <a:t>a substantial estate.</a:t>
            </a:r>
          </a:p>
          <a:p>
            <a:r>
              <a:rPr lang="en-US" sz="3200" dirty="0" smtClean="0">
                <a:latin typeface="Berlin Sans FB" pitchFamily="34" charset="0"/>
              </a:rPr>
              <a:t>Among the things that need to be protected through copyrights are:</a:t>
            </a:r>
          </a:p>
          <a:p>
            <a:pPr lvl="2"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0000CC"/>
                </a:solidFill>
                <a:latin typeface="Berlin Sans FB" pitchFamily="34" charset="0"/>
              </a:rPr>
              <a:t>Music, books, software, scripts, articles, poems, sculptures, models, maps, and blueprints.</a:t>
            </a:r>
            <a:endParaRPr lang="en-US" sz="2800" dirty="0">
              <a:latin typeface="Berlin Sans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68D3-9AA4-441F-B57D-A6D3AAFB28A2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900" b="1" dirty="0" smtClean="0"/>
              <a:t>Cont’d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Berlin Sans FB" pitchFamily="34" charset="0"/>
              </a:rPr>
              <a:t>If that </a:t>
            </a:r>
            <a:r>
              <a:rPr lang="en-US" sz="2800" dirty="0" smtClean="0">
                <a:solidFill>
                  <a:srgbClr val="0000CC"/>
                </a:solidFill>
                <a:latin typeface="Berlin Sans FB" pitchFamily="34" charset="0"/>
              </a:rPr>
              <a:t>property cannot be patented, </a:t>
            </a: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the copyright only prevents duplicating </a:t>
            </a:r>
            <a:r>
              <a:rPr lang="en-US" sz="2800" dirty="0" smtClean="0">
                <a:latin typeface="Berlin Sans FB" pitchFamily="34" charset="0"/>
              </a:rPr>
              <a:t>or using the original material. </a:t>
            </a:r>
          </a:p>
          <a:p>
            <a:r>
              <a:rPr lang="en-US" sz="2800" dirty="0" smtClean="0">
                <a:latin typeface="Berlin Sans FB" pitchFamily="34" charset="0"/>
              </a:rPr>
              <a:t>In </a:t>
            </a:r>
            <a:r>
              <a:rPr lang="en-US" sz="2800" dirty="0" smtClean="0">
                <a:solidFill>
                  <a:srgbClr val="0000CC"/>
                </a:solidFill>
                <a:latin typeface="Berlin Sans FB" pitchFamily="34" charset="0"/>
              </a:rPr>
              <a:t>Ethiopia,</a:t>
            </a:r>
            <a:r>
              <a:rPr lang="en-US" sz="2800" dirty="0" smtClean="0">
                <a:latin typeface="Berlin Sans FB" pitchFamily="34" charset="0"/>
              </a:rPr>
              <a:t> the revised copyright law was enacted in July 2004. </a:t>
            </a:r>
          </a:p>
          <a:p>
            <a:endParaRPr lang="en-US" sz="2800" dirty="0" smtClean="0">
              <a:latin typeface="Berlin Sans FB" pitchFamily="34" charset="0"/>
            </a:endParaRPr>
          </a:p>
          <a:p>
            <a:r>
              <a:rPr lang="en-US" sz="2800" dirty="0" smtClean="0">
                <a:latin typeface="Berlin Sans FB" pitchFamily="34" charset="0"/>
              </a:rPr>
              <a:t>The law severely punishes those who </a:t>
            </a:r>
            <a:r>
              <a:rPr lang="en-US" sz="2800" dirty="0" smtClean="0">
                <a:solidFill>
                  <a:srgbClr val="0000CC"/>
                </a:solidFill>
                <a:latin typeface="Berlin Sans FB" pitchFamily="34" charset="0"/>
              </a:rPr>
              <a:t>infringe others‘ copyright, </a:t>
            </a:r>
            <a:r>
              <a:rPr lang="en-US" sz="2800" dirty="0" smtClean="0">
                <a:latin typeface="Berlin Sans FB" pitchFamily="34" charset="0"/>
              </a:rPr>
              <a:t>whether </a:t>
            </a: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intentionally or with negligence, with imprisonment of up to 10 years</a:t>
            </a:r>
            <a:r>
              <a:rPr lang="en-US" sz="2800" dirty="0" smtClean="0">
                <a:latin typeface="Berlin Sans FB" pitchFamily="34" charset="0"/>
              </a:rPr>
              <a:t> and material and </a:t>
            </a:r>
            <a:r>
              <a:rPr lang="en-US" sz="2800" dirty="0" smtClean="0">
                <a:solidFill>
                  <a:srgbClr val="0000CC"/>
                </a:solidFill>
                <a:latin typeface="Berlin Sans FB" pitchFamily="34" charset="0"/>
              </a:rPr>
              <a:t>moral compensation of Birr 100,000 minimum. </a:t>
            </a:r>
            <a:endParaRPr lang="en-US" sz="2800" dirty="0">
              <a:solidFill>
                <a:srgbClr val="0000CC"/>
              </a:solidFill>
              <a:latin typeface="Berlin Sans FB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E66B-DFE0-4BAA-847A-09DA27FEC57E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3600" b="1" dirty="0" smtClean="0">
                <a:latin typeface="Berlin Sans FB" pitchFamily="34" charset="0"/>
              </a:rPr>
              <a:t>3. Trademarks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 trade mark includes any </a:t>
            </a:r>
            <a:r>
              <a:rPr lang="en-US" dirty="0" smtClean="0">
                <a:solidFill>
                  <a:srgbClr val="0000CC"/>
                </a:solidFill>
              </a:rPr>
              <a:t>word, name, symbol, or distinguishing device.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 trade mark is granted through the U.S Patent and Trade Mark office for a period of 20 years.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It needs the necessary renewal.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F0C2-B3E3-45B5-A13F-BA6F9EDB95CD}" type="datetime1">
              <a:rPr lang="en-US" smtClean="0"/>
              <a:pPr/>
              <a:t>5/10/2019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289D-6BEE-42A7-8DE4-456482864AAD}" type="datetime1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6553200"/>
          </a:xfrm>
        </p:spPr>
        <p:txBody>
          <a:bodyPr/>
          <a:lstStyle/>
          <a:p>
            <a:r>
              <a:rPr lang="en-US" dirty="0" smtClean="0"/>
              <a:t>Experience:- by organizing </a:t>
            </a:r>
            <a:r>
              <a:rPr lang="en-US" dirty="0"/>
              <a:t>several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services </a:t>
            </a:r>
            <a:r>
              <a:rPr lang="en-US" dirty="0"/>
              <a:t>and goods, one can create,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stage</a:t>
            </a:r>
            <a:r>
              <a:rPr lang="en-US" dirty="0"/>
              <a:t>, and market </a:t>
            </a:r>
            <a:r>
              <a:rPr lang="en-US" dirty="0" smtClean="0"/>
              <a:t>experiences.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Persons :- Due </a:t>
            </a:r>
            <a:r>
              <a:rPr lang="en-US" dirty="0"/>
              <a:t>to a rise in testimonial  </a:t>
            </a:r>
            <a:r>
              <a:rPr lang="en-US" dirty="0" smtClean="0"/>
              <a:t>advertising</a:t>
            </a:r>
            <a:r>
              <a:rPr lang="en-US" dirty="0"/>
              <a:t>, </a:t>
            </a:r>
            <a:r>
              <a:rPr lang="en-US" dirty="0" smtClean="0"/>
              <a:t>celebrity, marketing </a:t>
            </a:r>
            <a:r>
              <a:rPr lang="en-US" dirty="0"/>
              <a:t>has become a business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2895600" cy="175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3276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2925" y="3035750"/>
            <a:ext cx="1971675" cy="290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46010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E510-FBC2-43F4-B509-EBA4CEE02341}" type="datetime1">
              <a:rPr lang="en-US" smtClean="0"/>
              <a:pPr/>
              <a:t>5/10/2019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76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77000"/>
          </a:xfrm>
        </p:spPr>
        <p:txBody>
          <a:bodyPr/>
          <a:lstStyle/>
          <a:p>
            <a:r>
              <a:rPr lang="en-US" dirty="0"/>
              <a:t>Places:- Cities, states, regions, and countries compete to attract tourists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Properties:- can </a:t>
            </a:r>
            <a:r>
              <a:rPr lang="en-US" dirty="0"/>
              <a:t>be categorized as real properties or financial properties. Real property is the ownership of real estates, whereas financial property relates to stocks and bonds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1" y="685801"/>
            <a:ext cx="2209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6183" y="571500"/>
            <a:ext cx="1981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6772" y="685800"/>
            <a:ext cx="2254827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572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5997" y="4634345"/>
            <a:ext cx="312160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D62F-63B3-4BB7-B5A5-6BB03F2F2632}" type="datetime1">
              <a:rPr lang="en-US" smtClean="0"/>
              <a:pPr/>
              <a:t>5/10/2019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34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15400" cy="6553200"/>
          </a:xfrm>
        </p:spPr>
        <p:txBody>
          <a:bodyPr/>
          <a:lstStyle/>
          <a:p>
            <a:r>
              <a:rPr lang="en-US" dirty="0" smtClean="0"/>
              <a:t>Events:- </a:t>
            </a:r>
            <a:r>
              <a:rPr lang="en-US" dirty="0"/>
              <a:t>can be trade shows, company anniversaries, entertainment award shows, </a:t>
            </a:r>
            <a:r>
              <a:rPr lang="en-US" dirty="0" smtClean="0"/>
              <a:t>sporting events, </a:t>
            </a:r>
            <a:r>
              <a:rPr lang="en-US" dirty="0"/>
              <a:t>health camps, and so </a:t>
            </a:r>
            <a:r>
              <a:rPr lang="en-US" dirty="0" smtClean="0"/>
              <a:t>on.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Organizations:-  </a:t>
            </a:r>
            <a:r>
              <a:rPr lang="en-US" dirty="0"/>
              <a:t>actively work to build image in the minds of their target public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1418" y="1066800"/>
            <a:ext cx="3048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3276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85309"/>
            <a:ext cx="33051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14305"/>
            <a:ext cx="2590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CDB2-40C0-4D03-8472-60B8F654F661}" type="datetime1">
              <a:rPr lang="en-US" smtClean="0"/>
              <a:pPr/>
              <a:t>5/10/2019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7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77000"/>
          </a:xfrm>
        </p:spPr>
        <p:txBody>
          <a:bodyPr/>
          <a:lstStyle/>
          <a:p>
            <a:r>
              <a:rPr lang="en-US" b="1" dirty="0" smtClean="0"/>
              <a:t>Information:-</a:t>
            </a:r>
            <a:r>
              <a:rPr lang="en-US" dirty="0" smtClean="0"/>
              <a:t> </a:t>
            </a:r>
            <a:r>
              <a:rPr lang="en-US" dirty="0"/>
              <a:t>can be produced and marketed as a product. Educational institutions, encyclopedias, non-fiction books, specialized magazines and newspapers market information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Idea:- </a:t>
            </a:r>
            <a:r>
              <a:rPr lang="en-US" dirty="0"/>
              <a:t>Every market offering has a basic idea at its </a:t>
            </a:r>
            <a:r>
              <a:rPr lang="en-US" dirty="0" smtClean="0"/>
              <a:t>core.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7930" y="1372466"/>
            <a:ext cx="27432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1729" y="2493169"/>
            <a:ext cx="2486025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48201"/>
            <a:ext cx="26193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3E9C-E174-44E5-B3A1-64E8AF9A20DC}" type="datetime1">
              <a:rPr lang="en-US" smtClean="0"/>
              <a:pPr/>
              <a:t>5/10/2019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4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4.4 Product Planning and Development Process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Once ideas emerge from idea sources or creative problem solving, they need further development and refinement into the final product or service to be offered.</a:t>
            </a:r>
          </a:p>
          <a:p>
            <a:pPr algn="just"/>
            <a:r>
              <a:rPr lang="en-US" dirty="0" smtClean="0"/>
              <a:t>This refining process – the product planning and development process – is divided into five major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53F2-28F5-4899-967F-3D9B33A21279}" type="datetime1">
              <a:rPr lang="en-US" smtClean="0"/>
              <a:pPr/>
              <a:t>5/10/2019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34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8600" y="3733800"/>
            <a:ext cx="8686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2133600"/>
            <a:ext cx="0" cy="1638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5000" y="2057400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" y="2743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Idea        stage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2743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 stage 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124200" y="1828800"/>
            <a:ext cx="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38600" y="1858241"/>
            <a:ext cx="0" cy="194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15000" y="1905000"/>
            <a:ext cx="0" cy="194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600" y="1800820"/>
            <a:ext cx="0" cy="2019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848600" y="1638300"/>
            <a:ext cx="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686800" y="15240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57400" y="27051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Prod’t</a:t>
            </a:r>
            <a:r>
              <a:rPr lang="en-US" dirty="0" smtClean="0"/>
              <a:t> </a:t>
            </a:r>
            <a:r>
              <a:rPr lang="en-US" dirty="0" err="1" smtClean="0"/>
              <a:t>Deve’t</a:t>
            </a:r>
            <a:r>
              <a:rPr lang="en-US" dirty="0" smtClean="0"/>
              <a:t> stage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124200" y="281047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</a:t>
            </a:r>
            <a:r>
              <a:rPr lang="en-US" dirty="0" err="1" smtClean="0"/>
              <a:t>mkt</a:t>
            </a:r>
            <a:r>
              <a:rPr lang="en-US" dirty="0" smtClean="0"/>
              <a:t> stage </a:t>
            </a: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9506322"/>
              </p:ext>
            </p:extLst>
          </p:nvPr>
        </p:nvGraphicFramePr>
        <p:xfrm>
          <a:off x="4017818" y="3886200"/>
          <a:ext cx="51261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182"/>
                <a:gridCol w="990600"/>
                <a:gridCol w="1156856"/>
                <a:gridCol w="12815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Growth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Maturity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Decline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9" name="Straight Connector 38"/>
          <p:cNvCxnSpPr/>
          <p:nvPr/>
        </p:nvCxnSpPr>
        <p:spPr>
          <a:xfrm flipV="1">
            <a:off x="4038600" y="3272135"/>
            <a:ext cx="1676400" cy="499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715000" y="2705100"/>
            <a:ext cx="990600" cy="567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705600" y="1905000"/>
            <a:ext cx="91440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7606145" y="1925782"/>
            <a:ext cx="997528" cy="817418"/>
          </a:xfrm>
          <a:custGeom>
            <a:avLst/>
            <a:gdLst>
              <a:gd name="connsiteX0" fmla="*/ 0 w 997528"/>
              <a:gd name="connsiteY0" fmla="*/ 0 h 817418"/>
              <a:gd name="connsiteX1" fmla="*/ 997528 w 997528"/>
              <a:gd name="connsiteY1" fmla="*/ 817418 h 817418"/>
              <a:gd name="connsiteX2" fmla="*/ 997528 w 997528"/>
              <a:gd name="connsiteY2" fmla="*/ 817418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8" h="817418">
                <a:moveTo>
                  <a:pt x="0" y="0"/>
                </a:moveTo>
                <a:lnTo>
                  <a:pt x="997528" y="817418"/>
                </a:lnTo>
                <a:lnTo>
                  <a:pt x="997528" y="817418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5768073"/>
              </p:ext>
            </p:extLst>
          </p:nvPr>
        </p:nvGraphicFramePr>
        <p:xfrm>
          <a:off x="4419599" y="1153160"/>
          <a:ext cx="4184073" cy="370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1840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Commercialization</a:t>
                      </a:r>
                      <a:r>
                        <a:rPr lang="en-US" baseline="0" dirty="0" smtClean="0"/>
                        <a:t> stage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8881223"/>
              </p:ext>
            </p:extLst>
          </p:nvPr>
        </p:nvGraphicFramePr>
        <p:xfrm>
          <a:off x="990600" y="4963160"/>
          <a:ext cx="685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Fig 4.1 Product planning and development process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D37-65A8-40E4-B01A-AFC8C8E016C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3CB41-D465-46D0-B0D3-84DB55A6CE94}" type="datetime1">
              <a:rPr lang="en-US" smtClean="0"/>
              <a:pPr/>
              <a:t>5/10/2019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6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3105</TotalTime>
  <Words>1514</Words>
  <Application>Microsoft Office PowerPoint</Application>
  <PresentationFormat>On-screen Show (4:3)</PresentationFormat>
  <Paragraphs>275</Paragraphs>
  <Slides>34</Slides>
  <Notes>0</Notes>
  <HiddenSlides>18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Chapter Four  </vt:lpstr>
      <vt:lpstr> Product</vt:lpstr>
      <vt:lpstr>Slide 3</vt:lpstr>
      <vt:lpstr>Slide 4</vt:lpstr>
      <vt:lpstr>Slide 5</vt:lpstr>
      <vt:lpstr>Slide 6</vt:lpstr>
      <vt:lpstr>Slide 7</vt:lpstr>
      <vt:lpstr>4.4 Product Planning and Development Process</vt:lpstr>
      <vt:lpstr>Slide 9</vt:lpstr>
      <vt:lpstr>      Establishing Evaluation Criteria</vt:lpstr>
      <vt:lpstr>Cont’d</vt:lpstr>
      <vt:lpstr>Cont’d </vt:lpstr>
      <vt:lpstr>New product development process </vt:lpstr>
      <vt:lpstr>Slide 14</vt:lpstr>
      <vt:lpstr>Slide 15</vt:lpstr>
      <vt:lpstr>Slide 16</vt:lpstr>
      <vt:lpstr>Product life cycle </vt:lpstr>
      <vt:lpstr>Slide 18</vt:lpstr>
      <vt:lpstr>Slide 19</vt:lpstr>
      <vt:lpstr>Cont’d </vt:lpstr>
      <vt:lpstr>Slide 21</vt:lpstr>
      <vt:lpstr>Cont’d </vt:lpstr>
      <vt:lpstr>Slide 23</vt:lpstr>
      <vt:lpstr>Cont’d</vt:lpstr>
      <vt:lpstr>Cont’d </vt:lpstr>
      <vt:lpstr>Cont’d </vt:lpstr>
      <vt:lpstr>Slide 27</vt:lpstr>
      <vt:lpstr>                    Product protection </vt:lpstr>
      <vt:lpstr>Slide 29</vt:lpstr>
      <vt:lpstr>Slide 30</vt:lpstr>
      <vt:lpstr>Slide 31</vt:lpstr>
      <vt:lpstr>Cont’d 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118</cp:revision>
  <dcterms:created xsi:type="dcterms:W3CDTF">2018-04-04T18:12:50Z</dcterms:created>
  <dcterms:modified xsi:type="dcterms:W3CDTF">2019-05-10T05:19:26Z</dcterms:modified>
</cp:coreProperties>
</file>