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89" r:id="rId2"/>
    <p:sldId id="256" r:id="rId3"/>
    <p:sldId id="258" r:id="rId4"/>
    <p:sldId id="259" r:id="rId5"/>
    <p:sldId id="260" r:id="rId6"/>
    <p:sldId id="261" r:id="rId7"/>
    <p:sldId id="262" r:id="rId8"/>
    <p:sldId id="287" r:id="rId9"/>
    <p:sldId id="288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3" r:id="rId20"/>
    <p:sldId id="274" r:id="rId21"/>
    <p:sldId id="275" r:id="rId22"/>
    <p:sldId id="278" r:id="rId23"/>
    <p:sldId id="279" r:id="rId24"/>
    <p:sldId id="280" r:id="rId25"/>
    <p:sldId id="282" r:id="rId26"/>
    <p:sldId id="283" r:id="rId27"/>
    <p:sldId id="284" r:id="rId28"/>
    <p:sldId id="285" r:id="rId29"/>
    <p:sldId id="286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0000CC"/>
    <a:srgbClr val="8B31C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D07819-7135-452B-9825-DF274D216D06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4F95AFA-78F7-404E-BD82-71888AAE27D4}">
      <dgm:prSet phldrT="[Text]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Chapter Two </a:t>
          </a:r>
          <a:endParaRPr lang="en-US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D8251C9-CEAD-4D48-A4BD-A1AA055C939B}" type="parTrans" cxnId="{7218C7EF-FA8C-46DB-A173-3CD0D49E1CD5}">
      <dgm:prSet/>
      <dgm:spPr/>
      <dgm:t>
        <a:bodyPr/>
        <a:lstStyle/>
        <a:p>
          <a:endParaRPr lang="en-US"/>
        </a:p>
      </dgm:t>
    </dgm:pt>
    <dgm:pt modelId="{7AA486D3-FDF2-4BF2-9A32-EDF7BD4129EC}" type="sibTrans" cxnId="{7218C7EF-FA8C-46DB-A173-3CD0D49E1CD5}">
      <dgm:prSet/>
      <dgm:spPr/>
      <dgm:t>
        <a:bodyPr/>
        <a:lstStyle/>
        <a:p>
          <a:endParaRPr lang="en-US"/>
        </a:p>
      </dgm:t>
    </dgm:pt>
    <dgm:pt modelId="{C778368E-9990-4470-928B-57B4EFC4E984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2. Small Business Management </a:t>
          </a:r>
          <a:endParaRPr lang="en-US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4B6E596-8387-453B-9C1C-B313A274BFBF}" type="parTrans" cxnId="{4972CF80-BB64-4A8A-8C4A-29DFC8360D78}">
      <dgm:prSet/>
      <dgm:spPr/>
      <dgm:t>
        <a:bodyPr/>
        <a:lstStyle/>
        <a:p>
          <a:endParaRPr lang="en-US"/>
        </a:p>
      </dgm:t>
    </dgm:pt>
    <dgm:pt modelId="{21DEDDE9-ECAA-481A-BFFD-C98777F7FFBA}" type="sibTrans" cxnId="{4972CF80-BB64-4A8A-8C4A-29DFC8360D78}">
      <dgm:prSet/>
      <dgm:spPr/>
      <dgm:t>
        <a:bodyPr/>
        <a:lstStyle/>
        <a:p>
          <a:endParaRPr lang="en-US"/>
        </a:p>
      </dgm:t>
    </dgm:pt>
    <dgm:pt modelId="{5F53B56B-3932-46FF-AA88-5B520245C705}" type="pres">
      <dgm:prSet presAssocID="{32D07819-7135-452B-9825-DF274D216D0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CE7F937-5BC7-47A6-AB26-FC243224FFBF}" type="pres">
      <dgm:prSet presAssocID="{B4F95AFA-78F7-404E-BD82-71888AAE27D4}" presName="root" presStyleCnt="0"/>
      <dgm:spPr/>
    </dgm:pt>
    <dgm:pt modelId="{C40B787A-9136-4B93-982E-30FBE34028BD}" type="pres">
      <dgm:prSet presAssocID="{B4F95AFA-78F7-404E-BD82-71888AAE27D4}" presName="rootComposite" presStyleCnt="0"/>
      <dgm:spPr/>
    </dgm:pt>
    <dgm:pt modelId="{14ACA24D-6779-4434-973E-8DEF7B43961D}" type="pres">
      <dgm:prSet presAssocID="{B4F95AFA-78F7-404E-BD82-71888AAE27D4}" presName="rootText" presStyleLbl="node1" presStyleIdx="0" presStyleCnt="1" custScaleX="130957"/>
      <dgm:spPr/>
      <dgm:t>
        <a:bodyPr/>
        <a:lstStyle/>
        <a:p>
          <a:endParaRPr lang="en-US"/>
        </a:p>
      </dgm:t>
    </dgm:pt>
    <dgm:pt modelId="{A187644C-2B02-473D-976D-CD87401899DA}" type="pres">
      <dgm:prSet presAssocID="{B4F95AFA-78F7-404E-BD82-71888AAE27D4}" presName="rootConnector" presStyleLbl="node1" presStyleIdx="0" presStyleCnt="1"/>
      <dgm:spPr/>
      <dgm:t>
        <a:bodyPr/>
        <a:lstStyle/>
        <a:p>
          <a:endParaRPr lang="en-US"/>
        </a:p>
      </dgm:t>
    </dgm:pt>
    <dgm:pt modelId="{93D7B282-310D-4A66-B001-E496A59E6C1D}" type="pres">
      <dgm:prSet presAssocID="{B4F95AFA-78F7-404E-BD82-71888AAE27D4}" presName="childShape" presStyleCnt="0"/>
      <dgm:spPr/>
    </dgm:pt>
    <dgm:pt modelId="{A0235CD7-DD77-4A5D-A8F7-2A01C05C06FB}" type="pres">
      <dgm:prSet presAssocID="{F4B6E596-8387-453B-9C1C-B313A274BFBF}" presName="Name13" presStyleLbl="parChTrans1D2" presStyleIdx="0" presStyleCnt="1"/>
      <dgm:spPr/>
      <dgm:t>
        <a:bodyPr/>
        <a:lstStyle/>
        <a:p>
          <a:endParaRPr lang="en-US"/>
        </a:p>
      </dgm:t>
    </dgm:pt>
    <dgm:pt modelId="{1883E5F5-CCF7-4CDF-A4B0-E48067CFC7B5}" type="pres">
      <dgm:prSet presAssocID="{C778368E-9990-4470-928B-57B4EFC4E984}" presName="childText" presStyleLbl="bgAcc1" presStyleIdx="0" presStyleCnt="1" custScaleX="2442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D820F0B-9644-4F38-9637-2498E1ECD4D0}" type="presOf" srcId="{32D07819-7135-452B-9825-DF274D216D06}" destId="{5F53B56B-3932-46FF-AA88-5B520245C705}" srcOrd="0" destOrd="0" presId="urn:microsoft.com/office/officeart/2005/8/layout/hierarchy3"/>
    <dgm:cxn modelId="{8C67A5F0-F76B-4BF4-8514-8DF9C4F6155F}" type="presOf" srcId="{B4F95AFA-78F7-404E-BD82-71888AAE27D4}" destId="{A187644C-2B02-473D-976D-CD87401899DA}" srcOrd="1" destOrd="0" presId="urn:microsoft.com/office/officeart/2005/8/layout/hierarchy3"/>
    <dgm:cxn modelId="{FF38D39E-D2E9-47A6-A07D-BF16FAD8B6FC}" type="presOf" srcId="{B4F95AFA-78F7-404E-BD82-71888AAE27D4}" destId="{14ACA24D-6779-4434-973E-8DEF7B43961D}" srcOrd="0" destOrd="0" presId="urn:microsoft.com/office/officeart/2005/8/layout/hierarchy3"/>
    <dgm:cxn modelId="{7218C7EF-FA8C-46DB-A173-3CD0D49E1CD5}" srcId="{32D07819-7135-452B-9825-DF274D216D06}" destId="{B4F95AFA-78F7-404E-BD82-71888AAE27D4}" srcOrd="0" destOrd="0" parTransId="{8D8251C9-CEAD-4D48-A4BD-A1AA055C939B}" sibTransId="{7AA486D3-FDF2-4BF2-9A32-EDF7BD4129EC}"/>
    <dgm:cxn modelId="{D215C6A1-D842-4EDF-A55C-C08097BFDA9B}" type="presOf" srcId="{F4B6E596-8387-453B-9C1C-B313A274BFBF}" destId="{A0235CD7-DD77-4A5D-A8F7-2A01C05C06FB}" srcOrd="0" destOrd="0" presId="urn:microsoft.com/office/officeart/2005/8/layout/hierarchy3"/>
    <dgm:cxn modelId="{4972CF80-BB64-4A8A-8C4A-29DFC8360D78}" srcId="{B4F95AFA-78F7-404E-BD82-71888AAE27D4}" destId="{C778368E-9990-4470-928B-57B4EFC4E984}" srcOrd="0" destOrd="0" parTransId="{F4B6E596-8387-453B-9C1C-B313A274BFBF}" sibTransId="{21DEDDE9-ECAA-481A-BFFD-C98777F7FFBA}"/>
    <dgm:cxn modelId="{58E00243-3311-41C3-92BC-445F9810F8F6}" type="presOf" srcId="{C778368E-9990-4470-928B-57B4EFC4E984}" destId="{1883E5F5-CCF7-4CDF-A4B0-E48067CFC7B5}" srcOrd="0" destOrd="0" presId="urn:microsoft.com/office/officeart/2005/8/layout/hierarchy3"/>
    <dgm:cxn modelId="{844C1531-E023-45E1-8BF1-41AF023D8C57}" type="presParOf" srcId="{5F53B56B-3932-46FF-AA88-5B520245C705}" destId="{7CE7F937-5BC7-47A6-AB26-FC243224FFBF}" srcOrd="0" destOrd="0" presId="urn:microsoft.com/office/officeart/2005/8/layout/hierarchy3"/>
    <dgm:cxn modelId="{13329491-6AEE-44E6-BAE6-5D081C8F1B7E}" type="presParOf" srcId="{7CE7F937-5BC7-47A6-AB26-FC243224FFBF}" destId="{C40B787A-9136-4B93-982E-30FBE34028BD}" srcOrd="0" destOrd="0" presId="urn:microsoft.com/office/officeart/2005/8/layout/hierarchy3"/>
    <dgm:cxn modelId="{5375A484-0EDC-431C-B484-FC2550DF4B63}" type="presParOf" srcId="{C40B787A-9136-4B93-982E-30FBE34028BD}" destId="{14ACA24D-6779-4434-973E-8DEF7B43961D}" srcOrd="0" destOrd="0" presId="urn:microsoft.com/office/officeart/2005/8/layout/hierarchy3"/>
    <dgm:cxn modelId="{9C475B5A-5BBC-4B11-8C53-1ACD63B4009C}" type="presParOf" srcId="{C40B787A-9136-4B93-982E-30FBE34028BD}" destId="{A187644C-2B02-473D-976D-CD87401899DA}" srcOrd="1" destOrd="0" presId="urn:microsoft.com/office/officeart/2005/8/layout/hierarchy3"/>
    <dgm:cxn modelId="{3B0DC135-3867-4D43-9242-85F676059091}" type="presParOf" srcId="{7CE7F937-5BC7-47A6-AB26-FC243224FFBF}" destId="{93D7B282-310D-4A66-B001-E496A59E6C1D}" srcOrd="1" destOrd="0" presId="urn:microsoft.com/office/officeart/2005/8/layout/hierarchy3"/>
    <dgm:cxn modelId="{35E77677-4190-4922-88E7-665CF3669092}" type="presParOf" srcId="{93D7B282-310D-4A66-B001-E496A59E6C1D}" destId="{A0235CD7-DD77-4A5D-A8F7-2A01C05C06FB}" srcOrd="0" destOrd="0" presId="urn:microsoft.com/office/officeart/2005/8/layout/hierarchy3"/>
    <dgm:cxn modelId="{38FD34C9-8A11-4672-BE58-901AC2D74DF7}" type="presParOf" srcId="{93D7B282-310D-4A66-B001-E496A59E6C1D}" destId="{1883E5F5-CCF7-4CDF-A4B0-E48067CFC7B5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ACA24D-6779-4434-973E-8DEF7B43961D}">
      <dsp:nvSpPr>
        <dsp:cNvPr id="0" name=""/>
        <dsp:cNvSpPr/>
      </dsp:nvSpPr>
      <dsp:spPr>
        <a:xfrm>
          <a:off x="462" y="484931"/>
          <a:ext cx="3601767" cy="1375171"/>
        </a:xfrm>
        <a:prstGeom prst="roundRect">
          <a:avLst>
            <a:gd name="adj" fmla="val 10000"/>
          </a:avLst>
        </a:prstGeom>
        <a:solidFill>
          <a:schemeClr val="accent5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89535" tIns="59690" rIns="89535" bIns="5969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Chapter Two </a:t>
          </a:r>
          <a:endParaRPr lang="en-US" sz="47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0739" y="525208"/>
        <a:ext cx="3521213" cy="1294617"/>
      </dsp:txXfrm>
    </dsp:sp>
    <dsp:sp modelId="{A0235CD7-DD77-4A5D-A8F7-2A01C05C06FB}">
      <dsp:nvSpPr>
        <dsp:cNvPr id="0" name=""/>
        <dsp:cNvSpPr/>
      </dsp:nvSpPr>
      <dsp:spPr>
        <a:xfrm>
          <a:off x="360639" y="1860103"/>
          <a:ext cx="360176" cy="10313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1378"/>
              </a:lnTo>
              <a:lnTo>
                <a:pt x="360176" y="10313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83E5F5-CCF7-4CDF-A4B0-E48067CFC7B5}">
      <dsp:nvSpPr>
        <dsp:cNvPr id="0" name=""/>
        <dsp:cNvSpPr/>
      </dsp:nvSpPr>
      <dsp:spPr>
        <a:xfrm>
          <a:off x="720815" y="2203896"/>
          <a:ext cx="5374721" cy="1375171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83820" tIns="55880" rIns="8382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2. Small Business Management </a:t>
          </a:r>
          <a:endParaRPr lang="en-US" sz="4400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761092" y="2244173"/>
        <a:ext cx="5294167" cy="12946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0F4264-A608-419D-A4A1-21FE109F9332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75DD3A-8C80-45D6-8BEF-C94B427F7C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78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75DD3A-8C80-45D6-8BEF-C94B427F7C8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849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620CC-7466-484B-8F36-A116D145B481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62ED-376E-40C8-8F34-39F79C20E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377B5-ED52-48E3-B452-5B9D16A7A556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62ED-376E-40C8-8F34-39F79C20E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8916C-1B0D-4B05-87F6-BBFE5C22764E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62ED-376E-40C8-8F34-39F79C20E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8E0D5-5E75-44C2-AA65-46556091D5F3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62ED-376E-40C8-8F34-39F79C20E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11437-1680-4268-9035-3D74530B010C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62ED-376E-40C8-8F34-39F79C20E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4326E-AF4E-4DDE-AB75-8C50F198702A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62ED-376E-40C8-8F34-39F79C20E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4D2A-D7D6-4D34-8AC5-A80A4756A4F1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62ED-376E-40C8-8F34-39F79C20E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408F4-C071-4ED8-812C-46A2827985A7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62ED-376E-40C8-8F34-39F79C20E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F0DF6-4555-47CA-9C99-554EAADDF73B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62ED-376E-40C8-8F34-39F79C20E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03BD2-9EA3-45D0-914D-72A85C9F385D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62ED-376E-40C8-8F34-39F79C20E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ECD95-7EEF-4156-930B-5098CCB745A2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62ED-376E-40C8-8F34-39F79C20E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AF2C-CDE3-4944-9D11-3F3C4A997AB5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462ED-376E-40C8-8F34-39F79C20E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../Video/Persistency.mp4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..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620CC-7466-484B-8F36-A116D145B481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62ED-376E-40C8-8F34-39F79C20EC34}" type="slidenum">
              <a:rPr lang="en-US" smtClean="0"/>
              <a:pPr/>
              <a:t>1</a:t>
            </a:fld>
            <a:endParaRPr lang="en-US"/>
          </a:p>
        </p:txBody>
      </p:sp>
      <p:graphicFrame>
        <p:nvGraphicFramePr>
          <p:cNvPr id="6" name="Diagram 5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200" b="1" dirty="0"/>
              <a:t>Main sectors and sub-sectors that </a:t>
            </a:r>
            <a:r>
              <a:rPr lang="en-US" sz="3200" b="1" dirty="0">
                <a:solidFill>
                  <a:srgbClr val="FF0000"/>
                </a:solidFill>
              </a:rPr>
              <a:t>focus area 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343400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  <a:latin typeface="Berlin Sans FB" pitchFamily="34" charset="0"/>
              </a:rPr>
              <a:t>1. Manufacturing sector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>
                <a:latin typeface="Berlin Sans FB" pitchFamily="34" charset="0"/>
              </a:rPr>
              <a:t>Textile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>
                <a:latin typeface="Berlin Sans FB" pitchFamily="34" charset="0"/>
              </a:rPr>
              <a:t>Leather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>
                <a:latin typeface="Berlin Sans FB" pitchFamily="34" charset="0"/>
              </a:rPr>
              <a:t>Food </a:t>
            </a:r>
            <a:endParaRPr lang="en-US" dirty="0">
              <a:latin typeface="Berlin Sans FB" pitchFamily="34" charset="0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>
                <a:latin typeface="Berlin Sans FB" pitchFamily="34" charset="0"/>
              </a:rPr>
              <a:t>Beverage </a:t>
            </a:r>
            <a:endParaRPr lang="en-US" dirty="0">
              <a:latin typeface="Berlin Sans FB" pitchFamily="34" charset="0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>
                <a:latin typeface="Berlin Sans FB" pitchFamily="34" charset="0"/>
              </a:rPr>
              <a:t>Metal </a:t>
            </a:r>
            <a:r>
              <a:rPr lang="en-US" dirty="0">
                <a:latin typeface="Berlin Sans FB" pitchFamily="34" charset="0"/>
              </a:rPr>
              <a:t>works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>
                <a:latin typeface="Berlin Sans FB" pitchFamily="34" charset="0"/>
              </a:rPr>
              <a:t>Wood </a:t>
            </a:r>
            <a:r>
              <a:rPr lang="en-US" dirty="0">
                <a:latin typeface="Berlin Sans FB" pitchFamily="34" charset="0"/>
              </a:rPr>
              <a:t>works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>
                <a:latin typeface="Berlin Sans FB" pitchFamily="34" charset="0"/>
              </a:rPr>
              <a:t>Agro-processing </a:t>
            </a:r>
            <a:r>
              <a:rPr lang="en-US" dirty="0">
                <a:latin typeface="Berlin Sans FB" pitchFamily="34" charset="0"/>
              </a:rPr>
              <a:t>	</a:t>
            </a:r>
          </a:p>
          <a:p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3657600" cy="45259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  <a:latin typeface="Berlin Sans FB" pitchFamily="34" charset="0"/>
              </a:rPr>
              <a:t>2. Construction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Sub-contracting </a:t>
            </a:r>
            <a:endParaRPr lang="en-US" dirty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Building </a:t>
            </a:r>
            <a:r>
              <a:rPr lang="en-US" dirty="0"/>
              <a:t>materials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Traditional </a:t>
            </a:r>
            <a:r>
              <a:rPr lang="en-US" dirty="0"/>
              <a:t>mining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Cobble </a:t>
            </a:r>
            <a:r>
              <a:rPr lang="en-US" dirty="0"/>
              <a:t>stone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Infrastructure </a:t>
            </a:r>
            <a:r>
              <a:rPr lang="en-US" dirty="0"/>
              <a:t>sub contract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Prestigious </a:t>
            </a:r>
            <a:r>
              <a:rPr lang="en-US" dirty="0"/>
              <a:t>goods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8E0D5-5E75-44C2-AA65-46556091D5F3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62ED-376E-40C8-8F34-39F79C20EC3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Cont’d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07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200" b="1" dirty="0" smtClean="0">
                <a:solidFill>
                  <a:srgbClr val="0000CC"/>
                </a:solidFill>
                <a:latin typeface="Berlin Sans FB" pitchFamily="34" charset="0"/>
              </a:rPr>
              <a:t>3. Trade </a:t>
            </a:r>
          </a:p>
          <a:p>
            <a:r>
              <a:rPr lang="en-US" dirty="0" smtClean="0">
                <a:latin typeface="Berlin Sans FB" pitchFamily="34" charset="0"/>
              </a:rPr>
              <a:t>Whole </a:t>
            </a:r>
            <a:r>
              <a:rPr lang="en-US" dirty="0">
                <a:latin typeface="Berlin Sans FB" pitchFamily="34" charset="0"/>
              </a:rPr>
              <a:t>sale </a:t>
            </a:r>
          </a:p>
          <a:p>
            <a:r>
              <a:rPr lang="en-US" dirty="0" smtClean="0">
                <a:latin typeface="Berlin Sans FB" pitchFamily="34" charset="0"/>
              </a:rPr>
              <a:t>Retailer </a:t>
            </a:r>
            <a:endParaRPr lang="en-US" dirty="0">
              <a:latin typeface="Berlin Sans FB" pitchFamily="34" charset="0"/>
            </a:endParaRPr>
          </a:p>
          <a:p>
            <a:r>
              <a:rPr lang="en-US" dirty="0" smtClean="0">
                <a:latin typeface="Berlin Sans FB" pitchFamily="34" charset="0"/>
              </a:rPr>
              <a:t>Raw </a:t>
            </a:r>
            <a:r>
              <a:rPr lang="en-US" dirty="0">
                <a:latin typeface="Berlin Sans FB" pitchFamily="34" charset="0"/>
              </a:rPr>
              <a:t>materials supply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600" b="1" dirty="0" smtClean="0">
                <a:solidFill>
                  <a:srgbClr val="0000CC"/>
                </a:solidFill>
                <a:latin typeface="Berlin Sans FB" pitchFamily="34" charset="0"/>
              </a:rPr>
              <a:t>4. service </a:t>
            </a:r>
            <a:endParaRPr lang="en-US" sz="3600" b="1" dirty="0">
              <a:solidFill>
                <a:srgbClr val="0000CC"/>
              </a:solidFill>
              <a:latin typeface="Berlin Sans FB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dirty="0"/>
              <a:t>Transport service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Café </a:t>
            </a:r>
            <a:r>
              <a:rPr lang="en-US" dirty="0"/>
              <a:t>and Restaurants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Store </a:t>
            </a:r>
            <a:r>
              <a:rPr lang="en-US" dirty="0"/>
              <a:t>service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Tourism </a:t>
            </a:r>
            <a:r>
              <a:rPr lang="en-US" dirty="0"/>
              <a:t>service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Canning/packing </a:t>
            </a: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Management </a:t>
            </a:r>
            <a:r>
              <a:rPr lang="en-US" dirty="0"/>
              <a:t>service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Municipality </a:t>
            </a:r>
            <a:r>
              <a:rPr lang="en-US" dirty="0"/>
              <a:t>service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Product </a:t>
            </a:r>
            <a:r>
              <a:rPr lang="en-US" dirty="0"/>
              <a:t>design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Maintenance </a:t>
            </a:r>
            <a:r>
              <a:rPr lang="en-US" dirty="0"/>
              <a:t>etc. 	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4326E-AF4E-4DDE-AB75-8C50F198702A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62ED-376E-40C8-8F34-39F79C20EC3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447800" y="685800"/>
            <a:ext cx="6477000" cy="551656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  <a:latin typeface="Berlin Sans FB" pitchFamily="34" charset="0"/>
              </a:rPr>
              <a:t>5. Urban Agriculture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Modern </a:t>
            </a:r>
            <a:r>
              <a:rPr lang="en-US" dirty="0"/>
              <a:t>livestock raring 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Bee </a:t>
            </a:r>
            <a:r>
              <a:rPr lang="en-US" dirty="0"/>
              <a:t>production 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Poultry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Modern </a:t>
            </a:r>
            <a:r>
              <a:rPr lang="en-US" dirty="0"/>
              <a:t>forest </a:t>
            </a:r>
            <a:r>
              <a:rPr lang="en-US" dirty="0" smtClean="0"/>
              <a:t>development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Vegetables </a:t>
            </a:r>
            <a:r>
              <a:rPr lang="en-US" dirty="0"/>
              <a:t>and fruits 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Modern </a:t>
            </a:r>
            <a:r>
              <a:rPr lang="en-US" dirty="0"/>
              <a:t>irrigation 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Animal </a:t>
            </a:r>
            <a:r>
              <a:rPr lang="en-US" dirty="0"/>
              <a:t>food processing 	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4326E-AF4E-4DDE-AB75-8C50F198702A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62ED-376E-40C8-8F34-39F79C20EC3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3600" b="1" dirty="0" smtClean="0">
                <a:latin typeface="Berlin Sans FB" pitchFamily="34" charset="0"/>
              </a:rPr>
              <a:t>2.2.2 Importance( Special Contributions) of Small Businesses </a:t>
            </a:r>
            <a:br>
              <a:rPr lang="en-US" sz="3600" b="1" dirty="0" smtClean="0">
                <a:latin typeface="Berlin Sans FB" pitchFamily="34" charset="0"/>
              </a:rPr>
            </a:br>
            <a:endParaRPr lang="en-US" dirty="0">
              <a:latin typeface="Berlin Sans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erlin Sans FB" pitchFamily="34" charset="0"/>
              </a:rPr>
              <a:t>Although small business pose a </a:t>
            </a:r>
            <a:r>
              <a:rPr lang="en-US" dirty="0" smtClean="0">
                <a:solidFill>
                  <a:srgbClr val="FF0000"/>
                </a:solidFill>
                <a:latin typeface="Berlin Sans FB" pitchFamily="34" charset="0"/>
              </a:rPr>
              <a:t>number of challenges to the entrepreneur </a:t>
            </a:r>
            <a:r>
              <a:rPr lang="en-US" dirty="0" smtClean="0">
                <a:latin typeface="Berlin Sans FB" pitchFamily="34" charset="0"/>
              </a:rPr>
              <a:t>and have certain limitations, countries‟ economy cannot do without them. </a:t>
            </a:r>
          </a:p>
          <a:p>
            <a:endParaRPr lang="en-US" dirty="0" smtClean="0">
              <a:latin typeface="Berlin Sans FB" pitchFamily="34" charset="0"/>
            </a:endParaRPr>
          </a:p>
          <a:p>
            <a:r>
              <a:rPr lang="en-US" dirty="0" smtClean="0">
                <a:latin typeface="Berlin Sans FB" pitchFamily="34" charset="0"/>
              </a:rPr>
              <a:t>This is because small businesses have special features that </a:t>
            </a:r>
            <a:r>
              <a:rPr lang="en-US" dirty="0" smtClean="0">
                <a:solidFill>
                  <a:srgbClr val="0000CC"/>
                </a:solidFill>
                <a:latin typeface="Berlin Sans FB" pitchFamily="34" charset="0"/>
              </a:rPr>
              <a:t>make them superior over large ones</a:t>
            </a:r>
            <a:r>
              <a:rPr lang="en-US" dirty="0" smtClean="0">
                <a:latin typeface="Berlin Sans FB" pitchFamily="34" charset="0"/>
              </a:rPr>
              <a:t> in certain aspects of business activities. </a:t>
            </a:r>
            <a:endParaRPr lang="en-US" dirty="0">
              <a:latin typeface="Berlin Sans FB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8E0D5-5E75-44C2-AA65-46556091D5F3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62ED-376E-40C8-8F34-39F79C20EC3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Example of MSE importance 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smtClean="0">
                <a:latin typeface="Berlin Sans FB" pitchFamily="34" charset="0"/>
              </a:rPr>
              <a:t>Providing Job Opportunities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smtClean="0">
                <a:latin typeface="Berlin Sans FB" pitchFamily="34" charset="0"/>
              </a:rPr>
              <a:t>Introducing Innovation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smtClean="0">
                <a:latin typeface="Berlin Sans FB" pitchFamily="34" charset="0"/>
              </a:rPr>
              <a:t>Stimulating Economic Competition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smtClean="0">
                <a:latin typeface="Berlin Sans FB" pitchFamily="34" charset="0"/>
              </a:rPr>
              <a:t>Aiding big business 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solidFill>
                  <a:srgbClr val="0000CC"/>
                </a:solidFill>
                <a:latin typeface="Berlin Sans FB" pitchFamily="34" charset="0"/>
              </a:rPr>
              <a:t>Supply function: </a:t>
            </a:r>
            <a:r>
              <a:rPr lang="en-US" dirty="0" smtClean="0">
                <a:latin typeface="Berlin Sans FB" pitchFamily="34" charset="0"/>
              </a:rPr>
              <a:t>Most small businesses act as suppliers, and sub-contractor for large firms. 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solidFill>
                  <a:srgbClr val="0000CC"/>
                </a:solidFill>
                <a:latin typeface="Berlin Sans FB" pitchFamily="34" charset="0"/>
              </a:rPr>
              <a:t>The distribution function: </a:t>
            </a:r>
            <a:r>
              <a:rPr lang="en-US" dirty="0" smtClean="0">
                <a:latin typeface="Berlin Sans FB" pitchFamily="34" charset="0"/>
              </a:rPr>
              <a:t>Few large manufacturers of in expensive consumer products find it desirable to own wholesale and retail outlets. 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b="1" dirty="0" smtClean="0"/>
              <a:t>Producing Goods and Services </a:t>
            </a:r>
          </a:p>
          <a:p>
            <a:pPr lvl="2">
              <a:lnSpc>
                <a:spcPct val="150000"/>
              </a:lnSpc>
              <a:buNone/>
            </a:pPr>
            <a:endParaRPr lang="en-US" dirty="0" smtClean="0">
              <a:latin typeface="Berlin Sans FB" pitchFamily="34" charset="0"/>
            </a:endParaRPr>
          </a:p>
          <a:p>
            <a:endParaRPr lang="en-US" dirty="0" smtClean="0">
              <a:latin typeface="Berlin Sans FB" pitchFamily="34" charset="0"/>
            </a:endParaRPr>
          </a:p>
          <a:p>
            <a:endParaRPr lang="en-US" dirty="0">
              <a:latin typeface="Berlin Sans FB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8E0D5-5E75-44C2-AA65-46556091D5F3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62ED-376E-40C8-8F34-39F79C20EC3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000" b="1" dirty="0" smtClean="0"/>
              <a:t>2.3 Characteristics of Small Scale Business 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534400" cy="5486400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latin typeface="Berlin Sans FB" pitchFamily="34" charset="0"/>
              </a:rPr>
              <a:t>Following are the characteristics of small scale business: </a:t>
            </a:r>
            <a:endParaRPr lang="en-US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smtClean="0">
                <a:latin typeface="Berlin Sans FB" pitchFamily="34" charset="0"/>
              </a:rPr>
              <a:t>High Labor Intensity 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>
                <a:latin typeface="Berlin Sans FB" pitchFamily="34" charset="0"/>
              </a:rPr>
              <a:t>Less Capital Intensive 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>
                <a:latin typeface="Berlin Sans FB" pitchFamily="34" charset="0"/>
              </a:rPr>
              <a:t>Use of Local Skills and Knowledge 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>
                <a:latin typeface="Berlin Sans FB" pitchFamily="34" charset="0"/>
              </a:rPr>
              <a:t>Flexibility 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>
                <a:latin typeface="Berlin Sans FB" pitchFamily="34" charset="0"/>
              </a:rPr>
              <a:t>Entrepreneurial Spirit 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>
                <a:latin typeface="Berlin Sans FB" pitchFamily="34" charset="0"/>
              </a:rPr>
              <a:t>Use of Indigenous Raw Materials 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>
                <a:latin typeface="Berlin Sans FB" pitchFamily="34" charset="0"/>
              </a:rPr>
              <a:t>Localized Operation 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>
                <a:latin typeface="Berlin Sans FB" pitchFamily="34" charset="0"/>
              </a:rPr>
              <a:t>Lesser Gestation Period - </a:t>
            </a:r>
            <a:r>
              <a:rPr lang="en-US" sz="2600" b="1" dirty="0" smtClean="0">
                <a:solidFill>
                  <a:srgbClr val="0000CC"/>
                </a:solidFill>
              </a:rPr>
              <a:t>earn after a short period of time </a:t>
            </a:r>
            <a:endParaRPr lang="en-US" b="1" dirty="0" smtClean="0">
              <a:latin typeface="Berlin Sans FB" pitchFamily="34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en-US" dirty="0" smtClean="0">
                <a:latin typeface="Berlin Sans FB" pitchFamily="34" charset="0"/>
              </a:rPr>
              <a:t>Workplace Culture – </a:t>
            </a:r>
            <a:r>
              <a:rPr lang="en-US" dirty="0" smtClean="0">
                <a:solidFill>
                  <a:srgbClr val="0000CC"/>
                </a:solidFill>
                <a:latin typeface="Berlin Sans FB" pitchFamily="34" charset="0"/>
              </a:rPr>
              <a:t>No work specialization </a:t>
            </a:r>
          </a:p>
          <a:p>
            <a:pPr>
              <a:buNone/>
            </a:pPr>
            <a:endParaRPr lang="en-US" dirty="0">
              <a:latin typeface="Berlin Sans FB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8E0D5-5E75-44C2-AA65-46556091D5F3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62ED-376E-40C8-8F34-39F79C20EC3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2.4 Objectives of Small Businesses 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10600" cy="5135563"/>
          </a:xfrm>
        </p:spPr>
        <p:txBody>
          <a:bodyPr>
            <a:normAutofit/>
          </a:bodyPr>
          <a:lstStyle/>
          <a:p>
            <a:pPr marL="914400" lvl="1" indent="-514350">
              <a:buFont typeface="+mj-lt"/>
              <a:buAutoNum type="alphaUcPeriod"/>
            </a:pPr>
            <a:r>
              <a:rPr lang="en-US" sz="3200" dirty="0" smtClean="0">
                <a:latin typeface="Berlin Sans FB" pitchFamily="34" charset="0"/>
              </a:rPr>
              <a:t>Employment generation 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sz="3200" dirty="0" smtClean="0">
                <a:latin typeface="Berlin Sans FB" pitchFamily="34" charset="0"/>
              </a:rPr>
              <a:t>Equitable distribution of income 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sz="3200" dirty="0" smtClean="0">
                <a:latin typeface="Berlin Sans FB" pitchFamily="34" charset="0"/>
              </a:rPr>
              <a:t>Mobilization of resources and entrepreneurial skill 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sz="3200" dirty="0" smtClean="0">
                <a:latin typeface="Berlin Sans FB" pitchFamily="34" charset="0"/>
              </a:rPr>
              <a:t>Regional dispersal of industries 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sz="3200" dirty="0" smtClean="0">
                <a:latin typeface="Berlin Sans FB" pitchFamily="34" charset="0"/>
              </a:rPr>
              <a:t>Provides opportunities for development of technology 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sz="3200" dirty="0" smtClean="0">
                <a:latin typeface="Berlin Sans FB" pitchFamily="34" charset="0"/>
              </a:rPr>
              <a:t>Promotes exports 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sz="3200" dirty="0" smtClean="0">
                <a:latin typeface="Berlin Sans FB" pitchFamily="34" charset="0"/>
              </a:rPr>
              <a:t>Supports the growth of large industries 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8E0D5-5E75-44C2-AA65-46556091D5F3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62ED-376E-40C8-8F34-39F79C20EC3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000" b="1" dirty="0" smtClean="0"/>
              <a:t>2.5 Small Business Failure Factors 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534400" cy="5638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Berlin Sans FB" pitchFamily="34" charset="0"/>
              </a:rPr>
              <a:t>MSEs failure attributing by many factors. These are:</a:t>
            </a:r>
          </a:p>
          <a:p>
            <a:pPr marL="1314450" lvl="2" indent="-514350">
              <a:buFont typeface="+mj-lt"/>
              <a:buAutoNum type="alphaUcPeriod"/>
            </a:pPr>
            <a:r>
              <a:rPr lang="en-US" sz="3200" dirty="0" smtClean="0">
                <a:solidFill>
                  <a:srgbClr val="0000CC"/>
                </a:solidFill>
                <a:latin typeface="Berlin Sans FB" pitchFamily="34" charset="0"/>
              </a:rPr>
              <a:t>External factors </a:t>
            </a:r>
          </a:p>
          <a:p>
            <a:pPr marL="1314450" lvl="2" indent="-514350">
              <a:buFont typeface="+mj-lt"/>
              <a:buAutoNum type="alphaUcPeriod"/>
            </a:pPr>
            <a:r>
              <a:rPr lang="en-US" sz="3200" dirty="0" smtClean="0">
                <a:solidFill>
                  <a:srgbClr val="0000CC"/>
                </a:solidFill>
                <a:latin typeface="Berlin Sans FB" pitchFamily="34" charset="0"/>
              </a:rPr>
              <a:t>Personal (internal) factors 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b="1" u="sng" dirty="0" smtClean="0">
                <a:solidFill>
                  <a:srgbClr val="FF0000"/>
                </a:solidFill>
              </a:rPr>
              <a:t>External factors </a:t>
            </a:r>
          </a:p>
          <a:p>
            <a:pPr marL="854075" lvl="1" indent="-454025">
              <a:buFont typeface="Wingdings" pitchFamily="2" charset="2"/>
              <a:buChar char="ü"/>
            </a:pPr>
            <a:r>
              <a:rPr lang="en-US" sz="3600" dirty="0" smtClean="0">
                <a:latin typeface="Berlin Sans FB" pitchFamily="34" charset="0"/>
              </a:rPr>
              <a:t>Business cycles </a:t>
            </a:r>
          </a:p>
          <a:p>
            <a:pPr marL="854075" lvl="1" indent="-454025">
              <a:buFont typeface="Wingdings" pitchFamily="2" charset="2"/>
              <a:buChar char="ü"/>
            </a:pPr>
            <a:r>
              <a:rPr lang="en-US" sz="3600" dirty="0" smtClean="0">
                <a:latin typeface="Berlin Sans FB" pitchFamily="34" charset="0"/>
              </a:rPr>
              <a:t>Fluctuating</a:t>
            </a:r>
          </a:p>
          <a:p>
            <a:pPr marL="854075" lvl="1" indent="-454025">
              <a:buFont typeface="Wingdings" pitchFamily="2" charset="2"/>
              <a:buChar char="ü"/>
            </a:pPr>
            <a:r>
              <a:rPr lang="en-US" sz="3600" dirty="0" smtClean="0">
                <a:latin typeface="Berlin Sans FB" pitchFamily="34" charset="0"/>
              </a:rPr>
              <a:t>Interest rate </a:t>
            </a:r>
          </a:p>
          <a:p>
            <a:pPr marL="854075" lvl="1" indent="-454025">
              <a:buFont typeface="Wingdings" pitchFamily="2" charset="2"/>
              <a:buChar char="ü"/>
            </a:pPr>
            <a:r>
              <a:rPr lang="en-US" sz="3600" dirty="0" smtClean="0">
                <a:latin typeface="Berlin Sans FB" pitchFamily="34" charset="0"/>
              </a:rPr>
              <a:t>Interrupted supplies</a:t>
            </a:r>
          </a:p>
          <a:p>
            <a:pPr marL="854075" lvl="1" indent="-454025">
              <a:buFont typeface="Wingdings" pitchFamily="2" charset="2"/>
              <a:buChar char="ü"/>
            </a:pPr>
            <a:r>
              <a:rPr lang="en-US" sz="3600" dirty="0" smtClean="0">
                <a:latin typeface="Berlin Sans FB" pitchFamily="34" charset="0"/>
              </a:rPr>
              <a:t>Labor market</a:t>
            </a:r>
          </a:p>
          <a:p>
            <a:pPr marL="854075" lvl="1" indent="-454025">
              <a:buFont typeface="Wingdings" pitchFamily="2" charset="2"/>
              <a:buChar char="ü"/>
            </a:pPr>
            <a:r>
              <a:rPr lang="en-US" sz="3600" dirty="0" smtClean="0">
                <a:latin typeface="Berlin Sans FB" pitchFamily="34" charset="0"/>
              </a:rPr>
              <a:t>Inflation</a:t>
            </a:r>
          </a:p>
          <a:p>
            <a:pPr marL="854075" lvl="1" indent="-454025">
              <a:buFont typeface="Wingdings" pitchFamily="2" charset="2"/>
              <a:buChar char="ü"/>
            </a:pPr>
            <a:r>
              <a:rPr lang="en-US" sz="3600" dirty="0" smtClean="0">
                <a:latin typeface="Berlin Sans FB" pitchFamily="34" charset="0"/>
              </a:rPr>
              <a:t>Government regulations </a:t>
            </a:r>
          </a:p>
          <a:p>
            <a:pPr marL="854075" lvl="1" indent="-454025">
              <a:buFont typeface="Wingdings" pitchFamily="2" charset="2"/>
              <a:buChar char="ü"/>
            </a:pPr>
            <a:r>
              <a:rPr lang="en-US" sz="3600" dirty="0" smtClean="0">
                <a:latin typeface="Berlin Sans FB" pitchFamily="34" charset="0"/>
              </a:rPr>
              <a:t>Unstable financial markets </a:t>
            </a:r>
            <a:endParaRPr lang="en-US" sz="3600" b="1" u="sng" dirty="0" smtClean="0">
              <a:solidFill>
                <a:srgbClr val="0000CC"/>
              </a:solidFill>
              <a:latin typeface="Berlin Sans FB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8E0D5-5E75-44C2-AA65-46556091D5F3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62ED-376E-40C8-8F34-39F79C20EC3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 algn="l" rtl="0">
              <a:spcBef>
                <a:spcPct val="0"/>
              </a:spcBef>
            </a:pPr>
            <a:r>
              <a:rPr lang="en-US" sz="3200" dirty="0" smtClean="0">
                <a:solidFill>
                  <a:srgbClr val="0000CC"/>
                </a:solidFill>
                <a:latin typeface="Berlin Sans FB" pitchFamily="34" charset="0"/>
              </a:rPr>
              <a:t/>
            </a:r>
            <a:br>
              <a:rPr lang="en-US" sz="3200" dirty="0" smtClean="0">
                <a:solidFill>
                  <a:srgbClr val="0000CC"/>
                </a:solidFill>
                <a:latin typeface="Berlin Sans FB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43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u="sng" dirty="0" smtClean="0">
                <a:solidFill>
                  <a:srgbClr val="FF0000"/>
                </a:solidFill>
              </a:rPr>
              <a:t>B. Personal (internal) factors</a:t>
            </a:r>
            <a:endParaRPr lang="en-US" sz="4000" u="sng" dirty="0" smtClean="0">
              <a:latin typeface="Berlin Sans FB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4000" dirty="0" smtClean="0">
                <a:latin typeface="Berlin Sans FB" pitchFamily="34" charset="0"/>
              </a:rPr>
              <a:t>Inexperience </a:t>
            </a:r>
          </a:p>
          <a:p>
            <a:pPr lvl="1">
              <a:buFont typeface="Wingdings" pitchFamily="2" charset="2"/>
              <a:buChar char="§"/>
            </a:pPr>
            <a:r>
              <a:rPr lang="en-US" sz="4000" dirty="0" smtClean="0">
                <a:latin typeface="Berlin Sans FB" pitchFamily="34" charset="0"/>
              </a:rPr>
              <a:t>Arrogance </a:t>
            </a:r>
          </a:p>
          <a:p>
            <a:pPr lvl="1">
              <a:buFont typeface="Wingdings" pitchFamily="2" charset="2"/>
              <a:buChar char="§"/>
            </a:pPr>
            <a:r>
              <a:rPr lang="en-US" sz="4000" dirty="0" smtClean="0">
                <a:latin typeface="Berlin Sans FB" pitchFamily="34" charset="0"/>
              </a:rPr>
              <a:t>Mismanagement</a:t>
            </a:r>
          </a:p>
          <a:p>
            <a:pPr lvl="3">
              <a:buFont typeface="Wingdings" pitchFamily="2" charset="2"/>
              <a:buChar char="ü"/>
            </a:pPr>
            <a:r>
              <a:rPr lang="en-US" sz="3200" dirty="0" smtClean="0">
                <a:solidFill>
                  <a:srgbClr val="0000CC"/>
                </a:solidFill>
                <a:latin typeface="Berlin Sans FB" pitchFamily="34" charset="0"/>
              </a:rPr>
              <a:t>Over investment on fixed assets </a:t>
            </a:r>
          </a:p>
          <a:p>
            <a:pPr lvl="3">
              <a:buFont typeface="Wingdings" pitchFamily="2" charset="2"/>
              <a:buChar char="ü"/>
            </a:pPr>
            <a:r>
              <a:rPr lang="en-US" sz="3200" dirty="0" smtClean="0">
                <a:solidFill>
                  <a:srgbClr val="0000CC"/>
                </a:solidFill>
                <a:latin typeface="Berlin Sans FB" pitchFamily="34" charset="0"/>
              </a:rPr>
              <a:t>Poor financial and inventory control </a:t>
            </a:r>
          </a:p>
          <a:p>
            <a:pPr lvl="3">
              <a:buFont typeface="Wingdings" pitchFamily="2" charset="2"/>
              <a:buChar char="ü"/>
            </a:pPr>
            <a:r>
              <a:rPr lang="en-US" sz="3200" dirty="0" smtClean="0">
                <a:solidFill>
                  <a:srgbClr val="0000CC"/>
                </a:solidFill>
                <a:latin typeface="Berlin Sans FB" pitchFamily="34" charset="0"/>
              </a:rPr>
              <a:t>Poor business philosophy </a:t>
            </a:r>
          </a:p>
          <a:p>
            <a:pPr lvl="3">
              <a:buFont typeface="Wingdings" pitchFamily="2" charset="2"/>
              <a:buChar char="ü"/>
            </a:pPr>
            <a:r>
              <a:rPr lang="en-US" sz="3200" dirty="0" smtClean="0">
                <a:solidFill>
                  <a:srgbClr val="0000CC"/>
                </a:solidFill>
                <a:latin typeface="Berlin Sans FB" pitchFamily="34" charset="0"/>
              </a:rPr>
              <a:t>Lack of planning </a:t>
            </a:r>
            <a:endParaRPr lang="en-US" sz="2800" dirty="0" smtClean="0">
              <a:solidFill>
                <a:srgbClr val="0000CC"/>
              </a:solidFill>
              <a:latin typeface="Berlin Sans FB" pitchFamily="34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8E0D5-5E75-44C2-AA65-46556091D5F3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62ED-376E-40C8-8F34-39F79C20EC3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3600" b="1" dirty="0" smtClean="0">
                <a:latin typeface="+mn-lt"/>
              </a:rPr>
              <a:t>2.6 Merits and Demerits of Small Businesses 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endParaRPr lang="en-US" dirty="0" smtClean="0">
              <a:latin typeface="Berlin Sans FB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Berlin Sans FB" pitchFamily="34" charset="0"/>
              </a:rPr>
              <a:t>Advantages of owning a small business:</a:t>
            </a:r>
            <a:endParaRPr lang="en-US" dirty="0" smtClean="0"/>
          </a:p>
          <a:p>
            <a:pPr marL="1371600" lvl="2" indent="-571500">
              <a:buFont typeface="+mj-lt"/>
              <a:buAutoNum type="romanLcPeriod"/>
            </a:pPr>
            <a:r>
              <a:rPr lang="en-US" sz="3200" dirty="0" smtClean="0">
                <a:latin typeface="Berlin Sans FB" pitchFamily="34" charset="0"/>
              </a:rPr>
              <a:t>Independency </a:t>
            </a:r>
          </a:p>
          <a:p>
            <a:pPr marL="1371600" lvl="2" indent="-571500">
              <a:buFont typeface="+mj-lt"/>
              <a:buAutoNum type="romanLcPeriod"/>
            </a:pPr>
            <a:r>
              <a:rPr lang="en-US" sz="3200" dirty="0" smtClean="0">
                <a:latin typeface="Berlin Sans FB" pitchFamily="34" charset="0"/>
              </a:rPr>
              <a:t>Financial Opportunity </a:t>
            </a:r>
          </a:p>
          <a:p>
            <a:pPr marL="1371600" lvl="2" indent="-571500">
              <a:buFont typeface="+mj-lt"/>
              <a:buAutoNum type="romanLcPeriod"/>
            </a:pPr>
            <a:r>
              <a:rPr lang="en-US" sz="3200" dirty="0" smtClean="0">
                <a:latin typeface="Berlin Sans FB" pitchFamily="34" charset="0"/>
              </a:rPr>
              <a:t>Job Security </a:t>
            </a:r>
          </a:p>
          <a:p>
            <a:pPr marL="1371600" lvl="2" indent="-571500">
              <a:buFont typeface="+mj-lt"/>
              <a:buAutoNum type="romanLcPeriod"/>
            </a:pPr>
            <a:r>
              <a:rPr lang="en-US" sz="3200" dirty="0" smtClean="0">
                <a:latin typeface="Berlin Sans FB" pitchFamily="34" charset="0"/>
              </a:rPr>
              <a:t>Community Service </a:t>
            </a:r>
          </a:p>
          <a:p>
            <a:pPr marL="1371600" lvl="2" indent="-571500">
              <a:buFont typeface="+mj-lt"/>
              <a:buAutoNum type="romanLcPeriod"/>
            </a:pPr>
            <a:r>
              <a:rPr lang="en-US" sz="3200" dirty="0" smtClean="0">
                <a:latin typeface="Berlin Sans FB" pitchFamily="34" charset="0"/>
              </a:rPr>
              <a:t>To Practice Challenge </a:t>
            </a:r>
          </a:p>
          <a:p>
            <a:pPr>
              <a:buFont typeface="Wingdings" pitchFamily="2" charset="2"/>
              <a:buChar char="§"/>
            </a:pPr>
            <a:endParaRPr lang="en-US" dirty="0">
              <a:latin typeface="Berlin Sans FB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8E0D5-5E75-44C2-AA65-46556091D5F3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62ED-376E-40C8-8F34-39F79C20EC3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>
                <a:latin typeface="Berlin Sans FB" pitchFamily="34" charset="0"/>
              </a:rPr>
              <a:t>2.1 Introduction </a:t>
            </a:r>
            <a:endParaRPr lang="en-US" b="1" dirty="0">
              <a:latin typeface="Berlin Sans FB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§"/>
            </a:pPr>
            <a:endParaRPr lang="en-US" dirty="0" smtClean="0">
              <a:latin typeface="Berlin Sans FB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latin typeface="Berlin Sans FB" pitchFamily="34" charset="0"/>
              </a:rPr>
              <a:t>Micro and Small Enterprises (MSE) </a:t>
            </a:r>
            <a:r>
              <a:rPr lang="en-US" dirty="0">
                <a:latin typeface="Berlin Sans FB" pitchFamily="34" charset="0"/>
              </a:rPr>
              <a:t>is one of the institutions given recognition in the </a:t>
            </a:r>
            <a:r>
              <a:rPr lang="en-US" dirty="0" smtClean="0">
                <a:latin typeface="Berlin Sans FB" pitchFamily="34" charset="0"/>
              </a:rPr>
              <a:t>country's </a:t>
            </a:r>
            <a:r>
              <a:rPr lang="en-US" dirty="0">
                <a:latin typeface="Berlin Sans FB" pitchFamily="34" charset="0"/>
              </a:rPr>
              <a:t>industry development </a:t>
            </a:r>
            <a:r>
              <a:rPr lang="en-US" dirty="0" smtClean="0">
                <a:latin typeface="Berlin Sans FB" pitchFamily="34" charset="0"/>
              </a:rPr>
              <a:t>plan.</a:t>
            </a:r>
          </a:p>
          <a:p>
            <a:pPr algn="just">
              <a:buFont typeface="Wingdings" pitchFamily="2" charset="2"/>
              <a:buChar char="§"/>
            </a:pPr>
            <a:endParaRPr lang="en-US" dirty="0" smtClean="0">
              <a:latin typeface="Berlin Sans FB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latin typeface="Berlin Sans FB" pitchFamily="34" charset="0"/>
              </a:rPr>
              <a:t> MSE </a:t>
            </a:r>
            <a:r>
              <a:rPr lang="en-US" dirty="0">
                <a:latin typeface="Berlin Sans FB" pitchFamily="34" charset="0"/>
              </a:rPr>
              <a:t>is the fact that it serves as </a:t>
            </a:r>
            <a:r>
              <a:rPr lang="en-US" dirty="0">
                <a:solidFill>
                  <a:srgbClr val="FF0000"/>
                </a:solidFill>
                <a:latin typeface="Berlin Sans FB" pitchFamily="34" charset="0"/>
              </a:rPr>
              <a:t>vehicles</a:t>
            </a:r>
            <a:r>
              <a:rPr lang="en-US" dirty="0">
                <a:latin typeface="Berlin Sans FB" pitchFamily="34" charset="0"/>
              </a:rPr>
              <a:t> for </a:t>
            </a:r>
            <a:r>
              <a:rPr lang="en-US" dirty="0">
                <a:solidFill>
                  <a:srgbClr val="FF0000"/>
                </a:solidFill>
                <a:latin typeface="Berlin Sans FB" pitchFamily="34" charset="0"/>
              </a:rPr>
              <a:t>employment opportunities </a:t>
            </a:r>
            <a:r>
              <a:rPr lang="en-US" dirty="0">
                <a:latin typeface="Berlin Sans FB" pitchFamily="34" charset="0"/>
              </a:rPr>
              <a:t>both at urban center and rural </a:t>
            </a:r>
            <a:r>
              <a:rPr lang="en-US" dirty="0" smtClean="0">
                <a:latin typeface="Berlin Sans FB" pitchFamily="34" charset="0"/>
              </a:rPr>
              <a:t>areas </a:t>
            </a:r>
            <a:r>
              <a:rPr lang="en-US" dirty="0">
                <a:latin typeface="Berlin Sans FB" pitchFamily="34" charset="0"/>
              </a:rPr>
              <a:t>reinforcing the economic development. </a:t>
            </a:r>
            <a:endParaRPr lang="en-US" dirty="0" smtClean="0">
              <a:latin typeface="Berlin Sans FB" pitchFamily="34" charset="0"/>
            </a:endParaRPr>
          </a:p>
          <a:p>
            <a:pPr algn="just"/>
            <a:endParaRPr lang="en-US" dirty="0">
              <a:latin typeface="Berlin Sans FB" pitchFamily="34" charset="0"/>
            </a:endParaRPr>
          </a:p>
          <a:p>
            <a:pPr algn="just"/>
            <a:r>
              <a:rPr lang="en-US" dirty="0">
                <a:latin typeface="Berlin Sans FB" pitchFamily="34" charset="0"/>
              </a:rPr>
              <a:t> MSE serves as sources for sustainable job opportunities </a:t>
            </a:r>
            <a:r>
              <a:rPr lang="en-US" dirty="0">
                <a:solidFill>
                  <a:srgbClr val="0000CC"/>
                </a:solidFill>
                <a:latin typeface="Berlin Sans FB" pitchFamily="34" charset="0"/>
              </a:rPr>
              <a:t>not only for developing </a:t>
            </a:r>
            <a:r>
              <a:rPr lang="en-US" dirty="0">
                <a:latin typeface="Berlin Sans FB" pitchFamily="34" charset="0"/>
              </a:rPr>
              <a:t>countries but also for </a:t>
            </a:r>
            <a:r>
              <a:rPr lang="en-US" dirty="0">
                <a:solidFill>
                  <a:srgbClr val="0000CC"/>
                </a:solidFill>
                <a:latin typeface="Berlin Sans FB" pitchFamily="34" charset="0"/>
              </a:rPr>
              <a:t>developed countries.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E750-355E-46F3-8EAE-8BD1256F5CDF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62ED-376E-40C8-8F34-39F79C20EC3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Berlin Sans FB" pitchFamily="34" charset="0"/>
              </a:rPr>
              <a:t>Disadvantages of owning a small business:</a:t>
            </a:r>
          </a:p>
          <a:p>
            <a:pPr lvl="2">
              <a:buFont typeface="Wingdings" pitchFamily="2" charset="2"/>
              <a:buChar char="v"/>
            </a:pPr>
            <a:r>
              <a:rPr lang="en-US" sz="3600" dirty="0" smtClean="0">
                <a:latin typeface="Berlin Sans FB" pitchFamily="34" charset="0"/>
              </a:rPr>
              <a:t>Competition </a:t>
            </a:r>
          </a:p>
          <a:p>
            <a:pPr lvl="2">
              <a:buFont typeface="Wingdings" pitchFamily="2" charset="2"/>
              <a:buChar char="v"/>
            </a:pPr>
            <a:r>
              <a:rPr lang="en-US" sz="3600" dirty="0" smtClean="0">
                <a:latin typeface="Berlin Sans FB" pitchFamily="34" charset="0"/>
              </a:rPr>
              <a:t>Sales Fluctuation </a:t>
            </a:r>
          </a:p>
          <a:p>
            <a:pPr lvl="2">
              <a:buFont typeface="Wingdings" pitchFamily="2" charset="2"/>
              <a:buChar char="v"/>
            </a:pPr>
            <a:r>
              <a:rPr lang="en-US" sz="3600" dirty="0" smtClean="0">
                <a:latin typeface="Berlin Sans FB" pitchFamily="34" charset="0"/>
              </a:rPr>
              <a:t>Increased Responsibilities </a:t>
            </a:r>
          </a:p>
          <a:p>
            <a:pPr lvl="2">
              <a:buFont typeface="Wingdings" pitchFamily="2" charset="2"/>
              <a:buChar char="v"/>
            </a:pPr>
            <a:r>
              <a:rPr lang="en-US" sz="3600" dirty="0" smtClean="0">
                <a:latin typeface="Berlin Sans FB" pitchFamily="34" charset="0"/>
              </a:rPr>
              <a:t>Risk of Failure </a:t>
            </a:r>
          </a:p>
          <a:p>
            <a:pPr lvl="2">
              <a:buFont typeface="Wingdings" pitchFamily="2" charset="2"/>
              <a:buChar char="v"/>
            </a:pPr>
            <a:r>
              <a:rPr lang="en-US" sz="3600" dirty="0" smtClean="0">
                <a:latin typeface="Berlin Sans FB" pitchFamily="34" charset="0"/>
              </a:rPr>
              <a:t>Employee relations </a:t>
            </a:r>
          </a:p>
          <a:p>
            <a:pPr lvl="2">
              <a:buFont typeface="Wingdings" pitchFamily="2" charset="2"/>
              <a:buChar char="v"/>
            </a:pP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8E0D5-5E75-44C2-AA65-46556091D5F3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62ED-376E-40C8-8F34-39F79C20EC3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21016523">
            <a:off x="381000" y="2667000"/>
            <a:ext cx="8229600" cy="236220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5400" dirty="0" smtClean="0">
                <a:solidFill>
                  <a:schemeClr val="bg1"/>
                </a:solidFill>
                <a:latin typeface="Berlin Sans FB" pitchFamily="34" charset="0"/>
              </a:rPr>
              <a:t>What are the problems of small business in Ethiopia?</a:t>
            </a:r>
            <a:endParaRPr lang="en-US" sz="5400" dirty="0">
              <a:solidFill>
                <a:schemeClr val="bg1"/>
              </a:solidFill>
              <a:latin typeface="Berlin Sans FB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8E0D5-5E75-44C2-AA65-46556091D5F3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62ED-376E-40C8-8F34-39F79C20EC34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563562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00CC"/>
                </a:solidFill>
              </a:rPr>
              <a:t>2.7 Problems of Ethiopian Small Businesses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Berlin Sans FB" pitchFamily="34" charset="0"/>
              </a:rPr>
              <a:t>Backward  attitude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Berlin Sans FB" pitchFamily="34" charset="0"/>
              </a:rPr>
              <a:t>Rent seeking to provide institutional support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Berlin Sans FB" pitchFamily="34" charset="0"/>
              </a:rPr>
              <a:t>Unfamiliarity with efficient technology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Berlin Sans FB" pitchFamily="34" charset="0"/>
              </a:rPr>
              <a:t>Low managerial and technical skill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Berlin Sans FB" pitchFamily="34" charset="0"/>
              </a:rPr>
              <a:t>Limited access and limited amount of capital </a:t>
            </a:r>
            <a:r>
              <a:rPr lang="en-US" dirty="0" smtClean="0">
                <a:solidFill>
                  <a:srgbClr val="FF0000"/>
                </a:solidFill>
                <a:latin typeface="Berlin Sans FB" pitchFamily="34" charset="0"/>
              </a:rPr>
              <a:t>(Lack of seed money)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Berlin Sans FB" pitchFamily="34" charset="0"/>
              </a:rPr>
              <a:t>Limited market linkage and networks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Berlin Sans FB" pitchFamily="34" charset="0"/>
              </a:rPr>
              <a:t>Interrupted supply of key input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Berlin Sans FB" pitchFamily="34" charset="0"/>
              </a:rPr>
              <a:t>Lack of </a:t>
            </a:r>
            <a:r>
              <a:rPr lang="en-US" dirty="0" smtClean="0">
                <a:latin typeface="Berlin Sans FB" pitchFamily="34" charset="0"/>
                <a:hlinkClick r:id="rId2" action="ppaction://hlinkfile"/>
              </a:rPr>
              <a:t>persistency</a:t>
            </a:r>
            <a:r>
              <a:rPr lang="en-US" dirty="0" smtClean="0">
                <a:latin typeface="Berlin Sans FB" pitchFamily="34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8E0D5-5E75-44C2-AA65-46556091D5F3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62ED-376E-40C8-8F34-39F79C20EC34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erlin Sans FB" pitchFamily="34" charset="0"/>
              </a:rPr>
              <a:t>Cont’d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8"/>
            </a:pPr>
            <a:r>
              <a:rPr lang="en-US" dirty="0" smtClean="0">
                <a:latin typeface="Berlin Sans FB" pitchFamily="34" charset="0"/>
              </a:rPr>
              <a:t>Unreasonable investment of scarce finances on fixed assets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US" dirty="0" smtClean="0">
                <a:latin typeface="Berlin Sans FB" pitchFamily="34" charset="0"/>
              </a:rPr>
              <a:t>Perception of MSE themselves as reflection of poverty and backwardness</a:t>
            </a:r>
          </a:p>
          <a:p>
            <a:pPr marL="514350" indent="-514350">
              <a:buFont typeface="+mj-lt"/>
              <a:buAutoNum type="arabicPeriod" startAt="8"/>
            </a:pPr>
            <a:endParaRPr lang="en-US" dirty="0" smtClean="0">
              <a:latin typeface="Berlin Sans FB" pitchFamily="34" charset="0"/>
            </a:endParaRPr>
          </a:p>
          <a:p>
            <a:pPr marL="514350" indent="-514350">
              <a:buFont typeface="+mj-lt"/>
              <a:buAutoNum type="arabicPeriod" startAt="8"/>
            </a:pPr>
            <a:r>
              <a:rPr lang="en-US" dirty="0" smtClean="0">
                <a:latin typeface="Berlin Sans FB" pitchFamily="34" charset="0"/>
              </a:rPr>
              <a:t>Waiting government for job and to solve all problems rather than being innovative</a:t>
            </a:r>
          </a:p>
          <a:p>
            <a:pPr marL="514350" indent="-514350">
              <a:buFont typeface="+mj-lt"/>
              <a:buAutoNum type="arabicPeriod" startAt="8"/>
            </a:pPr>
            <a:endParaRPr lang="en-US" dirty="0" smtClean="0">
              <a:latin typeface="Berlin Sans FB" pitchFamily="34" charset="0"/>
            </a:endParaRPr>
          </a:p>
          <a:p>
            <a:pPr marL="514350" indent="-514350">
              <a:buFont typeface="+mj-lt"/>
              <a:buAutoNum type="arabicPeriod" startAt="8"/>
            </a:pPr>
            <a:r>
              <a:rPr lang="en-US" dirty="0" smtClean="0">
                <a:latin typeface="Berlin Sans FB" pitchFamily="34" charset="0"/>
              </a:rPr>
              <a:t>Failure in developing the culture of saving</a:t>
            </a:r>
          </a:p>
          <a:p>
            <a:pPr marL="514350" indent="-514350">
              <a:buFont typeface="+mj-lt"/>
              <a:buAutoNum type="arabicPeriod" startAt="8"/>
            </a:pPr>
            <a:endParaRPr lang="en-US" dirty="0" smtClean="0">
              <a:latin typeface="Berlin Sans FB" pitchFamily="34" charset="0"/>
            </a:endParaRPr>
          </a:p>
          <a:p>
            <a:pPr marL="514350" indent="-514350">
              <a:buFont typeface="+mj-lt"/>
              <a:buAutoNum type="arabicPeriod" startAt="8"/>
            </a:pPr>
            <a:r>
              <a:rPr lang="en-US" dirty="0" smtClean="0">
                <a:latin typeface="Berlin Sans FB" pitchFamily="34" charset="0"/>
              </a:rPr>
              <a:t>Living with one's income/ dependency/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8E0D5-5E75-44C2-AA65-46556091D5F3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62ED-376E-40C8-8F34-39F79C20EC34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000" b="1" dirty="0" smtClean="0"/>
              <a:t>2.10 Steps in Setting Up Small Businesses </a:t>
            </a:r>
            <a:br>
              <a:rPr lang="en-US" sz="4000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486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Berlin Sans FB" pitchFamily="34" charset="0"/>
              </a:rPr>
              <a:t>An entrepreneur needs to take the following steps: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800" b="1" dirty="0" smtClean="0">
                <a:solidFill>
                  <a:srgbClr val="FF0000"/>
                </a:solidFill>
                <a:latin typeface="Berlin Sans FB" pitchFamily="34" charset="0"/>
              </a:rPr>
              <a:t>Search for Business Idea: </a:t>
            </a:r>
            <a:r>
              <a:rPr lang="en-US" dirty="0" smtClean="0">
                <a:latin typeface="Berlin Sans FB" pitchFamily="34" charset="0"/>
              </a:rPr>
              <a:t>The task of promotion begins with the search for a suitable business idea or opportunity. </a:t>
            </a:r>
          </a:p>
          <a:p>
            <a:pPr marL="514350" indent="-514350">
              <a:buNone/>
            </a:pPr>
            <a:endParaRPr lang="en-US" dirty="0" smtClean="0">
              <a:latin typeface="Berlin Sans FB" pitchFamily="34" charset="0"/>
            </a:endParaRPr>
          </a:p>
          <a:p>
            <a:pPr marL="0" indent="0">
              <a:buFont typeface="Wingdings" pitchFamily="2" charset="2"/>
              <a:buChar char="v"/>
            </a:pPr>
            <a:r>
              <a:rPr lang="en-US" b="1" dirty="0" smtClean="0">
                <a:latin typeface="Berlin Sans FB" pitchFamily="34" charset="0"/>
              </a:rPr>
              <a:t> Sources of Business ideas</a:t>
            </a:r>
          </a:p>
          <a:p>
            <a:pPr lvl="2"/>
            <a:r>
              <a:rPr lang="en-US" sz="3000" dirty="0" smtClean="0">
                <a:latin typeface="Berlin Sans FB" pitchFamily="34" charset="0"/>
              </a:rPr>
              <a:t>Work experience </a:t>
            </a:r>
          </a:p>
          <a:p>
            <a:pPr lvl="2"/>
            <a:r>
              <a:rPr lang="en-US" sz="3000" dirty="0" smtClean="0">
                <a:latin typeface="Berlin Sans FB" pitchFamily="34" charset="0"/>
              </a:rPr>
              <a:t>Hobbies </a:t>
            </a:r>
          </a:p>
          <a:p>
            <a:pPr lvl="2"/>
            <a:r>
              <a:rPr lang="en-US" sz="3000" dirty="0" smtClean="0">
                <a:latin typeface="Berlin Sans FB" pitchFamily="34" charset="0"/>
              </a:rPr>
              <a:t>Deliberate search </a:t>
            </a:r>
          </a:p>
          <a:p>
            <a:pPr lvl="2"/>
            <a:r>
              <a:rPr lang="en-US" sz="3000" dirty="0" smtClean="0">
                <a:latin typeface="Berlin Sans FB" pitchFamily="34" charset="0"/>
              </a:rPr>
              <a:t>Observing the market </a:t>
            </a:r>
          </a:p>
          <a:p>
            <a:pPr lvl="2"/>
            <a:r>
              <a:rPr lang="en-US" sz="3000" dirty="0" smtClean="0">
                <a:latin typeface="Berlin Sans FB" pitchFamily="34" charset="0"/>
              </a:rPr>
              <a:t>Customers </a:t>
            </a:r>
          </a:p>
          <a:p>
            <a:pPr lvl="2"/>
            <a:r>
              <a:rPr lang="en-US" sz="3000" dirty="0" smtClean="0">
                <a:latin typeface="Berlin Sans FB" pitchFamily="34" charset="0"/>
              </a:rPr>
              <a:t>Government organizations </a:t>
            </a:r>
          </a:p>
          <a:p>
            <a:pPr lvl="2"/>
            <a:r>
              <a:rPr lang="en-US" sz="3000" dirty="0" smtClean="0">
                <a:latin typeface="Berlin Sans FB" pitchFamily="34" charset="0"/>
              </a:rPr>
              <a:t>Distribution channels, trade fair and exhibitions and mass medias </a:t>
            </a:r>
          </a:p>
          <a:p>
            <a:pPr>
              <a:buNone/>
            </a:pPr>
            <a:endParaRPr lang="en-US" b="1" i="1" dirty="0" smtClean="0"/>
          </a:p>
          <a:p>
            <a:endParaRPr lang="en-US" b="1" i="1" dirty="0" smtClean="0"/>
          </a:p>
          <a:p>
            <a:pPr marL="0" indent="0">
              <a:buNone/>
            </a:pPr>
            <a:endParaRPr lang="en-US" b="1" dirty="0" smtClean="0">
              <a:latin typeface="Berlin Sans FB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8E0D5-5E75-44C2-AA65-46556091D5F3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62ED-376E-40C8-8F34-39F79C20EC34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436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b="1" dirty="0" smtClean="0">
                <a:solidFill>
                  <a:srgbClr val="FF0000"/>
                </a:solidFill>
                <a:latin typeface="Berlin Sans FB" pitchFamily="34" charset="0"/>
              </a:rPr>
              <a:t>Idea Processing/ Screening </a:t>
            </a:r>
            <a:endParaRPr lang="en-US" dirty="0" smtClean="0"/>
          </a:p>
          <a:p>
            <a:r>
              <a:rPr lang="en-US" dirty="0" smtClean="0">
                <a:latin typeface="Berlin Sans FB" pitchFamily="34" charset="0"/>
              </a:rPr>
              <a:t>Business ideas/opportunities need to be screened and assessed for the viability.</a:t>
            </a:r>
          </a:p>
          <a:p>
            <a:pPr>
              <a:buNone/>
            </a:pPr>
            <a:r>
              <a:rPr lang="en-US" b="1" dirty="0" smtClean="0">
                <a:latin typeface="Berlin Sans FB" pitchFamily="34" charset="0"/>
              </a:rPr>
              <a:t>Criteria To Screen Business Ideas Include</a:t>
            </a: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Berlin Sans FB" pitchFamily="34" charset="0"/>
              </a:rPr>
              <a:t>Marketability/demand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Berlin Sans FB" pitchFamily="34" charset="0"/>
              </a:rPr>
              <a:t>Profitability of the idea if implemented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Berlin Sans FB" pitchFamily="34" charset="0"/>
              </a:rPr>
              <a:t>Availability of raw materials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Berlin Sans FB" pitchFamily="34" charset="0"/>
              </a:rPr>
              <a:t>Ease of implementation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Berlin Sans FB" pitchFamily="34" charset="0"/>
              </a:rPr>
              <a:t>Financial feasibility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Berlin Sans FB" pitchFamily="34" charset="0"/>
              </a:rPr>
              <a:t>Government support and incentives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Berlin Sans FB" pitchFamily="34" charset="0"/>
              </a:rPr>
              <a:t>Personal goals and competencies of the entrepreneur </a:t>
            </a:r>
          </a:p>
          <a:p>
            <a:endParaRPr lang="en-US" b="1" dirty="0" smtClean="0"/>
          </a:p>
          <a:p>
            <a:pPr marL="514350" indent="-514350">
              <a:buNone/>
            </a:pPr>
            <a:endParaRPr lang="en-US" b="1" dirty="0" smtClean="0">
              <a:solidFill>
                <a:srgbClr val="FF0000"/>
              </a:solidFill>
              <a:latin typeface="Berlin Sans FB" pitchFamily="34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8E0D5-5E75-44C2-AA65-46556091D5F3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62ED-376E-40C8-8F34-39F79C20EC34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686800" cy="5943600"/>
          </a:xfrm>
        </p:spPr>
        <p:txBody>
          <a:bodyPr>
            <a:normAutofit fontScale="25000" lnSpcReduction="2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11200" b="1" dirty="0" smtClean="0">
                <a:solidFill>
                  <a:srgbClr val="FF0000"/>
                </a:solidFill>
                <a:latin typeface="Berlin Sans FB" pitchFamily="34" charset="0"/>
              </a:rPr>
              <a:t>Idea selection </a:t>
            </a:r>
          </a:p>
          <a:p>
            <a:pPr marL="514350" indent="-514350"/>
            <a:r>
              <a:rPr lang="en-US" sz="11200" dirty="0" smtClean="0">
                <a:latin typeface="Berlin Sans FB" pitchFamily="34" charset="0"/>
              </a:rPr>
              <a:t>The feasibility report is analyzed to finally choose the most promising idea. </a:t>
            </a:r>
          </a:p>
          <a:p>
            <a:pPr marL="514350" indent="-514350"/>
            <a:endParaRPr lang="en-US" sz="9600" dirty="0" smtClean="0">
              <a:latin typeface="Berlin Sans FB" pitchFamily="34" charset="0"/>
            </a:endParaRPr>
          </a:p>
          <a:p>
            <a:pPr marL="514350" indent="-514350">
              <a:buFont typeface="+mj-lt"/>
              <a:buAutoNum type="arabicPeriod" startAt="4"/>
            </a:pPr>
            <a:r>
              <a:rPr lang="en-US" sz="11200" b="1" dirty="0" smtClean="0">
                <a:solidFill>
                  <a:srgbClr val="FF0000"/>
                </a:solidFill>
                <a:latin typeface="Berlin Sans FB" pitchFamily="34" charset="0"/>
              </a:rPr>
              <a:t>Assemble the necessary input requirements</a:t>
            </a:r>
            <a:endParaRPr lang="en-US" sz="11200" dirty="0" smtClean="0">
              <a:latin typeface="Berlin Sans FB" pitchFamily="34" charset="0"/>
            </a:endParaRPr>
          </a:p>
          <a:p>
            <a:r>
              <a:rPr lang="en-US" sz="11200" dirty="0" smtClean="0">
                <a:latin typeface="Berlin Sans FB" pitchFamily="34" charset="0"/>
              </a:rPr>
              <a:t>Assembles the necessary resources to launch the enterprise like:</a:t>
            </a:r>
          </a:p>
          <a:p>
            <a:pPr lvl="2">
              <a:buFont typeface="Wingdings" pitchFamily="2" charset="2"/>
              <a:buChar char="ü"/>
            </a:pPr>
            <a:r>
              <a:rPr lang="en-US" sz="11200" dirty="0" smtClean="0">
                <a:latin typeface="Berlin Sans FB" pitchFamily="34" charset="0"/>
              </a:rPr>
              <a:t>Choose partners/collaborators</a:t>
            </a:r>
          </a:p>
          <a:p>
            <a:pPr lvl="2">
              <a:buFont typeface="Wingdings" pitchFamily="2" charset="2"/>
              <a:buChar char="ü"/>
            </a:pPr>
            <a:r>
              <a:rPr lang="en-US" sz="11200" dirty="0" smtClean="0">
                <a:latin typeface="Berlin Sans FB" pitchFamily="34" charset="0"/>
              </a:rPr>
              <a:t>Collect the required finance </a:t>
            </a:r>
          </a:p>
          <a:p>
            <a:pPr lvl="2">
              <a:buFont typeface="Wingdings" pitchFamily="2" charset="2"/>
              <a:buChar char="ü"/>
            </a:pPr>
            <a:r>
              <a:rPr lang="en-US" sz="11200" dirty="0" smtClean="0">
                <a:latin typeface="Berlin Sans FB" pitchFamily="34" charset="0"/>
              </a:rPr>
              <a:t>Acquire land and buildings </a:t>
            </a:r>
          </a:p>
          <a:p>
            <a:pPr lvl="2">
              <a:buFont typeface="Wingdings" pitchFamily="2" charset="2"/>
              <a:buChar char="ü"/>
            </a:pPr>
            <a:r>
              <a:rPr lang="en-US" sz="11200" dirty="0" smtClean="0">
                <a:latin typeface="Berlin Sans FB" pitchFamily="34" charset="0"/>
              </a:rPr>
              <a:t>Plant and machinery</a:t>
            </a:r>
          </a:p>
          <a:p>
            <a:pPr lvl="2">
              <a:buFont typeface="Wingdings" pitchFamily="2" charset="2"/>
              <a:buChar char="ü"/>
            </a:pPr>
            <a:r>
              <a:rPr lang="en-US" sz="11200" dirty="0" smtClean="0">
                <a:latin typeface="Berlin Sans FB" pitchFamily="34" charset="0"/>
              </a:rPr>
              <a:t>Furniture and fixtures</a:t>
            </a:r>
          </a:p>
          <a:p>
            <a:pPr lvl="2">
              <a:buFont typeface="Wingdings" pitchFamily="2" charset="2"/>
              <a:buChar char="ü"/>
            </a:pPr>
            <a:r>
              <a:rPr lang="en-US" sz="11200" dirty="0" smtClean="0">
                <a:latin typeface="Berlin Sans FB" pitchFamily="34" charset="0"/>
              </a:rPr>
              <a:t>Patents</a:t>
            </a:r>
          </a:p>
          <a:p>
            <a:pPr lvl="2">
              <a:buFont typeface="Wingdings" pitchFamily="2" charset="2"/>
              <a:buChar char="ü"/>
            </a:pPr>
            <a:r>
              <a:rPr lang="en-US" sz="11200" dirty="0" smtClean="0">
                <a:latin typeface="Berlin Sans FB" pitchFamily="34" charset="0"/>
              </a:rPr>
              <a:t>Employees </a:t>
            </a:r>
          </a:p>
          <a:p>
            <a:endParaRPr lang="en-US" sz="11200" dirty="0" smtClean="0">
              <a:latin typeface="Berlin Sans FB" pitchFamily="34" charset="0"/>
            </a:endParaRPr>
          </a:p>
          <a:p>
            <a:pPr marL="514350" indent="-514350">
              <a:buFont typeface="Wingdings" pitchFamily="2" charset="2"/>
              <a:buChar char="§"/>
            </a:pPr>
            <a:endParaRPr lang="en-US" sz="7000" b="1" dirty="0" smtClean="0">
              <a:solidFill>
                <a:srgbClr val="FF0000"/>
              </a:solidFill>
              <a:latin typeface="Berlin Sans FB" pitchFamily="34" charset="0"/>
            </a:endParaRPr>
          </a:p>
          <a:p>
            <a:pPr marL="514350" indent="-514350">
              <a:buNone/>
            </a:pPr>
            <a:r>
              <a:rPr lang="en-US" sz="7000" b="1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8E0D5-5E75-44C2-AA65-46556091D5F3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62ED-376E-40C8-8F34-39F79C20EC34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b="1" dirty="0" smtClean="0">
                <a:solidFill>
                  <a:srgbClr val="FF0000"/>
                </a:solidFill>
                <a:latin typeface="Berlin Sans FB" pitchFamily="34" charset="0"/>
              </a:rPr>
              <a:t>Establish the Enterprise 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Berlin Sans FB" pitchFamily="34" charset="0"/>
              </a:rPr>
              <a:t>The form of ownership is to be decided upon and the company formed and registered.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Berlin Sans FB" pitchFamily="34" charset="0"/>
              </a:rPr>
              <a:t>Dealing with various government bodies and other institutions like:</a:t>
            </a:r>
            <a:endParaRPr lang="en-US" dirty="0" smtClean="0"/>
          </a:p>
          <a:p>
            <a:pPr lvl="1">
              <a:buFont typeface="Wingdings" pitchFamily="2" charset="2"/>
              <a:buChar char="ü"/>
            </a:pPr>
            <a:r>
              <a:rPr lang="en-US" sz="3200" dirty="0" smtClean="0">
                <a:latin typeface="Berlin Sans FB" pitchFamily="34" charset="0"/>
              </a:rPr>
              <a:t>Financial institutions- for finance </a:t>
            </a:r>
          </a:p>
          <a:p>
            <a:pPr lvl="1">
              <a:buFont typeface="Wingdings" pitchFamily="2" charset="2"/>
              <a:buChar char="ü"/>
            </a:pPr>
            <a:r>
              <a:rPr lang="en-US" sz="3200" dirty="0" smtClean="0">
                <a:latin typeface="Berlin Sans FB" pitchFamily="34" charset="0"/>
              </a:rPr>
              <a:t>Sales tax, Income tax authorities- for respective registration </a:t>
            </a:r>
          </a:p>
          <a:p>
            <a:pPr lvl="1">
              <a:buFont typeface="Wingdings" pitchFamily="2" charset="2"/>
              <a:buChar char="ü"/>
            </a:pPr>
            <a:r>
              <a:rPr lang="en-US" sz="3200" dirty="0" smtClean="0">
                <a:latin typeface="Berlin Sans FB" pitchFamily="34" charset="0"/>
              </a:rPr>
              <a:t>Licensing authority- for obtaining industrial license</a:t>
            </a:r>
          </a:p>
          <a:p>
            <a:pPr>
              <a:buNone/>
            </a:pPr>
            <a:endParaRPr lang="en-US" dirty="0" smtClean="0">
              <a:latin typeface="Berlin Sans FB" pitchFamily="34" charset="0"/>
            </a:endParaRPr>
          </a:p>
          <a:p>
            <a:pPr marL="514350" indent="-514350">
              <a:buNone/>
            </a:pPr>
            <a:endParaRPr lang="en-US" b="1" dirty="0" smtClean="0">
              <a:solidFill>
                <a:srgbClr val="FF0000"/>
              </a:solidFill>
              <a:latin typeface="Berlin Sans FB" pitchFamily="34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8E0D5-5E75-44C2-AA65-46556091D5F3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62ED-376E-40C8-8F34-39F79C20EC34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i="1" dirty="0" smtClean="0">
                <a:latin typeface="Berlin Sans FB" pitchFamily="34" charset="0"/>
              </a:rPr>
              <a:t>Cont’d </a:t>
            </a:r>
            <a:endParaRPr lang="en-US" b="1" i="1" dirty="0">
              <a:latin typeface="Berlin Sans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 marL="742950" lvl="2" indent="-342900">
              <a:buFont typeface="Wingdings" pitchFamily="2" charset="2"/>
              <a:buChar char="ü"/>
            </a:pPr>
            <a:r>
              <a:rPr lang="en-US" sz="2800" dirty="0" smtClean="0">
                <a:latin typeface="Berlin Sans FB" pitchFamily="34" charset="0"/>
              </a:rPr>
              <a:t>Municipal Authorities and Electricity- for requisite utilities. </a:t>
            </a:r>
          </a:p>
          <a:p>
            <a:pPr lvl="1">
              <a:buFont typeface="Wingdings" pitchFamily="2" charset="2"/>
              <a:buChar char="ü"/>
            </a:pPr>
            <a:r>
              <a:rPr lang="en-US" sz="3200" dirty="0" smtClean="0">
                <a:latin typeface="Berlin Sans FB" pitchFamily="34" charset="0"/>
              </a:rPr>
              <a:t>Directorate of Industries, Municipal Authorities etc. for land, factory and shed etc. </a:t>
            </a:r>
          </a:p>
          <a:p>
            <a:pPr lvl="1">
              <a:buFont typeface="Wingdings" pitchFamily="2" charset="2"/>
              <a:buChar char="ü"/>
            </a:pPr>
            <a:r>
              <a:rPr lang="en-US" sz="3200" dirty="0" smtClean="0">
                <a:latin typeface="Berlin Sans FB" pitchFamily="34" charset="0"/>
              </a:rPr>
              <a:t>Ordering machineries from suppliers </a:t>
            </a:r>
          </a:p>
          <a:p>
            <a:pPr lvl="1">
              <a:buFont typeface="Wingdings" pitchFamily="2" charset="2"/>
              <a:buChar char="ü"/>
            </a:pPr>
            <a:r>
              <a:rPr lang="en-US" sz="3200" dirty="0" smtClean="0">
                <a:latin typeface="Berlin Sans FB" pitchFamily="34" charset="0"/>
              </a:rPr>
              <a:t>Recruitment of staff </a:t>
            </a:r>
          </a:p>
          <a:p>
            <a:pPr lvl="1">
              <a:buFont typeface="Wingdings" pitchFamily="2" charset="2"/>
              <a:buChar char="ü"/>
            </a:pPr>
            <a:r>
              <a:rPr lang="en-US" sz="3200" dirty="0" smtClean="0">
                <a:latin typeface="Berlin Sans FB" pitchFamily="34" charset="0"/>
              </a:rPr>
              <a:t>Arranging supplies of materials </a:t>
            </a:r>
          </a:p>
          <a:p>
            <a:pPr lvl="1">
              <a:buFont typeface="Wingdings" pitchFamily="2" charset="2"/>
              <a:buChar char="ü"/>
            </a:pPr>
            <a:r>
              <a:rPr lang="en-US" sz="3200" dirty="0" smtClean="0">
                <a:latin typeface="Berlin Sans FB" pitchFamily="34" charset="0"/>
              </a:rPr>
              <a:t> Arranging for distribution of the product </a:t>
            </a:r>
          </a:p>
          <a:p>
            <a:pPr>
              <a:buNone/>
            </a:pPr>
            <a:endParaRPr lang="en-US" dirty="0" smtClean="0">
              <a:latin typeface="Berlin Sans FB" pitchFamily="34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8E0D5-5E75-44C2-AA65-46556091D5F3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62ED-376E-40C8-8F34-39F79C20EC34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09999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8800" dirty="0" smtClean="0">
                <a:latin typeface="Berlin Sans FB" pitchFamily="34" charset="0"/>
              </a:rPr>
              <a:t>      </a:t>
            </a:r>
          </a:p>
          <a:p>
            <a:pPr algn="ctr">
              <a:buNone/>
            </a:pPr>
            <a:r>
              <a:rPr lang="en-US" sz="8800" dirty="0" smtClean="0">
                <a:latin typeface="Berlin Sans FB" pitchFamily="34" charset="0"/>
              </a:rPr>
              <a:t>Thank you</a:t>
            </a:r>
          </a:p>
          <a:p>
            <a:pPr>
              <a:buNone/>
            </a:pPr>
            <a:r>
              <a:rPr lang="en-US" sz="8800" smtClean="0">
                <a:latin typeface="Berlin Sans FB" pitchFamily="34" charset="0"/>
              </a:rPr>
              <a:t> </a:t>
            </a:r>
            <a:endParaRPr lang="en-US" sz="8800" dirty="0">
              <a:latin typeface="Berlin Sans FB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8E0D5-5E75-44C2-AA65-46556091D5F3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62ED-376E-40C8-8F34-39F79C20EC34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erlin Sans FB" pitchFamily="34" charset="0"/>
              </a:rPr>
              <a:t>Cont’d</a:t>
            </a:r>
            <a:r>
              <a:rPr lang="en-US" b="1" dirty="0" smtClean="0">
                <a:latin typeface="Berlin Sans FB" pitchFamily="34" charset="0"/>
              </a:rPr>
              <a:t> </a:t>
            </a:r>
            <a:endParaRPr lang="en-US" b="1" dirty="0">
              <a:latin typeface="Berlin Sans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3340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Berlin Sans FB" pitchFamily="34" charset="0"/>
              </a:rPr>
              <a:t>These </a:t>
            </a:r>
            <a:r>
              <a:rPr lang="en-US" dirty="0">
                <a:latin typeface="Berlin Sans FB" pitchFamily="34" charset="0"/>
              </a:rPr>
              <a:t>firms can be operated by </a:t>
            </a:r>
            <a:r>
              <a:rPr lang="en-US" dirty="0">
                <a:solidFill>
                  <a:srgbClr val="0000CC"/>
                </a:solidFill>
                <a:latin typeface="Berlin Sans FB" pitchFamily="34" charset="0"/>
              </a:rPr>
              <a:t>limited resources, </a:t>
            </a:r>
            <a:r>
              <a:rPr lang="en-US" dirty="0">
                <a:latin typeface="Berlin Sans FB" pitchFamily="34" charset="0"/>
              </a:rPr>
              <a:t>with fewer requirements of </a:t>
            </a:r>
            <a:r>
              <a:rPr lang="en-US" dirty="0">
                <a:solidFill>
                  <a:srgbClr val="FF0000"/>
                </a:solidFill>
                <a:latin typeface="Berlin Sans FB" pitchFamily="34" charset="0"/>
              </a:rPr>
              <a:t>sophisticated machinery and modern </a:t>
            </a:r>
            <a:r>
              <a:rPr lang="en-US" dirty="0" smtClean="0">
                <a:solidFill>
                  <a:srgbClr val="FF0000"/>
                </a:solidFill>
                <a:latin typeface="Berlin Sans FB" pitchFamily="34" charset="0"/>
              </a:rPr>
              <a:t>technology</a:t>
            </a:r>
            <a:r>
              <a:rPr lang="en-US" dirty="0" smtClean="0">
                <a:latin typeface="Berlin Sans FB" pitchFamily="34" charset="0"/>
              </a:rPr>
              <a:t>.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Berlin Sans FB" pitchFamily="34" charset="0"/>
              </a:rPr>
              <a:t>They </a:t>
            </a:r>
            <a:r>
              <a:rPr lang="en-US" dirty="0">
                <a:latin typeface="Berlin Sans FB" pitchFamily="34" charset="0"/>
              </a:rPr>
              <a:t>can be established easily in urban, semi urban and rural areas where </a:t>
            </a:r>
            <a:r>
              <a:rPr lang="en-US" dirty="0">
                <a:solidFill>
                  <a:srgbClr val="0000CC"/>
                </a:solidFill>
                <a:latin typeface="Berlin Sans FB" pitchFamily="34" charset="0"/>
              </a:rPr>
              <a:t>the infrastructure is underdeveloped</a:t>
            </a:r>
            <a:r>
              <a:rPr lang="en-US" dirty="0">
                <a:latin typeface="Berlin Sans FB" pitchFamily="34" charset="0"/>
              </a:rPr>
              <a:t> with the objective of </a:t>
            </a:r>
            <a:r>
              <a:rPr lang="en-US" dirty="0">
                <a:solidFill>
                  <a:srgbClr val="C00000"/>
                </a:solidFill>
                <a:latin typeface="Berlin Sans FB" pitchFamily="34" charset="0"/>
              </a:rPr>
              <a:t>using local raw </a:t>
            </a:r>
            <a:r>
              <a:rPr lang="en-US" dirty="0" smtClean="0">
                <a:solidFill>
                  <a:srgbClr val="C00000"/>
                </a:solidFill>
                <a:latin typeface="Berlin Sans FB" pitchFamily="34" charset="0"/>
              </a:rPr>
              <a:t>materials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Berlin Sans FB" pitchFamily="34" charset="0"/>
              </a:rPr>
              <a:t>and skills.</a:t>
            </a:r>
            <a:r>
              <a:rPr lang="en-US" dirty="0" smtClean="0"/>
              <a:t>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Berlin Sans FB" pitchFamily="34" charset="0"/>
              </a:rPr>
              <a:t>In </a:t>
            </a:r>
            <a:r>
              <a:rPr lang="en-US" dirty="0">
                <a:latin typeface="Berlin Sans FB" pitchFamily="34" charset="0"/>
              </a:rPr>
              <a:t>any country they are acting as engine of growth through poverty and unemployment reductions.</a:t>
            </a:r>
            <a:endParaRPr lang="en-US" dirty="0" smtClean="0">
              <a:solidFill>
                <a:srgbClr val="C00000"/>
              </a:solidFill>
              <a:latin typeface="Berlin Sans FB" pitchFamily="34" charset="0"/>
            </a:endParaRPr>
          </a:p>
          <a:p>
            <a:pPr algn="just">
              <a:buFont typeface="Wingdings" pitchFamily="2" charset="2"/>
              <a:buChar char="v"/>
            </a:pPr>
            <a:endParaRPr lang="en-US" b="1" dirty="0" smtClean="0">
              <a:solidFill>
                <a:srgbClr val="C00000"/>
              </a:solidFill>
              <a:latin typeface="Berlin Sans FB" pitchFamily="34" charset="0"/>
            </a:endParaRPr>
          </a:p>
          <a:p>
            <a:pPr>
              <a:buFont typeface="Wingdings" pitchFamily="2" charset="2"/>
              <a:buChar char="v"/>
            </a:pPr>
            <a:endParaRPr lang="en-US" dirty="0">
              <a:latin typeface="Berlin Sans FB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98F56-64A0-4FA1-A81C-C3BA3564CECA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62ED-376E-40C8-8F34-39F79C20EC3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b="1" dirty="0">
                <a:latin typeface="Berlin Sans FB" pitchFamily="34" charset="0"/>
              </a:rPr>
              <a:t>2.2 Definition and Importance 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410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latin typeface="Berlin Sans FB" pitchFamily="34" charset="0"/>
              </a:rPr>
              <a:t>2.2.1 Definition of Small Businesses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Berlin Sans FB" pitchFamily="34" charset="0"/>
              </a:rPr>
              <a:t>Due </a:t>
            </a:r>
            <a:r>
              <a:rPr lang="en-US" dirty="0">
                <a:latin typeface="Berlin Sans FB" pitchFamily="34" charset="0"/>
              </a:rPr>
              <a:t>to lack of uniform definition of MSE across the globe, most countries use and implement based on </a:t>
            </a:r>
            <a:r>
              <a:rPr lang="en-US" dirty="0">
                <a:solidFill>
                  <a:srgbClr val="0000CC"/>
                </a:solidFill>
                <a:latin typeface="Berlin Sans FB" pitchFamily="34" charset="0"/>
              </a:rPr>
              <a:t>legal meaning </a:t>
            </a:r>
            <a:r>
              <a:rPr lang="en-US" dirty="0">
                <a:latin typeface="Berlin Sans FB" pitchFamily="34" charset="0"/>
              </a:rPr>
              <a:t>of the </a:t>
            </a:r>
            <a:r>
              <a:rPr lang="en-US" dirty="0" smtClean="0">
                <a:latin typeface="Berlin Sans FB" pitchFamily="34" charset="0"/>
              </a:rPr>
              <a:t>sector.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Berlin Sans FB" pitchFamily="34" charset="0"/>
              </a:rPr>
              <a:t>MSE </a:t>
            </a:r>
            <a:r>
              <a:rPr lang="en-US" dirty="0">
                <a:latin typeface="Berlin Sans FB" pitchFamily="34" charset="0"/>
              </a:rPr>
              <a:t>definition is generally consisted </a:t>
            </a:r>
            <a:r>
              <a:rPr lang="en-US" dirty="0">
                <a:solidFill>
                  <a:srgbClr val="FF0000"/>
                </a:solidFill>
                <a:latin typeface="Berlin Sans FB" pitchFamily="34" charset="0"/>
              </a:rPr>
              <a:t>of three basic criteria</a:t>
            </a:r>
            <a:r>
              <a:rPr lang="en-US" dirty="0">
                <a:latin typeface="Berlin Sans FB" pitchFamily="34" charset="0"/>
              </a:rPr>
              <a:t>. These are</a:t>
            </a:r>
            <a:r>
              <a:rPr lang="en-US" dirty="0" smtClean="0">
                <a:latin typeface="Berlin Sans FB" pitchFamily="34" charset="0"/>
              </a:rPr>
              <a:t>:</a:t>
            </a:r>
            <a:endParaRPr lang="en-US" i="1" dirty="0">
              <a:latin typeface="Berlin Sans FB" pitchFamily="34" charset="0"/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latin typeface="Berlin Sans FB" pitchFamily="34" charset="0"/>
              </a:rPr>
              <a:t>Full </a:t>
            </a:r>
            <a:r>
              <a:rPr lang="en-US" dirty="0">
                <a:latin typeface="Berlin Sans FB" pitchFamily="34" charset="0"/>
              </a:rPr>
              <a:t>timer employed manpower /head count staff/. </a:t>
            </a:r>
            <a:endParaRPr lang="en-US" dirty="0" smtClean="0">
              <a:latin typeface="Berlin Sans FB" pitchFamily="34" charset="0"/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latin typeface="Berlin Sans FB" pitchFamily="34" charset="0"/>
              </a:rPr>
              <a:t>Total </a:t>
            </a:r>
            <a:r>
              <a:rPr lang="en-US" dirty="0">
                <a:latin typeface="Berlin Sans FB" pitchFamily="34" charset="0"/>
              </a:rPr>
              <a:t>asset, net asset and paid </a:t>
            </a:r>
            <a:r>
              <a:rPr lang="en-US" dirty="0" smtClean="0">
                <a:latin typeface="Berlin Sans FB" pitchFamily="34" charset="0"/>
              </a:rPr>
              <a:t>capital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latin typeface="Berlin Sans FB" pitchFamily="34" charset="0"/>
              </a:rPr>
              <a:t>Annual </a:t>
            </a:r>
            <a:r>
              <a:rPr lang="en-US" dirty="0">
                <a:latin typeface="Berlin Sans FB" pitchFamily="34" charset="0"/>
              </a:rPr>
              <a:t>turnover and they use these criteria independently or in combination. </a:t>
            </a:r>
          </a:p>
          <a:p>
            <a:pPr>
              <a:buFont typeface="Wingdings" pitchFamily="2" charset="2"/>
              <a:buChar char="§"/>
            </a:pPr>
            <a:endParaRPr lang="en-US" dirty="0">
              <a:latin typeface="Berlin Sans FB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140F8-32AF-450A-97B6-D8C83FBE6858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62ED-376E-40C8-8F34-39F79C20EC3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FF0000"/>
                </a:solidFill>
                <a:latin typeface="Berlin Sans FB" pitchFamily="34" charset="0"/>
              </a:rPr>
              <a:t>In general the following points indicate experience of other countries. </a:t>
            </a:r>
            <a:endParaRPr lang="en-US" dirty="0" smtClean="0">
              <a:solidFill>
                <a:srgbClr val="FF0000"/>
              </a:solidFill>
              <a:latin typeface="Berlin Sans FB" pitchFamily="34" charset="0"/>
            </a:endParaRPr>
          </a:p>
          <a:p>
            <a:endParaRPr lang="en-US" dirty="0">
              <a:latin typeface="Berlin Sans FB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en-US" sz="3200" dirty="0" smtClean="0">
                <a:latin typeface="Berlin Sans FB" pitchFamily="34" charset="0"/>
              </a:rPr>
              <a:t>All </a:t>
            </a:r>
            <a:r>
              <a:rPr lang="en-US" sz="3200" dirty="0">
                <a:latin typeface="Berlin Sans FB" pitchFamily="34" charset="0"/>
              </a:rPr>
              <a:t>countries encompass the micro, small and medium enterprises definition and support framework. 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dirty="0" smtClean="0">
                <a:latin typeface="Berlin Sans FB" pitchFamily="34" charset="0"/>
              </a:rPr>
              <a:t>The </a:t>
            </a:r>
            <a:r>
              <a:rPr lang="en-US" sz="3200" dirty="0">
                <a:latin typeface="Berlin Sans FB" pitchFamily="34" charset="0"/>
              </a:rPr>
              <a:t>definition of the sector is viewed from the countries’ </a:t>
            </a:r>
            <a:r>
              <a:rPr lang="en-US" sz="3200" dirty="0">
                <a:solidFill>
                  <a:srgbClr val="8B31CF"/>
                </a:solidFill>
                <a:latin typeface="Berlin Sans FB" pitchFamily="34" charset="0"/>
              </a:rPr>
              <a:t>economic status and level of growth. 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dirty="0" smtClean="0">
                <a:latin typeface="Berlin Sans FB" pitchFamily="34" charset="0"/>
              </a:rPr>
              <a:t>In </a:t>
            </a:r>
            <a:r>
              <a:rPr lang="en-US" sz="3200" dirty="0">
                <a:latin typeface="Berlin Sans FB" pitchFamily="34" charset="0"/>
              </a:rPr>
              <a:t>most countries definition of the sector is implemented uniformly and it has legal entity</a:t>
            </a:r>
            <a:r>
              <a:rPr lang="en-US" sz="3200" dirty="0" smtClean="0">
                <a:latin typeface="Berlin Sans FB" pitchFamily="34" charset="0"/>
              </a:rPr>
              <a:t>.</a:t>
            </a:r>
            <a:endParaRPr lang="en-US" sz="3200" dirty="0">
              <a:latin typeface="Berlin Sans FB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8292D-0660-4A14-931F-81BC3076176C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62ED-376E-40C8-8F34-39F79C20EC3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Berlin Sans FB" pitchFamily="34" charset="0"/>
              </a:rPr>
              <a:t>Manpower, total </a:t>
            </a:r>
            <a:r>
              <a:rPr lang="en-US" dirty="0" smtClean="0">
                <a:solidFill>
                  <a:srgbClr val="8B31CF"/>
                </a:solidFill>
                <a:latin typeface="Berlin Sans FB" pitchFamily="34" charset="0"/>
              </a:rPr>
              <a:t>asset, net asset, paid capital and annual turnover</a:t>
            </a:r>
            <a:r>
              <a:rPr lang="en-US" dirty="0" smtClean="0">
                <a:latin typeface="Berlin Sans FB" pitchFamily="34" charset="0"/>
              </a:rPr>
              <a:t> serve as criteria </a:t>
            </a:r>
            <a:r>
              <a:rPr lang="en-US" dirty="0" smtClean="0">
                <a:solidFill>
                  <a:srgbClr val="FF0000"/>
                </a:solidFill>
                <a:latin typeface="Berlin Sans FB" pitchFamily="34" charset="0"/>
              </a:rPr>
              <a:t>independently or jointly.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Berlin Sans FB" pitchFamily="34" charset="0"/>
              </a:rPr>
              <a:t>In some countries like China, USA, South Africa, MSE are divided in to </a:t>
            </a:r>
            <a:r>
              <a:rPr lang="en-US" dirty="0" smtClean="0">
                <a:solidFill>
                  <a:srgbClr val="0000CC"/>
                </a:solidFill>
                <a:latin typeface="Berlin Sans FB" pitchFamily="34" charset="0"/>
              </a:rPr>
              <a:t>manufacturing, construction, transport, wholesale and retail, and service sectors</a:t>
            </a:r>
            <a:r>
              <a:rPr lang="en-US" dirty="0" smtClean="0">
                <a:solidFill>
                  <a:srgbClr val="00B050"/>
                </a:solidFill>
                <a:latin typeface="Berlin Sans FB" pitchFamily="34" charset="0"/>
              </a:rPr>
              <a:t> </a:t>
            </a:r>
            <a:r>
              <a:rPr lang="en-US" dirty="0" smtClean="0">
                <a:latin typeface="Berlin Sans FB" pitchFamily="34" charset="0"/>
              </a:rPr>
              <a:t>based on the type of industry.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Berlin Sans FB" pitchFamily="34" charset="0"/>
              </a:rPr>
              <a:t>As to EU, most countries use uniform definition of MSE for all sectors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57512-3BF4-4A26-B864-3902C19B7A04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62ED-376E-40C8-8F34-39F79C20EC3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r>
              <a:rPr lang="en-US" sz="3600" b="1" dirty="0"/>
              <a:t>The improved definition of MSE from Ethiopian Context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Berlin Sans FB" pitchFamily="34" charset="0"/>
              </a:rPr>
              <a:t>In our country two different definitions of MSE were used so far i.e. the 1998 definition of MSE development strategy, and definition given by CSA. </a:t>
            </a:r>
          </a:p>
          <a:p>
            <a:r>
              <a:rPr lang="en-US" dirty="0" smtClean="0">
                <a:latin typeface="Berlin Sans FB" pitchFamily="34" charset="0"/>
              </a:rPr>
              <a:t>Improved definition for the sector was given based on the gathered </a:t>
            </a:r>
            <a:r>
              <a:rPr lang="en-US" dirty="0" smtClean="0">
                <a:solidFill>
                  <a:srgbClr val="FF0000"/>
                </a:solidFill>
                <a:latin typeface="Berlin Sans FB" pitchFamily="34" charset="0"/>
              </a:rPr>
              <a:t>experience, by identifying the gaps of the existing definition of MSE</a:t>
            </a:r>
            <a:r>
              <a:rPr lang="en-US" dirty="0" smtClean="0">
                <a:latin typeface="Berlin Sans FB" pitchFamily="34" charset="0"/>
              </a:rPr>
              <a:t>, including the </a:t>
            </a:r>
            <a:r>
              <a:rPr lang="en-US" dirty="0" smtClean="0">
                <a:solidFill>
                  <a:srgbClr val="0000CC"/>
                </a:solidFill>
                <a:latin typeface="Berlin Sans FB" pitchFamily="34" charset="0"/>
              </a:rPr>
              <a:t>size of employee </a:t>
            </a:r>
            <a:r>
              <a:rPr lang="en-US" dirty="0" smtClean="0">
                <a:latin typeface="Berlin Sans FB" pitchFamily="34" charset="0"/>
              </a:rPr>
              <a:t>and by taking </a:t>
            </a:r>
            <a:r>
              <a:rPr lang="en-US" dirty="0" smtClean="0">
                <a:solidFill>
                  <a:srgbClr val="0000CC"/>
                </a:solidFill>
                <a:latin typeface="Berlin Sans FB" pitchFamily="34" charset="0"/>
              </a:rPr>
              <a:t>total asset </a:t>
            </a:r>
            <a:r>
              <a:rPr lang="en-US" dirty="0" smtClean="0">
                <a:latin typeface="Berlin Sans FB" pitchFamily="34" charset="0"/>
              </a:rPr>
              <a:t>as criteria and by </a:t>
            </a:r>
            <a:r>
              <a:rPr lang="en-US" dirty="0" smtClean="0">
                <a:solidFill>
                  <a:srgbClr val="8B31CF"/>
                </a:solidFill>
                <a:latin typeface="Berlin Sans FB" pitchFamily="34" charset="0"/>
              </a:rPr>
              <a:t>dividing it in to industry and service sector</a:t>
            </a:r>
          </a:p>
          <a:p>
            <a:r>
              <a:rPr lang="en-US" dirty="0" smtClean="0">
                <a:latin typeface="Berlin Sans FB" pitchFamily="34" charset="0"/>
              </a:rPr>
              <a:t> Considering the inflation and fluctuation/irregularity of currency. </a:t>
            </a:r>
            <a:endParaRPr lang="en-US" dirty="0">
              <a:latin typeface="Berlin Sans FB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8E0D5-5E75-44C2-AA65-46556091D5F3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62ED-376E-40C8-8F34-39F79C20EC3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erlin Sans FB" pitchFamily="34" charset="0"/>
              </a:rPr>
              <a:t>Cont’d </a:t>
            </a:r>
            <a:endParaRPr lang="en-US" dirty="0">
              <a:latin typeface="Berlin Sans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Berlin Sans FB" pitchFamily="34" charset="0"/>
              </a:rPr>
              <a:t>Under micro enterprise level, industry sub-sectors </a:t>
            </a:r>
            <a:r>
              <a:rPr lang="en-US" dirty="0" smtClean="0">
                <a:latin typeface="Berlin Sans FB" pitchFamily="34" charset="0"/>
              </a:rPr>
              <a:t>operating with </a:t>
            </a:r>
            <a:r>
              <a:rPr lang="en-US" dirty="0" smtClean="0">
                <a:solidFill>
                  <a:srgbClr val="8B31CF"/>
                </a:solidFill>
                <a:latin typeface="Berlin Sans FB" pitchFamily="34" charset="0"/>
              </a:rPr>
              <a:t>5 people</a:t>
            </a:r>
            <a:r>
              <a:rPr lang="en-US" dirty="0" smtClean="0">
                <a:latin typeface="Berlin Sans FB" pitchFamily="34" charset="0"/>
              </a:rPr>
              <a:t> including the owner and/or their total asset is not exceeding </a:t>
            </a:r>
            <a:r>
              <a:rPr lang="en-US" dirty="0" smtClean="0">
                <a:solidFill>
                  <a:srgbClr val="0000CC"/>
                </a:solidFill>
                <a:latin typeface="Berlin Sans FB" pitchFamily="34" charset="0"/>
              </a:rPr>
              <a:t>Birr 100,000 </a:t>
            </a:r>
            <a:r>
              <a:rPr lang="en-US" dirty="0" smtClean="0">
                <a:latin typeface="Berlin Sans FB" pitchFamily="34" charset="0"/>
              </a:rPr>
              <a:t>(one hundred thousand). </a:t>
            </a:r>
          </a:p>
          <a:p>
            <a:endParaRPr lang="en-US" dirty="0" smtClean="0">
              <a:latin typeface="Berlin Sans FB" pitchFamily="34" charset="0"/>
            </a:endParaRPr>
          </a:p>
          <a:p>
            <a:r>
              <a:rPr lang="en-US" dirty="0" smtClean="0">
                <a:solidFill>
                  <a:srgbClr val="0000CC"/>
                </a:solidFill>
                <a:latin typeface="Berlin Sans FB" pitchFamily="34" charset="0"/>
              </a:rPr>
              <a:t>Under micro enterprise level, service sub-sectors </a:t>
            </a:r>
            <a:r>
              <a:rPr lang="en-US" dirty="0" smtClean="0">
                <a:latin typeface="Berlin Sans FB" pitchFamily="34" charset="0"/>
              </a:rPr>
              <a:t>operating with </a:t>
            </a:r>
            <a:r>
              <a:rPr lang="en-US" dirty="0" smtClean="0">
                <a:solidFill>
                  <a:srgbClr val="FF33CC"/>
                </a:solidFill>
                <a:latin typeface="Berlin Sans FB" pitchFamily="34" charset="0"/>
              </a:rPr>
              <a:t>5 persons </a:t>
            </a:r>
            <a:r>
              <a:rPr lang="en-US" dirty="0" smtClean="0">
                <a:latin typeface="Berlin Sans FB" pitchFamily="34" charset="0"/>
              </a:rPr>
              <a:t>including the owner of the enterprise and/or the values of total asset is not exceeding Birr </a:t>
            </a:r>
            <a:r>
              <a:rPr lang="en-US" dirty="0" smtClean="0">
                <a:solidFill>
                  <a:srgbClr val="FF0000"/>
                </a:solidFill>
                <a:latin typeface="Berlin Sans FB" pitchFamily="34" charset="0"/>
              </a:rPr>
              <a:t>50,000</a:t>
            </a:r>
            <a:r>
              <a:rPr lang="en-US" dirty="0" smtClean="0">
                <a:latin typeface="Berlin Sans FB" pitchFamily="34" charset="0"/>
              </a:rPr>
              <a:t>(fifty thousand).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8E0D5-5E75-44C2-AA65-46556091D5F3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62ED-376E-40C8-8F34-39F79C20EC3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erlin Sans FB" pitchFamily="34" charset="0"/>
              </a:rPr>
              <a:t>Cont’d</a:t>
            </a:r>
            <a:endParaRPr lang="en-US" dirty="0">
              <a:latin typeface="Berlin Sans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0000CC"/>
                </a:solidFill>
                <a:latin typeface="Berlin Sans FB" pitchFamily="34" charset="0"/>
              </a:rPr>
              <a:t>Under small enterprise level, Industrial sub-sectors </a:t>
            </a:r>
            <a:r>
              <a:rPr lang="en-US" dirty="0" smtClean="0">
                <a:latin typeface="Berlin Sans FB" pitchFamily="34" charset="0"/>
              </a:rPr>
              <a:t>operating with </a:t>
            </a:r>
            <a:r>
              <a:rPr lang="en-US" dirty="0" smtClean="0">
                <a:solidFill>
                  <a:srgbClr val="FF0000"/>
                </a:solidFill>
                <a:latin typeface="Berlin Sans FB" pitchFamily="34" charset="0"/>
              </a:rPr>
              <a:t>6-30 persons </a:t>
            </a:r>
            <a:r>
              <a:rPr lang="en-US" dirty="0" smtClean="0">
                <a:latin typeface="Berlin Sans FB" pitchFamily="34" charset="0"/>
              </a:rPr>
              <a:t>and/or with a paid up capital of total asset </a:t>
            </a:r>
            <a:r>
              <a:rPr lang="en-US" dirty="0" smtClean="0">
                <a:solidFill>
                  <a:srgbClr val="0000CC"/>
                </a:solidFill>
                <a:latin typeface="Berlin Sans FB" pitchFamily="34" charset="0"/>
              </a:rPr>
              <a:t>Birr 100,000</a:t>
            </a:r>
            <a:r>
              <a:rPr lang="en-US" dirty="0" smtClean="0">
                <a:latin typeface="Berlin Sans FB" pitchFamily="34" charset="0"/>
              </a:rPr>
              <a:t>(one hundred thousand) and </a:t>
            </a:r>
            <a:r>
              <a:rPr lang="en-US" dirty="0" smtClean="0">
                <a:solidFill>
                  <a:srgbClr val="0000CC"/>
                </a:solidFill>
                <a:latin typeface="Berlin Sans FB" pitchFamily="34" charset="0"/>
              </a:rPr>
              <a:t>not exceeding Birr 1.5 million. </a:t>
            </a:r>
          </a:p>
          <a:p>
            <a:endParaRPr lang="en-US" dirty="0" smtClean="0">
              <a:latin typeface="Berlin Sans FB" pitchFamily="34" charset="0"/>
            </a:endParaRPr>
          </a:p>
          <a:p>
            <a:r>
              <a:rPr lang="en-US" dirty="0" smtClean="0">
                <a:solidFill>
                  <a:srgbClr val="FF33CC"/>
                </a:solidFill>
                <a:latin typeface="Berlin Sans FB" pitchFamily="34" charset="0"/>
              </a:rPr>
              <a:t>Under small enterprises level, Service sub-sectors </a:t>
            </a:r>
            <a:r>
              <a:rPr lang="en-US" dirty="0" smtClean="0">
                <a:latin typeface="Berlin Sans FB" pitchFamily="34" charset="0"/>
              </a:rPr>
              <a:t>operating with </a:t>
            </a:r>
            <a:r>
              <a:rPr lang="en-US" dirty="0" smtClean="0">
                <a:solidFill>
                  <a:srgbClr val="FF0000"/>
                </a:solidFill>
                <a:latin typeface="Berlin Sans FB" pitchFamily="34" charset="0"/>
              </a:rPr>
              <a:t>6-30 </a:t>
            </a:r>
            <a:r>
              <a:rPr lang="en-US" dirty="0" smtClean="0">
                <a:latin typeface="Berlin Sans FB" pitchFamily="34" charset="0"/>
              </a:rPr>
              <a:t>persons or/and total asset, or a paid up capital is with Birr </a:t>
            </a:r>
            <a:r>
              <a:rPr lang="en-US" dirty="0" smtClean="0">
                <a:solidFill>
                  <a:srgbClr val="8B31CF"/>
                </a:solidFill>
                <a:latin typeface="Berlin Sans FB" pitchFamily="34" charset="0"/>
              </a:rPr>
              <a:t>50,001 and not exceeding Birr 500,000</a:t>
            </a:r>
            <a:r>
              <a:rPr lang="en-US" dirty="0" smtClean="0">
                <a:latin typeface="Berlin Sans FB" pitchFamily="34" charset="0"/>
              </a:rPr>
              <a:t> are defined officially and used in Ethiopia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8E0D5-5E75-44C2-AA65-46556091D5F3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62ED-376E-40C8-8F34-39F79C20EC3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1340</Words>
  <Application>Microsoft Office PowerPoint</Application>
  <PresentationFormat>On-screen Show (4:3)</PresentationFormat>
  <Paragraphs>288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Berlin Sans FB</vt:lpstr>
      <vt:lpstr>Calibri</vt:lpstr>
      <vt:lpstr>Times New Roman</vt:lpstr>
      <vt:lpstr>Wingdings</vt:lpstr>
      <vt:lpstr>Office Theme</vt:lpstr>
      <vt:lpstr>..</vt:lpstr>
      <vt:lpstr>2.1 Introduction </vt:lpstr>
      <vt:lpstr>Cont’d </vt:lpstr>
      <vt:lpstr>   2.2 Definition and Importance   </vt:lpstr>
      <vt:lpstr>PowerPoint Presentation</vt:lpstr>
      <vt:lpstr>Cont’d</vt:lpstr>
      <vt:lpstr>The improved definition of MSE from Ethiopian Context </vt:lpstr>
      <vt:lpstr>Cont’d </vt:lpstr>
      <vt:lpstr>Cont’d</vt:lpstr>
      <vt:lpstr>Main sectors and sub-sectors that focus area </vt:lpstr>
      <vt:lpstr>Cont’d </vt:lpstr>
      <vt:lpstr>PowerPoint Presentation</vt:lpstr>
      <vt:lpstr> 2.2.2 Importance( Special Contributions) of Small Businesses  </vt:lpstr>
      <vt:lpstr>Example of MSE importance </vt:lpstr>
      <vt:lpstr> 2.3 Characteristics of Small Scale Business  </vt:lpstr>
      <vt:lpstr> 2.4 Objectives of Small Businesses  </vt:lpstr>
      <vt:lpstr> 2.5 Small Business Failure Factors  </vt:lpstr>
      <vt:lpstr> </vt:lpstr>
      <vt:lpstr> 2.6 Merits and Demerits of Small Businesses  </vt:lpstr>
      <vt:lpstr>PowerPoint Presentation</vt:lpstr>
      <vt:lpstr>  </vt:lpstr>
      <vt:lpstr>2.7 Problems of Ethiopian Small Businesses</vt:lpstr>
      <vt:lpstr>Cont’d </vt:lpstr>
      <vt:lpstr> 2.10 Steps in Setting Up Small Businesses  </vt:lpstr>
      <vt:lpstr>PowerPoint Presentation</vt:lpstr>
      <vt:lpstr>PowerPoint Presentation</vt:lpstr>
      <vt:lpstr>PowerPoint Presentation</vt:lpstr>
      <vt:lpstr>Cont’d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ABE</dc:creator>
  <cp:lastModifiedBy>Abe</cp:lastModifiedBy>
  <cp:revision>119</cp:revision>
  <dcterms:created xsi:type="dcterms:W3CDTF">2018-03-17T12:53:05Z</dcterms:created>
  <dcterms:modified xsi:type="dcterms:W3CDTF">2020-03-02T07:33:18Z</dcterms:modified>
</cp:coreProperties>
</file>