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</p:sldIdLst>
  <p:sldSz cx="7772400" cy="1005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938" y="-3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96416" y="9233611"/>
            <a:ext cx="5981065" cy="6350"/>
          </a:xfrm>
          <a:custGeom>
            <a:avLst/>
            <a:gdLst/>
            <a:ahLst/>
            <a:cxnLst/>
            <a:rect l="l" t="t" r="r" b="b"/>
            <a:pathLst>
              <a:path w="5981065" h="6350">
                <a:moveTo>
                  <a:pt x="5981065" y="0"/>
                </a:moveTo>
                <a:lnTo>
                  <a:pt x="0" y="0"/>
                </a:lnTo>
                <a:lnTo>
                  <a:pt x="0" y="6095"/>
                </a:lnTo>
                <a:lnTo>
                  <a:pt x="5981065" y="6095"/>
                </a:lnTo>
                <a:lnTo>
                  <a:pt x="598106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2004" y="860805"/>
            <a:ext cx="5968390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93154" y="9646164"/>
            <a:ext cx="204470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image" Target="../media/image175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18" Type="http://schemas.openxmlformats.org/officeDocument/2006/relationships/image" Target="../media/image209.png"/><Relationship Id="rId3" Type="http://schemas.openxmlformats.org/officeDocument/2006/relationships/image" Target="../media/image195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17" Type="http://schemas.openxmlformats.org/officeDocument/2006/relationships/image" Target="../media/image208.png"/><Relationship Id="rId2" Type="http://schemas.openxmlformats.org/officeDocument/2006/relationships/image" Target="../media/image194.png"/><Relationship Id="rId16" Type="http://schemas.openxmlformats.org/officeDocument/2006/relationships/image" Target="../media/image207.png"/><Relationship Id="rId20" Type="http://schemas.openxmlformats.org/officeDocument/2006/relationships/image" Target="../media/image2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202.png"/><Relationship Id="rId5" Type="http://schemas.openxmlformats.org/officeDocument/2006/relationships/image" Target="../media/image197.png"/><Relationship Id="rId15" Type="http://schemas.openxmlformats.org/officeDocument/2006/relationships/image" Target="../media/image206.png"/><Relationship Id="rId10" Type="http://schemas.openxmlformats.org/officeDocument/2006/relationships/image" Target="../media/image201.png"/><Relationship Id="rId19" Type="http://schemas.openxmlformats.org/officeDocument/2006/relationships/image" Target="../media/image210.png"/><Relationship Id="rId4" Type="http://schemas.openxmlformats.org/officeDocument/2006/relationships/image" Target="../media/image196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2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3" Type="http://schemas.openxmlformats.org/officeDocument/2006/relationships/image" Target="../media/image223.png"/><Relationship Id="rId21" Type="http://schemas.openxmlformats.org/officeDocument/2006/relationships/image" Target="../media/image241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" Type="http://schemas.openxmlformats.org/officeDocument/2006/relationships/image" Target="../media/image222.png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5" Type="http://schemas.openxmlformats.org/officeDocument/2006/relationships/image" Target="../media/image235.png"/><Relationship Id="rId10" Type="http://schemas.openxmlformats.org/officeDocument/2006/relationships/image" Target="../media/image230.png"/><Relationship Id="rId19" Type="http://schemas.openxmlformats.org/officeDocument/2006/relationships/image" Target="../media/image239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Relationship Id="rId22" Type="http://schemas.openxmlformats.org/officeDocument/2006/relationships/image" Target="../media/image242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4.png"/><Relationship Id="rId18" Type="http://schemas.openxmlformats.org/officeDocument/2006/relationships/image" Target="../media/image259.png"/><Relationship Id="rId3" Type="http://schemas.openxmlformats.org/officeDocument/2006/relationships/image" Target="../media/image244.png"/><Relationship Id="rId21" Type="http://schemas.openxmlformats.org/officeDocument/2006/relationships/image" Target="../media/image262.pn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17" Type="http://schemas.openxmlformats.org/officeDocument/2006/relationships/image" Target="../media/image258.png"/><Relationship Id="rId2" Type="http://schemas.openxmlformats.org/officeDocument/2006/relationships/image" Target="../media/image243.png"/><Relationship Id="rId16" Type="http://schemas.openxmlformats.org/officeDocument/2006/relationships/image" Target="../media/image257.png"/><Relationship Id="rId20" Type="http://schemas.openxmlformats.org/officeDocument/2006/relationships/image" Target="../media/image2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24" Type="http://schemas.openxmlformats.org/officeDocument/2006/relationships/image" Target="../media/image265.png"/><Relationship Id="rId5" Type="http://schemas.openxmlformats.org/officeDocument/2006/relationships/image" Target="../media/image246.png"/><Relationship Id="rId15" Type="http://schemas.openxmlformats.org/officeDocument/2006/relationships/image" Target="../media/image256.png"/><Relationship Id="rId23" Type="http://schemas.openxmlformats.org/officeDocument/2006/relationships/image" Target="../media/image264.png"/><Relationship Id="rId10" Type="http://schemas.openxmlformats.org/officeDocument/2006/relationships/image" Target="../media/image251.png"/><Relationship Id="rId19" Type="http://schemas.openxmlformats.org/officeDocument/2006/relationships/image" Target="../media/image260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Relationship Id="rId14" Type="http://schemas.openxmlformats.org/officeDocument/2006/relationships/image" Target="../media/image255.png"/><Relationship Id="rId22" Type="http://schemas.openxmlformats.org/officeDocument/2006/relationships/image" Target="../media/image2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13" Type="http://schemas.openxmlformats.org/officeDocument/2006/relationships/image" Target="../media/image277.png"/><Relationship Id="rId18" Type="http://schemas.openxmlformats.org/officeDocument/2006/relationships/image" Target="../media/image282.png"/><Relationship Id="rId3" Type="http://schemas.openxmlformats.org/officeDocument/2006/relationships/image" Target="../media/image267.png"/><Relationship Id="rId21" Type="http://schemas.openxmlformats.org/officeDocument/2006/relationships/image" Target="../media/image285.png"/><Relationship Id="rId7" Type="http://schemas.openxmlformats.org/officeDocument/2006/relationships/image" Target="../media/image271.png"/><Relationship Id="rId12" Type="http://schemas.openxmlformats.org/officeDocument/2006/relationships/image" Target="../media/image276.png"/><Relationship Id="rId17" Type="http://schemas.openxmlformats.org/officeDocument/2006/relationships/image" Target="../media/image281.png"/><Relationship Id="rId25" Type="http://schemas.openxmlformats.org/officeDocument/2006/relationships/image" Target="../media/image289.png"/><Relationship Id="rId2" Type="http://schemas.openxmlformats.org/officeDocument/2006/relationships/image" Target="../media/image266.png"/><Relationship Id="rId16" Type="http://schemas.openxmlformats.org/officeDocument/2006/relationships/image" Target="../media/image280.png"/><Relationship Id="rId20" Type="http://schemas.openxmlformats.org/officeDocument/2006/relationships/image" Target="../media/image2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0.png"/><Relationship Id="rId11" Type="http://schemas.openxmlformats.org/officeDocument/2006/relationships/image" Target="../media/image275.png"/><Relationship Id="rId24" Type="http://schemas.openxmlformats.org/officeDocument/2006/relationships/image" Target="../media/image288.png"/><Relationship Id="rId5" Type="http://schemas.openxmlformats.org/officeDocument/2006/relationships/image" Target="../media/image269.png"/><Relationship Id="rId15" Type="http://schemas.openxmlformats.org/officeDocument/2006/relationships/image" Target="../media/image279.png"/><Relationship Id="rId23" Type="http://schemas.openxmlformats.org/officeDocument/2006/relationships/image" Target="../media/image287.png"/><Relationship Id="rId10" Type="http://schemas.openxmlformats.org/officeDocument/2006/relationships/image" Target="../media/image274.png"/><Relationship Id="rId19" Type="http://schemas.openxmlformats.org/officeDocument/2006/relationships/image" Target="../media/image283.png"/><Relationship Id="rId4" Type="http://schemas.openxmlformats.org/officeDocument/2006/relationships/image" Target="../media/image268.png"/><Relationship Id="rId9" Type="http://schemas.openxmlformats.org/officeDocument/2006/relationships/image" Target="../media/image273.png"/><Relationship Id="rId14" Type="http://schemas.openxmlformats.org/officeDocument/2006/relationships/image" Target="../media/image278.png"/><Relationship Id="rId22" Type="http://schemas.openxmlformats.org/officeDocument/2006/relationships/image" Target="../media/image2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13" Type="http://schemas.openxmlformats.org/officeDocument/2006/relationships/image" Target="../media/image300.png"/><Relationship Id="rId18" Type="http://schemas.openxmlformats.org/officeDocument/2006/relationships/image" Target="../media/image305.png"/><Relationship Id="rId3" Type="http://schemas.openxmlformats.org/officeDocument/2006/relationships/image" Target="../media/image290.png"/><Relationship Id="rId21" Type="http://schemas.openxmlformats.org/officeDocument/2006/relationships/image" Target="../media/image307.png"/><Relationship Id="rId7" Type="http://schemas.openxmlformats.org/officeDocument/2006/relationships/image" Target="../media/image294.png"/><Relationship Id="rId12" Type="http://schemas.openxmlformats.org/officeDocument/2006/relationships/image" Target="../media/image299.png"/><Relationship Id="rId17" Type="http://schemas.openxmlformats.org/officeDocument/2006/relationships/image" Target="../media/image304.png"/><Relationship Id="rId2" Type="http://schemas.openxmlformats.org/officeDocument/2006/relationships/image" Target="../media/image288.png"/><Relationship Id="rId16" Type="http://schemas.openxmlformats.org/officeDocument/2006/relationships/image" Target="../media/image303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3.png"/><Relationship Id="rId11" Type="http://schemas.openxmlformats.org/officeDocument/2006/relationships/image" Target="../media/image298.png"/><Relationship Id="rId5" Type="http://schemas.openxmlformats.org/officeDocument/2006/relationships/image" Target="../media/image292.png"/><Relationship Id="rId15" Type="http://schemas.openxmlformats.org/officeDocument/2006/relationships/image" Target="../media/image302.png"/><Relationship Id="rId10" Type="http://schemas.openxmlformats.org/officeDocument/2006/relationships/image" Target="../media/image297.png"/><Relationship Id="rId19" Type="http://schemas.openxmlformats.org/officeDocument/2006/relationships/image" Target="../media/image306.png"/><Relationship Id="rId4" Type="http://schemas.openxmlformats.org/officeDocument/2006/relationships/image" Target="../media/image291.png"/><Relationship Id="rId9" Type="http://schemas.openxmlformats.org/officeDocument/2006/relationships/image" Target="../media/image296.png"/><Relationship Id="rId14" Type="http://schemas.openxmlformats.org/officeDocument/2006/relationships/image" Target="../media/image301.png"/><Relationship Id="rId22" Type="http://schemas.openxmlformats.org/officeDocument/2006/relationships/image" Target="../media/image3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image" Target="../media/image319.png"/><Relationship Id="rId18" Type="http://schemas.openxmlformats.org/officeDocument/2006/relationships/image" Target="../media/image324.png"/><Relationship Id="rId3" Type="http://schemas.openxmlformats.org/officeDocument/2006/relationships/image" Target="../media/image309.png"/><Relationship Id="rId21" Type="http://schemas.openxmlformats.org/officeDocument/2006/relationships/image" Target="../media/image327.png"/><Relationship Id="rId7" Type="http://schemas.openxmlformats.org/officeDocument/2006/relationships/image" Target="../media/image313.png"/><Relationship Id="rId12" Type="http://schemas.openxmlformats.org/officeDocument/2006/relationships/image" Target="../media/image318.png"/><Relationship Id="rId17" Type="http://schemas.openxmlformats.org/officeDocument/2006/relationships/image" Target="../media/image323.png"/><Relationship Id="rId2" Type="http://schemas.openxmlformats.org/officeDocument/2006/relationships/image" Target="../media/image66.png"/><Relationship Id="rId16" Type="http://schemas.openxmlformats.org/officeDocument/2006/relationships/image" Target="../media/image322.png"/><Relationship Id="rId20" Type="http://schemas.openxmlformats.org/officeDocument/2006/relationships/image" Target="../media/image3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2.png"/><Relationship Id="rId11" Type="http://schemas.openxmlformats.org/officeDocument/2006/relationships/image" Target="../media/image317.png"/><Relationship Id="rId24" Type="http://schemas.openxmlformats.org/officeDocument/2006/relationships/image" Target="../media/image330.png"/><Relationship Id="rId5" Type="http://schemas.openxmlformats.org/officeDocument/2006/relationships/image" Target="../media/image311.png"/><Relationship Id="rId15" Type="http://schemas.openxmlformats.org/officeDocument/2006/relationships/image" Target="../media/image321.png"/><Relationship Id="rId23" Type="http://schemas.openxmlformats.org/officeDocument/2006/relationships/image" Target="../media/image329.png"/><Relationship Id="rId10" Type="http://schemas.openxmlformats.org/officeDocument/2006/relationships/image" Target="../media/image316.png"/><Relationship Id="rId19" Type="http://schemas.openxmlformats.org/officeDocument/2006/relationships/image" Target="../media/image325.png"/><Relationship Id="rId4" Type="http://schemas.openxmlformats.org/officeDocument/2006/relationships/image" Target="../media/image310.png"/><Relationship Id="rId9" Type="http://schemas.openxmlformats.org/officeDocument/2006/relationships/image" Target="../media/image315.png"/><Relationship Id="rId14" Type="http://schemas.openxmlformats.org/officeDocument/2006/relationships/image" Target="../media/image320.png"/><Relationship Id="rId22" Type="http://schemas.openxmlformats.org/officeDocument/2006/relationships/image" Target="../media/image3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13" Type="http://schemas.openxmlformats.org/officeDocument/2006/relationships/image" Target="../media/image342.png"/><Relationship Id="rId18" Type="http://schemas.openxmlformats.org/officeDocument/2006/relationships/image" Target="../media/image347.png"/><Relationship Id="rId3" Type="http://schemas.openxmlformats.org/officeDocument/2006/relationships/image" Target="../media/image332.png"/><Relationship Id="rId21" Type="http://schemas.openxmlformats.org/officeDocument/2006/relationships/image" Target="../media/image350.png"/><Relationship Id="rId7" Type="http://schemas.openxmlformats.org/officeDocument/2006/relationships/image" Target="../media/image336.png"/><Relationship Id="rId12" Type="http://schemas.openxmlformats.org/officeDocument/2006/relationships/image" Target="../media/image341.png"/><Relationship Id="rId17" Type="http://schemas.openxmlformats.org/officeDocument/2006/relationships/image" Target="../media/image346.png"/><Relationship Id="rId2" Type="http://schemas.openxmlformats.org/officeDocument/2006/relationships/image" Target="../media/image331.png"/><Relationship Id="rId16" Type="http://schemas.openxmlformats.org/officeDocument/2006/relationships/image" Target="../media/image345.png"/><Relationship Id="rId20" Type="http://schemas.openxmlformats.org/officeDocument/2006/relationships/image" Target="../media/image3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5.png"/><Relationship Id="rId11" Type="http://schemas.openxmlformats.org/officeDocument/2006/relationships/image" Target="../media/image340.png"/><Relationship Id="rId24" Type="http://schemas.openxmlformats.org/officeDocument/2006/relationships/image" Target="../media/image353.png"/><Relationship Id="rId5" Type="http://schemas.openxmlformats.org/officeDocument/2006/relationships/image" Target="../media/image334.png"/><Relationship Id="rId15" Type="http://schemas.openxmlformats.org/officeDocument/2006/relationships/image" Target="../media/image344.png"/><Relationship Id="rId23" Type="http://schemas.openxmlformats.org/officeDocument/2006/relationships/image" Target="../media/image352.png"/><Relationship Id="rId10" Type="http://schemas.openxmlformats.org/officeDocument/2006/relationships/image" Target="../media/image339.png"/><Relationship Id="rId19" Type="http://schemas.openxmlformats.org/officeDocument/2006/relationships/image" Target="../media/image348.png"/><Relationship Id="rId4" Type="http://schemas.openxmlformats.org/officeDocument/2006/relationships/image" Target="../media/image333.png"/><Relationship Id="rId9" Type="http://schemas.openxmlformats.org/officeDocument/2006/relationships/image" Target="../media/image338.png"/><Relationship Id="rId14" Type="http://schemas.openxmlformats.org/officeDocument/2006/relationships/image" Target="../media/image343.png"/><Relationship Id="rId22" Type="http://schemas.openxmlformats.org/officeDocument/2006/relationships/image" Target="../media/image3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365.png"/><Relationship Id="rId18" Type="http://schemas.openxmlformats.org/officeDocument/2006/relationships/image" Target="../media/image370.png"/><Relationship Id="rId3" Type="http://schemas.openxmlformats.org/officeDocument/2006/relationships/image" Target="../media/image355.png"/><Relationship Id="rId21" Type="http://schemas.openxmlformats.org/officeDocument/2006/relationships/image" Target="../media/image373.png"/><Relationship Id="rId7" Type="http://schemas.openxmlformats.org/officeDocument/2006/relationships/image" Target="../media/image359.png"/><Relationship Id="rId12" Type="http://schemas.openxmlformats.org/officeDocument/2006/relationships/image" Target="../media/image364.png"/><Relationship Id="rId17" Type="http://schemas.openxmlformats.org/officeDocument/2006/relationships/image" Target="../media/image369.png"/><Relationship Id="rId2" Type="http://schemas.openxmlformats.org/officeDocument/2006/relationships/image" Target="../media/image354.png"/><Relationship Id="rId16" Type="http://schemas.openxmlformats.org/officeDocument/2006/relationships/image" Target="../media/image368.png"/><Relationship Id="rId20" Type="http://schemas.openxmlformats.org/officeDocument/2006/relationships/image" Target="../media/image3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8.png"/><Relationship Id="rId11" Type="http://schemas.openxmlformats.org/officeDocument/2006/relationships/image" Target="../media/image363.png"/><Relationship Id="rId5" Type="http://schemas.openxmlformats.org/officeDocument/2006/relationships/image" Target="../media/image357.png"/><Relationship Id="rId15" Type="http://schemas.openxmlformats.org/officeDocument/2006/relationships/image" Target="../media/image367.png"/><Relationship Id="rId10" Type="http://schemas.openxmlformats.org/officeDocument/2006/relationships/image" Target="../media/image362.png"/><Relationship Id="rId19" Type="http://schemas.openxmlformats.org/officeDocument/2006/relationships/image" Target="../media/image371.png"/><Relationship Id="rId4" Type="http://schemas.openxmlformats.org/officeDocument/2006/relationships/image" Target="../media/image356.png"/><Relationship Id="rId9" Type="http://schemas.openxmlformats.org/officeDocument/2006/relationships/image" Target="../media/image361.png"/><Relationship Id="rId14" Type="http://schemas.openxmlformats.org/officeDocument/2006/relationships/image" Target="../media/image366.png"/><Relationship Id="rId22" Type="http://schemas.openxmlformats.org/officeDocument/2006/relationships/image" Target="../media/image3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382.png"/><Relationship Id="rId18" Type="http://schemas.openxmlformats.org/officeDocument/2006/relationships/image" Target="../media/image387.png"/><Relationship Id="rId3" Type="http://schemas.openxmlformats.org/officeDocument/2006/relationships/image" Target="../media/image139.png"/><Relationship Id="rId7" Type="http://schemas.openxmlformats.org/officeDocument/2006/relationships/image" Target="../media/image66.png"/><Relationship Id="rId12" Type="http://schemas.openxmlformats.org/officeDocument/2006/relationships/image" Target="../media/image381.png"/><Relationship Id="rId17" Type="http://schemas.openxmlformats.org/officeDocument/2006/relationships/image" Target="../media/image386.png"/><Relationship Id="rId2" Type="http://schemas.openxmlformats.org/officeDocument/2006/relationships/image" Target="../media/image375.png"/><Relationship Id="rId16" Type="http://schemas.openxmlformats.org/officeDocument/2006/relationships/image" Target="../media/image3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7.png"/><Relationship Id="rId11" Type="http://schemas.openxmlformats.org/officeDocument/2006/relationships/image" Target="../media/image380.png"/><Relationship Id="rId5" Type="http://schemas.openxmlformats.org/officeDocument/2006/relationships/image" Target="../media/image376.png"/><Relationship Id="rId15" Type="http://schemas.openxmlformats.org/officeDocument/2006/relationships/image" Target="../media/image384.png"/><Relationship Id="rId10" Type="http://schemas.openxmlformats.org/officeDocument/2006/relationships/image" Target="../media/image379.png"/><Relationship Id="rId19" Type="http://schemas.openxmlformats.org/officeDocument/2006/relationships/image" Target="../media/image388.png"/><Relationship Id="rId4" Type="http://schemas.openxmlformats.org/officeDocument/2006/relationships/image" Target="../media/image196.png"/><Relationship Id="rId9" Type="http://schemas.openxmlformats.org/officeDocument/2006/relationships/image" Target="../media/image378.png"/><Relationship Id="rId14" Type="http://schemas.openxmlformats.org/officeDocument/2006/relationships/image" Target="../media/image3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13" Type="http://schemas.openxmlformats.org/officeDocument/2006/relationships/image" Target="../media/image399.png"/><Relationship Id="rId18" Type="http://schemas.openxmlformats.org/officeDocument/2006/relationships/image" Target="../media/image404.png"/><Relationship Id="rId26" Type="http://schemas.openxmlformats.org/officeDocument/2006/relationships/image" Target="../media/image412.png"/><Relationship Id="rId3" Type="http://schemas.openxmlformats.org/officeDocument/2006/relationships/image" Target="../media/image390.png"/><Relationship Id="rId21" Type="http://schemas.openxmlformats.org/officeDocument/2006/relationships/image" Target="../media/image407.png"/><Relationship Id="rId7" Type="http://schemas.openxmlformats.org/officeDocument/2006/relationships/image" Target="../media/image394.png"/><Relationship Id="rId12" Type="http://schemas.openxmlformats.org/officeDocument/2006/relationships/image" Target="../media/image398.png"/><Relationship Id="rId17" Type="http://schemas.openxmlformats.org/officeDocument/2006/relationships/image" Target="../media/image403.png"/><Relationship Id="rId25" Type="http://schemas.openxmlformats.org/officeDocument/2006/relationships/image" Target="../media/image411.png"/><Relationship Id="rId2" Type="http://schemas.openxmlformats.org/officeDocument/2006/relationships/image" Target="../media/image389.png"/><Relationship Id="rId16" Type="http://schemas.openxmlformats.org/officeDocument/2006/relationships/image" Target="../media/image402.png"/><Relationship Id="rId20" Type="http://schemas.openxmlformats.org/officeDocument/2006/relationships/image" Target="../media/image406.png"/><Relationship Id="rId29" Type="http://schemas.openxmlformats.org/officeDocument/2006/relationships/image" Target="../media/image4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3.png"/><Relationship Id="rId11" Type="http://schemas.openxmlformats.org/officeDocument/2006/relationships/image" Target="../media/image397.png"/><Relationship Id="rId24" Type="http://schemas.openxmlformats.org/officeDocument/2006/relationships/image" Target="../media/image410.png"/><Relationship Id="rId5" Type="http://schemas.openxmlformats.org/officeDocument/2006/relationships/image" Target="../media/image392.png"/><Relationship Id="rId15" Type="http://schemas.openxmlformats.org/officeDocument/2006/relationships/image" Target="../media/image401.png"/><Relationship Id="rId23" Type="http://schemas.openxmlformats.org/officeDocument/2006/relationships/image" Target="../media/image409.png"/><Relationship Id="rId28" Type="http://schemas.openxmlformats.org/officeDocument/2006/relationships/image" Target="../media/image414.png"/><Relationship Id="rId10" Type="http://schemas.openxmlformats.org/officeDocument/2006/relationships/image" Target="../media/image396.png"/><Relationship Id="rId19" Type="http://schemas.openxmlformats.org/officeDocument/2006/relationships/image" Target="../media/image405.png"/><Relationship Id="rId4" Type="http://schemas.openxmlformats.org/officeDocument/2006/relationships/image" Target="../media/image391.png"/><Relationship Id="rId9" Type="http://schemas.openxmlformats.org/officeDocument/2006/relationships/image" Target="../media/image395.png"/><Relationship Id="rId14" Type="http://schemas.openxmlformats.org/officeDocument/2006/relationships/image" Target="../media/image400.png"/><Relationship Id="rId22" Type="http://schemas.openxmlformats.org/officeDocument/2006/relationships/image" Target="../media/image408.png"/><Relationship Id="rId27" Type="http://schemas.openxmlformats.org/officeDocument/2006/relationships/image" Target="../media/image4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13" Type="http://schemas.openxmlformats.org/officeDocument/2006/relationships/image" Target="../media/image427.png"/><Relationship Id="rId18" Type="http://schemas.openxmlformats.org/officeDocument/2006/relationships/image" Target="../media/image432.png"/><Relationship Id="rId3" Type="http://schemas.openxmlformats.org/officeDocument/2006/relationships/image" Target="../media/image417.png"/><Relationship Id="rId21" Type="http://schemas.openxmlformats.org/officeDocument/2006/relationships/image" Target="../media/image435.png"/><Relationship Id="rId7" Type="http://schemas.openxmlformats.org/officeDocument/2006/relationships/image" Target="../media/image421.png"/><Relationship Id="rId12" Type="http://schemas.openxmlformats.org/officeDocument/2006/relationships/image" Target="../media/image426.png"/><Relationship Id="rId17" Type="http://schemas.openxmlformats.org/officeDocument/2006/relationships/image" Target="../media/image431.png"/><Relationship Id="rId2" Type="http://schemas.openxmlformats.org/officeDocument/2006/relationships/image" Target="../media/image416.png"/><Relationship Id="rId16" Type="http://schemas.openxmlformats.org/officeDocument/2006/relationships/image" Target="../media/image430.png"/><Relationship Id="rId20" Type="http://schemas.openxmlformats.org/officeDocument/2006/relationships/image" Target="../media/image4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0.png"/><Relationship Id="rId11" Type="http://schemas.openxmlformats.org/officeDocument/2006/relationships/image" Target="../media/image425.png"/><Relationship Id="rId24" Type="http://schemas.openxmlformats.org/officeDocument/2006/relationships/image" Target="../media/image438.png"/><Relationship Id="rId5" Type="http://schemas.openxmlformats.org/officeDocument/2006/relationships/image" Target="../media/image419.png"/><Relationship Id="rId15" Type="http://schemas.openxmlformats.org/officeDocument/2006/relationships/image" Target="../media/image429.png"/><Relationship Id="rId23" Type="http://schemas.openxmlformats.org/officeDocument/2006/relationships/image" Target="../media/image437.png"/><Relationship Id="rId10" Type="http://schemas.openxmlformats.org/officeDocument/2006/relationships/image" Target="../media/image424.png"/><Relationship Id="rId19" Type="http://schemas.openxmlformats.org/officeDocument/2006/relationships/image" Target="../media/image433.png"/><Relationship Id="rId4" Type="http://schemas.openxmlformats.org/officeDocument/2006/relationships/image" Target="../media/image418.png"/><Relationship Id="rId9" Type="http://schemas.openxmlformats.org/officeDocument/2006/relationships/image" Target="../media/image423.png"/><Relationship Id="rId14" Type="http://schemas.openxmlformats.org/officeDocument/2006/relationships/image" Target="../media/image428.png"/><Relationship Id="rId22" Type="http://schemas.openxmlformats.org/officeDocument/2006/relationships/image" Target="../media/image4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5.png"/><Relationship Id="rId13" Type="http://schemas.openxmlformats.org/officeDocument/2006/relationships/image" Target="../media/image450.png"/><Relationship Id="rId18" Type="http://schemas.openxmlformats.org/officeDocument/2006/relationships/image" Target="../media/image455.png"/><Relationship Id="rId26" Type="http://schemas.openxmlformats.org/officeDocument/2006/relationships/image" Target="../media/image463.png"/><Relationship Id="rId3" Type="http://schemas.openxmlformats.org/officeDocument/2006/relationships/image" Target="../media/image440.png"/><Relationship Id="rId21" Type="http://schemas.openxmlformats.org/officeDocument/2006/relationships/image" Target="../media/image458.png"/><Relationship Id="rId7" Type="http://schemas.openxmlformats.org/officeDocument/2006/relationships/image" Target="../media/image444.png"/><Relationship Id="rId12" Type="http://schemas.openxmlformats.org/officeDocument/2006/relationships/image" Target="../media/image449.png"/><Relationship Id="rId17" Type="http://schemas.openxmlformats.org/officeDocument/2006/relationships/image" Target="../media/image454.png"/><Relationship Id="rId25" Type="http://schemas.openxmlformats.org/officeDocument/2006/relationships/image" Target="../media/image462.png"/><Relationship Id="rId2" Type="http://schemas.openxmlformats.org/officeDocument/2006/relationships/image" Target="../media/image439.png"/><Relationship Id="rId16" Type="http://schemas.openxmlformats.org/officeDocument/2006/relationships/image" Target="../media/image453.png"/><Relationship Id="rId20" Type="http://schemas.openxmlformats.org/officeDocument/2006/relationships/image" Target="../media/image4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3.png"/><Relationship Id="rId11" Type="http://schemas.openxmlformats.org/officeDocument/2006/relationships/image" Target="../media/image448.png"/><Relationship Id="rId24" Type="http://schemas.openxmlformats.org/officeDocument/2006/relationships/image" Target="../media/image461.png"/><Relationship Id="rId5" Type="http://schemas.openxmlformats.org/officeDocument/2006/relationships/image" Target="../media/image442.png"/><Relationship Id="rId15" Type="http://schemas.openxmlformats.org/officeDocument/2006/relationships/image" Target="../media/image452.png"/><Relationship Id="rId23" Type="http://schemas.openxmlformats.org/officeDocument/2006/relationships/image" Target="../media/image460.png"/><Relationship Id="rId10" Type="http://schemas.openxmlformats.org/officeDocument/2006/relationships/image" Target="../media/image447.png"/><Relationship Id="rId19" Type="http://schemas.openxmlformats.org/officeDocument/2006/relationships/image" Target="../media/image456.png"/><Relationship Id="rId4" Type="http://schemas.openxmlformats.org/officeDocument/2006/relationships/image" Target="../media/image441.png"/><Relationship Id="rId9" Type="http://schemas.openxmlformats.org/officeDocument/2006/relationships/image" Target="../media/image446.png"/><Relationship Id="rId14" Type="http://schemas.openxmlformats.org/officeDocument/2006/relationships/image" Target="../media/image451.png"/><Relationship Id="rId22" Type="http://schemas.openxmlformats.org/officeDocument/2006/relationships/image" Target="../media/image459.png"/><Relationship Id="rId27" Type="http://schemas.openxmlformats.org/officeDocument/2006/relationships/image" Target="../media/image4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13" Type="http://schemas.openxmlformats.org/officeDocument/2006/relationships/image" Target="../media/image476.png"/><Relationship Id="rId18" Type="http://schemas.openxmlformats.org/officeDocument/2006/relationships/image" Target="../media/image481.png"/><Relationship Id="rId26" Type="http://schemas.openxmlformats.org/officeDocument/2006/relationships/image" Target="../media/image489.png"/><Relationship Id="rId3" Type="http://schemas.openxmlformats.org/officeDocument/2006/relationships/image" Target="../media/image466.png"/><Relationship Id="rId21" Type="http://schemas.openxmlformats.org/officeDocument/2006/relationships/image" Target="../media/image484.png"/><Relationship Id="rId34" Type="http://schemas.openxmlformats.org/officeDocument/2006/relationships/image" Target="../media/image497.png"/><Relationship Id="rId7" Type="http://schemas.openxmlformats.org/officeDocument/2006/relationships/image" Target="../media/image470.png"/><Relationship Id="rId12" Type="http://schemas.openxmlformats.org/officeDocument/2006/relationships/image" Target="../media/image475.png"/><Relationship Id="rId17" Type="http://schemas.openxmlformats.org/officeDocument/2006/relationships/image" Target="../media/image480.png"/><Relationship Id="rId25" Type="http://schemas.openxmlformats.org/officeDocument/2006/relationships/image" Target="../media/image488.png"/><Relationship Id="rId33" Type="http://schemas.openxmlformats.org/officeDocument/2006/relationships/image" Target="../media/image496.png"/><Relationship Id="rId2" Type="http://schemas.openxmlformats.org/officeDocument/2006/relationships/image" Target="../media/image465.png"/><Relationship Id="rId16" Type="http://schemas.openxmlformats.org/officeDocument/2006/relationships/image" Target="../media/image479.png"/><Relationship Id="rId20" Type="http://schemas.openxmlformats.org/officeDocument/2006/relationships/image" Target="../media/image483.png"/><Relationship Id="rId29" Type="http://schemas.openxmlformats.org/officeDocument/2006/relationships/image" Target="../media/image4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9.png"/><Relationship Id="rId11" Type="http://schemas.openxmlformats.org/officeDocument/2006/relationships/image" Target="../media/image474.png"/><Relationship Id="rId24" Type="http://schemas.openxmlformats.org/officeDocument/2006/relationships/image" Target="../media/image487.png"/><Relationship Id="rId32" Type="http://schemas.openxmlformats.org/officeDocument/2006/relationships/image" Target="../media/image495.png"/><Relationship Id="rId5" Type="http://schemas.openxmlformats.org/officeDocument/2006/relationships/image" Target="../media/image468.png"/><Relationship Id="rId15" Type="http://schemas.openxmlformats.org/officeDocument/2006/relationships/image" Target="../media/image478.png"/><Relationship Id="rId23" Type="http://schemas.openxmlformats.org/officeDocument/2006/relationships/image" Target="../media/image486.png"/><Relationship Id="rId28" Type="http://schemas.openxmlformats.org/officeDocument/2006/relationships/image" Target="../media/image491.png"/><Relationship Id="rId10" Type="http://schemas.openxmlformats.org/officeDocument/2006/relationships/image" Target="../media/image473.png"/><Relationship Id="rId19" Type="http://schemas.openxmlformats.org/officeDocument/2006/relationships/image" Target="../media/image482.png"/><Relationship Id="rId31" Type="http://schemas.openxmlformats.org/officeDocument/2006/relationships/image" Target="../media/image494.png"/><Relationship Id="rId4" Type="http://schemas.openxmlformats.org/officeDocument/2006/relationships/image" Target="../media/image467.png"/><Relationship Id="rId9" Type="http://schemas.openxmlformats.org/officeDocument/2006/relationships/image" Target="../media/image472.png"/><Relationship Id="rId14" Type="http://schemas.openxmlformats.org/officeDocument/2006/relationships/image" Target="../media/image477.png"/><Relationship Id="rId22" Type="http://schemas.openxmlformats.org/officeDocument/2006/relationships/image" Target="../media/image485.png"/><Relationship Id="rId27" Type="http://schemas.openxmlformats.org/officeDocument/2006/relationships/image" Target="../media/image490.png"/><Relationship Id="rId30" Type="http://schemas.openxmlformats.org/officeDocument/2006/relationships/image" Target="../media/image493.png"/><Relationship Id="rId35" Type="http://schemas.openxmlformats.org/officeDocument/2006/relationships/image" Target="../media/image4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5.png"/><Relationship Id="rId13" Type="http://schemas.openxmlformats.org/officeDocument/2006/relationships/image" Target="../media/image510.png"/><Relationship Id="rId18" Type="http://schemas.openxmlformats.org/officeDocument/2006/relationships/image" Target="../media/image515.png"/><Relationship Id="rId26" Type="http://schemas.openxmlformats.org/officeDocument/2006/relationships/image" Target="../media/image523.png"/><Relationship Id="rId3" Type="http://schemas.openxmlformats.org/officeDocument/2006/relationships/image" Target="../media/image500.png"/><Relationship Id="rId21" Type="http://schemas.openxmlformats.org/officeDocument/2006/relationships/image" Target="../media/image518.png"/><Relationship Id="rId34" Type="http://schemas.openxmlformats.org/officeDocument/2006/relationships/image" Target="../media/image531.png"/><Relationship Id="rId7" Type="http://schemas.openxmlformats.org/officeDocument/2006/relationships/image" Target="../media/image504.png"/><Relationship Id="rId12" Type="http://schemas.openxmlformats.org/officeDocument/2006/relationships/image" Target="../media/image509.png"/><Relationship Id="rId17" Type="http://schemas.openxmlformats.org/officeDocument/2006/relationships/image" Target="../media/image514.png"/><Relationship Id="rId25" Type="http://schemas.openxmlformats.org/officeDocument/2006/relationships/image" Target="../media/image522.png"/><Relationship Id="rId33" Type="http://schemas.openxmlformats.org/officeDocument/2006/relationships/image" Target="../media/image530.png"/><Relationship Id="rId2" Type="http://schemas.openxmlformats.org/officeDocument/2006/relationships/image" Target="../media/image499.png"/><Relationship Id="rId16" Type="http://schemas.openxmlformats.org/officeDocument/2006/relationships/image" Target="../media/image513.png"/><Relationship Id="rId20" Type="http://schemas.openxmlformats.org/officeDocument/2006/relationships/image" Target="../media/image517.png"/><Relationship Id="rId29" Type="http://schemas.openxmlformats.org/officeDocument/2006/relationships/image" Target="../media/image5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3.png"/><Relationship Id="rId11" Type="http://schemas.openxmlformats.org/officeDocument/2006/relationships/image" Target="../media/image508.png"/><Relationship Id="rId24" Type="http://schemas.openxmlformats.org/officeDocument/2006/relationships/image" Target="../media/image521.png"/><Relationship Id="rId32" Type="http://schemas.openxmlformats.org/officeDocument/2006/relationships/image" Target="../media/image529.png"/><Relationship Id="rId37" Type="http://schemas.openxmlformats.org/officeDocument/2006/relationships/image" Target="../media/image534.png"/><Relationship Id="rId5" Type="http://schemas.openxmlformats.org/officeDocument/2006/relationships/image" Target="../media/image502.png"/><Relationship Id="rId15" Type="http://schemas.openxmlformats.org/officeDocument/2006/relationships/image" Target="../media/image512.png"/><Relationship Id="rId23" Type="http://schemas.openxmlformats.org/officeDocument/2006/relationships/image" Target="../media/image520.png"/><Relationship Id="rId28" Type="http://schemas.openxmlformats.org/officeDocument/2006/relationships/image" Target="../media/image525.png"/><Relationship Id="rId36" Type="http://schemas.openxmlformats.org/officeDocument/2006/relationships/image" Target="../media/image533.png"/><Relationship Id="rId10" Type="http://schemas.openxmlformats.org/officeDocument/2006/relationships/image" Target="../media/image507.png"/><Relationship Id="rId19" Type="http://schemas.openxmlformats.org/officeDocument/2006/relationships/image" Target="../media/image516.png"/><Relationship Id="rId31" Type="http://schemas.openxmlformats.org/officeDocument/2006/relationships/image" Target="../media/image528.png"/><Relationship Id="rId4" Type="http://schemas.openxmlformats.org/officeDocument/2006/relationships/image" Target="../media/image501.png"/><Relationship Id="rId9" Type="http://schemas.openxmlformats.org/officeDocument/2006/relationships/image" Target="../media/image506.png"/><Relationship Id="rId14" Type="http://schemas.openxmlformats.org/officeDocument/2006/relationships/image" Target="../media/image511.png"/><Relationship Id="rId22" Type="http://schemas.openxmlformats.org/officeDocument/2006/relationships/image" Target="../media/image519.png"/><Relationship Id="rId27" Type="http://schemas.openxmlformats.org/officeDocument/2006/relationships/image" Target="../media/image524.png"/><Relationship Id="rId30" Type="http://schemas.openxmlformats.org/officeDocument/2006/relationships/image" Target="../media/image527.png"/><Relationship Id="rId35" Type="http://schemas.openxmlformats.org/officeDocument/2006/relationships/image" Target="../media/image5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13" Type="http://schemas.openxmlformats.org/officeDocument/2006/relationships/image" Target="../media/image546.png"/><Relationship Id="rId18" Type="http://schemas.openxmlformats.org/officeDocument/2006/relationships/image" Target="../media/image551.png"/><Relationship Id="rId26" Type="http://schemas.openxmlformats.org/officeDocument/2006/relationships/image" Target="../media/image559.png"/><Relationship Id="rId3" Type="http://schemas.openxmlformats.org/officeDocument/2006/relationships/image" Target="../media/image536.png"/><Relationship Id="rId21" Type="http://schemas.openxmlformats.org/officeDocument/2006/relationships/image" Target="../media/image554.png"/><Relationship Id="rId34" Type="http://schemas.openxmlformats.org/officeDocument/2006/relationships/image" Target="../media/image567.png"/><Relationship Id="rId7" Type="http://schemas.openxmlformats.org/officeDocument/2006/relationships/image" Target="../media/image540.png"/><Relationship Id="rId12" Type="http://schemas.openxmlformats.org/officeDocument/2006/relationships/image" Target="../media/image545.png"/><Relationship Id="rId17" Type="http://schemas.openxmlformats.org/officeDocument/2006/relationships/image" Target="../media/image550.png"/><Relationship Id="rId25" Type="http://schemas.openxmlformats.org/officeDocument/2006/relationships/image" Target="../media/image558.png"/><Relationship Id="rId33" Type="http://schemas.openxmlformats.org/officeDocument/2006/relationships/image" Target="../media/image566.png"/><Relationship Id="rId2" Type="http://schemas.openxmlformats.org/officeDocument/2006/relationships/image" Target="../media/image535.png"/><Relationship Id="rId16" Type="http://schemas.openxmlformats.org/officeDocument/2006/relationships/image" Target="../media/image549.png"/><Relationship Id="rId20" Type="http://schemas.openxmlformats.org/officeDocument/2006/relationships/image" Target="../media/image553.png"/><Relationship Id="rId29" Type="http://schemas.openxmlformats.org/officeDocument/2006/relationships/image" Target="../media/image5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9.png"/><Relationship Id="rId11" Type="http://schemas.openxmlformats.org/officeDocument/2006/relationships/image" Target="../media/image544.png"/><Relationship Id="rId24" Type="http://schemas.openxmlformats.org/officeDocument/2006/relationships/image" Target="../media/image557.png"/><Relationship Id="rId32" Type="http://schemas.openxmlformats.org/officeDocument/2006/relationships/image" Target="../media/image565.png"/><Relationship Id="rId5" Type="http://schemas.openxmlformats.org/officeDocument/2006/relationships/image" Target="../media/image538.png"/><Relationship Id="rId15" Type="http://schemas.openxmlformats.org/officeDocument/2006/relationships/image" Target="../media/image548.png"/><Relationship Id="rId23" Type="http://schemas.openxmlformats.org/officeDocument/2006/relationships/image" Target="../media/image556.png"/><Relationship Id="rId28" Type="http://schemas.openxmlformats.org/officeDocument/2006/relationships/image" Target="../media/image561.png"/><Relationship Id="rId36" Type="http://schemas.openxmlformats.org/officeDocument/2006/relationships/image" Target="../media/image569.png"/><Relationship Id="rId10" Type="http://schemas.openxmlformats.org/officeDocument/2006/relationships/image" Target="../media/image543.png"/><Relationship Id="rId19" Type="http://schemas.openxmlformats.org/officeDocument/2006/relationships/image" Target="../media/image552.png"/><Relationship Id="rId31" Type="http://schemas.openxmlformats.org/officeDocument/2006/relationships/image" Target="../media/image564.png"/><Relationship Id="rId4" Type="http://schemas.openxmlformats.org/officeDocument/2006/relationships/image" Target="../media/image537.png"/><Relationship Id="rId9" Type="http://schemas.openxmlformats.org/officeDocument/2006/relationships/image" Target="../media/image542.png"/><Relationship Id="rId14" Type="http://schemas.openxmlformats.org/officeDocument/2006/relationships/image" Target="../media/image547.png"/><Relationship Id="rId22" Type="http://schemas.openxmlformats.org/officeDocument/2006/relationships/image" Target="../media/image555.png"/><Relationship Id="rId27" Type="http://schemas.openxmlformats.org/officeDocument/2006/relationships/image" Target="../media/image560.png"/><Relationship Id="rId30" Type="http://schemas.openxmlformats.org/officeDocument/2006/relationships/image" Target="../media/image563.png"/><Relationship Id="rId35" Type="http://schemas.openxmlformats.org/officeDocument/2006/relationships/image" Target="../media/image5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6.png"/><Relationship Id="rId13" Type="http://schemas.openxmlformats.org/officeDocument/2006/relationships/image" Target="../media/image581.png"/><Relationship Id="rId18" Type="http://schemas.openxmlformats.org/officeDocument/2006/relationships/image" Target="../media/image586.png"/><Relationship Id="rId26" Type="http://schemas.openxmlformats.org/officeDocument/2006/relationships/image" Target="../media/image594.png"/><Relationship Id="rId3" Type="http://schemas.openxmlformats.org/officeDocument/2006/relationships/image" Target="../media/image571.png"/><Relationship Id="rId21" Type="http://schemas.openxmlformats.org/officeDocument/2006/relationships/image" Target="../media/image589.png"/><Relationship Id="rId34" Type="http://schemas.openxmlformats.org/officeDocument/2006/relationships/image" Target="../media/image602.png"/><Relationship Id="rId7" Type="http://schemas.openxmlformats.org/officeDocument/2006/relationships/image" Target="../media/image575.png"/><Relationship Id="rId12" Type="http://schemas.openxmlformats.org/officeDocument/2006/relationships/image" Target="../media/image580.png"/><Relationship Id="rId17" Type="http://schemas.openxmlformats.org/officeDocument/2006/relationships/image" Target="../media/image585.png"/><Relationship Id="rId25" Type="http://schemas.openxmlformats.org/officeDocument/2006/relationships/image" Target="../media/image593.png"/><Relationship Id="rId33" Type="http://schemas.openxmlformats.org/officeDocument/2006/relationships/image" Target="../media/image601.png"/><Relationship Id="rId2" Type="http://schemas.openxmlformats.org/officeDocument/2006/relationships/image" Target="../media/image570.png"/><Relationship Id="rId16" Type="http://schemas.openxmlformats.org/officeDocument/2006/relationships/image" Target="../media/image584.png"/><Relationship Id="rId20" Type="http://schemas.openxmlformats.org/officeDocument/2006/relationships/image" Target="../media/image588.png"/><Relationship Id="rId29" Type="http://schemas.openxmlformats.org/officeDocument/2006/relationships/image" Target="../media/image5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4.png"/><Relationship Id="rId11" Type="http://schemas.openxmlformats.org/officeDocument/2006/relationships/image" Target="../media/image579.png"/><Relationship Id="rId24" Type="http://schemas.openxmlformats.org/officeDocument/2006/relationships/image" Target="../media/image592.png"/><Relationship Id="rId32" Type="http://schemas.openxmlformats.org/officeDocument/2006/relationships/image" Target="../media/image600.png"/><Relationship Id="rId5" Type="http://schemas.openxmlformats.org/officeDocument/2006/relationships/image" Target="../media/image573.png"/><Relationship Id="rId15" Type="http://schemas.openxmlformats.org/officeDocument/2006/relationships/image" Target="../media/image583.png"/><Relationship Id="rId23" Type="http://schemas.openxmlformats.org/officeDocument/2006/relationships/image" Target="../media/image591.png"/><Relationship Id="rId28" Type="http://schemas.openxmlformats.org/officeDocument/2006/relationships/image" Target="../media/image596.png"/><Relationship Id="rId10" Type="http://schemas.openxmlformats.org/officeDocument/2006/relationships/image" Target="../media/image578.png"/><Relationship Id="rId19" Type="http://schemas.openxmlformats.org/officeDocument/2006/relationships/image" Target="../media/image587.png"/><Relationship Id="rId31" Type="http://schemas.openxmlformats.org/officeDocument/2006/relationships/image" Target="../media/image599.png"/><Relationship Id="rId4" Type="http://schemas.openxmlformats.org/officeDocument/2006/relationships/image" Target="../media/image572.png"/><Relationship Id="rId9" Type="http://schemas.openxmlformats.org/officeDocument/2006/relationships/image" Target="../media/image577.png"/><Relationship Id="rId14" Type="http://schemas.openxmlformats.org/officeDocument/2006/relationships/image" Target="../media/image582.png"/><Relationship Id="rId22" Type="http://schemas.openxmlformats.org/officeDocument/2006/relationships/image" Target="../media/image590.png"/><Relationship Id="rId27" Type="http://schemas.openxmlformats.org/officeDocument/2006/relationships/image" Target="../media/image595.png"/><Relationship Id="rId30" Type="http://schemas.openxmlformats.org/officeDocument/2006/relationships/image" Target="../media/image598.png"/><Relationship Id="rId35" Type="http://schemas.openxmlformats.org/officeDocument/2006/relationships/image" Target="../media/image6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615.png"/><Relationship Id="rId18" Type="http://schemas.openxmlformats.org/officeDocument/2006/relationships/image" Target="../media/image618.png"/><Relationship Id="rId26" Type="http://schemas.openxmlformats.org/officeDocument/2006/relationships/image" Target="../media/image626.png"/><Relationship Id="rId3" Type="http://schemas.openxmlformats.org/officeDocument/2006/relationships/image" Target="../media/image605.png"/><Relationship Id="rId21" Type="http://schemas.openxmlformats.org/officeDocument/2006/relationships/image" Target="../media/image621.png"/><Relationship Id="rId34" Type="http://schemas.openxmlformats.org/officeDocument/2006/relationships/image" Target="../media/image634.png"/><Relationship Id="rId7" Type="http://schemas.openxmlformats.org/officeDocument/2006/relationships/image" Target="../media/image609.png"/><Relationship Id="rId12" Type="http://schemas.openxmlformats.org/officeDocument/2006/relationships/image" Target="../media/image614.png"/><Relationship Id="rId17" Type="http://schemas.openxmlformats.org/officeDocument/2006/relationships/image" Target="../media/image586.png"/><Relationship Id="rId25" Type="http://schemas.openxmlformats.org/officeDocument/2006/relationships/image" Target="../media/image625.png"/><Relationship Id="rId33" Type="http://schemas.openxmlformats.org/officeDocument/2006/relationships/image" Target="../media/image633.png"/><Relationship Id="rId2" Type="http://schemas.openxmlformats.org/officeDocument/2006/relationships/image" Target="../media/image604.png"/><Relationship Id="rId16" Type="http://schemas.openxmlformats.org/officeDocument/2006/relationships/image" Target="../media/image617.png"/><Relationship Id="rId20" Type="http://schemas.openxmlformats.org/officeDocument/2006/relationships/image" Target="../media/image620.png"/><Relationship Id="rId29" Type="http://schemas.openxmlformats.org/officeDocument/2006/relationships/image" Target="../media/image6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8.png"/><Relationship Id="rId11" Type="http://schemas.openxmlformats.org/officeDocument/2006/relationships/image" Target="../media/image613.png"/><Relationship Id="rId24" Type="http://schemas.openxmlformats.org/officeDocument/2006/relationships/image" Target="../media/image624.png"/><Relationship Id="rId32" Type="http://schemas.openxmlformats.org/officeDocument/2006/relationships/image" Target="../media/image632.png"/><Relationship Id="rId5" Type="http://schemas.openxmlformats.org/officeDocument/2006/relationships/image" Target="../media/image607.png"/><Relationship Id="rId15" Type="http://schemas.openxmlformats.org/officeDocument/2006/relationships/image" Target="../media/image584.png"/><Relationship Id="rId23" Type="http://schemas.openxmlformats.org/officeDocument/2006/relationships/image" Target="../media/image623.png"/><Relationship Id="rId28" Type="http://schemas.openxmlformats.org/officeDocument/2006/relationships/image" Target="../media/image628.png"/><Relationship Id="rId10" Type="http://schemas.openxmlformats.org/officeDocument/2006/relationships/image" Target="../media/image612.png"/><Relationship Id="rId19" Type="http://schemas.openxmlformats.org/officeDocument/2006/relationships/image" Target="../media/image619.png"/><Relationship Id="rId31" Type="http://schemas.openxmlformats.org/officeDocument/2006/relationships/image" Target="../media/image631.png"/><Relationship Id="rId4" Type="http://schemas.openxmlformats.org/officeDocument/2006/relationships/image" Target="../media/image606.png"/><Relationship Id="rId9" Type="http://schemas.openxmlformats.org/officeDocument/2006/relationships/image" Target="../media/image611.png"/><Relationship Id="rId14" Type="http://schemas.openxmlformats.org/officeDocument/2006/relationships/image" Target="../media/image616.png"/><Relationship Id="rId22" Type="http://schemas.openxmlformats.org/officeDocument/2006/relationships/image" Target="../media/image622.png"/><Relationship Id="rId27" Type="http://schemas.openxmlformats.org/officeDocument/2006/relationships/image" Target="../media/image627.png"/><Relationship Id="rId30" Type="http://schemas.openxmlformats.org/officeDocument/2006/relationships/image" Target="../media/image6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1.png"/><Relationship Id="rId13" Type="http://schemas.openxmlformats.org/officeDocument/2006/relationships/image" Target="../media/image646.png"/><Relationship Id="rId18" Type="http://schemas.openxmlformats.org/officeDocument/2006/relationships/image" Target="../media/image651.png"/><Relationship Id="rId3" Type="http://schemas.openxmlformats.org/officeDocument/2006/relationships/image" Target="../media/image636.png"/><Relationship Id="rId21" Type="http://schemas.openxmlformats.org/officeDocument/2006/relationships/image" Target="../media/image654.png"/><Relationship Id="rId7" Type="http://schemas.openxmlformats.org/officeDocument/2006/relationships/image" Target="../media/image640.png"/><Relationship Id="rId12" Type="http://schemas.openxmlformats.org/officeDocument/2006/relationships/image" Target="../media/image645.png"/><Relationship Id="rId17" Type="http://schemas.openxmlformats.org/officeDocument/2006/relationships/image" Target="../media/image650.png"/><Relationship Id="rId2" Type="http://schemas.openxmlformats.org/officeDocument/2006/relationships/image" Target="../media/image635.png"/><Relationship Id="rId16" Type="http://schemas.openxmlformats.org/officeDocument/2006/relationships/image" Target="../media/image649.png"/><Relationship Id="rId20" Type="http://schemas.openxmlformats.org/officeDocument/2006/relationships/image" Target="../media/image6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9.png"/><Relationship Id="rId11" Type="http://schemas.openxmlformats.org/officeDocument/2006/relationships/image" Target="../media/image644.png"/><Relationship Id="rId5" Type="http://schemas.openxmlformats.org/officeDocument/2006/relationships/image" Target="../media/image638.png"/><Relationship Id="rId15" Type="http://schemas.openxmlformats.org/officeDocument/2006/relationships/image" Target="../media/image648.png"/><Relationship Id="rId10" Type="http://schemas.openxmlformats.org/officeDocument/2006/relationships/image" Target="../media/image643.png"/><Relationship Id="rId19" Type="http://schemas.openxmlformats.org/officeDocument/2006/relationships/image" Target="../media/image652.png"/><Relationship Id="rId4" Type="http://schemas.openxmlformats.org/officeDocument/2006/relationships/image" Target="../media/image637.png"/><Relationship Id="rId9" Type="http://schemas.openxmlformats.org/officeDocument/2006/relationships/image" Target="../media/image642.png"/><Relationship Id="rId14" Type="http://schemas.openxmlformats.org/officeDocument/2006/relationships/image" Target="../media/image6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1.png"/><Relationship Id="rId13" Type="http://schemas.openxmlformats.org/officeDocument/2006/relationships/image" Target="../media/image666.png"/><Relationship Id="rId18" Type="http://schemas.openxmlformats.org/officeDocument/2006/relationships/image" Target="../media/image671.png"/><Relationship Id="rId26" Type="http://schemas.openxmlformats.org/officeDocument/2006/relationships/image" Target="../media/image679.png"/><Relationship Id="rId39" Type="http://schemas.openxmlformats.org/officeDocument/2006/relationships/image" Target="../media/image692.png"/><Relationship Id="rId3" Type="http://schemas.openxmlformats.org/officeDocument/2006/relationships/image" Target="../media/image656.png"/><Relationship Id="rId21" Type="http://schemas.openxmlformats.org/officeDocument/2006/relationships/image" Target="../media/image674.png"/><Relationship Id="rId34" Type="http://schemas.openxmlformats.org/officeDocument/2006/relationships/image" Target="../media/image687.png"/><Relationship Id="rId42" Type="http://schemas.openxmlformats.org/officeDocument/2006/relationships/image" Target="../media/image695.png"/><Relationship Id="rId7" Type="http://schemas.openxmlformats.org/officeDocument/2006/relationships/image" Target="../media/image660.png"/><Relationship Id="rId12" Type="http://schemas.openxmlformats.org/officeDocument/2006/relationships/image" Target="../media/image665.png"/><Relationship Id="rId17" Type="http://schemas.openxmlformats.org/officeDocument/2006/relationships/image" Target="../media/image670.png"/><Relationship Id="rId25" Type="http://schemas.openxmlformats.org/officeDocument/2006/relationships/image" Target="../media/image678.png"/><Relationship Id="rId33" Type="http://schemas.openxmlformats.org/officeDocument/2006/relationships/image" Target="../media/image686.png"/><Relationship Id="rId38" Type="http://schemas.openxmlformats.org/officeDocument/2006/relationships/image" Target="../media/image691.png"/><Relationship Id="rId2" Type="http://schemas.openxmlformats.org/officeDocument/2006/relationships/image" Target="../media/image655.png"/><Relationship Id="rId16" Type="http://schemas.openxmlformats.org/officeDocument/2006/relationships/image" Target="../media/image669.png"/><Relationship Id="rId20" Type="http://schemas.openxmlformats.org/officeDocument/2006/relationships/image" Target="../media/image673.png"/><Relationship Id="rId29" Type="http://schemas.openxmlformats.org/officeDocument/2006/relationships/image" Target="../media/image682.png"/><Relationship Id="rId41" Type="http://schemas.openxmlformats.org/officeDocument/2006/relationships/image" Target="../media/image6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9.png"/><Relationship Id="rId11" Type="http://schemas.openxmlformats.org/officeDocument/2006/relationships/image" Target="../media/image664.png"/><Relationship Id="rId24" Type="http://schemas.openxmlformats.org/officeDocument/2006/relationships/image" Target="../media/image677.png"/><Relationship Id="rId32" Type="http://schemas.openxmlformats.org/officeDocument/2006/relationships/image" Target="../media/image685.png"/><Relationship Id="rId37" Type="http://schemas.openxmlformats.org/officeDocument/2006/relationships/image" Target="../media/image690.png"/><Relationship Id="rId40" Type="http://schemas.openxmlformats.org/officeDocument/2006/relationships/image" Target="../media/image693.png"/><Relationship Id="rId5" Type="http://schemas.openxmlformats.org/officeDocument/2006/relationships/image" Target="../media/image658.png"/><Relationship Id="rId15" Type="http://schemas.openxmlformats.org/officeDocument/2006/relationships/image" Target="../media/image668.png"/><Relationship Id="rId23" Type="http://schemas.openxmlformats.org/officeDocument/2006/relationships/image" Target="../media/image676.png"/><Relationship Id="rId28" Type="http://schemas.openxmlformats.org/officeDocument/2006/relationships/image" Target="../media/image681.png"/><Relationship Id="rId36" Type="http://schemas.openxmlformats.org/officeDocument/2006/relationships/image" Target="../media/image689.png"/><Relationship Id="rId10" Type="http://schemas.openxmlformats.org/officeDocument/2006/relationships/image" Target="../media/image663.png"/><Relationship Id="rId19" Type="http://schemas.openxmlformats.org/officeDocument/2006/relationships/image" Target="../media/image672.png"/><Relationship Id="rId31" Type="http://schemas.openxmlformats.org/officeDocument/2006/relationships/image" Target="../media/image684.png"/><Relationship Id="rId4" Type="http://schemas.openxmlformats.org/officeDocument/2006/relationships/image" Target="../media/image657.png"/><Relationship Id="rId9" Type="http://schemas.openxmlformats.org/officeDocument/2006/relationships/image" Target="../media/image662.png"/><Relationship Id="rId14" Type="http://schemas.openxmlformats.org/officeDocument/2006/relationships/image" Target="../media/image667.png"/><Relationship Id="rId22" Type="http://schemas.openxmlformats.org/officeDocument/2006/relationships/image" Target="../media/image675.png"/><Relationship Id="rId27" Type="http://schemas.openxmlformats.org/officeDocument/2006/relationships/image" Target="../media/image680.png"/><Relationship Id="rId30" Type="http://schemas.openxmlformats.org/officeDocument/2006/relationships/image" Target="../media/image683.png"/><Relationship Id="rId35" Type="http://schemas.openxmlformats.org/officeDocument/2006/relationships/image" Target="../media/image6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2.png"/><Relationship Id="rId13" Type="http://schemas.openxmlformats.org/officeDocument/2006/relationships/image" Target="../media/image707.png"/><Relationship Id="rId18" Type="http://schemas.openxmlformats.org/officeDocument/2006/relationships/image" Target="../media/image712.png"/><Relationship Id="rId26" Type="http://schemas.openxmlformats.org/officeDocument/2006/relationships/image" Target="../media/image720.png"/><Relationship Id="rId39" Type="http://schemas.openxmlformats.org/officeDocument/2006/relationships/image" Target="../media/image733.png"/><Relationship Id="rId3" Type="http://schemas.openxmlformats.org/officeDocument/2006/relationships/image" Target="../media/image697.png"/><Relationship Id="rId21" Type="http://schemas.openxmlformats.org/officeDocument/2006/relationships/image" Target="../media/image715.png"/><Relationship Id="rId34" Type="http://schemas.openxmlformats.org/officeDocument/2006/relationships/image" Target="../media/image728.png"/><Relationship Id="rId42" Type="http://schemas.openxmlformats.org/officeDocument/2006/relationships/image" Target="../media/image736.png"/><Relationship Id="rId7" Type="http://schemas.openxmlformats.org/officeDocument/2006/relationships/image" Target="../media/image701.png"/><Relationship Id="rId12" Type="http://schemas.openxmlformats.org/officeDocument/2006/relationships/image" Target="../media/image706.png"/><Relationship Id="rId17" Type="http://schemas.openxmlformats.org/officeDocument/2006/relationships/image" Target="../media/image711.png"/><Relationship Id="rId25" Type="http://schemas.openxmlformats.org/officeDocument/2006/relationships/image" Target="../media/image719.png"/><Relationship Id="rId33" Type="http://schemas.openxmlformats.org/officeDocument/2006/relationships/image" Target="../media/image727.png"/><Relationship Id="rId38" Type="http://schemas.openxmlformats.org/officeDocument/2006/relationships/image" Target="../media/image732.png"/><Relationship Id="rId2" Type="http://schemas.openxmlformats.org/officeDocument/2006/relationships/image" Target="../media/image696.png"/><Relationship Id="rId16" Type="http://schemas.openxmlformats.org/officeDocument/2006/relationships/image" Target="../media/image710.png"/><Relationship Id="rId20" Type="http://schemas.openxmlformats.org/officeDocument/2006/relationships/image" Target="../media/image714.png"/><Relationship Id="rId29" Type="http://schemas.openxmlformats.org/officeDocument/2006/relationships/image" Target="../media/image723.png"/><Relationship Id="rId41" Type="http://schemas.openxmlformats.org/officeDocument/2006/relationships/image" Target="../media/image7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0.png"/><Relationship Id="rId11" Type="http://schemas.openxmlformats.org/officeDocument/2006/relationships/image" Target="../media/image705.png"/><Relationship Id="rId24" Type="http://schemas.openxmlformats.org/officeDocument/2006/relationships/image" Target="../media/image718.png"/><Relationship Id="rId32" Type="http://schemas.openxmlformats.org/officeDocument/2006/relationships/image" Target="../media/image726.png"/><Relationship Id="rId37" Type="http://schemas.openxmlformats.org/officeDocument/2006/relationships/image" Target="../media/image731.png"/><Relationship Id="rId40" Type="http://schemas.openxmlformats.org/officeDocument/2006/relationships/image" Target="../media/image734.png"/><Relationship Id="rId5" Type="http://schemas.openxmlformats.org/officeDocument/2006/relationships/image" Target="../media/image699.png"/><Relationship Id="rId15" Type="http://schemas.openxmlformats.org/officeDocument/2006/relationships/image" Target="../media/image709.png"/><Relationship Id="rId23" Type="http://schemas.openxmlformats.org/officeDocument/2006/relationships/image" Target="../media/image717.png"/><Relationship Id="rId28" Type="http://schemas.openxmlformats.org/officeDocument/2006/relationships/image" Target="../media/image722.png"/><Relationship Id="rId36" Type="http://schemas.openxmlformats.org/officeDocument/2006/relationships/image" Target="../media/image730.png"/><Relationship Id="rId10" Type="http://schemas.openxmlformats.org/officeDocument/2006/relationships/image" Target="../media/image704.png"/><Relationship Id="rId19" Type="http://schemas.openxmlformats.org/officeDocument/2006/relationships/image" Target="../media/image713.png"/><Relationship Id="rId31" Type="http://schemas.openxmlformats.org/officeDocument/2006/relationships/image" Target="../media/image725.png"/><Relationship Id="rId4" Type="http://schemas.openxmlformats.org/officeDocument/2006/relationships/image" Target="../media/image698.png"/><Relationship Id="rId9" Type="http://schemas.openxmlformats.org/officeDocument/2006/relationships/image" Target="../media/image703.png"/><Relationship Id="rId14" Type="http://schemas.openxmlformats.org/officeDocument/2006/relationships/image" Target="../media/image708.png"/><Relationship Id="rId22" Type="http://schemas.openxmlformats.org/officeDocument/2006/relationships/image" Target="../media/image716.png"/><Relationship Id="rId27" Type="http://schemas.openxmlformats.org/officeDocument/2006/relationships/image" Target="../media/image721.png"/><Relationship Id="rId30" Type="http://schemas.openxmlformats.org/officeDocument/2006/relationships/image" Target="../media/image724.png"/><Relationship Id="rId35" Type="http://schemas.openxmlformats.org/officeDocument/2006/relationships/image" Target="../media/image729.png"/><Relationship Id="rId43" Type="http://schemas.openxmlformats.org/officeDocument/2006/relationships/image" Target="../media/image7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2.png"/><Relationship Id="rId13" Type="http://schemas.openxmlformats.org/officeDocument/2006/relationships/image" Target="../media/image747.png"/><Relationship Id="rId18" Type="http://schemas.openxmlformats.org/officeDocument/2006/relationships/image" Target="../media/image752.png"/><Relationship Id="rId26" Type="http://schemas.openxmlformats.org/officeDocument/2006/relationships/image" Target="../media/image760.png"/><Relationship Id="rId3" Type="http://schemas.openxmlformats.org/officeDocument/2006/relationships/image" Target="../media/image738.png"/><Relationship Id="rId21" Type="http://schemas.openxmlformats.org/officeDocument/2006/relationships/image" Target="../media/image755.png"/><Relationship Id="rId34" Type="http://schemas.openxmlformats.org/officeDocument/2006/relationships/image" Target="../media/image768.png"/><Relationship Id="rId7" Type="http://schemas.openxmlformats.org/officeDocument/2006/relationships/image" Target="../media/image741.png"/><Relationship Id="rId12" Type="http://schemas.openxmlformats.org/officeDocument/2006/relationships/image" Target="../media/image746.png"/><Relationship Id="rId17" Type="http://schemas.openxmlformats.org/officeDocument/2006/relationships/image" Target="../media/image751.png"/><Relationship Id="rId25" Type="http://schemas.openxmlformats.org/officeDocument/2006/relationships/image" Target="../media/image759.png"/><Relationship Id="rId33" Type="http://schemas.openxmlformats.org/officeDocument/2006/relationships/image" Target="../media/image767.png"/><Relationship Id="rId38" Type="http://schemas.openxmlformats.org/officeDocument/2006/relationships/image" Target="../media/image772.png"/><Relationship Id="rId2" Type="http://schemas.openxmlformats.org/officeDocument/2006/relationships/image" Target="../media/image198.png"/><Relationship Id="rId16" Type="http://schemas.openxmlformats.org/officeDocument/2006/relationships/image" Target="../media/image750.png"/><Relationship Id="rId20" Type="http://schemas.openxmlformats.org/officeDocument/2006/relationships/image" Target="../media/image754.png"/><Relationship Id="rId29" Type="http://schemas.openxmlformats.org/officeDocument/2006/relationships/image" Target="../media/image7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0.png"/><Relationship Id="rId11" Type="http://schemas.openxmlformats.org/officeDocument/2006/relationships/image" Target="../media/image745.png"/><Relationship Id="rId24" Type="http://schemas.openxmlformats.org/officeDocument/2006/relationships/image" Target="../media/image758.png"/><Relationship Id="rId32" Type="http://schemas.openxmlformats.org/officeDocument/2006/relationships/image" Target="../media/image766.png"/><Relationship Id="rId37" Type="http://schemas.openxmlformats.org/officeDocument/2006/relationships/image" Target="../media/image771.png"/><Relationship Id="rId5" Type="http://schemas.openxmlformats.org/officeDocument/2006/relationships/image" Target="../media/image739.png"/><Relationship Id="rId15" Type="http://schemas.openxmlformats.org/officeDocument/2006/relationships/image" Target="../media/image749.png"/><Relationship Id="rId23" Type="http://schemas.openxmlformats.org/officeDocument/2006/relationships/image" Target="../media/image757.png"/><Relationship Id="rId28" Type="http://schemas.openxmlformats.org/officeDocument/2006/relationships/image" Target="../media/image762.png"/><Relationship Id="rId36" Type="http://schemas.openxmlformats.org/officeDocument/2006/relationships/image" Target="../media/image770.png"/><Relationship Id="rId10" Type="http://schemas.openxmlformats.org/officeDocument/2006/relationships/image" Target="../media/image744.png"/><Relationship Id="rId19" Type="http://schemas.openxmlformats.org/officeDocument/2006/relationships/image" Target="../media/image753.png"/><Relationship Id="rId31" Type="http://schemas.openxmlformats.org/officeDocument/2006/relationships/image" Target="../media/image765.png"/><Relationship Id="rId4" Type="http://schemas.openxmlformats.org/officeDocument/2006/relationships/image" Target="../media/image379.png"/><Relationship Id="rId9" Type="http://schemas.openxmlformats.org/officeDocument/2006/relationships/image" Target="../media/image743.png"/><Relationship Id="rId14" Type="http://schemas.openxmlformats.org/officeDocument/2006/relationships/image" Target="../media/image748.png"/><Relationship Id="rId22" Type="http://schemas.openxmlformats.org/officeDocument/2006/relationships/image" Target="../media/image756.png"/><Relationship Id="rId27" Type="http://schemas.openxmlformats.org/officeDocument/2006/relationships/image" Target="../media/image761.png"/><Relationship Id="rId30" Type="http://schemas.openxmlformats.org/officeDocument/2006/relationships/image" Target="../media/image764.png"/><Relationship Id="rId35" Type="http://schemas.openxmlformats.org/officeDocument/2006/relationships/image" Target="../media/image7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9.png"/><Relationship Id="rId13" Type="http://schemas.openxmlformats.org/officeDocument/2006/relationships/image" Target="../media/image783.png"/><Relationship Id="rId18" Type="http://schemas.openxmlformats.org/officeDocument/2006/relationships/image" Target="../media/image788.png"/><Relationship Id="rId26" Type="http://schemas.openxmlformats.org/officeDocument/2006/relationships/image" Target="../media/image796.png"/><Relationship Id="rId3" Type="http://schemas.openxmlformats.org/officeDocument/2006/relationships/image" Target="../media/image774.png"/><Relationship Id="rId21" Type="http://schemas.openxmlformats.org/officeDocument/2006/relationships/image" Target="../media/image791.png"/><Relationship Id="rId7" Type="http://schemas.openxmlformats.org/officeDocument/2006/relationships/image" Target="../media/image778.png"/><Relationship Id="rId12" Type="http://schemas.openxmlformats.org/officeDocument/2006/relationships/image" Target="../media/image782.png"/><Relationship Id="rId17" Type="http://schemas.openxmlformats.org/officeDocument/2006/relationships/image" Target="../media/image787.png"/><Relationship Id="rId25" Type="http://schemas.openxmlformats.org/officeDocument/2006/relationships/image" Target="../media/image795.png"/><Relationship Id="rId2" Type="http://schemas.openxmlformats.org/officeDocument/2006/relationships/image" Target="../media/image773.png"/><Relationship Id="rId16" Type="http://schemas.openxmlformats.org/officeDocument/2006/relationships/image" Target="../media/image786.png"/><Relationship Id="rId20" Type="http://schemas.openxmlformats.org/officeDocument/2006/relationships/image" Target="../media/image790.png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7.png"/><Relationship Id="rId11" Type="http://schemas.openxmlformats.org/officeDocument/2006/relationships/image" Target="../media/image781.png"/><Relationship Id="rId24" Type="http://schemas.openxmlformats.org/officeDocument/2006/relationships/image" Target="../media/image794.png"/><Relationship Id="rId32" Type="http://schemas.openxmlformats.org/officeDocument/2006/relationships/image" Target="../media/image801.png"/><Relationship Id="rId5" Type="http://schemas.openxmlformats.org/officeDocument/2006/relationships/image" Target="../media/image776.png"/><Relationship Id="rId15" Type="http://schemas.openxmlformats.org/officeDocument/2006/relationships/image" Target="../media/image785.png"/><Relationship Id="rId23" Type="http://schemas.openxmlformats.org/officeDocument/2006/relationships/image" Target="../media/image793.png"/><Relationship Id="rId28" Type="http://schemas.openxmlformats.org/officeDocument/2006/relationships/image" Target="../media/image798.png"/><Relationship Id="rId10" Type="http://schemas.openxmlformats.org/officeDocument/2006/relationships/image" Target="../media/image780.png"/><Relationship Id="rId19" Type="http://schemas.openxmlformats.org/officeDocument/2006/relationships/image" Target="../media/image789.png"/><Relationship Id="rId31" Type="http://schemas.openxmlformats.org/officeDocument/2006/relationships/image" Target="../media/image800.png"/><Relationship Id="rId4" Type="http://schemas.openxmlformats.org/officeDocument/2006/relationships/image" Target="../media/image775.png"/><Relationship Id="rId9" Type="http://schemas.openxmlformats.org/officeDocument/2006/relationships/image" Target="../media/image772.png"/><Relationship Id="rId14" Type="http://schemas.openxmlformats.org/officeDocument/2006/relationships/image" Target="../media/image784.png"/><Relationship Id="rId22" Type="http://schemas.openxmlformats.org/officeDocument/2006/relationships/image" Target="../media/image792.png"/><Relationship Id="rId27" Type="http://schemas.openxmlformats.org/officeDocument/2006/relationships/image" Target="../media/image797.png"/><Relationship Id="rId30" Type="http://schemas.openxmlformats.org/officeDocument/2006/relationships/image" Target="../media/image7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7.png"/><Relationship Id="rId13" Type="http://schemas.openxmlformats.org/officeDocument/2006/relationships/image" Target="../media/image812.png"/><Relationship Id="rId18" Type="http://schemas.openxmlformats.org/officeDocument/2006/relationships/image" Target="../media/image817.png"/><Relationship Id="rId26" Type="http://schemas.openxmlformats.org/officeDocument/2006/relationships/image" Target="../media/image825.png"/><Relationship Id="rId3" Type="http://schemas.openxmlformats.org/officeDocument/2006/relationships/image" Target="../media/image803.png"/><Relationship Id="rId21" Type="http://schemas.openxmlformats.org/officeDocument/2006/relationships/image" Target="../media/image820.png"/><Relationship Id="rId7" Type="http://schemas.openxmlformats.org/officeDocument/2006/relationships/image" Target="../media/image806.png"/><Relationship Id="rId12" Type="http://schemas.openxmlformats.org/officeDocument/2006/relationships/image" Target="../media/image811.png"/><Relationship Id="rId17" Type="http://schemas.openxmlformats.org/officeDocument/2006/relationships/image" Target="../media/image816.png"/><Relationship Id="rId25" Type="http://schemas.openxmlformats.org/officeDocument/2006/relationships/image" Target="../media/image824.png"/><Relationship Id="rId2" Type="http://schemas.openxmlformats.org/officeDocument/2006/relationships/image" Target="../media/image802.png"/><Relationship Id="rId16" Type="http://schemas.openxmlformats.org/officeDocument/2006/relationships/image" Target="../media/image815.png"/><Relationship Id="rId20" Type="http://schemas.openxmlformats.org/officeDocument/2006/relationships/image" Target="../media/image8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5.png"/><Relationship Id="rId11" Type="http://schemas.openxmlformats.org/officeDocument/2006/relationships/image" Target="../media/image810.png"/><Relationship Id="rId24" Type="http://schemas.openxmlformats.org/officeDocument/2006/relationships/image" Target="../media/image823.png"/><Relationship Id="rId5" Type="http://schemas.openxmlformats.org/officeDocument/2006/relationships/image" Target="../media/image66.png"/><Relationship Id="rId15" Type="http://schemas.openxmlformats.org/officeDocument/2006/relationships/image" Target="../media/image814.png"/><Relationship Id="rId23" Type="http://schemas.openxmlformats.org/officeDocument/2006/relationships/image" Target="../media/image822.png"/><Relationship Id="rId10" Type="http://schemas.openxmlformats.org/officeDocument/2006/relationships/image" Target="../media/image809.png"/><Relationship Id="rId19" Type="http://schemas.openxmlformats.org/officeDocument/2006/relationships/image" Target="../media/image818.png"/><Relationship Id="rId4" Type="http://schemas.openxmlformats.org/officeDocument/2006/relationships/image" Target="../media/image804.png"/><Relationship Id="rId9" Type="http://schemas.openxmlformats.org/officeDocument/2006/relationships/image" Target="../media/image808.png"/><Relationship Id="rId14" Type="http://schemas.openxmlformats.org/officeDocument/2006/relationships/image" Target="../media/image813.png"/><Relationship Id="rId22" Type="http://schemas.openxmlformats.org/officeDocument/2006/relationships/image" Target="../media/image821.png"/><Relationship Id="rId27" Type="http://schemas.openxmlformats.org/officeDocument/2006/relationships/image" Target="../media/image8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3.png"/><Relationship Id="rId13" Type="http://schemas.openxmlformats.org/officeDocument/2006/relationships/image" Target="../media/image838.png"/><Relationship Id="rId18" Type="http://schemas.openxmlformats.org/officeDocument/2006/relationships/image" Target="../media/image843.png"/><Relationship Id="rId26" Type="http://schemas.openxmlformats.org/officeDocument/2006/relationships/image" Target="../media/image851.png"/><Relationship Id="rId3" Type="http://schemas.openxmlformats.org/officeDocument/2006/relationships/image" Target="../media/image828.png"/><Relationship Id="rId21" Type="http://schemas.openxmlformats.org/officeDocument/2006/relationships/image" Target="../media/image846.png"/><Relationship Id="rId7" Type="http://schemas.openxmlformats.org/officeDocument/2006/relationships/image" Target="../media/image832.png"/><Relationship Id="rId12" Type="http://schemas.openxmlformats.org/officeDocument/2006/relationships/image" Target="../media/image837.png"/><Relationship Id="rId17" Type="http://schemas.openxmlformats.org/officeDocument/2006/relationships/image" Target="../media/image842.png"/><Relationship Id="rId25" Type="http://schemas.openxmlformats.org/officeDocument/2006/relationships/image" Target="../media/image850.png"/><Relationship Id="rId2" Type="http://schemas.openxmlformats.org/officeDocument/2006/relationships/image" Target="../media/image827.png"/><Relationship Id="rId16" Type="http://schemas.openxmlformats.org/officeDocument/2006/relationships/image" Target="../media/image841.png"/><Relationship Id="rId20" Type="http://schemas.openxmlformats.org/officeDocument/2006/relationships/image" Target="../media/image845.png"/><Relationship Id="rId29" Type="http://schemas.openxmlformats.org/officeDocument/2006/relationships/image" Target="../media/image8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1.png"/><Relationship Id="rId11" Type="http://schemas.openxmlformats.org/officeDocument/2006/relationships/image" Target="../media/image836.png"/><Relationship Id="rId24" Type="http://schemas.openxmlformats.org/officeDocument/2006/relationships/image" Target="../media/image849.png"/><Relationship Id="rId5" Type="http://schemas.openxmlformats.org/officeDocument/2006/relationships/image" Target="../media/image830.png"/><Relationship Id="rId15" Type="http://schemas.openxmlformats.org/officeDocument/2006/relationships/image" Target="../media/image840.png"/><Relationship Id="rId23" Type="http://schemas.openxmlformats.org/officeDocument/2006/relationships/image" Target="../media/image848.png"/><Relationship Id="rId28" Type="http://schemas.openxmlformats.org/officeDocument/2006/relationships/image" Target="../media/image853.png"/><Relationship Id="rId10" Type="http://schemas.openxmlformats.org/officeDocument/2006/relationships/image" Target="../media/image835.png"/><Relationship Id="rId19" Type="http://schemas.openxmlformats.org/officeDocument/2006/relationships/image" Target="../media/image844.png"/><Relationship Id="rId4" Type="http://schemas.openxmlformats.org/officeDocument/2006/relationships/image" Target="../media/image829.png"/><Relationship Id="rId9" Type="http://schemas.openxmlformats.org/officeDocument/2006/relationships/image" Target="../media/image834.png"/><Relationship Id="rId14" Type="http://schemas.openxmlformats.org/officeDocument/2006/relationships/image" Target="../media/image839.png"/><Relationship Id="rId22" Type="http://schemas.openxmlformats.org/officeDocument/2006/relationships/image" Target="../media/image847.png"/><Relationship Id="rId27" Type="http://schemas.openxmlformats.org/officeDocument/2006/relationships/image" Target="../media/image852.png"/><Relationship Id="rId30" Type="http://schemas.openxmlformats.org/officeDocument/2006/relationships/image" Target="../media/image855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7.png"/><Relationship Id="rId18" Type="http://schemas.openxmlformats.org/officeDocument/2006/relationships/image" Target="../media/image872.png"/><Relationship Id="rId26" Type="http://schemas.openxmlformats.org/officeDocument/2006/relationships/image" Target="../media/image880.png"/><Relationship Id="rId39" Type="http://schemas.openxmlformats.org/officeDocument/2006/relationships/image" Target="../media/image893.png"/><Relationship Id="rId3" Type="http://schemas.openxmlformats.org/officeDocument/2006/relationships/image" Target="../media/image857.png"/><Relationship Id="rId21" Type="http://schemas.openxmlformats.org/officeDocument/2006/relationships/image" Target="../media/image875.png"/><Relationship Id="rId34" Type="http://schemas.openxmlformats.org/officeDocument/2006/relationships/image" Target="../media/image888.png"/><Relationship Id="rId42" Type="http://schemas.openxmlformats.org/officeDocument/2006/relationships/image" Target="../media/image896.png"/><Relationship Id="rId47" Type="http://schemas.openxmlformats.org/officeDocument/2006/relationships/image" Target="../media/image901.png"/><Relationship Id="rId7" Type="http://schemas.openxmlformats.org/officeDocument/2006/relationships/image" Target="../media/image861.png"/><Relationship Id="rId12" Type="http://schemas.openxmlformats.org/officeDocument/2006/relationships/image" Target="../media/image866.png"/><Relationship Id="rId17" Type="http://schemas.openxmlformats.org/officeDocument/2006/relationships/image" Target="../media/image871.png"/><Relationship Id="rId25" Type="http://schemas.openxmlformats.org/officeDocument/2006/relationships/image" Target="../media/image879.png"/><Relationship Id="rId33" Type="http://schemas.openxmlformats.org/officeDocument/2006/relationships/image" Target="../media/image887.png"/><Relationship Id="rId38" Type="http://schemas.openxmlformats.org/officeDocument/2006/relationships/image" Target="../media/image892.png"/><Relationship Id="rId46" Type="http://schemas.openxmlformats.org/officeDocument/2006/relationships/image" Target="../media/image900.png"/><Relationship Id="rId2" Type="http://schemas.openxmlformats.org/officeDocument/2006/relationships/image" Target="../media/image856.png"/><Relationship Id="rId16" Type="http://schemas.openxmlformats.org/officeDocument/2006/relationships/image" Target="../media/image870.png"/><Relationship Id="rId20" Type="http://schemas.openxmlformats.org/officeDocument/2006/relationships/image" Target="../media/image874.png"/><Relationship Id="rId29" Type="http://schemas.openxmlformats.org/officeDocument/2006/relationships/image" Target="../media/image883.png"/><Relationship Id="rId41" Type="http://schemas.openxmlformats.org/officeDocument/2006/relationships/image" Target="../media/image8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0.png"/><Relationship Id="rId11" Type="http://schemas.openxmlformats.org/officeDocument/2006/relationships/image" Target="../media/image865.png"/><Relationship Id="rId24" Type="http://schemas.openxmlformats.org/officeDocument/2006/relationships/image" Target="../media/image878.png"/><Relationship Id="rId32" Type="http://schemas.openxmlformats.org/officeDocument/2006/relationships/image" Target="../media/image886.png"/><Relationship Id="rId37" Type="http://schemas.openxmlformats.org/officeDocument/2006/relationships/image" Target="../media/image891.png"/><Relationship Id="rId40" Type="http://schemas.openxmlformats.org/officeDocument/2006/relationships/image" Target="../media/image894.png"/><Relationship Id="rId45" Type="http://schemas.openxmlformats.org/officeDocument/2006/relationships/image" Target="../media/image899.png"/><Relationship Id="rId5" Type="http://schemas.openxmlformats.org/officeDocument/2006/relationships/image" Target="../media/image859.png"/><Relationship Id="rId15" Type="http://schemas.openxmlformats.org/officeDocument/2006/relationships/image" Target="../media/image869.png"/><Relationship Id="rId23" Type="http://schemas.openxmlformats.org/officeDocument/2006/relationships/image" Target="../media/image877.png"/><Relationship Id="rId28" Type="http://schemas.openxmlformats.org/officeDocument/2006/relationships/image" Target="../media/image882.png"/><Relationship Id="rId36" Type="http://schemas.openxmlformats.org/officeDocument/2006/relationships/image" Target="../media/image890.png"/><Relationship Id="rId49" Type="http://schemas.openxmlformats.org/officeDocument/2006/relationships/image" Target="../media/image903.png"/><Relationship Id="rId10" Type="http://schemas.openxmlformats.org/officeDocument/2006/relationships/image" Target="../media/image864.png"/><Relationship Id="rId19" Type="http://schemas.openxmlformats.org/officeDocument/2006/relationships/image" Target="../media/image873.png"/><Relationship Id="rId31" Type="http://schemas.openxmlformats.org/officeDocument/2006/relationships/image" Target="../media/image885.png"/><Relationship Id="rId44" Type="http://schemas.openxmlformats.org/officeDocument/2006/relationships/image" Target="../media/image898.png"/><Relationship Id="rId4" Type="http://schemas.openxmlformats.org/officeDocument/2006/relationships/image" Target="../media/image858.png"/><Relationship Id="rId9" Type="http://schemas.openxmlformats.org/officeDocument/2006/relationships/image" Target="../media/image863.png"/><Relationship Id="rId14" Type="http://schemas.openxmlformats.org/officeDocument/2006/relationships/image" Target="../media/image868.png"/><Relationship Id="rId22" Type="http://schemas.openxmlformats.org/officeDocument/2006/relationships/image" Target="../media/image876.png"/><Relationship Id="rId27" Type="http://schemas.openxmlformats.org/officeDocument/2006/relationships/image" Target="../media/image881.png"/><Relationship Id="rId30" Type="http://schemas.openxmlformats.org/officeDocument/2006/relationships/image" Target="../media/image884.png"/><Relationship Id="rId35" Type="http://schemas.openxmlformats.org/officeDocument/2006/relationships/image" Target="../media/image889.png"/><Relationship Id="rId43" Type="http://schemas.openxmlformats.org/officeDocument/2006/relationships/image" Target="../media/image897.png"/><Relationship Id="rId48" Type="http://schemas.openxmlformats.org/officeDocument/2006/relationships/image" Target="../media/image902.png"/><Relationship Id="rId8" Type="http://schemas.openxmlformats.org/officeDocument/2006/relationships/image" Target="../media/image8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914.png"/><Relationship Id="rId18" Type="http://schemas.openxmlformats.org/officeDocument/2006/relationships/image" Target="../media/image918.png"/><Relationship Id="rId26" Type="http://schemas.openxmlformats.org/officeDocument/2006/relationships/image" Target="../media/image926.png"/><Relationship Id="rId39" Type="http://schemas.openxmlformats.org/officeDocument/2006/relationships/image" Target="../media/image937.png"/><Relationship Id="rId3" Type="http://schemas.openxmlformats.org/officeDocument/2006/relationships/image" Target="../media/image905.png"/><Relationship Id="rId21" Type="http://schemas.openxmlformats.org/officeDocument/2006/relationships/image" Target="../media/image921.png"/><Relationship Id="rId34" Type="http://schemas.openxmlformats.org/officeDocument/2006/relationships/image" Target="../media/image933.png"/><Relationship Id="rId7" Type="http://schemas.openxmlformats.org/officeDocument/2006/relationships/image" Target="../media/image909.png"/><Relationship Id="rId12" Type="http://schemas.openxmlformats.org/officeDocument/2006/relationships/image" Target="../media/image913.png"/><Relationship Id="rId17" Type="http://schemas.openxmlformats.org/officeDocument/2006/relationships/image" Target="../media/image917.png"/><Relationship Id="rId25" Type="http://schemas.openxmlformats.org/officeDocument/2006/relationships/image" Target="../media/image925.png"/><Relationship Id="rId33" Type="http://schemas.openxmlformats.org/officeDocument/2006/relationships/image" Target="../media/image932.png"/><Relationship Id="rId38" Type="http://schemas.openxmlformats.org/officeDocument/2006/relationships/image" Target="../media/image936.png"/><Relationship Id="rId2" Type="http://schemas.openxmlformats.org/officeDocument/2006/relationships/image" Target="../media/image904.png"/><Relationship Id="rId16" Type="http://schemas.openxmlformats.org/officeDocument/2006/relationships/image" Target="../media/image879.png"/><Relationship Id="rId20" Type="http://schemas.openxmlformats.org/officeDocument/2006/relationships/image" Target="../media/image920.png"/><Relationship Id="rId29" Type="http://schemas.openxmlformats.org/officeDocument/2006/relationships/image" Target="../media/image9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8.png"/><Relationship Id="rId11" Type="http://schemas.openxmlformats.org/officeDocument/2006/relationships/image" Target="../media/image912.png"/><Relationship Id="rId24" Type="http://schemas.openxmlformats.org/officeDocument/2006/relationships/image" Target="../media/image924.png"/><Relationship Id="rId32" Type="http://schemas.openxmlformats.org/officeDocument/2006/relationships/image" Target="../media/image931.png"/><Relationship Id="rId37" Type="http://schemas.openxmlformats.org/officeDocument/2006/relationships/image" Target="../media/image935.png"/><Relationship Id="rId5" Type="http://schemas.openxmlformats.org/officeDocument/2006/relationships/image" Target="../media/image907.png"/><Relationship Id="rId15" Type="http://schemas.openxmlformats.org/officeDocument/2006/relationships/image" Target="../media/image916.png"/><Relationship Id="rId23" Type="http://schemas.openxmlformats.org/officeDocument/2006/relationships/image" Target="../media/image923.png"/><Relationship Id="rId28" Type="http://schemas.openxmlformats.org/officeDocument/2006/relationships/image" Target="../media/image928.png"/><Relationship Id="rId36" Type="http://schemas.openxmlformats.org/officeDocument/2006/relationships/image" Target="../media/image317.png"/><Relationship Id="rId10" Type="http://schemas.openxmlformats.org/officeDocument/2006/relationships/image" Target="../media/image911.png"/><Relationship Id="rId19" Type="http://schemas.openxmlformats.org/officeDocument/2006/relationships/image" Target="../media/image919.png"/><Relationship Id="rId31" Type="http://schemas.openxmlformats.org/officeDocument/2006/relationships/image" Target="../media/image930.png"/><Relationship Id="rId4" Type="http://schemas.openxmlformats.org/officeDocument/2006/relationships/image" Target="../media/image906.png"/><Relationship Id="rId9" Type="http://schemas.openxmlformats.org/officeDocument/2006/relationships/image" Target="../media/image873.png"/><Relationship Id="rId14" Type="http://schemas.openxmlformats.org/officeDocument/2006/relationships/image" Target="../media/image915.png"/><Relationship Id="rId22" Type="http://schemas.openxmlformats.org/officeDocument/2006/relationships/image" Target="../media/image922.png"/><Relationship Id="rId27" Type="http://schemas.openxmlformats.org/officeDocument/2006/relationships/image" Target="../media/image927.png"/><Relationship Id="rId30" Type="http://schemas.openxmlformats.org/officeDocument/2006/relationships/image" Target="../media/image736.png"/><Relationship Id="rId35" Type="http://schemas.openxmlformats.org/officeDocument/2006/relationships/image" Target="../media/image9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1.png"/><Relationship Id="rId13" Type="http://schemas.openxmlformats.org/officeDocument/2006/relationships/image" Target="../media/image945.png"/><Relationship Id="rId18" Type="http://schemas.openxmlformats.org/officeDocument/2006/relationships/image" Target="../media/image949.png"/><Relationship Id="rId26" Type="http://schemas.openxmlformats.org/officeDocument/2006/relationships/image" Target="../media/image957.png"/><Relationship Id="rId3" Type="http://schemas.openxmlformats.org/officeDocument/2006/relationships/image" Target="../media/image196.png"/><Relationship Id="rId21" Type="http://schemas.openxmlformats.org/officeDocument/2006/relationships/image" Target="../media/image952.png"/><Relationship Id="rId34" Type="http://schemas.openxmlformats.org/officeDocument/2006/relationships/image" Target="../media/image965.png"/><Relationship Id="rId7" Type="http://schemas.openxmlformats.org/officeDocument/2006/relationships/image" Target="../media/image379.png"/><Relationship Id="rId12" Type="http://schemas.openxmlformats.org/officeDocument/2006/relationships/image" Target="../media/image944.png"/><Relationship Id="rId17" Type="http://schemas.openxmlformats.org/officeDocument/2006/relationships/image" Target="../media/image948.png"/><Relationship Id="rId25" Type="http://schemas.openxmlformats.org/officeDocument/2006/relationships/image" Target="../media/image956.png"/><Relationship Id="rId33" Type="http://schemas.openxmlformats.org/officeDocument/2006/relationships/image" Target="../media/image964.png"/><Relationship Id="rId2" Type="http://schemas.openxmlformats.org/officeDocument/2006/relationships/image" Target="../media/image938.png"/><Relationship Id="rId16" Type="http://schemas.openxmlformats.org/officeDocument/2006/relationships/image" Target="../media/image947.png"/><Relationship Id="rId20" Type="http://schemas.openxmlformats.org/officeDocument/2006/relationships/image" Target="../media/image951.png"/><Relationship Id="rId29" Type="http://schemas.openxmlformats.org/officeDocument/2006/relationships/image" Target="../media/image9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0.png"/><Relationship Id="rId11" Type="http://schemas.openxmlformats.org/officeDocument/2006/relationships/image" Target="../media/image943.png"/><Relationship Id="rId24" Type="http://schemas.openxmlformats.org/officeDocument/2006/relationships/image" Target="../media/image955.png"/><Relationship Id="rId32" Type="http://schemas.openxmlformats.org/officeDocument/2006/relationships/image" Target="../media/image963.png"/><Relationship Id="rId37" Type="http://schemas.openxmlformats.org/officeDocument/2006/relationships/image" Target="../media/image968.png"/><Relationship Id="rId5" Type="http://schemas.openxmlformats.org/officeDocument/2006/relationships/image" Target="../media/image198.png"/><Relationship Id="rId15" Type="http://schemas.openxmlformats.org/officeDocument/2006/relationships/image" Target="../media/image317.png"/><Relationship Id="rId23" Type="http://schemas.openxmlformats.org/officeDocument/2006/relationships/image" Target="../media/image954.png"/><Relationship Id="rId28" Type="http://schemas.openxmlformats.org/officeDocument/2006/relationships/image" Target="../media/image959.png"/><Relationship Id="rId36" Type="http://schemas.openxmlformats.org/officeDocument/2006/relationships/image" Target="../media/image967.png"/><Relationship Id="rId10" Type="http://schemas.openxmlformats.org/officeDocument/2006/relationships/image" Target="../media/image942.png"/><Relationship Id="rId19" Type="http://schemas.openxmlformats.org/officeDocument/2006/relationships/image" Target="../media/image950.png"/><Relationship Id="rId31" Type="http://schemas.openxmlformats.org/officeDocument/2006/relationships/image" Target="../media/image962.png"/><Relationship Id="rId4" Type="http://schemas.openxmlformats.org/officeDocument/2006/relationships/image" Target="../media/image939.png"/><Relationship Id="rId9" Type="http://schemas.openxmlformats.org/officeDocument/2006/relationships/image" Target="../media/image740.png"/><Relationship Id="rId14" Type="http://schemas.openxmlformats.org/officeDocument/2006/relationships/image" Target="../media/image946.png"/><Relationship Id="rId22" Type="http://schemas.openxmlformats.org/officeDocument/2006/relationships/image" Target="../media/image953.png"/><Relationship Id="rId27" Type="http://schemas.openxmlformats.org/officeDocument/2006/relationships/image" Target="../media/image958.png"/><Relationship Id="rId30" Type="http://schemas.openxmlformats.org/officeDocument/2006/relationships/image" Target="../media/image961.png"/><Relationship Id="rId35" Type="http://schemas.openxmlformats.org/officeDocument/2006/relationships/image" Target="../media/image9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5.png"/><Relationship Id="rId13" Type="http://schemas.openxmlformats.org/officeDocument/2006/relationships/image" Target="../media/image980.png"/><Relationship Id="rId18" Type="http://schemas.openxmlformats.org/officeDocument/2006/relationships/image" Target="../media/image985.png"/><Relationship Id="rId26" Type="http://schemas.openxmlformats.org/officeDocument/2006/relationships/image" Target="../media/image992.png"/><Relationship Id="rId3" Type="http://schemas.openxmlformats.org/officeDocument/2006/relationships/image" Target="../media/image970.png"/><Relationship Id="rId21" Type="http://schemas.openxmlformats.org/officeDocument/2006/relationships/image" Target="../media/image988.png"/><Relationship Id="rId7" Type="http://schemas.openxmlformats.org/officeDocument/2006/relationships/image" Target="../media/image974.png"/><Relationship Id="rId12" Type="http://schemas.openxmlformats.org/officeDocument/2006/relationships/image" Target="../media/image979.png"/><Relationship Id="rId17" Type="http://schemas.openxmlformats.org/officeDocument/2006/relationships/image" Target="../media/image984.png"/><Relationship Id="rId25" Type="http://schemas.openxmlformats.org/officeDocument/2006/relationships/image" Target="../media/image196.png"/><Relationship Id="rId2" Type="http://schemas.openxmlformats.org/officeDocument/2006/relationships/image" Target="../media/image969.png"/><Relationship Id="rId16" Type="http://schemas.openxmlformats.org/officeDocument/2006/relationships/image" Target="../media/image983.png"/><Relationship Id="rId20" Type="http://schemas.openxmlformats.org/officeDocument/2006/relationships/image" Target="../media/image9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3.png"/><Relationship Id="rId11" Type="http://schemas.openxmlformats.org/officeDocument/2006/relationships/image" Target="../media/image978.png"/><Relationship Id="rId24" Type="http://schemas.openxmlformats.org/officeDocument/2006/relationships/image" Target="../media/image991.png"/><Relationship Id="rId5" Type="http://schemas.openxmlformats.org/officeDocument/2006/relationships/image" Target="../media/image972.png"/><Relationship Id="rId15" Type="http://schemas.openxmlformats.org/officeDocument/2006/relationships/image" Target="../media/image982.png"/><Relationship Id="rId23" Type="http://schemas.openxmlformats.org/officeDocument/2006/relationships/image" Target="../media/image990.png"/><Relationship Id="rId10" Type="http://schemas.openxmlformats.org/officeDocument/2006/relationships/image" Target="../media/image977.png"/><Relationship Id="rId19" Type="http://schemas.openxmlformats.org/officeDocument/2006/relationships/image" Target="../media/image986.png"/><Relationship Id="rId4" Type="http://schemas.openxmlformats.org/officeDocument/2006/relationships/image" Target="../media/image971.png"/><Relationship Id="rId9" Type="http://schemas.openxmlformats.org/officeDocument/2006/relationships/image" Target="../media/image976.png"/><Relationship Id="rId14" Type="http://schemas.openxmlformats.org/officeDocument/2006/relationships/image" Target="../media/image981.png"/><Relationship Id="rId22" Type="http://schemas.openxmlformats.org/officeDocument/2006/relationships/image" Target="../media/image989.png"/><Relationship Id="rId27" Type="http://schemas.openxmlformats.org/officeDocument/2006/relationships/image" Target="../media/image9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7.png"/><Relationship Id="rId13" Type="http://schemas.openxmlformats.org/officeDocument/2006/relationships/image" Target="../media/image1000.png"/><Relationship Id="rId18" Type="http://schemas.openxmlformats.org/officeDocument/2006/relationships/image" Target="../media/image1005.png"/><Relationship Id="rId26" Type="http://schemas.openxmlformats.org/officeDocument/2006/relationships/image" Target="../media/image1013.png"/><Relationship Id="rId3" Type="http://schemas.openxmlformats.org/officeDocument/2006/relationships/image" Target="../media/image994.png"/><Relationship Id="rId21" Type="http://schemas.openxmlformats.org/officeDocument/2006/relationships/image" Target="../media/image1008.png"/><Relationship Id="rId7" Type="http://schemas.openxmlformats.org/officeDocument/2006/relationships/image" Target="../media/image317.png"/><Relationship Id="rId12" Type="http://schemas.openxmlformats.org/officeDocument/2006/relationships/image" Target="../media/image204.png"/><Relationship Id="rId17" Type="http://schemas.openxmlformats.org/officeDocument/2006/relationships/image" Target="../media/image1004.png"/><Relationship Id="rId25" Type="http://schemas.openxmlformats.org/officeDocument/2006/relationships/image" Target="../media/image1012.png"/><Relationship Id="rId2" Type="http://schemas.openxmlformats.org/officeDocument/2006/relationships/image" Target="../media/image198.png"/><Relationship Id="rId16" Type="http://schemas.openxmlformats.org/officeDocument/2006/relationships/image" Target="../media/image1003.png"/><Relationship Id="rId20" Type="http://schemas.openxmlformats.org/officeDocument/2006/relationships/image" Target="../media/image1007.png"/><Relationship Id="rId29" Type="http://schemas.openxmlformats.org/officeDocument/2006/relationships/image" Target="../media/image10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6.png"/><Relationship Id="rId11" Type="http://schemas.openxmlformats.org/officeDocument/2006/relationships/image" Target="../media/image121.png"/><Relationship Id="rId24" Type="http://schemas.openxmlformats.org/officeDocument/2006/relationships/image" Target="../media/image1011.png"/><Relationship Id="rId5" Type="http://schemas.openxmlformats.org/officeDocument/2006/relationships/image" Target="../media/image66.png"/><Relationship Id="rId15" Type="http://schemas.openxmlformats.org/officeDocument/2006/relationships/image" Target="../media/image1002.png"/><Relationship Id="rId23" Type="http://schemas.openxmlformats.org/officeDocument/2006/relationships/image" Target="../media/image1010.png"/><Relationship Id="rId28" Type="http://schemas.openxmlformats.org/officeDocument/2006/relationships/image" Target="../media/image1015.png"/><Relationship Id="rId10" Type="http://schemas.openxmlformats.org/officeDocument/2006/relationships/image" Target="../media/image999.png"/><Relationship Id="rId19" Type="http://schemas.openxmlformats.org/officeDocument/2006/relationships/image" Target="../media/image1006.png"/><Relationship Id="rId4" Type="http://schemas.openxmlformats.org/officeDocument/2006/relationships/image" Target="../media/image995.png"/><Relationship Id="rId9" Type="http://schemas.openxmlformats.org/officeDocument/2006/relationships/image" Target="../media/image998.png"/><Relationship Id="rId14" Type="http://schemas.openxmlformats.org/officeDocument/2006/relationships/image" Target="../media/image1001.png"/><Relationship Id="rId22" Type="http://schemas.openxmlformats.org/officeDocument/2006/relationships/image" Target="../media/image1009.png"/><Relationship Id="rId27" Type="http://schemas.openxmlformats.org/officeDocument/2006/relationships/image" Target="../media/image10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8.png"/><Relationship Id="rId2" Type="http://schemas.openxmlformats.org/officeDocument/2006/relationships/image" Target="../media/image101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5.png"/><Relationship Id="rId13" Type="http://schemas.openxmlformats.org/officeDocument/2006/relationships/image" Target="../media/image1030.png"/><Relationship Id="rId18" Type="http://schemas.openxmlformats.org/officeDocument/2006/relationships/image" Target="../media/image1035.png"/><Relationship Id="rId3" Type="http://schemas.openxmlformats.org/officeDocument/2006/relationships/image" Target="../media/image1020.png"/><Relationship Id="rId7" Type="http://schemas.openxmlformats.org/officeDocument/2006/relationships/image" Target="../media/image1024.png"/><Relationship Id="rId12" Type="http://schemas.openxmlformats.org/officeDocument/2006/relationships/image" Target="../media/image1029.png"/><Relationship Id="rId17" Type="http://schemas.openxmlformats.org/officeDocument/2006/relationships/image" Target="../media/image1034.png"/><Relationship Id="rId2" Type="http://schemas.openxmlformats.org/officeDocument/2006/relationships/image" Target="../media/image1019.png"/><Relationship Id="rId16" Type="http://schemas.openxmlformats.org/officeDocument/2006/relationships/image" Target="../media/image10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3.png"/><Relationship Id="rId11" Type="http://schemas.openxmlformats.org/officeDocument/2006/relationships/image" Target="../media/image1028.png"/><Relationship Id="rId5" Type="http://schemas.openxmlformats.org/officeDocument/2006/relationships/image" Target="../media/image1022.png"/><Relationship Id="rId15" Type="http://schemas.openxmlformats.org/officeDocument/2006/relationships/image" Target="../media/image1032.png"/><Relationship Id="rId10" Type="http://schemas.openxmlformats.org/officeDocument/2006/relationships/image" Target="../media/image1027.png"/><Relationship Id="rId4" Type="http://schemas.openxmlformats.org/officeDocument/2006/relationships/image" Target="../media/image1021.png"/><Relationship Id="rId9" Type="http://schemas.openxmlformats.org/officeDocument/2006/relationships/image" Target="../media/image1026.png"/><Relationship Id="rId14" Type="http://schemas.openxmlformats.org/officeDocument/2006/relationships/image" Target="../media/image103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2.png"/><Relationship Id="rId13" Type="http://schemas.openxmlformats.org/officeDocument/2006/relationships/image" Target="../media/image1047.png"/><Relationship Id="rId18" Type="http://schemas.openxmlformats.org/officeDocument/2006/relationships/image" Target="../media/image1052.png"/><Relationship Id="rId26" Type="http://schemas.openxmlformats.org/officeDocument/2006/relationships/image" Target="../media/image1060.png"/><Relationship Id="rId3" Type="http://schemas.openxmlformats.org/officeDocument/2006/relationships/image" Target="../media/image1037.png"/><Relationship Id="rId21" Type="http://schemas.openxmlformats.org/officeDocument/2006/relationships/image" Target="../media/image1055.png"/><Relationship Id="rId7" Type="http://schemas.openxmlformats.org/officeDocument/2006/relationships/image" Target="../media/image1041.png"/><Relationship Id="rId12" Type="http://schemas.openxmlformats.org/officeDocument/2006/relationships/image" Target="../media/image1046.png"/><Relationship Id="rId17" Type="http://schemas.openxmlformats.org/officeDocument/2006/relationships/image" Target="../media/image1051.png"/><Relationship Id="rId25" Type="http://schemas.openxmlformats.org/officeDocument/2006/relationships/image" Target="../media/image1059.png"/><Relationship Id="rId33" Type="http://schemas.openxmlformats.org/officeDocument/2006/relationships/image" Target="../media/image1067.png"/><Relationship Id="rId2" Type="http://schemas.openxmlformats.org/officeDocument/2006/relationships/image" Target="../media/image1036.png"/><Relationship Id="rId16" Type="http://schemas.openxmlformats.org/officeDocument/2006/relationships/image" Target="../media/image1050.png"/><Relationship Id="rId20" Type="http://schemas.openxmlformats.org/officeDocument/2006/relationships/image" Target="../media/image1054.png"/><Relationship Id="rId29" Type="http://schemas.openxmlformats.org/officeDocument/2006/relationships/image" Target="../media/image10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0.png"/><Relationship Id="rId11" Type="http://schemas.openxmlformats.org/officeDocument/2006/relationships/image" Target="../media/image1045.png"/><Relationship Id="rId24" Type="http://schemas.openxmlformats.org/officeDocument/2006/relationships/image" Target="../media/image1058.png"/><Relationship Id="rId32" Type="http://schemas.openxmlformats.org/officeDocument/2006/relationships/image" Target="../media/image1066.png"/><Relationship Id="rId5" Type="http://schemas.openxmlformats.org/officeDocument/2006/relationships/image" Target="../media/image1039.png"/><Relationship Id="rId15" Type="http://schemas.openxmlformats.org/officeDocument/2006/relationships/image" Target="../media/image1049.png"/><Relationship Id="rId23" Type="http://schemas.openxmlformats.org/officeDocument/2006/relationships/image" Target="../media/image1057.png"/><Relationship Id="rId28" Type="http://schemas.openxmlformats.org/officeDocument/2006/relationships/image" Target="../media/image1062.png"/><Relationship Id="rId10" Type="http://schemas.openxmlformats.org/officeDocument/2006/relationships/image" Target="../media/image1044.png"/><Relationship Id="rId19" Type="http://schemas.openxmlformats.org/officeDocument/2006/relationships/image" Target="../media/image1053.png"/><Relationship Id="rId31" Type="http://schemas.openxmlformats.org/officeDocument/2006/relationships/image" Target="../media/image1065.png"/><Relationship Id="rId4" Type="http://schemas.openxmlformats.org/officeDocument/2006/relationships/image" Target="../media/image1038.png"/><Relationship Id="rId9" Type="http://schemas.openxmlformats.org/officeDocument/2006/relationships/image" Target="../media/image1043.png"/><Relationship Id="rId14" Type="http://schemas.openxmlformats.org/officeDocument/2006/relationships/image" Target="../media/image1048.png"/><Relationship Id="rId22" Type="http://schemas.openxmlformats.org/officeDocument/2006/relationships/image" Target="../media/image1056.png"/><Relationship Id="rId27" Type="http://schemas.openxmlformats.org/officeDocument/2006/relationships/image" Target="../media/image1061.png"/><Relationship Id="rId30" Type="http://schemas.openxmlformats.org/officeDocument/2006/relationships/image" Target="../media/image106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4.png"/><Relationship Id="rId13" Type="http://schemas.openxmlformats.org/officeDocument/2006/relationships/image" Target="../media/image1079.png"/><Relationship Id="rId18" Type="http://schemas.openxmlformats.org/officeDocument/2006/relationships/image" Target="../media/image1084.png"/><Relationship Id="rId26" Type="http://schemas.openxmlformats.org/officeDocument/2006/relationships/image" Target="../media/image1092.png"/><Relationship Id="rId3" Type="http://schemas.openxmlformats.org/officeDocument/2006/relationships/image" Target="../media/image1069.png"/><Relationship Id="rId21" Type="http://schemas.openxmlformats.org/officeDocument/2006/relationships/image" Target="../media/image1087.png"/><Relationship Id="rId7" Type="http://schemas.openxmlformats.org/officeDocument/2006/relationships/image" Target="../media/image1073.png"/><Relationship Id="rId12" Type="http://schemas.openxmlformats.org/officeDocument/2006/relationships/image" Target="../media/image1078.png"/><Relationship Id="rId17" Type="http://schemas.openxmlformats.org/officeDocument/2006/relationships/image" Target="../media/image1083.png"/><Relationship Id="rId25" Type="http://schemas.openxmlformats.org/officeDocument/2006/relationships/image" Target="../media/image1091.png"/><Relationship Id="rId33" Type="http://schemas.openxmlformats.org/officeDocument/2006/relationships/image" Target="../media/image1099.png"/><Relationship Id="rId2" Type="http://schemas.openxmlformats.org/officeDocument/2006/relationships/image" Target="../media/image1068.png"/><Relationship Id="rId16" Type="http://schemas.openxmlformats.org/officeDocument/2006/relationships/image" Target="../media/image1082.png"/><Relationship Id="rId20" Type="http://schemas.openxmlformats.org/officeDocument/2006/relationships/image" Target="../media/image1086.png"/><Relationship Id="rId29" Type="http://schemas.openxmlformats.org/officeDocument/2006/relationships/image" Target="../media/image10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2.png"/><Relationship Id="rId11" Type="http://schemas.openxmlformats.org/officeDocument/2006/relationships/image" Target="../media/image1077.png"/><Relationship Id="rId24" Type="http://schemas.openxmlformats.org/officeDocument/2006/relationships/image" Target="../media/image1090.png"/><Relationship Id="rId32" Type="http://schemas.openxmlformats.org/officeDocument/2006/relationships/image" Target="../media/image1098.png"/><Relationship Id="rId5" Type="http://schemas.openxmlformats.org/officeDocument/2006/relationships/image" Target="../media/image1071.png"/><Relationship Id="rId15" Type="http://schemas.openxmlformats.org/officeDocument/2006/relationships/image" Target="../media/image1081.png"/><Relationship Id="rId23" Type="http://schemas.openxmlformats.org/officeDocument/2006/relationships/image" Target="../media/image1089.png"/><Relationship Id="rId28" Type="http://schemas.openxmlformats.org/officeDocument/2006/relationships/image" Target="../media/image1094.png"/><Relationship Id="rId10" Type="http://schemas.openxmlformats.org/officeDocument/2006/relationships/image" Target="../media/image1076.png"/><Relationship Id="rId19" Type="http://schemas.openxmlformats.org/officeDocument/2006/relationships/image" Target="../media/image1085.png"/><Relationship Id="rId31" Type="http://schemas.openxmlformats.org/officeDocument/2006/relationships/image" Target="../media/image1097.png"/><Relationship Id="rId4" Type="http://schemas.openxmlformats.org/officeDocument/2006/relationships/image" Target="../media/image1070.png"/><Relationship Id="rId9" Type="http://schemas.openxmlformats.org/officeDocument/2006/relationships/image" Target="../media/image1075.png"/><Relationship Id="rId14" Type="http://schemas.openxmlformats.org/officeDocument/2006/relationships/image" Target="../media/image1080.png"/><Relationship Id="rId22" Type="http://schemas.openxmlformats.org/officeDocument/2006/relationships/image" Target="../media/image1088.png"/><Relationship Id="rId27" Type="http://schemas.openxmlformats.org/officeDocument/2006/relationships/image" Target="../media/image1093.png"/><Relationship Id="rId30" Type="http://schemas.openxmlformats.org/officeDocument/2006/relationships/image" Target="../media/image109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6.png"/><Relationship Id="rId13" Type="http://schemas.openxmlformats.org/officeDocument/2006/relationships/image" Target="../media/image1111.png"/><Relationship Id="rId18" Type="http://schemas.openxmlformats.org/officeDocument/2006/relationships/image" Target="../media/image1116.png"/><Relationship Id="rId26" Type="http://schemas.openxmlformats.org/officeDocument/2006/relationships/image" Target="../media/image1124.png"/><Relationship Id="rId3" Type="http://schemas.openxmlformats.org/officeDocument/2006/relationships/image" Target="../media/image1101.png"/><Relationship Id="rId21" Type="http://schemas.openxmlformats.org/officeDocument/2006/relationships/image" Target="../media/image1119.png"/><Relationship Id="rId7" Type="http://schemas.openxmlformats.org/officeDocument/2006/relationships/image" Target="../media/image1105.png"/><Relationship Id="rId12" Type="http://schemas.openxmlformats.org/officeDocument/2006/relationships/image" Target="../media/image1110.png"/><Relationship Id="rId17" Type="http://schemas.openxmlformats.org/officeDocument/2006/relationships/image" Target="../media/image1115.png"/><Relationship Id="rId25" Type="http://schemas.openxmlformats.org/officeDocument/2006/relationships/image" Target="../media/image1123.png"/><Relationship Id="rId2" Type="http://schemas.openxmlformats.org/officeDocument/2006/relationships/image" Target="../media/image1100.png"/><Relationship Id="rId16" Type="http://schemas.openxmlformats.org/officeDocument/2006/relationships/image" Target="../media/image1114.png"/><Relationship Id="rId20" Type="http://schemas.openxmlformats.org/officeDocument/2006/relationships/image" Target="../media/image1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4.png"/><Relationship Id="rId11" Type="http://schemas.openxmlformats.org/officeDocument/2006/relationships/image" Target="../media/image1109.png"/><Relationship Id="rId24" Type="http://schemas.openxmlformats.org/officeDocument/2006/relationships/image" Target="../media/image1122.png"/><Relationship Id="rId5" Type="http://schemas.openxmlformats.org/officeDocument/2006/relationships/image" Target="../media/image1103.png"/><Relationship Id="rId15" Type="http://schemas.openxmlformats.org/officeDocument/2006/relationships/image" Target="../media/image1113.png"/><Relationship Id="rId23" Type="http://schemas.openxmlformats.org/officeDocument/2006/relationships/image" Target="../media/image1121.png"/><Relationship Id="rId28" Type="http://schemas.openxmlformats.org/officeDocument/2006/relationships/image" Target="../media/image1126.png"/><Relationship Id="rId10" Type="http://schemas.openxmlformats.org/officeDocument/2006/relationships/image" Target="../media/image1108.png"/><Relationship Id="rId19" Type="http://schemas.openxmlformats.org/officeDocument/2006/relationships/image" Target="../media/image1117.png"/><Relationship Id="rId4" Type="http://schemas.openxmlformats.org/officeDocument/2006/relationships/image" Target="../media/image1102.png"/><Relationship Id="rId9" Type="http://schemas.openxmlformats.org/officeDocument/2006/relationships/image" Target="../media/image1107.png"/><Relationship Id="rId14" Type="http://schemas.openxmlformats.org/officeDocument/2006/relationships/image" Target="../media/image1112.png"/><Relationship Id="rId22" Type="http://schemas.openxmlformats.org/officeDocument/2006/relationships/image" Target="../media/image1120.png"/><Relationship Id="rId27" Type="http://schemas.openxmlformats.org/officeDocument/2006/relationships/image" Target="../media/image11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8.png"/><Relationship Id="rId2" Type="http://schemas.openxmlformats.org/officeDocument/2006/relationships/image" Target="../media/image11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0.png"/><Relationship Id="rId4" Type="http://schemas.openxmlformats.org/officeDocument/2006/relationships/image" Target="../media/image11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7.png"/><Relationship Id="rId13" Type="http://schemas.openxmlformats.org/officeDocument/2006/relationships/image" Target="../media/image1142.png"/><Relationship Id="rId3" Type="http://schemas.openxmlformats.org/officeDocument/2006/relationships/image" Target="../media/image1132.png"/><Relationship Id="rId7" Type="http://schemas.openxmlformats.org/officeDocument/2006/relationships/image" Target="../media/image1136.png"/><Relationship Id="rId12" Type="http://schemas.openxmlformats.org/officeDocument/2006/relationships/image" Target="../media/image1141.png"/><Relationship Id="rId2" Type="http://schemas.openxmlformats.org/officeDocument/2006/relationships/image" Target="../media/image11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5.png"/><Relationship Id="rId11" Type="http://schemas.openxmlformats.org/officeDocument/2006/relationships/image" Target="../media/image1140.png"/><Relationship Id="rId5" Type="http://schemas.openxmlformats.org/officeDocument/2006/relationships/image" Target="../media/image1134.png"/><Relationship Id="rId10" Type="http://schemas.openxmlformats.org/officeDocument/2006/relationships/image" Target="../media/image1139.png"/><Relationship Id="rId4" Type="http://schemas.openxmlformats.org/officeDocument/2006/relationships/image" Target="../media/image1133.png"/><Relationship Id="rId9" Type="http://schemas.openxmlformats.org/officeDocument/2006/relationships/image" Target="../media/image1138.png"/><Relationship Id="rId14" Type="http://schemas.openxmlformats.org/officeDocument/2006/relationships/image" Target="../media/image114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155.png"/><Relationship Id="rId18" Type="http://schemas.openxmlformats.org/officeDocument/2006/relationships/image" Target="../media/image1160.png"/><Relationship Id="rId26" Type="http://schemas.openxmlformats.org/officeDocument/2006/relationships/image" Target="../media/image1168.png"/><Relationship Id="rId3" Type="http://schemas.openxmlformats.org/officeDocument/2006/relationships/image" Target="../media/image1145.png"/><Relationship Id="rId21" Type="http://schemas.openxmlformats.org/officeDocument/2006/relationships/image" Target="../media/image1163.png"/><Relationship Id="rId7" Type="http://schemas.openxmlformats.org/officeDocument/2006/relationships/image" Target="../media/image1149.png"/><Relationship Id="rId12" Type="http://schemas.openxmlformats.org/officeDocument/2006/relationships/image" Target="../media/image1154.png"/><Relationship Id="rId17" Type="http://schemas.openxmlformats.org/officeDocument/2006/relationships/image" Target="../media/image1159.png"/><Relationship Id="rId25" Type="http://schemas.openxmlformats.org/officeDocument/2006/relationships/image" Target="../media/image1167.png"/><Relationship Id="rId2" Type="http://schemas.openxmlformats.org/officeDocument/2006/relationships/image" Target="../media/image1144.png"/><Relationship Id="rId16" Type="http://schemas.openxmlformats.org/officeDocument/2006/relationships/image" Target="../media/image1158.png"/><Relationship Id="rId20" Type="http://schemas.openxmlformats.org/officeDocument/2006/relationships/image" Target="../media/image11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8.png"/><Relationship Id="rId11" Type="http://schemas.openxmlformats.org/officeDocument/2006/relationships/image" Target="../media/image1153.png"/><Relationship Id="rId24" Type="http://schemas.openxmlformats.org/officeDocument/2006/relationships/image" Target="../media/image1166.png"/><Relationship Id="rId5" Type="http://schemas.openxmlformats.org/officeDocument/2006/relationships/image" Target="../media/image1147.png"/><Relationship Id="rId15" Type="http://schemas.openxmlformats.org/officeDocument/2006/relationships/image" Target="../media/image1157.png"/><Relationship Id="rId23" Type="http://schemas.openxmlformats.org/officeDocument/2006/relationships/image" Target="../media/image1165.png"/><Relationship Id="rId28" Type="http://schemas.openxmlformats.org/officeDocument/2006/relationships/image" Target="../media/image1170.png"/><Relationship Id="rId10" Type="http://schemas.openxmlformats.org/officeDocument/2006/relationships/image" Target="../media/image1152.png"/><Relationship Id="rId19" Type="http://schemas.openxmlformats.org/officeDocument/2006/relationships/image" Target="../media/image1161.png"/><Relationship Id="rId4" Type="http://schemas.openxmlformats.org/officeDocument/2006/relationships/image" Target="../media/image1146.png"/><Relationship Id="rId9" Type="http://schemas.openxmlformats.org/officeDocument/2006/relationships/image" Target="../media/image1151.png"/><Relationship Id="rId14" Type="http://schemas.openxmlformats.org/officeDocument/2006/relationships/image" Target="../media/image1156.png"/><Relationship Id="rId22" Type="http://schemas.openxmlformats.org/officeDocument/2006/relationships/image" Target="../media/image1164.png"/><Relationship Id="rId27" Type="http://schemas.openxmlformats.org/officeDocument/2006/relationships/image" Target="../media/image11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7.png"/><Relationship Id="rId13" Type="http://schemas.openxmlformats.org/officeDocument/2006/relationships/image" Target="../media/image1182.png"/><Relationship Id="rId18" Type="http://schemas.openxmlformats.org/officeDocument/2006/relationships/image" Target="../media/image1187.png"/><Relationship Id="rId26" Type="http://schemas.openxmlformats.org/officeDocument/2006/relationships/image" Target="../media/image1195.png"/><Relationship Id="rId3" Type="http://schemas.openxmlformats.org/officeDocument/2006/relationships/image" Target="../media/image1172.png"/><Relationship Id="rId21" Type="http://schemas.openxmlformats.org/officeDocument/2006/relationships/image" Target="../media/image1190.png"/><Relationship Id="rId7" Type="http://schemas.openxmlformats.org/officeDocument/2006/relationships/image" Target="../media/image1176.png"/><Relationship Id="rId12" Type="http://schemas.openxmlformats.org/officeDocument/2006/relationships/image" Target="../media/image1181.png"/><Relationship Id="rId17" Type="http://schemas.openxmlformats.org/officeDocument/2006/relationships/image" Target="../media/image1186.png"/><Relationship Id="rId25" Type="http://schemas.openxmlformats.org/officeDocument/2006/relationships/image" Target="../media/image1194.png"/><Relationship Id="rId2" Type="http://schemas.openxmlformats.org/officeDocument/2006/relationships/image" Target="../media/image1171.png"/><Relationship Id="rId16" Type="http://schemas.openxmlformats.org/officeDocument/2006/relationships/image" Target="../media/image1185.png"/><Relationship Id="rId20" Type="http://schemas.openxmlformats.org/officeDocument/2006/relationships/image" Target="../media/image11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5.png"/><Relationship Id="rId11" Type="http://schemas.openxmlformats.org/officeDocument/2006/relationships/image" Target="../media/image1180.png"/><Relationship Id="rId24" Type="http://schemas.openxmlformats.org/officeDocument/2006/relationships/image" Target="../media/image1193.png"/><Relationship Id="rId5" Type="http://schemas.openxmlformats.org/officeDocument/2006/relationships/image" Target="../media/image1174.png"/><Relationship Id="rId15" Type="http://schemas.openxmlformats.org/officeDocument/2006/relationships/image" Target="../media/image1184.png"/><Relationship Id="rId23" Type="http://schemas.openxmlformats.org/officeDocument/2006/relationships/image" Target="../media/image1192.png"/><Relationship Id="rId28" Type="http://schemas.openxmlformats.org/officeDocument/2006/relationships/image" Target="../media/image1197.png"/><Relationship Id="rId10" Type="http://schemas.openxmlformats.org/officeDocument/2006/relationships/image" Target="../media/image1179.png"/><Relationship Id="rId19" Type="http://schemas.openxmlformats.org/officeDocument/2006/relationships/image" Target="../media/image1188.png"/><Relationship Id="rId4" Type="http://schemas.openxmlformats.org/officeDocument/2006/relationships/image" Target="../media/image1173.png"/><Relationship Id="rId9" Type="http://schemas.openxmlformats.org/officeDocument/2006/relationships/image" Target="../media/image1178.png"/><Relationship Id="rId14" Type="http://schemas.openxmlformats.org/officeDocument/2006/relationships/image" Target="../media/image1183.png"/><Relationship Id="rId22" Type="http://schemas.openxmlformats.org/officeDocument/2006/relationships/image" Target="../media/image1191.png"/><Relationship Id="rId27" Type="http://schemas.openxmlformats.org/officeDocument/2006/relationships/image" Target="../media/image119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4.png"/><Relationship Id="rId13" Type="http://schemas.openxmlformats.org/officeDocument/2006/relationships/image" Target="../media/image1209.png"/><Relationship Id="rId18" Type="http://schemas.openxmlformats.org/officeDocument/2006/relationships/image" Target="../media/image1214.png"/><Relationship Id="rId3" Type="http://schemas.openxmlformats.org/officeDocument/2006/relationships/image" Target="../media/image1199.png"/><Relationship Id="rId7" Type="http://schemas.openxmlformats.org/officeDocument/2006/relationships/image" Target="../media/image1203.png"/><Relationship Id="rId12" Type="http://schemas.openxmlformats.org/officeDocument/2006/relationships/image" Target="../media/image1208.png"/><Relationship Id="rId17" Type="http://schemas.openxmlformats.org/officeDocument/2006/relationships/image" Target="../media/image1213.png"/><Relationship Id="rId2" Type="http://schemas.openxmlformats.org/officeDocument/2006/relationships/image" Target="../media/image1198.png"/><Relationship Id="rId16" Type="http://schemas.openxmlformats.org/officeDocument/2006/relationships/image" Target="../media/image1212.png"/><Relationship Id="rId20" Type="http://schemas.openxmlformats.org/officeDocument/2006/relationships/image" Target="../media/image12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2.png"/><Relationship Id="rId11" Type="http://schemas.openxmlformats.org/officeDocument/2006/relationships/image" Target="../media/image1207.png"/><Relationship Id="rId5" Type="http://schemas.openxmlformats.org/officeDocument/2006/relationships/image" Target="../media/image1201.png"/><Relationship Id="rId15" Type="http://schemas.openxmlformats.org/officeDocument/2006/relationships/image" Target="../media/image1211.png"/><Relationship Id="rId10" Type="http://schemas.openxmlformats.org/officeDocument/2006/relationships/image" Target="../media/image1206.png"/><Relationship Id="rId19" Type="http://schemas.openxmlformats.org/officeDocument/2006/relationships/image" Target="../media/image1215.png"/><Relationship Id="rId4" Type="http://schemas.openxmlformats.org/officeDocument/2006/relationships/image" Target="../media/image1200.png"/><Relationship Id="rId9" Type="http://schemas.openxmlformats.org/officeDocument/2006/relationships/image" Target="../media/image1205.png"/><Relationship Id="rId14" Type="http://schemas.openxmlformats.org/officeDocument/2006/relationships/image" Target="../media/image121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1.png"/><Relationship Id="rId21" Type="http://schemas.openxmlformats.org/officeDocument/2006/relationships/image" Target="../media/image10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15.png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2" Type="http://schemas.openxmlformats.org/officeDocument/2006/relationships/image" Target="../media/image114.png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24" Type="http://schemas.openxmlformats.org/officeDocument/2006/relationships/image" Target="../media/image136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" Type="http://schemas.openxmlformats.org/officeDocument/2006/relationships/image" Target="../media/image138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66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openxmlformats.org/officeDocument/2006/relationships/image" Target="../media/image140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7.png"/><Relationship Id="rId2" Type="http://schemas.openxmlformats.org/officeDocument/2006/relationships/image" Target="../media/image12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1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5.png"/><Relationship Id="rId13" Type="http://schemas.openxmlformats.org/officeDocument/2006/relationships/image" Target="../media/image1230.png"/><Relationship Id="rId3" Type="http://schemas.openxmlformats.org/officeDocument/2006/relationships/image" Target="../media/image1220.png"/><Relationship Id="rId7" Type="http://schemas.openxmlformats.org/officeDocument/2006/relationships/image" Target="../media/image1224.png"/><Relationship Id="rId12" Type="http://schemas.openxmlformats.org/officeDocument/2006/relationships/image" Target="../media/image1229.png"/><Relationship Id="rId2" Type="http://schemas.openxmlformats.org/officeDocument/2006/relationships/image" Target="../media/image12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3.png"/><Relationship Id="rId11" Type="http://schemas.openxmlformats.org/officeDocument/2006/relationships/image" Target="../media/image1228.png"/><Relationship Id="rId5" Type="http://schemas.openxmlformats.org/officeDocument/2006/relationships/image" Target="../media/image1222.png"/><Relationship Id="rId10" Type="http://schemas.openxmlformats.org/officeDocument/2006/relationships/image" Target="../media/image1227.png"/><Relationship Id="rId4" Type="http://schemas.openxmlformats.org/officeDocument/2006/relationships/image" Target="../media/image1221.png"/><Relationship Id="rId9" Type="http://schemas.openxmlformats.org/officeDocument/2006/relationships/image" Target="../media/image1226.png"/><Relationship Id="rId14" Type="http://schemas.openxmlformats.org/officeDocument/2006/relationships/image" Target="../media/image123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18" Type="http://schemas.openxmlformats.org/officeDocument/2006/relationships/image" Target="../media/image169.png"/><Relationship Id="rId3" Type="http://schemas.openxmlformats.org/officeDocument/2006/relationships/image" Target="../media/image154.png"/><Relationship Id="rId21" Type="http://schemas.openxmlformats.org/officeDocument/2006/relationships/image" Target="../media/image172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17" Type="http://schemas.openxmlformats.org/officeDocument/2006/relationships/image" Target="../media/image168.png"/><Relationship Id="rId2" Type="http://schemas.openxmlformats.org/officeDocument/2006/relationships/image" Target="../media/image153.png"/><Relationship Id="rId16" Type="http://schemas.openxmlformats.org/officeDocument/2006/relationships/image" Target="../media/image167.png"/><Relationship Id="rId20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23" Type="http://schemas.openxmlformats.org/officeDocument/2006/relationships/image" Target="../media/image174.png"/><Relationship Id="rId10" Type="http://schemas.openxmlformats.org/officeDocument/2006/relationships/image" Target="../media/image161.png"/><Relationship Id="rId19" Type="http://schemas.openxmlformats.org/officeDocument/2006/relationships/image" Target="../media/image170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Relationship Id="rId22" Type="http://schemas.openxmlformats.org/officeDocument/2006/relationships/image" Target="../media/image17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5392" y="970407"/>
            <a:ext cx="2290572" cy="16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62214" y="1373686"/>
            <a:ext cx="4079288" cy="16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19922" y="1777545"/>
            <a:ext cx="4559295" cy="16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16710" y="895858"/>
            <a:ext cx="4535170" cy="1076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95"/>
              </a:spcBef>
            </a:pPr>
            <a:r>
              <a:rPr sz="1600" b="1" i="1" spc="-5" dirty="0">
                <a:latin typeface="Times New Roman"/>
                <a:cs typeface="Times New Roman"/>
              </a:rPr>
              <a:t>MEKELLE</a:t>
            </a:r>
            <a:r>
              <a:rPr sz="1600" b="1" i="1" spc="5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latin typeface="Times New Roman"/>
                <a:cs typeface="Times New Roman"/>
              </a:rPr>
              <a:t>UNIVERSITY</a:t>
            </a:r>
            <a:endParaRPr sz="1600">
              <a:latin typeface="Times New Roman"/>
              <a:cs typeface="Times New Roman"/>
            </a:endParaRPr>
          </a:p>
          <a:p>
            <a:pPr marL="12700" marR="5080" algn="ctr">
              <a:lnSpc>
                <a:spcPct val="165600"/>
              </a:lnSpc>
            </a:pPr>
            <a:r>
              <a:rPr sz="1600" b="1" i="1" spc="-5" dirty="0">
                <a:latin typeface="Times New Roman"/>
                <a:cs typeface="Times New Roman"/>
              </a:rPr>
              <a:t>COLLEGE OF BUSINESS </a:t>
            </a:r>
            <a:r>
              <a:rPr sz="1600" b="1" i="1" dirty="0">
                <a:latin typeface="Times New Roman"/>
                <a:cs typeface="Times New Roman"/>
              </a:rPr>
              <a:t>AND </a:t>
            </a:r>
            <a:r>
              <a:rPr sz="1600" b="1" i="1" spc="-5" dirty="0">
                <a:latin typeface="Times New Roman"/>
                <a:cs typeface="Times New Roman"/>
              </a:rPr>
              <a:t>ECONOMICS  DEPARTMENT OF MARKETING</a:t>
            </a:r>
            <a:r>
              <a:rPr sz="1600" b="1" i="1" spc="20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latin typeface="Times New Roman"/>
                <a:cs typeface="Times New Roman"/>
              </a:rPr>
              <a:t>MANAGEMENT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17850" y="2125979"/>
            <a:ext cx="1534795" cy="1248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23226" y="3510724"/>
            <a:ext cx="3957227" cy="1499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64502" y="4018216"/>
            <a:ext cx="2267052" cy="1499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4779" y="4525708"/>
            <a:ext cx="3298897" cy="177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04745" y="3444366"/>
            <a:ext cx="3965575" cy="1254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COURSE TITLE: INTERNATIONAL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MARKETING</a:t>
            </a:r>
            <a:endParaRPr sz="1400">
              <a:latin typeface="Times New Roman"/>
              <a:cs typeface="Times New Roman"/>
            </a:endParaRPr>
          </a:p>
          <a:p>
            <a:pPr marL="334010" marR="328295" indent="520065">
              <a:lnSpc>
                <a:spcPct val="237900"/>
              </a:lnSpc>
            </a:pPr>
            <a:r>
              <a:rPr sz="1400" b="1" i="1" spc="-5" dirty="0">
                <a:latin typeface="Times New Roman"/>
                <a:cs typeface="Times New Roman"/>
              </a:rPr>
              <a:t>COURSE CODE:MKTM 3102  COMPLIED </a:t>
            </a:r>
            <a:r>
              <a:rPr sz="1400" b="1" i="1" dirty="0">
                <a:latin typeface="Times New Roman"/>
                <a:cs typeface="Times New Roman"/>
              </a:rPr>
              <a:t>BY: </a:t>
            </a:r>
            <a:r>
              <a:rPr sz="1400" b="1" i="1" spc="-5" dirty="0">
                <a:latin typeface="Times New Roman"/>
                <a:cs typeface="Times New Roman"/>
              </a:rPr>
              <a:t>GEBEYEHU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JALU(MBA)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29850" y="8581452"/>
            <a:ext cx="1013916" cy="1779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17516" y="8518397"/>
            <a:ext cx="10242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Times New Roman"/>
                <a:cs typeface="Times New Roman"/>
              </a:rPr>
              <a:t>APRIL,</a:t>
            </a:r>
            <a:r>
              <a:rPr sz="1400" b="1" spc="-6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2020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809" y="954598"/>
            <a:ext cx="1639384" cy="158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64" y="1410287"/>
            <a:ext cx="5955116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64" y="1716611"/>
            <a:ext cx="595511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2022935"/>
            <a:ext cx="595511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8958" y="2329259"/>
            <a:ext cx="5417094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5781" y="2791018"/>
            <a:ext cx="2300871" cy="158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3246707"/>
            <a:ext cx="595511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81" y="3553031"/>
            <a:ext cx="3670606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5753" y="4014790"/>
            <a:ext cx="1884880" cy="1310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40" y="4470479"/>
            <a:ext cx="5958218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64" y="4776803"/>
            <a:ext cx="5973397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8896" y="5083127"/>
            <a:ext cx="4810711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5855" y="5544887"/>
            <a:ext cx="3029080" cy="158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64" y="6000575"/>
            <a:ext cx="595968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8934" y="6306899"/>
            <a:ext cx="5950545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934" y="6613223"/>
            <a:ext cx="5945975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8959" y="6919547"/>
            <a:ext cx="5952010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8934" y="7225871"/>
            <a:ext cx="5968827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309" y="7532195"/>
            <a:ext cx="3750057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02004" y="897381"/>
            <a:ext cx="5968365" cy="678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lvl="2" indent="-381000" algn="just">
              <a:lnSpc>
                <a:spcPct val="100000"/>
              </a:lnSpc>
              <a:spcBef>
                <a:spcPts val="100"/>
              </a:spcBef>
              <a:buAutoNum type="arabicPeriod" startAt="6"/>
              <a:tabLst>
                <a:tab pos="3937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Risk</a:t>
            </a:r>
            <a:r>
              <a:rPr sz="1200" b="1" i="1" spc="-5" dirty="0">
                <a:latin typeface="Times New Roman"/>
                <a:cs typeface="Times New Roman"/>
              </a:rPr>
              <a:t> Diversification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 startAt="6"/>
            </a:pPr>
            <a:endParaRPr sz="1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Many,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5" dirty="0">
                <a:latin typeface="Times New Roman"/>
                <a:cs typeface="Times New Roman"/>
              </a:rPr>
              <a:t> all,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probably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face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less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total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risk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  </a:t>
            </a:r>
            <a:r>
              <a:rPr sz="1200" spc="-5" dirty="0">
                <a:latin typeface="Times New Roman"/>
                <a:cs typeface="Times New Roman"/>
              </a:rPr>
              <a:t>marketing firms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virtue of their having diversified </a:t>
            </a:r>
            <a:r>
              <a:rPr sz="1200" spc="-5" dirty="0">
                <a:latin typeface="Times New Roman"/>
                <a:cs typeface="Times New Roman"/>
              </a:rPr>
              <a:t>geographical markets. Typically, countries  </a:t>
            </a:r>
            <a:r>
              <a:rPr sz="1200" dirty="0">
                <a:latin typeface="Times New Roman"/>
                <a:cs typeface="Times New Roman"/>
              </a:rPr>
              <a:t>do not </a:t>
            </a:r>
            <a:r>
              <a:rPr sz="1200" spc="-5" dirty="0">
                <a:latin typeface="Times New Roman"/>
                <a:cs typeface="Times New Roman"/>
              </a:rPr>
              <a:t>face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same type and </a:t>
            </a:r>
            <a:r>
              <a:rPr sz="1200" dirty="0">
                <a:latin typeface="Times New Roman"/>
                <a:cs typeface="Times New Roman"/>
              </a:rPr>
              <a:t>timing of </a:t>
            </a:r>
            <a:r>
              <a:rPr sz="1200" spc="-5" dirty="0">
                <a:latin typeface="Times New Roman"/>
                <a:cs typeface="Times New Roman"/>
              </a:rPr>
              <a:t>business cycle. </a:t>
            </a:r>
            <a:r>
              <a:rPr sz="1200" dirty="0">
                <a:latin typeface="Times New Roman"/>
                <a:cs typeface="Times New Roman"/>
              </a:rPr>
              <a:t>Selling in </a:t>
            </a:r>
            <a:r>
              <a:rPr sz="1200" spc="-5" dirty="0">
                <a:latin typeface="Times New Roman"/>
                <a:cs typeface="Times New Roman"/>
              </a:rPr>
              <a:t>several markets (market  spreading) reduces </a:t>
            </a:r>
            <a:r>
              <a:rPr sz="1200" dirty="0">
                <a:latin typeface="Times New Roman"/>
                <a:cs typeface="Times New Roman"/>
              </a:rPr>
              <a:t>the risk </a:t>
            </a:r>
            <a:r>
              <a:rPr sz="1200" spc="-5" dirty="0">
                <a:latin typeface="Times New Roman"/>
                <a:cs typeface="Times New Roman"/>
              </a:rPr>
              <a:t>associated with </a:t>
            </a:r>
            <a:r>
              <a:rPr sz="1200" dirty="0">
                <a:latin typeface="Times New Roman"/>
                <a:cs typeface="Times New Roman"/>
              </a:rPr>
              <a:t>declining </a:t>
            </a:r>
            <a:r>
              <a:rPr sz="1200" spc="-5" dirty="0">
                <a:latin typeface="Times New Roman"/>
                <a:cs typeface="Times New Roman"/>
              </a:rPr>
              <a:t>sales and profits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 startAt="7"/>
              <a:tabLst>
                <a:tab pos="3937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Foreign Market</a:t>
            </a:r>
            <a:r>
              <a:rPr sz="1200" b="1" i="1" spc="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Opportunities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30"/>
              </a:spcBef>
              <a:buFont typeface="Times New Roman"/>
              <a:buAutoNum type="arabicPeriod" startAt="7"/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Revealing market </a:t>
            </a:r>
            <a:r>
              <a:rPr sz="1200" dirty="0">
                <a:latin typeface="Times New Roman"/>
                <a:cs typeface="Times New Roman"/>
              </a:rPr>
              <a:t>opportunities </a:t>
            </a:r>
            <a:r>
              <a:rPr sz="1200" spc="-5" dirty="0">
                <a:latin typeface="Times New Roman"/>
                <a:cs typeface="Times New Roman"/>
              </a:rPr>
              <a:t>abroad has </a:t>
            </a:r>
            <a:r>
              <a:rPr sz="1200" dirty="0">
                <a:latin typeface="Times New Roman"/>
                <a:cs typeface="Times New Roman"/>
              </a:rPr>
              <a:t>often </a:t>
            </a:r>
            <a:r>
              <a:rPr sz="1200" spc="-5" dirty="0">
                <a:latin typeface="Times New Roman"/>
                <a:cs typeface="Times New Roman"/>
              </a:rPr>
              <a:t>exerted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strong influence </a:t>
            </a:r>
            <a:r>
              <a:rPr sz="1200" dirty="0">
                <a:latin typeface="Times New Roman"/>
                <a:cs typeface="Times New Roman"/>
              </a:rPr>
              <a:t>upon the firm’s  </a:t>
            </a:r>
            <a:r>
              <a:rPr sz="1200" spc="-5" dirty="0">
                <a:latin typeface="Times New Roman"/>
                <a:cs typeface="Times New Roman"/>
              </a:rPr>
              <a:t>willingness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undertake international marketing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 startAt="8"/>
              <a:tabLst>
                <a:tab pos="3937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Small </a:t>
            </a:r>
            <a:r>
              <a:rPr sz="1200" b="1" i="1" spc="-5" dirty="0">
                <a:latin typeface="Times New Roman"/>
                <a:cs typeface="Times New Roman"/>
              </a:rPr>
              <a:t>Domestic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Market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 startAt="8"/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 firm </a:t>
            </a:r>
            <a:r>
              <a:rPr sz="1200" dirty="0">
                <a:latin typeface="Times New Roman"/>
                <a:cs typeface="Times New Roman"/>
              </a:rPr>
              <a:t>may be </a:t>
            </a:r>
            <a:r>
              <a:rPr sz="1200" spc="-5" dirty="0">
                <a:latin typeface="Times New Roman"/>
                <a:cs typeface="Times New Roman"/>
              </a:rPr>
              <a:t>pushed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undertake international marketing because </a:t>
            </a:r>
            <a:r>
              <a:rPr sz="1200" dirty="0">
                <a:latin typeface="Times New Roman"/>
                <a:cs typeface="Times New Roman"/>
              </a:rPr>
              <a:t>of small home </a:t>
            </a:r>
            <a:r>
              <a:rPr sz="1200" spc="-5" dirty="0">
                <a:latin typeface="Times New Roman"/>
                <a:cs typeface="Times New Roman"/>
              </a:rPr>
              <a:t>market  </a:t>
            </a:r>
            <a:r>
              <a:rPr sz="1200" dirty="0">
                <a:latin typeface="Times New Roman"/>
                <a:cs typeface="Times New Roman"/>
              </a:rPr>
              <a:t>potential.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dirty="0">
                <a:latin typeface="Times New Roman"/>
                <a:cs typeface="Times New Roman"/>
              </a:rPr>
              <a:t>some firms, domestic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unable to </a:t>
            </a:r>
            <a:r>
              <a:rPr sz="1200" spc="-5" dirty="0">
                <a:latin typeface="Times New Roman"/>
                <a:cs typeface="Times New Roman"/>
              </a:rPr>
              <a:t>sustain sufficient economies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scale and </a:t>
            </a:r>
            <a:r>
              <a:rPr sz="1200" dirty="0">
                <a:latin typeface="Times New Roman"/>
                <a:cs typeface="Times New Roman"/>
              </a:rPr>
              <a:t>scope,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firms </a:t>
            </a:r>
            <a:r>
              <a:rPr sz="1200" dirty="0">
                <a:latin typeface="Times New Roman"/>
                <a:cs typeface="Times New Roman"/>
              </a:rPr>
              <a:t>automatically include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 startAt="9"/>
              <a:tabLst>
                <a:tab pos="3937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Unique Product/ Technology</a:t>
            </a:r>
            <a:r>
              <a:rPr sz="1200" b="1" i="1" dirty="0">
                <a:latin typeface="Times New Roman"/>
                <a:cs typeface="Times New Roman"/>
              </a:rPr>
              <a:t> Competence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There is definite </a:t>
            </a:r>
            <a:r>
              <a:rPr sz="1200" dirty="0">
                <a:latin typeface="Times New Roman"/>
                <a:cs typeface="Times New Roman"/>
              </a:rPr>
              <a:t>role that unique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and/or unique technology </a:t>
            </a:r>
            <a:r>
              <a:rPr sz="1200" spc="-5" dirty="0">
                <a:latin typeface="Times New Roman"/>
                <a:cs typeface="Times New Roman"/>
              </a:rPr>
              <a:t>competence plays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stimulating international marketing </a:t>
            </a:r>
            <a:r>
              <a:rPr sz="1200" dirty="0">
                <a:latin typeface="Times New Roman"/>
                <a:cs typeface="Times New Roman"/>
              </a:rPr>
              <a:t>behavior. </a:t>
            </a:r>
            <a:r>
              <a:rPr sz="1200" spc="-5" dirty="0">
                <a:latin typeface="Times New Roman"/>
                <a:cs typeface="Times New Roman"/>
              </a:rPr>
              <a:t>First,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producing superior products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more  likely to </a:t>
            </a:r>
            <a:r>
              <a:rPr sz="1200" spc="-5" dirty="0">
                <a:latin typeface="Times New Roman"/>
                <a:cs typeface="Times New Roman"/>
              </a:rPr>
              <a:t>receive inquiries from foreign markets </a:t>
            </a:r>
            <a:r>
              <a:rPr sz="1200" dirty="0">
                <a:latin typeface="Times New Roman"/>
                <a:cs typeface="Times New Roman"/>
              </a:rPr>
              <a:t>because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perceived competence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its offerings.  Second, </a:t>
            </a:r>
            <a:r>
              <a:rPr sz="1200" dirty="0">
                <a:latin typeface="Times New Roman"/>
                <a:cs typeface="Times New Roman"/>
              </a:rPr>
              <a:t>if a </a:t>
            </a:r>
            <a:r>
              <a:rPr sz="1200" spc="-5" dirty="0">
                <a:latin typeface="Times New Roman"/>
                <a:cs typeface="Times New Roman"/>
              </a:rPr>
              <a:t>firm has </a:t>
            </a:r>
            <a:r>
              <a:rPr sz="1200" dirty="0">
                <a:latin typeface="Times New Roman"/>
                <a:cs typeface="Times New Roman"/>
              </a:rPr>
              <a:t>developed unique </a:t>
            </a:r>
            <a:r>
              <a:rPr sz="1200" spc="-5" dirty="0">
                <a:latin typeface="Times New Roman"/>
                <a:cs typeface="Times New Roman"/>
              </a:rPr>
              <a:t>competences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markets,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possibilities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spread </a:t>
            </a:r>
            <a:r>
              <a:rPr sz="1200" dirty="0">
                <a:latin typeface="Times New Roman"/>
                <a:cs typeface="Times New Roman"/>
              </a:rPr>
              <a:t>unique </a:t>
            </a:r>
            <a:r>
              <a:rPr sz="1200" spc="-5" dirty="0">
                <a:latin typeface="Times New Roman"/>
                <a:cs typeface="Times New Roman"/>
              </a:rPr>
              <a:t>assets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foreign markets </a:t>
            </a:r>
            <a:r>
              <a:rPr sz="1200" spc="5" dirty="0">
                <a:latin typeface="Times New Roman"/>
                <a:cs typeface="Times New Roman"/>
              </a:rPr>
              <a:t>may be </a:t>
            </a:r>
            <a:r>
              <a:rPr sz="1200" dirty="0">
                <a:latin typeface="Times New Roman"/>
                <a:cs typeface="Times New Roman"/>
              </a:rPr>
              <a:t>very </a:t>
            </a:r>
            <a:r>
              <a:rPr sz="1200" spc="-5" dirty="0">
                <a:latin typeface="Times New Roman"/>
                <a:cs typeface="Times New Roman"/>
              </a:rPr>
              <a:t>high because </a:t>
            </a:r>
            <a:r>
              <a:rPr sz="1200" dirty="0">
                <a:latin typeface="Times New Roman"/>
                <a:cs typeface="Times New Roman"/>
              </a:rPr>
              <a:t>the opportunity </a:t>
            </a:r>
            <a:r>
              <a:rPr sz="1200" spc="-5" dirty="0">
                <a:latin typeface="Times New Roman"/>
                <a:cs typeface="Times New Roman"/>
              </a:rPr>
              <a:t>costs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dirty="0">
                <a:latin typeface="Times New Roman"/>
                <a:cs typeface="Times New Roman"/>
              </a:rPr>
              <a:t>exploiting these </a:t>
            </a:r>
            <a:r>
              <a:rPr sz="1200" spc="-5" dirty="0">
                <a:latin typeface="Times New Roman"/>
                <a:cs typeface="Times New Roman"/>
              </a:rPr>
              <a:t>assets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foreign markets </a:t>
            </a:r>
            <a:r>
              <a:rPr sz="1200" dirty="0">
                <a:latin typeface="Times New Roman"/>
                <a:cs typeface="Times New Roman"/>
              </a:rPr>
              <a:t>will be </a:t>
            </a:r>
            <a:r>
              <a:rPr sz="1200" spc="-5" dirty="0">
                <a:latin typeface="Times New Roman"/>
                <a:cs typeface="Times New Roman"/>
              </a:rPr>
              <a:t>zero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low.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1540" cy="74047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" algn="just">
              <a:lnSpc>
                <a:spcPct val="1435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pricing ensures margins,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final price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so high </a:t>
            </a:r>
            <a:r>
              <a:rPr sz="1200" dirty="0">
                <a:latin typeface="Times New Roman"/>
                <a:cs typeface="Times New Roman"/>
              </a:rPr>
              <a:t>that the </a:t>
            </a:r>
            <a:r>
              <a:rPr sz="1200" spc="-5" dirty="0">
                <a:latin typeface="Times New Roman"/>
                <a:cs typeface="Times New Roman"/>
              </a:rPr>
              <a:t>firm’s competitiveness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compromised.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  <a:spcBef>
                <a:spcPts val="60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marginal cost </a:t>
            </a:r>
            <a:r>
              <a:rPr sz="1200" dirty="0">
                <a:latin typeface="Times New Roman"/>
                <a:cs typeface="Times New Roman"/>
              </a:rPr>
              <a:t>method </a:t>
            </a:r>
            <a:r>
              <a:rPr sz="1200" spc="-5" dirty="0">
                <a:latin typeface="Times New Roman"/>
                <a:cs typeface="Times New Roman"/>
              </a:rPr>
              <a:t>considers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direct </a:t>
            </a:r>
            <a:r>
              <a:rPr sz="1200" dirty="0">
                <a:latin typeface="Times New Roman"/>
                <a:cs typeface="Times New Roman"/>
              </a:rPr>
              <a:t>costs of producing </a:t>
            </a:r>
            <a:r>
              <a:rPr sz="1200" spc="-5" dirty="0">
                <a:latin typeface="Times New Roman"/>
                <a:cs typeface="Times New Roman"/>
              </a:rPr>
              <a:t>and selling </a:t>
            </a:r>
            <a:r>
              <a:rPr sz="1200" dirty="0">
                <a:latin typeface="Times New Roman"/>
                <a:cs typeface="Times New Roman"/>
              </a:rPr>
              <a:t>products for export 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the floor </a:t>
            </a:r>
            <a:r>
              <a:rPr sz="1200" spc="-5" dirty="0">
                <a:latin typeface="Times New Roman"/>
                <a:cs typeface="Times New Roman"/>
              </a:rPr>
              <a:t>beneath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prices </a:t>
            </a:r>
            <a:r>
              <a:rPr sz="1200" dirty="0">
                <a:latin typeface="Times New Roman"/>
                <a:cs typeface="Times New Roman"/>
              </a:rPr>
              <a:t>cannot be set. </a:t>
            </a:r>
            <a:r>
              <a:rPr sz="1200" spc="-5" dirty="0">
                <a:latin typeface="Times New Roman"/>
                <a:cs typeface="Times New Roman"/>
              </a:rPr>
              <a:t>Fixed costs </a:t>
            </a:r>
            <a:r>
              <a:rPr sz="1200" dirty="0">
                <a:latin typeface="Times New Roman"/>
                <a:cs typeface="Times New Roman"/>
              </a:rPr>
              <a:t>for plants, R &amp; </a:t>
            </a:r>
            <a:r>
              <a:rPr sz="1200" spc="-5" dirty="0">
                <a:latin typeface="Times New Roman"/>
                <a:cs typeface="Times New Roman"/>
              </a:rPr>
              <a:t>D, and </a:t>
            </a:r>
            <a:r>
              <a:rPr sz="1200" dirty="0">
                <a:latin typeface="Times New Roman"/>
                <a:cs typeface="Times New Roman"/>
              </a:rPr>
              <a:t>domestic  </a:t>
            </a:r>
            <a:r>
              <a:rPr sz="1200" spc="-5" dirty="0">
                <a:latin typeface="Times New Roman"/>
                <a:cs typeface="Times New Roman"/>
              </a:rPr>
              <a:t>overhead, as well as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marketing costs,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disregarded.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marginal cost </a:t>
            </a:r>
            <a:r>
              <a:rPr sz="1200" dirty="0">
                <a:latin typeface="Times New Roman"/>
                <a:cs typeface="Times New Roman"/>
              </a:rPr>
              <a:t>pricing method,  the </a:t>
            </a:r>
            <a:r>
              <a:rPr sz="1200" spc="-5" dirty="0">
                <a:latin typeface="Times New Roman"/>
                <a:cs typeface="Times New Roman"/>
              </a:rPr>
              <a:t>firm is concerned </a:t>
            </a:r>
            <a:r>
              <a:rPr sz="1200" dirty="0">
                <a:latin typeface="Times New Roman"/>
                <a:cs typeface="Times New Roman"/>
              </a:rPr>
              <a:t>only with the </a:t>
            </a:r>
            <a:r>
              <a:rPr sz="1200" spc="-5" dirty="0">
                <a:latin typeface="Times New Roman"/>
                <a:cs typeface="Times New Roman"/>
              </a:rPr>
              <a:t>marginal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incremental cost </a:t>
            </a:r>
            <a:r>
              <a:rPr sz="1200" dirty="0">
                <a:latin typeface="Times New Roman"/>
                <a:cs typeface="Times New Roman"/>
              </a:rPr>
              <a:t>of producing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to be sold in  </a:t>
            </a:r>
            <a:r>
              <a:rPr sz="1200" spc="-5" dirty="0">
                <a:latin typeface="Times New Roman"/>
                <a:cs typeface="Times New Roman"/>
              </a:rPr>
              <a:t>overseas markets. Such firms regard foreign sales as </a:t>
            </a:r>
            <a:r>
              <a:rPr sz="1200" dirty="0">
                <a:latin typeface="Times New Roman"/>
                <a:cs typeface="Times New Roman"/>
              </a:rPr>
              <a:t>bonus </a:t>
            </a:r>
            <a:r>
              <a:rPr sz="1200" spc="-5" dirty="0">
                <a:latin typeface="Times New Roman"/>
                <a:cs typeface="Times New Roman"/>
              </a:rPr>
              <a:t>sales and assume </a:t>
            </a:r>
            <a:r>
              <a:rPr sz="1200" dirty="0">
                <a:latin typeface="Times New Roman"/>
                <a:cs typeface="Times New Roman"/>
              </a:rPr>
              <a:t>that any </a:t>
            </a:r>
            <a:r>
              <a:rPr sz="1200" spc="-5" dirty="0">
                <a:latin typeface="Times New Roman"/>
                <a:cs typeface="Times New Roman"/>
              </a:rPr>
              <a:t>return over 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variable cost makes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contribution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net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profit.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600"/>
              </a:lnSpc>
              <a:spcBef>
                <a:spcPts val="610"/>
              </a:spcBef>
            </a:pPr>
            <a:r>
              <a:rPr sz="1200" spc="-5" dirty="0">
                <a:latin typeface="Times New Roman"/>
                <a:cs typeface="Times New Roman"/>
              </a:rPr>
              <a:t>Firms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following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marginal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method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able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price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competitively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markets, 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they are </a:t>
            </a:r>
            <a:r>
              <a:rPr sz="1200" spc="-5" dirty="0">
                <a:latin typeface="Times New Roman"/>
                <a:cs typeface="Times New Roman"/>
              </a:rPr>
              <a:t>selling products abroad at lower net prices </a:t>
            </a:r>
            <a:r>
              <a:rPr sz="1200" dirty="0">
                <a:latin typeface="Times New Roman"/>
                <a:cs typeface="Times New Roman"/>
              </a:rPr>
              <a:t>than they </a:t>
            </a:r>
            <a:r>
              <a:rPr sz="1200" spc="-5" dirty="0">
                <a:latin typeface="Times New Roman"/>
                <a:cs typeface="Times New Roman"/>
              </a:rPr>
              <a:t>are selling </a:t>
            </a:r>
            <a:r>
              <a:rPr sz="1200" dirty="0">
                <a:latin typeface="Times New Roman"/>
                <a:cs typeface="Times New Roman"/>
              </a:rPr>
              <a:t>them in the  domestic </a:t>
            </a:r>
            <a:r>
              <a:rPr sz="1200" spc="-5" dirty="0">
                <a:latin typeface="Times New Roman"/>
                <a:cs typeface="Times New Roman"/>
              </a:rPr>
              <a:t>market,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subject to </a:t>
            </a:r>
            <a:r>
              <a:rPr sz="1200" spc="-5" dirty="0">
                <a:latin typeface="Times New Roman"/>
                <a:cs typeface="Times New Roman"/>
              </a:rPr>
              <a:t>charges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dumping.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case, </a:t>
            </a:r>
            <a:r>
              <a:rPr sz="1200" dirty="0">
                <a:latin typeface="Times New Roman"/>
                <a:cs typeface="Times New Roman"/>
              </a:rPr>
              <a:t>they open </a:t>
            </a:r>
            <a:r>
              <a:rPr sz="1200" spc="-5" dirty="0">
                <a:latin typeface="Times New Roman"/>
                <a:cs typeface="Times New Roman"/>
              </a:rPr>
              <a:t>themselves  </a:t>
            </a:r>
            <a:r>
              <a:rPr sz="1200" dirty="0">
                <a:latin typeface="Times New Roman"/>
                <a:cs typeface="Times New Roman"/>
              </a:rPr>
              <a:t>to antidumping </a:t>
            </a:r>
            <a:r>
              <a:rPr sz="1200" spc="-5" dirty="0">
                <a:latin typeface="Times New Roman"/>
                <a:cs typeface="Times New Roman"/>
              </a:rPr>
              <a:t>tariffs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penalties that take </a:t>
            </a:r>
            <a:r>
              <a:rPr sz="1200" spc="5" dirty="0">
                <a:latin typeface="Times New Roman"/>
                <a:cs typeface="Times New Roman"/>
              </a:rPr>
              <a:t>away </a:t>
            </a:r>
            <a:r>
              <a:rPr sz="1200" dirty="0">
                <a:latin typeface="Times New Roman"/>
                <a:cs typeface="Times New Roman"/>
              </a:rPr>
              <a:t>from them their </a:t>
            </a:r>
            <a:r>
              <a:rPr sz="1200" spc="-5" dirty="0">
                <a:latin typeface="Times New Roman"/>
                <a:cs typeface="Times New Roman"/>
              </a:rPr>
              <a:t>competitive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advantage.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700"/>
              </a:lnSpc>
              <a:spcBef>
                <a:spcPts val="61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Market-differentiated </a:t>
            </a:r>
            <a:r>
              <a:rPr sz="1200" b="1" i="1" dirty="0">
                <a:latin typeface="Times New Roman"/>
                <a:cs typeface="Times New Roman"/>
              </a:rPr>
              <a:t>pricing </a:t>
            </a:r>
            <a:r>
              <a:rPr sz="1200" spc="-5" dirty="0">
                <a:latin typeface="Times New Roman"/>
                <a:cs typeface="Times New Roman"/>
              </a:rPr>
              <a:t>calls </a:t>
            </a:r>
            <a:r>
              <a:rPr sz="1200" dirty="0">
                <a:latin typeface="Times New Roman"/>
                <a:cs typeface="Times New Roman"/>
              </a:rPr>
              <a:t>for export pricing according to the dynamic </a:t>
            </a:r>
            <a:r>
              <a:rPr sz="1200" spc="-5" dirty="0">
                <a:latin typeface="Times New Roman"/>
                <a:cs typeface="Times New Roman"/>
              </a:rPr>
              <a:t>conditions </a:t>
            </a:r>
            <a:r>
              <a:rPr sz="1200" dirty="0">
                <a:latin typeface="Times New Roman"/>
                <a:cs typeface="Times New Roman"/>
              </a:rPr>
              <a:t>of the  </a:t>
            </a:r>
            <a:r>
              <a:rPr sz="1200" spc="-5" dirty="0">
                <a:latin typeface="Times New Roman"/>
                <a:cs typeface="Times New Roman"/>
              </a:rPr>
              <a:t>marketplace. For </a:t>
            </a:r>
            <a:r>
              <a:rPr sz="1200" dirty="0">
                <a:latin typeface="Times New Roman"/>
                <a:cs typeface="Times New Roman"/>
              </a:rPr>
              <a:t>these firms, the </a:t>
            </a:r>
            <a:r>
              <a:rPr sz="1200" spc="-5" dirty="0">
                <a:latin typeface="Times New Roman"/>
                <a:cs typeface="Times New Roman"/>
              </a:rPr>
              <a:t>marginal cost </a:t>
            </a:r>
            <a:r>
              <a:rPr sz="1200" dirty="0">
                <a:latin typeface="Times New Roman"/>
                <a:cs typeface="Times New Roman"/>
              </a:rPr>
              <a:t>strategy provides a </a:t>
            </a:r>
            <a:r>
              <a:rPr sz="1200" spc="-5" dirty="0">
                <a:latin typeface="Times New Roman"/>
                <a:cs typeface="Times New Roman"/>
              </a:rPr>
              <a:t>basis,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prices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change  frequently due to </a:t>
            </a:r>
            <a:r>
              <a:rPr sz="1200" spc="-5" dirty="0">
                <a:latin typeface="Times New Roman"/>
                <a:cs typeface="Times New Roman"/>
              </a:rPr>
              <a:t>changes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competition, exchange rate changes, </a:t>
            </a:r>
            <a:r>
              <a:rPr sz="1200" dirty="0">
                <a:latin typeface="Times New Roman"/>
                <a:cs typeface="Times New Roman"/>
              </a:rPr>
              <a:t>or other environmental</a:t>
            </a:r>
            <a:r>
              <a:rPr sz="1200" spc="-20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changes.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355600" lvl="2" indent="-342900">
              <a:lnSpc>
                <a:spcPct val="100000"/>
              </a:lnSpc>
              <a:buAutoNum type="arabicPeriod" startAt="2"/>
              <a:tabLst>
                <a:tab pos="3556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Export-Related </a:t>
            </a:r>
            <a:r>
              <a:rPr sz="1200" i="1" dirty="0">
                <a:latin typeface="Times New Roman"/>
                <a:cs typeface="Times New Roman"/>
              </a:rPr>
              <a:t>Costs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300"/>
              </a:lnSpc>
              <a:spcBef>
                <a:spcPts val="615"/>
              </a:spcBef>
            </a:pP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preparing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quotation,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exporter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careful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take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account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possible,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include  unique </a:t>
            </a:r>
            <a:r>
              <a:rPr sz="1200" spc="-5" dirty="0">
                <a:latin typeface="Times New Roman"/>
                <a:cs typeface="Times New Roman"/>
              </a:rPr>
              <a:t>export-related costs. </a:t>
            </a:r>
            <a:r>
              <a:rPr sz="1200" dirty="0">
                <a:latin typeface="Times New Roman"/>
                <a:cs typeface="Times New Roman"/>
              </a:rPr>
              <a:t>These are in addition to the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normal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costs shared </a:t>
            </a:r>
            <a:r>
              <a:rPr sz="1200" dirty="0">
                <a:latin typeface="Times New Roman"/>
                <a:cs typeface="Times New Roman"/>
              </a:rPr>
              <a:t>with the domestic side. They include 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following: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Times New Roman"/>
              <a:cs typeface="Times New Roman"/>
            </a:endParaRPr>
          </a:p>
          <a:p>
            <a:pPr marL="507365" lvl="3" indent="-228600" algn="just">
              <a:lnSpc>
                <a:spcPct val="100000"/>
              </a:lnSpc>
              <a:buAutoNum type="arabicPeriod"/>
              <a:tabLst>
                <a:tab pos="508000" algn="l"/>
              </a:tabLst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of modifying the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  <a:p>
            <a:pPr marL="507365" marR="5080" lvl="3" indent="-228600" algn="just">
              <a:lnSpc>
                <a:spcPct val="143700"/>
              </a:lnSpc>
              <a:spcBef>
                <a:spcPts val="5"/>
              </a:spcBef>
              <a:buAutoNum type="arabicPeriod"/>
              <a:tabLst>
                <a:tab pos="508000" algn="l"/>
              </a:tabLst>
            </a:pPr>
            <a:r>
              <a:rPr sz="1200" spc="-5" dirty="0">
                <a:latin typeface="Times New Roman"/>
                <a:cs typeface="Times New Roman"/>
              </a:rPr>
              <a:t>Operational costs </a:t>
            </a:r>
            <a:r>
              <a:rPr sz="1200" dirty="0">
                <a:latin typeface="Times New Roman"/>
                <a:cs typeface="Times New Roman"/>
              </a:rPr>
              <a:t>of the export </a:t>
            </a:r>
            <a:r>
              <a:rPr sz="1200" spc="-5" dirty="0">
                <a:latin typeface="Times New Roman"/>
                <a:cs typeface="Times New Roman"/>
              </a:rPr>
              <a:t>operation: personnel, market research, </a:t>
            </a:r>
            <a:r>
              <a:rPr sz="1200" dirty="0">
                <a:latin typeface="Times New Roman"/>
                <a:cs typeface="Times New Roman"/>
              </a:rPr>
              <a:t>additional shipping 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insurance </a:t>
            </a:r>
            <a:r>
              <a:rPr sz="1200" spc="-5" dirty="0">
                <a:latin typeface="Times New Roman"/>
                <a:cs typeface="Times New Roman"/>
              </a:rPr>
              <a:t>costs, communications costs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foreign customers, and overseas  promotional costs.</a:t>
            </a:r>
            <a:endParaRPr sz="1200">
              <a:latin typeface="Times New Roman"/>
              <a:cs typeface="Times New Roman"/>
            </a:endParaRPr>
          </a:p>
          <a:p>
            <a:pPr marL="507365" marR="7620" lvl="3" indent="-228600" algn="just">
              <a:lnSpc>
                <a:spcPts val="2080"/>
              </a:lnSpc>
              <a:spcBef>
                <a:spcPts val="160"/>
              </a:spcBef>
              <a:buAutoNum type="arabicPeriod"/>
              <a:tabLst>
                <a:tab pos="508000" algn="l"/>
              </a:tabLst>
            </a:pPr>
            <a:r>
              <a:rPr sz="1200" spc="-5" dirty="0">
                <a:latin typeface="Times New Roman"/>
                <a:cs typeface="Times New Roman"/>
              </a:rPr>
              <a:t>Costs incurred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entering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foreign markets: </a:t>
            </a:r>
            <a:r>
              <a:rPr sz="1200" dirty="0">
                <a:latin typeface="Times New Roman"/>
                <a:cs typeface="Times New Roman"/>
              </a:rPr>
              <a:t>tariffs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taxes; </a:t>
            </a:r>
            <a:r>
              <a:rPr sz="1200" spc="-5" dirty="0">
                <a:latin typeface="Times New Roman"/>
                <a:cs typeface="Times New Roman"/>
              </a:rPr>
              <a:t>risks associated </a:t>
            </a:r>
            <a:r>
              <a:rPr sz="1200" dirty="0">
                <a:latin typeface="Times New Roman"/>
                <a:cs typeface="Times New Roman"/>
              </a:rPr>
              <a:t>with a  </a:t>
            </a:r>
            <a:r>
              <a:rPr sz="1200" spc="-5" dirty="0">
                <a:latin typeface="Times New Roman"/>
                <a:cs typeface="Times New Roman"/>
              </a:rPr>
              <a:t>buyer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(mainly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commercial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credit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risks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political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risks);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risks</a:t>
            </a:r>
            <a:endParaRPr sz="1200">
              <a:latin typeface="Times New Roman"/>
              <a:cs typeface="Times New Roman"/>
            </a:endParaRPr>
          </a:p>
          <a:p>
            <a:pPr marL="507365" algn="just">
              <a:lnSpc>
                <a:spcPct val="100000"/>
              </a:lnSpc>
              <a:spcBef>
                <a:spcPts val="530"/>
              </a:spcBef>
            </a:pPr>
            <a:r>
              <a:rPr sz="1200" spc="-5" dirty="0">
                <a:latin typeface="Times New Roman"/>
                <a:cs typeface="Times New Roman"/>
              </a:rPr>
              <a:t>form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dealing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exporter’s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currency</a:t>
            </a:r>
            <a:r>
              <a:rPr sz="1200" spc="-5" dirty="0">
                <a:latin typeface="Symbol"/>
                <a:cs typeface="Symbol"/>
              </a:rPr>
              <a:t>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exchange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risk.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100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9000" cy="2467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43800"/>
              </a:lnSpc>
              <a:spcBef>
                <a:spcPts val="9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combined effect </a:t>
            </a:r>
            <a:r>
              <a:rPr sz="1200" dirty="0">
                <a:latin typeface="Times New Roman"/>
                <a:cs typeface="Times New Roman"/>
              </a:rPr>
              <a:t>of both </a:t>
            </a:r>
            <a:r>
              <a:rPr sz="1200" spc="-5" dirty="0">
                <a:latin typeface="Times New Roman"/>
                <a:cs typeface="Times New Roman"/>
              </a:rPr>
              <a:t>clear-cut and </a:t>
            </a:r>
            <a:r>
              <a:rPr sz="1200" dirty="0">
                <a:latin typeface="Times New Roman"/>
                <a:cs typeface="Times New Roman"/>
              </a:rPr>
              <a:t>hidden </a:t>
            </a:r>
            <a:r>
              <a:rPr sz="1200" spc="-5" dirty="0">
                <a:latin typeface="Times New Roman"/>
                <a:cs typeface="Times New Roman"/>
              </a:rPr>
              <a:t>costs result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export prices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far exceed 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prices. </a:t>
            </a:r>
            <a:r>
              <a:rPr sz="1200" dirty="0">
                <a:latin typeface="Times New Roman"/>
                <a:cs typeface="Times New Roman"/>
              </a:rPr>
              <a:t>The cause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termed </a:t>
            </a:r>
            <a:r>
              <a:rPr sz="1200" i="1" dirty="0">
                <a:latin typeface="Times New Roman"/>
                <a:cs typeface="Times New Roman"/>
              </a:rPr>
              <a:t>price </a:t>
            </a:r>
            <a:r>
              <a:rPr sz="1200" i="1" spc="-5" dirty="0">
                <a:latin typeface="Times New Roman"/>
                <a:cs typeface="Times New Roman"/>
              </a:rPr>
              <a:t>escalation</a:t>
            </a:r>
            <a:r>
              <a:rPr sz="1200" spc="-5" dirty="0">
                <a:latin typeface="Times New Roman"/>
                <a:cs typeface="Times New Roman"/>
              </a:rPr>
              <a:t>. Price escalation </a:t>
            </a:r>
            <a:r>
              <a:rPr sz="1200" dirty="0">
                <a:latin typeface="Times New Roman"/>
                <a:cs typeface="Times New Roman"/>
              </a:rPr>
              <a:t>can be </a:t>
            </a:r>
            <a:r>
              <a:rPr sz="1200" spc="-5" dirty="0">
                <a:latin typeface="Times New Roman"/>
                <a:cs typeface="Times New Roman"/>
              </a:rPr>
              <a:t>combated through  creative strategies such </a:t>
            </a:r>
            <a:r>
              <a:rPr sz="1200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reorganizing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channel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590"/>
              </a:spcBef>
            </a:pPr>
            <a:r>
              <a:rPr sz="1200" spc="-5" dirty="0">
                <a:latin typeface="Times New Roman"/>
                <a:cs typeface="Times New Roman"/>
              </a:rPr>
              <a:t>Other strategies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deal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price escalation </a:t>
            </a:r>
            <a:r>
              <a:rPr sz="1200" dirty="0">
                <a:latin typeface="Times New Roman"/>
                <a:cs typeface="Times New Roman"/>
              </a:rPr>
              <a:t>include </a:t>
            </a:r>
            <a:r>
              <a:rPr sz="1200" spc="-5" dirty="0">
                <a:latin typeface="Times New Roman"/>
                <a:cs typeface="Times New Roman"/>
              </a:rPr>
              <a:t>product modification either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eliminating  </a:t>
            </a:r>
            <a:r>
              <a:rPr sz="1200" dirty="0">
                <a:latin typeface="Times New Roman"/>
                <a:cs typeface="Times New Roman"/>
              </a:rPr>
              <a:t>costly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features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bringing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target</a:t>
            </a:r>
            <a:r>
              <a:rPr sz="1200" dirty="0">
                <a:latin typeface="Times New Roman"/>
                <a:cs typeface="Times New Roman"/>
              </a:rPr>
              <a:t> country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under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new,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lower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tariff  </a:t>
            </a:r>
            <a:r>
              <a:rPr sz="1200" spc="-5" dirty="0">
                <a:latin typeface="Times New Roman"/>
                <a:cs typeface="Times New Roman"/>
              </a:rPr>
              <a:t>classification.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long term, the </a:t>
            </a:r>
            <a:r>
              <a:rPr sz="1200" spc="-5" dirty="0">
                <a:latin typeface="Times New Roman"/>
                <a:cs typeface="Times New Roman"/>
              </a:rPr>
              <a:t>exporter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resort to </a:t>
            </a:r>
            <a:r>
              <a:rPr sz="1200" spc="-5" dirty="0">
                <a:latin typeface="Times New Roman"/>
                <a:cs typeface="Times New Roman"/>
              </a:rPr>
              <a:t>overseas </a:t>
            </a:r>
            <a:r>
              <a:rPr sz="1200" dirty="0">
                <a:latin typeface="Times New Roman"/>
                <a:cs typeface="Times New Roman"/>
              </a:rPr>
              <a:t>production or </a:t>
            </a:r>
            <a:r>
              <a:rPr sz="1200" spc="-5" dirty="0">
                <a:latin typeface="Times New Roman"/>
                <a:cs typeface="Times New Roman"/>
              </a:rPr>
              <a:t>sourcing.  Through foreign sourcing,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exporter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accrue an additional </a:t>
            </a:r>
            <a:r>
              <a:rPr sz="1200" dirty="0">
                <a:latin typeface="Times New Roman"/>
                <a:cs typeface="Times New Roman"/>
              </a:rPr>
              <a:t>benefit to </a:t>
            </a:r>
            <a:r>
              <a:rPr sz="1200" spc="-5" dirty="0">
                <a:latin typeface="Times New Roman"/>
                <a:cs typeface="Times New Roman"/>
              </a:rPr>
              <a:t>lower </a:t>
            </a:r>
            <a:r>
              <a:rPr sz="1200" dirty="0">
                <a:latin typeface="Times New Roman"/>
                <a:cs typeface="Times New Roman"/>
              </a:rPr>
              <a:t>costs: </a:t>
            </a:r>
            <a:r>
              <a:rPr sz="1200" i="1" dirty="0">
                <a:latin typeface="Times New Roman"/>
                <a:cs typeface="Times New Roman"/>
              </a:rPr>
              <a:t>duty  </a:t>
            </a:r>
            <a:r>
              <a:rPr sz="1200" i="1" spc="-5" dirty="0">
                <a:latin typeface="Times New Roman"/>
                <a:cs typeface="Times New Roman"/>
              </a:rPr>
              <a:t>drawbacks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a company imports components or </a:t>
            </a:r>
            <a:r>
              <a:rPr sz="1200" spc="-5" dirty="0">
                <a:latin typeface="Times New Roman"/>
                <a:cs typeface="Times New Roman"/>
              </a:rPr>
              <a:t>raw materials </a:t>
            </a:r>
            <a:r>
              <a:rPr sz="1200" dirty="0">
                <a:latin typeface="Times New Roman"/>
                <a:cs typeface="Times New Roman"/>
              </a:rPr>
              <a:t>for exports in a </a:t>
            </a:r>
            <a:r>
              <a:rPr sz="1200" spc="-5" dirty="0">
                <a:latin typeface="Times New Roman"/>
                <a:cs typeface="Times New Roman"/>
              </a:rPr>
              <a:t>manufactured  product,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obtain a refund of the </a:t>
            </a:r>
            <a:r>
              <a:rPr sz="1200" spc="-5" dirty="0">
                <a:latin typeface="Times New Roman"/>
                <a:cs typeface="Times New Roman"/>
              </a:rPr>
              <a:t>customs </a:t>
            </a:r>
            <a:r>
              <a:rPr sz="1200" dirty="0">
                <a:latin typeface="Times New Roman"/>
                <a:cs typeface="Times New Roman"/>
              </a:rPr>
              <a:t>duty </a:t>
            </a:r>
            <a:r>
              <a:rPr sz="1200" spc="-5" dirty="0">
                <a:latin typeface="Times New Roman"/>
                <a:cs typeface="Times New Roman"/>
              </a:rPr>
              <a:t>paid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importation.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59153" y="3749166"/>
            <a:ext cx="5293995" cy="88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Activity </a:t>
            </a:r>
            <a:r>
              <a:rPr sz="1200" b="1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i="1" spc="-5" dirty="0">
                <a:latin typeface="Times New Roman"/>
                <a:cs typeface="Times New Roman"/>
              </a:rPr>
              <a:t>Answer </a:t>
            </a:r>
            <a:r>
              <a:rPr sz="1200" i="1" dirty="0">
                <a:latin typeface="Times New Roman"/>
                <a:cs typeface="Times New Roman"/>
              </a:rPr>
              <a:t>the following </a:t>
            </a:r>
            <a:r>
              <a:rPr sz="1200" i="1" spc="-5" dirty="0">
                <a:latin typeface="Times New Roman"/>
                <a:cs typeface="Times New Roman"/>
              </a:rPr>
              <a:t>questions before continuing to </a:t>
            </a:r>
            <a:r>
              <a:rPr sz="1200" i="1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next</a:t>
            </a:r>
            <a:r>
              <a:rPr sz="1200" i="1" spc="3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section.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Times New Roman"/>
                <a:cs typeface="Times New Roman"/>
              </a:rPr>
              <a:t>1. </a:t>
            </a:r>
            <a:r>
              <a:rPr sz="1200" spc="-5" dirty="0">
                <a:latin typeface="Times New Roman"/>
                <a:cs typeface="Times New Roman"/>
              </a:rPr>
              <a:t>Distinguish between </a:t>
            </a:r>
            <a:r>
              <a:rPr sz="1200" dirty="0">
                <a:latin typeface="Times New Roman"/>
                <a:cs typeface="Times New Roman"/>
              </a:rPr>
              <a:t>cost-plus </a:t>
            </a:r>
            <a:r>
              <a:rPr sz="1200" spc="-5" dirty="0">
                <a:latin typeface="Times New Roman"/>
                <a:cs typeface="Times New Roman"/>
              </a:rPr>
              <a:t>method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marginal </a:t>
            </a:r>
            <a:r>
              <a:rPr sz="1200" dirty="0">
                <a:latin typeface="Times New Roman"/>
                <a:cs typeface="Times New Roman"/>
              </a:rPr>
              <a:t>cost </a:t>
            </a:r>
            <a:r>
              <a:rPr sz="1200" spc="-5" dirty="0">
                <a:latin typeface="Times New Roman"/>
                <a:cs typeface="Times New Roman"/>
              </a:rPr>
              <a:t>method </a:t>
            </a:r>
            <a:r>
              <a:rPr sz="1200" dirty="0">
                <a:latin typeface="Times New Roman"/>
                <a:cs typeface="Times New Roman"/>
              </a:rPr>
              <a:t>in export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pricing.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1853" y="4881397"/>
            <a:ext cx="5486400" cy="0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853" y="5145049"/>
            <a:ext cx="5486400" cy="0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3304" y="5747283"/>
            <a:ext cx="5715000" cy="0"/>
          </a:xfrm>
          <a:custGeom>
            <a:avLst/>
            <a:gdLst/>
            <a:ahLst/>
            <a:cxnLst/>
            <a:rect l="l" t="t" r="r" b="b"/>
            <a:pathLst>
              <a:path w="5715000">
                <a:moveTo>
                  <a:pt x="0" y="0"/>
                </a:moveTo>
                <a:lnTo>
                  <a:pt x="57150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59153" y="5288407"/>
            <a:ext cx="4659630" cy="810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Explain </a:t>
            </a:r>
            <a:r>
              <a:rPr sz="1200" spc="-5" dirty="0">
                <a:latin typeface="Times New Roman"/>
                <a:cs typeface="Times New Roman"/>
              </a:rPr>
              <a:t>market- differentiated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pricing.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AutoNum type="arabicPeriod" startAt="2"/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Times New Roman"/>
              <a:buAutoNum type="arabicPeriod" startAt="2"/>
            </a:pPr>
            <a:endParaRPr sz="15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Briefly explain the </a:t>
            </a:r>
            <a:r>
              <a:rPr sz="1200" spc="-5" dirty="0">
                <a:latin typeface="Times New Roman"/>
                <a:cs typeface="Times New Roman"/>
              </a:rPr>
              <a:t>impact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price escalation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43304" y="6349263"/>
            <a:ext cx="5715000" cy="0"/>
          </a:xfrm>
          <a:custGeom>
            <a:avLst/>
            <a:gdLst/>
            <a:ahLst/>
            <a:cxnLst/>
            <a:rect l="l" t="t" r="r" b="b"/>
            <a:pathLst>
              <a:path w="5715000">
                <a:moveTo>
                  <a:pt x="0" y="0"/>
                </a:moveTo>
                <a:lnTo>
                  <a:pt x="57150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3304" y="6611391"/>
            <a:ext cx="5715000" cy="0"/>
          </a:xfrm>
          <a:custGeom>
            <a:avLst/>
            <a:gdLst/>
            <a:ahLst/>
            <a:cxnLst/>
            <a:rect l="l" t="t" r="r" b="b"/>
            <a:pathLst>
              <a:path w="5715000">
                <a:moveTo>
                  <a:pt x="0" y="0"/>
                </a:moveTo>
                <a:lnTo>
                  <a:pt x="5714949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59153" y="6756272"/>
            <a:ext cx="1763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4. Explain duty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drawbacks.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43304" y="7213371"/>
            <a:ext cx="5715000" cy="0"/>
          </a:xfrm>
          <a:custGeom>
            <a:avLst/>
            <a:gdLst/>
            <a:ahLst/>
            <a:cxnLst/>
            <a:rect l="l" t="t" r="r" b="b"/>
            <a:pathLst>
              <a:path w="5715000">
                <a:moveTo>
                  <a:pt x="0" y="0"/>
                </a:moveTo>
                <a:lnTo>
                  <a:pt x="57150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3304" y="7477023"/>
            <a:ext cx="5563235" cy="0"/>
          </a:xfrm>
          <a:custGeom>
            <a:avLst/>
            <a:gdLst/>
            <a:ahLst/>
            <a:cxnLst/>
            <a:rect l="l" t="t" r="r" b="b"/>
            <a:pathLst>
              <a:path w="5563234">
                <a:moveTo>
                  <a:pt x="0" y="0"/>
                </a:moveTo>
                <a:lnTo>
                  <a:pt x="556318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30604" y="7623809"/>
            <a:ext cx="574103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5.3 </a:t>
            </a:r>
            <a:r>
              <a:rPr sz="1200" b="1" spc="-5" dirty="0">
                <a:latin typeface="Times New Roman"/>
                <a:cs typeface="Times New Roman"/>
              </a:rPr>
              <a:t>Terms </a:t>
            </a:r>
            <a:r>
              <a:rPr sz="1200" b="1" dirty="0">
                <a:latin typeface="Times New Roman"/>
                <a:cs typeface="Times New Roman"/>
              </a:rPr>
              <a:t>of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Sale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  <a:spcBef>
                <a:spcPts val="575"/>
              </a:spcBef>
            </a:pPr>
            <a:r>
              <a:rPr sz="1200" dirty="0">
                <a:latin typeface="Times New Roman"/>
                <a:cs typeface="Times New Roman"/>
              </a:rPr>
              <a:t>The responsibilities of the buyer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seller </a:t>
            </a:r>
            <a:r>
              <a:rPr sz="1200" dirty="0">
                <a:latin typeface="Times New Roman"/>
                <a:cs typeface="Times New Roman"/>
              </a:rPr>
              <a:t>should be </a:t>
            </a:r>
            <a:r>
              <a:rPr sz="1200" spc="-5" dirty="0">
                <a:latin typeface="Times New Roman"/>
                <a:cs typeface="Times New Roman"/>
              </a:rPr>
              <a:t>spelled </a:t>
            </a:r>
            <a:r>
              <a:rPr sz="1200" dirty="0">
                <a:latin typeface="Times New Roman"/>
                <a:cs typeface="Times New Roman"/>
              </a:rPr>
              <a:t>out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they relate to </a:t>
            </a:r>
            <a:r>
              <a:rPr sz="1200" spc="-5" dirty="0">
                <a:latin typeface="Times New Roman"/>
                <a:cs typeface="Times New Roman"/>
              </a:rPr>
              <a:t>what is  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what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included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quotation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ownership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passes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seller 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buyer.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Incoterms</a:t>
            </a:r>
            <a:r>
              <a:rPr sz="1200" i="1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internationally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accepted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standard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definitions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terms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101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604" y="808481"/>
            <a:ext cx="5741670" cy="7622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algn="just">
              <a:lnSpc>
                <a:spcPct val="143800"/>
              </a:lnSpc>
              <a:spcBef>
                <a:spcPts val="95"/>
              </a:spcBef>
            </a:pP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Chamber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Commerce (ICC) </a:t>
            </a:r>
            <a:r>
              <a:rPr sz="1200" dirty="0">
                <a:latin typeface="Times New Roman"/>
                <a:cs typeface="Times New Roman"/>
              </a:rPr>
              <a:t>since 1936. The </a:t>
            </a:r>
            <a:r>
              <a:rPr sz="1200" spc="-5" dirty="0">
                <a:latin typeface="Times New Roman"/>
                <a:cs typeface="Times New Roman"/>
              </a:rPr>
              <a:t>Incoterms </a:t>
            </a:r>
            <a:r>
              <a:rPr sz="1200" dirty="0">
                <a:latin typeface="Times New Roman"/>
                <a:cs typeface="Times New Roman"/>
              </a:rPr>
              <a:t>1990 </a:t>
            </a:r>
            <a:r>
              <a:rPr sz="1200" spc="-5" dirty="0">
                <a:latin typeface="Times New Roman"/>
                <a:cs typeface="Times New Roman"/>
              </a:rPr>
              <a:t>went </a:t>
            </a:r>
            <a:r>
              <a:rPr sz="1200" dirty="0">
                <a:latin typeface="Times New Roman"/>
                <a:cs typeface="Times New Roman"/>
              </a:rPr>
              <a:t>into  </a:t>
            </a:r>
            <a:r>
              <a:rPr sz="1200" spc="-5" dirty="0">
                <a:latin typeface="Times New Roman"/>
                <a:cs typeface="Times New Roman"/>
              </a:rPr>
              <a:t>effect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5" dirty="0">
                <a:latin typeface="Times New Roman"/>
                <a:cs typeface="Times New Roman"/>
              </a:rPr>
              <a:t>July </a:t>
            </a:r>
            <a:r>
              <a:rPr sz="1200" dirty="0">
                <a:latin typeface="Times New Roman"/>
                <a:cs typeface="Times New Roman"/>
              </a:rPr>
              <a:t>1,1990 with </a:t>
            </a:r>
            <a:r>
              <a:rPr sz="1200" spc="-5" dirty="0">
                <a:latin typeface="Times New Roman"/>
                <a:cs typeface="Times New Roman"/>
              </a:rPr>
              <a:t>significant </a:t>
            </a:r>
            <a:r>
              <a:rPr sz="1200" dirty="0">
                <a:latin typeface="Times New Roman"/>
                <a:cs typeface="Times New Roman"/>
              </a:rPr>
              <a:t>revisions to </a:t>
            </a:r>
            <a:r>
              <a:rPr sz="1200" spc="-5" dirty="0">
                <a:latin typeface="Times New Roman"/>
                <a:cs typeface="Times New Roman"/>
              </a:rPr>
              <a:t>better reflect </a:t>
            </a:r>
            <a:r>
              <a:rPr sz="1200" dirty="0">
                <a:latin typeface="Times New Roman"/>
                <a:cs typeface="Times New Roman"/>
              </a:rPr>
              <a:t>changing </a:t>
            </a:r>
            <a:r>
              <a:rPr sz="1200" spc="-5" dirty="0">
                <a:latin typeface="Times New Roman"/>
                <a:cs typeface="Times New Roman"/>
              </a:rPr>
              <a:t>transportation  technologies and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facilitate </a:t>
            </a:r>
            <a:r>
              <a:rPr sz="1200" dirty="0">
                <a:latin typeface="Times New Roman"/>
                <a:cs typeface="Times New Roman"/>
              </a:rPr>
              <a:t>electronic </a:t>
            </a:r>
            <a:r>
              <a:rPr sz="1200" spc="-5" dirty="0">
                <a:latin typeface="Times New Roman"/>
                <a:cs typeface="Times New Roman"/>
              </a:rPr>
              <a:t>data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interchange.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EX- works </a:t>
            </a:r>
            <a:r>
              <a:rPr sz="1200" b="1" dirty="0">
                <a:latin typeface="Times New Roman"/>
                <a:cs typeface="Times New Roman"/>
              </a:rPr>
              <a:t>(EXW)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580"/>
              </a:spcBef>
            </a:pPr>
            <a:r>
              <a:rPr sz="1200" spc="-5" dirty="0">
                <a:latin typeface="Times New Roman"/>
                <a:cs typeface="Times New Roman"/>
              </a:rPr>
              <a:t>Prices </a:t>
            </a:r>
            <a:r>
              <a:rPr sz="1200" dirty="0">
                <a:latin typeface="Times New Roman"/>
                <a:cs typeface="Times New Roman"/>
              </a:rPr>
              <a:t>quoted </a:t>
            </a:r>
            <a:r>
              <a:rPr sz="1200" i="1" spc="-5" dirty="0">
                <a:latin typeface="Times New Roman"/>
                <a:cs typeface="Times New Roman"/>
              </a:rPr>
              <a:t>ex-works (EXW) </a:t>
            </a:r>
            <a:r>
              <a:rPr sz="1200" dirty="0">
                <a:latin typeface="Times New Roman"/>
                <a:cs typeface="Times New Roman"/>
              </a:rPr>
              <a:t>apply </a:t>
            </a:r>
            <a:r>
              <a:rPr sz="1200" spc="5" dirty="0">
                <a:latin typeface="Times New Roman"/>
                <a:cs typeface="Times New Roman"/>
              </a:rPr>
              <a:t>only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the point of </a:t>
            </a:r>
            <a:r>
              <a:rPr sz="1200" spc="-5" dirty="0">
                <a:latin typeface="Times New Roman"/>
                <a:cs typeface="Times New Roman"/>
              </a:rPr>
              <a:t>origin,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seller agrees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place 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disposal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buyer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specified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place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date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within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fixed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period.  All other charges </a:t>
            </a:r>
            <a:r>
              <a:rPr sz="1200" dirty="0">
                <a:latin typeface="Times New Roman"/>
                <a:cs typeface="Times New Roman"/>
              </a:rPr>
              <a:t>are for the </a:t>
            </a:r>
            <a:r>
              <a:rPr sz="1200" spc="-5" dirty="0">
                <a:latin typeface="Times New Roman"/>
                <a:cs typeface="Times New Roman"/>
              </a:rPr>
              <a:t>account </a:t>
            </a:r>
            <a:r>
              <a:rPr sz="1200" dirty="0">
                <a:latin typeface="Times New Roman"/>
                <a:cs typeface="Times New Roman"/>
              </a:rPr>
              <a:t>of the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buyer.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Free carrier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(FCA)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700"/>
              </a:lnSpc>
              <a:spcBef>
                <a:spcPts val="585"/>
              </a:spcBef>
            </a:pP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new Incoterms is </a:t>
            </a:r>
            <a:r>
              <a:rPr sz="1200" i="1" dirty="0">
                <a:latin typeface="Times New Roman"/>
                <a:cs typeface="Times New Roman"/>
              </a:rPr>
              <a:t>free </a:t>
            </a:r>
            <a:r>
              <a:rPr sz="1200" i="1" spc="-5" dirty="0">
                <a:latin typeface="Times New Roman"/>
                <a:cs typeface="Times New Roman"/>
              </a:rPr>
              <a:t>carrier (FCA),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replaced </a:t>
            </a:r>
            <a:r>
              <a:rPr sz="1200" dirty="0">
                <a:latin typeface="Times New Roman"/>
                <a:cs typeface="Times New Roman"/>
              </a:rPr>
              <a:t>a variety of </a:t>
            </a:r>
            <a:r>
              <a:rPr sz="1200" spc="-5" dirty="0">
                <a:latin typeface="Times New Roman"/>
                <a:cs typeface="Times New Roman"/>
              </a:rPr>
              <a:t>FOB </a:t>
            </a:r>
            <a:r>
              <a:rPr sz="1200" dirty="0">
                <a:latin typeface="Times New Roman"/>
                <a:cs typeface="Times New Roman"/>
              </a:rPr>
              <a:t>terms for</a:t>
            </a:r>
            <a:r>
              <a:rPr sz="1200" spc="-1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  </a:t>
            </a:r>
            <a:r>
              <a:rPr sz="1200" dirty="0">
                <a:latin typeface="Times New Roman"/>
                <a:cs typeface="Times New Roman"/>
              </a:rPr>
              <a:t>modes of </a:t>
            </a:r>
            <a:r>
              <a:rPr sz="1200" spc="-5" dirty="0">
                <a:latin typeface="Times New Roman"/>
                <a:cs typeface="Times New Roman"/>
              </a:rPr>
              <a:t>transportation </a:t>
            </a:r>
            <a:r>
              <a:rPr sz="1200" dirty="0">
                <a:latin typeface="Times New Roman"/>
                <a:cs typeface="Times New Roman"/>
              </a:rPr>
              <a:t>except </a:t>
            </a:r>
            <a:r>
              <a:rPr sz="1200" spc="-5" dirty="0">
                <a:latin typeface="Times New Roman"/>
                <a:cs typeface="Times New Roman"/>
              </a:rPr>
              <a:t>vessel. FCA </a:t>
            </a:r>
            <a:r>
              <a:rPr sz="1200" dirty="0">
                <a:latin typeface="Times New Roman"/>
                <a:cs typeface="Times New Roman"/>
              </a:rPr>
              <a:t>(named </a:t>
            </a:r>
            <a:r>
              <a:rPr sz="1200" spc="-5" dirty="0">
                <a:latin typeface="Times New Roman"/>
                <a:cs typeface="Times New Roman"/>
              </a:rPr>
              <a:t>inland </a:t>
            </a:r>
            <a:r>
              <a:rPr sz="1200" dirty="0">
                <a:latin typeface="Times New Roman"/>
                <a:cs typeface="Times New Roman"/>
              </a:rPr>
              <a:t>point) </a:t>
            </a:r>
            <a:r>
              <a:rPr sz="1200" spc="-5" dirty="0">
                <a:latin typeface="Times New Roman"/>
                <a:cs typeface="Times New Roman"/>
              </a:rPr>
              <a:t>applies </a:t>
            </a:r>
            <a:r>
              <a:rPr sz="1200" spc="5" dirty="0">
                <a:latin typeface="Times New Roman"/>
                <a:cs typeface="Times New Roman"/>
              </a:rPr>
              <a:t>only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designated  inland </a:t>
            </a:r>
            <a:r>
              <a:rPr sz="1200" dirty="0">
                <a:latin typeface="Times New Roman"/>
                <a:cs typeface="Times New Roman"/>
              </a:rPr>
              <a:t>shipping point. The </a:t>
            </a:r>
            <a:r>
              <a:rPr sz="1200" spc="-5" dirty="0">
                <a:latin typeface="Times New Roman"/>
                <a:cs typeface="Times New Roman"/>
              </a:rPr>
              <a:t>seller is </a:t>
            </a:r>
            <a:r>
              <a:rPr sz="1200" dirty="0">
                <a:latin typeface="Times New Roman"/>
                <a:cs typeface="Times New Roman"/>
              </a:rPr>
              <a:t>responsible for loading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into the </a:t>
            </a:r>
            <a:r>
              <a:rPr sz="1200" spc="-5" dirty="0">
                <a:latin typeface="Times New Roman"/>
                <a:cs typeface="Times New Roman"/>
              </a:rPr>
              <a:t>means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transportation; </a:t>
            </a:r>
            <a:r>
              <a:rPr sz="1200" dirty="0">
                <a:latin typeface="Times New Roman"/>
                <a:cs typeface="Times New Roman"/>
              </a:rPr>
              <a:t>the buyer </a:t>
            </a:r>
            <a:r>
              <a:rPr sz="1200" spc="-5" dirty="0">
                <a:latin typeface="Times New Roman"/>
                <a:cs typeface="Times New Roman"/>
              </a:rPr>
              <a:t>is responsible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all subsequent expenses.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a port of </a:t>
            </a:r>
            <a:r>
              <a:rPr sz="1200" spc="-5" dirty="0">
                <a:latin typeface="Times New Roman"/>
                <a:cs typeface="Times New Roman"/>
              </a:rPr>
              <a:t>exportation is  named,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costs </a:t>
            </a:r>
            <a:r>
              <a:rPr sz="1200" dirty="0">
                <a:latin typeface="Times New Roman"/>
                <a:cs typeface="Times New Roman"/>
              </a:rPr>
              <a:t>of transporting the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named port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included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Times New Roman"/>
                <a:cs typeface="Times New Roman"/>
              </a:rPr>
              <a:t>Free </a:t>
            </a:r>
            <a:r>
              <a:rPr sz="1200" b="1" dirty="0">
                <a:latin typeface="Times New Roman"/>
                <a:cs typeface="Times New Roman"/>
              </a:rPr>
              <a:t>alongside </a:t>
            </a:r>
            <a:r>
              <a:rPr sz="1200" b="1" spc="-5" dirty="0">
                <a:latin typeface="Times New Roman"/>
                <a:cs typeface="Times New Roman"/>
              </a:rPr>
              <a:t>ship (FAS)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  <a:spcBef>
                <a:spcPts val="580"/>
              </a:spcBef>
            </a:pPr>
            <a:r>
              <a:rPr sz="1200" i="1" spc="-5" dirty="0">
                <a:latin typeface="Times New Roman"/>
                <a:cs typeface="Times New Roman"/>
              </a:rPr>
              <a:t>Free</a:t>
            </a:r>
            <a:r>
              <a:rPr sz="1200" i="1" spc="-2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alongside</a:t>
            </a:r>
            <a:r>
              <a:rPr sz="1200" i="1" spc="-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ship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(FAS)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named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port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export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means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exporter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quotes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  the </a:t>
            </a:r>
            <a:r>
              <a:rPr sz="1200" spc="-5" dirty="0">
                <a:latin typeface="Times New Roman"/>
                <a:cs typeface="Times New Roman"/>
              </a:rPr>
              <a:t>goods including charges </a:t>
            </a:r>
            <a:r>
              <a:rPr sz="1200" dirty="0">
                <a:latin typeface="Times New Roman"/>
                <a:cs typeface="Times New Roman"/>
              </a:rPr>
              <a:t>for delivery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goods alongside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vessel at </a:t>
            </a:r>
            <a:r>
              <a:rPr sz="1200" dirty="0">
                <a:latin typeface="Times New Roman"/>
                <a:cs typeface="Times New Roman"/>
              </a:rPr>
              <a:t>the port. The </a:t>
            </a:r>
            <a:r>
              <a:rPr sz="1200" spc="-5" dirty="0">
                <a:latin typeface="Times New Roman"/>
                <a:cs typeface="Times New Roman"/>
              </a:rPr>
              <a:t>seller  handles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of unloading </a:t>
            </a:r>
            <a:r>
              <a:rPr sz="1200" spc="-5" dirty="0">
                <a:latin typeface="Times New Roman"/>
                <a:cs typeface="Times New Roman"/>
              </a:rPr>
              <a:t>and wharf </a:t>
            </a:r>
            <a:r>
              <a:rPr sz="1200" dirty="0">
                <a:latin typeface="Times New Roman"/>
                <a:cs typeface="Times New Roman"/>
              </a:rPr>
              <a:t>age; </a:t>
            </a:r>
            <a:r>
              <a:rPr sz="1200" spc="-5" dirty="0">
                <a:latin typeface="Times New Roman"/>
                <a:cs typeface="Times New Roman"/>
              </a:rPr>
              <a:t>loading, ocean transportation, and insurance are  left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buyer.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Times New Roman"/>
                <a:cs typeface="Times New Roman"/>
              </a:rPr>
              <a:t>Free on board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(FOB)</a:t>
            </a:r>
            <a:endParaRPr sz="1200">
              <a:latin typeface="Times New Roman"/>
              <a:cs typeface="Times New Roman"/>
            </a:endParaRPr>
          </a:p>
          <a:p>
            <a:pPr marL="12700" marR="9525" algn="just">
              <a:lnSpc>
                <a:spcPct val="143700"/>
              </a:lnSpc>
              <a:spcBef>
                <a:spcPts val="570"/>
              </a:spcBef>
            </a:pPr>
            <a:r>
              <a:rPr sz="1200" i="1" spc="-5" dirty="0">
                <a:latin typeface="Times New Roman"/>
                <a:cs typeface="Times New Roman"/>
              </a:rPr>
              <a:t>Free </a:t>
            </a:r>
            <a:r>
              <a:rPr sz="1200" i="1" dirty="0">
                <a:latin typeface="Times New Roman"/>
                <a:cs typeface="Times New Roman"/>
              </a:rPr>
              <a:t>on board </a:t>
            </a:r>
            <a:r>
              <a:rPr sz="1200" i="1" spc="-5" dirty="0">
                <a:latin typeface="Times New Roman"/>
                <a:cs typeface="Times New Roman"/>
              </a:rPr>
              <a:t>(FOB) </a:t>
            </a:r>
            <a:r>
              <a:rPr sz="1200" dirty="0">
                <a:latin typeface="Times New Roman"/>
                <a:cs typeface="Times New Roman"/>
              </a:rPr>
              <a:t>applies only to vessel shipments. The seller quotes a price covering </a:t>
            </a:r>
            <a:r>
              <a:rPr sz="1200" spc="-5" dirty="0">
                <a:latin typeface="Times New Roman"/>
                <a:cs typeface="Times New Roman"/>
              </a:rPr>
              <a:t>all  expenses </a:t>
            </a:r>
            <a:r>
              <a:rPr sz="1200" dirty="0">
                <a:latin typeface="Times New Roman"/>
                <a:cs typeface="Times New Roman"/>
              </a:rPr>
              <a:t>up to, </a:t>
            </a:r>
            <a:r>
              <a:rPr sz="1200" spc="-5" dirty="0">
                <a:latin typeface="Times New Roman"/>
                <a:cs typeface="Times New Roman"/>
              </a:rPr>
              <a:t>and including, </a:t>
            </a:r>
            <a:r>
              <a:rPr sz="1200" dirty="0">
                <a:latin typeface="Times New Roman"/>
                <a:cs typeface="Times New Roman"/>
              </a:rPr>
              <a:t>delivery of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an overseas vessel </a:t>
            </a:r>
            <a:r>
              <a:rPr sz="1200" dirty="0">
                <a:latin typeface="Times New Roman"/>
                <a:cs typeface="Times New Roman"/>
              </a:rPr>
              <a:t>provided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or for the  </a:t>
            </a:r>
            <a:r>
              <a:rPr sz="1200" spc="-5" dirty="0">
                <a:latin typeface="Times New Roman"/>
                <a:cs typeface="Times New Roman"/>
              </a:rPr>
              <a:t>buyer.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Cost and </a:t>
            </a:r>
            <a:r>
              <a:rPr sz="1200" b="1" dirty="0">
                <a:latin typeface="Times New Roman"/>
                <a:cs typeface="Times New Roman"/>
              </a:rPr>
              <a:t>freight </a:t>
            </a:r>
            <a:r>
              <a:rPr sz="1200" b="1" spc="-10" dirty="0">
                <a:latin typeface="Times New Roman"/>
                <a:cs typeface="Times New Roman"/>
              </a:rPr>
              <a:t>(CFR)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800"/>
              </a:lnSpc>
              <a:spcBef>
                <a:spcPts val="575"/>
              </a:spcBef>
            </a:pPr>
            <a:r>
              <a:rPr sz="1200" i="1" spc="-5" dirty="0">
                <a:latin typeface="Times New Roman"/>
                <a:cs typeface="Times New Roman"/>
              </a:rPr>
              <a:t>Under cost </a:t>
            </a:r>
            <a:r>
              <a:rPr sz="1200" i="1" dirty="0">
                <a:latin typeface="Times New Roman"/>
                <a:cs typeface="Times New Roman"/>
              </a:rPr>
              <a:t>and freight (CFR) </a:t>
            </a:r>
            <a:r>
              <a:rPr sz="1200" dirty="0">
                <a:latin typeface="Times New Roman"/>
                <a:cs typeface="Times New Roman"/>
              </a:rPr>
              <a:t>to a </a:t>
            </a:r>
            <a:r>
              <a:rPr sz="1200" spc="-5" dirty="0">
                <a:latin typeface="Times New Roman"/>
                <a:cs typeface="Times New Roman"/>
              </a:rPr>
              <a:t>named </a:t>
            </a:r>
            <a:r>
              <a:rPr sz="1200" dirty="0">
                <a:latin typeface="Times New Roman"/>
                <a:cs typeface="Times New Roman"/>
              </a:rPr>
              <a:t>overseas port of import, the </a:t>
            </a:r>
            <a:r>
              <a:rPr sz="1200" spc="-5" dirty="0">
                <a:latin typeface="Times New Roman"/>
                <a:cs typeface="Times New Roman"/>
              </a:rPr>
              <a:t>seller quotes </a:t>
            </a:r>
            <a:r>
              <a:rPr sz="1200" dirty="0">
                <a:latin typeface="Times New Roman"/>
                <a:cs typeface="Times New Roman"/>
              </a:rPr>
              <a:t>a price for  the </a:t>
            </a:r>
            <a:r>
              <a:rPr sz="1200" spc="-5" dirty="0">
                <a:latin typeface="Times New Roman"/>
                <a:cs typeface="Times New Roman"/>
              </a:rPr>
              <a:t>goods, </a:t>
            </a:r>
            <a:r>
              <a:rPr sz="1200" dirty="0">
                <a:latin typeface="Times New Roman"/>
                <a:cs typeface="Times New Roman"/>
              </a:rPr>
              <a:t>including the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transportation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named </a:t>
            </a:r>
            <a:r>
              <a:rPr sz="1200" dirty="0">
                <a:latin typeface="Times New Roman"/>
                <a:cs typeface="Times New Roman"/>
              </a:rPr>
              <a:t>port of </a:t>
            </a:r>
            <a:r>
              <a:rPr sz="1200" spc="-5" dirty="0">
                <a:latin typeface="Times New Roman"/>
                <a:cs typeface="Times New Roman"/>
              </a:rPr>
              <a:t>debarkation.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spc="-1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insurance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choice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insurer </a:t>
            </a:r>
            <a:r>
              <a:rPr sz="1200" dirty="0">
                <a:latin typeface="Times New Roman"/>
                <a:cs typeface="Times New Roman"/>
              </a:rPr>
              <a:t>are left to the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buyer.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102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89302" y="8143832"/>
            <a:ext cx="152400" cy="168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10"/>
              </a:lnSpc>
            </a:pPr>
            <a:r>
              <a:rPr sz="1200" dirty="0">
                <a:latin typeface="Times New Roman"/>
                <a:cs typeface="Times New Roman"/>
              </a:rPr>
              <a:t>…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1031"/>
            <a:ext cx="5970905" cy="8253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Cost, insurance, and </a:t>
            </a:r>
            <a:r>
              <a:rPr sz="1200" b="1" dirty="0">
                <a:latin typeface="Times New Roman"/>
                <a:cs typeface="Times New Roman"/>
              </a:rPr>
              <a:t>freight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(CIF)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900"/>
              </a:lnSpc>
              <a:spcBef>
                <a:spcPts val="570"/>
              </a:spcBef>
            </a:pP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i="1" spc="-5" dirty="0">
                <a:latin typeface="Times New Roman"/>
                <a:cs typeface="Times New Roman"/>
              </a:rPr>
              <a:t>cost, insurance, and </a:t>
            </a:r>
            <a:r>
              <a:rPr sz="1200" i="1" dirty="0">
                <a:latin typeface="Times New Roman"/>
                <a:cs typeface="Times New Roman"/>
              </a:rPr>
              <a:t>freight </a:t>
            </a:r>
            <a:r>
              <a:rPr sz="1200" i="1" spc="-5" dirty="0">
                <a:latin typeface="Times New Roman"/>
                <a:cs typeface="Times New Roman"/>
              </a:rPr>
              <a:t>(CIF) </a:t>
            </a:r>
            <a:r>
              <a:rPr sz="1200" dirty="0">
                <a:latin typeface="Times New Roman"/>
                <a:cs typeface="Times New Roman"/>
              </a:rPr>
              <a:t>to a </a:t>
            </a:r>
            <a:r>
              <a:rPr sz="1200" spc="-5" dirty="0">
                <a:latin typeface="Times New Roman"/>
                <a:cs typeface="Times New Roman"/>
              </a:rPr>
              <a:t>named overseas </a:t>
            </a:r>
            <a:r>
              <a:rPr sz="1200" dirty="0">
                <a:latin typeface="Times New Roman"/>
                <a:cs typeface="Times New Roman"/>
              </a:rPr>
              <a:t>port of import, the </a:t>
            </a:r>
            <a:r>
              <a:rPr sz="1200" spc="-5" dirty="0">
                <a:latin typeface="Times New Roman"/>
                <a:cs typeface="Times New Roman"/>
              </a:rPr>
              <a:t>seller </a:t>
            </a:r>
            <a:r>
              <a:rPr sz="1200" dirty="0">
                <a:latin typeface="Times New Roman"/>
                <a:cs typeface="Times New Roman"/>
              </a:rPr>
              <a:t>quotes a  </a:t>
            </a:r>
            <a:r>
              <a:rPr sz="1200" spc="-5" dirty="0">
                <a:latin typeface="Times New Roman"/>
                <a:cs typeface="Times New Roman"/>
              </a:rPr>
              <a:t>price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including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insurance,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transportation,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miscellaneous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charges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point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debarkation 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the vessel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aircraft. Items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enter </a:t>
            </a:r>
            <a:r>
              <a:rPr sz="1200" dirty="0">
                <a:latin typeface="Times New Roman"/>
                <a:cs typeface="Times New Roman"/>
              </a:rPr>
              <a:t>into the </a:t>
            </a:r>
            <a:r>
              <a:rPr sz="1200" spc="-5" dirty="0">
                <a:latin typeface="Times New Roman"/>
                <a:cs typeface="Times New Roman"/>
              </a:rPr>
              <a:t>calculation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CIF </a:t>
            </a:r>
            <a:r>
              <a:rPr sz="1200" spc="10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are (1) port  </a:t>
            </a:r>
            <a:r>
              <a:rPr sz="1200" spc="-5" dirty="0">
                <a:latin typeface="Times New Roman"/>
                <a:cs typeface="Times New Roman"/>
              </a:rPr>
              <a:t>charges: unloading, wharfage (terminal use) handling, </a:t>
            </a:r>
            <a:r>
              <a:rPr sz="1200" dirty="0">
                <a:latin typeface="Times New Roman"/>
                <a:cs typeface="Times New Roman"/>
              </a:rPr>
              <a:t>storage, </a:t>
            </a:r>
            <a:r>
              <a:rPr sz="1200" spc="-5" dirty="0">
                <a:latin typeface="Times New Roman"/>
                <a:cs typeface="Times New Roman"/>
              </a:rPr>
              <a:t>cartage, </a:t>
            </a:r>
            <a:r>
              <a:rPr sz="1200" dirty="0">
                <a:latin typeface="Times New Roman"/>
                <a:cs typeface="Times New Roman"/>
              </a:rPr>
              <a:t>heavy lift,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demurrage;</a:t>
            </a:r>
            <a:endParaRPr sz="1200">
              <a:latin typeface="Times New Roman"/>
              <a:cs typeface="Times New Roman"/>
            </a:endParaRPr>
          </a:p>
          <a:p>
            <a:pPr marL="242570" indent="-230504" algn="just">
              <a:lnSpc>
                <a:spcPct val="100000"/>
              </a:lnSpc>
              <a:spcBef>
                <a:spcPts val="620"/>
              </a:spcBef>
              <a:buAutoNum type="arabicParenBoth" startAt="2"/>
              <a:tabLst>
                <a:tab pos="243204" algn="l"/>
              </a:tabLst>
            </a:pPr>
            <a:r>
              <a:rPr sz="1200" spc="-5" dirty="0">
                <a:latin typeface="Times New Roman"/>
                <a:cs typeface="Times New Roman"/>
              </a:rPr>
              <a:t>documentation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charges: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certification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invoice,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certificate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origin,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weight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certificate,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43300"/>
              </a:lnSpc>
              <a:spcBef>
                <a:spcPts val="15"/>
              </a:spcBef>
            </a:pPr>
            <a:r>
              <a:rPr sz="1200" spc="-5" dirty="0">
                <a:latin typeface="Times New Roman"/>
                <a:cs typeface="Times New Roman"/>
              </a:rPr>
              <a:t>consular </a:t>
            </a:r>
            <a:r>
              <a:rPr sz="1200" dirty="0">
                <a:latin typeface="Times New Roman"/>
                <a:cs typeface="Times New Roman"/>
              </a:rPr>
              <a:t>forms;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(3) other </a:t>
            </a:r>
            <a:r>
              <a:rPr sz="1200" spc="-5" dirty="0">
                <a:latin typeface="Times New Roman"/>
                <a:cs typeface="Times New Roman"/>
              </a:rPr>
              <a:t>charges,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as fees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freight forwarder and freight (inland</a:t>
            </a:r>
            <a:r>
              <a:rPr sz="1200" spc="-20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ocean) </a:t>
            </a:r>
            <a:r>
              <a:rPr sz="1200" dirty="0">
                <a:latin typeface="Times New Roman"/>
                <a:cs typeface="Times New Roman"/>
              </a:rPr>
              <a:t>insurance premiums </a:t>
            </a:r>
            <a:r>
              <a:rPr sz="1200" spc="-5" dirty="0">
                <a:latin typeface="Times New Roman"/>
                <a:cs typeface="Times New Roman"/>
              </a:rPr>
              <a:t>(marine, </a:t>
            </a:r>
            <a:r>
              <a:rPr sz="1200" dirty="0">
                <a:latin typeface="Times New Roman"/>
                <a:cs typeface="Times New Roman"/>
              </a:rPr>
              <a:t>war, </a:t>
            </a:r>
            <a:r>
              <a:rPr sz="1200" spc="-5" dirty="0">
                <a:latin typeface="Times New Roman"/>
                <a:cs typeface="Times New Roman"/>
              </a:rPr>
              <a:t>credit).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Delivered duty paid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(DDP)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  <a:spcBef>
                <a:spcPts val="570"/>
              </a:spcBef>
            </a:pPr>
            <a:r>
              <a:rPr sz="1200" i="1" spc="-5" dirty="0">
                <a:latin typeface="Times New Roman"/>
                <a:cs typeface="Times New Roman"/>
              </a:rPr>
              <a:t>With delivered </a:t>
            </a:r>
            <a:r>
              <a:rPr sz="1200" i="1" dirty="0">
                <a:latin typeface="Times New Roman"/>
                <a:cs typeface="Times New Roman"/>
              </a:rPr>
              <a:t>duty paid </a:t>
            </a:r>
            <a:r>
              <a:rPr sz="1200" i="1" spc="-5" dirty="0">
                <a:latin typeface="Times New Roman"/>
                <a:cs typeface="Times New Roman"/>
              </a:rPr>
              <a:t>(DDP), </a:t>
            </a:r>
            <a:r>
              <a:rPr sz="1200" dirty="0">
                <a:latin typeface="Times New Roman"/>
                <a:cs typeface="Times New Roman"/>
              </a:rPr>
              <a:t>the seller delivers the </a:t>
            </a:r>
            <a:r>
              <a:rPr sz="1200" spc="-5" dirty="0">
                <a:latin typeface="Times New Roman"/>
                <a:cs typeface="Times New Roman"/>
              </a:rPr>
              <a:t>goods, </a:t>
            </a:r>
            <a:r>
              <a:rPr sz="1200" dirty="0">
                <a:latin typeface="Times New Roman"/>
                <a:cs typeface="Times New Roman"/>
              </a:rPr>
              <a:t>with import </a:t>
            </a:r>
            <a:r>
              <a:rPr sz="1200" spc="-5" dirty="0">
                <a:latin typeface="Times New Roman"/>
                <a:cs typeface="Times New Roman"/>
              </a:rPr>
              <a:t>duties paid, </a:t>
            </a:r>
            <a:r>
              <a:rPr sz="1200" dirty="0">
                <a:latin typeface="Times New Roman"/>
                <a:cs typeface="Times New Roman"/>
              </a:rPr>
              <a:t>including  </a:t>
            </a:r>
            <a:r>
              <a:rPr sz="1200" spc="-5" dirty="0">
                <a:latin typeface="Times New Roman"/>
                <a:cs typeface="Times New Roman"/>
              </a:rPr>
              <a:t>inland transportation </a:t>
            </a:r>
            <a:r>
              <a:rPr sz="1200" dirty="0">
                <a:latin typeface="Times New Roman"/>
                <a:cs typeface="Times New Roman"/>
              </a:rPr>
              <a:t>from import point to the </a:t>
            </a:r>
            <a:r>
              <a:rPr sz="1200" spc="-5" dirty="0">
                <a:latin typeface="Times New Roman"/>
                <a:cs typeface="Times New Roman"/>
              </a:rPr>
              <a:t>buyer’s premises. </a:t>
            </a:r>
            <a:r>
              <a:rPr sz="1200" dirty="0">
                <a:latin typeface="Times New Roman"/>
                <a:cs typeface="Times New Roman"/>
              </a:rPr>
              <a:t>Ex-works </a:t>
            </a:r>
            <a:r>
              <a:rPr sz="1200" spc="-5" dirty="0">
                <a:latin typeface="Times New Roman"/>
                <a:cs typeface="Times New Roman"/>
              </a:rPr>
              <a:t>signifies </a:t>
            </a:r>
            <a:r>
              <a:rPr sz="1200" dirty="0">
                <a:latin typeface="Times New Roman"/>
                <a:cs typeface="Times New Roman"/>
              </a:rPr>
              <a:t>the maximum  </a:t>
            </a:r>
            <a:r>
              <a:rPr sz="1200" spc="-5" dirty="0">
                <a:latin typeface="Times New Roman"/>
                <a:cs typeface="Times New Roman"/>
              </a:rPr>
              <a:t>obligation for </a:t>
            </a:r>
            <a:r>
              <a:rPr sz="1200" dirty="0">
                <a:latin typeface="Times New Roman"/>
                <a:cs typeface="Times New Roman"/>
              </a:rPr>
              <a:t>the buyer; </a:t>
            </a:r>
            <a:r>
              <a:rPr sz="1200" spc="-5" dirty="0">
                <a:latin typeface="Times New Roman"/>
                <a:cs typeface="Times New Roman"/>
              </a:rPr>
              <a:t>delivered </a:t>
            </a:r>
            <a:r>
              <a:rPr sz="1200" spc="5" dirty="0">
                <a:latin typeface="Times New Roman"/>
                <a:cs typeface="Times New Roman"/>
              </a:rPr>
              <a:t>duty </a:t>
            </a:r>
            <a:r>
              <a:rPr sz="1200" spc="-5" dirty="0">
                <a:latin typeface="Times New Roman"/>
                <a:cs typeface="Times New Roman"/>
              </a:rPr>
              <a:t>paid </a:t>
            </a:r>
            <a:r>
              <a:rPr sz="1200" dirty="0">
                <a:latin typeface="Times New Roman"/>
                <a:cs typeface="Times New Roman"/>
              </a:rPr>
              <a:t>puts the maximum </a:t>
            </a:r>
            <a:r>
              <a:rPr sz="1200" spc="-5" dirty="0">
                <a:latin typeface="Times New Roman"/>
                <a:cs typeface="Times New Roman"/>
              </a:rPr>
              <a:t>burden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seller.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300"/>
              </a:lnSpc>
              <a:spcBef>
                <a:spcPts val="615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careful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determination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clear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understanding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terms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acceptance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parties  </a:t>
            </a:r>
            <a:r>
              <a:rPr sz="1200" spc="-5" dirty="0">
                <a:latin typeface="Times New Roman"/>
                <a:cs typeface="Times New Roman"/>
              </a:rPr>
              <a:t>involved are vital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subsequent </a:t>
            </a:r>
            <a:r>
              <a:rPr sz="1200" dirty="0">
                <a:latin typeface="Times New Roman"/>
                <a:cs typeface="Times New Roman"/>
              </a:rPr>
              <a:t>misunderstandings </a:t>
            </a:r>
            <a:r>
              <a:rPr sz="1200" spc="-5" dirty="0">
                <a:latin typeface="Times New Roman"/>
                <a:cs typeface="Times New Roman"/>
              </a:rPr>
              <a:t>and disputes are </a:t>
            </a:r>
            <a:r>
              <a:rPr sz="1200" dirty="0">
                <a:latin typeface="Times New Roman"/>
                <a:cs typeface="Times New Roman"/>
              </a:rPr>
              <a:t>to be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avoided.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605"/>
              </a:spcBef>
            </a:pPr>
            <a:r>
              <a:rPr sz="1200" spc="-5" dirty="0">
                <a:latin typeface="Times New Roman"/>
                <a:cs typeface="Times New Roman"/>
              </a:rPr>
              <a:t>These terms are also powerful competitive </a:t>
            </a:r>
            <a:r>
              <a:rPr sz="1200" dirty="0">
                <a:latin typeface="Times New Roman"/>
                <a:cs typeface="Times New Roman"/>
              </a:rPr>
              <a:t>tools. The </a:t>
            </a:r>
            <a:r>
              <a:rPr sz="1200" spc="-5" dirty="0">
                <a:latin typeface="Times New Roman"/>
                <a:cs typeface="Times New Roman"/>
              </a:rPr>
              <a:t>exporter </a:t>
            </a:r>
            <a:r>
              <a:rPr sz="1200" dirty="0">
                <a:latin typeface="Times New Roman"/>
                <a:cs typeface="Times New Roman"/>
              </a:rPr>
              <a:t>should </a:t>
            </a:r>
            <a:r>
              <a:rPr sz="1200" spc="-5" dirty="0">
                <a:latin typeface="Times New Roman"/>
                <a:cs typeface="Times New Roman"/>
              </a:rPr>
              <a:t>therefore </a:t>
            </a:r>
            <a:r>
              <a:rPr sz="1200" dirty="0">
                <a:latin typeface="Times New Roman"/>
                <a:cs typeface="Times New Roman"/>
              </a:rPr>
              <a:t>learn </a:t>
            </a:r>
            <a:r>
              <a:rPr sz="1200" spc="-5" dirty="0">
                <a:latin typeface="Times New Roman"/>
                <a:cs typeface="Times New Roman"/>
              </a:rPr>
              <a:t>what  importers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usually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prefer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particular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what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specific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transaction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require.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  inexperienced </a:t>
            </a:r>
            <a:r>
              <a:rPr sz="1200" dirty="0">
                <a:latin typeface="Times New Roman"/>
                <a:cs typeface="Times New Roman"/>
              </a:rPr>
              <a:t>importer may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discouraged from further action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a quote </a:t>
            </a:r>
            <a:r>
              <a:rPr sz="1200" spc="-5" dirty="0">
                <a:latin typeface="Times New Roman"/>
                <a:cs typeface="Times New Roman"/>
              </a:rPr>
              <a:t>such as </a:t>
            </a:r>
            <a:r>
              <a:rPr sz="1200" dirty="0">
                <a:latin typeface="Times New Roman"/>
                <a:cs typeface="Times New Roman"/>
              </a:rPr>
              <a:t>ex-plant </a:t>
            </a:r>
            <a:r>
              <a:rPr sz="1200" spc="-5" dirty="0">
                <a:latin typeface="Times New Roman"/>
                <a:cs typeface="Times New Roman"/>
              </a:rPr>
              <a:t>MAA  Garment, Mekelle, whereas CIF </a:t>
            </a:r>
            <a:r>
              <a:rPr sz="1200" dirty="0">
                <a:latin typeface="Times New Roman"/>
                <a:cs typeface="Times New Roman"/>
              </a:rPr>
              <a:t>Naples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enable the </a:t>
            </a:r>
            <a:r>
              <a:rPr sz="1200" spc="-5" dirty="0">
                <a:latin typeface="Times New Roman"/>
                <a:cs typeface="Times New Roman"/>
              </a:rPr>
              <a:t>Italian importer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handle </a:t>
            </a:r>
            <a:r>
              <a:rPr sz="1200" dirty="0">
                <a:latin typeface="Times New Roman"/>
                <a:cs typeface="Times New Roman"/>
              </a:rPr>
              <a:t>the remaining  </a:t>
            </a:r>
            <a:r>
              <a:rPr sz="1200" spc="-5" dirty="0">
                <a:latin typeface="Times New Roman"/>
                <a:cs typeface="Times New Roman"/>
              </a:rPr>
              <a:t>costs because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incurred </a:t>
            </a:r>
            <a:r>
              <a:rPr sz="1200" dirty="0">
                <a:latin typeface="Times New Roman"/>
                <a:cs typeface="Times New Roman"/>
              </a:rPr>
              <a:t>in a familiar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environment.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Checklist</a:t>
            </a:r>
            <a:endParaRPr sz="1200">
              <a:latin typeface="Times New Roman"/>
              <a:cs typeface="Times New Roman"/>
            </a:endParaRPr>
          </a:p>
          <a:p>
            <a:pPr marL="12700" marR="6985">
              <a:lnSpc>
                <a:spcPct val="140900"/>
              </a:lnSpc>
              <a:spcBef>
                <a:spcPts val="57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If you understand </a:t>
            </a:r>
            <a:r>
              <a:rPr sz="1200" b="1" i="1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following phrases put </a:t>
            </a:r>
            <a:r>
              <a:rPr sz="1200" b="1" i="1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tick </a:t>
            </a:r>
            <a:r>
              <a:rPr sz="1200" b="1" i="1" dirty="0">
                <a:latin typeface="Times New Roman"/>
                <a:cs typeface="Times New Roman"/>
              </a:rPr>
              <a:t>(</a:t>
            </a:r>
            <a:r>
              <a:rPr sz="1250" b="1" i="1" dirty="0">
                <a:latin typeface="Wingdings 2"/>
                <a:cs typeface="Wingdings 2"/>
              </a:rPr>
              <a:t></a:t>
            </a:r>
            <a:r>
              <a:rPr sz="1200" b="1" i="1" dirty="0">
                <a:latin typeface="Times New Roman"/>
                <a:cs typeface="Times New Roman"/>
              </a:rPr>
              <a:t>) mark </a:t>
            </a:r>
            <a:r>
              <a:rPr sz="1200" b="1" i="1" spc="-10" dirty="0">
                <a:latin typeface="Times New Roman"/>
                <a:cs typeface="Times New Roman"/>
              </a:rPr>
              <a:t>in </a:t>
            </a:r>
            <a:r>
              <a:rPr sz="1200" b="1" i="1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box, otherwise read </a:t>
            </a:r>
            <a:r>
              <a:rPr sz="1200" b="1" i="1" dirty="0">
                <a:latin typeface="Times New Roman"/>
                <a:cs typeface="Times New Roman"/>
              </a:rPr>
              <a:t>the  </a:t>
            </a:r>
            <a:r>
              <a:rPr sz="1200" b="1" i="1" spc="-5" dirty="0">
                <a:latin typeface="Times New Roman"/>
                <a:cs typeface="Times New Roman"/>
              </a:rPr>
              <a:t>section </a:t>
            </a:r>
            <a:r>
              <a:rPr sz="1200" b="1" i="1" dirty="0">
                <a:latin typeface="Times New Roman"/>
                <a:cs typeface="Times New Roman"/>
              </a:rPr>
              <a:t>again.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marL="469265" lvl="1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Incoterms………………………………………….</a:t>
            </a:r>
            <a:endParaRPr sz="1200">
              <a:latin typeface="Times New Roman"/>
              <a:cs typeface="Times New Roman"/>
            </a:endParaRPr>
          </a:p>
          <a:p>
            <a:pPr marL="469265" lvl="1" indent="-228600">
              <a:lnSpc>
                <a:spcPct val="100000"/>
              </a:lnSpc>
              <a:spcBef>
                <a:spcPts val="7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Ex-works (EXW)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…………………………………</a:t>
            </a:r>
            <a:endParaRPr sz="1200">
              <a:latin typeface="Times New Roman"/>
              <a:cs typeface="Times New Roman"/>
            </a:endParaRPr>
          </a:p>
          <a:p>
            <a:pPr marL="469265" lvl="1" indent="-228600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Free carrier (FCA)</a:t>
            </a:r>
            <a:r>
              <a:rPr sz="1200" dirty="0">
                <a:latin typeface="Times New Roman"/>
                <a:cs typeface="Times New Roman"/>
              </a:rPr>
              <a:t> ………………………………...</a:t>
            </a:r>
            <a:endParaRPr sz="1200">
              <a:latin typeface="Times New Roman"/>
              <a:cs typeface="Times New Roman"/>
            </a:endParaRPr>
          </a:p>
          <a:p>
            <a:pPr marL="469265" lvl="1" indent="-228600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Free alongside ship (FAS) </a:t>
            </a:r>
            <a:r>
              <a:rPr sz="1200" dirty="0">
                <a:latin typeface="Times New Roman"/>
                <a:cs typeface="Times New Roman"/>
              </a:rPr>
              <a:t>……………………………</a:t>
            </a:r>
            <a:endParaRPr sz="1200">
              <a:latin typeface="Times New Roman"/>
              <a:cs typeface="Times New Roman"/>
            </a:endParaRPr>
          </a:p>
          <a:p>
            <a:pPr marL="469265" lvl="1" indent="-228600">
              <a:lnSpc>
                <a:spcPct val="100000"/>
              </a:lnSpc>
              <a:spcBef>
                <a:spcPts val="70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Free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board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(FOB)..……………………….……..</a:t>
            </a:r>
            <a:endParaRPr sz="1200">
              <a:latin typeface="Times New Roman"/>
              <a:cs typeface="Times New Roman"/>
            </a:endParaRPr>
          </a:p>
          <a:p>
            <a:pPr marL="469265" lvl="1" indent="-228600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Cost and </a:t>
            </a:r>
            <a:r>
              <a:rPr sz="1200" spc="-5" dirty="0">
                <a:latin typeface="Times New Roman"/>
                <a:cs typeface="Times New Roman"/>
              </a:rPr>
              <a:t>freight (CFR)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…………………………….</a:t>
            </a:r>
            <a:endParaRPr sz="1200">
              <a:latin typeface="Times New Roman"/>
              <a:cs typeface="Times New Roman"/>
            </a:endParaRPr>
          </a:p>
          <a:p>
            <a:pPr marL="469265" lvl="1" indent="-228600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Cost, </a:t>
            </a:r>
            <a:r>
              <a:rPr sz="1200" spc="-5" dirty="0">
                <a:latin typeface="Times New Roman"/>
                <a:cs typeface="Times New Roman"/>
              </a:rPr>
              <a:t>insurance, and freight (CIF)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…………………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786884" y="7345680"/>
            <a:ext cx="475615" cy="1043940"/>
            <a:chOff x="4786884" y="7345680"/>
            <a:chExt cx="475615" cy="1043940"/>
          </a:xfrm>
        </p:grpSpPr>
        <p:sp>
          <p:nvSpPr>
            <p:cNvPr id="5" name="object 5"/>
            <p:cNvSpPr/>
            <p:nvPr/>
          </p:nvSpPr>
          <p:spPr>
            <a:xfrm>
              <a:off x="4791456" y="7350252"/>
              <a:ext cx="457200" cy="757555"/>
            </a:xfrm>
            <a:custGeom>
              <a:avLst/>
              <a:gdLst/>
              <a:ahLst/>
              <a:cxnLst/>
              <a:rect l="l" t="t" r="r" b="b"/>
              <a:pathLst>
                <a:path w="457200" h="757554">
                  <a:moveTo>
                    <a:pt x="0" y="228600"/>
                  </a:moveTo>
                  <a:lnTo>
                    <a:pt x="457200" y="2286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  <a:path w="457200" h="757554">
                  <a:moveTo>
                    <a:pt x="0" y="483108"/>
                  </a:moveTo>
                  <a:lnTo>
                    <a:pt x="457200" y="483108"/>
                  </a:lnTo>
                  <a:lnTo>
                    <a:pt x="457200" y="254508"/>
                  </a:lnTo>
                  <a:lnTo>
                    <a:pt x="0" y="254508"/>
                  </a:lnTo>
                  <a:lnTo>
                    <a:pt x="0" y="483108"/>
                  </a:lnTo>
                  <a:close/>
                </a:path>
                <a:path w="457200" h="757554">
                  <a:moveTo>
                    <a:pt x="0" y="757428"/>
                  </a:moveTo>
                  <a:lnTo>
                    <a:pt x="457200" y="757428"/>
                  </a:lnTo>
                  <a:lnTo>
                    <a:pt x="457200" y="528828"/>
                  </a:lnTo>
                  <a:lnTo>
                    <a:pt x="0" y="528828"/>
                  </a:lnTo>
                  <a:lnTo>
                    <a:pt x="0" y="75742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00600" y="8156448"/>
              <a:ext cx="457200" cy="228600"/>
            </a:xfrm>
            <a:custGeom>
              <a:avLst/>
              <a:gdLst/>
              <a:ahLst/>
              <a:cxnLst/>
              <a:rect l="l" t="t" r="r" b="b"/>
              <a:pathLst>
                <a:path w="457200" h="228600">
                  <a:moveTo>
                    <a:pt x="4572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457200" y="2286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00600" y="8156448"/>
              <a:ext cx="457200" cy="228600"/>
            </a:xfrm>
            <a:custGeom>
              <a:avLst/>
              <a:gdLst/>
              <a:ahLst/>
              <a:cxnLst/>
              <a:rect l="l" t="t" r="r" b="b"/>
              <a:pathLst>
                <a:path w="457200" h="228600">
                  <a:moveTo>
                    <a:pt x="0" y="228600"/>
                  </a:moveTo>
                  <a:lnTo>
                    <a:pt x="457200" y="2286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786884" y="8444483"/>
          <a:ext cx="471170" cy="754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15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103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14577"/>
            <a:ext cx="5971540" cy="8315959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76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Delivered </a:t>
            </a:r>
            <a:r>
              <a:rPr sz="1200" spc="5" dirty="0">
                <a:latin typeface="Times New Roman"/>
                <a:cs typeface="Times New Roman"/>
              </a:rPr>
              <a:t>duty </a:t>
            </a:r>
            <a:r>
              <a:rPr sz="1200" spc="-5" dirty="0">
                <a:latin typeface="Times New Roman"/>
                <a:cs typeface="Times New Roman"/>
              </a:rPr>
              <a:t>paid (DDP)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…………………………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665"/>
              </a:spcBef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5.4 </a:t>
            </a:r>
            <a:r>
              <a:rPr sz="1200" b="1" spc="-5" dirty="0">
                <a:latin typeface="Times New Roman"/>
                <a:cs typeface="Times New Roman"/>
              </a:rPr>
              <a:t>Terms </a:t>
            </a:r>
            <a:r>
              <a:rPr sz="1200" b="1" dirty="0">
                <a:latin typeface="Times New Roman"/>
                <a:cs typeface="Times New Roman"/>
              </a:rPr>
              <a:t>of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Payment</a:t>
            </a:r>
            <a:endParaRPr sz="1200">
              <a:latin typeface="Times New Roman"/>
              <a:cs typeface="Times New Roman"/>
            </a:endParaRPr>
          </a:p>
          <a:p>
            <a:pPr marL="12700" marR="11430" algn="just">
              <a:lnSpc>
                <a:spcPct val="143800"/>
              </a:lnSpc>
              <a:spcBef>
                <a:spcPts val="580"/>
              </a:spcBef>
            </a:pP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credit and terms constitute another complex area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pricing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international market.  </a:t>
            </a:r>
            <a:r>
              <a:rPr sz="1200" dirty="0">
                <a:latin typeface="Times New Roman"/>
                <a:cs typeface="Times New Roman"/>
              </a:rPr>
              <a:t>The task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choose payment terms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satisfy importers </a:t>
            </a:r>
            <a:r>
              <a:rPr sz="1200" spc="-10" dirty="0">
                <a:latin typeface="Times New Roman"/>
                <a:cs typeface="Times New Roman"/>
              </a:rPr>
              <a:t>yet </a:t>
            </a:r>
            <a:r>
              <a:rPr sz="1200" dirty="0">
                <a:latin typeface="Times New Roman"/>
                <a:cs typeface="Times New Roman"/>
              </a:rPr>
              <a:t>safeguard the </a:t>
            </a:r>
            <a:r>
              <a:rPr sz="1200" spc="-5" dirty="0">
                <a:latin typeface="Times New Roman"/>
                <a:cs typeface="Times New Roman"/>
              </a:rPr>
              <a:t>interests </a:t>
            </a:r>
            <a:r>
              <a:rPr sz="1200" dirty="0">
                <a:latin typeface="Times New Roman"/>
                <a:cs typeface="Times New Roman"/>
              </a:rPr>
              <a:t>of the  </a:t>
            </a:r>
            <a:r>
              <a:rPr sz="1200" spc="-5" dirty="0">
                <a:latin typeface="Times New Roman"/>
                <a:cs typeface="Times New Roman"/>
              </a:rPr>
              <a:t>exporter.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6900"/>
              </a:lnSpc>
              <a:spcBef>
                <a:spcPts val="550"/>
              </a:spcBef>
            </a:pP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sale </a:t>
            </a:r>
            <a:r>
              <a:rPr sz="1200" dirty="0">
                <a:latin typeface="Times New Roman"/>
                <a:cs typeface="Times New Roman"/>
              </a:rPr>
              <a:t>are typically </a:t>
            </a:r>
            <a:r>
              <a:rPr sz="1200" spc="-5" dirty="0">
                <a:latin typeface="Times New Roman"/>
                <a:cs typeface="Times New Roman"/>
              </a:rPr>
              <a:t>arranged between </a:t>
            </a:r>
            <a:r>
              <a:rPr sz="1200" dirty="0">
                <a:latin typeface="Times New Roman"/>
                <a:cs typeface="Times New Roman"/>
              </a:rPr>
              <a:t>the buyer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seller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the time </a:t>
            </a:r>
            <a:r>
              <a:rPr sz="1200" spc="1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sale. </a:t>
            </a:r>
            <a:r>
              <a:rPr sz="1200" dirty="0">
                <a:latin typeface="Times New Roman"/>
                <a:cs typeface="Times New Roman"/>
              </a:rPr>
              <a:t>The type  of </a:t>
            </a:r>
            <a:r>
              <a:rPr sz="1200" spc="-5" dirty="0">
                <a:latin typeface="Times New Roman"/>
                <a:cs typeface="Times New Roman"/>
              </a:rPr>
              <a:t>merchandise, amount </a:t>
            </a:r>
            <a:r>
              <a:rPr sz="1200" dirty="0">
                <a:latin typeface="Times New Roman"/>
                <a:cs typeface="Times New Roman"/>
              </a:rPr>
              <a:t>of money </a:t>
            </a:r>
            <a:r>
              <a:rPr sz="1200" spc="-5" dirty="0">
                <a:latin typeface="Times New Roman"/>
                <a:cs typeface="Times New Roman"/>
              </a:rPr>
              <a:t>involved, </a:t>
            </a:r>
            <a:r>
              <a:rPr sz="1200" dirty="0">
                <a:latin typeface="Times New Roman"/>
                <a:cs typeface="Times New Roman"/>
              </a:rPr>
              <a:t>business </a:t>
            </a:r>
            <a:r>
              <a:rPr sz="1200" spc="-5" dirty="0">
                <a:latin typeface="Times New Roman"/>
                <a:cs typeface="Times New Roman"/>
              </a:rPr>
              <a:t>custom, credit </a:t>
            </a:r>
            <a:r>
              <a:rPr sz="1200" dirty="0">
                <a:latin typeface="Times New Roman"/>
                <a:cs typeface="Times New Roman"/>
              </a:rPr>
              <a:t>rating of the buyer, country  of the </a:t>
            </a:r>
            <a:r>
              <a:rPr sz="1200" spc="-5" dirty="0">
                <a:latin typeface="Times New Roman"/>
                <a:cs typeface="Times New Roman"/>
              </a:rPr>
              <a:t>buyer, and whether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buyer is </a:t>
            </a:r>
            <a:r>
              <a:rPr sz="1200" dirty="0">
                <a:latin typeface="Times New Roman"/>
                <a:cs typeface="Times New Roman"/>
              </a:rPr>
              <a:t>a new or old </a:t>
            </a:r>
            <a:r>
              <a:rPr sz="1200" spc="-5" dirty="0">
                <a:latin typeface="Times New Roman"/>
                <a:cs typeface="Times New Roman"/>
              </a:rPr>
              <a:t>customer </a:t>
            </a:r>
            <a:r>
              <a:rPr sz="1200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considered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establishing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sale. </a:t>
            </a:r>
            <a:r>
              <a:rPr sz="1200" dirty="0">
                <a:latin typeface="Times New Roman"/>
                <a:cs typeface="Times New Roman"/>
              </a:rPr>
              <a:t>The five </a:t>
            </a:r>
            <a:r>
              <a:rPr sz="1200" spc="-5" dirty="0">
                <a:latin typeface="Times New Roman"/>
                <a:cs typeface="Times New Roman"/>
              </a:rPr>
              <a:t>basic </a:t>
            </a:r>
            <a:r>
              <a:rPr sz="1200" dirty="0">
                <a:latin typeface="Times New Roman"/>
                <a:cs typeface="Times New Roman"/>
              </a:rPr>
              <a:t>payment </a:t>
            </a:r>
            <a:r>
              <a:rPr sz="1200" spc="-5" dirty="0">
                <a:latin typeface="Times New Roman"/>
                <a:cs typeface="Times New Roman"/>
              </a:rPr>
              <a:t>arrangements </a:t>
            </a:r>
            <a:r>
              <a:rPr sz="1200" dirty="0">
                <a:latin typeface="Times New Roman"/>
                <a:cs typeface="Times New Roman"/>
              </a:rPr>
              <a:t>(in order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increasing </a:t>
            </a:r>
            <a:r>
              <a:rPr sz="1200" spc="-5" dirty="0">
                <a:latin typeface="Times New Roman"/>
                <a:cs typeface="Times New Roman"/>
              </a:rPr>
              <a:t>attractiveness </a:t>
            </a:r>
            <a:r>
              <a:rPr sz="1200" dirty="0">
                <a:latin typeface="Times New Roman"/>
                <a:cs typeface="Times New Roman"/>
              </a:rPr>
              <a:t>to  the </a:t>
            </a:r>
            <a:r>
              <a:rPr sz="1200" i="1" spc="-5" dirty="0">
                <a:latin typeface="Times New Roman"/>
                <a:cs typeface="Times New Roman"/>
              </a:rPr>
              <a:t>importer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dirty="0">
                <a:latin typeface="Times New Roman"/>
                <a:cs typeface="Times New Roman"/>
              </a:rPr>
              <a:t> 1) </a:t>
            </a:r>
            <a:r>
              <a:rPr sz="1200" spc="-5" dirty="0">
                <a:latin typeface="Times New Roman"/>
                <a:cs typeface="Times New Roman"/>
              </a:rPr>
              <a:t>cash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advance, </a:t>
            </a:r>
            <a:r>
              <a:rPr sz="1200" dirty="0">
                <a:latin typeface="Times New Roman"/>
                <a:cs typeface="Times New Roman"/>
              </a:rPr>
              <a:t>(2) letters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credit, </a:t>
            </a:r>
            <a:r>
              <a:rPr sz="1200" dirty="0">
                <a:latin typeface="Times New Roman"/>
                <a:cs typeface="Times New Roman"/>
              </a:rPr>
              <a:t>(3) bills of </a:t>
            </a:r>
            <a:r>
              <a:rPr sz="1200" spc="-5" dirty="0">
                <a:latin typeface="Times New Roman"/>
                <a:cs typeface="Times New Roman"/>
              </a:rPr>
              <a:t>exchange, </a:t>
            </a:r>
            <a:r>
              <a:rPr sz="1200" dirty="0">
                <a:latin typeface="Times New Roman"/>
                <a:cs typeface="Times New Roman"/>
              </a:rPr>
              <a:t>(4) </a:t>
            </a:r>
            <a:r>
              <a:rPr sz="1200" spc="-5" dirty="0">
                <a:latin typeface="Times New Roman"/>
                <a:cs typeface="Times New Roman"/>
              </a:rPr>
              <a:t>open accounts,  and (5) consignment</a:t>
            </a:r>
            <a:r>
              <a:rPr sz="1200" spc="-5" dirty="0">
                <a:latin typeface="Symbol"/>
                <a:cs typeface="Symbol"/>
              </a:rPr>
              <a:t>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discussed </a:t>
            </a:r>
            <a:r>
              <a:rPr sz="1200" dirty="0">
                <a:latin typeface="Times New Roman"/>
                <a:cs typeface="Times New Roman"/>
              </a:rPr>
              <a:t>in this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section.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Cash in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Advance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6100"/>
              </a:lnSpc>
              <a:spcBef>
                <a:spcPts val="540"/>
              </a:spcBef>
            </a:pPr>
            <a:r>
              <a:rPr sz="1200" dirty="0">
                <a:latin typeface="Times New Roman"/>
                <a:cs typeface="Times New Roman"/>
              </a:rPr>
              <a:t>The most </a:t>
            </a:r>
            <a:r>
              <a:rPr sz="1200" spc="-5" dirty="0">
                <a:latin typeface="Times New Roman"/>
                <a:cs typeface="Times New Roman"/>
              </a:rPr>
              <a:t>favorable </a:t>
            </a:r>
            <a:r>
              <a:rPr sz="1200" dirty="0">
                <a:latin typeface="Times New Roman"/>
                <a:cs typeface="Times New Roman"/>
              </a:rPr>
              <a:t>term to the </a:t>
            </a:r>
            <a:r>
              <a:rPr sz="1200" spc="-5" dirty="0">
                <a:latin typeface="Times New Roman"/>
                <a:cs typeface="Times New Roman"/>
              </a:rPr>
              <a:t>exporter is </a:t>
            </a:r>
            <a:r>
              <a:rPr sz="1200" i="1" spc="-5" dirty="0">
                <a:latin typeface="Times New Roman"/>
                <a:cs typeface="Times New Roman"/>
              </a:rPr>
              <a:t>cash </a:t>
            </a:r>
            <a:r>
              <a:rPr sz="1200" i="1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advance </a:t>
            </a: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relieves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exporter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all  </a:t>
            </a:r>
            <a:r>
              <a:rPr sz="1200" dirty="0">
                <a:latin typeface="Times New Roman"/>
                <a:cs typeface="Times New Roman"/>
              </a:rPr>
              <a:t>risk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allows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immediate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money.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widely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however,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except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smaller,  first-time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transactions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situations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exporter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reason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doubt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importer’s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ability  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pay.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Cash</a:t>
            </a:r>
            <a:r>
              <a:rPr sz="1200" spc="-5" dirty="0">
                <a:latin typeface="Symbol"/>
                <a:cs typeface="Symbol"/>
              </a:rPr>
              <a:t></a:t>
            </a:r>
            <a:r>
              <a:rPr sz="1200" spc="-5" dirty="0">
                <a:latin typeface="Times New Roman"/>
                <a:cs typeface="Times New Roman"/>
              </a:rPr>
              <a:t>in</a:t>
            </a:r>
            <a:r>
              <a:rPr sz="1200" spc="-5" dirty="0">
                <a:latin typeface="Symbol"/>
                <a:cs typeface="Symbol"/>
              </a:rPr>
              <a:t></a:t>
            </a:r>
            <a:r>
              <a:rPr sz="1200" spc="-5" dirty="0">
                <a:latin typeface="Times New Roman"/>
                <a:cs typeface="Times New Roman"/>
              </a:rPr>
              <a:t>advance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terms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also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found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orders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custom-made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because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risk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exporter is beyond </a:t>
            </a:r>
            <a:r>
              <a:rPr sz="1200" dirty="0">
                <a:latin typeface="Times New Roman"/>
                <a:cs typeface="Times New Roman"/>
              </a:rPr>
              <a:t>that of a normal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transaction.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Letters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Credit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(L/C)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900"/>
              </a:lnSpc>
              <a:spcBef>
                <a:spcPts val="570"/>
              </a:spcBef>
            </a:pP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i="1" spc="-5" dirty="0">
                <a:latin typeface="Times New Roman"/>
                <a:cs typeface="Times New Roman"/>
              </a:rPr>
              <a:t>letters </a:t>
            </a:r>
            <a:r>
              <a:rPr sz="1200" i="1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credit </a:t>
            </a:r>
            <a:r>
              <a:rPr sz="1200" dirty="0">
                <a:latin typeface="Times New Roman"/>
                <a:cs typeface="Times New Roman"/>
              </a:rPr>
              <a:t>opened in </a:t>
            </a:r>
            <a:r>
              <a:rPr sz="1200" spc="-5" dirty="0">
                <a:latin typeface="Times New Roman"/>
                <a:cs typeface="Times New Roman"/>
              </a:rPr>
              <a:t>favor </a:t>
            </a:r>
            <a:r>
              <a:rPr sz="1200" dirty="0">
                <a:latin typeface="Times New Roman"/>
                <a:cs typeface="Times New Roman"/>
              </a:rPr>
              <a:t>of the seller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buyer </a:t>
            </a:r>
            <a:r>
              <a:rPr sz="1200" spc="-5" dirty="0">
                <a:latin typeface="Times New Roman"/>
                <a:cs typeface="Times New Roman"/>
              </a:rPr>
              <a:t>handle </a:t>
            </a:r>
            <a:r>
              <a:rPr sz="1200" dirty="0">
                <a:latin typeface="Times New Roman"/>
                <a:cs typeface="Times New Roman"/>
              </a:rPr>
              <a:t>most </a:t>
            </a:r>
            <a:r>
              <a:rPr sz="1200" spc="-5" dirty="0">
                <a:latin typeface="Times New Roman"/>
                <a:cs typeface="Times New Roman"/>
              </a:rPr>
              <a:t>countries’ exports.  Letters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credit shift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buyer’s credit </a:t>
            </a:r>
            <a:r>
              <a:rPr sz="1200" dirty="0">
                <a:latin typeface="Times New Roman"/>
                <a:cs typeface="Times New Roman"/>
              </a:rPr>
              <a:t>risk to the </a:t>
            </a:r>
            <a:r>
              <a:rPr sz="1200" spc="-5" dirty="0">
                <a:latin typeface="Times New Roman"/>
                <a:cs typeface="Times New Roman"/>
              </a:rPr>
              <a:t>bank </a:t>
            </a:r>
            <a:r>
              <a:rPr sz="1200" dirty="0">
                <a:latin typeface="Times New Roman"/>
                <a:cs typeface="Times New Roman"/>
              </a:rPr>
              <a:t>issuing the letter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credit. </a:t>
            </a:r>
            <a:r>
              <a:rPr sz="1200" dirty="0">
                <a:latin typeface="Times New Roman"/>
                <a:cs typeface="Times New Roman"/>
              </a:rPr>
              <a:t>When a letter  of </a:t>
            </a:r>
            <a:r>
              <a:rPr sz="1200" spc="-5" dirty="0">
                <a:latin typeface="Times New Roman"/>
                <a:cs typeface="Times New Roman"/>
              </a:rPr>
              <a:t>credit is employed,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seller ordinarily can </a:t>
            </a:r>
            <a:r>
              <a:rPr sz="1200" dirty="0">
                <a:latin typeface="Times New Roman"/>
                <a:cs typeface="Times New Roman"/>
              </a:rPr>
              <a:t>draw a </a:t>
            </a:r>
            <a:r>
              <a:rPr sz="1200" spc="-5" dirty="0">
                <a:latin typeface="Times New Roman"/>
                <a:cs typeface="Times New Roman"/>
              </a:rPr>
              <a:t>draft against </a:t>
            </a:r>
            <a:r>
              <a:rPr sz="1200" dirty="0">
                <a:latin typeface="Times New Roman"/>
                <a:cs typeface="Times New Roman"/>
              </a:rPr>
              <a:t>the bank </a:t>
            </a:r>
            <a:r>
              <a:rPr sz="1200" spc="-5" dirty="0">
                <a:latin typeface="Times New Roman"/>
                <a:cs typeface="Times New Roman"/>
              </a:rPr>
              <a:t>issuing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credit and  receive </a:t>
            </a:r>
            <a:r>
              <a:rPr sz="1200" dirty="0">
                <a:latin typeface="Times New Roman"/>
                <a:cs typeface="Times New Roman"/>
              </a:rPr>
              <a:t>money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presenting proper shipping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documents.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800"/>
              </a:lnSpc>
              <a:spcBef>
                <a:spcPts val="59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procedure </a:t>
            </a:r>
            <a:r>
              <a:rPr sz="1200" dirty="0">
                <a:latin typeface="Times New Roman"/>
                <a:cs typeface="Times New Roman"/>
              </a:rPr>
              <a:t>for a letter of </a:t>
            </a:r>
            <a:r>
              <a:rPr sz="1200" spc="-5" dirty="0">
                <a:latin typeface="Times New Roman"/>
                <a:cs typeface="Times New Roman"/>
              </a:rPr>
              <a:t>credit begins </a:t>
            </a:r>
            <a:r>
              <a:rPr sz="1200" dirty="0">
                <a:latin typeface="Times New Roman"/>
                <a:cs typeface="Times New Roman"/>
              </a:rPr>
              <a:t>with completion of the </a:t>
            </a:r>
            <a:r>
              <a:rPr sz="1200" spc="-5" dirty="0">
                <a:latin typeface="Times New Roman"/>
                <a:cs typeface="Times New Roman"/>
              </a:rPr>
              <a:t>contract. Then </a:t>
            </a:r>
            <a:r>
              <a:rPr sz="1200" dirty="0">
                <a:latin typeface="Times New Roman"/>
                <a:cs typeface="Times New Roman"/>
              </a:rPr>
              <a:t>the buyer </a:t>
            </a:r>
            <a:r>
              <a:rPr sz="1200" spc="-10" dirty="0">
                <a:latin typeface="Times New Roman"/>
                <a:cs typeface="Times New Roman"/>
              </a:rPr>
              <a:t>goes</a:t>
            </a:r>
            <a:r>
              <a:rPr sz="1200" spc="-1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  a </a:t>
            </a:r>
            <a:r>
              <a:rPr sz="1200" spc="-5" dirty="0">
                <a:latin typeface="Times New Roman"/>
                <a:cs typeface="Times New Roman"/>
              </a:rPr>
              <a:t>local bank and arranges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issuance </a:t>
            </a:r>
            <a:r>
              <a:rPr sz="1200" dirty="0">
                <a:latin typeface="Times New Roman"/>
                <a:cs typeface="Times New Roman"/>
              </a:rPr>
              <a:t>of a letter of </a:t>
            </a:r>
            <a:r>
              <a:rPr sz="1200" spc="-5" dirty="0">
                <a:latin typeface="Times New Roman"/>
                <a:cs typeface="Times New Roman"/>
              </a:rPr>
              <a:t>credit;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buyer’s bank </a:t>
            </a:r>
            <a:r>
              <a:rPr sz="1200" dirty="0">
                <a:latin typeface="Times New Roman"/>
                <a:cs typeface="Times New Roman"/>
              </a:rPr>
              <a:t>then </a:t>
            </a:r>
            <a:r>
              <a:rPr sz="1200" spc="-5" dirty="0">
                <a:latin typeface="Times New Roman"/>
                <a:cs typeface="Times New Roman"/>
              </a:rPr>
              <a:t>notifies its  correspondent bank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seller’s </a:t>
            </a:r>
            <a:r>
              <a:rPr sz="1200" dirty="0">
                <a:latin typeface="Times New Roman"/>
                <a:cs typeface="Times New Roman"/>
              </a:rPr>
              <a:t>country that the letter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been issued. </a:t>
            </a:r>
            <a:r>
              <a:rPr sz="1200" spc="-5" dirty="0">
                <a:latin typeface="Times New Roman"/>
                <a:cs typeface="Times New Roman"/>
              </a:rPr>
              <a:t>After </a:t>
            </a:r>
            <a:r>
              <a:rPr sz="1200" dirty="0">
                <a:latin typeface="Times New Roman"/>
                <a:cs typeface="Times New Roman"/>
              </a:rPr>
              <a:t>meeting the  </a:t>
            </a:r>
            <a:r>
              <a:rPr sz="1200" spc="-5" dirty="0">
                <a:latin typeface="Times New Roman"/>
                <a:cs typeface="Times New Roman"/>
              </a:rPr>
              <a:t>requirements set forth </a:t>
            </a:r>
            <a:r>
              <a:rPr sz="1200" dirty="0">
                <a:latin typeface="Times New Roman"/>
                <a:cs typeface="Times New Roman"/>
              </a:rPr>
              <a:t>in the letter of </a:t>
            </a:r>
            <a:r>
              <a:rPr sz="1200" spc="-5" dirty="0">
                <a:latin typeface="Times New Roman"/>
                <a:cs typeface="Times New Roman"/>
              </a:rPr>
              <a:t>credit,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seller can draw </a:t>
            </a:r>
            <a:r>
              <a:rPr sz="1200" dirty="0">
                <a:latin typeface="Times New Roman"/>
                <a:cs typeface="Times New Roman"/>
              </a:rPr>
              <a:t>a draft </a:t>
            </a:r>
            <a:r>
              <a:rPr sz="1200" spc="-5" dirty="0">
                <a:latin typeface="Times New Roman"/>
                <a:cs typeface="Times New Roman"/>
              </a:rPr>
              <a:t>against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credit </a:t>
            </a:r>
            <a:r>
              <a:rPr sz="1200" dirty="0">
                <a:latin typeface="Times New Roman"/>
                <a:cs typeface="Times New Roman"/>
              </a:rPr>
              <a:t>(in</a:t>
            </a:r>
            <a:r>
              <a:rPr sz="1200" spc="-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effect, 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bank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issuing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letter)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payment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goods.</a:t>
            </a:r>
            <a:r>
              <a:rPr sz="1200" spc="2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precise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conditions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letter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credit  are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detailed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usually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also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require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presentation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certain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documents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along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draft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00600" y="935736"/>
            <a:ext cx="457200" cy="228600"/>
          </a:xfrm>
          <a:custGeom>
            <a:avLst/>
            <a:gdLst/>
            <a:ahLst/>
            <a:cxnLst/>
            <a:rect l="l" t="t" r="r" b="b"/>
            <a:pathLst>
              <a:path w="457200" h="228600">
                <a:moveTo>
                  <a:pt x="0" y="228600"/>
                </a:moveTo>
                <a:lnTo>
                  <a:pt x="457200" y="228600"/>
                </a:lnTo>
                <a:lnTo>
                  <a:pt x="4572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104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0270" cy="8107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255" algn="just">
              <a:lnSpc>
                <a:spcPct val="1438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before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correspondent bank will </a:t>
            </a:r>
            <a:r>
              <a:rPr sz="1200" dirty="0">
                <a:latin typeface="Times New Roman"/>
                <a:cs typeface="Times New Roman"/>
              </a:rPr>
              <a:t>honor </a:t>
            </a:r>
            <a:r>
              <a:rPr sz="1200" spc="-5" dirty="0">
                <a:latin typeface="Times New Roman"/>
                <a:cs typeface="Times New Roman"/>
              </a:rPr>
              <a:t>it.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documents </a:t>
            </a:r>
            <a:r>
              <a:rPr sz="1200" dirty="0">
                <a:latin typeface="Times New Roman"/>
                <a:cs typeface="Times New Roman"/>
              </a:rPr>
              <a:t>usually required </a:t>
            </a:r>
            <a:r>
              <a:rPr sz="1200" spc="-5" dirty="0">
                <a:latin typeface="Times New Roman"/>
                <a:cs typeface="Times New Roman"/>
              </a:rPr>
              <a:t>are: </a:t>
            </a:r>
            <a:r>
              <a:rPr sz="1200" dirty="0">
                <a:latin typeface="Times New Roman"/>
                <a:cs typeface="Times New Roman"/>
              </a:rPr>
              <a:t>(1) </a:t>
            </a:r>
            <a:r>
              <a:rPr sz="1200" spc="-5" dirty="0">
                <a:latin typeface="Times New Roman"/>
                <a:cs typeface="Times New Roman"/>
              </a:rPr>
              <a:t>commercial  invoice,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(2)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consular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invoice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(when requested),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(3)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clean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bill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lading,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(4)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insurance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policy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certificate.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Letters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credit can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classified </a:t>
            </a:r>
            <a:r>
              <a:rPr sz="1200" dirty="0">
                <a:latin typeface="Times New Roman"/>
                <a:cs typeface="Times New Roman"/>
              </a:rPr>
              <a:t>among three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dimensions:</a:t>
            </a:r>
            <a:endParaRPr sz="1200">
              <a:latin typeface="Times New Roman"/>
              <a:cs typeface="Times New Roman"/>
            </a:endParaRPr>
          </a:p>
          <a:p>
            <a:pPr marL="469265" marR="10160" indent="-228600" algn="just">
              <a:lnSpc>
                <a:spcPct val="143300"/>
              </a:lnSpc>
              <a:spcBef>
                <a:spcPts val="615"/>
              </a:spcBef>
              <a:buFont typeface="Times New Roman"/>
              <a:buAutoNum type="arabicPeriod"/>
              <a:tabLst>
                <a:tab pos="4699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Irrevocable versus </a:t>
            </a:r>
            <a:r>
              <a:rPr sz="1200" i="1" dirty="0">
                <a:latin typeface="Times New Roman"/>
                <a:cs typeface="Times New Roman"/>
              </a:rPr>
              <a:t>revocable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An irrevocable </a:t>
            </a:r>
            <a:r>
              <a:rPr sz="1200" dirty="0">
                <a:latin typeface="Times New Roman"/>
                <a:cs typeface="Times New Roman"/>
              </a:rPr>
              <a:t>letter of </a:t>
            </a:r>
            <a:r>
              <a:rPr sz="1200" spc="-5" dirty="0">
                <a:latin typeface="Times New Roman"/>
                <a:cs typeface="Times New Roman"/>
              </a:rPr>
              <a:t>credit </a:t>
            </a:r>
            <a:r>
              <a:rPr sz="1200" dirty="0">
                <a:latin typeface="Times New Roman"/>
                <a:cs typeface="Times New Roman"/>
              </a:rPr>
              <a:t>can neither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canceled </a:t>
            </a:r>
            <a:r>
              <a:rPr sz="1200" dirty="0">
                <a:latin typeface="Times New Roman"/>
                <a:cs typeface="Times New Roman"/>
              </a:rPr>
              <a:t>nor  </a:t>
            </a:r>
            <a:r>
              <a:rPr sz="1200" spc="-5" dirty="0">
                <a:latin typeface="Times New Roman"/>
                <a:cs typeface="Times New Roman"/>
              </a:rPr>
              <a:t>modified </a:t>
            </a:r>
            <a:r>
              <a:rPr sz="1200" dirty="0">
                <a:latin typeface="Times New Roman"/>
                <a:cs typeface="Times New Roman"/>
              </a:rPr>
              <a:t>without the </a:t>
            </a:r>
            <a:r>
              <a:rPr sz="1200" spc="-5" dirty="0">
                <a:latin typeface="Times New Roman"/>
                <a:cs typeface="Times New Roman"/>
              </a:rPr>
              <a:t>consent </a:t>
            </a:r>
            <a:r>
              <a:rPr sz="1200" dirty="0">
                <a:latin typeface="Times New Roman"/>
                <a:cs typeface="Times New Roman"/>
              </a:rPr>
              <a:t>of the beneficiary </a:t>
            </a:r>
            <a:r>
              <a:rPr sz="1200" spc="-5" dirty="0">
                <a:latin typeface="Times New Roman"/>
                <a:cs typeface="Times New Roman"/>
              </a:rPr>
              <a:t>(exporter), </a:t>
            </a:r>
            <a:r>
              <a:rPr sz="1200" dirty="0">
                <a:latin typeface="Times New Roman"/>
                <a:cs typeface="Times New Roman"/>
              </a:rPr>
              <a:t>thus </a:t>
            </a:r>
            <a:r>
              <a:rPr sz="1200" spc="-5" dirty="0">
                <a:latin typeface="Times New Roman"/>
                <a:cs typeface="Times New Roman"/>
              </a:rPr>
              <a:t>guaranteeing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payment.</a:t>
            </a:r>
            <a:endParaRPr sz="1200">
              <a:latin typeface="Times New Roman"/>
              <a:cs typeface="Times New Roman"/>
            </a:endParaRPr>
          </a:p>
          <a:p>
            <a:pPr marL="469265" marR="5080" indent="-228600" algn="just">
              <a:lnSpc>
                <a:spcPct val="143700"/>
              </a:lnSpc>
              <a:spcBef>
                <a:spcPts val="5"/>
              </a:spcBef>
              <a:buFont typeface="Times New Roman"/>
              <a:buAutoNum type="arabicPeriod"/>
              <a:tabLst>
                <a:tab pos="4699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Confirmed versus unconfirmed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case of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Ethiopian </a:t>
            </a:r>
            <a:r>
              <a:rPr sz="1200" spc="-5" dirty="0">
                <a:latin typeface="Times New Roman"/>
                <a:cs typeface="Times New Roman"/>
              </a:rPr>
              <a:t>exporter, an </a:t>
            </a:r>
            <a:r>
              <a:rPr sz="1200" dirty="0">
                <a:latin typeface="Times New Roman"/>
                <a:cs typeface="Times New Roman"/>
              </a:rPr>
              <a:t>Ethiopian </a:t>
            </a:r>
            <a:r>
              <a:rPr sz="1200" spc="-5" dirty="0">
                <a:latin typeface="Times New Roman"/>
                <a:cs typeface="Times New Roman"/>
              </a:rPr>
              <a:t>bank  might confirm </a:t>
            </a:r>
            <a:r>
              <a:rPr sz="1200" dirty="0">
                <a:latin typeface="Times New Roman"/>
                <a:cs typeface="Times New Roman"/>
              </a:rPr>
              <a:t>the letter of </a:t>
            </a:r>
            <a:r>
              <a:rPr sz="1200" spc="-5" dirty="0">
                <a:latin typeface="Times New Roman"/>
                <a:cs typeface="Times New Roman"/>
              </a:rPr>
              <a:t>credit and </a:t>
            </a:r>
            <a:r>
              <a:rPr sz="1200" dirty="0">
                <a:latin typeface="Times New Roman"/>
                <a:cs typeface="Times New Roman"/>
              </a:rPr>
              <a:t>thus assume the risk, including the transaction  </a:t>
            </a:r>
            <a:r>
              <a:rPr sz="1200" spc="-5" dirty="0">
                <a:latin typeface="Times New Roman"/>
                <a:cs typeface="Times New Roman"/>
              </a:rPr>
              <a:t>(exchange) </a:t>
            </a:r>
            <a:r>
              <a:rPr sz="1200" dirty="0">
                <a:latin typeface="Times New Roman"/>
                <a:cs typeface="Times New Roman"/>
              </a:rPr>
              <a:t>risk. The </a:t>
            </a:r>
            <a:r>
              <a:rPr sz="1200" spc="-5" dirty="0">
                <a:latin typeface="Times New Roman"/>
                <a:cs typeface="Times New Roman"/>
              </a:rPr>
              <a:t>single best </a:t>
            </a:r>
            <a:r>
              <a:rPr sz="1200" dirty="0">
                <a:latin typeface="Times New Roman"/>
                <a:cs typeface="Times New Roman"/>
              </a:rPr>
              <a:t>method of payment for the </a:t>
            </a:r>
            <a:r>
              <a:rPr sz="1200" spc="-5" dirty="0">
                <a:latin typeface="Times New Roman"/>
                <a:cs typeface="Times New Roman"/>
              </a:rPr>
              <a:t>exporter </a:t>
            </a:r>
            <a:r>
              <a:rPr sz="1200" dirty="0">
                <a:latin typeface="Times New Roman"/>
                <a:cs typeface="Times New Roman"/>
              </a:rPr>
              <a:t>in most </a:t>
            </a:r>
            <a:r>
              <a:rPr sz="1200" spc="-5" dirty="0">
                <a:latin typeface="Times New Roman"/>
                <a:cs typeface="Times New Roman"/>
              </a:rPr>
              <a:t>cases is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confirmed, </a:t>
            </a:r>
            <a:r>
              <a:rPr sz="1200" dirty="0">
                <a:latin typeface="Times New Roman"/>
                <a:cs typeface="Times New Roman"/>
              </a:rPr>
              <a:t>irrevocable letter of </a:t>
            </a:r>
            <a:r>
              <a:rPr sz="1200" spc="-5" dirty="0">
                <a:latin typeface="Times New Roman"/>
                <a:cs typeface="Times New Roman"/>
              </a:rPr>
              <a:t>credit. Banks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also assume an </a:t>
            </a:r>
            <a:r>
              <a:rPr sz="1200" dirty="0">
                <a:latin typeface="Times New Roman"/>
                <a:cs typeface="Times New Roman"/>
              </a:rPr>
              <a:t>advisory role but not  </a:t>
            </a:r>
            <a:r>
              <a:rPr sz="1200" spc="-5" dirty="0">
                <a:latin typeface="Times New Roman"/>
                <a:cs typeface="Times New Roman"/>
              </a:rPr>
              <a:t>assume </a:t>
            </a:r>
            <a:r>
              <a:rPr sz="1200" dirty="0">
                <a:latin typeface="Times New Roman"/>
                <a:cs typeface="Times New Roman"/>
              </a:rPr>
              <a:t>the risk; the </a:t>
            </a:r>
            <a:r>
              <a:rPr sz="1200" spc="-5" dirty="0">
                <a:latin typeface="Times New Roman"/>
                <a:cs typeface="Times New Roman"/>
              </a:rPr>
              <a:t>underlying assumption is that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bank and its </a:t>
            </a:r>
            <a:r>
              <a:rPr sz="1200" dirty="0">
                <a:latin typeface="Times New Roman"/>
                <a:cs typeface="Times New Roman"/>
              </a:rPr>
              <a:t>correspondent(s) are  </a:t>
            </a:r>
            <a:r>
              <a:rPr sz="1200" spc="-5" dirty="0">
                <a:latin typeface="Times New Roman"/>
                <a:cs typeface="Times New Roman"/>
              </a:rPr>
              <a:t>better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able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judge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credibility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bank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issuing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letter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credit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exporter.</a:t>
            </a:r>
            <a:endParaRPr sz="1200">
              <a:latin typeface="Times New Roman"/>
              <a:cs typeface="Times New Roman"/>
            </a:endParaRPr>
          </a:p>
          <a:p>
            <a:pPr marL="469265" marR="6350" indent="-228600" algn="just">
              <a:lnSpc>
                <a:spcPct val="143700"/>
              </a:lnSpc>
              <a:spcBef>
                <a:spcPts val="5"/>
              </a:spcBef>
              <a:buFont typeface="Times New Roman"/>
              <a:buAutoNum type="arabicPeriod"/>
              <a:tabLst>
                <a:tab pos="4699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Revolving</a:t>
            </a:r>
            <a:r>
              <a:rPr sz="1200" i="1" spc="-4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versus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no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revolving</a:t>
            </a:r>
            <a:r>
              <a:rPr sz="1200" dirty="0">
                <a:latin typeface="Times New Roman"/>
                <a:cs typeface="Times New Roman"/>
              </a:rPr>
              <a:t>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letters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credit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revolving,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valid  for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transaction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only.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case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established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relationships,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revolving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letter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credit 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be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issued.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650"/>
              </a:spcBef>
            </a:pPr>
            <a:r>
              <a:rPr sz="1200" b="1" dirty="0">
                <a:latin typeface="Times New Roman"/>
                <a:cs typeface="Times New Roman"/>
              </a:rPr>
              <a:t>Bills </a:t>
            </a:r>
            <a:r>
              <a:rPr sz="1200" b="1" spc="-5" dirty="0">
                <a:latin typeface="Times New Roman"/>
                <a:cs typeface="Times New Roman"/>
              </a:rPr>
              <a:t>of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Exchange</a:t>
            </a:r>
            <a:endParaRPr sz="12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800"/>
              </a:lnSpc>
              <a:spcBef>
                <a:spcPts val="580"/>
              </a:spcBef>
            </a:pPr>
            <a:r>
              <a:rPr sz="1200" i="1" dirty="0">
                <a:latin typeface="Times New Roman"/>
                <a:cs typeface="Times New Roman"/>
              </a:rPr>
              <a:t>Bills of </a:t>
            </a:r>
            <a:r>
              <a:rPr sz="1200" i="1" spc="-5" dirty="0">
                <a:latin typeface="Times New Roman"/>
                <a:cs typeface="Times New Roman"/>
              </a:rPr>
              <a:t>exchange </a:t>
            </a:r>
            <a:r>
              <a:rPr sz="1200" spc="-5" dirty="0">
                <a:latin typeface="Times New Roman"/>
                <a:cs typeface="Times New Roman"/>
              </a:rPr>
              <a:t>is drawn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sellers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foreign buyers.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letters of credit, the </a:t>
            </a:r>
            <a:r>
              <a:rPr sz="1200" spc="-5" dirty="0">
                <a:latin typeface="Times New Roman"/>
                <a:cs typeface="Times New Roman"/>
              </a:rPr>
              <a:t>credit </a:t>
            </a:r>
            <a:r>
              <a:rPr sz="1200" dirty="0">
                <a:latin typeface="Times New Roman"/>
                <a:cs typeface="Times New Roman"/>
              </a:rPr>
              <a:t>of one or  more </a:t>
            </a:r>
            <a:r>
              <a:rPr sz="1200" spc="-5" dirty="0">
                <a:latin typeface="Times New Roman"/>
                <a:cs typeface="Times New Roman"/>
              </a:rPr>
              <a:t>banks is involved, </a:t>
            </a:r>
            <a:r>
              <a:rPr sz="1200" dirty="0">
                <a:latin typeface="Times New Roman"/>
                <a:cs typeface="Times New Roman"/>
              </a:rPr>
              <a:t>but in the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bills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exchange, </a:t>
            </a:r>
            <a:r>
              <a:rPr sz="1200" dirty="0">
                <a:latin typeface="Times New Roman"/>
                <a:cs typeface="Times New Roman"/>
              </a:rPr>
              <a:t>the seller assumes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risk until </a:t>
            </a:r>
            <a:r>
              <a:rPr sz="1200" spc="-5" dirty="0">
                <a:latin typeface="Times New Roman"/>
                <a:cs typeface="Times New Roman"/>
              </a:rPr>
              <a:t>the  actual </a:t>
            </a:r>
            <a:r>
              <a:rPr sz="1200" dirty="0">
                <a:latin typeface="Times New Roman"/>
                <a:cs typeface="Times New Roman"/>
              </a:rPr>
              <a:t>money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received.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595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typical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procedure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seller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draw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draft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buyer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present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necessary  </a:t>
            </a:r>
            <a:r>
              <a:rPr sz="1200" spc="-5" dirty="0">
                <a:latin typeface="Times New Roman"/>
                <a:cs typeface="Times New Roman"/>
              </a:rPr>
              <a:t>documents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seller’s bank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collection.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documents required </a:t>
            </a:r>
            <a:r>
              <a:rPr sz="1200" dirty="0">
                <a:latin typeface="Times New Roman"/>
                <a:cs typeface="Times New Roman"/>
              </a:rPr>
              <a:t>are principally the same </a:t>
            </a:r>
            <a:r>
              <a:rPr sz="1200" spc="-5" dirty="0">
                <a:latin typeface="Times New Roman"/>
                <a:cs typeface="Times New Roman"/>
              </a:rPr>
              <a:t>as  </a:t>
            </a:r>
            <a:r>
              <a:rPr sz="1200" dirty="0">
                <a:latin typeface="Times New Roman"/>
                <a:cs typeface="Times New Roman"/>
              </a:rPr>
              <a:t>for letter of </a:t>
            </a:r>
            <a:r>
              <a:rPr sz="1200" spc="-5" dirty="0">
                <a:latin typeface="Times New Roman"/>
                <a:cs typeface="Times New Roman"/>
              </a:rPr>
              <a:t>credit. On receipt </a:t>
            </a:r>
            <a:r>
              <a:rPr sz="1200" dirty="0">
                <a:latin typeface="Times New Roman"/>
                <a:cs typeface="Times New Roman"/>
              </a:rPr>
              <a:t>of the draft, the Ethiopian </a:t>
            </a:r>
            <a:r>
              <a:rPr sz="1200" spc="-5" dirty="0">
                <a:latin typeface="Times New Roman"/>
                <a:cs typeface="Times New Roman"/>
              </a:rPr>
              <a:t>bank forwards </a:t>
            </a:r>
            <a:r>
              <a:rPr sz="1200" dirty="0">
                <a:latin typeface="Times New Roman"/>
                <a:cs typeface="Times New Roman"/>
              </a:rPr>
              <a:t>it with the necessary  </a:t>
            </a:r>
            <a:r>
              <a:rPr sz="1200" spc="-5" dirty="0">
                <a:latin typeface="Times New Roman"/>
                <a:cs typeface="Times New Roman"/>
              </a:rPr>
              <a:t>documents </a:t>
            </a:r>
            <a:r>
              <a:rPr sz="1200" dirty="0">
                <a:latin typeface="Times New Roman"/>
                <a:cs typeface="Times New Roman"/>
              </a:rPr>
              <a:t>to a </a:t>
            </a:r>
            <a:r>
              <a:rPr sz="1200" spc="-5" dirty="0">
                <a:latin typeface="Times New Roman"/>
                <a:cs typeface="Times New Roman"/>
              </a:rPr>
              <a:t>correspondent bank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buyer’s country; </a:t>
            </a:r>
            <a:r>
              <a:rPr sz="1200" dirty="0">
                <a:latin typeface="Times New Roman"/>
                <a:cs typeface="Times New Roman"/>
              </a:rPr>
              <a:t>then the buyer is </a:t>
            </a:r>
            <a:r>
              <a:rPr sz="1200" spc="-5" dirty="0">
                <a:latin typeface="Times New Roman"/>
                <a:cs typeface="Times New Roman"/>
              </a:rPr>
              <a:t>presented with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draft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acceptance and immediate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later </a:t>
            </a:r>
            <a:r>
              <a:rPr sz="1200" dirty="0">
                <a:latin typeface="Times New Roman"/>
                <a:cs typeface="Times New Roman"/>
              </a:rPr>
              <a:t>payment. With </a:t>
            </a:r>
            <a:r>
              <a:rPr sz="1200" spc="-5" dirty="0">
                <a:latin typeface="Times New Roman"/>
                <a:cs typeface="Times New Roman"/>
              </a:rPr>
              <a:t>acceptance </a:t>
            </a:r>
            <a:r>
              <a:rPr sz="1200" dirty="0">
                <a:latin typeface="Times New Roman"/>
                <a:cs typeface="Times New Roman"/>
              </a:rPr>
              <a:t>of the draft, the buyer  </a:t>
            </a:r>
            <a:r>
              <a:rPr sz="1200" spc="-5" dirty="0">
                <a:latin typeface="Times New Roman"/>
                <a:cs typeface="Times New Roman"/>
              </a:rPr>
              <a:t>receives </a:t>
            </a:r>
            <a:r>
              <a:rPr sz="1200" dirty="0">
                <a:latin typeface="Times New Roman"/>
                <a:cs typeface="Times New Roman"/>
              </a:rPr>
              <a:t>the properly </a:t>
            </a:r>
            <a:r>
              <a:rPr sz="1200" spc="-5" dirty="0">
                <a:latin typeface="Times New Roman"/>
                <a:cs typeface="Times New Roman"/>
              </a:rPr>
              <a:t>endorsed </a:t>
            </a:r>
            <a:r>
              <a:rPr sz="1200" dirty="0">
                <a:latin typeface="Times New Roman"/>
                <a:cs typeface="Times New Roman"/>
              </a:rPr>
              <a:t>bill of </a:t>
            </a:r>
            <a:r>
              <a:rPr sz="1200" spc="-5" dirty="0">
                <a:latin typeface="Times New Roman"/>
                <a:cs typeface="Times New Roman"/>
              </a:rPr>
              <a:t>lading </a:t>
            </a:r>
            <a:r>
              <a:rPr sz="1200" dirty="0">
                <a:latin typeface="Times New Roman"/>
                <a:cs typeface="Times New Roman"/>
              </a:rPr>
              <a:t>that is used to </a:t>
            </a:r>
            <a:r>
              <a:rPr sz="1200" spc="-5" dirty="0">
                <a:latin typeface="Times New Roman"/>
                <a:cs typeface="Times New Roman"/>
              </a:rPr>
              <a:t>acquire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goods from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carrier.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Open Accounts</a:t>
            </a:r>
            <a:endParaRPr sz="12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700"/>
              </a:lnSpc>
              <a:spcBef>
                <a:spcPts val="585"/>
              </a:spcBef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open </a:t>
            </a:r>
            <a:r>
              <a:rPr sz="1200" i="1" dirty="0">
                <a:latin typeface="Times New Roman"/>
                <a:cs typeface="Times New Roman"/>
              </a:rPr>
              <a:t>accounts </a:t>
            </a:r>
            <a:r>
              <a:rPr sz="1200" spc="-5" dirty="0">
                <a:latin typeface="Times New Roman"/>
                <a:cs typeface="Times New Roman"/>
              </a:rPr>
              <a:t>sales, terms are agreed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between buyer and seller </a:t>
            </a:r>
            <a:r>
              <a:rPr sz="1200" dirty="0">
                <a:latin typeface="Times New Roman"/>
                <a:cs typeface="Times New Roman"/>
              </a:rPr>
              <a:t>but without </a:t>
            </a:r>
            <a:r>
              <a:rPr sz="1200" spc="-5" dirty="0">
                <a:latin typeface="Times New Roman"/>
                <a:cs typeface="Times New Roman"/>
              </a:rPr>
              <a:t>documents  specifying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clearly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importer’s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payment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obligations.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account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terms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involve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less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paperwork  and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give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flexibility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to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parties.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However,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legal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recourse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exporter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case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105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9635" cy="4350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437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default is less satisfactory </a:t>
            </a:r>
            <a:r>
              <a:rPr sz="1200" dirty="0">
                <a:latin typeface="Times New Roman"/>
                <a:cs typeface="Times New Roman"/>
              </a:rPr>
              <a:t>than </a:t>
            </a:r>
            <a:r>
              <a:rPr sz="1200" spc="-5" dirty="0">
                <a:latin typeface="Times New Roman"/>
                <a:cs typeface="Times New Roman"/>
              </a:rPr>
              <a:t>under </a:t>
            </a:r>
            <a:r>
              <a:rPr sz="1200" dirty="0">
                <a:latin typeface="Times New Roman"/>
                <a:cs typeface="Times New Roman"/>
              </a:rPr>
              <a:t>the methods </a:t>
            </a:r>
            <a:r>
              <a:rPr sz="1200" spc="-5" dirty="0">
                <a:latin typeface="Times New Roman"/>
                <a:cs typeface="Times New Roman"/>
              </a:rPr>
              <a:t>discussed above. Open account sales are </a:t>
            </a:r>
            <a:r>
              <a:rPr sz="1200" dirty="0">
                <a:latin typeface="Times New Roman"/>
                <a:cs typeface="Times New Roman"/>
              </a:rPr>
              <a:t>more  </a:t>
            </a:r>
            <a:r>
              <a:rPr sz="1200" spc="-5" dirty="0">
                <a:latin typeface="Times New Roman"/>
                <a:cs typeface="Times New Roman"/>
              </a:rPr>
              <a:t>attractive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importer,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because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risks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exporter,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limited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  subsidiaries, </a:t>
            </a:r>
            <a:r>
              <a:rPr sz="1200" dirty="0">
                <a:latin typeface="Times New Roman"/>
                <a:cs typeface="Times New Roman"/>
              </a:rPr>
              <a:t>joint </a:t>
            </a:r>
            <a:r>
              <a:rPr sz="1200" spc="-5" dirty="0">
                <a:latin typeface="Times New Roman"/>
                <a:cs typeface="Times New Roman"/>
              </a:rPr>
              <a:t>ventures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licensees,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foreign customers </a:t>
            </a:r>
            <a:r>
              <a:rPr sz="1200" dirty="0">
                <a:latin typeface="Times New Roman"/>
                <a:cs typeface="Times New Roman"/>
              </a:rPr>
              <a:t>with whom the </a:t>
            </a:r>
            <a:r>
              <a:rPr sz="1200" spc="-5" dirty="0">
                <a:latin typeface="Times New Roman"/>
                <a:cs typeface="Times New Roman"/>
              </a:rPr>
              <a:t>exporter has had </a:t>
            </a:r>
            <a:r>
              <a:rPr sz="1200" dirty="0">
                <a:latin typeface="Times New Roman"/>
                <a:cs typeface="Times New Roman"/>
              </a:rPr>
              <a:t>a  long </a:t>
            </a:r>
            <a:r>
              <a:rPr sz="1200" spc="-5" dirty="0">
                <a:latin typeface="Times New Roman"/>
                <a:cs typeface="Times New Roman"/>
              </a:rPr>
              <a:t>and favorable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experience.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Times New Roman"/>
                <a:cs typeface="Times New Roman"/>
              </a:rPr>
              <a:t>Consignment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900"/>
              </a:lnSpc>
              <a:spcBef>
                <a:spcPts val="565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most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favorable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term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importer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consignment</a:t>
            </a:r>
            <a:r>
              <a:rPr sz="1200" i="1" spc="-3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selling</a:t>
            </a:r>
            <a:r>
              <a:rPr sz="1200" dirty="0">
                <a:latin typeface="Times New Roman"/>
                <a:cs typeface="Times New Roman"/>
              </a:rPr>
              <a:t>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allows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importer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defer  payment </a:t>
            </a:r>
            <a:r>
              <a:rPr sz="1200" dirty="0">
                <a:latin typeface="Times New Roman"/>
                <a:cs typeface="Times New Roman"/>
              </a:rPr>
              <a:t>until the </a:t>
            </a:r>
            <a:r>
              <a:rPr sz="1200" spc="-5" dirty="0">
                <a:latin typeface="Times New Roman"/>
                <a:cs typeface="Times New Roman"/>
              </a:rPr>
              <a:t>goods are </a:t>
            </a:r>
            <a:r>
              <a:rPr sz="1200" dirty="0">
                <a:latin typeface="Times New Roman"/>
                <a:cs typeface="Times New Roman"/>
              </a:rPr>
              <a:t>actually sold. This </a:t>
            </a:r>
            <a:r>
              <a:rPr sz="1200" spc="-5" dirty="0">
                <a:latin typeface="Times New Roman"/>
                <a:cs typeface="Times New Roman"/>
              </a:rPr>
              <a:t>approach places 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burden on the </a:t>
            </a:r>
            <a:r>
              <a:rPr sz="1200" spc="-5" dirty="0">
                <a:latin typeface="Times New Roman"/>
                <a:cs typeface="Times New Roman"/>
              </a:rPr>
              <a:t>exporter,  and its use </a:t>
            </a:r>
            <a:r>
              <a:rPr sz="1200" dirty="0">
                <a:latin typeface="Times New Roman"/>
                <a:cs typeface="Times New Roman"/>
              </a:rPr>
              <a:t>should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carefully </a:t>
            </a:r>
            <a:r>
              <a:rPr sz="1200" spc="-5" dirty="0">
                <a:latin typeface="Times New Roman"/>
                <a:cs typeface="Times New Roman"/>
              </a:rPr>
              <a:t>weighed </a:t>
            </a:r>
            <a:r>
              <a:rPr sz="1200" dirty="0">
                <a:latin typeface="Times New Roman"/>
                <a:cs typeface="Times New Roman"/>
              </a:rPr>
              <a:t>against the </a:t>
            </a:r>
            <a:r>
              <a:rPr sz="1200" spc="-5" dirty="0">
                <a:latin typeface="Times New Roman"/>
                <a:cs typeface="Times New Roman"/>
              </a:rPr>
              <a:t>objectives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transaction.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exporter  wants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entry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specific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through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specific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intermediaries,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consignment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selling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 only method of </a:t>
            </a:r>
            <a:r>
              <a:rPr sz="1200" spc="-5" dirty="0">
                <a:latin typeface="Times New Roman"/>
                <a:cs typeface="Times New Roman"/>
              </a:rPr>
              <a:t>gaining acceptance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intermediaries. Because exporters </a:t>
            </a:r>
            <a:r>
              <a:rPr sz="1200" dirty="0">
                <a:latin typeface="Times New Roman"/>
                <a:cs typeface="Times New Roman"/>
              </a:rPr>
              <a:t>own the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longer</a:t>
            </a:r>
            <a:r>
              <a:rPr sz="1200" spc="-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 this method </a:t>
            </a:r>
            <a:r>
              <a:rPr sz="1200" spc="-5" dirty="0">
                <a:latin typeface="Times New Roman"/>
                <a:cs typeface="Times New Roman"/>
              </a:rPr>
              <a:t>than </a:t>
            </a:r>
            <a:r>
              <a:rPr sz="1200" dirty="0">
                <a:latin typeface="Times New Roman"/>
                <a:cs typeface="Times New Roman"/>
              </a:rPr>
              <a:t>in any other, their </a:t>
            </a:r>
            <a:r>
              <a:rPr sz="1200" spc="-5" dirty="0">
                <a:latin typeface="Times New Roman"/>
                <a:cs typeface="Times New Roman"/>
              </a:rPr>
              <a:t>financial </a:t>
            </a:r>
            <a:r>
              <a:rPr sz="1200" dirty="0">
                <a:latin typeface="Times New Roman"/>
                <a:cs typeface="Times New Roman"/>
              </a:rPr>
              <a:t>burdens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risk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greatest.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Activity </a:t>
            </a:r>
            <a:r>
              <a:rPr sz="1200" b="1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Answer </a:t>
            </a:r>
            <a:r>
              <a:rPr sz="1200" b="1" i="1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following questions before continuing </a:t>
            </a:r>
            <a:r>
              <a:rPr sz="1200" b="1" i="1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the next</a:t>
            </a:r>
            <a:r>
              <a:rPr sz="1200" b="1" i="1" spc="4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section.</a:t>
            </a:r>
            <a:endParaRPr sz="1200">
              <a:latin typeface="Times New Roman"/>
              <a:cs typeface="Times New Roman"/>
            </a:endParaRPr>
          </a:p>
          <a:p>
            <a:pPr marL="241300" marR="8890" indent="-228600">
              <a:lnSpc>
                <a:spcPct val="144200"/>
              </a:lnSpc>
              <a:spcBef>
                <a:spcPts val="565"/>
              </a:spcBef>
            </a:pPr>
            <a:r>
              <a:rPr sz="1200" dirty="0">
                <a:latin typeface="Times New Roman"/>
                <a:cs typeface="Times New Roman"/>
              </a:rPr>
              <a:t>1. </a:t>
            </a:r>
            <a:r>
              <a:rPr sz="1200" spc="-15" dirty="0">
                <a:latin typeface="Times New Roman"/>
                <a:cs typeface="Times New Roman"/>
              </a:rPr>
              <a:t>If </a:t>
            </a:r>
            <a:r>
              <a:rPr sz="1200" spc="-10" dirty="0">
                <a:latin typeface="Times New Roman"/>
                <a:cs typeface="Times New Roman"/>
              </a:rPr>
              <a:t>you </a:t>
            </a:r>
            <a:r>
              <a:rPr sz="1200" dirty="0">
                <a:latin typeface="Times New Roman"/>
                <a:cs typeface="Times New Roman"/>
              </a:rPr>
              <a:t>were </a:t>
            </a:r>
            <a:r>
              <a:rPr sz="1200" spc="-5" dirty="0">
                <a:latin typeface="Times New Roman"/>
                <a:cs typeface="Times New Roman"/>
              </a:rPr>
              <a:t>an exporter would </a:t>
            </a:r>
            <a:r>
              <a:rPr sz="1200" spc="-10" dirty="0">
                <a:latin typeface="Times New Roman"/>
                <a:cs typeface="Times New Roman"/>
              </a:rPr>
              <a:t>you </a:t>
            </a:r>
            <a:r>
              <a:rPr sz="1200" dirty="0">
                <a:latin typeface="Times New Roman"/>
                <a:cs typeface="Times New Roman"/>
              </a:rPr>
              <a:t>favor “cash in </a:t>
            </a:r>
            <a:r>
              <a:rPr sz="1200" spc="-5" dirty="0">
                <a:latin typeface="Times New Roman"/>
                <a:cs typeface="Times New Roman"/>
              </a:rPr>
              <a:t>advance” </a:t>
            </a:r>
            <a:r>
              <a:rPr sz="1200" dirty="0">
                <a:latin typeface="Times New Roman"/>
                <a:cs typeface="Times New Roman"/>
              </a:rPr>
              <a:t>or “letter of </a:t>
            </a:r>
            <a:r>
              <a:rPr sz="1200" spc="-5" dirty="0">
                <a:latin typeface="Times New Roman"/>
                <a:cs typeface="Times New Roman"/>
              </a:rPr>
              <a:t>credit” terms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payment?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Justify.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704" y="5484672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>
                <a:moveTo>
                  <a:pt x="0" y="0"/>
                </a:moveTo>
                <a:lnTo>
                  <a:pt x="5943600" y="0"/>
                </a:lnTo>
              </a:path>
            </a:pathLst>
          </a:custGeom>
          <a:ln w="9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2004" y="5628513"/>
            <a:ext cx="3266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2. Outline the </a:t>
            </a:r>
            <a:r>
              <a:rPr sz="1200" spc="-5" dirty="0">
                <a:latin typeface="Times New Roman"/>
                <a:cs typeface="Times New Roman"/>
              </a:rPr>
              <a:t>three classifications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letters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credit.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704" y="6163106"/>
            <a:ext cx="4343400" cy="0"/>
          </a:xfrm>
          <a:custGeom>
            <a:avLst/>
            <a:gdLst/>
            <a:ahLst/>
            <a:cxnLst/>
            <a:rect l="l" t="t" r="r" b="b"/>
            <a:pathLst>
              <a:path w="4343400">
                <a:moveTo>
                  <a:pt x="0" y="0"/>
                </a:moveTo>
                <a:lnTo>
                  <a:pt x="4343400" y="0"/>
                </a:lnTo>
              </a:path>
            </a:pathLst>
          </a:custGeom>
          <a:ln w="9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02004" y="6306692"/>
            <a:ext cx="45694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3. </a:t>
            </a:r>
            <a:r>
              <a:rPr sz="1200" spc="5" dirty="0">
                <a:latin typeface="Times New Roman"/>
                <a:cs typeface="Times New Roman"/>
              </a:rPr>
              <a:t>Why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“consignment” </a:t>
            </a:r>
            <a:r>
              <a:rPr sz="1200" dirty="0">
                <a:latin typeface="Times New Roman"/>
                <a:cs typeface="Times New Roman"/>
              </a:rPr>
              <a:t>most </a:t>
            </a:r>
            <a:r>
              <a:rPr sz="1200" spc="-5" dirty="0">
                <a:latin typeface="Times New Roman"/>
                <a:cs typeface="Times New Roman"/>
              </a:rPr>
              <a:t>favorable </a:t>
            </a:r>
            <a:r>
              <a:rPr sz="1200" dirty="0">
                <a:latin typeface="Times New Roman"/>
                <a:cs typeface="Times New Roman"/>
              </a:rPr>
              <a:t>term of </a:t>
            </a:r>
            <a:r>
              <a:rPr sz="1200" spc="-5" dirty="0">
                <a:latin typeface="Times New Roman"/>
                <a:cs typeface="Times New Roman"/>
              </a:rPr>
              <a:t>payment </a:t>
            </a:r>
            <a:r>
              <a:rPr sz="1200" dirty="0">
                <a:latin typeface="Times New Roman"/>
                <a:cs typeface="Times New Roman"/>
              </a:rPr>
              <a:t>to the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importer?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4704" y="6841287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>
                <a:moveTo>
                  <a:pt x="0" y="0"/>
                </a:moveTo>
                <a:lnTo>
                  <a:pt x="5943600" y="0"/>
                </a:lnTo>
              </a:path>
            </a:pathLst>
          </a:custGeom>
          <a:ln w="9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02004" y="6984872"/>
            <a:ext cx="597027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4. </a:t>
            </a:r>
            <a:r>
              <a:rPr sz="1200" spc="-5" dirty="0">
                <a:latin typeface="Times New Roman"/>
                <a:cs typeface="Times New Roman"/>
              </a:rPr>
              <a:t>How does </a:t>
            </a:r>
            <a:r>
              <a:rPr sz="1200" dirty="0">
                <a:latin typeface="Times New Roman"/>
                <a:cs typeface="Times New Roman"/>
              </a:rPr>
              <a:t>bill of </a:t>
            </a:r>
            <a:r>
              <a:rPr sz="1200" spc="-5" dirty="0">
                <a:latin typeface="Times New Roman"/>
                <a:cs typeface="Times New Roman"/>
              </a:rPr>
              <a:t>exchange </a:t>
            </a:r>
            <a:r>
              <a:rPr sz="1200" dirty="0">
                <a:latin typeface="Times New Roman"/>
                <a:cs typeface="Times New Roman"/>
              </a:rPr>
              <a:t>differ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letter of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credit?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5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5.5</a:t>
            </a:r>
            <a:r>
              <a:rPr sz="1200" b="1" spc="-5" dirty="0">
                <a:latin typeface="Times New Roman"/>
                <a:cs typeface="Times New Roman"/>
              </a:rPr>
              <a:t> Dumping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44200"/>
              </a:lnSpc>
              <a:spcBef>
                <a:spcPts val="565"/>
              </a:spcBef>
            </a:pPr>
            <a:r>
              <a:rPr sz="1200" spc="-5" dirty="0">
                <a:latin typeface="Times New Roman"/>
                <a:cs typeface="Times New Roman"/>
              </a:rPr>
              <a:t>Dumping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selling goods overseas </a:t>
            </a:r>
            <a:r>
              <a:rPr sz="1200" dirty="0">
                <a:latin typeface="Times New Roman"/>
                <a:cs typeface="Times New Roman"/>
              </a:rPr>
              <a:t>for less than in the </a:t>
            </a:r>
            <a:r>
              <a:rPr sz="1200" spc="-5" dirty="0">
                <a:latin typeface="Times New Roman"/>
                <a:cs typeface="Times New Roman"/>
              </a:rPr>
              <a:t>exporter’s </a:t>
            </a:r>
            <a:r>
              <a:rPr sz="1200" dirty="0">
                <a:latin typeface="Times New Roman"/>
                <a:cs typeface="Times New Roman"/>
              </a:rPr>
              <a:t>home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price below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production,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106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1540" cy="4799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 algn="just">
              <a:lnSpc>
                <a:spcPct val="143800"/>
              </a:lnSpc>
              <a:spcBef>
                <a:spcPts val="95"/>
              </a:spcBef>
            </a:pPr>
            <a:r>
              <a:rPr sz="1200" dirty="0">
                <a:latin typeface="Times New Roman"/>
                <a:cs typeface="Times New Roman"/>
              </a:rPr>
              <a:t>Dumping </a:t>
            </a:r>
            <a:r>
              <a:rPr sz="1200" spc="-5" dirty="0">
                <a:latin typeface="Times New Roman"/>
                <a:cs typeface="Times New Roman"/>
              </a:rPr>
              <a:t>ranges from </a:t>
            </a:r>
            <a:r>
              <a:rPr sz="1200" dirty="0">
                <a:latin typeface="Times New Roman"/>
                <a:cs typeface="Times New Roman"/>
              </a:rPr>
              <a:t>predatory dumping to </a:t>
            </a:r>
            <a:r>
              <a:rPr sz="1200" spc="-5" dirty="0">
                <a:latin typeface="Times New Roman"/>
                <a:cs typeface="Times New Roman"/>
              </a:rPr>
              <a:t>unintentional dumping.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Predatory dumping </a:t>
            </a:r>
            <a:r>
              <a:rPr sz="1200" dirty="0">
                <a:latin typeface="Times New Roman"/>
                <a:cs typeface="Times New Roman"/>
              </a:rPr>
              <a:t>refers to  a </a:t>
            </a:r>
            <a:r>
              <a:rPr sz="1200" spc="-5" dirty="0">
                <a:latin typeface="Times New Roman"/>
                <a:cs typeface="Times New Roman"/>
              </a:rPr>
              <a:t>tactic </a:t>
            </a:r>
            <a:r>
              <a:rPr sz="1200" dirty="0">
                <a:latin typeface="Times New Roman"/>
                <a:cs typeface="Times New Roman"/>
              </a:rPr>
              <a:t>whereby a foreign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intentionally sells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loss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another </a:t>
            </a:r>
            <a:r>
              <a:rPr sz="1200" dirty="0">
                <a:latin typeface="Times New Roman"/>
                <a:cs typeface="Times New Roman"/>
              </a:rPr>
              <a:t>country in order to </a:t>
            </a:r>
            <a:r>
              <a:rPr sz="1200" spc="-5" dirty="0">
                <a:latin typeface="Times New Roman"/>
                <a:cs typeface="Times New Roman"/>
              </a:rPr>
              <a:t>increase  its market share at </a:t>
            </a:r>
            <a:r>
              <a:rPr sz="1200" dirty="0">
                <a:latin typeface="Times New Roman"/>
                <a:cs typeface="Times New Roman"/>
              </a:rPr>
              <a:t>the expense of domestic </a:t>
            </a:r>
            <a:r>
              <a:rPr sz="1200" spc="-5" dirty="0">
                <a:latin typeface="Times New Roman"/>
                <a:cs typeface="Times New Roman"/>
              </a:rPr>
              <a:t>producers, which amounts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an international </a:t>
            </a:r>
            <a:r>
              <a:rPr sz="1200" dirty="0">
                <a:latin typeface="Times New Roman"/>
                <a:cs typeface="Times New Roman"/>
              </a:rPr>
              <a:t>price  </a:t>
            </a:r>
            <a:r>
              <a:rPr sz="1200" spc="-5" dirty="0">
                <a:latin typeface="Times New Roman"/>
                <a:cs typeface="Times New Roman"/>
              </a:rPr>
              <a:t>war. </a:t>
            </a:r>
            <a:r>
              <a:rPr sz="1200" i="1" dirty="0">
                <a:latin typeface="Times New Roman"/>
                <a:cs typeface="Times New Roman"/>
              </a:rPr>
              <a:t>Unintentional dumping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result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time lags between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dates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sales transaction,  shipment, and arrival. Prices, </a:t>
            </a:r>
            <a:r>
              <a:rPr sz="1200" dirty="0">
                <a:latin typeface="Times New Roman"/>
                <a:cs typeface="Times New Roman"/>
              </a:rPr>
              <a:t>including exchange </a:t>
            </a:r>
            <a:r>
              <a:rPr sz="1200" spc="-5" dirty="0">
                <a:latin typeface="Times New Roman"/>
                <a:cs typeface="Times New Roman"/>
              </a:rPr>
              <a:t>rates, can change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dirty="0">
                <a:latin typeface="Times New Roman"/>
                <a:cs typeface="Times New Roman"/>
              </a:rPr>
              <a:t>a way that the </a:t>
            </a:r>
            <a:r>
              <a:rPr sz="1200" spc="-5" dirty="0">
                <a:latin typeface="Times New Roman"/>
                <a:cs typeface="Times New Roman"/>
              </a:rPr>
              <a:t>final  sales price </a:t>
            </a:r>
            <a:r>
              <a:rPr sz="1200" dirty="0">
                <a:latin typeface="Times New Roman"/>
                <a:cs typeface="Times New Roman"/>
              </a:rPr>
              <a:t>turns out to be below the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production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below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price prevailing </a:t>
            </a:r>
            <a:r>
              <a:rPr sz="1200" dirty="0">
                <a:latin typeface="Times New Roman"/>
                <a:cs typeface="Times New Roman"/>
              </a:rPr>
              <a:t>in the  </a:t>
            </a:r>
            <a:r>
              <a:rPr sz="1200" spc="-5" dirty="0">
                <a:latin typeface="Times New Roman"/>
                <a:cs typeface="Times New Roman"/>
              </a:rPr>
              <a:t>exporter’s </a:t>
            </a:r>
            <a:r>
              <a:rPr sz="1200" dirty="0">
                <a:latin typeface="Times New Roman"/>
                <a:cs typeface="Times New Roman"/>
              </a:rPr>
              <a:t>home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590"/>
              </a:spcBef>
            </a:pPr>
            <a:r>
              <a:rPr sz="1200" i="1" dirty="0">
                <a:latin typeface="Times New Roman"/>
                <a:cs typeface="Times New Roman"/>
              </a:rPr>
              <a:t>Antidumping duty: </a:t>
            </a:r>
            <a:r>
              <a:rPr sz="1200" dirty="0">
                <a:latin typeface="Times New Roman"/>
                <a:cs typeface="Times New Roman"/>
              </a:rPr>
              <a:t>The laws of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authorize the imposition of anti-dumping </a:t>
            </a:r>
            <a:r>
              <a:rPr sz="1200" spc="5" dirty="0">
                <a:latin typeface="Times New Roman"/>
                <a:cs typeface="Times New Roman"/>
              </a:rPr>
              <a:t>duty  </a:t>
            </a:r>
            <a:r>
              <a:rPr sz="1200" spc="-5" dirty="0">
                <a:latin typeface="Times New Roman"/>
                <a:cs typeface="Times New Roman"/>
              </a:rPr>
              <a:t>when goods are </a:t>
            </a:r>
            <a:r>
              <a:rPr sz="1200" dirty="0">
                <a:latin typeface="Times New Roman"/>
                <a:cs typeface="Times New Roman"/>
              </a:rPr>
              <a:t>sold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a price lower than the normal export </a:t>
            </a:r>
            <a:r>
              <a:rPr sz="1200" spc="-5" dirty="0">
                <a:latin typeface="Times New Roman"/>
                <a:cs typeface="Times New Roman"/>
              </a:rPr>
              <a:t>price </a:t>
            </a:r>
            <a:r>
              <a:rPr sz="1200" dirty="0">
                <a:latin typeface="Times New Roman"/>
                <a:cs typeface="Times New Roman"/>
              </a:rPr>
              <a:t>or less </a:t>
            </a:r>
            <a:r>
              <a:rPr sz="1200" spc="5" dirty="0">
                <a:latin typeface="Times New Roman"/>
                <a:cs typeface="Times New Roman"/>
              </a:rPr>
              <a:t>than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in the  country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origin. A </a:t>
            </a:r>
            <a:r>
              <a:rPr sz="1200" i="1" spc="-5" dirty="0">
                <a:latin typeface="Times New Roman"/>
                <a:cs typeface="Times New Roman"/>
              </a:rPr>
              <a:t>countervailing </a:t>
            </a:r>
            <a:r>
              <a:rPr sz="1200" i="1" dirty="0">
                <a:latin typeface="Times New Roman"/>
                <a:cs typeface="Times New Roman"/>
              </a:rPr>
              <a:t>duty </a:t>
            </a:r>
            <a:r>
              <a:rPr sz="1200" dirty="0">
                <a:latin typeface="Times New Roman"/>
                <a:cs typeface="Times New Roman"/>
              </a:rPr>
              <a:t>may be </a:t>
            </a:r>
            <a:r>
              <a:rPr sz="1200" spc="-5" dirty="0">
                <a:latin typeface="Times New Roman"/>
                <a:cs typeface="Times New Roman"/>
              </a:rPr>
              <a:t>imposed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foreign goods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found to be  subsidized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governments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designed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offset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advantages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imports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would  </a:t>
            </a:r>
            <a:r>
              <a:rPr sz="1200" spc="-5" dirty="0">
                <a:latin typeface="Times New Roman"/>
                <a:cs typeface="Times New Roman"/>
              </a:rPr>
              <a:t>otherwise receive from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subsidy.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Self-Test Exercises</a:t>
            </a:r>
            <a:endParaRPr sz="1200">
              <a:latin typeface="Times New Roman"/>
              <a:cs typeface="Times New Roman"/>
            </a:endParaRPr>
          </a:p>
          <a:p>
            <a:pPr marL="12700" marR="9525">
              <a:lnSpc>
                <a:spcPct val="144200"/>
              </a:lnSpc>
              <a:spcBef>
                <a:spcPts val="58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Choose </a:t>
            </a:r>
            <a:r>
              <a:rPr sz="1200" b="1" i="1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best answer for each </a:t>
            </a:r>
            <a:r>
              <a:rPr sz="1200" b="1" i="1" dirty="0">
                <a:latin typeface="Times New Roman"/>
                <a:cs typeface="Times New Roman"/>
              </a:rPr>
              <a:t>of the following </a:t>
            </a:r>
            <a:r>
              <a:rPr sz="1200" b="1" i="1" spc="-5" dirty="0">
                <a:latin typeface="Times New Roman"/>
                <a:cs typeface="Times New Roman"/>
              </a:rPr>
              <a:t>questions. Answer key for </a:t>
            </a:r>
            <a:r>
              <a:rPr sz="1200" b="1" i="1" dirty="0">
                <a:latin typeface="Times New Roman"/>
                <a:cs typeface="Times New Roman"/>
              </a:rPr>
              <a:t>multiple </a:t>
            </a:r>
            <a:r>
              <a:rPr sz="1200" b="1" i="1" spc="-5" dirty="0">
                <a:latin typeface="Times New Roman"/>
                <a:cs typeface="Times New Roman"/>
              </a:rPr>
              <a:t>choice  questions are provided </a:t>
            </a:r>
            <a:r>
              <a:rPr sz="1200" b="1" i="1" dirty="0">
                <a:latin typeface="Times New Roman"/>
                <a:cs typeface="Times New Roman"/>
              </a:rPr>
              <a:t>at the </a:t>
            </a:r>
            <a:r>
              <a:rPr sz="1200" b="1" i="1" spc="-5" dirty="0">
                <a:latin typeface="Times New Roman"/>
                <a:cs typeface="Times New Roman"/>
              </a:rPr>
              <a:t>end </a:t>
            </a:r>
            <a:r>
              <a:rPr sz="1200" b="1" i="1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the </a:t>
            </a:r>
            <a:r>
              <a:rPr sz="1200" b="1" i="1" dirty="0">
                <a:latin typeface="Times New Roman"/>
                <a:cs typeface="Times New Roman"/>
              </a:rPr>
              <a:t>module.</a:t>
            </a:r>
            <a:endParaRPr sz="1200">
              <a:latin typeface="Times New Roman"/>
              <a:cs typeface="Times New Roman"/>
            </a:endParaRPr>
          </a:p>
          <a:p>
            <a:pPr marL="469265" marR="10160" indent="-457200">
              <a:lnSpc>
                <a:spcPct val="144300"/>
              </a:lnSpc>
              <a:spcBef>
                <a:spcPts val="565"/>
              </a:spcBef>
              <a:tabLst>
                <a:tab pos="3168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1.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pricing policy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stimulate market growth and </a:t>
            </a:r>
            <a:r>
              <a:rPr sz="1200" dirty="0">
                <a:latin typeface="Times New Roman"/>
                <a:cs typeface="Times New Roman"/>
              </a:rPr>
              <a:t>capture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share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offering 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low prices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107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87753" y="5657468"/>
            <a:ext cx="1409065" cy="5530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35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penetration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pricing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AutoNum type="alphaLcParenR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skimming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pricing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88789" y="5657468"/>
            <a:ext cx="1273175" cy="5530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35"/>
              </a:spcBef>
              <a:buAutoNum type="alphaLcParenR" startAt="3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pricing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AutoNum type="alphaLcParenR" startAt="3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premium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pricing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6183249"/>
            <a:ext cx="5963285" cy="55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44200"/>
              </a:lnSpc>
              <a:spcBef>
                <a:spcPts val="100"/>
              </a:spcBef>
              <a:tabLst>
                <a:tab pos="3168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2.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export pricing strategy in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fixed </a:t>
            </a:r>
            <a:r>
              <a:rPr sz="1200" spc="-5" dirty="0">
                <a:latin typeface="Times New Roman"/>
                <a:cs typeface="Times New Roman"/>
              </a:rPr>
              <a:t>costs </a:t>
            </a:r>
            <a:r>
              <a:rPr sz="1200" dirty="0">
                <a:latin typeface="Times New Roman"/>
                <a:cs typeface="Times New Roman"/>
              </a:rPr>
              <a:t>for plants, R&amp;D, and domestic </a:t>
            </a:r>
            <a:r>
              <a:rPr sz="1200" spc="-5" dirty="0">
                <a:latin typeface="Times New Roman"/>
                <a:cs typeface="Times New Roman"/>
              </a:rPr>
              <a:t>overhead  are </a:t>
            </a:r>
            <a:r>
              <a:rPr sz="1200" dirty="0">
                <a:latin typeface="Times New Roman"/>
                <a:cs typeface="Times New Roman"/>
              </a:rPr>
              <a:t>disregarded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0604" y="6785229"/>
            <a:ext cx="1574165" cy="5530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735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cost-plus method</a:t>
            </a:r>
            <a:endParaRPr sz="1200">
              <a:latin typeface="Times New Roman"/>
              <a:cs typeface="Times New Roman"/>
            </a:endParaRPr>
          </a:p>
          <a:p>
            <a:pPr marL="240665" indent="-228600">
              <a:lnSpc>
                <a:spcPct val="100000"/>
              </a:lnSpc>
              <a:spcBef>
                <a:spcPts val="635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marginal </a:t>
            </a:r>
            <a:r>
              <a:rPr sz="1200" dirty="0">
                <a:latin typeface="Times New Roman"/>
                <a:cs typeface="Times New Roman"/>
              </a:rPr>
              <a:t>cost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method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31589" y="6785229"/>
            <a:ext cx="2539365" cy="5530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35"/>
              </a:spcBef>
              <a:buAutoNum type="alphaLcParenR" startAt="3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standard </a:t>
            </a:r>
            <a:r>
              <a:rPr sz="1200" dirty="0">
                <a:latin typeface="Times New Roman"/>
                <a:cs typeface="Times New Roman"/>
              </a:rPr>
              <a:t>pricing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method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AutoNum type="alphaLcParenR" startAt="3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market- differentiated </a:t>
            </a:r>
            <a:r>
              <a:rPr sz="1200" dirty="0">
                <a:latin typeface="Times New Roman"/>
                <a:cs typeface="Times New Roman"/>
              </a:rPr>
              <a:t>pricing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method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7310628"/>
            <a:ext cx="5967095" cy="55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44400"/>
              </a:lnSpc>
              <a:spcBef>
                <a:spcPts val="100"/>
              </a:spcBef>
              <a:tabLst>
                <a:tab pos="3168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3. The </a:t>
            </a:r>
            <a:r>
              <a:rPr sz="1200" spc="-5" dirty="0">
                <a:latin typeface="Times New Roman"/>
                <a:cs typeface="Times New Roman"/>
              </a:rPr>
              <a:t>combined effect </a:t>
            </a:r>
            <a:r>
              <a:rPr sz="1200" dirty="0">
                <a:latin typeface="Times New Roman"/>
                <a:cs typeface="Times New Roman"/>
              </a:rPr>
              <a:t>of both clear-cut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hidden </a:t>
            </a:r>
            <a:r>
              <a:rPr sz="1200" spc="-5" dirty="0">
                <a:latin typeface="Times New Roman"/>
                <a:cs typeface="Times New Roman"/>
              </a:rPr>
              <a:t>costs results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export prices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exceed 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prices. </a:t>
            </a:r>
            <a:r>
              <a:rPr sz="1200" dirty="0">
                <a:latin typeface="Times New Roman"/>
                <a:cs typeface="Times New Roman"/>
              </a:rPr>
              <a:t>The cause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known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0604" y="7913370"/>
            <a:ext cx="1204595" cy="5530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735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inflation</a:t>
            </a:r>
            <a:endParaRPr sz="1200">
              <a:latin typeface="Times New Roman"/>
              <a:cs typeface="Times New Roman"/>
            </a:endParaRPr>
          </a:p>
          <a:p>
            <a:pPr marL="240665" indent="-228600">
              <a:lnSpc>
                <a:spcPct val="100000"/>
              </a:lnSpc>
              <a:spcBef>
                <a:spcPts val="635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price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escalation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1589" y="7913370"/>
            <a:ext cx="1154430" cy="5530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35"/>
              </a:spcBef>
              <a:buAutoNum type="alphaLcParenR" startAt="3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duty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drawback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AutoNum type="alphaLcParenR" startAt="3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dual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pricing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4555" cy="55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>
              <a:lnSpc>
                <a:spcPct val="143500"/>
              </a:lnSpc>
              <a:spcBef>
                <a:spcPts val="100"/>
              </a:spcBef>
              <a:tabLst>
                <a:tab pos="3168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4.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terms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sale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responsibility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buyer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highest  is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108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604" y="1410970"/>
            <a:ext cx="550545" cy="54991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720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FAS</a:t>
            </a:r>
            <a:endParaRPr sz="1200">
              <a:latin typeface="Times New Roman"/>
              <a:cs typeface="Times New Roman"/>
            </a:endParaRPr>
          </a:p>
          <a:p>
            <a:pPr marL="240665" indent="-228600">
              <a:lnSpc>
                <a:spcPct val="100000"/>
              </a:lnSpc>
              <a:spcBef>
                <a:spcPts val="625"/>
              </a:spcBef>
              <a:buAutoNum type="alphaLcParenR"/>
              <a:tabLst>
                <a:tab pos="241300" algn="l"/>
              </a:tabLst>
            </a:pPr>
            <a:r>
              <a:rPr sz="1200" spc="-15" dirty="0">
                <a:latin typeface="Times New Roman"/>
                <a:cs typeface="Times New Roman"/>
              </a:rPr>
              <a:t>F</a:t>
            </a:r>
            <a:r>
              <a:rPr sz="1200" dirty="0">
                <a:latin typeface="Times New Roman"/>
                <a:cs typeface="Times New Roman"/>
              </a:rPr>
              <a:t>OB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31589" y="1410970"/>
            <a:ext cx="600710" cy="54991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20"/>
              </a:spcBef>
              <a:buAutoNum type="alphaLcParenR" startAt="3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CIF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AutoNum type="alphaLcParenR" startAt="3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spc="-10" dirty="0">
                <a:latin typeface="Times New Roman"/>
                <a:cs typeface="Times New Roman"/>
              </a:rPr>
              <a:t>X</a:t>
            </a:r>
            <a:r>
              <a:rPr sz="1200" dirty="0"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2015997"/>
            <a:ext cx="5812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68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5.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payment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trade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risk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exporter is </a:t>
            </a:r>
            <a:r>
              <a:rPr sz="1200" dirty="0">
                <a:latin typeface="Times New Roman"/>
                <a:cs typeface="Times New Roman"/>
              </a:rPr>
              <a:t>minimum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0604" y="2273553"/>
            <a:ext cx="1115695" cy="5530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735"/>
              </a:spcBef>
              <a:buAutoNum type="alphaLcParenR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letter of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credit</a:t>
            </a:r>
            <a:endParaRPr sz="1200">
              <a:latin typeface="Times New Roman"/>
              <a:cs typeface="Times New Roman"/>
            </a:endParaRPr>
          </a:p>
          <a:p>
            <a:pPr marL="240665" indent="-228600">
              <a:lnSpc>
                <a:spcPct val="100000"/>
              </a:lnSpc>
              <a:spcBef>
                <a:spcPts val="635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open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account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31589" y="2273553"/>
            <a:ext cx="1217930" cy="5530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35"/>
              </a:spcBef>
              <a:buAutoNum type="alphaLcParenR" startAt="3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cash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advance</a:t>
            </a:r>
            <a:endParaRPr sz="1200">
              <a:latin typeface="Times New Roman"/>
              <a:cs typeface="Times New Roman"/>
            </a:endParaRPr>
          </a:p>
          <a:p>
            <a:pPr marL="177165" indent="-165100">
              <a:lnSpc>
                <a:spcPct val="100000"/>
              </a:lnSpc>
              <a:spcBef>
                <a:spcPts val="635"/>
              </a:spcBef>
              <a:buAutoNum type="alphaLcParenR" startAt="3"/>
              <a:tabLst>
                <a:tab pos="177800" algn="l"/>
              </a:tabLst>
            </a:pPr>
            <a:r>
              <a:rPr sz="1200" dirty="0">
                <a:latin typeface="Times New Roman"/>
                <a:cs typeface="Times New Roman"/>
              </a:rPr>
              <a:t>bill of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exchange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3371215"/>
            <a:ext cx="5969000" cy="5572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CHAPTER </a:t>
            </a:r>
            <a:r>
              <a:rPr sz="1600" b="1" dirty="0">
                <a:latin typeface="Times New Roman"/>
                <a:cs typeface="Times New Roman"/>
              </a:rPr>
              <a:t>7: </a:t>
            </a:r>
            <a:r>
              <a:rPr sz="1600" b="1" spc="-5" dirty="0">
                <a:latin typeface="Times New Roman"/>
                <a:cs typeface="Times New Roman"/>
              </a:rPr>
              <a:t>INTERNATIONAL</a:t>
            </a:r>
            <a:r>
              <a:rPr sz="1600" b="1" spc="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Times New Roman"/>
                <a:cs typeface="Times New Roman"/>
              </a:rPr>
              <a:t>PROMOTION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Introduction</a:t>
            </a:r>
            <a:endParaRPr sz="1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1300"/>
              </a:spcBef>
            </a:pPr>
            <a:r>
              <a:rPr sz="1200" dirty="0">
                <a:latin typeface="Times New Roman"/>
                <a:cs typeface="Times New Roman"/>
              </a:rPr>
              <a:t>Promotion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most visible </a:t>
            </a:r>
            <a:r>
              <a:rPr sz="1200" spc="-10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the most </a:t>
            </a:r>
            <a:r>
              <a:rPr sz="1200" spc="-5" dirty="0">
                <a:latin typeface="Times New Roman"/>
                <a:cs typeface="Times New Roman"/>
              </a:rPr>
              <a:t>culture </a:t>
            </a:r>
            <a:r>
              <a:rPr sz="1200" dirty="0">
                <a:latin typeface="Times New Roman"/>
                <a:cs typeface="Times New Roman"/>
              </a:rPr>
              <a:t>bound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marketing functions.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 other </a:t>
            </a:r>
            <a:r>
              <a:rPr sz="1200" spc="-5" dirty="0">
                <a:latin typeface="Times New Roman"/>
                <a:cs typeface="Times New Roman"/>
              </a:rPr>
              <a:t>functions,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relates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in a quiet, more </a:t>
            </a:r>
            <a:r>
              <a:rPr sz="1200" spc="-5" dirty="0">
                <a:latin typeface="Times New Roman"/>
                <a:cs typeface="Times New Roman"/>
              </a:rPr>
              <a:t>passive way. </a:t>
            </a:r>
            <a:r>
              <a:rPr sz="1200" dirty="0">
                <a:latin typeface="Times New Roman"/>
                <a:cs typeface="Times New Roman"/>
              </a:rPr>
              <a:t>With the </a:t>
            </a:r>
            <a:r>
              <a:rPr sz="1200" spc="-5" dirty="0">
                <a:latin typeface="Times New Roman"/>
                <a:cs typeface="Times New Roman"/>
              </a:rPr>
              <a:t>promotional  function,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is </a:t>
            </a:r>
            <a:r>
              <a:rPr sz="1200" dirty="0">
                <a:latin typeface="Times New Roman"/>
                <a:cs typeface="Times New Roman"/>
              </a:rPr>
              <a:t>standing up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speaking out, </a:t>
            </a:r>
            <a:r>
              <a:rPr sz="1200" spc="-5" dirty="0">
                <a:latin typeface="Times New Roman"/>
                <a:cs typeface="Times New Roman"/>
              </a:rPr>
              <a:t>wanting </a:t>
            </a:r>
            <a:r>
              <a:rPr sz="1200" dirty="0">
                <a:latin typeface="Times New Roman"/>
                <a:cs typeface="Times New Roman"/>
              </a:rPr>
              <a:t>to be </a:t>
            </a:r>
            <a:r>
              <a:rPr sz="1200" spc="-5" dirty="0">
                <a:latin typeface="Times New Roman"/>
                <a:cs typeface="Times New Roman"/>
              </a:rPr>
              <a:t>seen and heard. </a:t>
            </a:r>
            <a:r>
              <a:rPr sz="1200" dirty="0">
                <a:latin typeface="Times New Roman"/>
                <a:cs typeface="Times New Roman"/>
              </a:rPr>
              <a:t>We </a:t>
            </a:r>
            <a:r>
              <a:rPr sz="1200" spc="-5" dirty="0">
                <a:latin typeface="Times New Roman"/>
                <a:cs typeface="Times New Roman"/>
              </a:rPr>
              <a:t>define  </a:t>
            </a:r>
            <a:r>
              <a:rPr sz="1200" dirty="0">
                <a:latin typeface="Times New Roman"/>
                <a:cs typeface="Times New Roman"/>
              </a:rPr>
              <a:t>promotion </a:t>
            </a:r>
            <a:r>
              <a:rPr sz="1200" spc="-5" dirty="0">
                <a:latin typeface="Times New Roman"/>
                <a:cs typeface="Times New Roman"/>
              </a:rPr>
              <a:t>as communication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its various audiences, </a:t>
            </a:r>
            <a:r>
              <a:rPr sz="1200" dirty="0">
                <a:latin typeface="Times New Roman"/>
                <a:cs typeface="Times New Roman"/>
              </a:rPr>
              <a:t>with a view to </a:t>
            </a:r>
            <a:r>
              <a:rPr sz="1200" spc="-5" dirty="0">
                <a:latin typeface="Times New Roman"/>
                <a:cs typeface="Times New Roman"/>
              </a:rPr>
              <a:t>informing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influencing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them.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500"/>
              </a:lnSpc>
            </a:pPr>
            <a:r>
              <a:rPr sz="1200" spc="-5" dirty="0">
                <a:latin typeface="Times New Roman"/>
                <a:cs typeface="Times New Roman"/>
              </a:rPr>
              <a:t>Adverting, sales </a:t>
            </a:r>
            <a:r>
              <a:rPr sz="1200" dirty="0">
                <a:latin typeface="Times New Roman"/>
                <a:cs typeface="Times New Roman"/>
              </a:rPr>
              <a:t>promotion, </a:t>
            </a:r>
            <a:r>
              <a:rPr sz="1200" spc="-5" dirty="0">
                <a:latin typeface="Times New Roman"/>
                <a:cs typeface="Times New Roman"/>
              </a:rPr>
              <a:t>personal selling, </a:t>
            </a:r>
            <a:r>
              <a:rPr sz="1200" dirty="0">
                <a:latin typeface="Times New Roman"/>
                <a:cs typeface="Times New Roman"/>
              </a:rPr>
              <a:t>and public </a:t>
            </a:r>
            <a:r>
              <a:rPr sz="1200" spc="-5" dirty="0">
                <a:latin typeface="Times New Roman"/>
                <a:cs typeface="Times New Roman"/>
              </a:rPr>
              <a:t>relations, </a:t>
            </a:r>
            <a:r>
              <a:rPr sz="1200" dirty="0">
                <a:latin typeface="Times New Roman"/>
                <a:cs typeface="Times New Roman"/>
              </a:rPr>
              <a:t>the mutually reinforcing  </a:t>
            </a:r>
            <a:r>
              <a:rPr sz="1200" spc="-5" dirty="0">
                <a:latin typeface="Times New Roman"/>
                <a:cs typeface="Times New Roman"/>
              </a:rPr>
              <a:t>elements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promotional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mix,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common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objective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successful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product.  </a:t>
            </a:r>
            <a:r>
              <a:rPr sz="1200" spc="-5" dirty="0">
                <a:latin typeface="Times New Roman"/>
                <a:cs typeface="Times New Roman"/>
              </a:rPr>
              <a:t>Once </a:t>
            </a:r>
            <a:r>
              <a:rPr sz="1200" dirty="0">
                <a:latin typeface="Times New Roman"/>
                <a:cs typeface="Times New Roman"/>
              </a:rPr>
              <a:t>a product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developed to meet </a:t>
            </a:r>
            <a:r>
              <a:rPr sz="1200" spc="-5" dirty="0">
                <a:latin typeface="Times New Roman"/>
                <a:cs typeface="Times New Roman"/>
              </a:rPr>
              <a:t>target market needs and is </a:t>
            </a:r>
            <a:r>
              <a:rPr sz="1200" dirty="0">
                <a:latin typeface="Times New Roman"/>
                <a:cs typeface="Times New Roman"/>
              </a:rPr>
              <a:t>properly </a:t>
            </a:r>
            <a:r>
              <a:rPr sz="1200" spc="-5" dirty="0">
                <a:latin typeface="Times New Roman"/>
                <a:cs typeface="Times New Roman"/>
              </a:rPr>
              <a:t>distributed, intended  customers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informed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product’s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value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availability.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Promotion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basic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ingredient 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mix of an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marketer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choose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proper combination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various promotional tools to  create images </a:t>
            </a:r>
            <a:r>
              <a:rPr sz="1200" dirty="0">
                <a:latin typeface="Times New Roman"/>
                <a:cs typeface="Times New Roman"/>
              </a:rPr>
              <a:t>among the </a:t>
            </a:r>
            <a:r>
              <a:rPr sz="1200" spc="-5" dirty="0">
                <a:latin typeface="Times New Roman"/>
                <a:cs typeface="Times New Roman"/>
              </a:rPr>
              <a:t>intended target audience.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choice will depend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target audience,  firm's objectives, </a:t>
            </a:r>
            <a:r>
              <a:rPr sz="1200" dirty="0">
                <a:latin typeface="Times New Roman"/>
                <a:cs typeface="Times New Roman"/>
              </a:rPr>
              <a:t>the products or </a:t>
            </a:r>
            <a:r>
              <a:rPr sz="1200" spc="-5" dirty="0">
                <a:latin typeface="Times New Roman"/>
                <a:cs typeface="Times New Roman"/>
              </a:rPr>
              <a:t>services </a:t>
            </a:r>
            <a:r>
              <a:rPr sz="1200" dirty="0">
                <a:latin typeface="Times New Roman"/>
                <a:cs typeface="Times New Roman"/>
              </a:rPr>
              <a:t>marketed, the </a:t>
            </a:r>
            <a:r>
              <a:rPr sz="1200" spc="-5" dirty="0">
                <a:latin typeface="Times New Roman"/>
                <a:cs typeface="Times New Roman"/>
              </a:rPr>
              <a:t>resources available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endeavor, and  </a:t>
            </a:r>
            <a:r>
              <a:rPr sz="1200" dirty="0">
                <a:latin typeface="Times New Roman"/>
                <a:cs typeface="Times New Roman"/>
              </a:rPr>
              <a:t>the availability of promotion tools in a </a:t>
            </a:r>
            <a:r>
              <a:rPr sz="1200" spc="-5" dirty="0">
                <a:latin typeface="Times New Roman"/>
                <a:cs typeface="Times New Roman"/>
              </a:rPr>
              <a:t>particular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8255" algn="just">
              <a:lnSpc>
                <a:spcPct val="1433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basic framework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concepts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promotion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essentially the </a:t>
            </a:r>
            <a:r>
              <a:rPr sz="1200" spc="-5" dirty="0">
                <a:latin typeface="Times New Roman"/>
                <a:cs typeface="Times New Roman"/>
              </a:rPr>
              <a:t>same wherever  employed. Six steps are involved: </a:t>
            </a:r>
            <a:r>
              <a:rPr sz="1200" dirty="0">
                <a:latin typeface="Times New Roman"/>
                <a:cs typeface="Times New Roman"/>
              </a:rPr>
              <a:t>(1) study the </a:t>
            </a:r>
            <a:r>
              <a:rPr sz="1200" spc="-5" dirty="0">
                <a:latin typeface="Times New Roman"/>
                <a:cs typeface="Times New Roman"/>
              </a:rPr>
              <a:t>target market(s); </a:t>
            </a:r>
            <a:r>
              <a:rPr sz="1200" dirty="0">
                <a:latin typeface="Times New Roman"/>
                <a:cs typeface="Times New Roman"/>
              </a:rPr>
              <a:t>(2)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dirty="0">
                <a:latin typeface="Times New Roman"/>
                <a:cs typeface="Times New Roman"/>
              </a:rPr>
              <a:t>the extent</a:t>
            </a:r>
            <a:r>
              <a:rPr sz="1200" spc="2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02330" y="7241413"/>
            <a:ext cx="356870" cy="169545"/>
            <a:chOff x="2902330" y="7241413"/>
            <a:chExt cx="356870" cy="169545"/>
          </a:xfrm>
        </p:grpSpPr>
        <p:sp>
          <p:nvSpPr>
            <p:cNvPr id="3" name="object 3"/>
            <p:cNvSpPr/>
            <p:nvPr/>
          </p:nvSpPr>
          <p:spPr>
            <a:xfrm>
              <a:off x="2902330" y="7241413"/>
              <a:ext cx="237744" cy="1691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21202" y="7241413"/>
              <a:ext cx="237744" cy="1691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02004" y="808481"/>
            <a:ext cx="5970905" cy="792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437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worldwide standardization; </a:t>
            </a:r>
            <a:r>
              <a:rPr sz="1200" dirty="0">
                <a:latin typeface="Times New Roman"/>
                <a:cs typeface="Times New Roman"/>
              </a:rPr>
              <a:t>(3)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promotional mix </a:t>
            </a:r>
            <a:r>
              <a:rPr sz="1200" dirty="0">
                <a:latin typeface="Times New Roman"/>
                <a:cs typeface="Times New Roman"/>
              </a:rPr>
              <a:t>(the blend of </a:t>
            </a:r>
            <a:r>
              <a:rPr sz="1200" spc="-5" dirty="0">
                <a:latin typeface="Times New Roman"/>
                <a:cs typeface="Times New Roman"/>
              </a:rPr>
              <a:t>advertising, personal  selling,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promotions,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public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relations)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national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markets;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(4)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develop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most  </a:t>
            </a:r>
            <a:r>
              <a:rPr sz="1200" spc="-5" dirty="0">
                <a:latin typeface="Times New Roman"/>
                <a:cs typeface="Times New Roman"/>
              </a:rPr>
              <a:t>effective message(s); </a:t>
            </a:r>
            <a:r>
              <a:rPr sz="1200" dirty="0">
                <a:latin typeface="Times New Roman"/>
                <a:cs typeface="Times New Roman"/>
              </a:rPr>
              <a:t>(5) </a:t>
            </a:r>
            <a:r>
              <a:rPr sz="1200" spc="-5" dirty="0">
                <a:latin typeface="Times New Roman"/>
                <a:cs typeface="Times New Roman"/>
              </a:rPr>
              <a:t>select effective media; </a:t>
            </a:r>
            <a:r>
              <a:rPr sz="1200" dirty="0">
                <a:latin typeface="Times New Roman"/>
                <a:cs typeface="Times New Roman"/>
              </a:rPr>
              <a:t>and (6) </a:t>
            </a:r>
            <a:r>
              <a:rPr sz="1200" spc="-5" dirty="0">
                <a:latin typeface="Times New Roman"/>
                <a:cs typeface="Times New Roman"/>
              </a:rPr>
              <a:t>establish </a:t>
            </a:r>
            <a:r>
              <a:rPr sz="1200" dirty="0">
                <a:latin typeface="Times New Roman"/>
                <a:cs typeface="Times New Roman"/>
              </a:rPr>
              <a:t>the necessary </a:t>
            </a:r>
            <a:r>
              <a:rPr sz="1200" spc="-5" dirty="0">
                <a:latin typeface="Times New Roman"/>
                <a:cs typeface="Times New Roman"/>
              </a:rPr>
              <a:t>controls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assist  </a:t>
            </a:r>
            <a:r>
              <a:rPr sz="1200" dirty="0">
                <a:latin typeface="Times New Roman"/>
                <a:cs typeface="Times New Roman"/>
              </a:rPr>
              <a:t>in monitoring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achieving </a:t>
            </a:r>
            <a:r>
              <a:rPr sz="1200" spc="-5" dirty="0">
                <a:latin typeface="Times New Roman"/>
                <a:cs typeface="Times New Roman"/>
              </a:rPr>
              <a:t>worldwide marketing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objectives.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Advertising Decisions </a:t>
            </a:r>
            <a:r>
              <a:rPr sz="1200" dirty="0">
                <a:latin typeface="Times New Roman"/>
                <a:cs typeface="Times New Roman"/>
              </a:rPr>
              <a:t>Facing the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Advertising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non-personal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presentation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sales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messages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through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various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mass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media,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paid </a:t>
            </a:r>
            <a:r>
              <a:rPr sz="1200" dirty="0">
                <a:latin typeface="Times New Roman"/>
                <a:cs typeface="Times New Roman"/>
              </a:rPr>
              <a:t>for 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advertiser.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advertiser must </a:t>
            </a:r>
            <a:r>
              <a:rPr sz="1200" spc="-5" dirty="0">
                <a:latin typeface="Times New Roman"/>
                <a:cs typeface="Times New Roman"/>
              </a:rPr>
              <a:t>ensure appropriate campaigns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each market  and also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get </a:t>
            </a:r>
            <a:r>
              <a:rPr sz="1200" spc="-5" dirty="0">
                <a:latin typeface="Times New Roman"/>
                <a:cs typeface="Times New Roman"/>
              </a:rPr>
              <a:t>coordination among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various national programs. There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seven decision areas 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advertising: </a:t>
            </a:r>
            <a:r>
              <a:rPr sz="1200" dirty="0">
                <a:latin typeface="Times New Roman"/>
                <a:cs typeface="Times New Roman"/>
              </a:rPr>
              <a:t>(1) </a:t>
            </a:r>
            <a:r>
              <a:rPr sz="1200" spc="-5" dirty="0">
                <a:latin typeface="Times New Roman"/>
                <a:cs typeface="Times New Roman"/>
              </a:rPr>
              <a:t>selecting </a:t>
            </a:r>
            <a:r>
              <a:rPr sz="1200" dirty="0">
                <a:latin typeface="Times New Roman"/>
                <a:cs typeface="Times New Roman"/>
              </a:rPr>
              <a:t>the agency (or </a:t>
            </a:r>
            <a:r>
              <a:rPr sz="1200" spc="-5" dirty="0">
                <a:latin typeface="Times New Roman"/>
                <a:cs typeface="Times New Roman"/>
              </a:rPr>
              <a:t>agencies), </a:t>
            </a:r>
            <a:r>
              <a:rPr sz="1200" dirty="0">
                <a:latin typeface="Times New Roman"/>
                <a:cs typeface="Times New Roman"/>
              </a:rPr>
              <a:t>(2) choosing the </a:t>
            </a:r>
            <a:r>
              <a:rPr sz="1200" spc="-5" dirty="0">
                <a:latin typeface="Times New Roman"/>
                <a:cs typeface="Times New Roman"/>
              </a:rPr>
              <a:t>message, </a:t>
            </a:r>
            <a:r>
              <a:rPr sz="1200" dirty="0">
                <a:latin typeface="Times New Roman"/>
                <a:cs typeface="Times New Roman"/>
              </a:rPr>
              <a:t>(3)  </a:t>
            </a:r>
            <a:r>
              <a:rPr sz="1200" spc="-5" dirty="0">
                <a:latin typeface="Times New Roman"/>
                <a:cs typeface="Times New Roman"/>
              </a:rPr>
              <a:t>selecting </a:t>
            </a:r>
            <a:r>
              <a:rPr sz="1200" dirty="0">
                <a:latin typeface="Times New Roman"/>
                <a:cs typeface="Times New Roman"/>
              </a:rPr>
              <a:t>the media, (4) </a:t>
            </a:r>
            <a:r>
              <a:rPr sz="1200" spc="-5" dirty="0">
                <a:latin typeface="Times New Roman"/>
                <a:cs typeface="Times New Roman"/>
              </a:rPr>
              <a:t>determining </a:t>
            </a:r>
            <a:r>
              <a:rPr sz="1200" dirty="0">
                <a:latin typeface="Times New Roman"/>
                <a:cs typeface="Times New Roman"/>
              </a:rPr>
              <a:t>the budget, (5) evaluating advertising </a:t>
            </a:r>
            <a:r>
              <a:rPr sz="1200" spc="-5" dirty="0">
                <a:latin typeface="Times New Roman"/>
                <a:cs typeface="Times New Roman"/>
              </a:rPr>
              <a:t>effectiveness, </a:t>
            </a:r>
            <a:r>
              <a:rPr sz="1200" dirty="0">
                <a:latin typeface="Times New Roman"/>
                <a:cs typeface="Times New Roman"/>
              </a:rPr>
              <a:t>(6)  </a:t>
            </a:r>
            <a:r>
              <a:rPr sz="1200" spc="-5" dirty="0">
                <a:latin typeface="Times New Roman"/>
                <a:cs typeface="Times New Roman"/>
              </a:rPr>
              <a:t>organizing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advertising, and </a:t>
            </a:r>
            <a:r>
              <a:rPr sz="1200" dirty="0">
                <a:latin typeface="Times New Roman"/>
                <a:cs typeface="Times New Roman"/>
              </a:rPr>
              <a:t>(7) deciding </a:t>
            </a:r>
            <a:r>
              <a:rPr sz="1200" spc="-5" dirty="0">
                <a:latin typeface="Times New Roman"/>
                <a:cs typeface="Times New Roman"/>
              </a:rPr>
              <a:t>whether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engage </a:t>
            </a:r>
            <a:r>
              <a:rPr sz="1200" spc="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cooperative </a:t>
            </a:r>
            <a:r>
              <a:rPr sz="1200" spc="-5" dirty="0">
                <a:latin typeface="Times New Roman"/>
                <a:cs typeface="Times New Roman"/>
              </a:rPr>
              <a:t>adverting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abroad.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Selecting the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Agency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Many marketing functions </a:t>
            </a:r>
            <a:r>
              <a:rPr sz="1200" spc="-5" dirty="0">
                <a:latin typeface="Times New Roman"/>
                <a:cs typeface="Times New Roman"/>
              </a:rPr>
              <a:t>are performed </a:t>
            </a:r>
            <a:r>
              <a:rPr sz="1200" dirty="0">
                <a:latin typeface="Times New Roman"/>
                <a:cs typeface="Times New Roman"/>
              </a:rPr>
              <a:t>within the </a:t>
            </a:r>
            <a:r>
              <a:rPr sz="1200" spc="-5" dirty="0">
                <a:latin typeface="Times New Roman"/>
                <a:cs typeface="Times New Roman"/>
              </a:rPr>
              <a:t>company.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advertising,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almost  always relies </a:t>
            </a:r>
            <a:r>
              <a:rPr sz="1200" dirty="0">
                <a:latin typeface="Times New Roman"/>
                <a:cs typeface="Times New Roman"/>
              </a:rPr>
              <a:t>on expertise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the advertising </a:t>
            </a:r>
            <a:r>
              <a:rPr sz="1200" spc="-5" dirty="0">
                <a:latin typeface="Times New Roman"/>
                <a:cs typeface="Times New Roman"/>
              </a:rPr>
              <a:t>agency. </a:t>
            </a:r>
            <a:r>
              <a:rPr sz="1200" dirty="0">
                <a:latin typeface="Times New Roman"/>
                <a:cs typeface="Times New Roman"/>
              </a:rPr>
              <a:t>Agency </a:t>
            </a:r>
            <a:r>
              <a:rPr sz="1200" spc="-5" dirty="0">
                <a:latin typeface="Times New Roman"/>
                <a:cs typeface="Times New Roman"/>
              </a:rPr>
              <a:t>selection is </a:t>
            </a:r>
            <a:r>
              <a:rPr sz="1200" dirty="0">
                <a:latin typeface="Times New Roman"/>
                <a:cs typeface="Times New Roman"/>
              </a:rPr>
              <a:t>usually the </a:t>
            </a:r>
            <a:r>
              <a:rPr sz="1200" spc="-5" dirty="0">
                <a:latin typeface="Times New Roman"/>
                <a:cs typeface="Times New Roman"/>
              </a:rPr>
              <a:t>first  advertising decision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marketer has </a:t>
            </a:r>
            <a:r>
              <a:rPr sz="1200" dirty="0">
                <a:latin typeface="Times New Roman"/>
                <a:cs typeface="Times New Roman"/>
              </a:rPr>
              <a:t>to make. </a:t>
            </a:r>
            <a:r>
              <a:rPr sz="1200" spc="-5" dirty="0">
                <a:latin typeface="Times New Roman"/>
                <a:cs typeface="Times New Roman"/>
              </a:rPr>
              <a:t>Two </a:t>
            </a:r>
            <a:r>
              <a:rPr sz="1200" dirty="0">
                <a:latin typeface="Times New Roman"/>
                <a:cs typeface="Times New Roman"/>
              </a:rPr>
              <a:t>major alternatives are </a:t>
            </a:r>
            <a:r>
              <a:rPr sz="1200" spc="-5" dirty="0">
                <a:latin typeface="Times New Roman"/>
                <a:cs typeface="Times New Roman"/>
              </a:rPr>
              <a:t>open: </a:t>
            </a:r>
            <a:r>
              <a:rPr sz="1200" dirty="0">
                <a:latin typeface="Times New Roman"/>
                <a:cs typeface="Times New Roman"/>
              </a:rPr>
              <a:t>(1) </a:t>
            </a:r>
            <a:r>
              <a:rPr sz="1200" spc="-5" dirty="0">
                <a:latin typeface="Times New Roman"/>
                <a:cs typeface="Times New Roman"/>
              </a:rPr>
              <a:t>an  international </a:t>
            </a:r>
            <a:r>
              <a:rPr sz="1200" dirty="0">
                <a:latin typeface="Times New Roman"/>
                <a:cs typeface="Times New Roman"/>
              </a:rPr>
              <a:t>agency with domestic </a:t>
            </a:r>
            <a:r>
              <a:rPr sz="1200" spc="-5" dirty="0">
                <a:latin typeface="Times New Roman"/>
                <a:cs typeface="Times New Roman"/>
              </a:rPr>
              <a:t>and overseas offices </a:t>
            </a:r>
            <a:r>
              <a:rPr sz="1200" dirty="0">
                <a:latin typeface="Times New Roman"/>
                <a:cs typeface="Times New Roman"/>
              </a:rPr>
              <a:t>or (2) </a:t>
            </a:r>
            <a:r>
              <a:rPr sz="1200" spc="-5" dirty="0">
                <a:latin typeface="Times New Roman"/>
                <a:cs typeface="Times New Roman"/>
              </a:rPr>
              <a:t>local </a:t>
            </a:r>
            <a:r>
              <a:rPr sz="1200" dirty="0">
                <a:latin typeface="Times New Roman"/>
                <a:cs typeface="Times New Roman"/>
              </a:rPr>
              <a:t>agencies in </a:t>
            </a:r>
            <a:r>
              <a:rPr sz="1200" spc="-5" dirty="0">
                <a:latin typeface="Times New Roman"/>
                <a:cs typeface="Times New Roman"/>
              </a:rPr>
              <a:t>each national  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Choosing </a:t>
            </a:r>
            <a:r>
              <a:rPr sz="1200" b="1" spc="-5" dirty="0">
                <a:latin typeface="Times New Roman"/>
                <a:cs typeface="Times New Roman"/>
              </a:rPr>
              <a:t>the Advertising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Message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major </a:t>
            </a:r>
            <a:r>
              <a:rPr sz="1200" spc="-5" dirty="0">
                <a:latin typeface="Times New Roman"/>
                <a:cs typeface="Times New Roman"/>
              </a:rPr>
              <a:t>decision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marketer </a:t>
            </a:r>
            <a:r>
              <a:rPr sz="1200" spc="-5" dirty="0">
                <a:latin typeface="Times New Roman"/>
                <a:cs typeface="Times New Roman"/>
              </a:rPr>
              <a:t>is whether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should </a:t>
            </a:r>
            <a:r>
              <a:rPr sz="1200" spc="-5" dirty="0">
                <a:latin typeface="Times New Roman"/>
                <a:cs typeface="Times New Roman"/>
              </a:rPr>
              <a:t>use national </a:t>
            </a:r>
            <a:r>
              <a:rPr sz="1200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international advertising appeals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localized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standardized approach.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goal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either case  </a:t>
            </a:r>
            <a:r>
              <a:rPr sz="1200" dirty="0">
                <a:latin typeface="Times New Roman"/>
                <a:cs typeface="Times New Roman"/>
              </a:rPr>
              <a:t>is to fit the </a:t>
            </a:r>
            <a:r>
              <a:rPr sz="1200" spc="-5" dirty="0">
                <a:latin typeface="Times New Roman"/>
                <a:cs typeface="Times New Roman"/>
              </a:rPr>
              <a:t>market. </a:t>
            </a:r>
            <a:r>
              <a:rPr sz="1200" spc="-10" dirty="0">
                <a:latin typeface="Times New Roman"/>
                <a:cs typeface="Times New Roman"/>
              </a:rPr>
              <a:t>Although </a:t>
            </a:r>
            <a:r>
              <a:rPr sz="1200" dirty="0">
                <a:latin typeface="Times New Roman"/>
                <a:cs typeface="Times New Roman"/>
              </a:rPr>
              <a:t>people’s </a:t>
            </a:r>
            <a:r>
              <a:rPr sz="1200" spc="-5" dirty="0">
                <a:latin typeface="Times New Roman"/>
                <a:cs typeface="Times New Roman"/>
              </a:rPr>
              <a:t>basic </a:t>
            </a:r>
            <a:r>
              <a:rPr sz="1200" dirty="0">
                <a:latin typeface="Times New Roman"/>
                <a:cs typeface="Times New Roman"/>
              </a:rPr>
              <a:t>needs </a:t>
            </a:r>
            <a:r>
              <a:rPr sz="1200" spc="-5" dirty="0">
                <a:latin typeface="Times New Roman"/>
                <a:cs typeface="Times New Roman"/>
              </a:rPr>
              <a:t>and desires </a:t>
            </a:r>
            <a:r>
              <a:rPr sz="1200" dirty="0">
                <a:latin typeface="Times New Roman"/>
                <a:cs typeface="Times New Roman"/>
              </a:rPr>
              <a:t>are the </a:t>
            </a:r>
            <a:r>
              <a:rPr sz="1200" spc="-5" dirty="0">
                <a:latin typeface="Times New Roman"/>
                <a:cs typeface="Times New Roman"/>
              </a:rPr>
              <a:t>same around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world, </a:t>
            </a:r>
            <a:r>
              <a:rPr sz="1200" dirty="0">
                <a:latin typeface="Times New Roman"/>
                <a:cs typeface="Times New Roman"/>
              </a:rPr>
              <a:t>the  way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these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desires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satisfied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vary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Because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impossible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know  </a:t>
            </a:r>
            <a:r>
              <a:rPr sz="1200" spc="-5" dirty="0">
                <a:latin typeface="Times New Roman"/>
                <a:cs typeface="Times New Roman"/>
              </a:rPr>
              <a:t>each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intimately,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help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obtained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local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subsidiary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distributor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local  </a:t>
            </a:r>
            <a:r>
              <a:rPr sz="1200" spc="-5" dirty="0">
                <a:latin typeface="Times New Roman"/>
                <a:cs typeface="Times New Roman"/>
              </a:rPr>
              <a:t>advertising agency.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may,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fact, </a:t>
            </a:r>
            <a:r>
              <a:rPr sz="1200" dirty="0">
                <a:latin typeface="Times New Roman"/>
                <a:cs typeface="Times New Roman"/>
              </a:rPr>
              <a:t>completely </a:t>
            </a:r>
            <a:r>
              <a:rPr sz="1200" spc="-5" dirty="0">
                <a:latin typeface="Times New Roman"/>
                <a:cs typeface="Times New Roman"/>
              </a:rPr>
              <a:t>decentralize </a:t>
            </a:r>
            <a:r>
              <a:rPr sz="1200" dirty="0">
                <a:latin typeface="Times New Roman"/>
                <a:cs typeface="Times New Roman"/>
              </a:rPr>
              <a:t>responsibility </a:t>
            </a:r>
            <a:r>
              <a:rPr sz="1200" spc="-5" dirty="0">
                <a:latin typeface="Times New Roman"/>
                <a:cs typeface="Times New Roman"/>
              </a:rPr>
              <a:t>so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each  national operation prepares its </a:t>
            </a:r>
            <a:r>
              <a:rPr sz="1200" dirty="0">
                <a:latin typeface="Times New Roman"/>
                <a:cs typeface="Times New Roman"/>
              </a:rPr>
              <a:t>own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advertising.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109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520" y="956084"/>
            <a:ext cx="639549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577" y="1414808"/>
            <a:ext cx="2989390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9611" y="1869011"/>
            <a:ext cx="104901" cy="1265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00116" y="1869011"/>
            <a:ext cx="4134075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9153" y="897381"/>
            <a:ext cx="43719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Activity </a:t>
            </a:r>
            <a:r>
              <a:rPr sz="1200" b="1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Times New Roman"/>
                <a:cs typeface="Times New Roman"/>
              </a:rPr>
              <a:t>Give short answers </a:t>
            </a:r>
            <a:r>
              <a:rPr sz="1200" b="1" dirty="0">
                <a:latin typeface="Times New Roman"/>
                <a:cs typeface="Times New Roman"/>
              </a:rPr>
              <a:t>to the following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questions.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Times New Roman"/>
                <a:cs typeface="Times New Roman"/>
              </a:rPr>
              <a:t>1. </a:t>
            </a:r>
            <a:r>
              <a:rPr sz="1200" spc="-5" dirty="0">
                <a:latin typeface="Times New Roman"/>
                <a:cs typeface="Times New Roman"/>
              </a:rPr>
              <a:t>How can international marketing </a:t>
            </a:r>
            <a:r>
              <a:rPr sz="1200" dirty="0">
                <a:latin typeface="Times New Roman"/>
                <a:cs typeface="Times New Roman"/>
              </a:rPr>
              <a:t>extend the life </a:t>
            </a:r>
            <a:r>
              <a:rPr sz="1200" spc="-5" dirty="0">
                <a:latin typeface="Times New Roman"/>
                <a:cs typeface="Times New Roman"/>
              </a:rPr>
              <a:t>cycle </a:t>
            </a:r>
            <a:r>
              <a:rPr sz="1200" dirty="0">
                <a:latin typeface="Times New Roman"/>
                <a:cs typeface="Times New Roman"/>
              </a:rPr>
              <a:t>of a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product?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367013" y="2301914"/>
            <a:ext cx="4594225" cy="36195"/>
            <a:chOff x="1367013" y="2301914"/>
            <a:chExt cx="4594225" cy="36195"/>
          </a:xfrm>
        </p:grpSpPr>
        <p:sp>
          <p:nvSpPr>
            <p:cNvPr id="8" name="object 8"/>
            <p:cNvSpPr/>
            <p:nvPr/>
          </p:nvSpPr>
          <p:spPr>
            <a:xfrm>
              <a:off x="1367013" y="2301914"/>
              <a:ext cx="4594137" cy="361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71854" y="2313076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367013" y="2608238"/>
            <a:ext cx="4594225" cy="36195"/>
            <a:chOff x="1367013" y="2608238"/>
            <a:chExt cx="4594225" cy="36195"/>
          </a:xfrm>
        </p:grpSpPr>
        <p:sp>
          <p:nvSpPr>
            <p:cNvPr id="11" name="object 11"/>
            <p:cNvSpPr/>
            <p:nvPr/>
          </p:nvSpPr>
          <p:spPr>
            <a:xfrm>
              <a:off x="1367013" y="2608238"/>
              <a:ext cx="4594137" cy="361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1854" y="2619400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367013" y="2914562"/>
            <a:ext cx="4594225" cy="36195"/>
            <a:chOff x="1367013" y="2914562"/>
            <a:chExt cx="4594225" cy="36195"/>
          </a:xfrm>
        </p:grpSpPr>
        <p:sp>
          <p:nvSpPr>
            <p:cNvPr id="14" name="object 14"/>
            <p:cNvSpPr/>
            <p:nvPr/>
          </p:nvSpPr>
          <p:spPr>
            <a:xfrm>
              <a:off x="1367013" y="2914562"/>
              <a:ext cx="4594127" cy="361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71854" y="2925724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371367" y="3400631"/>
            <a:ext cx="123145" cy="126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00156" y="3400631"/>
            <a:ext cx="4734427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71587" y="3706955"/>
            <a:ext cx="5444515" cy="162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366942" y="4139858"/>
            <a:ext cx="3832860" cy="36195"/>
            <a:chOff x="1366942" y="4139858"/>
            <a:chExt cx="3832860" cy="36195"/>
          </a:xfrm>
        </p:grpSpPr>
        <p:sp>
          <p:nvSpPr>
            <p:cNvPr id="20" name="object 20"/>
            <p:cNvSpPr/>
            <p:nvPr/>
          </p:nvSpPr>
          <p:spPr>
            <a:xfrm>
              <a:off x="1366942" y="4139858"/>
              <a:ext cx="3832332" cy="3616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71853" y="4151401"/>
              <a:ext cx="3810635" cy="0"/>
            </a:xfrm>
            <a:custGeom>
              <a:avLst/>
              <a:gdLst/>
              <a:ahLst/>
              <a:cxnLst/>
              <a:rect l="l" t="t" r="r" b="b"/>
              <a:pathLst>
                <a:path w="3810635">
                  <a:moveTo>
                    <a:pt x="0" y="0"/>
                  </a:moveTo>
                  <a:lnTo>
                    <a:pt x="381063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1371584" y="4319603"/>
            <a:ext cx="4594138" cy="1627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71554" y="4625927"/>
            <a:ext cx="4601838" cy="1627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8710" y="4936772"/>
            <a:ext cx="592812" cy="1265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3457" y="5395496"/>
            <a:ext cx="2485112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4364" y="5849699"/>
            <a:ext cx="595511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4364" y="6156023"/>
            <a:ext cx="5959686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4364" y="6462347"/>
            <a:ext cx="5955116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14364" y="6768671"/>
            <a:ext cx="5955116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14340" y="7074995"/>
            <a:ext cx="5958218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8727" y="7381319"/>
            <a:ext cx="1290732" cy="1310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02004" y="3343782"/>
            <a:ext cx="5969635" cy="4189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2. Outline any four </a:t>
            </a:r>
            <a:r>
              <a:rPr sz="1200" spc="-5" dirty="0">
                <a:latin typeface="Times New Roman"/>
                <a:cs typeface="Times New Roman"/>
              </a:rPr>
              <a:t>reasons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international marketing and </a:t>
            </a:r>
            <a:r>
              <a:rPr sz="1200" dirty="0">
                <a:latin typeface="Times New Roman"/>
                <a:cs typeface="Times New Roman"/>
              </a:rPr>
              <a:t>briefly explain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each.</a:t>
            </a:r>
            <a:endParaRPr sz="12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969"/>
              </a:spcBef>
              <a:tabLst>
                <a:tab pos="5083810" algn="l"/>
                <a:tab pos="5930900" algn="l"/>
              </a:tabLst>
            </a:pPr>
            <a:r>
              <a:rPr sz="1200" spc="-5" dirty="0">
                <a:latin typeface="Times New Roman"/>
                <a:cs typeface="Times New Roman"/>
              </a:rPr>
              <a:t>a)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spc="-5" dirty="0">
                <a:latin typeface="Times New Roman"/>
                <a:cs typeface="Times New Roman"/>
              </a:rPr>
              <a:t>b)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625475" indent="-156845">
              <a:lnSpc>
                <a:spcPct val="100000"/>
              </a:lnSpc>
              <a:buAutoNum type="alphaLcParenR" startAt="3"/>
              <a:tabLst>
                <a:tab pos="626110" algn="l"/>
                <a:tab pos="508063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634365" indent="-165735">
              <a:lnSpc>
                <a:spcPct val="100000"/>
              </a:lnSpc>
              <a:spcBef>
                <a:spcPts val="969"/>
              </a:spcBef>
              <a:buAutoNum type="alphaLcParenR" startAt="3"/>
              <a:tabLst>
                <a:tab pos="635000" algn="l"/>
                <a:tab pos="5088890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000"/>
              </a:spcBef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1.3 </a:t>
            </a:r>
            <a:r>
              <a:rPr sz="1200" b="1" spc="-5" dirty="0">
                <a:latin typeface="Times New Roman"/>
                <a:cs typeface="Times New Roman"/>
              </a:rPr>
              <a:t>The International Marketing Task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marketer’s </a:t>
            </a:r>
            <a:r>
              <a:rPr sz="1200" dirty="0">
                <a:latin typeface="Times New Roman"/>
                <a:cs typeface="Times New Roman"/>
              </a:rPr>
              <a:t>task is more </a:t>
            </a:r>
            <a:r>
              <a:rPr sz="1200" spc="-5" dirty="0">
                <a:latin typeface="Times New Roman"/>
                <a:cs typeface="Times New Roman"/>
              </a:rPr>
              <a:t>complicated than </a:t>
            </a:r>
            <a:r>
              <a:rPr sz="1200" dirty="0">
                <a:latin typeface="Times New Roman"/>
                <a:cs typeface="Times New Roman"/>
              </a:rPr>
              <a:t>that of the domestic </a:t>
            </a:r>
            <a:r>
              <a:rPr sz="1200" spc="-5" dirty="0">
                <a:latin typeface="Times New Roman"/>
                <a:cs typeface="Times New Roman"/>
              </a:rPr>
              <a:t>marketer </a:t>
            </a:r>
            <a:r>
              <a:rPr sz="1200" dirty="0">
                <a:latin typeface="Times New Roman"/>
                <a:cs typeface="Times New Roman"/>
              </a:rPr>
              <a:t>because  the </a:t>
            </a:r>
            <a:r>
              <a:rPr sz="1200" spc="-5" dirty="0">
                <a:latin typeface="Times New Roman"/>
                <a:cs typeface="Times New Roman"/>
              </a:rPr>
              <a:t>international marketer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deal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at least two levels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uncontrollable </a:t>
            </a:r>
            <a:r>
              <a:rPr sz="1200" dirty="0">
                <a:latin typeface="Times New Roman"/>
                <a:cs typeface="Times New Roman"/>
              </a:rPr>
              <a:t>uncertainty </a:t>
            </a:r>
            <a:r>
              <a:rPr sz="1200" spc="-5" dirty="0">
                <a:latin typeface="Times New Roman"/>
                <a:cs typeface="Times New Roman"/>
              </a:rPr>
              <a:t>instead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one. </a:t>
            </a:r>
            <a:r>
              <a:rPr sz="1200" dirty="0">
                <a:latin typeface="Times New Roman"/>
                <a:cs typeface="Times New Roman"/>
              </a:rPr>
              <a:t>Uncertainty </a:t>
            </a:r>
            <a:r>
              <a:rPr sz="1200" spc="-5" dirty="0">
                <a:latin typeface="Times New Roman"/>
                <a:cs typeface="Times New Roman"/>
              </a:rPr>
              <a:t>is created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uncontrollable </a:t>
            </a:r>
            <a:r>
              <a:rPr sz="1200" spc="-5" dirty="0">
                <a:latin typeface="Times New Roman"/>
                <a:cs typeface="Times New Roman"/>
              </a:rPr>
              <a:t>elements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business </a:t>
            </a:r>
            <a:r>
              <a:rPr sz="1200" spc="-5" dirty="0">
                <a:latin typeface="Times New Roman"/>
                <a:cs typeface="Times New Roman"/>
              </a:rPr>
              <a:t>environments </a:t>
            </a:r>
            <a:r>
              <a:rPr sz="1200" dirty="0">
                <a:latin typeface="Times New Roman"/>
                <a:cs typeface="Times New Roman"/>
              </a:rPr>
              <a:t>like  </a:t>
            </a:r>
            <a:r>
              <a:rPr sz="1200" spc="-5" dirty="0">
                <a:latin typeface="Times New Roman"/>
                <a:cs typeface="Times New Roman"/>
              </a:rPr>
              <a:t>political and legal environment, </a:t>
            </a:r>
            <a:r>
              <a:rPr sz="1200" dirty="0">
                <a:latin typeface="Times New Roman"/>
                <a:cs typeface="Times New Roman"/>
              </a:rPr>
              <a:t>social </a:t>
            </a:r>
            <a:r>
              <a:rPr sz="1200" spc="-5" dirty="0">
                <a:latin typeface="Times New Roman"/>
                <a:cs typeface="Times New Roman"/>
              </a:rPr>
              <a:t>and cultural environment, </a:t>
            </a:r>
            <a:r>
              <a:rPr sz="1200" dirty="0">
                <a:latin typeface="Times New Roman"/>
                <a:cs typeface="Times New Roman"/>
              </a:rPr>
              <a:t>competitive </a:t>
            </a:r>
            <a:r>
              <a:rPr sz="1200" spc="-5" dirty="0">
                <a:latin typeface="Times New Roman"/>
                <a:cs typeface="Times New Roman"/>
              </a:rPr>
              <a:t>environment,  economic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environment,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each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operates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adds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own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unique  </a:t>
            </a:r>
            <a:r>
              <a:rPr sz="1200" spc="-5" dirty="0">
                <a:latin typeface="Times New Roman"/>
                <a:cs typeface="Times New Roman"/>
              </a:rPr>
              <a:t>set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" dirty="0">
                <a:latin typeface="Times New Roman"/>
                <a:cs typeface="Times New Roman"/>
              </a:rPr>
              <a:t> uncontrollable.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4338" y="1856485"/>
            <a:ext cx="237744" cy="169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82034" y="1856485"/>
            <a:ext cx="237743" cy="169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2004" y="891031"/>
            <a:ext cx="5969635" cy="7887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Selecting the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Media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third decision in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advertising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selection </a:t>
            </a:r>
            <a:r>
              <a:rPr sz="1200" dirty="0">
                <a:latin typeface="Times New Roman"/>
                <a:cs typeface="Times New Roman"/>
              </a:rPr>
              <a:t>of media for </a:t>
            </a:r>
            <a:r>
              <a:rPr sz="1200" spc="-5" dirty="0">
                <a:latin typeface="Times New Roman"/>
                <a:cs typeface="Times New Roman"/>
              </a:rPr>
              <a:t>each national market. 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desirable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media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every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those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reach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target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efficiently.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target  markets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purchase </a:t>
            </a:r>
            <a:r>
              <a:rPr sz="1200" dirty="0">
                <a:latin typeface="Times New Roman"/>
                <a:cs typeface="Times New Roman"/>
              </a:rPr>
              <a:t>decision </a:t>
            </a:r>
            <a:r>
              <a:rPr sz="1200" spc="-5" dirty="0">
                <a:latin typeface="Times New Roman"/>
                <a:cs typeface="Times New Roman"/>
              </a:rPr>
              <a:t>influencers are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always </a:t>
            </a:r>
            <a:r>
              <a:rPr sz="1200" dirty="0">
                <a:latin typeface="Times New Roman"/>
                <a:cs typeface="Times New Roman"/>
              </a:rPr>
              <a:t>the same individuals or </a:t>
            </a:r>
            <a:r>
              <a:rPr sz="1200" spc="-5" dirty="0">
                <a:latin typeface="Times New Roman"/>
                <a:cs typeface="Times New Roman"/>
              </a:rPr>
              <a:t>groups as </a:t>
            </a:r>
            <a:r>
              <a:rPr sz="1200" dirty="0">
                <a:latin typeface="Times New Roman"/>
                <a:cs typeface="Times New Roman"/>
              </a:rPr>
              <a:t>in  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relative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roles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family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members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consumer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buying,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purchasing </a:t>
            </a:r>
            <a:r>
              <a:rPr sz="1200" dirty="0">
                <a:latin typeface="Times New Roman"/>
                <a:cs typeface="Times New Roman"/>
              </a:rPr>
              <a:t>agent, </a:t>
            </a:r>
            <a:r>
              <a:rPr sz="1200" spc="-5" dirty="0">
                <a:latin typeface="Times New Roman"/>
                <a:cs typeface="Times New Roman"/>
              </a:rPr>
              <a:t>engineer, </a:t>
            </a:r>
            <a:r>
              <a:rPr sz="1200" dirty="0">
                <a:latin typeface="Times New Roman"/>
                <a:cs typeface="Times New Roman"/>
              </a:rPr>
              <a:t>or president in </a:t>
            </a:r>
            <a:r>
              <a:rPr sz="1200" spc="-5" dirty="0">
                <a:latin typeface="Times New Roman"/>
                <a:cs typeface="Times New Roman"/>
              </a:rPr>
              <a:t>industrial procurement, </a:t>
            </a:r>
            <a:r>
              <a:rPr sz="1200" dirty="0">
                <a:latin typeface="Times New Roman"/>
                <a:cs typeface="Times New Roman"/>
              </a:rPr>
              <a:t>vary </a:t>
            </a:r>
            <a:r>
              <a:rPr sz="1200" spc="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country to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Setting the International Advertising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Budget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900"/>
              </a:lnSpc>
            </a:pPr>
            <a:r>
              <a:rPr sz="1200" dirty="0">
                <a:latin typeface="Times New Roman"/>
                <a:cs typeface="Times New Roman"/>
              </a:rPr>
              <a:t>Among the </a:t>
            </a:r>
            <a:r>
              <a:rPr sz="1200" spc="-5" dirty="0">
                <a:latin typeface="Times New Roman"/>
                <a:cs typeface="Times New Roman"/>
              </a:rPr>
              <a:t>controversial aspects </a:t>
            </a:r>
            <a:r>
              <a:rPr sz="1200" dirty="0">
                <a:latin typeface="Times New Roman"/>
                <a:cs typeface="Times New Roman"/>
              </a:rPr>
              <a:t>of advertising </a:t>
            </a:r>
            <a:r>
              <a:rPr sz="1200" spc="-5" dirty="0">
                <a:latin typeface="Times New Roman"/>
                <a:cs typeface="Times New Roman"/>
              </a:rPr>
              <a:t>is determining </a:t>
            </a:r>
            <a:r>
              <a:rPr sz="1200" dirty="0">
                <a:latin typeface="Times New Roman"/>
                <a:cs typeface="Times New Roman"/>
              </a:rPr>
              <a:t>the proper method for </a:t>
            </a:r>
            <a:r>
              <a:rPr sz="1200" spc="-5" dirty="0">
                <a:latin typeface="Times New Roman"/>
                <a:cs typeface="Times New Roman"/>
              </a:rPr>
              <a:t>setting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advertising </a:t>
            </a:r>
            <a:r>
              <a:rPr sz="1200" dirty="0">
                <a:latin typeface="Times New Roman"/>
                <a:cs typeface="Times New Roman"/>
              </a:rPr>
              <a:t>budget. This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problem </a:t>
            </a:r>
            <a:r>
              <a:rPr sz="1200" dirty="0">
                <a:latin typeface="Times New Roman"/>
                <a:cs typeface="Times New Roman"/>
              </a:rPr>
              <a:t>domestically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internationally. Yet because </a:t>
            </a:r>
            <a:r>
              <a:rPr sz="1200" spc="1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international advertiser </a:t>
            </a:r>
            <a:r>
              <a:rPr sz="1200" dirty="0">
                <a:latin typeface="Times New Roman"/>
                <a:cs typeface="Times New Roman"/>
              </a:rPr>
              <a:t>must try to find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optimum outlay for a number of </a:t>
            </a:r>
            <a:r>
              <a:rPr sz="1200" spc="-5" dirty="0">
                <a:latin typeface="Times New Roman"/>
                <a:cs typeface="Times New Roman"/>
              </a:rPr>
              <a:t>markets,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problem  is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complex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level.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latin typeface="Times New Roman"/>
                <a:cs typeface="Times New Roman"/>
              </a:rPr>
              <a:t>Firms </a:t>
            </a:r>
            <a:r>
              <a:rPr sz="1200" b="1" dirty="0">
                <a:latin typeface="Times New Roman"/>
                <a:cs typeface="Times New Roman"/>
              </a:rPr>
              <a:t>have </a:t>
            </a:r>
            <a:r>
              <a:rPr sz="1200" b="1" spc="-5" dirty="0">
                <a:latin typeface="Times New Roman"/>
                <a:cs typeface="Times New Roman"/>
              </a:rPr>
              <a:t>developed practical guidelines </a:t>
            </a:r>
            <a:r>
              <a:rPr sz="1200" b="1" dirty="0">
                <a:latin typeface="Times New Roman"/>
                <a:cs typeface="Times New Roman"/>
              </a:rPr>
              <a:t>to </a:t>
            </a:r>
            <a:r>
              <a:rPr sz="1200" b="1" spc="-5" dirty="0">
                <a:latin typeface="Times New Roman"/>
                <a:cs typeface="Times New Roman"/>
              </a:rPr>
              <a:t>determine </a:t>
            </a:r>
            <a:r>
              <a:rPr sz="1200" b="1" dirty="0">
                <a:latin typeface="Times New Roman"/>
                <a:cs typeface="Times New Roman"/>
              </a:rPr>
              <a:t>advertising</a:t>
            </a:r>
            <a:r>
              <a:rPr sz="1200" b="1" spc="3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budget.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800"/>
              </a:lnSpc>
              <a:buAutoNum type="romanLcParenR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Percentage-of-sales Approach. An </a:t>
            </a:r>
            <a:r>
              <a:rPr sz="1200" spc="5" dirty="0">
                <a:latin typeface="Times New Roman"/>
                <a:cs typeface="Times New Roman"/>
              </a:rPr>
              <a:t>easy </a:t>
            </a:r>
            <a:r>
              <a:rPr sz="1200" dirty="0">
                <a:latin typeface="Times New Roman"/>
                <a:cs typeface="Times New Roman"/>
              </a:rPr>
              <a:t>method for </a:t>
            </a:r>
            <a:r>
              <a:rPr sz="1200" spc="-5" dirty="0">
                <a:latin typeface="Times New Roman"/>
                <a:cs typeface="Times New Roman"/>
              </a:rPr>
              <a:t>setting </a:t>
            </a:r>
            <a:r>
              <a:rPr sz="1200" dirty="0">
                <a:latin typeface="Times New Roman"/>
                <a:cs typeface="Times New Roman"/>
              </a:rPr>
              <a:t>the advertising </a:t>
            </a:r>
            <a:r>
              <a:rPr sz="1200" spc="-5" dirty="0">
                <a:latin typeface="Times New Roman"/>
                <a:cs typeface="Times New Roman"/>
              </a:rPr>
              <a:t>appropriation 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based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percentage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method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advantage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relating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advertising  to the volume of </a:t>
            </a:r>
            <a:r>
              <a:rPr sz="1200" spc="-5" dirty="0">
                <a:latin typeface="Times New Roman"/>
                <a:cs typeface="Times New Roman"/>
              </a:rPr>
              <a:t>sales </a:t>
            </a:r>
            <a:r>
              <a:rPr sz="1200" dirty="0">
                <a:latin typeface="Times New Roman"/>
                <a:cs typeface="Times New Roman"/>
              </a:rPr>
              <a:t>in a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AutoNum type="romanLcParenR"/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4200"/>
              </a:lnSpc>
              <a:buAutoNum type="romanLcParenR"/>
              <a:tabLst>
                <a:tab pos="217170" algn="l"/>
              </a:tabLst>
            </a:pPr>
            <a:r>
              <a:rPr sz="1200" spc="-5" dirty="0">
                <a:latin typeface="Times New Roman"/>
                <a:cs typeface="Times New Roman"/>
              </a:rPr>
              <a:t>Competitive-parity Approach. </a:t>
            </a:r>
            <a:r>
              <a:rPr sz="1200" dirty="0">
                <a:latin typeface="Times New Roman"/>
                <a:cs typeface="Times New Roman"/>
              </a:rPr>
              <a:t>Matching competitor’s </a:t>
            </a:r>
            <a:r>
              <a:rPr sz="1200" spc="-5" dirty="0">
                <a:latin typeface="Times New Roman"/>
                <a:cs typeface="Times New Roman"/>
              </a:rPr>
              <a:t>advertising outlays,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competitive-  </a:t>
            </a:r>
            <a:r>
              <a:rPr sz="1200" dirty="0">
                <a:latin typeface="Times New Roman"/>
                <a:cs typeface="Times New Roman"/>
              </a:rPr>
              <a:t>parity </a:t>
            </a:r>
            <a:r>
              <a:rPr sz="1200" spc="-5" dirty="0">
                <a:latin typeface="Times New Roman"/>
                <a:cs typeface="Times New Roman"/>
              </a:rPr>
              <a:t>approach –is used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some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AutoNum type="romanLcParenR"/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5"/>
              </a:spcBef>
              <a:buAutoNum type="romanLcParenR"/>
              <a:tabLst>
                <a:tab pos="256540" algn="l"/>
              </a:tabLst>
            </a:pPr>
            <a:r>
              <a:rPr sz="1200" spc="-5" dirty="0">
                <a:latin typeface="Times New Roman"/>
                <a:cs typeface="Times New Roman"/>
              </a:rPr>
              <a:t>Objective-and </a:t>
            </a:r>
            <a:r>
              <a:rPr sz="1200" dirty="0">
                <a:latin typeface="Times New Roman"/>
                <a:cs typeface="Times New Roman"/>
              </a:rPr>
              <a:t>Task </a:t>
            </a:r>
            <a:r>
              <a:rPr sz="1200" spc="-5" dirty="0">
                <a:latin typeface="Times New Roman"/>
                <a:cs typeface="Times New Roman"/>
              </a:rPr>
              <a:t>Approach. </a:t>
            </a:r>
            <a:r>
              <a:rPr sz="1200" dirty="0">
                <a:latin typeface="Times New Roman"/>
                <a:cs typeface="Times New Roman"/>
              </a:rPr>
              <a:t>The weaknesses of the above </a:t>
            </a:r>
            <a:r>
              <a:rPr sz="1200" spc="-5" dirty="0">
                <a:latin typeface="Times New Roman"/>
                <a:cs typeface="Times New Roman"/>
              </a:rPr>
              <a:t>approaches have </a:t>
            </a:r>
            <a:r>
              <a:rPr sz="1200" dirty="0">
                <a:latin typeface="Times New Roman"/>
                <a:cs typeface="Times New Roman"/>
              </a:rPr>
              <a:t>led some  </a:t>
            </a:r>
            <a:r>
              <a:rPr sz="1200" spc="-5" dirty="0">
                <a:latin typeface="Times New Roman"/>
                <a:cs typeface="Times New Roman"/>
              </a:rPr>
              <a:t>advertisers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objective-and-task </a:t>
            </a:r>
            <a:r>
              <a:rPr sz="1200" dirty="0">
                <a:latin typeface="Times New Roman"/>
                <a:cs typeface="Times New Roman"/>
              </a:rPr>
              <a:t>method, </a:t>
            </a:r>
            <a:r>
              <a:rPr sz="1200" spc="-5" dirty="0">
                <a:latin typeface="Times New Roman"/>
                <a:cs typeface="Times New Roman"/>
              </a:rPr>
              <a:t>which begins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determining the advertising  </a:t>
            </a:r>
            <a:r>
              <a:rPr sz="1200" spc="-5" dirty="0">
                <a:latin typeface="Times New Roman"/>
                <a:cs typeface="Times New Roman"/>
              </a:rPr>
              <a:t>objectives, expressed </a:t>
            </a:r>
            <a:r>
              <a:rPr sz="1200" dirty="0">
                <a:latin typeface="Times New Roman"/>
                <a:cs typeface="Times New Roman"/>
              </a:rPr>
              <a:t>in terms of sales, brand </a:t>
            </a:r>
            <a:r>
              <a:rPr sz="1200" spc="-5" dirty="0">
                <a:latin typeface="Times New Roman"/>
                <a:cs typeface="Times New Roman"/>
              </a:rPr>
              <a:t>awareness,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something else, and </a:t>
            </a:r>
            <a:r>
              <a:rPr sz="1200" dirty="0">
                <a:latin typeface="Times New Roman"/>
                <a:cs typeface="Times New Roman"/>
              </a:rPr>
              <a:t>then </a:t>
            </a:r>
            <a:r>
              <a:rPr sz="1200" spc="-5" dirty="0">
                <a:latin typeface="Times New Roman"/>
                <a:cs typeface="Times New Roman"/>
              </a:rPr>
              <a:t>ascertaining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tasks needed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attain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objectives, and </a:t>
            </a:r>
            <a:r>
              <a:rPr sz="1200" dirty="0">
                <a:latin typeface="Times New Roman"/>
                <a:cs typeface="Times New Roman"/>
              </a:rPr>
              <a:t>finally </a:t>
            </a:r>
            <a:r>
              <a:rPr sz="1200" spc="-5" dirty="0">
                <a:latin typeface="Times New Roman"/>
                <a:cs typeface="Times New Roman"/>
              </a:rPr>
              <a:t>estimating </a:t>
            </a:r>
            <a:r>
              <a:rPr sz="1200" dirty="0">
                <a:latin typeface="Times New Roman"/>
                <a:cs typeface="Times New Roman"/>
              </a:rPr>
              <a:t>the costs of </a:t>
            </a:r>
            <a:r>
              <a:rPr sz="1200" spc="-5" dirty="0">
                <a:latin typeface="Times New Roman"/>
                <a:cs typeface="Times New Roman"/>
              </a:rPr>
              <a:t>performing </a:t>
            </a:r>
            <a:r>
              <a:rPr sz="1200" dirty="0">
                <a:latin typeface="Times New Roman"/>
                <a:cs typeface="Times New Roman"/>
              </a:rPr>
              <a:t>these  </a:t>
            </a:r>
            <a:r>
              <a:rPr sz="1200" spc="-5" dirty="0">
                <a:latin typeface="Times New Roman"/>
                <a:cs typeface="Times New Roman"/>
              </a:rPr>
              <a:t>tasks.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Evaluating </a:t>
            </a:r>
            <a:r>
              <a:rPr sz="1200" b="1" spc="-5" dirty="0">
                <a:latin typeface="Times New Roman"/>
                <a:cs typeface="Times New Roman"/>
              </a:rPr>
              <a:t>International Advertising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Effectiveness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44200"/>
              </a:lnSpc>
              <a:spcBef>
                <a:spcPts val="1165"/>
              </a:spcBef>
            </a:pPr>
            <a:r>
              <a:rPr sz="1200" spc="-5" dirty="0">
                <a:latin typeface="Times New Roman"/>
                <a:cs typeface="Times New Roman"/>
              </a:rPr>
              <a:t>Testing </a:t>
            </a:r>
            <a:r>
              <a:rPr sz="1200" dirty="0">
                <a:latin typeface="Times New Roman"/>
                <a:cs typeface="Times New Roman"/>
              </a:rPr>
              <a:t>advertising </a:t>
            </a:r>
            <a:r>
              <a:rPr sz="1200" spc="-5" dirty="0">
                <a:latin typeface="Times New Roman"/>
                <a:cs typeface="Times New Roman"/>
              </a:rPr>
              <a:t>effectiveness is </a:t>
            </a:r>
            <a:r>
              <a:rPr sz="1200" dirty="0">
                <a:latin typeface="Times New Roman"/>
                <a:cs typeface="Times New Roman"/>
              </a:rPr>
              <a:t>even more </a:t>
            </a:r>
            <a:r>
              <a:rPr sz="1200" spc="-5" dirty="0">
                <a:latin typeface="Times New Roman"/>
                <a:cs typeface="Times New Roman"/>
              </a:rPr>
              <a:t>difficult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markets </a:t>
            </a:r>
            <a:r>
              <a:rPr sz="1200" dirty="0">
                <a:latin typeface="Times New Roman"/>
                <a:cs typeface="Times New Roman"/>
              </a:rPr>
              <a:t>than in the  domestic </a:t>
            </a:r>
            <a:r>
              <a:rPr sz="1200" spc="-5" dirty="0">
                <a:latin typeface="Times New Roman"/>
                <a:cs typeface="Times New Roman"/>
              </a:rPr>
              <a:t>market. Because marketers </a:t>
            </a:r>
            <a:r>
              <a:rPr sz="1200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less contact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foreign markets, </a:t>
            </a:r>
            <a:r>
              <a:rPr sz="1200" dirty="0">
                <a:latin typeface="Times New Roman"/>
                <a:cs typeface="Times New Roman"/>
              </a:rPr>
              <a:t>their ability</a:t>
            </a:r>
            <a:r>
              <a:rPr sz="1200" spc="-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110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0270" cy="812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435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investigate </a:t>
            </a:r>
            <a:r>
              <a:rPr sz="1200" dirty="0">
                <a:latin typeface="Times New Roman"/>
                <a:cs typeface="Times New Roman"/>
              </a:rPr>
              <a:t>advertising </a:t>
            </a:r>
            <a:r>
              <a:rPr sz="1200" spc="-5" dirty="0">
                <a:latin typeface="Times New Roman"/>
                <a:cs typeface="Times New Roman"/>
              </a:rPr>
              <a:t>effectiveness is </a:t>
            </a:r>
            <a:r>
              <a:rPr sz="1200" dirty="0">
                <a:latin typeface="Times New Roman"/>
                <a:cs typeface="Times New Roman"/>
              </a:rPr>
              <a:t>limited. Many </a:t>
            </a:r>
            <a:r>
              <a:rPr sz="1200" spc="-5" dirty="0">
                <a:latin typeface="Times New Roman"/>
                <a:cs typeface="Times New Roman"/>
              </a:rPr>
              <a:t>firms use </a:t>
            </a:r>
            <a:r>
              <a:rPr sz="1200" dirty="0">
                <a:latin typeface="Times New Roman"/>
                <a:cs typeface="Times New Roman"/>
              </a:rPr>
              <a:t>sales results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the measure of  </a:t>
            </a:r>
            <a:r>
              <a:rPr sz="1200" spc="-5" dirty="0">
                <a:latin typeface="Times New Roman"/>
                <a:cs typeface="Times New Roman"/>
              </a:rPr>
              <a:t>advertising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effectiveness.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latin typeface="Times New Roman"/>
                <a:cs typeface="Times New Roman"/>
              </a:rPr>
              <a:t>Organizing for </a:t>
            </a:r>
            <a:r>
              <a:rPr sz="1200" b="1" spc="-5" dirty="0">
                <a:latin typeface="Times New Roman"/>
                <a:cs typeface="Times New Roman"/>
              </a:rPr>
              <a:t>International Advertising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has </a:t>
            </a:r>
            <a:r>
              <a:rPr sz="1200" dirty="0">
                <a:latin typeface="Times New Roman"/>
                <a:cs typeface="Times New Roman"/>
              </a:rPr>
              <a:t>basically three </a:t>
            </a:r>
            <a:r>
              <a:rPr sz="1200" spc="-5" dirty="0">
                <a:latin typeface="Times New Roman"/>
                <a:cs typeface="Times New Roman"/>
              </a:rPr>
              <a:t>organizational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alternatives: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1)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5" dirty="0">
                <a:latin typeface="Times New Roman"/>
                <a:cs typeface="Times New Roman"/>
              </a:rPr>
              <a:t>centralize all </a:t>
            </a:r>
            <a:r>
              <a:rPr sz="1200" dirty="0">
                <a:latin typeface="Times New Roman"/>
                <a:cs typeface="Times New Roman"/>
              </a:rPr>
              <a:t>decision making for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advertising </a:t>
            </a:r>
            <a:r>
              <a:rPr sz="1200" spc="-5" dirty="0">
                <a:latin typeface="Times New Roman"/>
                <a:cs typeface="Times New Roman"/>
              </a:rPr>
              <a:t>at headquarters; </a:t>
            </a:r>
            <a:r>
              <a:rPr sz="1200" dirty="0">
                <a:latin typeface="Times New Roman"/>
                <a:cs typeface="Times New Roman"/>
              </a:rPr>
              <a:t>(2) it </a:t>
            </a:r>
            <a:r>
              <a:rPr sz="1200" spc="-5" dirty="0">
                <a:latin typeface="Times New Roman"/>
                <a:cs typeface="Times New Roman"/>
              </a:rPr>
              <a:t>can  decentralize </a:t>
            </a:r>
            <a:r>
              <a:rPr sz="1200" dirty="0">
                <a:latin typeface="Times New Roman"/>
                <a:cs typeface="Times New Roman"/>
              </a:rPr>
              <a:t>the decision making to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markets; or (3) it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use some blend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two  alternatives.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course,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question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organizing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advertising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cannot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separated 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company’s overall organization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international business.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is </a:t>
            </a:r>
            <a:r>
              <a:rPr sz="1200" dirty="0">
                <a:latin typeface="Times New Roman"/>
                <a:cs typeface="Times New Roman"/>
              </a:rPr>
              <a:t>unlikely to be  highly </a:t>
            </a:r>
            <a:r>
              <a:rPr sz="1200" spc="-5" dirty="0">
                <a:latin typeface="Times New Roman"/>
                <a:cs typeface="Times New Roman"/>
              </a:rPr>
              <a:t>centralized </a:t>
            </a:r>
            <a:r>
              <a:rPr sz="1200" dirty="0">
                <a:latin typeface="Times New Roman"/>
                <a:cs typeface="Times New Roman"/>
              </a:rPr>
              <a:t>for one </a:t>
            </a:r>
            <a:r>
              <a:rPr sz="1200" spc="-5" dirty="0">
                <a:latin typeface="Times New Roman"/>
                <a:cs typeface="Times New Roman"/>
              </a:rPr>
              <a:t>function and decentralized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another.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Using Cooperative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Advertising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A firm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sells through licensees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distributors can choose </a:t>
            </a:r>
            <a:r>
              <a:rPr sz="1200" dirty="0">
                <a:latin typeface="Times New Roman"/>
                <a:cs typeface="Times New Roman"/>
              </a:rPr>
              <a:t>one of </a:t>
            </a:r>
            <a:r>
              <a:rPr sz="1200" spc="-5" dirty="0">
                <a:latin typeface="Times New Roman"/>
                <a:cs typeface="Times New Roman"/>
              </a:rPr>
              <a:t>three ways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advertise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its  foreign markets: </a:t>
            </a:r>
            <a:r>
              <a:rPr sz="1200" dirty="0">
                <a:latin typeface="Times New Roman"/>
                <a:cs typeface="Times New Roman"/>
              </a:rPr>
              <a:t>(1)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handle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dirty="0">
                <a:latin typeface="Times New Roman"/>
                <a:cs typeface="Times New Roman"/>
              </a:rPr>
              <a:t>adverting </a:t>
            </a:r>
            <a:r>
              <a:rPr sz="1200" spc="-5" dirty="0">
                <a:latin typeface="Times New Roman"/>
                <a:cs typeface="Times New Roman"/>
              </a:rPr>
              <a:t>itself; </a:t>
            </a:r>
            <a:r>
              <a:rPr sz="1200" dirty="0">
                <a:latin typeface="Times New Roman"/>
                <a:cs typeface="Times New Roman"/>
              </a:rPr>
              <a:t>(2) it </a:t>
            </a:r>
            <a:r>
              <a:rPr sz="1200" spc="-5" dirty="0">
                <a:latin typeface="Times New Roman"/>
                <a:cs typeface="Times New Roman"/>
              </a:rPr>
              <a:t>can cooperate </a:t>
            </a:r>
            <a:r>
              <a:rPr sz="1200" dirty="0">
                <a:latin typeface="Times New Roman"/>
                <a:cs typeface="Times New Roman"/>
              </a:rPr>
              <a:t>with the </a:t>
            </a:r>
            <a:r>
              <a:rPr sz="1200" spc="-5" dirty="0">
                <a:latin typeface="Times New Roman"/>
                <a:cs typeface="Times New Roman"/>
              </a:rPr>
              <a:t>local  </a:t>
            </a:r>
            <a:r>
              <a:rPr sz="1200" dirty="0">
                <a:latin typeface="Times New Roman"/>
                <a:cs typeface="Times New Roman"/>
              </a:rPr>
              <a:t>distributor;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(3)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encourage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licensee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advertising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itself.  </a:t>
            </a:r>
            <a:r>
              <a:rPr sz="1200" dirty="0">
                <a:latin typeface="Times New Roman"/>
                <a:cs typeface="Times New Roman"/>
              </a:rPr>
              <a:t>The last </a:t>
            </a:r>
            <a:r>
              <a:rPr sz="1200" spc="-5" dirty="0">
                <a:latin typeface="Times New Roman"/>
                <a:cs typeface="Times New Roman"/>
              </a:rPr>
              <a:t>alternative is </a:t>
            </a:r>
            <a:r>
              <a:rPr sz="1200" dirty="0">
                <a:latin typeface="Times New Roman"/>
                <a:cs typeface="Times New Roman"/>
              </a:rPr>
              <a:t>not really </a:t>
            </a:r>
            <a:r>
              <a:rPr sz="1200" spc="-5" dirty="0">
                <a:latin typeface="Times New Roman"/>
                <a:cs typeface="Times New Roman"/>
              </a:rPr>
              <a:t>feasible, so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choice is </a:t>
            </a:r>
            <a:r>
              <a:rPr sz="1200" dirty="0">
                <a:latin typeface="Times New Roman"/>
                <a:cs typeface="Times New Roman"/>
              </a:rPr>
              <a:t>primarily between </a:t>
            </a:r>
            <a:r>
              <a:rPr sz="1200" spc="-5" dirty="0">
                <a:latin typeface="Times New Roman"/>
                <a:cs typeface="Times New Roman"/>
              </a:rPr>
              <a:t>going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alone </a:t>
            </a:r>
            <a:r>
              <a:rPr sz="1200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cooperating.</a:t>
            </a:r>
            <a:endParaRPr sz="1200">
              <a:latin typeface="Times New Roman"/>
              <a:cs typeface="Times New Roman"/>
            </a:endParaRPr>
          </a:p>
          <a:p>
            <a:pPr marL="12700" marR="4903470" algn="just">
              <a:lnSpc>
                <a:spcPct val="227500"/>
              </a:lnSpc>
              <a:spcBef>
                <a:spcPts val="10"/>
              </a:spcBef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2  </a:t>
            </a:r>
            <a:r>
              <a:rPr sz="1200" b="1" spc="-5" dirty="0">
                <a:latin typeface="Times New Roman"/>
                <a:cs typeface="Times New Roman"/>
              </a:rPr>
              <a:t>Personal</a:t>
            </a:r>
            <a:r>
              <a:rPr sz="1200" b="1" spc="-6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Selling</a:t>
            </a:r>
            <a:endParaRPr sz="12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43900"/>
              </a:lnSpc>
              <a:spcBef>
                <a:spcPts val="1170"/>
              </a:spcBef>
            </a:pPr>
            <a:r>
              <a:rPr sz="1200" spc="-5" dirty="0">
                <a:latin typeface="Times New Roman"/>
                <a:cs typeface="Times New Roman"/>
              </a:rPr>
              <a:t>Personal selling is person-to-person communication between </a:t>
            </a:r>
            <a:r>
              <a:rPr sz="1200" dirty="0">
                <a:latin typeface="Times New Roman"/>
                <a:cs typeface="Times New Roman"/>
              </a:rPr>
              <a:t>a company </a:t>
            </a:r>
            <a:r>
              <a:rPr sz="1200" spc="-5" dirty="0">
                <a:latin typeface="Times New Roman"/>
                <a:cs typeface="Times New Roman"/>
              </a:rPr>
              <a:t>representative and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prospective </a:t>
            </a:r>
            <a:r>
              <a:rPr sz="1200" dirty="0">
                <a:latin typeface="Times New Roman"/>
                <a:cs typeface="Times New Roman"/>
              </a:rPr>
              <a:t>buyer. The </a:t>
            </a:r>
            <a:r>
              <a:rPr sz="1200" spc="-5" dirty="0">
                <a:latin typeface="Times New Roman"/>
                <a:cs typeface="Times New Roman"/>
              </a:rPr>
              <a:t>seller’s communication effort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focused </a:t>
            </a:r>
            <a:r>
              <a:rPr sz="1200" dirty="0">
                <a:latin typeface="Times New Roman"/>
                <a:cs typeface="Times New Roman"/>
              </a:rPr>
              <a:t>on informing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persuading the  </a:t>
            </a:r>
            <a:r>
              <a:rPr sz="1200" spc="-5" dirty="0">
                <a:latin typeface="Times New Roman"/>
                <a:cs typeface="Times New Roman"/>
              </a:rPr>
              <a:t>prospect </a:t>
            </a:r>
            <a:r>
              <a:rPr sz="1200" dirty="0">
                <a:latin typeface="Times New Roman"/>
                <a:cs typeface="Times New Roman"/>
              </a:rPr>
              <a:t>with the </a:t>
            </a:r>
            <a:r>
              <a:rPr sz="1200" spc="-5" dirty="0">
                <a:latin typeface="Times New Roman"/>
                <a:cs typeface="Times New Roman"/>
              </a:rPr>
              <a:t>goal </a:t>
            </a:r>
            <a:r>
              <a:rPr sz="1200" dirty="0">
                <a:latin typeface="Times New Roman"/>
                <a:cs typeface="Times New Roman"/>
              </a:rPr>
              <a:t>of making a </a:t>
            </a:r>
            <a:r>
              <a:rPr sz="1200" spc="-5" dirty="0">
                <a:latin typeface="Times New Roman"/>
                <a:cs typeface="Times New Roman"/>
              </a:rPr>
              <a:t>sale.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sales person’s </a:t>
            </a:r>
            <a:r>
              <a:rPr sz="1200" dirty="0">
                <a:latin typeface="Times New Roman"/>
                <a:cs typeface="Times New Roman"/>
              </a:rPr>
              <a:t>job is to </a:t>
            </a:r>
            <a:r>
              <a:rPr sz="1200" spc="-5" dirty="0">
                <a:latin typeface="Times New Roman"/>
                <a:cs typeface="Times New Roman"/>
              </a:rPr>
              <a:t>understand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buyer’s needs  correctly, attach </a:t>
            </a:r>
            <a:r>
              <a:rPr sz="1200" dirty="0">
                <a:latin typeface="Times New Roman"/>
                <a:cs typeface="Times New Roman"/>
              </a:rPr>
              <a:t>those needs to </a:t>
            </a:r>
            <a:r>
              <a:rPr sz="1200" spc="-5" dirty="0">
                <a:latin typeface="Times New Roman"/>
                <a:cs typeface="Times New Roman"/>
              </a:rPr>
              <a:t>company’s </a:t>
            </a:r>
            <a:r>
              <a:rPr sz="1200" dirty="0">
                <a:latin typeface="Times New Roman"/>
                <a:cs typeface="Times New Roman"/>
              </a:rPr>
              <a:t>product(s),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then </a:t>
            </a:r>
            <a:r>
              <a:rPr sz="1200" spc="-5" dirty="0">
                <a:latin typeface="Times New Roman"/>
                <a:cs typeface="Times New Roman"/>
              </a:rPr>
              <a:t>persuade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customer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4200"/>
              </a:lnSpc>
            </a:pP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well-selected,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well-trained,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well-compensated,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well-supported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person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most  </a:t>
            </a:r>
            <a:r>
              <a:rPr sz="1200" spc="-5" dirty="0">
                <a:latin typeface="Times New Roman"/>
                <a:cs typeface="Times New Roman"/>
              </a:rPr>
              <a:t>instance </a:t>
            </a:r>
            <a:r>
              <a:rPr sz="1200" dirty="0">
                <a:latin typeface="Times New Roman"/>
                <a:cs typeface="Times New Roman"/>
              </a:rPr>
              <a:t>will, make the </a:t>
            </a:r>
            <a:r>
              <a:rPr sz="1200" spc="-5" dirty="0">
                <a:latin typeface="Times New Roman"/>
                <a:cs typeface="Times New Roman"/>
              </a:rPr>
              <a:t>difference between </a:t>
            </a:r>
            <a:r>
              <a:rPr sz="1200" dirty="0">
                <a:latin typeface="Times New Roman"/>
                <a:cs typeface="Times New Roman"/>
              </a:rPr>
              <a:t>successful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unsuccessful </a:t>
            </a:r>
            <a:r>
              <a:rPr sz="1200" spc="-5" dirty="0">
                <a:latin typeface="Times New Roman"/>
                <a:cs typeface="Times New Roman"/>
              </a:rPr>
              <a:t>foreign sales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volume.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41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There is </a:t>
            </a:r>
            <a:r>
              <a:rPr sz="1200" dirty="0">
                <a:latin typeface="Times New Roman"/>
                <a:cs typeface="Times New Roman"/>
              </a:rPr>
              <a:t>little </a:t>
            </a:r>
            <a:r>
              <a:rPr sz="1200" spc="-5" dirty="0">
                <a:latin typeface="Times New Roman"/>
                <a:cs typeface="Times New Roman"/>
              </a:rPr>
              <a:t>difference </a:t>
            </a:r>
            <a:r>
              <a:rPr sz="1200" dirty="0">
                <a:latin typeface="Times New Roman"/>
                <a:cs typeface="Times New Roman"/>
              </a:rPr>
              <a:t>in kind </a:t>
            </a:r>
            <a:r>
              <a:rPr sz="1200" spc="-5" dirty="0">
                <a:latin typeface="Times New Roman"/>
                <a:cs typeface="Times New Roman"/>
              </a:rPr>
              <a:t>between managing </a:t>
            </a: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marketing sales people;  </a:t>
            </a:r>
            <a:r>
              <a:rPr sz="1200" dirty="0">
                <a:latin typeface="Times New Roman"/>
                <a:cs typeface="Times New Roman"/>
              </a:rPr>
              <a:t>they have to be recruited, </a:t>
            </a:r>
            <a:r>
              <a:rPr sz="1200" spc="-5" dirty="0">
                <a:latin typeface="Times New Roman"/>
                <a:cs typeface="Times New Roman"/>
              </a:rPr>
              <a:t>hired, </a:t>
            </a:r>
            <a:r>
              <a:rPr sz="1200" dirty="0">
                <a:latin typeface="Times New Roman"/>
                <a:cs typeface="Times New Roman"/>
              </a:rPr>
              <a:t>trained, organized, </a:t>
            </a:r>
            <a:r>
              <a:rPr sz="1200" spc="-5" dirty="0">
                <a:latin typeface="Times New Roman"/>
                <a:cs typeface="Times New Roman"/>
              </a:rPr>
              <a:t>compensated, </a:t>
            </a:r>
            <a:r>
              <a:rPr sz="1200" dirty="0">
                <a:latin typeface="Times New Roman"/>
                <a:cs typeface="Times New Roman"/>
              </a:rPr>
              <a:t>supervised,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motivated, 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111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9635" cy="7858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435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controlled.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selling, 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absolutely </a:t>
            </a:r>
            <a:r>
              <a:rPr sz="1200" spc="-5" dirty="0">
                <a:latin typeface="Times New Roman"/>
                <a:cs typeface="Times New Roman"/>
              </a:rPr>
              <a:t>essential </a:t>
            </a:r>
            <a:r>
              <a:rPr sz="1200" dirty="0">
                <a:latin typeface="Times New Roman"/>
                <a:cs typeface="Times New Roman"/>
              </a:rPr>
              <a:t>for a </a:t>
            </a:r>
            <a:r>
              <a:rPr sz="1200" spc="-5" dirty="0">
                <a:latin typeface="Times New Roman"/>
                <a:cs typeface="Times New Roman"/>
              </a:rPr>
              <a:t>sales person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understand </a:t>
            </a:r>
            <a:r>
              <a:rPr sz="1200" dirty="0">
                <a:latin typeface="Times New Roman"/>
                <a:cs typeface="Times New Roman"/>
              </a:rPr>
              <a:t>cultural  norms </a:t>
            </a:r>
            <a:r>
              <a:rPr sz="1200" spc="-5" dirty="0">
                <a:latin typeface="Times New Roman"/>
                <a:cs typeface="Times New Roman"/>
              </a:rPr>
              <a:t>and proper</a:t>
            </a:r>
            <a:r>
              <a:rPr sz="1200" dirty="0">
                <a:latin typeface="Times New Roman"/>
                <a:cs typeface="Times New Roman"/>
              </a:rPr>
              <a:t> protocol.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personal </a:t>
            </a:r>
            <a:r>
              <a:rPr sz="1200" dirty="0">
                <a:latin typeface="Times New Roman"/>
                <a:cs typeface="Times New Roman"/>
              </a:rPr>
              <a:t>selling process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typically </a:t>
            </a:r>
            <a:r>
              <a:rPr sz="1200" spc="-5" dirty="0">
                <a:latin typeface="Times New Roman"/>
                <a:cs typeface="Times New Roman"/>
              </a:rPr>
              <a:t>divided </a:t>
            </a:r>
            <a:r>
              <a:rPr sz="1200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several stages: prospecting, </a:t>
            </a:r>
            <a:r>
              <a:rPr sz="1200" dirty="0">
                <a:latin typeface="Times New Roman"/>
                <a:cs typeface="Times New Roman"/>
              </a:rPr>
              <a:t>pre </a:t>
            </a:r>
            <a:r>
              <a:rPr sz="1200" spc="-5" dirty="0">
                <a:latin typeface="Times New Roman"/>
                <a:cs typeface="Times New Roman"/>
              </a:rPr>
              <a:t>approach,  problem solving, approaching, presenting, </a:t>
            </a:r>
            <a:r>
              <a:rPr sz="1200" dirty="0">
                <a:latin typeface="Times New Roman"/>
                <a:cs typeface="Times New Roman"/>
              </a:rPr>
              <a:t>handling </a:t>
            </a:r>
            <a:r>
              <a:rPr sz="1200" spc="-5" dirty="0">
                <a:latin typeface="Times New Roman"/>
                <a:cs typeface="Times New Roman"/>
              </a:rPr>
              <a:t>objections, closing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sale, and </a:t>
            </a:r>
            <a:r>
              <a:rPr sz="1200" dirty="0">
                <a:latin typeface="Times New Roman"/>
                <a:cs typeface="Times New Roman"/>
              </a:rPr>
              <a:t>follow-up. </a:t>
            </a:r>
            <a:r>
              <a:rPr sz="1200" spc="-15" dirty="0">
                <a:latin typeface="Times New Roman"/>
                <a:cs typeface="Times New Roman"/>
              </a:rPr>
              <a:t>It  </a:t>
            </a:r>
            <a:r>
              <a:rPr sz="1200" spc="-5" dirty="0">
                <a:latin typeface="Times New Roman"/>
                <a:cs typeface="Times New Roman"/>
              </a:rPr>
              <a:t>is important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realize </a:t>
            </a:r>
            <a:r>
              <a:rPr sz="1200" dirty="0">
                <a:latin typeface="Times New Roman"/>
                <a:cs typeface="Times New Roman"/>
              </a:rPr>
              <a:t>that the </a:t>
            </a:r>
            <a:r>
              <a:rPr sz="1200" spc="-5" dirty="0">
                <a:latin typeface="Times New Roman"/>
                <a:cs typeface="Times New Roman"/>
              </a:rPr>
              <a:t>relative </a:t>
            </a:r>
            <a:r>
              <a:rPr sz="1200" dirty="0">
                <a:latin typeface="Times New Roman"/>
                <a:cs typeface="Times New Roman"/>
              </a:rPr>
              <a:t>importance of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stage can vary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country or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region.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42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Personal selling is </a:t>
            </a:r>
            <a:r>
              <a:rPr sz="1200" dirty="0">
                <a:latin typeface="Times New Roman"/>
                <a:cs typeface="Times New Roman"/>
              </a:rPr>
              <a:t>a popular </a:t>
            </a:r>
            <a:r>
              <a:rPr sz="1200" spc="-5" dirty="0">
                <a:latin typeface="Times New Roman"/>
                <a:cs typeface="Times New Roman"/>
              </a:rPr>
              <a:t>communication </a:t>
            </a:r>
            <a:r>
              <a:rPr sz="1200" dirty="0">
                <a:latin typeface="Times New Roman"/>
                <a:cs typeface="Times New Roman"/>
              </a:rPr>
              <a:t>tool in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with restrictions on advertising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countries where low </a:t>
            </a:r>
            <a:r>
              <a:rPr sz="1200" dirty="0">
                <a:latin typeface="Times New Roman"/>
                <a:cs typeface="Times New Roman"/>
              </a:rPr>
              <a:t>wage </a:t>
            </a:r>
            <a:r>
              <a:rPr sz="1200" spc="-5" dirty="0">
                <a:latin typeface="Times New Roman"/>
                <a:cs typeface="Times New Roman"/>
              </a:rPr>
              <a:t>rates allow </a:t>
            </a:r>
            <a:r>
              <a:rPr sz="1200" dirty="0">
                <a:latin typeface="Times New Roman"/>
                <a:cs typeface="Times New Roman"/>
              </a:rPr>
              <a:t>large local </a:t>
            </a:r>
            <a:r>
              <a:rPr sz="1200" spc="-5" dirty="0">
                <a:latin typeface="Times New Roman"/>
                <a:cs typeface="Times New Roman"/>
              </a:rPr>
              <a:t>forces </a:t>
            </a:r>
            <a:r>
              <a:rPr sz="1200" dirty="0">
                <a:latin typeface="Times New Roman"/>
                <a:cs typeface="Times New Roman"/>
              </a:rPr>
              <a:t>to be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hired.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241300" lvl="1" indent="-228600">
              <a:lnSpc>
                <a:spcPct val="100000"/>
              </a:lnSpc>
              <a:buAutoNum type="arabicPeriod" startAt="3"/>
              <a:tabLst>
                <a:tab pos="2413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Sales Promotion</a:t>
            </a:r>
            <a:endParaRPr sz="1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Times New Roman"/>
              <a:buAutoNum type="arabicPeriod" startAt="3"/>
            </a:pPr>
            <a:endParaRPr sz="1000">
              <a:latin typeface="Times New Roman"/>
              <a:cs typeface="Times New Roman"/>
            </a:endParaRPr>
          </a:p>
          <a:p>
            <a:pPr marL="12700" marR="10795" algn="just">
              <a:lnSpc>
                <a:spcPct val="1437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Sales </a:t>
            </a:r>
            <a:r>
              <a:rPr sz="1200" dirty="0">
                <a:latin typeface="Times New Roman"/>
                <a:cs typeface="Times New Roman"/>
              </a:rPr>
              <a:t>promotion </a:t>
            </a:r>
            <a:r>
              <a:rPr sz="1200" spc="-5" dirty="0">
                <a:latin typeface="Times New Roman"/>
                <a:cs typeface="Times New Roman"/>
              </a:rPr>
              <a:t>includes all sales </a:t>
            </a:r>
            <a:r>
              <a:rPr sz="1200" dirty="0">
                <a:latin typeface="Times New Roman"/>
                <a:cs typeface="Times New Roman"/>
              </a:rPr>
              <a:t>activities that </a:t>
            </a:r>
            <a:r>
              <a:rPr sz="1200" spc="-5" dirty="0">
                <a:latin typeface="Times New Roman"/>
                <a:cs typeface="Times New Roman"/>
              </a:rPr>
              <a:t>supplement and strengthen personal </a:t>
            </a:r>
            <a:r>
              <a:rPr sz="1200" dirty="0">
                <a:latin typeface="Times New Roman"/>
                <a:cs typeface="Times New Roman"/>
              </a:rPr>
              <a:t>selling and  </a:t>
            </a:r>
            <a:r>
              <a:rPr sz="1200" spc="-5" dirty="0">
                <a:latin typeface="Times New Roman"/>
                <a:cs typeface="Times New Roman"/>
              </a:rPr>
              <a:t>advertising.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includes </a:t>
            </a:r>
            <a:r>
              <a:rPr sz="1200" dirty="0">
                <a:latin typeface="Times New Roman"/>
                <a:cs typeface="Times New Roman"/>
              </a:rPr>
              <a:t>those </a:t>
            </a:r>
            <a:r>
              <a:rPr sz="1200" spc="-5" dirty="0">
                <a:latin typeface="Times New Roman"/>
                <a:cs typeface="Times New Roman"/>
              </a:rPr>
              <a:t>selling activities </a:t>
            </a:r>
            <a:r>
              <a:rPr sz="1200" dirty="0">
                <a:latin typeface="Times New Roman"/>
                <a:cs typeface="Times New Roman"/>
              </a:rPr>
              <a:t>that do not fall directly into the advertising or  </a:t>
            </a:r>
            <a:r>
              <a:rPr sz="1200" spc="-5" dirty="0">
                <a:latin typeface="Times New Roman"/>
                <a:cs typeface="Times New Roman"/>
              </a:rPr>
              <a:t>personal </a:t>
            </a:r>
            <a:r>
              <a:rPr sz="1200" dirty="0">
                <a:latin typeface="Times New Roman"/>
                <a:cs typeface="Times New Roman"/>
              </a:rPr>
              <a:t>selling </a:t>
            </a:r>
            <a:r>
              <a:rPr sz="1200" spc="-5" dirty="0">
                <a:latin typeface="Times New Roman"/>
                <a:cs typeface="Times New Roman"/>
              </a:rPr>
              <a:t>category, such as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dirty="0">
                <a:latin typeface="Times New Roman"/>
                <a:cs typeface="Times New Roman"/>
              </a:rPr>
              <a:t>of contests, </a:t>
            </a:r>
            <a:r>
              <a:rPr sz="1200" spc="-5" dirty="0">
                <a:latin typeface="Times New Roman"/>
                <a:cs typeface="Times New Roman"/>
              </a:rPr>
              <a:t>sampling, </a:t>
            </a:r>
            <a:r>
              <a:rPr sz="1200" dirty="0">
                <a:latin typeface="Times New Roman"/>
                <a:cs typeface="Times New Roman"/>
              </a:rPr>
              <a:t>cents-off </a:t>
            </a:r>
            <a:r>
              <a:rPr sz="1200" spc="-5" dirty="0">
                <a:latin typeface="Times New Roman"/>
                <a:cs typeface="Times New Roman"/>
              </a:rPr>
              <a:t>deals,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so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most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part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sales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promotion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activities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relatively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short-run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duration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adds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tangible  value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brand.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tangible </a:t>
            </a:r>
            <a:r>
              <a:rPr sz="1200" dirty="0">
                <a:latin typeface="Times New Roman"/>
                <a:cs typeface="Times New Roman"/>
              </a:rPr>
              <a:t>value </a:t>
            </a:r>
            <a:r>
              <a:rPr sz="1200" spc="-5" dirty="0">
                <a:latin typeface="Times New Roman"/>
                <a:cs typeface="Times New Roman"/>
              </a:rPr>
              <a:t>created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sales </a:t>
            </a:r>
            <a:r>
              <a:rPr sz="1200" dirty="0">
                <a:latin typeface="Times New Roman"/>
                <a:cs typeface="Times New Roman"/>
              </a:rPr>
              <a:t>promotion may </a:t>
            </a:r>
            <a:r>
              <a:rPr sz="1200" spc="-5" dirty="0">
                <a:latin typeface="Times New Roman"/>
                <a:cs typeface="Times New Roman"/>
              </a:rPr>
              <a:t>come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various forms, such as </a:t>
            </a:r>
            <a:r>
              <a:rPr sz="1200" dirty="0">
                <a:latin typeface="Times New Roman"/>
                <a:cs typeface="Times New Roman"/>
              </a:rPr>
              <a:t>price </a:t>
            </a:r>
            <a:r>
              <a:rPr sz="1200" spc="-5" dirty="0">
                <a:latin typeface="Times New Roman"/>
                <a:cs typeface="Times New Roman"/>
              </a:rPr>
              <a:t>reduction </a:t>
            </a:r>
            <a:r>
              <a:rPr sz="1200" dirty="0">
                <a:latin typeface="Times New Roman"/>
                <a:cs typeface="Times New Roman"/>
              </a:rPr>
              <a:t>or a “buy one, </a:t>
            </a:r>
            <a:r>
              <a:rPr sz="1200" spc="-5" dirty="0">
                <a:latin typeface="Times New Roman"/>
                <a:cs typeface="Times New Roman"/>
              </a:rPr>
              <a:t>get </a:t>
            </a:r>
            <a:r>
              <a:rPr sz="1200" dirty="0">
                <a:latin typeface="Times New Roman"/>
                <a:cs typeface="Times New Roman"/>
              </a:rPr>
              <a:t>one free” </a:t>
            </a:r>
            <a:r>
              <a:rPr sz="1200" spc="-5" dirty="0">
                <a:latin typeface="Times New Roman"/>
                <a:cs typeface="Times New Roman"/>
              </a:rPr>
              <a:t>offer.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purpose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sales  </a:t>
            </a:r>
            <a:r>
              <a:rPr sz="1200" dirty="0">
                <a:latin typeface="Times New Roman"/>
                <a:cs typeface="Times New Roman"/>
              </a:rPr>
              <a:t>promotion may be to stimulate </a:t>
            </a:r>
            <a:r>
              <a:rPr sz="1200" spc="-5" dirty="0">
                <a:latin typeface="Times New Roman"/>
                <a:cs typeface="Times New Roman"/>
              </a:rPr>
              <a:t>nonusers </a:t>
            </a:r>
            <a:r>
              <a:rPr sz="1200" dirty="0">
                <a:latin typeface="Times New Roman"/>
                <a:cs typeface="Times New Roman"/>
              </a:rPr>
              <a:t>to sample a product or to increase overall </a:t>
            </a:r>
            <a:r>
              <a:rPr sz="1200" spc="-5" dirty="0">
                <a:latin typeface="Times New Roman"/>
                <a:cs typeface="Times New Roman"/>
              </a:rPr>
              <a:t>consumer  demand.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11430" algn="just">
              <a:lnSpc>
                <a:spcPct val="1442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success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sales </a:t>
            </a:r>
            <a:r>
              <a:rPr sz="1200" dirty="0">
                <a:latin typeface="Times New Roman"/>
                <a:cs typeface="Times New Roman"/>
              </a:rPr>
              <a:t>promotion may </a:t>
            </a:r>
            <a:r>
              <a:rPr sz="1200" spc="-5" dirty="0">
                <a:latin typeface="Times New Roman"/>
                <a:cs typeface="Times New Roman"/>
              </a:rPr>
              <a:t>depend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local </a:t>
            </a:r>
            <a:r>
              <a:rPr sz="1200" dirty="0">
                <a:latin typeface="Times New Roman"/>
                <a:cs typeface="Times New Roman"/>
              </a:rPr>
              <a:t>adaptation. </a:t>
            </a:r>
            <a:r>
              <a:rPr sz="1200" spc="-5" dirty="0">
                <a:latin typeface="Times New Roman"/>
                <a:cs typeface="Times New Roman"/>
              </a:rPr>
              <a:t>Major constraints are imposed 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local </a:t>
            </a:r>
            <a:r>
              <a:rPr sz="1200" spc="-5" dirty="0">
                <a:latin typeface="Times New Roman"/>
                <a:cs typeface="Times New Roman"/>
              </a:rPr>
              <a:t>laws, which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permit </a:t>
            </a:r>
            <a:r>
              <a:rPr sz="1200" dirty="0">
                <a:latin typeface="Times New Roman"/>
                <a:cs typeface="Times New Roman"/>
              </a:rPr>
              <a:t>premiums or </a:t>
            </a:r>
            <a:r>
              <a:rPr sz="1200" spc="-5" dirty="0">
                <a:latin typeface="Times New Roman"/>
                <a:cs typeface="Times New Roman"/>
              </a:rPr>
              <a:t>free gifts </a:t>
            </a:r>
            <a:r>
              <a:rPr sz="1200" dirty="0">
                <a:latin typeface="Times New Roman"/>
                <a:cs typeface="Times New Roman"/>
              </a:rPr>
              <a:t>to be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given.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241300" lvl="1" indent="-228600">
              <a:lnSpc>
                <a:spcPct val="100000"/>
              </a:lnSpc>
              <a:spcBef>
                <a:spcPts val="5"/>
              </a:spcBef>
              <a:buAutoNum type="arabicPeriod" startAt="4"/>
              <a:tabLst>
                <a:tab pos="2413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Publicity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Publicity, which is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dirty="0">
                <a:latin typeface="Times New Roman"/>
                <a:cs typeface="Times New Roman"/>
              </a:rPr>
              <a:t>form of nonpaid </a:t>
            </a:r>
            <a:r>
              <a:rPr sz="1200" spc="-5" dirty="0">
                <a:latin typeface="Times New Roman"/>
                <a:cs typeface="Times New Roman"/>
              </a:rPr>
              <a:t>significant news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editorial </a:t>
            </a:r>
            <a:r>
              <a:rPr sz="1200" dirty="0">
                <a:latin typeface="Times New Roman"/>
                <a:cs typeface="Times New Roman"/>
              </a:rPr>
              <a:t>comment </a:t>
            </a:r>
            <a:r>
              <a:rPr sz="1200" spc="-5" dirty="0">
                <a:latin typeface="Times New Roman"/>
                <a:cs typeface="Times New Roman"/>
              </a:rPr>
              <a:t>about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company,  its practices, its personnel,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its products, is </a:t>
            </a:r>
            <a:r>
              <a:rPr sz="1200" dirty="0">
                <a:latin typeface="Times New Roman"/>
                <a:cs typeface="Times New Roman"/>
              </a:rPr>
              <a:t>a major </a:t>
            </a:r>
            <a:r>
              <a:rPr sz="1200" spc="-5" dirty="0">
                <a:latin typeface="Times New Roman"/>
                <a:cs typeface="Times New Roman"/>
              </a:rPr>
              <a:t>component </a:t>
            </a:r>
            <a:r>
              <a:rPr sz="1200" dirty="0">
                <a:latin typeface="Times New Roman"/>
                <a:cs typeface="Times New Roman"/>
              </a:rPr>
              <a:t>of the public </a:t>
            </a:r>
            <a:r>
              <a:rPr sz="1200" spc="-5" dirty="0">
                <a:latin typeface="Times New Roman"/>
                <a:cs typeface="Times New Roman"/>
              </a:rPr>
              <a:t>relations activities 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company. </a:t>
            </a:r>
            <a:r>
              <a:rPr sz="1200" dirty="0">
                <a:latin typeface="Times New Roman"/>
                <a:cs typeface="Times New Roman"/>
              </a:rPr>
              <a:t>Public relations are the marketing </a:t>
            </a:r>
            <a:r>
              <a:rPr sz="1200" spc="-5" dirty="0">
                <a:latin typeface="Times New Roman"/>
                <a:cs typeface="Times New Roman"/>
              </a:rPr>
              <a:t>communications </a:t>
            </a:r>
            <a:r>
              <a:rPr sz="1200" dirty="0">
                <a:latin typeface="Times New Roman"/>
                <a:cs typeface="Times New Roman"/>
              </a:rPr>
              <a:t>function that </a:t>
            </a:r>
            <a:r>
              <a:rPr sz="1200" spc="-5" dirty="0">
                <a:latin typeface="Times New Roman"/>
                <a:cs typeface="Times New Roman"/>
              </a:rPr>
              <a:t>carries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out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112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1540" cy="8277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 algn="just">
              <a:lnSpc>
                <a:spcPct val="1435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programs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designed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earn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public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understanding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acceptance: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should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viewed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integral  part </a:t>
            </a:r>
            <a:r>
              <a:rPr sz="1200" dirty="0">
                <a:latin typeface="Times New Roman"/>
                <a:cs typeface="Times New Roman"/>
              </a:rPr>
              <a:t>of the export marketing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effort.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700"/>
              </a:lnSpc>
            </a:pP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wants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gain recognition as </a:t>
            </a:r>
            <a:r>
              <a:rPr sz="1200" dirty="0">
                <a:latin typeface="Times New Roman"/>
                <a:cs typeface="Times New Roman"/>
              </a:rPr>
              <a:t>one with </a:t>
            </a:r>
            <a:r>
              <a:rPr sz="1200" spc="-5" dirty="0">
                <a:latin typeface="Times New Roman"/>
                <a:cs typeface="Times New Roman"/>
              </a:rPr>
              <a:t>social responsibilities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locations, this  </a:t>
            </a:r>
            <a:r>
              <a:rPr sz="1200" spc="-5" dirty="0">
                <a:latin typeface="Times New Roman"/>
                <a:cs typeface="Times New Roman"/>
              </a:rPr>
              <a:t>objective </a:t>
            </a:r>
            <a:r>
              <a:rPr sz="1200" dirty="0">
                <a:latin typeface="Times New Roman"/>
                <a:cs typeface="Times New Roman"/>
              </a:rPr>
              <a:t>may often be </a:t>
            </a:r>
            <a:r>
              <a:rPr sz="1200" spc="-5" dirty="0">
                <a:latin typeface="Times New Roman"/>
                <a:cs typeface="Times New Roman"/>
              </a:rPr>
              <a:t>accomplished </a:t>
            </a:r>
            <a:r>
              <a:rPr sz="1200" dirty="0">
                <a:latin typeface="Times New Roman"/>
                <a:cs typeface="Times New Roman"/>
              </a:rPr>
              <a:t>much more effectively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a carefully </a:t>
            </a:r>
            <a:r>
              <a:rPr sz="1200" spc="-5" dirty="0">
                <a:latin typeface="Times New Roman"/>
                <a:cs typeface="Times New Roman"/>
              </a:rPr>
              <a:t>planned campaign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receive favorable editorial mention </a:t>
            </a:r>
            <a:r>
              <a:rPr sz="1200" dirty="0">
                <a:latin typeface="Times New Roman"/>
                <a:cs typeface="Times New Roman"/>
              </a:rPr>
              <a:t>than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using paid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advertisements.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900"/>
              </a:lnSpc>
            </a:pPr>
            <a:r>
              <a:rPr sz="1200" dirty="0">
                <a:latin typeface="Times New Roman"/>
                <a:cs typeface="Times New Roman"/>
              </a:rPr>
              <a:t>Among the most widely </a:t>
            </a:r>
            <a:r>
              <a:rPr sz="1200" spc="-5" dirty="0">
                <a:latin typeface="Times New Roman"/>
                <a:cs typeface="Times New Roman"/>
              </a:rPr>
              <a:t>used tools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public relations are press </a:t>
            </a:r>
            <a:r>
              <a:rPr sz="1200" dirty="0">
                <a:latin typeface="Times New Roman"/>
                <a:cs typeface="Times New Roman"/>
              </a:rPr>
              <a:t>releases </a:t>
            </a:r>
            <a:r>
              <a:rPr sz="1200" spc="-5" dirty="0">
                <a:latin typeface="Times New Roman"/>
                <a:cs typeface="Times New Roman"/>
              </a:rPr>
              <a:t>and prepared editorial  material. Such materials often are prepared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new products, </a:t>
            </a:r>
            <a:r>
              <a:rPr sz="1200" dirty="0">
                <a:latin typeface="Times New Roman"/>
                <a:cs typeface="Times New Roman"/>
              </a:rPr>
              <a:t>the opening of new plants, the  </a:t>
            </a:r>
            <a:r>
              <a:rPr sz="1200" spc="-5" dirty="0">
                <a:latin typeface="Times New Roman"/>
                <a:cs typeface="Times New Roman"/>
              </a:rPr>
              <a:t>accomplishments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company,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activities </a:t>
            </a:r>
            <a:r>
              <a:rPr sz="1200" dirty="0">
                <a:latin typeface="Times New Roman"/>
                <a:cs typeface="Times New Roman"/>
              </a:rPr>
              <a:t>of company </a:t>
            </a:r>
            <a:r>
              <a:rPr sz="1200" spc="-5" dirty="0">
                <a:latin typeface="Times New Roman"/>
                <a:cs typeface="Times New Roman"/>
              </a:rPr>
              <a:t>personnel </a:t>
            </a:r>
            <a:r>
              <a:rPr sz="1200" dirty="0">
                <a:latin typeface="Times New Roman"/>
                <a:cs typeface="Times New Roman"/>
              </a:rPr>
              <a:t>in community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governmental </a:t>
            </a:r>
            <a:r>
              <a:rPr sz="1200" dirty="0">
                <a:latin typeface="Times New Roman"/>
                <a:cs typeface="Times New Roman"/>
              </a:rPr>
              <a:t>activities of locally </a:t>
            </a:r>
            <a:r>
              <a:rPr sz="1200" spc="-5" dirty="0">
                <a:latin typeface="Times New Roman"/>
                <a:cs typeface="Times New Roman"/>
              </a:rPr>
              <a:t>recognized </a:t>
            </a:r>
            <a:r>
              <a:rPr sz="1200" dirty="0">
                <a:latin typeface="Times New Roman"/>
                <a:cs typeface="Times New Roman"/>
              </a:rPr>
              <a:t>merit, the </a:t>
            </a:r>
            <a:r>
              <a:rPr sz="1200" spc="-5" dirty="0">
                <a:latin typeface="Times New Roman"/>
                <a:cs typeface="Times New Roman"/>
              </a:rPr>
              <a:t>favorable </a:t>
            </a:r>
            <a:r>
              <a:rPr sz="1200" dirty="0">
                <a:latin typeface="Times New Roman"/>
                <a:cs typeface="Times New Roman"/>
              </a:rPr>
              <a:t>impact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company on the  </a:t>
            </a:r>
            <a:r>
              <a:rPr sz="1200" spc="-5" dirty="0">
                <a:latin typeface="Times New Roman"/>
                <a:cs typeface="Times New Roman"/>
              </a:rPr>
              <a:t>local economy, </a:t>
            </a:r>
            <a:r>
              <a:rPr sz="1200" dirty="0">
                <a:latin typeface="Times New Roman"/>
                <a:cs typeface="Times New Roman"/>
              </a:rPr>
              <a:t>the role of the company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local </a:t>
            </a:r>
            <a:r>
              <a:rPr sz="1200" spc="-5" dirty="0">
                <a:latin typeface="Times New Roman"/>
                <a:cs typeface="Times New Roman"/>
              </a:rPr>
              <a:t>employer, </a:t>
            </a:r>
            <a:r>
              <a:rPr sz="1200" dirty="0">
                <a:latin typeface="Times New Roman"/>
                <a:cs typeface="Times New Roman"/>
              </a:rPr>
              <a:t>or the contribution that a company  </a:t>
            </a:r>
            <a:r>
              <a:rPr sz="1200" spc="-5" dirty="0">
                <a:latin typeface="Times New Roman"/>
                <a:cs typeface="Times New Roman"/>
              </a:rPr>
              <a:t>makes </a:t>
            </a:r>
            <a:r>
              <a:rPr sz="1200" dirty="0">
                <a:latin typeface="Times New Roman"/>
                <a:cs typeface="Times New Roman"/>
              </a:rPr>
              <a:t>to the</a:t>
            </a:r>
            <a:r>
              <a:rPr sz="1200" spc="-5" dirty="0">
                <a:latin typeface="Times New Roman"/>
                <a:cs typeface="Times New Roman"/>
              </a:rPr>
              <a:t> country.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latin typeface="Times New Roman"/>
                <a:cs typeface="Times New Roman"/>
              </a:rPr>
              <a:t>Summary on international promotion</a:t>
            </a:r>
            <a:r>
              <a:rPr sz="1600" b="1" spc="1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decision</a:t>
            </a:r>
            <a:endParaRPr sz="1600">
              <a:latin typeface="Times New Roman"/>
              <a:cs typeface="Times New Roman"/>
            </a:endParaRPr>
          </a:p>
          <a:p>
            <a:pPr marL="12700" marR="10160" algn="just">
              <a:lnSpc>
                <a:spcPct val="144200"/>
              </a:lnSpc>
              <a:spcBef>
                <a:spcPts val="1415"/>
              </a:spcBef>
            </a:pPr>
            <a:r>
              <a:rPr sz="1200" spc="-5" dirty="0">
                <a:latin typeface="Times New Roman"/>
                <a:cs typeface="Times New Roman"/>
              </a:rPr>
              <a:t>Once </a:t>
            </a:r>
            <a:r>
              <a:rPr sz="1200" dirty="0">
                <a:latin typeface="Times New Roman"/>
                <a:cs typeface="Times New Roman"/>
              </a:rPr>
              <a:t>a product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developed to meet </a:t>
            </a:r>
            <a:r>
              <a:rPr sz="1200" spc="-5" dirty="0">
                <a:latin typeface="Times New Roman"/>
                <a:cs typeface="Times New Roman"/>
              </a:rPr>
              <a:t>target </a:t>
            </a:r>
            <a:r>
              <a:rPr sz="1200" dirty="0">
                <a:latin typeface="Times New Roman"/>
                <a:cs typeface="Times New Roman"/>
              </a:rPr>
              <a:t>market </a:t>
            </a:r>
            <a:r>
              <a:rPr sz="1200" spc="-5" dirty="0">
                <a:latin typeface="Times New Roman"/>
                <a:cs typeface="Times New Roman"/>
              </a:rPr>
              <a:t>needs and is </a:t>
            </a:r>
            <a:r>
              <a:rPr sz="1200" dirty="0">
                <a:latin typeface="Times New Roman"/>
                <a:cs typeface="Times New Roman"/>
              </a:rPr>
              <a:t>properly </a:t>
            </a:r>
            <a:r>
              <a:rPr sz="1200" spc="-5" dirty="0">
                <a:latin typeface="Times New Roman"/>
                <a:cs typeface="Times New Roman"/>
              </a:rPr>
              <a:t>distributed, intended  customers </a:t>
            </a:r>
            <a:r>
              <a:rPr sz="1200" dirty="0">
                <a:latin typeface="Times New Roman"/>
                <a:cs typeface="Times New Roman"/>
              </a:rPr>
              <a:t>must be informed of the </a:t>
            </a:r>
            <a:r>
              <a:rPr sz="1200" spc="-5" dirty="0">
                <a:latin typeface="Times New Roman"/>
                <a:cs typeface="Times New Roman"/>
              </a:rPr>
              <a:t>product's </a:t>
            </a:r>
            <a:r>
              <a:rPr sz="1200" dirty="0">
                <a:latin typeface="Times New Roman"/>
                <a:cs typeface="Times New Roman"/>
              </a:rPr>
              <a:t>value </a:t>
            </a:r>
            <a:r>
              <a:rPr sz="1200" spc="-5" dirty="0">
                <a:latin typeface="Times New Roman"/>
                <a:cs typeface="Times New Roman"/>
              </a:rPr>
              <a:t>and availability.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Of all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elements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promotional </a:t>
            </a:r>
            <a:r>
              <a:rPr sz="1200" dirty="0">
                <a:latin typeface="Times New Roman"/>
                <a:cs typeface="Times New Roman"/>
              </a:rPr>
              <a:t>mix, </a:t>
            </a:r>
            <a:r>
              <a:rPr sz="1200" spc="-5" dirty="0">
                <a:latin typeface="Times New Roman"/>
                <a:cs typeface="Times New Roman"/>
              </a:rPr>
              <a:t>decisions </a:t>
            </a:r>
            <a:r>
              <a:rPr sz="1200" dirty="0">
                <a:latin typeface="Times New Roman"/>
                <a:cs typeface="Times New Roman"/>
              </a:rPr>
              <a:t>involving advertising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those most </a:t>
            </a:r>
            <a:r>
              <a:rPr sz="1200" spc="-5" dirty="0">
                <a:latin typeface="Times New Roman"/>
                <a:cs typeface="Times New Roman"/>
              </a:rPr>
              <a:t>often  affected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cultural differences </a:t>
            </a:r>
            <a:r>
              <a:rPr sz="1200" dirty="0">
                <a:latin typeface="Times New Roman"/>
                <a:cs typeface="Times New Roman"/>
              </a:rPr>
              <a:t>among country </a:t>
            </a:r>
            <a:r>
              <a:rPr sz="1200" spc="-5" dirty="0">
                <a:latin typeface="Times New Roman"/>
                <a:cs typeface="Times New Roman"/>
              </a:rPr>
              <a:t>markets. Consumers </a:t>
            </a:r>
            <a:r>
              <a:rPr sz="1200" dirty="0">
                <a:latin typeface="Times New Roman"/>
                <a:cs typeface="Times New Roman"/>
              </a:rPr>
              <a:t>respond in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their  culture, its </a:t>
            </a:r>
            <a:r>
              <a:rPr sz="1200" dirty="0">
                <a:latin typeface="Times New Roman"/>
                <a:cs typeface="Times New Roman"/>
              </a:rPr>
              <a:t>style, </a:t>
            </a:r>
            <a:r>
              <a:rPr sz="1200" spc="-5" dirty="0">
                <a:latin typeface="Times New Roman"/>
                <a:cs typeface="Times New Roman"/>
              </a:rPr>
              <a:t>feelings, value systems, attitudes, beliefs, and </a:t>
            </a:r>
            <a:r>
              <a:rPr sz="1200" dirty="0">
                <a:latin typeface="Times New Roman"/>
                <a:cs typeface="Times New Roman"/>
              </a:rPr>
              <a:t>perceptions. </a:t>
            </a:r>
            <a:r>
              <a:rPr sz="1200" spc="-5" dirty="0">
                <a:latin typeface="Times New Roman"/>
                <a:cs typeface="Times New Roman"/>
              </a:rPr>
              <a:t>Because advertising's  function 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interpret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translate </a:t>
            </a:r>
            <a:r>
              <a:rPr sz="1200" dirty="0">
                <a:latin typeface="Times New Roman"/>
                <a:cs typeface="Times New Roman"/>
              </a:rPr>
              <a:t>the need/want-satisfying qualities of products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services in 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consumer needs, </a:t>
            </a:r>
            <a:r>
              <a:rPr sz="1200" spc="-5" dirty="0">
                <a:latin typeface="Times New Roman"/>
                <a:cs typeface="Times New Roman"/>
              </a:rPr>
              <a:t>wants, desires, and aspirations, </a:t>
            </a:r>
            <a:r>
              <a:rPr sz="1200" dirty="0">
                <a:latin typeface="Times New Roman"/>
                <a:cs typeface="Times New Roman"/>
              </a:rPr>
              <a:t>the emotional </a:t>
            </a:r>
            <a:r>
              <a:rPr sz="1200" spc="-5" dirty="0">
                <a:latin typeface="Times New Roman"/>
                <a:cs typeface="Times New Roman"/>
              </a:rPr>
              <a:t>appeals, symbols,  persuasive approaches, </a:t>
            </a:r>
            <a:r>
              <a:rPr sz="1200" dirty="0">
                <a:latin typeface="Times New Roman"/>
                <a:cs typeface="Times New Roman"/>
              </a:rPr>
              <a:t>and other </a:t>
            </a:r>
            <a:r>
              <a:rPr sz="1200" spc="-5" dirty="0">
                <a:latin typeface="Times New Roman"/>
                <a:cs typeface="Times New Roman"/>
              </a:rPr>
              <a:t>characteristics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an advertisement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coincide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cultural  </a:t>
            </a:r>
            <a:r>
              <a:rPr sz="1200" dirty="0">
                <a:latin typeface="Times New Roman"/>
                <a:cs typeface="Times New Roman"/>
              </a:rPr>
              <a:t>norms if 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to be</a:t>
            </a:r>
            <a:r>
              <a:rPr sz="1200" spc="-5" dirty="0">
                <a:latin typeface="Times New Roman"/>
                <a:cs typeface="Times New Roman"/>
              </a:rPr>
              <a:t> effective.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500"/>
              </a:lnSpc>
            </a:pPr>
            <a:r>
              <a:rPr sz="1200" spc="-5" dirty="0">
                <a:latin typeface="Times New Roman"/>
                <a:cs typeface="Times New Roman"/>
              </a:rPr>
              <a:t>Reconciling an international </a:t>
            </a:r>
            <a:r>
              <a:rPr sz="1200" dirty="0">
                <a:latin typeface="Times New Roman"/>
                <a:cs typeface="Times New Roman"/>
              </a:rPr>
              <a:t>advertising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promotion </a:t>
            </a:r>
            <a:r>
              <a:rPr sz="1200" spc="-5" dirty="0">
                <a:latin typeface="Times New Roman"/>
                <a:cs typeface="Times New Roman"/>
              </a:rPr>
              <a:t>effort </a:t>
            </a:r>
            <a:r>
              <a:rPr sz="1200" dirty="0">
                <a:latin typeface="Times New Roman"/>
                <a:cs typeface="Times New Roman"/>
              </a:rPr>
              <a:t>with the </a:t>
            </a:r>
            <a:r>
              <a:rPr sz="1200" spc="-5" dirty="0">
                <a:latin typeface="Times New Roman"/>
                <a:cs typeface="Times New Roman"/>
              </a:rPr>
              <a:t>cultural uniqueness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markets 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challenge confronting </a:t>
            </a:r>
            <a:r>
              <a:rPr sz="1200" dirty="0">
                <a:latin typeface="Times New Roman"/>
                <a:cs typeface="Times New Roman"/>
              </a:rPr>
              <a:t>the international or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8255" algn="just">
              <a:lnSpc>
                <a:spcPct val="1436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basic framework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concepts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promotion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essentially the </a:t>
            </a:r>
            <a:r>
              <a:rPr sz="1200" spc="-5" dirty="0">
                <a:latin typeface="Times New Roman"/>
                <a:cs typeface="Times New Roman"/>
              </a:rPr>
              <a:t>same wherever  employed. Six steps are </a:t>
            </a:r>
            <a:r>
              <a:rPr sz="1200" dirty="0">
                <a:latin typeface="Times New Roman"/>
                <a:cs typeface="Times New Roman"/>
              </a:rPr>
              <a:t>involved: (1) study the </a:t>
            </a:r>
            <a:r>
              <a:rPr sz="1200" spc="-5" dirty="0">
                <a:latin typeface="Times New Roman"/>
                <a:cs typeface="Times New Roman"/>
              </a:rPr>
              <a:t>target market(s); </a:t>
            </a:r>
            <a:r>
              <a:rPr sz="1200" dirty="0">
                <a:latin typeface="Times New Roman"/>
                <a:cs typeface="Times New Roman"/>
              </a:rPr>
              <a:t>(2)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dirty="0">
                <a:latin typeface="Times New Roman"/>
                <a:cs typeface="Times New Roman"/>
              </a:rPr>
              <a:t>the extent of  </a:t>
            </a:r>
            <a:r>
              <a:rPr sz="1200" spc="-5" dirty="0">
                <a:latin typeface="Times New Roman"/>
                <a:cs typeface="Times New Roman"/>
              </a:rPr>
              <a:t>worldwide standardization; </a:t>
            </a:r>
            <a:r>
              <a:rPr sz="1200" dirty="0">
                <a:latin typeface="Times New Roman"/>
                <a:cs typeface="Times New Roman"/>
              </a:rPr>
              <a:t>(3)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promotional mix </a:t>
            </a:r>
            <a:r>
              <a:rPr sz="1200" dirty="0">
                <a:latin typeface="Times New Roman"/>
                <a:cs typeface="Times New Roman"/>
              </a:rPr>
              <a:t>(the blend of </a:t>
            </a:r>
            <a:r>
              <a:rPr sz="1200" spc="-5" dirty="0">
                <a:latin typeface="Times New Roman"/>
                <a:cs typeface="Times New Roman"/>
              </a:rPr>
              <a:t>advertising, personal  selling,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promotions,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public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relations)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national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markets;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(4)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develop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most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113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1540" cy="814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 algn="just">
              <a:lnSpc>
                <a:spcPct val="1435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effective message(s); </a:t>
            </a:r>
            <a:r>
              <a:rPr sz="1200" dirty="0">
                <a:latin typeface="Times New Roman"/>
                <a:cs typeface="Times New Roman"/>
              </a:rPr>
              <a:t>(5) </a:t>
            </a:r>
            <a:r>
              <a:rPr sz="1200" spc="-5" dirty="0">
                <a:latin typeface="Times New Roman"/>
                <a:cs typeface="Times New Roman"/>
              </a:rPr>
              <a:t>select effective media; </a:t>
            </a:r>
            <a:r>
              <a:rPr sz="1200" dirty="0">
                <a:latin typeface="Times New Roman"/>
                <a:cs typeface="Times New Roman"/>
              </a:rPr>
              <a:t>and (6) </a:t>
            </a:r>
            <a:r>
              <a:rPr sz="1200" spc="-5" dirty="0">
                <a:latin typeface="Times New Roman"/>
                <a:cs typeface="Times New Roman"/>
              </a:rPr>
              <a:t>establish </a:t>
            </a:r>
            <a:r>
              <a:rPr sz="1200" dirty="0">
                <a:latin typeface="Times New Roman"/>
                <a:cs typeface="Times New Roman"/>
              </a:rPr>
              <a:t>the necessary </a:t>
            </a:r>
            <a:r>
              <a:rPr sz="1200" spc="-5" dirty="0">
                <a:latin typeface="Times New Roman"/>
                <a:cs typeface="Times New Roman"/>
              </a:rPr>
              <a:t>controls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assist  </a:t>
            </a:r>
            <a:r>
              <a:rPr sz="1200" dirty="0">
                <a:latin typeface="Times New Roman"/>
                <a:cs typeface="Times New Roman"/>
              </a:rPr>
              <a:t>in monitoring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achieving </a:t>
            </a:r>
            <a:r>
              <a:rPr sz="1200" spc="-5" dirty="0">
                <a:latin typeface="Times New Roman"/>
                <a:cs typeface="Times New Roman"/>
              </a:rPr>
              <a:t>worldwide marketing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objectives.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600"/>
              </a:lnSpc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this chapter,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review </a:t>
            </a:r>
            <a:r>
              <a:rPr sz="1200" dirty="0">
                <a:latin typeface="Times New Roman"/>
                <a:cs typeface="Times New Roman"/>
              </a:rPr>
              <a:t>of some of the </a:t>
            </a: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trends that </a:t>
            </a:r>
            <a:r>
              <a:rPr sz="1200" spc="-5" dirty="0">
                <a:latin typeface="Times New Roman"/>
                <a:cs typeface="Times New Roman"/>
              </a:rPr>
              <a:t>can impact international </a:t>
            </a:r>
            <a:r>
              <a:rPr sz="1200" dirty="0">
                <a:latin typeface="Times New Roman"/>
                <a:cs typeface="Times New Roman"/>
              </a:rPr>
              <a:t>advertising </a:t>
            </a:r>
            <a:r>
              <a:rPr sz="1200" spc="-5" dirty="0">
                <a:latin typeface="Times New Roman"/>
                <a:cs typeface="Times New Roman"/>
              </a:rPr>
              <a:t>is  followed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a discussion of </a:t>
            </a:r>
            <a:r>
              <a:rPr sz="1200" spc="-5" dirty="0">
                <a:latin typeface="Times New Roman"/>
                <a:cs typeface="Times New Roman"/>
              </a:rPr>
              <a:t>global versus </a:t>
            </a:r>
            <a:r>
              <a:rPr sz="1200" dirty="0">
                <a:latin typeface="Times New Roman"/>
                <a:cs typeface="Times New Roman"/>
              </a:rPr>
              <a:t>modified </a:t>
            </a:r>
            <a:r>
              <a:rPr sz="1200" spc="-5" dirty="0">
                <a:latin typeface="Times New Roman"/>
                <a:cs typeface="Times New Roman"/>
              </a:rPr>
              <a:t>advertising. A </a:t>
            </a:r>
            <a:r>
              <a:rPr sz="1200" dirty="0">
                <a:latin typeface="Times New Roman"/>
                <a:cs typeface="Times New Roman"/>
              </a:rPr>
              <a:t>survey of </a:t>
            </a:r>
            <a:r>
              <a:rPr sz="1200" spc="-5" dirty="0">
                <a:latin typeface="Times New Roman"/>
                <a:cs typeface="Times New Roman"/>
              </a:rPr>
              <a:t>problems and  challenges confronting international advertisers </a:t>
            </a:r>
            <a:r>
              <a:rPr sz="1200" dirty="0">
                <a:latin typeface="Times New Roman"/>
                <a:cs typeface="Times New Roman"/>
              </a:rPr>
              <a:t>– including </a:t>
            </a:r>
            <a:r>
              <a:rPr sz="1200" spc="-5" dirty="0">
                <a:latin typeface="Times New Roman"/>
                <a:cs typeface="Times New Roman"/>
              </a:rPr>
              <a:t>basic </a:t>
            </a:r>
            <a:r>
              <a:rPr sz="1200" dirty="0">
                <a:latin typeface="Times New Roman"/>
                <a:cs typeface="Times New Roman"/>
              </a:rPr>
              <a:t>creative strategy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media  planning </a:t>
            </a:r>
            <a:r>
              <a:rPr sz="1200" spc="-5" dirty="0">
                <a:latin typeface="Times New Roman"/>
                <a:cs typeface="Times New Roman"/>
              </a:rPr>
              <a:t>and selection </a:t>
            </a:r>
            <a:r>
              <a:rPr sz="1200" dirty="0">
                <a:latin typeface="Times New Roman"/>
                <a:cs typeface="Times New Roman"/>
              </a:rPr>
              <a:t>– </a:t>
            </a:r>
            <a:r>
              <a:rPr sz="1200" spc="-5" dirty="0">
                <a:latin typeface="Times New Roman"/>
                <a:cs typeface="Times New Roman"/>
              </a:rPr>
              <a:t>are presented.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69265" algn="l"/>
              </a:tabLst>
            </a:pPr>
            <a:r>
              <a:rPr sz="1200" spc="-5" dirty="0">
                <a:latin typeface="Times New Roman"/>
                <a:cs typeface="Times New Roman"/>
              </a:rPr>
              <a:t>A.	International </a:t>
            </a:r>
            <a:r>
              <a:rPr sz="1200" dirty="0">
                <a:latin typeface="Times New Roman"/>
                <a:cs typeface="Times New Roman"/>
              </a:rPr>
              <a:t>Advertising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dirty="0">
                <a:latin typeface="Times New Roman"/>
                <a:cs typeface="Times New Roman"/>
              </a:rPr>
              <a:t>of the most widely </a:t>
            </a:r>
            <a:r>
              <a:rPr sz="1200" spc="-5" dirty="0">
                <a:latin typeface="Times New Roman"/>
                <a:cs typeface="Times New Roman"/>
              </a:rPr>
              <a:t>debated </a:t>
            </a:r>
            <a:r>
              <a:rPr sz="1200" dirty="0">
                <a:latin typeface="Times New Roman"/>
                <a:cs typeface="Times New Roman"/>
              </a:rPr>
              <a:t>policy </a:t>
            </a:r>
            <a:r>
              <a:rPr sz="1200" spc="-5" dirty="0">
                <a:latin typeface="Times New Roman"/>
                <a:cs typeface="Times New Roman"/>
              </a:rPr>
              <a:t>areas </a:t>
            </a:r>
            <a:r>
              <a:rPr sz="1200" dirty="0">
                <a:latin typeface="Times New Roman"/>
                <a:cs typeface="Times New Roman"/>
              </a:rPr>
              <a:t>pertaining to the </a:t>
            </a:r>
            <a:r>
              <a:rPr sz="1200" spc="-5" dirty="0">
                <a:latin typeface="Times New Roman"/>
                <a:cs typeface="Times New Roman"/>
              </a:rPr>
              <a:t>degree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specialized advertising  necessary from country to </a:t>
            </a:r>
            <a:r>
              <a:rPr sz="1200" spc="-5" dirty="0">
                <a:latin typeface="Times New Roman"/>
                <a:cs typeface="Times New Roman"/>
              </a:rPr>
              <a:t>country. </a:t>
            </a:r>
            <a:r>
              <a:rPr sz="1200" dirty="0">
                <a:latin typeface="Times New Roman"/>
                <a:cs typeface="Times New Roman"/>
              </a:rPr>
              <a:t>One view sees advertising </a:t>
            </a:r>
            <a:r>
              <a:rPr sz="1200" spc="-5" dirty="0">
                <a:latin typeface="Times New Roman"/>
                <a:cs typeface="Times New Roman"/>
              </a:rPr>
              <a:t>customized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region because </a:t>
            </a:r>
            <a:r>
              <a:rPr sz="1200" dirty="0">
                <a:latin typeface="Times New Roman"/>
                <a:cs typeface="Times New Roman"/>
              </a:rPr>
              <a:t>every country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seen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posing a special problem. Executives with this </a:t>
            </a:r>
            <a:r>
              <a:rPr sz="1200" spc="-5" dirty="0">
                <a:latin typeface="Times New Roman"/>
                <a:cs typeface="Times New Roman"/>
              </a:rPr>
              <a:t>viewpoint  argue </a:t>
            </a:r>
            <a:r>
              <a:rPr sz="1200" dirty="0">
                <a:latin typeface="Times New Roman"/>
                <a:cs typeface="Times New Roman"/>
              </a:rPr>
              <a:t>that the only </a:t>
            </a:r>
            <a:r>
              <a:rPr sz="1200" spc="5" dirty="0">
                <a:latin typeface="Times New Roman"/>
                <a:cs typeface="Times New Roman"/>
              </a:rPr>
              <a:t>way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achieve adequate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relevant </a:t>
            </a:r>
            <a:r>
              <a:rPr sz="1200" dirty="0">
                <a:latin typeface="Times New Roman"/>
                <a:cs typeface="Times New Roman"/>
              </a:rPr>
              <a:t>advertising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develop separate  campaigns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each country. At </a:t>
            </a:r>
            <a:r>
              <a:rPr sz="1200" dirty="0">
                <a:latin typeface="Times New Roman"/>
                <a:cs typeface="Times New Roman"/>
              </a:rPr>
              <a:t>the other </a:t>
            </a:r>
            <a:r>
              <a:rPr sz="1200" spc="-5" dirty="0">
                <a:latin typeface="Times New Roman"/>
                <a:cs typeface="Times New Roman"/>
              </a:rPr>
              <a:t>extreme </a:t>
            </a:r>
            <a:r>
              <a:rPr sz="1200" dirty="0">
                <a:latin typeface="Times New Roman"/>
                <a:cs typeface="Times New Roman"/>
              </a:rPr>
              <a:t>are those who </a:t>
            </a:r>
            <a:r>
              <a:rPr sz="1200" spc="-5" dirty="0">
                <a:latin typeface="Times New Roman"/>
                <a:cs typeface="Times New Roman"/>
              </a:rPr>
              <a:t>suggest </a:t>
            </a:r>
            <a:r>
              <a:rPr sz="1200" dirty="0">
                <a:latin typeface="Times New Roman"/>
                <a:cs typeface="Times New Roman"/>
              </a:rPr>
              <a:t>that advertising should  be </a:t>
            </a:r>
            <a:r>
              <a:rPr sz="1200" spc="-5" dirty="0">
                <a:latin typeface="Times New Roman"/>
                <a:cs typeface="Times New Roman"/>
              </a:rPr>
              <a:t>standardized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all markets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world </a:t>
            </a:r>
            <a:r>
              <a:rPr sz="1200" dirty="0">
                <a:latin typeface="Times New Roman"/>
                <a:cs typeface="Times New Roman"/>
              </a:rPr>
              <a:t>and overlook </a:t>
            </a:r>
            <a:r>
              <a:rPr sz="1200" spc="-5" dirty="0">
                <a:latin typeface="Times New Roman"/>
                <a:cs typeface="Times New Roman"/>
              </a:rPr>
              <a:t>regional differences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altogether.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A global </a:t>
            </a:r>
            <a:r>
              <a:rPr sz="1200" dirty="0">
                <a:latin typeface="Times New Roman"/>
                <a:cs typeface="Times New Roman"/>
              </a:rPr>
              <a:t>perspective </a:t>
            </a:r>
            <a:r>
              <a:rPr sz="1200" spc="-5" dirty="0">
                <a:latin typeface="Times New Roman"/>
                <a:cs typeface="Times New Roman"/>
              </a:rPr>
              <a:t>directs </a:t>
            </a:r>
            <a:r>
              <a:rPr sz="1200" dirty="0">
                <a:latin typeface="Times New Roman"/>
                <a:cs typeface="Times New Roman"/>
              </a:rPr>
              <a:t>products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advertising </a:t>
            </a:r>
            <a:r>
              <a:rPr sz="1200" spc="-5" dirty="0">
                <a:latin typeface="Times New Roman"/>
                <a:cs typeface="Times New Roman"/>
              </a:rPr>
              <a:t>toward worldwide markets </a:t>
            </a:r>
            <a:r>
              <a:rPr sz="1200" dirty="0">
                <a:latin typeface="Times New Roman"/>
                <a:cs typeface="Times New Roman"/>
              </a:rPr>
              <a:t>rather than  multiple </a:t>
            </a:r>
            <a:r>
              <a:rPr sz="1200" spc="-5" dirty="0">
                <a:latin typeface="Times New Roman"/>
                <a:cs typeface="Times New Roman"/>
              </a:rPr>
              <a:t>national markets.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seasoned international marketer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advertiser realizes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decision 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standardization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modification depends </a:t>
            </a:r>
            <a:r>
              <a:rPr sz="1200" dirty="0">
                <a:latin typeface="Times New Roman"/>
                <a:cs typeface="Times New Roman"/>
              </a:rPr>
              <a:t>more on motives for </a:t>
            </a:r>
            <a:r>
              <a:rPr sz="1200" spc="-5" dirty="0">
                <a:latin typeface="Times New Roman"/>
                <a:cs typeface="Times New Roman"/>
              </a:rPr>
              <a:t>buying </a:t>
            </a:r>
            <a:r>
              <a:rPr sz="1200" dirty="0">
                <a:latin typeface="Times New Roman"/>
                <a:cs typeface="Times New Roman"/>
              </a:rPr>
              <a:t>than on </a:t>
            </a:r>
            <a:r>
              <a:rPr sz="1200" spc="-5" dirty="0">
                <a:latin typeface="Times New Roman"/>
                <a:cs typeface="Times New Roman"/>
              </a:rPr>
              <a:t>geography.  Advertising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relate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motives. </a:t>
            </a:r>
            <a:r>
              <a:rPr sz="1200" spc="-1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people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different markets </a:t>
            </a:r>
            <a:r>
              <a:rPr sz="1200" spc="5" dirty="0">
                <a:latin typeface="Times New Roman"/>
                <a:cs typeface="Times New Roman"/>
              </a:rPr>
              <a:t>buy </a:t>
            </a:r>
            <a:r>
              <a:rPr sz="1200" spc="-5" dirty="0">
                <a:latin typeface="Times New Roman"/>
                <a:cs typeface="Times New Roman"/>
              </a:rPr>
              <a:t>similar products </a:t>
            </a:r>
            <a:r>
              <a:rPr sz="1200" dirty="0">
                <a:latin typeface="Times New Roman"/>
                <a:cs typeface="Times New Roman"/>
              </a:rPr>
              <a:t>for  significantly </a:t>
            </a:r>
            <a:r>
              <a:rPr sz="1200" spc="-5" dirty="0">
                <a:latin typeface="Times New Roman"/>
                <a:cs typeface="Times New Roman"/>
              </a:rPr>
              <a:t>different </a:t>
            </a:r>
            <a:r>
              <a:rPr sz="1200" dirty="0">
                <a:latin typeface="Times New Roman"/>
                <a:cs typeface="Times New Roman"/>
              </a:rPr>
              <a:t>reasons, </a:t>
            </a:r>
            <a:r>
              <a:rPr sz="1200" spc="-5" dirty="0">
                <a:latin typeface="Times New Roman"/>
                <a:cs typeface="Times New Roman"/>
              </a:rPr>
              <a:t>advertising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focus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such differences. For example, an  advertising program </a:t>
            </a:r>
            <a:r>
              <a:rPr sz="1200" dirty="0">
                <a:latin typeface="Times New Roman"/>
                <a:cs typeface="Times New Roman"/>
              </a:rPr>
              <a:t>developed by Channel, the </a:t>
            </a:r>
            <a:r>
              <a:rPr sz="1200" spc="-5" dirty="0">
                <a:latin typeface="Times New Roman"/>
                <a:cs typeface="Times New Roman"/>
              </a:rPr>
              <a:t>perfume manufacturer, failed </a:t>
            </a:r>
            <a:r>
              <a:rPr sz="1200" dirty="0">
                <a:latin typeface="Times New Roman"/>
                <a:cs typeface="Times New Roman"/>
              </a:rPr>
              <a:t>in the United </a:t>
            </a:r>
            <a:r>
              <a:rPr sz="1200" spc="-5" dirty="0">
                <a:latin typeface="Times New Roman"/>
                <a:cs typeface="Times New Roman"/>
              </a:rPr>
              <a:t>States  although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was </a:t>
            </a:r>
            <a:r>
              <a:rPr sz="1200" dirty="0">
                <a:latin typeface="Times New Roman"/>
                <a:cs typeface="Times New Roman"/>
              </a:rPr>
              <a:t>very popular in </a:t>
            </a:r>
            <a:r>
              <a:rPr sz="1200" spc="-5" dirty="0">
                <a:latin typeface="Times New Roman"/>
                <a:cs typeface="Times New Roman"/>
              </a:rPr>
              <a:t>Europe. </a:t>
            </a:r>
            <a:r>
              <a:rPr sz="1200" dirty="0">
                <a:latin typeface="Times New Roman"/>
                <a:cs typeface="Times New Roman"/>
              </a:rPr>
              <a:t>Admitting failure in their </a:t>
            </a:r>
            <a:r>
              <a:rPr sz="1200" spc="-5" dirty="0">
                <a:latin typeface="Times New Roman"/>
                <a:cs typeface="Times New Roman"/>
              </a:rPr>
              <a:t>attempt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globalize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advertising,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fragrance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analyst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commented,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"There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French-American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problem."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French  concept </a:t>
            </a:r>
            <a:r>
              <a:rPr sz="1200" dirty="0">
                <a:latin typeface="Times New Roman"/>
                <a:cs typeface="Times New Roman"/>
              </a:rPr>
              <a:t>of prestige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not the </a:t>
            </a:r>
            <a:r>
              <a:rPr sz="1200" spc="-5" dirty="0">
                <a:latin typeface="Times New Roman"/>
                <a:cs typeface="Times New Roman"/>
              </a:rPr>
              <a:t>same as America's. On </a:t>
            </a:r>
            <a:r>
              <a:rPr sz="1200" dirty="0">
                <a:latin typeface="Times New Roman"/>
                <a:cs typeface="Times New Roman"/>
              </a:rPr>
              <a:t>the other </a:t>
            </a:r>
            <a:r>
              <a:rPr sz="1200" spc="-5" dirty="0">
                <a:latin typeface="Times New Roman"/>
                <a:cs typeface="Times New Roman"/>
              </a:rPr>
              <a:t>hand, when markets react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similar  </a:t>
            </a:r>
            <a:r>
              <a:rPr sz="1200" dirty="0">
                <a:latin typeface="Times New Roman"/>
                <a:cs typeface="Times New Roman"/>
              </a:rPr>
              <a:t>stimuli, 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necessary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vary </a:t>
            </a:r>
            <a:r>
              <a:rPr sz="1200" dirty="0">
                <a:latin typeface="Times New Roman"/>
                <a:cs typeface="Times New Roman"/>
              </a:rPr>
              <a:t>advertising </a:t>
            </a:r>
            <a:r>
              <a:rPr sz="1200" spc="-5" dirty="0">
                <a:latin typeface="Times New Roman"/>
                <a:cs typeface="Times New Roman"/>
              </a:rPr>
              <a:t>messages </a:t>
            </a:r>
            <a:r>
              <a:rPr sz="1200" dirty="0">
                <a:latin typeface="Times New Roman"/>
                <a:cs typeface="Times New Roman"/>
              </a:rPr>
              <a:t>for the sake of </a:t>
            </a:r>
            <a:r>
              <a:rPr sz="1200" spc="-5" dirty="0">
                <a:latin typeface="Times New Roman"/>
                <a:cs typeface="Times New Roman"/>
              </a:rPr>
              <a:t>variation. A </a:t>
            </a:r>
            <a:r>
              <a:rPr sz="1200" spc="5" dirty="0">
                <a:latin typeface="Times New Roman"/>
                <a:cs typeface="Times New Roman"/>
              </a:rPr>
              <a:t>Mexican-  </a:t>
            </a:r>
            <a:r>
              <a:rPr sz="1200" spc="-5" dirty="0">
                <a:latin typeface="Times New Roman"/>
                <a:cs typeface="Times New Roman"/>
              </a:rPr>
              <a:t>produced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commercial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Vicks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VapoRub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throughout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Latin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America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40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  </a:t>
            </a:r>
            <a:r>
              <a:rPr sz="1200" spc="-5" dirty="0">
                <a:latin typeface="Times New Roman"/>
                <a:cs typeface="Times New Roman"/>
              </a:rPr>
              <a:t>countries,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including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France.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message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totally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relevant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habits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these 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8255" algn="just">
              <a:lnSpc>
                <a:spcPct val="143300"/>
              </a:lnSpc>
            </a:pP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there are </a:t>
            </a:r>
            <a:r>
              <a:rPr sz="1200" spc="-5" dirty="0">
                <a:latin typeface="Times New Roman"/>
                <a:cs typeface="Times New Roman"/>
              </a:rPr>
              <a:t>few situations where either </a:t>
            </a:r>
            <a:r>
              <a:rPr sz="1200" dirty="0">
                <a:latin typeface="Times New Roman"/>
                <a:cs typeface="Times New Roman"/>
              </a:rPr>
              <a:t>a multi-domestic or </a:t>
            </a: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marketing strategy </a:t>
            </a:r>
            <a:r>
              <a:rPr sz="1200" spc="-5" dirty="0">
                <a:latin typeface="Times New Roman"/>
                <a:cs typeface="Times New Roman"/>
              </a:rPr>
              <a:t>alone  is </a:t>
            </a:r>
            <a:r>
              <a:rPr sz="1200" dirty="0">
                <a:latin typeface="Times New Roman"/>
                <a:cs typeface="Times New Roman"/>
              </a:rPr>
              <a:t>clearly the </a:t>
            </a:r>
            <a:r>
              <a:rPr sz="1200" spc="-5" dirty="0">
                <a:latin typeface="Times New Roman"/>
                <a:cs typeface="Times New Roman"/>
              </a:rPr>
              <a:t>best, </a:t>
            </a:r>
            <a:r>
              <a:rPr sz="1200" dirty="0">
                <a:latin typeface="Times New Roman"/>
                <a:cs typeface="Times New Roman"/>
              </a:rPr>
              <a:t>most companies compromise with </a:t>
            </a:r>
            <a:r>
              <a:rPr sz="1200" spc="-5" dirty="0">
                <a:latin typeface="Times New Roman"/>
                <a:cs typeface="Times New Roman"/>
              </a:rPr>
              <a:t>pattern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advertising.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114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91031"/>
            <a:ext cx="5971540" cy="8177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Pattern </a:t>
            </a:r>
            <a:r>
              <a:rPr sz="1200" b="1" dirty="0">
                <a:latin typeface="Times New Roman"/>
                <a:cs typeface="Times New Roman"/>
              </a:rPr>
              <a:t>Advertising: </a:t>
            </a:r>
            <a:r>
              <a:rPr sz="1200" b="1" spc="-5" dirty="0">
                <a:latin typeface="Times New Roman"/>
                <a:cs typeface="Times New Roman"/>
              </a:rPr>
              <a:t>Plan Globally, Act</a:t>
            </a:r>
            <a:r>
              <a:rPr sz="1200" b="1" spc="2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Locally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A product is </a:t>
            </a:r>
            <a:r>
              <a:rPr sz="1200" dirty="0">
                <a:latin typeface="Times New Roman"/>
                <a:cs typeface="Times New Roman"/>
              </a:rPr>
              <a:t>more than a </a:t>
            </a:r>
            <a:r>
              <a:rPr sz="1200" spc="-5" dirty="0">
                <a:latin typeface="Times New Roman"/>
                <a:cs typeface="Times New Roman"/>
              </a:rPr>
              <a:t>physical item;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bundle of </a:t>
            </a:r>
            <a:r>
              <a:rPr sz="1200" spc="-5" dirty="0">
                <a:latin typeface="Times New Roman"/>
                <a:cs typeface="Times New Roman"/>
              </a:rPr>
              <a:t>satisfactions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buyer receives. </a:t>
            </a:r>
            <a:r>
              <a:rPr sz="1200" dirty="0">
                <a:latin typeface="Times New Roman"/>
                <a:cs typeface="Times New Roman"/>
              </a:rPr>
              <a:t>This  </a:t>
            </a:r>
            <a:r>
              <a:rPr sz="1200" spc="-5" dirty="0">
                <a:latin typeface="Times New Roman"/>
                <a:cs typeface="Times New Roman"/>
              </a:rPr>
              <a:t>package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satisfactions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utilities includes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primary function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product along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5" dirty="0">
                <a:latin typeface="Times New Roman"/>
                <a:cs typeface="Times New Roman"/>
              </a:rPr>
              <a:t>many 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benefits attributed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values and customs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culture. Different cultures often seek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same </a:t>
            </a:r>
            <a:r>
              <a:rPr sz="1200" dirty="0">
                <a:latin typeface="Times New Roman"/>
                <a:cs typeface="Times New Roman"/>
              </a:rPr>
              <a:t>value or benefits from the primary </a:t>
            </a:r>
            <a:r>
              <a:rPr sz="1200" spc="-5" dirty="0">
                <a:latin typeface="Times New Roman"/>
                <a:cs typeface="Times New Roman"/>
              </a:rPr>
              <a:t>function </a:t>
            </a:r>
            <a:r>
              <a:rPr sz="1200" dirty="0">
                <a:latin typeface="Times New Roman"/>
                <a:cs typeface="Times New Roman"/>
              </a:rPr>
              <a:t>of a product; for </a:t>
            </a:r>
            <a:r>
              <a:rPr sz="1200" spc="5" dirty="0">
                <a:latin typeface="Times New Roman"/>
                <a:cs typeface="Times New Roman"/>
              </a:rPr>
              <a:t>example, </a:t>
            </a:r>
            <a:r>
              <a:rPr sz="1200" dirty="0">
                <a:latin typeface="Times New Roman"/>
                <a:cs typeface="Times New Roman"/>
              </a:rPr>
              <a:t>the ability of </a:t>
            </a:r>
            <a:r>
              <a:rPr sz="1200" spc="-5" dirty="0">
                <a:latin typeface="Times New Roman"/>
                <a:cs typeface="Times New Roman"/>
              </a:rPr>
              <a:t>an  automobile </a:t>
            </a:r>
            <a:r>
              <a:rPr sz="1200" dirty="0">
                <a:latin typeface="Times New Roman"/>
                <a:cs typeface="Times New Roman"/>
              </a:rPr>
              <a:t>to get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point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to point </a:t>
            </a:r>
            <a:r>
              <a:rPr sz="1200" spc="-5" dirty="0">
                <a:latin typeface="Times New Roman"/>
                <a:cs typeface="Times New Roman"/>
              </a:rPr>
              <a:t>B,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camera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take </a:t>
            </a:r>
            <a:r>
              <a:rPr sz="1200" dirty="0">
                <a:latin typeface="Times New Roman"/>
                <a:cs typeface="Times New Roman"/>
              </a:rPr>
              <a:t>a picture, or a </a:t>
            </a:r>
            <a:r>
              <a:rPr sz="1200" spc="-5" dirty="0">
                <a:latin typeface="Times New Roman"/>
                <a:cs typeface="Times New Roman"/>
              </a:rPr>
              <a:t>wristwatch </a:t>
            </a:r>
            <a:r>
              <a:rPr sz="1200" dirty="0">
                <a:latin typeface="Times New Roman"/>
                <a:cs typeface="Times New Roman"/>
              </a:rPr>
              <a:t>to tell </a:t>
            </a:r>
            <a:r>
              <a:rPr sz="1200" spc="-5" dirty="0">
                <a:latin typeface="Times New Roman"/>
                <a:cs typeface="Times New Roman"/>
              </a:rPr>
              <a:t>time.  But </a:t>
            </a:r>
            <a:r>
              <a:rPr sz="1200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agreeing </a:t>
            </a:r>
            <a:r>
              <a:rPr sz="1200" dirty="0">
                <a:latin typeface="Times New Roman"/>
                <a:cs typeface="Times New Roman"/>
              </a:rPr>
              <a:t>on the benefit of the primary function of a product, other </a:t>
            </a:r>
            <a:r>
              <a:rPr sz="1200" spc="-5" dirty="0">
                <a:latin typeface="Times New Roman"/>
                <a:cs typeface="Times New Roman"/>
              </a:rPr>
              <a:t>features </a:t>
            </a:r>
            <a:r>
              <a:rPr sz="1200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psychological attributes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item </a:t>
            </a:r>
            <a:r>
              <a:rPr sz="1200" dirty="0">
                <a:latin typeface="Times New Roman"/>
                <a:cs typeface="Times New Roman"/>
              </a:rPr>
              <a:t>can have </a:t>
            </a:r>
            <a:r>
              <a:rPr sz="1200" spc="-5" dirty="0">
                <a:latin typeface="Times New Roman"/>
                <a:cs typeface="Times New Roman"/>
              </a:rPr>
              <a:t>significant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differences.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Consider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market-perceived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needs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camera.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United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States,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excellent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pictures  with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easy,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foolproof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operation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expected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most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market;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Germany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Japan,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camera  must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take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excellent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pictures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camera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also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state-of-the-art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design.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Africa,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where  </a:t>
            </a:r>
            <a:r>
              <a:rPr sz="1200" spc="-5" dirty="0">
                <a:latin typeface="Times New Roman"/>
                <a:cs typeface="Times New Roman"/>
              </a:rPr>
              <a:t>penetration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cameras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less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20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percent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households,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picture-taking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  be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sold.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three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excellent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pictures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expected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(i.e.,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primary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function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camera  is demanded) </a:t>
            </a:r>
            <a:r>
              <a:rPr sz="1200" dirty="0">
                <a:latin typeface="Times New Roman"/>
                <a:cs typeface="Times New Roman"/>
              </a:rPr>
              <a:t>but the additional utility or </a:t>
            </a:r>
            <a:r>
              <a:rPr sz="1200" spc="-5" dirty="0">
                <a:latin typeface="Times New Roman"/>
                <a:cs typeface="Times New Roman"/>
              </a:rPr>
              <a:t>satisfaction derived </a:t>
            </a:r>
            <a:r>
              <a:rPr sz="1200" dirty="0">
                <a:latin typeface="Times New Roman"/>
                <a:cs typeface="Times New Roman"/>
              </a:rPr>
              <a:t>from a </a:t>
            </a:r>
            <a:r>
              <a:rPr sz="1200" spc="-5" dirty="0">
                <a:latin typeface="Times New Roman"/>
                <a:cs typeface="Times New Roman"/>
              </a:rPr>
              <a:t>camera </a:t>
            </a:r>
            <a:r>
              <a:rPr sz="1200" dirty="0">
                <a:latin typeface="Times New Roman"/>
                <a:cs typeface="Times New Roman"/>
              </a:rPr>
              <a:t>differs among  </a:t>
            </a:r>
            <a:r>
              <a:rPr sz="1200" spc="-5" dirty="0">
                <a:latin typeface="Times New Roman"/>
                <a:cs typeface="Times New Roman"/>
              </a:rPr>
              <a:t>cultures. There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produce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different expectations beyond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common  benefit sought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all. </a:t>
            </a:r>
            <a:r>
              <a:rPr sz="1200" dirty="0">
                <a:latin typeface="Times New Roman"/>
                <a:cs typeface="Times New Roman"/>
              </a:rPr>
              <a:t>Thus, many companies follow a strategy of </a:t>
            </a:r>
            <a:r>
              <a:rPr sz="1200" spc="-5" dirty="0">
                <a:latin typeface="Times New Roman"/>
                <a:cs typeface="Times New Roman"/>
              </a:rPr>
              <a:t>pattern advertising,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global  advertising </a:t>
            </a:r>
            <a:r>
              <a:rPr sz="1200" dirty="0">
                <a:latin typeface="Times New Roman"/>
                <a:cs typeface="Times New Roman"/>
              </a:rPr>
              <a:t>strategy with a </a:t>
            </a:r>
            <a:r>
              <a:rPr sz="1200" spc="-5" dirty="0">
                <a:latin typeface="Times New Roman"/>
                <a:cs typeface="Times New Roman"/>
              </a:rPr>
              <a:t>standardized basic message allowing </a:t>
            </a: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degree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modification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meet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local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situations.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popular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saying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goes,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“Think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Globally,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locally.”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way,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some  economies </a:t>
            </a:r>
            <a:r>
              <a:rPr sz="1200" dirty="0">
                <a:latin typeface="Times New Roman"/>
                <a:cs typeface="Times New Roman"/>
              </a:rPr>
              <a:t>of standardization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realized </a:t>
            </a:r>
            <a:r>
              <a:rPr sz="1200" dirty="0">
                <a:latin typeface="Times New Roman"/>
                <a:cs typeface="Times New Roman"/>
              </a:rPr>
              <a:t>while specific cultural </a:t>
            </a:r>
            <a:r>
              <a:rPr sz="1200" spc="-5" dirty="0">
                <a:latin typeface="Times New Roman"/>
                <a:cs typeface="Times New Roman"/>
              </a:rPr>
              <a:t>differences </a:t>
            </a:r>
            <a:r>
              <a:rPr sz="1200" dirty="0">
                <a:latin typeface="Times New Roman"/>
                <a:cs typeface="Times New Roman"/>
              </a:rPr>
              <a:t>are  </a:t>
            </a:r>
            <a:r>
              <a:rPr sz="1200" spc="-5" dirty="0">
                <a:latin typeface="Times New Roman"/>
                <a:cs typeface="Times New Roman"/>
              </a:rPr>
              <a:t>accommodated.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Global Market Segmentation and Promotional</a:t>
            </a:r>
            <a:r>
              <a:rPr sz="1200" b="1" spc="3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Strategy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Rather </a:t>
            </a:r>
            <a:r>
              <a:rPr sz="1200" dirty="0">
                <a:latin typeface="Times New Roman"/>
                <a:cs typeface="Times New Roman"/>
              </a:rPr>
              <a:t>than approaching a </a:t>
            </a:r>
            <a:r>
              <a:rPr sz="1200" spc="-5" dirty="0">
                <a:latin typeface="Times New Roman"/>
                <a:cs typeface="Times New Roman"/>
              </a:rPr>
              <a:t>promotional </a:t>
            </a:r>
            <a:r>
              <a:rPr sz="1200" dirty="0">
                <a:latin typeface="Times New Roman"/>
                <a:cs typeface="Times New Roman"/>
              </a:rPr>
              <a:t>strategy </a:t>
            </a:r>
            <a:r>
              <a:rPr sz="1200" spc="-5" dirty="0">
                <a:latin typeface="Times New Roman"/>
                <a:cs typeface="Times New Roman"/>
              </a:rPr>
              <a:t>decision as having </a:t>
            </a:r>
            <a:r>
              <a:rPr sz="1200" dirty="0">
                <a:latin typeface="Times New Roman"/>
                <a:cs typeface="Times New Roman"/>
              </a:rPr>
              <a:t>to be </a:t>
            </a:r>
            <a:r>
              <a:rPr sz="1200" spc="-5" dirty="0">
                <a:latin typeface="Times New Roman"/>
                <a:cs typeface="Times New Roman"/>
              </a:rPr>
              <a:t>either standardized </a:t>
            </a:r>
            <a:r>
              <a:rPr sz="1200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adapted, </a:t>
            </a:r>
            <a:r>
              <a:rPr sz="1200" dirty="0">
                <a:latin typeface="Times New Roman"/>
                <a:cs typeface="Times New Roman"/>
              </a:rPr>
              <a:t>a company should </a:t>
            </a:r>
            <a:r>
              <a:rPr sz="1200" spc="-5" dirty="0">
                <a:latin typeface="Times New Roman"/>
                <a:cs typeface="Times New Roman"/>
              </a:rPr>
              <a:t>first </a:t>
            </a:r>
            <a:r>
              <a:rPr sz="1200" dirty="0">
                <a:latin typeface="Times New Roman"/>
                <a:cs typeface="Times New Roman"/>
              </a:rPr>
              <a:t>identify market </a:t>
            </a:r>
            <a:r>
              <a:rPr sz="1200" spc="-5" dirty="0">
                <a:latin typeface="Times New Roman"/>
                <a:cs typeface="Times New Roman"/>
              </a:rPr>
              <a:t>segments. A market segment consists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consumers </a:t>
            </a:r>
            <a:r>
              <a:rPr sz="1200" dirty="0">
                <a:latin typeface="Times New Roman"/>
                <a:cs typeface="Times New Roman"/>
              </a:rPr>
              <a:t>with more </a:t>
            </a:r>
            <a:r>
              <a:rPr sz="1200" spc="-5" dirty="0">
                <a:latin typeface="Times New Roman"/>
                <a:cs typeface="Times New Roman"/>
              </a:rPr>
              <a:t>similarities </a:t>
            </a:r>
            <a:r>
              <a:rPr sz="1200" dirty="0">
                <a:latin typeface="Times New Roman"/>
                <a:cs typeface="Times New Roman"/>
              </a:rPr>
              <a:t>in their </a:t>
            </a:r>
            <a:r>
              <a:rPr sz="1200" spc="-5" dirty="0">
                <a:latin typeface="Times New Roman"/>
                <a:cs typeface="Times New Roman"/>
              </a:rPr>
              <a:t>needs, wants, and </a:t>
            </a:r>
            <a:r>
              <a:rPr sz="1200" dirty="0">
                <a:latin typeface="Times New Roman"/>
                <a:cs typeface="Times New Roman"/>
              </a:rPr>
              <a:t>buying behavior than </a:t>
            </a:r>
            <a:r>
              <a:rPr sz="1200" spc="-5" dirty="0">
                <a:latin typeface="Times New Roman"/>
                <a:cs typeface="Times New Roman"/>
              </a:rPr>
              <a:t>differences, and  </a:t>
            </a:r>
            <a:r>
              <a:rPr sz="1200" dirty="0">
                <a:latin typeface="Times New Roman"/>
                <a:cs typeface="Times New Roman"/>
              </a:rPr>
              <a:t>thus more responsive to a </a:t>
            </a:r>
            <a:r>
              <a:rPr sz="1200" spc="-5" dirty="0">
                <a:latin typeface="Times New Roman"/>
                <a:cs typeface="Times New Roman"/>
              </a:rPr>
              <a:t>uniform promotional </a:t>
            </a:r>
            <a:r>
              <a:rPr sz="1200" dirty="0">
                <a:latin typeface="Times New Roman"/>
                <a:cs typeface="Times New Roman"/>
              </a:rPr>
              <a:t>theme.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segments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defined </a:t>
            </a:r>
            <a:r>
              <a:rPr sz="1200" spc="5" dirty="0">
                <a:latin typeface="Times New Roman"/>
                <a:cs typeface="Times New Roman"/>
              </a:rPr>
              <a:t>within 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boundaries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across countries. </a:t>
            </a:r>
            <a:r>
              <a:rPr sz="1200" dirty="0">
                <a:latin typeface="Times New Roman"/>
                <a:cs typeface="Times New Roman"/>
              </a:rPr>
              <a:t>Global </a:t>
            </a:r>
            <a:r>
              <a:rPr sz="1200" spc="-5" dirty="0">
                <a:latin typeface="Times New Roman"/>
                <a:cs typeface="Times New Roman"/>
              </a:rPr>
              <a:t>market segmentation involves identifying  homogeneous market </a:t>
            </a:r>
            <a:r>
              <a:rPr sz="1200" dirty="0">
                <a:latin typeface="Times New Roman"/>
                <a:cs typeface="Times New Roman"/>
              </a:rPr>
              <a:t>segments </a:t>
            </a:r>
            <a:r>
              <a:rPr sz="1200" spc="-5" dirty="0">
                <a:latin typeface="Times New Roman"/>
                <a:cs typeface="Times New Roman"/>
              </a:rPr>
              <a:t>across groups </a:t>
            </a:r>
            <a:r>
              <a:rPr sz="1200" dirty="0">
                <a:latin typeface="Times New Roman"/>
                <a:cs typeface="Times New Roman"/>
              </a:rPr>
              <a:t>of countries. </a:t>
            </a:r>
            <a:r>
              <a:rPr sz="1200" spc="-5" dirty="0">
                <a:latin typeface="Times New Roman"/>
                <a:cs typeface="Times New Roman"/>
              </a:rPr>
              <a:t>Customers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global market segment 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come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different cultural backgrounds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different value </a:t>
            </a:r>
            <a:r>
              <a:rPr sz="1200" dirty="0">
                <a:latin typeface="Times New Roman"/>
                <a:cs typeface="Times New Roman"/>
              </a:rPr>
              <a:t>systems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live in </a:t>
            </a:r>
            <a:r>
              <a:rPr sz="1200" spc="-5" dirty="0">
                <a:latin typeface="Times New Roman"/>
                <a:cs typeface="Times New Roman"/>
              </a:rPr>
              <a:t>different  parts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world,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commonalities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life-styles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needs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fulfilled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similar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115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5825" cy="55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5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product benefits. Further, </a:t>
            </a:r>
            <a:r>
              <a:rPr sz="1200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segments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some countries </a:t>
            </a:r>
            <a:r>
              <a:rPr sz="1200" dirty="0">
                <a:latin typeface="Times New Roman"/>
                <a:cs typeface="Times New Roman"/>
              </a:rPr>
              <a:t>may be too small to be </a:t>
            </a:r>
            <a:r>
              <a:rPr sz="1200" spc="-5" dirty="0">
                <a:latin typeface="Times New Roman"/>
                <a:cs typeface="Times New Roman"/>
              </a:rPr>
              <a:t>considered,  when aggregated across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group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countries, </a:t>
            </a:r>
            <a:r>
              <a:rPr sz="1200" dirty="0">
                <a:latin typeface="Times New Roman"/>
                <a:cs typeface="Times New Roman"/>
              </a:rPr>
              <a:t>they make a </a:t>
            </a:r>
            <a:r>
              <a:rPr sz="1200" spc="5" dirty="0">
                <a:latin typeface="Times New Roman"/>
                <a:cs typeface="Times New Roman"/>
              </a:rPr>
              <a:t>very </a:t>
            </a:r>
            <a:r>
              <a:rPr sz="1200" spc="-5" dirty="0">
                <a:latin typeface="Times New Roman"/>
                <a:cs typeface="Times New Roman"/>
              </a:rPr>
              <a:t>lucrative total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116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900173"/>
            <a:ext cx="5972175" cy="7099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" algn="just">
              <a:lnSpc>
                <a:spcPct val="1439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dirty="0">
                <a:latin typeface="Times New Roman"/>
                <a:cs typeface="Times New Roman"/>
              </a:rPr>
              <a:t>are those who </a:t>
            </a:r>
            <a:r>
              <a:rPr sz="1200" spc="-5" dirty="0">
                <a:latin typeface="Times New Roman"/>
                <a:cs typeface="Times New Roman"/>
              </a:rPr>
              <a:t>continue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argue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merits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standardization versus adaptation </a:t>
            </a:r>
            <a:r>
              <a:rPr sz="1200" dirty="0">
                <a:latin typeface="Times New Roman"/>
                <a:cs typeface="Times New Roman"/>
              </a:rPr>
              <a:t>but most  </a:t>
            </a:r>
            <a:r>
              <a:rPr sz="1200" spc="-5" dirty="0">
                <a:latin typeface="Times New Roman"/>
                <a:cs typeface="Times New Roman"/>
              </a:rPr>
              <a:t>agree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identifiable </a:t>
            </a:r>
            <a:r>
              <a:rPr sz="1200" dirty="0">
                <a:latin typeface="Times New Roman"/>
                <a:cs typeface="Times New Roman"/>
              </a:rPr>
              <a:t>market </a:t>
            </a:r>
            <a:r>
              <a:rPr sz="1200" spc="-5" dirty="0">
                <a:latin typeface="Times New Roman"/>
                <a:cs typeface="Times New Roman"/>
              </a:rPr>
              <a:t>segments </a:t>
            </a:r>
            <a:r>
              <a:rPr sz="1200" dirty="0">
                <a:latin typeface="Times New Roman"/>
                <a:cs typeface="Times New Roman"/>
              </a:rPr>
              <a:t>for specific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exist </a:t>
            </a:r>
            <a:r>
              <a:rPr sz="1200" spc="-5" dirty="0">
                <a:latin typeface="Times New Roman"/>
                <a:cs typeface="Times New Roman"/>
              </a:rPr>
              <a:t>across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markets and</a:t>
            </a:r>
            <a:r>
              <a:rPr sz="1200" spc="-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  </a:t>
            </a:r>
            <a:r>
              <a:rPr sz="1200" spc="-5" dirty="0">
                <a:latin typeface="Times New Roman"/>
                <a:cs typeface="Times New Roman"/>
              </a:rPr>
              <a:t>companies </a:t>
            </a:r>
            <a:r>
              <a:rPr sz="1200" dirty="0">
                <a:latin typeface="Times New Roman"/>
                <a:cs typeface="Times New Roman"/>
              </a:rPr>
              <a:t>should </a:t>
            </a:r>
            <a:r>
              <a:rPr sz="1200" spc="-5" dirty="0">
                <a:latin typeface="Times New Roman"/>
                <a:cs typeface="Times New Roman"/>
              </a:rPr>
              <a:t>approach promotional </a:t>
            </a:r>
            <a:r>
              <a:rPr sz="1200" dirty="0">
                <a:latin typeface="Times New Roman"/>
                <a:cs typeface="Times New Roman"/>
              </a:rPr>
              <a:t>planning from a </a:t>
            </a: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perspective, </a:t>
            </a:r>
            <a:r>
              <a:rPr sz="1200" spc="-5" dirty="0">
                <a:latin typeface="Times New Roman"/>
                <a:cs typeface="Times New Roman"/>
              </a:rPr>
              <a:t>standardize </a:t>
            </a:r>
            <a:r>
              <a:rPr sz="1200" dirty="0">
                <a:latin typeface="Times New Roman"/>
                <a:cs typeface="Times New Roman"/>
              </a:rPr>
              <a:t>where  </a:t>
            </a:r>
            <a:r>
              <a:rPr sz="1200" spc="-5" dirty="0">
                <a:latin typeface="Times New Roman"/>
                <a:cs typeface="Times New Roman"/>
              </a:rPr>
              <a:t>feasible, and adapt </a:t>
            </a:r>
            <a:r>
              <a:rPr sz="1200" dirty="0">
                <a:latin typeface="Times New Roman"/>
                <a:cs typeface="Times New Roman"/>
              </a:rPr>
              <a:t>where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necessary.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1200" spc="-5" dirty="0">
                <a:latin typeface="Times New Roman"/>
                <a:cs typeface="Times New Roman"/>
              </a:rPr>
              <a:t>B.	Creative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Challenges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growing </a:t>
            </a:r>
            <a:r>
              <a:rPr sz="1200" dirty="0">
                <a:latin typeface="Times New Roman"/>
                <a:cs typeface="Times New Roman"/>
              </a:rPr>
              <a:t>intensity of </a:t>
            </a:r>
            <a:r>
              <a:rPr sz="1200" spc="-5" dirty="0">
                <a:latin typeface="Times New Roman"/>
                <a:cs typeface="Times New Roman"/>
              </a:rPr>
              <a:t>international competition, coupled </a:t>
            </a:r>
            <a:r>
              <a:rPr sz="1200" dirty="0">
                <a:latin typeface="Times New Roman"/>
                <a:cs typeface="Times New Roman"/>
              </a:rPr>
              <a:t>with the complexity of </a:t>
            </a:r>
            <a:r>
              <a:rPr sz="1200" spc="-5" dirty="0">
                <a:latin typeface="Times New Roman"/>
                <a:cs typeface="Times New Roman"/>
              </a:rPr>
              <a:t>multinational  marketing, </a:t>
            </a:r>
            <a:r>
              <a:rPr sz="1200" dirty="0">
                <a:latin typeface="Times New Roman"/>
                <a:cs typeface="Times New Roman"/>
              </a:rPr>
              <a:t>demands that the </a:t>
            </a:r>
            <a:r>
              <a:rPr sz="1200" spc="-5" dirty="0">
                <a:latin typeface="Times New Roman"/>
                <a:cs typeface="Times New Roman"/>
              </a:rPr>
              <a:t>international advertiser function 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highest creative level.  Advertisers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around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world have </a:t>
            </a:r>
            <a:r>
              <a:rPr sz="1200" dirty="0">
                <a:latin typeface="Times New Roman"/>
                <a:cs typeface="Times New Roman"/>
              </a:rPr>
              <a:t>developed their </a:t>
            </a:r>
            <a:r>
              <a:rPr sz="1200" spc="-5" dirty="0">
                <a:latin typeface="Times New Roman"/>
                <a:cs typeface="Times New Roman"/>
              </a:rPr>
              <a:t>skills and abilities </a:t>
            </a:r>
            <a:r>
              <a:rPr sz="1200" dirty="0">
                <a:latin typeface="Times New Roman"/>
                <a:cs typeface="Times New Roman"/>
              </a:rPr>
              <a:t>to the point </a:t>
            </a:r>
            <a:r>
              <a:rPr sz="1200" spc="-5" dirty="0">
                <a:latin typeface="Times New Roman"/>
                <a:cs typeface="Times New Roman"/>
              </a:rPr>
              <a:t>that  advertisements from different countries reveal basic similarities and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growing </a:t>
            </a:r>
            <a:r>
              <a:rPr sz="1200" dirty="0">
                <a:latin typeface="Times New Roman"/>
                <a:cs typeface="Times New Roman"/>
              </a:rPr>
              <a:t>level of  </a:t>
            </a:r>
            <a:r>
              <a:rPr sz="1200" spc="-5" dirty="0">
                <a:latin typeface="Times New Roman"/>
                <a:cs typeface="Times New Roman"/>
              </a:rPr>
              <a:t>sophistication.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complicate matters further, boundaries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placed </a:t>
            </a:r>
            <a:r>
              <a:rPr sz="1200" dirty="0">
                <a:latin typeface="Times New Roman"/>
                <a:cs typeface="Times New Roman"/>
              </a:rPr>
              <a:t>on creativity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legal,  </a:t>
            </a:r>
            <a:r>
              <a:rPr sz="1200" spc="-5" dirty="0">
                <a:latin typeface="Times New Roman"/>
                <a:cs typeface="Times New Roman"/>
              </a:rPr>
              <a:t>language, cultural, </a:t>
            </a:r>
            <a:r>
              <a:rPr sz="1200" dirty="0">
                <a:latin typeface="Times New Roman"/>
                <a:cs typeface="Times New Roman"/>
              </a:rPr>
              <a:t>media, production, </a:t>
            </a:r>
            <a:r>
              <a:rPr sz="1200" spc="-5" dirty="0">
                <a:latin typeface="Times New Roman"/>
                <a:cs typeface="Times New Roman"/>
              </a:rPr>
              <a:t>and cost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limitations.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Legal Considerations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438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Laws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comparative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advertising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vary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Europe.</a:t>
            </a:r>
            <a:r>
              <a:rPr sz="1200" spc="-10" dirty="0">
                <a:latin typeface="Times New Roman"/>
                <a:cs typeface="Times New Roman"/>
              </a:rPr>
              <a:t> 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Germany,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 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illegal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any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comparative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terminology;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you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sued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competitor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10" dirty="0">
                <a:latin typeface="Times New Roman"/>
                <a:cs typeface="Times New Roman"/>
              </a:rPr>
              <a:t> you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do.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Belgium  and Luxembourg </a:t>
            </a:r>
            <a:r>
              <a:rPr sz="1200" dirty="0">
                <a:latin typeface="Times New Roman"/>
                <a:cs typeface="Times New Roman"/>
              </a:rPr>
              <a:t>explicitly </a:t>
            </a:r>
            <a:r>
              <a:rPr sz="1200" spc="-5" dirty="0">
                <a:latin typeface="Times New Roman"/>
                <a:cs typeface="Times New Roman"/>
              </a:rPr>
              <a:t>ban comparative advertising, whereas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clearly </a:t>
            </a:r>
            <a:r>
              <a:rPr sz="1200" spc="-5" dirty="0">
                <a:latin typeface="Times New Roman"/>
                <a:cs typeface="Times New Roman"/>
              </a:rPr>
              <a:t>authorized </a:t>
            </a:r>
            <a:r>
              <a:rPr sz="1200" dirty="0">
                <a:latin typeface="Times New Roman"/>
                <a:cs typeface="Times New Roman"/>
              </a:rPr>
              <a:t>in the  </a:t>
            </a:r>
            <a:r>
              <a:rPr sz="1200" spc="-5" dirty="0">
                <a:latin typeface="Times New Roman"/>
                <a:cs typeface="Times New Roman"/>
              </a:rPr>
              <a:t>U.K., Ireland, Spain,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Portugal. </a:t>
            </a:r>
            <a:r>
              <a:rPr sz="1200" dirty="0">
                <a:latin typeface="Times New Roman"/>
                <a:cs typeface="Times New Roman"/>
              </a:rPr>
              <a:t>The directive </a:t>
            </a:r>
            <a:r>
              <a:rPr sz="1200" spc="-5" dirty="0">
                <a:latin typeface="Times New Roman"/>
                <a:cs typeface="Times New Roman"/>
              </a:rPr>
              <a:t>covering comparative advertising will allow  implicit comparisons </a:t>
            </a:r>
            <a:r>
              <a:rPr sz="1200" dirty="0">
                <a:latin typeface="Times New Roman"/>
                <a:cs typeface="Times New Roman"/>
              </a:rPr>
              <a:t>that do not name competitors, but </a:t>
            </a:r>
            <a:r>
              <a:rPr sz="1200" spc="-5" dirty="0">
                <a:latin typeface="Times New Roman"/>
                <a:cs typeface="Times New Roman"/>
              </a:rPr>
              <a:t>will ban </a:t>
            </a:r>
            <a:r>
              <a:rPr sz="1200" dirty="0">
                <a:latin typeface="Times New Roman"/>
                <a:cs typeface="Times New Roman"/>
              </a:rPr>
              <a:t>explicit </a:t>
            </a:r>
            <a:r>
              <a:rPr sz="1200" spc="-5" dirty="0">
                <a:latin typeface="Times New Roman"/>
                <a:cs typeface="Times New Roman"/>
              </a:rPr>
              <a:t>comparisons between  named products.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European </a:t>
            </a:r>
            <a:r>
              <a:rPr sz="1200" dirty="0">
                <a:latin typeface="Times New Roman"/>
                <a:cs typeface="Times New Roman"/>
              </a:rPr>
              <a:t>Commission </a:t>
            </a:r>
            <a:r>
              <a:rPr sz="1200" spc="-5" dirty="0">
                <a:latin typeface="Times New Roman"/>
                <a:cs typeface="Times New Roman"/>
              </a:rPr>
              <a:t>has issued several directives </a:t>
            </a:r>
            <a:r>
              <a:rPr sz="1200" dirty="0">
                <a:latin typeface="Times New Roman"/>
                <a:cs typeface="Times New Roman"/>
              </a:rPr>
              <a:t>to harmonize the </a:t>
            </a:r>
            <a:r>
              <a:rPr sz="1200" spc="-5" dirty="0">
                <a:latin typeface="Times New Roman"/>
                <a:cs typeface="Times New Roman"/>
              </a:rPr>
              <a:t>laws  governing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advertising.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However,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member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states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given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substantial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latitude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cover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issues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under  their </a:t>
            </a:r>
            <a:r>
              <a:rPr sz="1200" spc="-5" dirty="0">
                <a:latin typeface="Times New Roman"/>
                <a:cs typeface="Times New Roman"/>
              </a:rPr>
              <a:t>jurisdiction. </a:t>
            </a:r>
            <a:r>
              <a:rPr sz="1200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fear </a:t>
            </a:r>
            <a:r>
              <a:rPr sz="1200" dirty="0">
                <a:latin typeface="Times New Roman"/>
                <a:cs typeface="Times New Roman"/>
              </a:rPr>
              <a:t>that if the </a:t>
            </a:r>
            <a:r>
              <a:rPr sz="1200" spc="-5" dirty="0">
                <a:latin typeface="Times New Roman"/>
                <a:cs typeface="Times New Roman"/>
              </a:rPr>
              <a:t>laws are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harmonized, member states </a:t>
            </a:r>
            <a:r>
              <a:rPr sz="1200" dirty="0">
                <a:latin typeface="Times New Roman"/>
                <a:cs typeface="Times New Roman"/>
              </a:rPr>
              <a:t>may close their  </a:t>
            </a:r>
            <a:r>
              <a:rPr sz="1200" spc="-5" dirty="0">
                <a:latin typeface="Times New Roman"/>
                <a:cs typeface="Times New Roman"/>
              </a:rPr>
              <a:t>borders </a:t>
            </a:r>
            <a:r>
              <a:rPr sz="1200" dirty="0">
                <a:latin typeface="Times New Roman"/>
                <a:cs typeface="Times New Roman"/>
              </a:rPr>
              <a:t>to advertising that does not </a:t>
            </a:r>
            <a:r>
              <a:rPr sz="1200" spc="-5" dirty="0">
                <a:latin typeface="Times New Roman"/>
                <a:cs typeface="Times New Roman"/>
              </a:rPr>
              <a:t>respect their national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rules.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Advertising </a:t>
            </a:r>
            <a:r>
              <a:rPr sz="1200" dirty="0">
                <a:latin typeface="Times New Roman"/>
                <a:cs typeface="Times New Roman"/>
              </a:rPr>
              <a:t>on television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strictly </a:t>
            </a:r>
            <a:r>
              <a:rPr sz="1200" spc="-5" dirty="0">
                <a:latin typeface="Times New Roman"/>
                <a:cs typeface="Times New Roman"/>
              </a:rPr>
              <a:t>controlled </a:t>
            </a:r>
            <a:r>
              <a:rPr sz="1200" spc="5" dirty="0">
                <a:latin typeface="Times New Roman"/>
                <a:cs typeface="Times New Roman"/>
              </a:rPr>
              <a:t>in many </a:t>
            </a:r>
            <a:r>
              <a:rPr sz="1200" spc="-5" dirty="0">
                <a:latin typeface="Times New Roman"/>
                <a:cs typeface="Times New Roman"/>
              </a:rPr>
              <a:t>countries.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Kuwait, </a:t>
            </a:r>
            <a:r>
              <a:rPr sz="1200" dirty="0">
                <a:latin typeface="Times New Roman"/>
                <a:cs typeface="Times New Roman"/>
              </a:rPr>
              <a:t>the government-  </a:t>
            </a:r>
            <a:r>
              <a:rPr sz="1200" spc="-5" dirty="0">
                <a:latin typeface="Times New Roman"/>
                <a:cs typeface="Times New Roman"/>
              </a:rPr>
              <a:t>controlled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TV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network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allows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only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32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minutes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advertising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day,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evening.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Commercials  are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controlled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2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exclude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superlative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descriptions,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indecent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words,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fearful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shocking</a:t>
            </a:r>
            <a:r>
              <a:rPr sz="1200" spc="2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shots,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9635" cy="792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438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indecent clothing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dancing, contests, hatred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revenge </a:t>
            </a:r>
            <a:r>
              <a:rPr sz="1200" dirty="0">
                <a:latin typeface="Times New Roman"/>
                <a:cs typeface="Times New Roman"/>
              </a:rPr>
              <a:t>shots, </a:t>
            </a:r>
            <a:r>
              <a:rPr sz="1200" spc="-5" dirty="0">
                <a:latin typeface="Times New Roman"/>
                <a:cs typeface="Times New Roman"/>
              </a:rPr>
              <a:t>and attacks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competition. </a:t>
            </a:r>
            <a:r>
              <a:rPr sz="1200" spc="-1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 also illegal </a:t>
            </a:r>
            <a:r>
              <a:rPr sz="1200" dirty="0">
                <a:latin typeface="Times New Roman"/>
                <a:cs typeface="Times New Roman"/>
              </a:rPr>
              <a:t>to advertise </a:t>
            </a:r>
            <a:r>
              <a:rPr sz="1200" spc="-5" dirty="0">
                <a:latin typeface="Times New Roman"/>
                <a:cs typeface="Times New Roman"/>
              </a:rPr>
              <a:t>cigarettes, lighters, pharmaceuticals, alcohol, </a:t>
            </a:r>
            <a:r>
              <a:rPr sz="1200" dirty="0">
                <a:latin typeface="Times New Roman"/>
                <a:cs typeface="Times New Roman"/>
              </a:rPr>
              <a:t>airlines, </a:t>
            </a:r>
            <a:r>
              <a:rPr sz="1200" spc="-5" dirty="0">
                <a:latin typeface="Times New Roman"/>
                <a:cs typeface="Times New Roman"/>
              </a:rPr>
              <a:t>and chocolates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candy.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Language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Limitations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Language is </a:t>
            </a:r>
            <a:r>
              <a:rPr sz="1200" dirty="0">
                <a:latin typeface="Times New Roman"/>
                <a:cs typeface="Times New Roman"/>
              </a:rPr>
              <a:t>one of the major </a:t>
            </a:r>
            <a:r>
              <a:rPr sz="1200" spc="-5" dirty="0">
                <a:latin typeface="Times New Roman"/>
                <a:cs typeface="Times New Roman"/>
              </a:rPr>
              <a:t>barriers </a:t>
            </a:r>
            <a:r>
              <a:rPr sz="1200" dirty="0">
                <a:latin typeface="Times New Roman"/>
                <a:cs typeface="Times New Roman"/>
              </a:rPr>
              <a:t>to effective </a:t>
            </a:r>
            <a:r>
              <a:rPr sz="1200" spc="-5" dirty="0">
                <a:latin typeface="Times New Roman"/>
                <a:cs typeface="Times New Roman"/>
              </a:rPr>
              <a:t>communication through advertising.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problem </a:t>
            </a:r>
            <a:r>
              <a:rPr sz="1200" dirty="0">
                <a:latin typeface="Times New Roman"/>
                <a:cs typeface="Times New Roman"/>
              </a:rPr>
              <a:t>involves </a:t>
            </a:r>
            <a:r>
              <a:rPr sz="1200" spc="-5" dirty="0">
                <a:latin typeface="Times New Roman"/>
                <a:cs typeface="Times New Roman"/>
              </a:rPr>
              <a:t>different languages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different countries, different languages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dialects </a:t>
            </a:r>
            <a:r>
              <a:rPr sz="1200" dirty="0">
                <a:latin typeface="Times New Roman"/>
                <a:cs typeface="Times New Roman"/>
              </a:rPr>
              <a:t>within  one </a:t>
            </a:r>
            <a:r>
              <a:rPr sz="1200" spc="-5" dirty="0">
                <a:latin typeface="Times New Roman"/>
                <a:cs typeface="Times New Roman"/>
              </a:rPr>
              <a:t>country. Impulsive </a:t>
            </a:r>
            <a:r>
              <a:rPr sz="1200" dirty="0">
                <a:latin typeface="Times New Roman"/>
                <a:cs typeface="Times New Roman"/>
              </a:rPr>
              <a:t>handling of </a:t>
            </a:r>
            <a:r>
              <a:rPr sz="1200" spc="-5" dirty="0">
                <a:latin typeface="Times New Roman"/>
                <a:cs typeface="Times New Roman"/>
              </a:rPr>
              <a:t>language </a:t>
            </a:r>
            <a:r>
              <a:rPr sz="1200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created </a:t>
            </a:r>
            <a:r>
              <a:rPr sz="1200" dirty="0">
                <a:latin typeface="Times New Roman"/>
                <a:cs typeface="Times New Roman"/>
              </a:rPr>
              <a:t>problems in nearly every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example,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tomato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paste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Middle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East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found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Arabic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phrase  </a:t>
            </a:r>
            <a:r>
              <a:rPr sz="1200" spc="-5" dirty="0">
                <a:latin typeface="Times New Roman"/>
                <a:cs typeface="Times New Roman"/>
              </a:rPr>
              <a:t>"tomato paste" translates as "tomato glue."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Spanish-speaking </a:t>
            </a:r>
            <a:r>
              <a:rPr sz="1200" spc="-5" dirty="0">
                <a:latin typeface="Times New Roman"/>
                <a:cs typeface="Times New Roman"/>
              </a:rPr>
              <a:t>countries you </a:t>
            </a:r>
            <a:r>
              <a:rPr sz="1200" dirty="0">
                <a:latin typeface="Times New Roman"/>
                <a:cs typeface="Times New Roman"/>
              </a:rPr>
              <a:t>have to be </a:t>
            </a:r>
            <a:r>
              <a:rPr sz="1200" spc="-5" dirty="0">
                <a:latin typeface="Times New Roman"/>
                <a:cs typeface="Times New Roman"/>
              </a:rPr>
              <a:t>careful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words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different </a:t>
            </a:r>
            <a:r>
              <a:rPr sz="1200" spc="-5" dirty="0">
                <a:latin typeface="Times New Roman"/>
                <a:cs typeface="Times New Roman"/>
              </a:rPr>
              <a:t>meanings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different countries. </a:t>
            </a:r>
            <a:r>
              <a:rPr sz="1200" dirty="0">
                <a:latin typeface="Times New Roman"/>
                <a:cs typeface="Times New Roman"/>
              </a:rPr>
              <a:t>The word </a:t>
            </a:r>
            <a:r>
              <a:rPr sz="1200" spc="-5" dirty="0">
                <a:latin typeface="Times New Roman"/>
                <a:cs typeface="Times New Roman"/>
              </a:rPr>
              <a:t>"ball" translates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Spanish as </a:t>
            </a:r>
            <a:r>
              <a:rPr sz="1200" dirty="0">
                <a:latin typeface="Times New Roman"/>
                <a:cs typeface="Times New Roman"/>
              </a:rPr>
              <a:t>bola. </a:t>
            </a:r>
            <a:r>
              <a:rPr sz="1200" spc="-5" dirty="0">
                <a:latin typeface="Times New Roman"/>
                <a:cs typeface="Times New Roman"/>
              </a:rPr>
              <a:t>Bola means ball </a:t>
            </a:r>
            <a:r>
              <a:rPr sz="1200" dirty="0">
                <a:latin typeface="Times New Roman"/>
                <a:cs typeface="Times New Roman"/>
              </a:rPr>
              <a:t>in one </a:t>
            </a:r>
            <a:r>
              <a:rPr sz="1200" spc="-5" dirty="0">
                <a:latin typeface="Times New Roman"/>
                <a:cs typeface="Times New Roman"/>
              </a:rPr>
              <a:t>country, revolution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another, </a:t>
            </a:r>
            <a:r>
              <a:rPr sz="1200" dirty="0">
                <a:latin typeface="Times New Roman"/>
                <a:cs typeface="Times New Roman"/>
              </a:rPr>
              <a:t>a lie or </a:t>
            </a:r>
            <a:r>
              <a:rPr sz="1200" spc="-5" dirty="0">
                <a:latin typeface="Times New Roman"/>
                <a:cs typeface="Times New Roman"/>
              </a:rPr>
              <a:t>fabrication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another" and,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yet </a:t>
            </a:r>
            <a:r>
              <a:rPr sz="1200" dirty="0">
                <a:latin typeface="Times New Roman"/>
                <a:cs typeface="Times New Roman"/>
              </a:rPr>
              <a:t>another, it </a:t>
            </a:r>
            <a:r>
              <a:rPr sz="1200" spc="-5" dirty="0">
                <a:latin typeface="Times New Roman"/>
                <a:cs typeface="Times New Roman"/>
              </a:rPr>
              <a:t>is an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obscenity.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Language </a:t>
            </a:r>
            <a:r>
              <a:rPr sz="1200" dirty="0">
                <a:latin typeface="Times New Roman"/>
                <a:cs typeface="Times New Roman"/>
              </a:rPr>
              <a:t>translation encounters </a:t>
            </a:r>
            <a:r>
              <a:rPr sz="1200" spc="-5" dirty="0">
                <a:latin typeface="Times New Roman"/>
                <a:cs typeface="Times New Roman"/>
              </a:rPr>
              <a:t>innumerable barriers </a:t>
            </a:r>
            <a:r>
              <a:rPr sz="1200" dirty="0">
                <a:latin typeface="Times New Roman"/>
                <a:cs typeface="Times New Roman"/>
              </a:rPr>
              <a:t>that impede </a:t>
            </a:r>
            <a:r>
              <a:rPr sz="1200" spc="-5" dirty="0">
                <a:latin typeface="Times New Roman"/>
                <a:cs typeface="Times New Roman"/>
              </a:rPr>
              <a:t>effective, </a:t>
            </a:r>
            <a:r>
              <a:rPr sz="1200" dirty="0">
                <a:latin typeface="Times New Roman"/>
                <a:cs typeface="Times New Roman"/>
              </a:rPr>
              <a:t>idiomatic </a:t>
            </a:r>
            <a:r>
              <a:rPr sz="1200" spc="-5" dirty="0">
                <a:latin typeface="Times New Roman"/>
                <a:cs typeface="Times New Roman"/>
              </a:rPr>
              <a:t>translation  and </a:t>
            </a:r>
            <a:r>
              <a:rPr sz="1200" dirty="0">
                <a:latin typeface="Times New Roman"/>
                <a:cs typeface="Times New Roman"/>
              </a:rPr>
              <a:t>thereby </a:t>
            </a:r>
            <a:r>
              <a:rPr sz="1200" spc="-5" dirty="0">
                <a:latin typeface="Times New Roman"/>
                <a:cs typeface="Times New Roman"/>
              </a:rPr>
              <a:t>hamper communication.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especially </a:t>
            </a:r>
            <a:r>
              <a:rPr sz="1200" spc="-5" dirty="0">
                <a:latin typeface="Times New Roman"/>
                <a:cs typeface="Times New Roman"/>
              </a:rPr>
              <a:t>apparent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advertising materials.  Abstraction, concise writing, and word economy, </a:t>
            </a:r>
            <a:r>
              <a:rPr sz="1200" dirty="0">
                <a:latin typeface="Times New Roman"/>
                <a:cs typeface="Times New Roman"/>
              </a:rPr>
              <a:t>the most </a:t>
            </a:r>
            <a:r>
              <a:rPr sz="1200" spc="-5" dirty="0">
                <a:latin typeface="Times New Roman"/>
                <a:cs typeface="Times New Roman"/>
              </a:rPr>
              <a:t>effective </a:t>
            </a:r>
            <a:r>
              <a:rPr sz="1200" dirty="0">
                <a:latin typeface="Times New Roman"/>
                <a:cs typeface="Times New Roman"/>
              </a:rPr>
              <a:t>tools of the </a:t>
            </a:r>
            <a:r>
              <a:rPr sz="1200" spc="-5" dirty="0">
                <a:latin typeface="Times New Roman"/>
                <a:cs typeface="Times New Roman"/>
              </a:rPr>
              <a:t>advertiser, </a:t>
            </a:r>
            <a:r>
              <a:rPr sz="1200" dirty="0">
                <a:latin typeface="Times New Roman"/>
                <a:cs typeface="Times New Roman"/>
              </a:rPr>
              <a:t>pose  </a:t>
            </a:r>
            <a:r>
              <a:rPr sz="1200" spc="-5" dirty="0">
                <a:latin typeface="Times New Roman"/>
                <a:cs typeface="Times New Roman"/>
              </a:rPr>
              <a:t>problems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translators.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Communication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impeded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great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diversity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heritage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education which </a:t>
            </a:r>
            <a:r>
              <a:rPr sz="1200" dirty="0">
                <a:latin typeface="Times New Roman"/>
                <a:cs typeface="Times New Roman"/>
              </a:rPr>
              <a:t>exists within </a:t>
            </a:r>
            <a:r>
              <a:rPr sz="1200" spc="-5" dirty="0">
                <a:latin typeface="Times New Roman"/>
                <a:cs typeface="Times New Roman"/>
              </a:rPr>
              <a:t>countries and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causes varying </a:t>
            </a:r>
            <a:r>
              <a:rPr sz="1200" dirty="0">
                <a:latin typeface="Times New Roman"/>
                <a:cs typeface="Times New Roman"/>
              </a:rPr>
              <a:t>interpretations of </a:t>
            </a:r>
            <a:r>
              <a:rPr sz="1200" spc="-5" dirty="0">
                <a:latin typeface="Times New Roman"/>
                <a:cs typeface="Times New Roman"/>
              </a:rPr>
              <a:t>even single  sentences and </a:t>
            </a:r>
            <a:r>
              <a:rPr sz="1200" dirty="0">
                <a:latin typeface="Times New Roman"/>
                <a:cs typeface="Times New Roman"/>
              </a:rPr>
              <a:t>simple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800"/>
              </a:lnSpc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addition </a:t>
            </a:r>
            <a:r>
              <a:rPr sz="1200" dirty="0">
                <a:latin typeface="Times New Roman"/>
                <a:cs typeface="Times New Roman"/>
              </a:rPr>
              <a:t>to translation </a:t>
            </a:r>
            <a:r>
              <a:rPr sz="1200" spc="-5" dirty="0">
                <a:latin typeface="Times New Roman"/>
                <a:cs typeface="Times New Roman"/>
              </a:rPr>
              <a:t>challenges, low </a:t>
            </a:r>
            <a:r>
              <a:rPr sz="1200" dirty="0">
                <a:latin typeface="Times New Roman"/>
                <a:cs typeface="Times New Roman"/>
              </a:rPr>
              <a:t>literacy in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dirty="0">
                <a:latin typeface="Times New Roman"/>
                <a:cs typeface="Times New Roman"/>
              </a:rPr>
              <a:t>countries seriously </a:t>
            </a:r>
            <a:r>
              <a:rPr sz="1200" spc="-5" dirty="0">
                <a:latin typeface="Times New Roman"/>
                <a:cs typeface="Times New Roman"/>
              </a:rPr>
              <a:t>impedes  communications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calls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greater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creativity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verbal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media.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Multiple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languages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within  a country or advertising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dirty="0">
                <a:latin typeface="Times New Roman"/>
                <a:cs typeface="Times New Roman"/>
              </a:rPr>
              <a:t>pose another </a:t>
            </a:r>
            <a:r>
              <a:rPr sz="1200" spc="-5" dirty="0">
                <a:latin typeface="Times New Roman"/>
                <a:cs typeface="Times New Roman"/>
              </a:rPr>
              <a:t>problem </a:t>
            </a:r>
            <a:r>
              <a:rPr sz="1200" dirty="0">
                <a:latin typeface="Times New Roman"/>
                <a:cs typeface="Times New Roman"/>
              </a:rPr>
              <a:t>for 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advertiser.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Cultural Diversity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600"/>
              </a:lnSpc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problems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associated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communicating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people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diverse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present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great  creative challenges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advertising. </a:t>
            </a:r>
            <a:r>
              <a:rPr sz="1200" dirty="0">
                <a:latin typeface="Times New Roman"/>
                <a:cs typeface="Times New Roman"/>
              </a:rPr>
              <a:t>Communication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difficult because cultural factors  </a:t>
            </a:r>
            <a:r>
              <a:rPr sz="1200" dirty="0">
                <a:latin typeface="Times New Roman"/>
                <a:cs typeface="Times New Roman"/>
              </a:rPr>
              <a:t>largely determine the way </a:t>
            </a:r>
            <a:r>
              <a:rPr sz="1200" spc="-5" dirty="0">
                <a:latin typeface="Times New Roman"/>
                <a:cs typeface="Times New Roman"/>
              </a:rPr>
              <a:t>various phenomena are </a:t>
            </a:r>
            <a:r>
              <a:rPr sz="1200" dirty="0">
                <a:latin typeface="Times New Roman"/>
                <a:cs typeface="Times New Roman"/>
              </a:rPr>
              <a:t>perceived.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perceptual framework is  different, </a:t>
            </a:r>
            <a:r>
              <a:rPr sz="1200" dirty="0">
                <a:latin typeface="Times New Roman"/>
                <a:cs typeface="Times New Roman"/>
              </a:rPr>
              <a:t>perception of the </a:t>
            </a:r>
            <a:r>
              <a:rPr sz="1200" spc="-5" dirty="0">
                <a:latin typeface="Times New Roman"/>
                <a:cs typeface="Times New Roman"/>
              </a:rPr>
              <a:t>message itself differs.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117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9635" cy="830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43800"/>
              </a:lnSpc>
              <a:spcBef>
                <a:spcPts val="95"/>
              </a:spcBef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addition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concerns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differences among nations, advertisers </a:t>
            </a:r>
            <a:r>
              <a:rPr sz="1200" dirty="0">
                <a:latin typeface="Times New Roman"/>
                <a:cs typeface="Times New Roman"/>
              </a:rPr>
              <a:t>find </a:t>
            </a:r>
            <a:r>
              <a:rPr sz="1200" spc="-5" dirty="0">
                <a:latin typeface="Times New Roman"/>
                <a:cs typeface="Times New Roman"/>
              </a:rPr>
              <a:t>subcultures </a:t>
            </a:r>
            <a:r>
              <a:rPr sz="1200" dirty="0">
                <a:latin typeface="Times New Roman"/>
                <a:cs typeface="Times New Roman"/>
              </a:rPr>
              <a:t>within a  country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require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attention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well.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Kong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there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10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patterns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breakfast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eating.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youth </a:t>
            </a:r>
            <a:r>
              <a:rPr sz="1200" dirty="0">
                <a:latin typeface="Times New Roman"/>
                <a:cs typeface="Times New Roman"/>
              </a:rPr>
              <a:t>of a country </a:t>
            </a:r>
            <a:r>
              <a:rPr sz="1200" spc="-5" dirty="0">
                <a:latin typeface="Times New Roman"/>
                <a:cs typeface="Times New Roman"/>
              </a:rPr>
              <a:t>almost always constitute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different </a:t>
            </a:r>
            <a:r>
              <a:rPr sz="1200" dirty="0">
                <a:latin typeface="Times New Roman"/>
                <a:cs typeface="Times New Roman"/>
              </a:rPr>
              <a:t>consuming culture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the older  </a:t>
            </a:r>
            <a:r>
              <a:rPr sz="1200" spc="-5" dirty="0">
                <a:latin typeface="Times New Roman"/>
                <a:cs typeface="Times New Roman"/>
              </a:rPr>
              <a:t>people,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urban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dwellers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differ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significantly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rural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dwellers.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Besides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these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differences,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there 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problem </a:t>
            </a:r>
            <a:r>
              <a:rPr sz="1200" dirty="0">
                <a:latin typeface="Times New Roman"/>
                <a:cs typeface="Times New Roman"/>
              </a:rPr>
              <a:t>of changing traditions.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countries, </a:t>
            </a:r>
            <a:r>
              <a:rPr sz="1200" spc="-5" dirty="0">
                <a:latin typeface="Times New Roman"/>
                <a:cs typeface="Times New Roman"/>
              </a:rPr>
              <a:t>people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all ages, urban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rural, cling </a:t>
            </a:r>
            <a:r>
              <a:rPr sz="1200" dirty="0">
                <a:latin typeface="Times New Roman"/>
                <a:cs typeface="Times New Roman"/>
              </a:rPr>
              <a:t>to  their heritage to a certain </a:t>
            </a:r>
            <a:r>
              <a:rPr sz="1200" spc="-5" dirty="0">
                <a:latin typeface="Times New Roman"/>
                <a:cs typeface="Times New Roman"/>
              </a:rPr>
              <a:t>degree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willing to </a:t>
            </a:r>
            <a:r>
              <a:rPr sz="1200" spc="-5" dirty="0">
                <a:latin typeface="Times New Roman"/>
                <a:cs typeface="Times New Roman"/>
              </a:rPr>
              <a:t>change </a:t>
            </a: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areas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behavior. A few years  ago,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was unthinkable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try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market coffee </a:t>
            </a:r>
            <a:r>
              <a:rPr sz="1200" dirty="0">
                <a:latin typeface="Times New Roman"/>
                <a:cs typeface="Times New Roman"/>
              </a:rPr>
              <a:t>in Japan, but it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become the </a:t>
            </a:r>
            <a:r>
              <a:rPr sz="1200" spc="-5" dirty="0">
                <a:latin typeface="Times New Roman"/>
                <a:cs typeface="Times New Roman"/>
              </a:rPr>
              <a:t>fashionable </a:t>
            </a:r>
            <a:r>
              <a:rPr sz="1200" dirty="0">
                <a:latin typeface="Times New Roman"/>
                <a:cs typeface="Times New Roman"/>
              </a:rPr>
              <a:t>drink  for </a:t>
            </a:r>
            <a:r>
              <a:rPr sz="1200" spc="-5" dirty="0">
                <a:latin typeface="Times New Roman"/>
                <a:cs typeface="Times New Roman"/>
              </a:rPr>
              <a:t>younger </a:t>
            </a:r>
            <a:r>
              <a:rPr sz="1200" dirty="0">
                <a:latin typeface="Times New Roman"/>
                <a:cs typeface="Times New Roman"/>
              </a:rPr>
              <a:t>people </a:t>
            </a:r>
            <a:r>
              <a:rPr sz="1200" spc="-5" dirty="0">
                <a:latin typeface="Times New Roman"/>
                <a:cs typeface="Times New Roman"/>
              </a:rPr>
              <a:t>and urban dwellers </a:t>
            </a:r>
            <a:r>
              <a:rPr sz="1200" dirty="0">
                <a:latin typeface="Times New Roman"/>
                <a:cs typeface="Times New Roman"/>
              </a:rPr>
              <a:t>who like to think of themselves </a:t>
            </a:r>
            <a:r>
              <a:rPr sz="1200" spc="-5" dirty="0">
                <a:latin typeface="Times New Roman"/>
                <a:cs typeface="Times New Roman"/>
              </a:rPr>
              <a:t>as European and  sophisticated.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Media Limitations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Limitations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creative </a:t>
            </a:r>
            <a:r>
              <a:rPr sz="1200" dirty="0">
                <a:latin typeface="Times New Roman"/>
                <a:cs typeface="Times New Roman"/>
              </a:rPr>
              <a:t>strategy </a:t>
            </a:r>
            <a:r>
              <a:rPr sz="1200" spc="-5" dirty="0">
                <a:latin typeface="Times New Roman"/>
                <a:cs typeface="Times New Roman"/>
              </a:rPr>
              <a:t>imposed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media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diminish the role of advertising in the  </a:t>
            </a:r>
            <a:r>
              <a:rPr sz="1200" spc="-5" dirty="0">
                <a:latin typeface="Times New Roman"/>
                <a:cs typeface="Times New Roman"/>
              </a:rPr>
              <a:t>promotional program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force marketers </a:t>
            </a:r>
            <a:r>
              <a:rPr sz="1200" dirty="0">
                <a:latin typeface="Times New Roman"/>
                <a:cs typeface="Times New Roman"/>
              </a:rPr>
              <a:t>to emphasize other </a:t>
            </a:r>
            <a:r>
              <a:rPr sz="1200" spc="5" dirty="0">
                <a:latin typeface="Times New Roman"/>
                <a:cs typeface="Times New Roman"/>
              </a:rPr>
              <a:t>elements </a:t>
            </a:r>
            <a:r>
              <a:rPr sz="1200" dirty="0">
                <a:latin typeface="Times New Roman"/>
                <a:cs typeface="Times New Roman"/>
              </a:rPr>
              <a:t>of the promotional  mix.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900"/>
              </a:lnSpc>
            </a:pPr>
            <a:r>
              <a:rPr sz="1200" spc="-5" dirty="0">
                <a:latin typeface="Times New Roman"/>
                <a:cs typeface="Times New Roman"/>
              </a:rPr>
              <a:t>A marketer's </a:t>
            </a:r>
            <a:r>
              <a:rPr sz="1200" dirty="0">
                <a:latin typeface="Times New Roman"/>
                <a:cs typeface="Times New Roman"/>
              </a:rPr>
              <a:t>creativity is certainly </a:t>
            </a:r>
            <a:r>
              <a:rPr sz="1200" spc="-5" dirty="0">
                <a:latin typeface="Times New Roman"/>
                <a:cs typeface="Times New Roman"/>
              </a:rPr>
              <a:t>challenged </a:t>
            </a:r>
            <a:r>
              <a:rPr sz="1200" dirty="0">
                <a:latin typeface="Times New Roman"/>
                <a:cs typeface="Times New Roman"/>
              </a:rPr>
              <a:t>when a </a:t>
            </a:r>
            <a:r>
              <a:rPr sz="1200" spc="-5" dirty="0">
                <a:latin typeface="Times New Roman"/>
                <a:cs typeface="Times New Roman"/>
              </a:rPr>
              <a:t>television commercial is </a:t>
            </a:r>
            <a:r>
              <a:rPr sz="1200" dirty="0">
                <a:latin typeface="Times New Roman"/>
                <a:cs typeface="Times New Roman"/>
              </a:rPr>
              <a:t>limited to </a:t>
            </a:r>
            <a:r>
              <a:rPr sz="1200" spc="5" dirty="0">
                <a:latin typeface="Times New Roman"/>
                <a:cs typeface="Times New Roman"/>
              </a:rPr>
              <a:t>10  </a:t>
            </a:r>
            <a:r>
              <a:rPr sz="1200" spc="-5" dirty="0">
                <a:latin typeface="Times New Roman"/>
                <a:cs typeface="Times New Roman"/>
              </a:rPr>
              <a:t>showings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year </a:t>
            </a:r>
            <a:r>
              <a:rPr sz="1200" dirty="0">
                <a:latin typeface="Times New Roman"/>
                <a:cs typeface="Times New Roman"/>
              </a:rPr>
              <a:t>with no </a:t>
            </a:r>
            <a:r>
              <a:rPr sz="1200" spc="-5" dirty="0">
                <a:latin typeface="Times New Roman"/>
                <a:cs typeface="Times New Roman"/>
              </a:rPr>
              <a:t>two exposures closer </a:t>
            </a:r>
            <a:r>
              <a:rPr sz="1200" dirty="0">
                <a:latin typeface="Times New Roman"/>
                <a:cs typeface="Times New Roman"/>
              </a:rPr>
              <a:t>than 10 </a:t>
            </a:r>
            <a:r>
              <a:rPr sz="1200" spc="-5" dirty="0">
                <a:latin typeface="Times New Roman"/>
                <a:cs typeface="Times New Roman"/>
              </a:rPr>
              <a:t>days, as 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case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Italy. </a:t>
            </a:r>
            <a:r>
              <a:rPr sz="1200" spc="-5" dirty="0">
                <a:latin typeface="Times New Roman"/>
                <a:cs typeface="Times New Roman"/>
              </a:rPr>
              <a:t>Creative  advertisers </a:t>
            </a:r>
            <a:r>
              <a:rPr sz="1200" dirty="0">
                <a:latin typeface="Times New Roman"/>
                <a:cs typeface="Times New Roman"/>
              </a:rPr>
              <a:t>in some countries </a:t>
            </a:r>
            <a:r>
              <a:rPr sz="1200" spc="-5" dirty="0">
                <a:latin typeface="Times New Roman"/>
                <a:cs typeface="Times New Roman"/>
              </a:rPr>
              <a:t>have even </a:t>
            </a:r>
            <a:r>
              <a:rPr sz="1200" dirty="0">
                <a:latin typeface="Times New Roman"/>
                <a:cs typeface="Times New Roman"/>
              </a:rPr>
              <a:t>developed their own media for </a:t>
            </a:r>
            <a:r>
              <a:rPr sz="1200" spc="-5" dirty="0">
                <a:latin typeface="Times New Roman"/>
                <a:cs typeface="Times New Roman"/>
              </a:rPr>
              <a:t>overcoming </a:t>
            </a:r>
            <a:r>
              <a:rPr sz="1200" dirty="0">
                <a:latin typeface="Times New Roman"/>
                <a:cs typeface="Times New Roman"/>
              </a:rPr>
              <a:t>media  limitations.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Times New Roman"/>
                <a:cs typeface="Times New Roman"/>
              </a:rPr>
              <a:t>Production and Cost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Limitations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Creativity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especially important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dirty="0">
                <a:latin typeface="Times New Roman"/>
                <a:cs typeface="Times New Roman"/>
              </a:rPr>
              <a:t>a budget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small or </a:t>
            </a:r>
            <a:r>
              <a:rPr sz="1200" spc="-5" dirty="0">
                <a:latin typeface="Times New Roman"/>
                <a:cs typeface="Times New Roman"/>
              </a:rPr>
              <a:t>where </a:t>
            </a:r>
            <a:r>
              <a:rPr sz="1200" dirty="0">
                <a:latin typeface="Times New Roman"/>
                <a:cs typeface="Times New Roman"/>
              </a:rPr>
              <a:t>there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severe production  limitations,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poor-quality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printing,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lack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high-grade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paper.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example,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quality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  quality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publications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 caused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Colgate-Palmolive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depart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customary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heavy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print  media in the West for other media in </a:t>
            </a:r>
            <a:r>
              <a:rPr sz="1200" spc="-5" dirty="0">
                <a:latin typeface="Times New Roman"/>
                <a:cs typeface="Times New Roman"/>
              </a:rPr>
              <a:t>Eastern </a:t>
            </a:r>
            <a:r>
              <a:rPr sz="1200" dirty="0">
                <a:latin typeface="Times New Roman"/>
                <a:cs typeface="Times New Roman"/>
              </a:rPr>
              <a:t>Europe. </a:t>
            </a:r>
            <a:r>
              <a:rPr sz="1200" spc="-5" dirty="0">
                <a:latin typeface="Times New Roman"/>
                <a:cs typeface="Times New Roman"/>
              </a:rPr>
              <a:t>Newsprint is </a:t>
            </a:r>
            <a:r>
              <a:rPr sz="1200" dirty="0">
                <a:latin typeface="Times New Roman"/>
                <a:cs typeface="Times New Roman"/>
              </a:rPr>
              <a:t>of such </a:t>
            </a:r>
            <a:r>
              <a:rPr sz="1200" spc="-5" dirty="0">
                <a:latin typeface="Times New Roman"/>
                <a:cs typeface="Times New Roman"/>
              </a:rPr>
              <a:t>low </a:t>
            </a:r>
            <a:r>
              <a:rPr sz="1200" dirty="0">
                <a:latin typeface="Times New Roman"/>
                <a:cs typeface="Times New Roman"/>
              </a:rPr>
              <a:t>quality in China  that a </a:t>
            </a:r>
            <a:r>
              <a:rPr sz="1200" spc="-5" dirty="0">
                <a:latin typeface="Times New Roman"/>
                <a:cs typeface="Times New Roman"/>
              </a:rPr>
              <a:t>color ad used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Kodak </a:t>
            </a:r>
            <a:r>
              <a:rPr sz="1200" dirty="0">
                <a:latin typeface="Times New Roman"/>
                <a:cs typeface="Times New Roman"/>
              </a:rPr>
              <a:t>in the West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option. </a:t>
            </a:r>
            <a:r>
              <a:rPr sz="1200" spc="-5" dirty="0">
                <a:latin typeface="Times New Roman"/>
                <a:cs typeface="Times New Roman"/>
              </a:rPr>
              <a:t>Kodak's </a:t>
            </a:r>
            <a:r>
              <a:rPr sz="1200" dirty="0">
                <a:latin typeface="Times New Roman"/>
                <a:cs typeface="Times New Roman"/>
              </a:rPr>
              <a:t>solution </a:t>
            </a:r>
            <a:r>
              <a:rPr sz="1200" spc="-5" dirty="0">
                <a:latin typeface="Times New Roman"/>
                <a:cs typeface="Times New Roman"/>
              </a:rPr>
              <a:t>has been </a:t>
            </a:r>
            <a:r>
              <a:rPr sz="1200" dirty="0">
                <a:latin typeface="Times New Roman"/>
                <a:cs typeface="Times New Roman"/>
              </a:rPr>
              <a:t>to print a  </a:t>
            </a:r>
            <a:r>
              <a:rPr sz="1200" spc="-5" dirty="0">
                <a:latin typeface="Times New Roman"/>
                <a:cs typeface="Times New Roman"/>
              </a:rPr>
              <a:t>single-sheet </a:t>
            </a:r>
            <a:r>
              <a:rPr sz="1200" dirty="0">
                <a:latin typeface="Times New Roman"/>
                <a:cs typeface="Times New Roman"/>
              </a:rPr>
              <a:t>color insert </a:t>
            </a:r>
            <a:r>
              <a:rPr sz="1200" spc="-10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newspaper</a:t>
            </a:r>
            <a:r>
              <a:rPr sz="1200" dirty="0">
                <a:latin typeface="Times New Roman"/>
                <a:cs typeface="Times New Roman"/>
              </a:rPr>
              <a:t> supplement.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600"/>
              </a:lnSpc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necessity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low-cost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reproduction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small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poses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another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problem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  For example, </a:t>
            </a:r>
            <a:r>
              <a:rPr sz="1200" dirty="0">
                <a:latin typeface="Times New Roman"/>
                <a:cs typeface="Times New Roman"/>
              </a:rPr>
              <a:t>hand-painted </a:t>
            </a:r>
            <a:r>
              <a:rPr sz="1200" spc="-5" dirty="0">
                <a:latin typeface="Times New Roman"/>
                <a:cs typeface="Times New Roman"/>
              </a:rPr>
              <a:t>billboards </a:t>
            </a:r>
            <a:r>
              <a:rPr sz="1200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dirty="0">
                <a:latin typeface="Times New Roman"/>
                <a:cs typeface="Times New Roman"/>
              </a:rPr>
              <a:t>instead of </a:t>
            </a:r>
            <a:r>
              <a:rPr sz="1200" spc="-5" dirty="0">
                <a:latin typeface="Times New Roman"/>
                <a:cs typeface="Times New Roman"/>
              </a:rPr>
              <a:t>printed sheets because </a:t>
            </a:r>
            <a:r>
              <a:rPr sz="1200" dirty="0">
                <a:latin typeface="Times New Roman"/>
                <a:cs typeface="Times New Roman"/>
              </a:rPr>
              <a:t>the limited  number of </a:t>
            </a:r>
            <a:r>
              <a:rPr sz="1200" spc="-5" dirty="0">
                <a:latin typeface="Times New Roman"/>
                <a:cs typeface="Times New Roman"/>
              </a:rPr>
              <a:t>billboards does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warrant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printed sheets.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Egypt, </a:t>
            </a:r>
            <a:r>
              <a:rPr sz="1200" dirty="0">
                <a:latin typeface="Times New Roman"/>
                <a:cs typeface="Times New Roman"/>
              </a:rPr>
              <a:t>static-filled  </a:t>
            </a:r>
            <a:r>
              <a:rPr sz="1200" spc="-5" dirty="0">
                <a:latin typeface="Times New Roman"/>
                <a:cs typeface="Times New Roman"/>
              </a:rPr>
              <a:t>television and </a:t>
            </a:r>
            <a:r>
              <a:rPr sz="1200" dirty="0">
                <a:latin typeface="Times New Roman"/>
                <a:cs typeface="Times New Roman"/>
              </a:rPr>
              <a:t>poor-quality </a:t>
            </a:r>
            <a:r>
              <a:rPr sz="1200" spc="-5" dirty="0">
                <a:latin typeface="Times New Roman"/>
                <a:cs typeface="Times New Roman"/>
              </a:rPr>
              <a:t>billboards </a:t>
            </a:r>
            <a:r>
              <a:rPr sz="1200" dirty="0">
                <a:latin typeface="Times New Roman"/>
                <a:cs typeface="Times New Roman"/>
              </a:rPr>
              <a:t>have led companies </a:t>
            </a:r>
            <a:r>
              <a:rPr sz="1200" spc="-5" dirty="0">
                <a:latin typeface="Times New Roman"/>
                <a:cs typeface="Times New Roman"/>
              </a:rPr>
              <a:t>such as </a:t>
            </a:r>
            <a:r>
              <a:rPr sz="1200" dirty="0">
                <a:latin typeface="Times New Roman"/>
                <a:cs typeface="Times New Roman"/>
              </a:rPr>
              <a:t>Coca-Cola </a:t>
            </a:r>
            <a:r>
              <a:rPr sz="1200" spc="-5" dirty="0">
                <a:latin typeface="Times New Roman"/>
                <a:cs typeface="Times New Roman"/>
              </a:rPr>
              <a:t>and Nestle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place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118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9000" cy="8191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algn="just">
              <a:lnSpc>
                <a:spcPct val="143800"/>
              </a:lnSpc>
              <a:spcBef>
                <a:spcPts val="95"/>
              </a:spcBef>
            </a:pP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advertisements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sails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feluccas, </a:t>
            </a:r>
            <a:r>
              <a:rPr sz="1200" dirty="0">
                <a:latin typeface="Times New Roman"/>
                <a:cs typeface="Times New Roman"/>
              </a:rPr>
              <a:t>boats that </a:t>
            </a:r>
            <a:r>
              <a:rPr sz="1200" spc="-5" dirty="0">
                <a:latin typeface="Times New Roman"/>
                <a:cs typeface="Times New Roman"/>
              </a:rPr>
              <a:t>sail along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Nile. Feluccas, </a:t>
            </a:r>
            <a:r>
              <a:rPr sz="1200" dirty="0">
                <a:latin typeface="Times New Roman"/>
                <a:cs typeface="Times New Roman"/>
              </a:rPr>
              <a:t>with their  </a:t>
            </a:r>
            <a:r>
              <a:rPr sz="1200" spc="-5" dirty="0">
                <a:latin typeface="Times New Roman"/>
                <a:cs typeface="Times New Roman"/>
              </a:rPr>
              <a:t>triangle sails, have </a:t>
            </a:r>
            <a:r>
              <a:rPr sz="1200" dirty="0">
                <a:latin typeface="Times New Roman"/>
                <a:cs typeface="Times New Roman"/>
              </a:rPr>
              <a:t>been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transport goods </a:t>
            </a:r>
            <a:r>
              <a:rPr sz="1200" dirty="0">
                <a:latin typeface="Times New Roman"/>
                <a:cs typeface="Times New Roman"/>
              </a:rPr>
              <a:t>since the time of the </a:t>
            </a:r>
            <a:r>
              <a:rPr sz="1200" spc="-5" dirty="0">
                <a:latin typeface="Times New Roman"/>
                <a:cs typeface="Times New Roman"/>
              </a:rPr>
              <a:t>pharaohs and serve as an  effective alternative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attract </a:t>
            </a:r>
            <a:r>
              <a:rPr sz="1200" dirty="0">
                <a:latin typeface="Times New Roman"/>
                <a:cs typeface="Times New Roman"/>
              </a:rPr>
              <a:t>attention to company names </a:t>
            </a:r>
            <a:r>
              <a:rPr sz="1200" spc="-5" dirty="0">
                <a:latin typeface="Times New Roman"/>
                <a:cs typeface="Times New Roman"/>
              </a:rPr>
              <a:t>and logos.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800"/>
              </a:lnSpc>
            </a:pP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reflecting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what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trying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achieve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through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advertising,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clear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arbitrary  position strictly in favor of </a:t>
            </a:r>
            <a:r>
              <a:rPr sz="1200" spc="-5" dirty="0">
                <a:latin typeface="Times New Roman"/>
                <a:cs typeface="Times New Roman"/>
              </a:rPr>
              <a:t>either modification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standardization is wrong; rather, </a:t>
            </a:r>
            <a:r>
              <a:rPr sz="1200" dirty="0">
                <a:latin typeface="Times New Roman"/>
                <a:cs typeface="Times New Roman"/>
              </a:rPr>
              <a:t>the position  must be to </a:t>
            </a:r>
            <a:r>
              <a:rPr sz="1200" spc="-5" dirty="0">
                <a:latin typeface="Times New Roman"/>
                <a:cs typeface="Times New Roman"/>
              </a:rPr>
              <a:t>communicate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relevant </a:t>
            </a:r>
            <a:r>
              <a:rPr sz="1200" dirty="0">
                <a:latin typeface="Times New Roman"/>
                <a:cs typeface="Times New Roman"/>
              </a:rPr>
              <a:t>message to the </a:t>
            </a:r>
            <a:r>
              <a:rPr sz="1200" spc="-5" dirty="0">
                <a:latin typeface="Times New Roman"/>
                <a:cs typeface="Times New Roman"/>
              </a:rPr>
              <a:t>target </a:t>
            </a:r>
            <a:r>
              <a:rPr sz="1200" dirty="0">
                <a:latin typeface="Times New Roman"/>
                <a:cs typeface="Times New Roman"/>
              </a:rPr>
              <a:t>market.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a promotion </a:t>
            </a:r>
            <a:r>
              <a:rPr sz="1200" spc="-5" dirty="0">
                <a:latin typeface="Times New Roman"/>
                <a:cs typeface="Times New Roman"/>
              </a:rPr>
              <a:t>communicates  </a:t>
            </a:r>
            <a:r>
              <a:rPr sz="1200" dirty="0">
                <a:latin typeface="Times New Roman"/>
                <a:cs typeface="Times New Roman"/>
              </a:rPr>
              <a:t>effectively in multiple-country </a:t>
            </a:r>
            <a:r>
              <a:rPr sz="1200" spc="-5" dirty="0">
                <a:latin typeface="Times New Roman"/>
                <a:cs typeface="Times New Roman"/>
              </a:rPr>
              <a:t>markets, </a:t>
            </a:r>
            <a:r>
              <a:rPr sz="1200" dirty="0">
                <a:latin typeface="Times New Roman"/>
                <a:cs typeface="Times New Roman"/>
              </a:rPr>
              <a:t>then </a:t>
            </a:r>
            <a:r>
              <a:rPr sz="1200" spc="-5" dirty="0">
                <a:latin typeface="Times New Roman"/>
                <a:cs typeface="Times New Roman"/>
              </a:rPr>
              <a:t>standardize; otherwise, modify.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message a  </a:t>
            </a:r>
            <a:r>
              <a:rPr sz="1200" spc="-5" dirty="0">
                <a:latin typeface="Times New Roman"/>
                <a:cs typeface="Times New Roman"/>
              </a:rPr>
              <a:t>market receives that generates sales, </a:t>
            </a:r>
            <a:r>
              <a:rPr sz="1200" dirty="0">
                <a:latin typeface="Times New Roman"/>
                <a:cs typeface="Times New Roman"/>
              </a:rPr>
              <a:t>not whether an </a:t>
            </a:r>
            <a:r>
              <a:rPr sz="1200" spc="-5" dirty="0">
                <a:latin typeface="Times New Roman"/>
                <a:cs typeface="Times New Roman"/>
              </a:rPr>
              <a:t>advertisement is standardized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modified.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Font typeface="Times New Roman"/>
              <a:buAutoNum type="alphaUcPeriod" startAt="3"/>
              <a:tabLst>
                <a:tab pos="469265" algn="l"/>
                <a:tab pos="4699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Media Planning and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Analysis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AutoNum type="alphaUcPeriod" startAt="3"/>
            </a:pPr>
            <a:endParaRPr sz="15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Tactical Considerations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8890" algn="just">
              <a:lnSpc>
                <a:spcPct val="143600"/>
              </a:lnSpc>
            </a:pPr>
            <a:r>
              <a:rPr sz="1200" spc="-5" dirty="0">
                <a:latin typeface="Times New Roman"/>
                <a:cs typeface="Times New Roman"/>
              </a:rPr>
              <a:t>Although </a:t>
            </a:r>
            <a:r>
              <a:rPr sz="1200" dirty="0">
                <a:latin typeface="Times New Roman"/>
                <a:cs typeface="Times New Roman"/>
              </a:rPr>
              <a:t>nearly every sizable </a:t>
            </a:r>
            <a:r>
              <a:rPr sz="1200" spc="-5" dirty="0">
                <a:latin typeface="Times New Roman"/>
                <a:cs typeface="Times New Roman"/>
              </a:rPr>
              <a:t>nation </a:t>
            </a:r>
            <a:r>
              <a:rPr sz="1200" dirty="0">
                <a:latin typeface="Times New Roman"/>
                <a:cs typeface="Times New Roman"/>
              </a:rPr>
              <a:t>essentially has the </a:t>
            </a:r>
            <a:r>
              <a:rPr sz="1200" spc="-5" dirty="0">
                <a:latin typeface="Times New Roman"/>
                <a:cs typeface="Times New Roman"/>
              </a:rPr>
              <a:t>same </a:t>
            </a:r>
            <a:r>
              <a:rPr sz="1200" dirty="0">
                <a:latin typeface="Times New Roman"/>
                <a:cs typeface="Times New Roman"/>
              </a:rPr>
              <a:t>kinds of </a:t>
            </a:r>
            <a:r>
              <a:rPr sz="1200" spc="-5" dirty="0">
                <a:latin typeface="Times New Roman"/>
                <a:cs typeface="Times New Roman"/>
              </a:rPr>
              <a:t>media, there are </a:t>
            </a:r>
            <a:r>
              <a:rPr sz="1200" dirty="0">
                <a:latin typeface="Times New Roman"/>
                <a:cs typeface="Times New Roman"/>
              </a:rPr>
              <a:t>a number  of </a:t>
            </a:r>
            <a:r>
              <a:rPr sz="1200" spc="-5" dirty="0">
                <a:latin typeface="Times New Roman"/>
                <a:cs typeface="Times New Roman"/>
              </a:rPr>
              <a:t>specific considerations, problems, and differences encountered from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-5" dirty="0">
                <a:latin typeface="Times New Roman"/>
                <a:cs typeface="Times New Roman"/>
              </a:rPr>
              <a:t>nation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another. </a:t>
            </a:r>
            <a:r>
              <a:rPr sz="1200" spc="-1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international advertising, an </a:t>
            </a:r>
            <a:r>
              <a:rPr sz="1200" dirty="0">
                <a:latin typeface="Times New Roman"/>
                <a:cs typeface="Times New Roman"/>
              </a:rPr>
              <a:t>advertiser must consider the </a:t>
            </a:r>
            <a:r>
              <a:rPr sz="1200" spc="-5" dirty="0">
                <a:latin typeface="Times New Roman"/>
                <a:cs typeface="Times New Roman"/>
              </a:rPr>
              <a:t>availability, </a:t>
            </a:r>
            <a:r>
              <a:rPr sz="1200" dirty="0">
                <a:latin typeface="Times New Roman"/>
                <a:cs typeface="Times New Roman"/>
              </a:rPr>
              <a:t>cost,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coverage of the  </a:t>
            </a:r>
            <a:r>
              <a:rPr sz="1200" spc="-5" dirty="0">
                <a:latin typeface="Times New Roman"/>
                <a:cs typeface="Times New Roman"/>
              </a:rPr>
              <a:t>media. </a:t>
            </a:r>
            <a:r>
              <a:rPr sz="1200" spc="-10" dirty="0">
                <a:latin typeface="Times New Roman"/>
                <a:cs typeface="Times New Roman"/>
              </a:rPr>
              <a:t>Local </a:t>
            </a:r>
            <a:r>
              <a:rPr sz="1200" spc="-5" dirty="0">
                <a:latin typeface="Times New Roman"/>
                <a:cs typeface="Times New Roman"/>
              </a:rPr>
              <a:t>variations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lack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data require </a:t>
            </a:r>
            <a:r>
              <a:rPr sz="1200" spc="-5" dirty="0">
                <a:latin typeface="Times New Roman"/>
                <a:cs typeface="Times New Roman"/>
              </a:rPr>
              <a:t>added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attention.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90170" algn="just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Imagine </a:t>
            </a:r>
            <a:r>
              <a:rPr sz="1200" dirty="0">
                <a:latin typeface="Times New Roman"/>
                <a:cs typeface="Times New Roman"/>
              </a:rPr>
              <a:t>the ingenuity </a:t>
            </a:r>
            <a:r>
              <a:rPr sz="1200" spc="-5" dirty="0">
                <a:latin typeface="Times New Roman"/>
                <a:cs typeface="Times New Roman"/>
              </a:rPr>
              <a:t>required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advertisers confronted with </a:t>
            </a:r>
            <a:r>
              <a:rPr sz="1200" dirty="0">
                <a:latin typeface="Times New Roman"/>
                <a:cs typeface="Times New Roman"/>
              </a:rPr>
              <a:t>these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situations: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469265" marR="6985" lvl="1" indent="-228600" algn="just">
              <a:lnSpc>
                <a:spcPct val="144200"/>
              </a:lnSpc>
              <a:buFont typeface="Wingdings"/>
              <a:buChar char=""/>
              <a:tabLst>
                <a:tab pos="469900" algn="l"/>
              </a:tabLst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Brazil, TV commercials are </a:t>
            </a:r>
            <a:r>
              <a:rPr sz="1200" dirty="0">
                <a:latin typeface="Times New Roman"/>
                <a:cs typeface="Times New Roman"/>
              </a:rPr>
              <a:t>sandwiched </a:t>
            </a:r>
            <a:r>
              <a:rPr sz="1200" spc="-5" dirty="0">
                <a:latin typeface="Times New Roman"/>
                <a:cs typeface="Times New Roman"/>
              </a:rPr>
              <a:t>together </a:t>
            </a:r>
            <a:r>
              <a:rPr sz="1200" dirty="0">
                <a:latin typeface="Times New Roman"/>
                <a:cs typeface="Times New Roman"/>
              </a:rPr>
              <a:t>in a string of 10 to </a:t>
            </a:r>
            <a:r>
              <a:rPr sz="1200" spc="5" dirty="0">
                <a:latin typeface="Times New Roman"/>
                <a:cs typeface="Times New Roman"/>
              </a:rPr>
              <a:t>50 </a:t>
            </a:r>
            <a:r>
              <a:rPr sz="1200" spc="-5" dirty="0">
                <a:latin typeface="Times New Roman"/>
                <a:cs typeface="Times New Roman"/>
              </a:rPr>
              <a:t>commercials  </a:t>
            </a:r>
            <a:r>
              <a:rPr sz="1200" dirty="0">
                <a:latin typeface="Times New Roman"/>
                <a:cs typeface="Times New Roman"/>
              </a:rPr>
              <a:t>within one station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break.</a:t>
            </a:r>
            <a:endParaRPr sz="1200">
              <a:latin typeface="Times New Roman"/>
              <a:cs typeface="Times New Roman"/>
            </a:endParaRPr>
          </a:p>
          <a:p>
            <a:pPr marL="469265" lvl="1" indent="-228600" algn="just">
              <a:lnSpc>
                <a:spcPct val="100000"/>
              </a:lnSpc>
              <a:spcBef>
                <a:spcPts val="625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National coverage </a:t>
            </a:r>
            <a:r>
              <a:rPr sz="1200" dirty="0">
                <a:latin typeface="Times New Roman"/>
                <a:cs typeface="Times New Roman"/>
              </a:rPr>
              <a:t>in many countries </a:t>
            </a:r>
            <a:r>
              <a:rPr sz="1200" spc="-5" dirty="0">
                <a:latin typeface="Times New Roman"/>
                <a:cs typeface="Times New Roman"/>
              </a:rPr>
              <a:t>means </a:t>
            </a:r>
            <a:r>
              <a:rPr sz="1200" dirty="0">
                <a:latin typeface="Times New Roman"/>
                <a:cs typeface="Times New Roman"/>
              </a:rPr>
              <a:t>using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40 to 50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media.</a:t>
            </a:r>
            <a:endParaRPr sz="1200">
              <a:latin typeface="Times New Roman"/>
              <a:cs typeface="Times New Roman"/>
            </a:endParaRPr>
          </a:p>
          <a:p>
            <a:pPr marL="469265" marR="8890" lvl="1" indent="-228600" algn="just">
              <a:lnSpc>
                <a:spcPct val="143300"/>
              </a:lnSpc>
              <a:spcBef>
                <a:spcPts val="15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Specialized </a:t>
            </a:r>
            <a:r>
              <a:rPr sz="1200" dirty="0">
                <a:latin typeface="Times New Roman"/>
                <a:cs typeface="Times New Roman"/>
              </a:rPr>
              <a:t>media </a:t>
            </a:r>
            <a:r>
              <a:rPr sz="1200" spc="-5" dirty="0">
                <a:latin typeface="Times New Roman"/>
                <a:cs typeface="Times New Roman"/>
              </a:rPr>
              <a:t>reach </a:t>
            </a:r>
            <a:r>
              <a:rPr sz="1200" dirty="0">
                <a:latin typeface="Times New Roman"/>
                <a:cs typeface="Times New Roman"/>
              </a:rPr>
              <a:t>small </a:t>
            </a:r>
            <a:r>
              <a:rPr sz="1200" spc="-5" dirty="0">
                <a:latin typeface="Times New Roman"/>
                <a:cs typeface="Times New Roman"/>
              </a:rPr>
              <a:t>segments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only.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Netherlands, </a:t>
            </a:r>
            <a:r>
              <a:rPr sz="1200" dirty="0">
                <a:latin typeface="Times New Roman"/>
                <a:cs typeface="Times New Roman"/>
              </a:rPr>
              <a:t>there are  </a:t>
            </a:r>
            <a:r>
              <a:rPr sz="1200" spc="-5" dirty="0">
                <a:latin typeface="Times New Roman"/>
                <a:cs typeface="Times New Roman"/>
              </a:rPr>
              <a:t>Catholic, Protestant, socialist, neutral,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other specialized broadcasting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systems.</a:t>
            </a:r>
            <a:endParaRPr sz="1200">
              <a:latin typeface="Times New Roman"/>
              <a:cs typeface="Times New Roman"/>
            </a:endParaRPr>
          </a:p>
          <a:p>
            <a:pPr marL="469265" marR="8890" lvl="1" indent="-228600" algn="just">
              <a:lnSpc>
                <a:spcPct val="143900"/>
              </a:lnSpc>
              <a:buFont typeface="Wingdings"/>
              <a:buChar char=""/>
              <a:tabLst>
                <a:tab pos="469900" algn="l"/>
              </a:tabLst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Germany, TV </a:t>
            </a:r>
            <a:r>
              <a:rPr sz="1200" dirty="0">
                <a:latin typeface="Times New Roman"/>
                <a:cs typeface="Times New Roman"/>
              </a:rPr>
              <a:t>scheduling for </a:t>
            </a:r>
            <a:r>
              <a:rPr sz="1200" spc="-5" dirty="0">
                <a:latin typeface="Times New Roman"/>
                <a:cs typeface="Times New Roman"/>
              </a:rPr>
              <a:t>an entire </a:t>
            </a:r>
            <a:r>
              <a:rPr sz="1200" spc="-10" dirty="0">
                <a:latin typeface="Times New Roman"/>
                <a:cs typeface="Times New Roman"/>
              </a:rPr>
              <a:t>year </a:t>
            </a:r>
            <a:r>
              <a:rPr sz="1200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arranged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August </a:t>
            </a:r>
            <a:r>
              <a:rPr sz="1200" dirty="0">
                <a:latin typeface="Times New Roman"/>
                <a:cs typeface="Times New Roman"/>
              </a:rPr>
              <a:t>30 of the  </a:t>
            </a:r>
            <a:r>
              <a:rPr sz="1200" spc="-5" dirty="0">
                <a:latin typeface="Times New Roman"/>
                <a:cs typeface="Times New Roman"/>
              </a:rPr>
              <a:t>preceding year, </a:t>
            </a:r>
            <a:r>
              <a:rPr sz="1200" dirty="0">
                <a:latin typeface="Times New Roman"/>
                <a:cs typeface="Times New Roman"/>
              </a:rPr>
              <a:t>with no </a:t>
            </a:r>
            <a:r>
              <a:rPr sz="1200" spc="-5" dirty="0">
                <a:latin typeface="Times New Roman"/>
                <a:cs typeface="Times New Roman"/>
              </a:rPr>
              <a:t>guarantee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commercials intended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summer viewing will </a:t>
            </a:r>
            <a:r>
              <a:rPr sz="1200" dirty="0">
                <a:latin typeface="Times New Roman"/>
                <a:cs typeface="Times New Roman"/>
              </a:rPr>
              <a:t>not  be run in the middle 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winter.</a:t>
            </a:r>
            <a:endParaRPr sz="1200">
              <a:latin typeface="Times New Roman"/>
              <a:cs typeface="Times New Roman"/>
            </a:endParaRPr>
          </a:p>
          <a:p>
            <a:pPr marL="469265" marR="8255" lvl="1" indent="-228600" algn="just">
              <a:lnSpc>
                <a:spcPts val="2080"/>
              </a:lnSpc>
              <a:spcBef>
                <a:spcPts val="160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Vietnam,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advertising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newspapers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magazines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limited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10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percent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space,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to 5 </a:t>
            </a:r>
            <a:r>
              <a:rPr sz="1200" spc="-5" dirty="0">
                <a:latin typeface="Times New Roman"/>
                <a:cs typeface="Times New Roman"/>
              </a:rPr>
              <a:t>percent </a:t>
            </a:r>
            <a:r>
              <a:rPr sz="1200" dirty="0">
                <a:latin typeface="Times New Roman"/>
                <a:cs typeface="Times New Roman"/>
              </a:rPr>
              <a:t>of time, or three minutes </a:t>
            </a:r>
            <a:r>
              <a:rPr sz="1200" spc="-5" dirty="0">
                <a:latin typeface="Times New Roman"/>
                <a:cs typeface="Times New Roman"/>
              </a:rPr>
              <a:t>an hour, </a:t>
            </a:r>
            <a:r>
              <a:rPr sz="1200" dirty="0">
                <a:latin typeface="Times New Roman"/>
                <a:cs typeface="Times New Roman"/>
              </a:rPr>
              <a:t>on radio and</a:t>
            </a:r>
            <a:r>
              <a:rPr sz="1200" spc="-5" dirty="0">
                <a:latin typeface="Times New Roman"/>
                <a:cs typeface="Times New Roman"/>
              </a:rPr>
              <a:t> TV.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4100"/>
              </a:lnSpc>
              <a:spcBef>
                <a:spcPts val="1010"/>
              </a:spcBef>
            </a:pPr>
            <a:r>
              <a:rPr sz="1200" dirty="0">
                <a:latin typeface="Times New Roman"/>
                <a:cs typeface="Times New Roman"/>
              </a:rPr>
              <a:t>Availability </a:t>
            </a: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contrasts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advertising is </a:t>
            </a:r>
            <a:r>
              <a:rPr sz="1200" spc="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countries have </a:t>
            </a:r>
            <a:r>
              <a:rPr sz="1200" dirty="0">
                <a:latin typeface="Times New Roman"/>
                <a:cs typeface="Times New Roman"/>
              </a:rPr>
              <a:t>too </a:t>
            </a:r>
            <a:r>
              <a:rPr sz="1200" spc="-5" dirty="0">
                <a:latin typeface="Times New Roman"/>
                <a:cs typeface="Times New Roman"/>
              </a:rPr>
              <a:t>few  advertising </a:t>
            </a:r>
            <a:r>
              <a:rPr sz="1200" dirty="0">
                <a:latin typeface="Times New Roman"/>
                <a:cs typeface="Times New Roman"/>
              </a:rPr>
              <a:t>media </a:t>
            </a:r>
            <a:r>
              <a:rPr sz="1200" spc="-5" dirty="0">
                <a:latin typeface="Times New Roman"/>
                <a:cs typeface="Times New Roman"/>
              </a:rPr>
              <a:t>and others have </a:t>
            </a:r>
            <a:r>
              <a:rPr sz="1200" dirty="0">
                <a:latin typeface="Times New Roman"/>
                <a:cs typeface="Times New Roman"/>
              </a:rPr>
              <a:t>too </a:t>
            </a:r>
            <a:r>
              <a:rPr sz="1200" spc="-5" dirty="0">
                <a:latin typeface="Times New Roman"/>
                <a:cs typeface="Times New Roman"/>
              </a:rPr>
              <a:t>many.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countries, certain advertising </a:t>
            </a:r>
            <a:r>
              <a:rPr sz="1200" dirty="0">
                <a:latin typeface="Times New Roman"/>
                <a:cs typeface="Times New Roman"/>
              </a:rPr>
              <a:t>media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119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30" y="951563"/>
            <a:ext cx="5021012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74179" y="1327391"/>
            <a:ext cx="3098165" cy="362585"/>
            <a:chOff x="1374179" y="1327391"/>
            <a:chExt cx="3098165" cy="362585"/>
          </a:xfrm>
        </p:grpSpPr>
        <p:sp>
          <p:nvSpPr>
            <p:cNvPr id="4" name="object 4"/>
            <p:cNvSpPr/>
            <p:nvPr/>
          </p:nvSpPr>
          <p:spPr>
            <a:xfrm>
              <a:off x="1374179" y="1415612"/>
              <a:ext cx="641779" cy="1733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98904" y="1327391"/>
              <a:ext cx="2573273" cy="36196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02004" y="894333"/>
            <a:ext cx="5040630" cy="683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The following </a:t>
            </a:r>
            <a:r>
              <a:rPr sz="1200" spc="-5" dirty="0">
                <a:latin typeface="Times New Roman"/>
                <a:cs typeface="Times New Roman"/>
              </a:rPr>
              <a:t>figure </a:t>
            </a:r>
            <a:r>
              <a:rPr sz="1200" dirty="0">
                <a:latin typeface="Times New Roman"/>
                <a:cs typeface="Times New Roman"/>
              </a:rPr>
              <a:t>illustrates the total environment of </a:t>
            </a:r>
            <a:r>
              <a:rPr sz="1200" spc="-5" dirty="0">
                <a:latin typeface="Times New Roman"/>
                <a:cs typeface="Times New Roman"/>
              </a:rPr>
              <a:t>an international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</a:pPr>
            <a:r>
              <a:rPr sz="1300" b="1" spc="-5" dirty="0">
                <a:latin typeface="Times New Roman"/>
                <a:cs typeface="Times New Roman"/>
              </a:rPr>
              <a:t>Figure 1. </a:t>
            </a:r>
            <a:r>
              <a:rPr sz="1300" dirty="0">
                <a:latin typeface="Times New Roman"/>
                <a:cs typeface="Times New Roman"/>
              </a:rPr>
              <a:t>The International </a:t>
            </a:r>
            <a:r>
              <a:rPr sz="1300" spc="-5" dirty="0">
                <a:latin typeface="Times New Roman"/>
                <a:cs typeface="Times New Roman"/>
              </a:rPr>
              <a:t>Marketing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Task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4340" y="6701615"/>
            <a:ext cx="5958218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8934" y="7007939"/>
            <a:ext cx="595511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8934" y="7315787"/>
            <a:ext cx="5955116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4" y="7622111"/>
            <a:ext cx="595511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8910" y="7928435"/>
            <a:ext cx="5953649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8889" y="8234759"/>
            <a:ext cx="436724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02004" y="6378321"/>
            <a:ext cx="5968365" cy="2008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57655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Structure </a:t>
            </a:r>
            <a:r>
              <a:rPr sz="1000" dirty="0">
                <a:latin typeface="Times New Roman"/>
                <a:cs typeface="Times New Roman"/>
              </a:rPr>
              <a:t>of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distribution</a:t>
            </a: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ts val="2410"/>
              </a:lnSpc>
              <a:spcBef>
                <a:spcPts val="175"/>
              </a:spcBef>
            </a:pPr>
            <a:r>
              <a:rPr sz="1200" dirty="0">
                <a:latin typeface="Times New Roman"/>
                <a:cs typeface="Times New Roman"/>
              </a:rPr>
              <a:t>The inner </a:t>
            </a:r>
            <a:r>
              <a:rPr sz="1200" spc="-5" dirty="0">
                <a:latin typeface="Times New Roman"/>
                <a:cs typeface="Times New Roman"/>
              </a:rPr>
              <a:t>circle depicts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controllable elements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constitute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marketer's decision area,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second  circle  encompasses  </a:t>
            </a:r>
            <a:r>
              <a:rPr sz="1200" dirty="0">
                <a:latin typeface="Times New Roman"/>
                <a:cs typeface="Times New Roman"/>
              </a:rPr>
              <a:t>those  </a:t>
            </a:r>
            <a:r>
              <a:rPr sz="1200" spc="-5" dirty="0">
                <a:latin typeface="Times New Roman"/>
                <a:cs typeface="Times New Roman"/>
              </a:rPr>
              <a:t>environmental  elements  at  </a:t>
            </a:r>
            <a:r>
              <a:rPr sz="1200" dirty="0">
                <a:latin typeface="Times New Roman"/>
                <a:cs typeface="Times New Roman"/>
              </a:rPr>
              <a:t>home  that  </a:t>
            </a:r>
            <a:r>
              <a:rPr sz="1200" spc="-5" dirty="0">
                <a:latin typeface="Times New Roman"/>
                <a:cs typeface="Times New Roman"/>
              </a:rPr>
              <a:t>have  </a:t>
            </a:r>
            <a:r>
              <a:rPr sz="1200" dirty="0">
                <a:latin typeface="Times New Roman"/>
                <a:cs typeface="Times New Roman"/>
              </a:rPr>
              <a:t>some  </a:t>
            </a:r>
            <a:r>
              <a:rPr sz="1200" spc="-5" dirty="0">
                <a:latin typeface="Times New Roman"/>
                <a:cs typeface="Times New Roman"/>
              </a:rPr>
              <a:t>effect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45"/>
              </a:spcBef>
            </a:pPr>
            <a:r>
              <a:rPr sz="1200" spc="-5" dirty="0">
                <a:latin typeface="Times New Roman"/>
                <a:cs typeface="Times New Roman"/>
              </a:rPr>
              <a:t>foreign-operations 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decisions, 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outer 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circles 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represent 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elements 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environment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each foreign market </a:t>
            </a:r>
            <a:r>
              <a:rPr sz="1200" dirty="0">
                <a:latin typeface="Times New Roman"/>
                <a:cs typeface="Times New Roman"/>
              </a:rPr>
              <a:t>within which the </a:t>
            </a:r>
            <a:r>
              <a:rPr sz="1200" spc="-5" dirty="0">
                <a:latin typeface="Times New Roman"/>
                <a:cs typeface="Times New Roman"/>
              </a:rPr>
              <a:t>marketer </a:t>
            </a:r>
            <a:r>
              <a:rPr sz="1200" dirty="0">
                <a:latin typeface="Times New Roman"/>
                <a:cs typeface="Times New Roman"/>
              </a:rPr>
              <a:t>operates.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the outer </a:t>
            </a:r>
            <a:r>
              <a:rPr sz="1200" spc="-5" dirty="0">
                <a:latin typeface="Times New Roman"/>
                <a:cs typeface="Times New Roman"/>
              </a:rPr>
              <a:t>circles  illustrate, each foreign market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the company </a:t>
            </a:r>
            <a:r>
              <a:rPr sz="1200" spc="-5" dirty="0">
                <a:latin typeface="Times New Roman"/>
                <a:cs typeface="Times New Roman"/>
              </a:rPr>
              <a:t>does business can </a:t>
            </a:r>
            <a:r>
              <a:rPr sz="1200" dirty="0">
                <a:latin typeface="Times New Roman"/>
                <a:cs typeface="Times New Roman"/>
              </a:rPr>
              <a:t>(and usually does)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present  separate problems </a:t>
            </a:r>
            <a:r>
              <a:rPr sz="1200" dirty="0">
                <a:latin typeface="Times New Roman"/>
                <a:cs typeface="Times New Roman"/>
              </a:rPr>
              <a:t>involving some or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of the uncontrollable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elements.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5527" y="1690116"/>
            <a:ext cx="4921506" cy="4352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64994" y="1945894"/>
            <a:ext cx="880744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620" marR="5080" indent="-122555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Times New Roman"/>
                <a:cs typeface="Times New Roman"/>
              </a:rPr>
              <a:t>Foreign environment  (Uncontrollables)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16" name="object 16"/>
          <p:cNvSpPr txBox="1"/>
          <p:nvPr/>
        </p:nvSpPr>
        <p:spPr>
          <a:xfrm>
            <a:off x="1450594" y="2590546"/>
            <a:ext cx="49530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Times New Roman"/>
                <a:cs typeface="Times New Roman"/>
              </a:rPr>
              <a:t>Political/  legal</a:t>
            </a:r>
            <a:r>
              <a:rPr sz="800" spc="-7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forces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3444" y="3764407"/>
            <a:ext cx="36004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Times New Roman"/>
                <a:cs typeface="Times New Roman"/>
              </a:rPr>
              <a:t>Cu</a:t>
            </a:r>
            <a:r>
              <a:rPr sz="800" spc="-10" dirty="0">
                <a:latin typeface="Times New Roman"/>
                <a:cs typeface="Times New Roman"/>
              </a:rPr>
              <a:t>lt</a:t>
            </a:r>
            <a:r>
              <a:rPr sz="800" dirty="0">
                <a:latin typeface="Times New Roman"/>
                <a:cs typeface="Times New Roman"/>
              </a:rPr>
              <a:t>u</a:t>
            </a:r>
            <a:r>
              <a:rPr sz="800" spc="-5" dirty="0">
                <a:latin typeface="Times New Roman"/>
                <a:cs typeface="Times New Roman"/>
              </a:rPr>
              <a:t>r</a:t>
            </a:r>
            <a:r>
              <a:rPr sz="800" dirty="0">
                <a:latin typeface="Times New Roman"/>
                <a:cs typeface="Times New Roman"/>
              </a:rPr>
              <a:t>al  </a:t>
            </a:r>
            <a:r>
              <a:rPr sz="800" spc="-5" dirty="0">
                <a:latin typeface="Times New Roman"/>
                <a:cs typeface="Times New Roman"/>
              </a:rPr>
              <a:t>forces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2044" y="5213730"/>
            <a:ext cx="573405" cy="3848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7000"/>
              </a:lnSpc>
              <a:spcBef>
                <a:spcPts val="130"/>
              </a:spcBef>
            </a:pPr>
            <a:r>
              <a:rPr sz="800" spc="-5" dirty="0">
                <a:latin typeface="Times New Roman"/>
                <a:cs typeface="Times New Roman"/>
              </a:rPr>
              <a:t>Geography  and  </a:t>
            </a:r>
            <a:r>
              <a:rPr sz="800" dirty="0">
                <a:latin typeface="Times New Roman"/>
                <a:cs typeface="Times New Roman"/>
              </a:rPr>
              <a:t>in</a:t>
            </a:r>
            <a:r>
              <a:rPr sz="800" spc="-5" dirty="0">
                <a:latin typeface="Times New Roman"/>
                <a:cs typeface="Times New Roman"/>
              </a:rPr>
              <a:t>fr</a:t>
            </a:r>
            <a:r>
              <a:rPr sz="800" dirty="0">
                <a:latin typeface="Times New Roman"/>
                <a:cs typeface="Times New Roman"/>
              </a:rPr>
              <a:t>a</a:t>
            </a:r>
            <a:r>
              <a:rPr sz="800" spc="-15" dirty="0">
                <a:latin typeface="Times New Roman"/>
                <a:cs typeface="Times New Roman"/>
              </a:rPr>
              <a:t>s</a:t>
            </a:r>
            <a:r>
              <a:rPr sz="800" dirty="0">
                <a:latin typeface="Times New Roman"/>
                <a:cs typeface="Times New Roman"/>
              </a:rPr>
              <a:t>t</a:t>
            </a:r>
            <a:r>
              <a:rPr sz="800" spc="-5" dirty="0">
                <a:latin typeface="Times New Roman"/>
                <a:cs typeface="Times New Roman"/>
              </a:rPr>
              <a:t>r</a:t>
            </a:r>
            <a:r>
              <a:rPr sz="800" spc="-10" dirty="0">
                <a:latin typeface="Times New Roman"/>
                <a:cs typeface="Times New Roman"/>
              </a:rPr>
              <a:t>u</a:t>
            </a:r>
            <a:r>
              <a:rPr sz="800" dirty="0">
                <a:latin typeface="Times New Roman"/>
                <a:cs typeface="Times New Roman"/>
              </a:rPr>
              <a:t>c</a:t>
            </a:r>
            <a:r>
              <a:rPr sz="800" spc="-10" dirty="0">
                <a:latin typeface="Times New Roman"/>
                <a:cs typeface="Times New Roman"/>
              </a:rPr>
              <a:t>t</a:t>
            </a:r>
            <a:r>
              <a:rPr sz="800" dirty="0">
                <a:latin typeface="Times New Roman"/>
                <a:cs typeface="Times New Roman"/>
              </a:rPr>
              <a:t>u</a:t>
            </a:r>
            <a:r>
              <a:rPr sz="800" spc="-5" dirty="0">
                <a:latin typeface="Times New Roman"/>
                <a:cs typeface="Times New Roman"/>
              </a:rPr>
              <a:t>r</a:t>
            </a:r>
            <a:r>
              <a:rPr sz="800" dirty="0">
                <a:latin typeface="Times New Roman"/>
                <a:cs typeface="Times New Roman"/>
              </a:rPr>
              <a:t>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51275" y="5814440"/>
            <a:ext cx="47752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Level of  </a:t>
            </a:r>
            <a:r>
              <a:rPr sz="800" dirty="0">
                <a:latin typeface="Times New Roman"/>
                <a:cs typeface="Times New Roman"/>
              </a:rPr>
              <a:t>t</a:t>
            </a:r>
            <a:r>
              <a:rPr sz="800" spc="-10" dirty="0">
                <a:latin typeface="Times New Roman"/>
                <a:cs typeface="Times New Roman"/>
              </a:rPr>
              <a:t>e</a:t>
            </a:r>
            <a:r>
              <a:rPr sz="800" dirty="0">
                <a:latin typeface="Times New Roman"/>
                <a:cs typeface="Times New Roman"/>
              </a:rPr>
              <a:t>c</a:t>
            </a:r>
            <a:r>
              <a:rPr sz="800" spc="-10" dirty="0">
                <a:latin typeface="Times New Roman"/>
                <a:cs typeface="Times New Roman"/>
              </a:rPr>
              <a:t>h</a:t>
            </a:r>
            <a:r>
              <a:rPr sz="800" dirty="0">
                <a:latin typeface="Times New Roman"/>
                <a:cs typeface="Times New Roman"/>
              </a:rPr>
              <a:t>n</a:t>
            </a:r>
            <a:r>
              <a:rPr sz="800" spc="-10" dirty="0">
                <a:latin typeface="Times New Roman"/>
                <a:cs typeface="Times New Roman"/>
              </a:rPr>
              <a:t>olo</a:t>
            </a:r>
            <a:r>
              <a:rPr sz="800" dirty="0">
                <a:latin typeface="Times New Roman"/>
                <a:cs typeface="Times New Roman"/>
              </a:rPr>
              <a:t>gy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94428" y="4089019"/>
            <a:ext cx="380365" cy="2355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140"/>
              </a:spcBef>
            </a:pPr>
            <a:r>
              <a:rPr sz="700" spc="-5" dirty="0">
                <a:latin typeface="Times New Roman"/>
                <a:cs typeface="Times New Roman"/>
              </a:rPr>
              <a:t>C</a:t>
            </a:r>
            <a:r>
              <a:rPr sz="700" spc="5" dirty="0">
                <a:latin typeface="Times New Roman"/>
                <a:cs typeface="Times New Roman"/>
              </a:rPr>
              <a:t>o</a:t>
            </a:r>
            <a:r>
              <a:rPr sz="700" spc="-20" dirty="0">
                <a:latin typeface="Times New Roman"/>
                <a:cs typeface="Times New Roman"/>
              </a:rPr>
              <a:t>m</a:t>
            </a:r>
            <a:r>
              <a:rPr sz="700" spc="-5" dirty="0">
                <a:latin typeface="Times New Roman"/>
                <a:cs typeface="Times New Roman"/>
              </a:rPr>
              <a:t>pe</a:t>
            </a:r>
            <a:r>
              <a:rPr sz="700" dirty="0">
                <a:latin typeface="Times New Roman"/>
                <a:cs typeface="Times New Roman"/>
              </a:rPr>
              <a:t>t</a:t>
            </a:r>
            <a:r>
              <a:rPr sz="700" spc="-20" dirty="0">
                <a:latin typeface="Times New Roman"/>
                <a:cs typeface="Times New Roman"/>
              </a:rPr>
              <a:t>i</a:t>
            </a:r>
            <a:r>
              <a:rPr sz="700" dirty="0">
                <a:latin typeface="Times New Roman"/>
                <a:cs typeface="Times New Roman"/>
              </a:rPr>
              <a:t>t</a:t>
            </a:r>
            <a:r>
              <a:rPr sz="700" spc="-5" dirty="0">
                <a:latin typeface="Times New Roman"/>
                <a:cs typeface="Times New Roman"/>
              </a:rPr>
              <a:t>i  </a:t>
            </a:r>
            <a:r>
              <a:rPr sz="700" spc="-10" dirty="0">
                <a:latin typeface="Times New Roman"/>
                <a:cs typeface="Times New Roman"/>
              </a:rPr>
              <a:t>ve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-5" dirty="0">
                <a:latin typeface="Times New Roman"/>
                <a:cs typeface="Times New Roman"/>
              </a:rPr>
              <a:t>forces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22675" y="2482341"/>
            <a:ext cx="62293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Times New Roman"/>
                <a:cs typeface="Times New Roman"/>
              </a:rPr>
              <a:t>Economic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-10" dirty="0">
                <a:latin typeface="Times New Roman"/>
                <a:cs typeface="Times New Roman"/>
              </a:rPr>
              <a:t>forces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56789" y="2797810"/>
            <a:ext cx="9709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marR="5080" indent="-146685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Times New Roman"/>
                <a:cs typeface="Times New Roman"/>
              </a:rPr>
              <a:t>Domestic Environment  (uncontrollable)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64894" y="3764407"/>
            <a:ext cx="366395" cy="3873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8100"/>
              </a:lnSpc>
              <a:spcBef>
                <a:spcPts val="120"/>
              </a:spcBef>
            </a:pPr>
            <a:r>
              <a:rPr sz="800" spc="-5" dirty="0">
                <a:latin typeface="Times New Roman"/>
                <a:cs typeface="Times New Roman"/>
              </a:rPr>
              <a:t>P</a:t>
            </a:r>
            <a:r>
              <a:rPr sz="800" spc="-10" dirty="0">
                <a:latin typeface="Times New Roman"/>
                <a:cs typeface="Times New Roman"/>
              </a:rPr>
              <a:t>ol</a:t>
            </a:r>
            <a:r>
              <a:rPr sz="800" dirty="0">
                <a:latin typeface="Times New Roman"/>
                <a:cs typeface="Times New Roman"/>
              </a:rPr>
              <a:t>itical  </a:t>
            </a:r>
            <a:r>
              <a:rPr sz="800" spc="-5" dirty="0">
                <a:latin typeface="Times New Roman"/>
                <a:cs typeface="Times New Roman"/>
              </a:rPr>
              <a:t>legal  forces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65958" y="5495925"/>
            <a:ext cx="78549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Economic</a:t>
            </a:r>
            <a:r>
              <a:rPr sz="800" spc="-4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Climate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08375" y="4089019"/>
            <a:ext cx="462280" cy="2355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140"/>
              </a:spcBef>
            </a:pPr>
            <a:r>
              <a:rPr sz="700" spc="-5" dirty="0">
                <a:latin typeface="Times New Roman"/>
                <a:cs typeface="Times New Roman"/>
              </a:rPr>
              <a:t>C</a:t>
            </a:r>
            <a:r>
              <a:rPr sz="700" spc="5" dirty="0">
                <a:latin typeface="Times New Roman"/>
                <a:cs typeface="Times New Roman"/>
              </a:rPr>
              <a:t>o</a:t>
            </a:r>
            <a:r>
              <a:rPr sz="700" spc="-20" dirty="0">
                <a:latin typeface="Times New Roman"/>
                <a:cs typeface="Times New Roman"/>
              </a:rPr>
              <a:t>m</a:t>
            </a:r>
            <a:r>
              <a:rPr sz="700" spc="-5" dirty="0">
                <a:latin typeface="Times New Roman"/>
                <a:cs typeface="Times New Roman"/>
              </a:rPr>
              <a:t>pe</a:t>
            </a:r>
            <a:r>
              <a:rPr sz="700" dirty="0">
                <a:latin typeface="Times New Roman"/>
                <a:cs typeface="Times New Roman"/>
              </a:rPr>
              <a:t>t</a:t>
            </a:r>
            <a:r>
              <a:rPr sz="700" spc="-20" dirty="0">
                <a:latin typeface="Times New Roman"/>
                <a:cs typeface="Times New Roman"/>
              </a:rPr>
              <a:t>i</a:t>
            </a:r>
            <a:r>
              <a:rPr sz="700" dirty="0">
                <a:latin typeface="Times New Roman"/>
                <a:cs typeface="Times New Roman"/>
              </a:rPr>
              <a:t>t</a:t>
            </a:r>
            <a:r>
              <a:rPr sz="700" spc="-5" dirty="0">
                <a:latin typeface="Times New Roman"/>
                <a:cs typeface="Times New Roman"/>
              </a:rPr>
              <a:t>i</a:t>
            </a:r>
            <a:r>
              <a:rPr sz="700" spc="-20" dirty="0">
                <a:latin typeface="Times New Roman"/>
                <a:cs typeface="Times New Roman"/>
              </a:rPr>
              <a:t>v</a:t>
            </a:r>
            <a:r>
              <a:rPr sz="700" spc="-5" dirty="0">
                <a:latin typeface="Times New Roman"/>
                <a:cs typeface="Times New Roman"/>
              </a:rPr>
              <a:t>e  structure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79675" y="3561714"/>
            <a:ext cx="57277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Controllables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50694" y="4090542"/>
            <a:ext cx="23558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Pr</a:t>
            </a:r>
            <a:r>
              <a:rPr sz="800" dirty="0">
                <a:latin typeface="Times New Roman"/>
                <a:cs typeface="Times New Roman"/>
              </a:rPr>
              <a:t>ice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936875" y="4090542"/>
            <a:ext cx="34163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Pr</a:t>
            </a:r>
            <a:r>
              <a:rPr sz="800" spc="-10" dirty="0">
                <a:latin typeface="Times New Roman"/>
                <a:cs typeface="Times New Roman"/>
              </a:rPr>
              <a:t>o</a:t>
            </a:r>
            <a:r>
              <a:rPr sz="800" dirty="0">
                <a:latin typeface="Times New Roman"/>
                <a:cs typeface="Times New Roman"/>
              </a:rPr>
              <a:t>du</a:t>
            </a:r>
            <a:r>
              <a:rPr sz="800" spc="-10" dirty="0">
                <a:latin typeface="Times New Roman"/>
                <a:cs typeface="Times New Roman"/>
              </a:rPr>
              <a:t>c</a:t>
            </a:r>
            <a:r>
              <a:rPr sz="800" dirty="0">
                <a:latin typeface="Times New Roman"/>
                <a:cs typeface="Times New Roman"/>
              </a:rPr>
              <a:t>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50694" y="4735195"/>
            <a:ext cx="454659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Promotion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22575" y="4523358"/>
            <a:ext cx="51371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Channels</a:t>
            </a:r>
            <a:r>
              <a:rPr sz="800" spc="-6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of  distribution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51628" y="3116326"/>
            <a:ext cx="1099185" cy="5657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7600"/>
              </a:lnSpc>
              <a:spcBef>
                <a:spcPts val="135"/>
              </a:spcBef>
            </a:pPr>
            <a:r>
              <a:rPr sz="1200" spc="-5" dirty="0">
                <a:latin typeface="Times New Roman"/>
                <a:cs typeface="Times New Roman"/>
              </a:rPr>
              <a:t>Environmental  uncontrollables 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97577" y="4195698"/>
            <a:ext cx="1090930" cy="5683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80645" algn="just">
              <a:lnSpc>
                <a:spcPct val="98300"/>
              </a:lnSpc>
              <a:spcBef>
                <a:spcPts val="125"/>
              </a:spcBef>
            </a:pPr>
            <a:r>
              <a:rPr sz="1200" spc="-5" dirty="0">
                <a:latin typeface="Times New Roman"/>
                <a:cs typeface="Times New Roman"/>
              </a:rPr>
              <a:t>Environmental  uncontrollables 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B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65928" y="5483733"/>
            <a:ext cx="1099820" cy="5683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68910" algn="r">
              <a:lnSpc>
                <a:spcPct val="98300"/>
              </a:lnSpc>
              <a:spcBef>
                <a:spcPts val="125"/>
              </a:spcBef>
            </a:pPr>
            <a:r>
              <a:rPr sz="1200" dirty="0">
                <a:latin typeface="Times New Roman"/>
                <a:cs typeface="Times New Roman"/>
              </a:rPr>
              <a:t>Environm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ntal  un</a:t>
            </a:r>
            <a:r>
              <a:rPr sz="1200" spc="-5" dirty="0">
                <a:latin typeface="Times New Roman"/>
                <a:cs typeface="Times New Roman"/>
              </a:rPr>
              <a:t>c</a:t>
            </a:r>
            <a:r>
              <a:rPr sz="1200" dirty="0">
                <a:latin typeface="Times New Roman"/>
                <a:cs typeface="Times New Roman"/>
              </a:rPr>
              <a:t>ontroll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bles  country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0270" cy="8260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 algn="just">
              <a:lnSpc>
                <a:spcPct val="1438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forbidden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government edict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accept </a:t>
            </a:r>
            <a:r>
              <a:rPr sz="1200" dirty="0">
                <a:latin typeface="Times New Roman"/>
                <a:cs typeface="Times New Roman"/>
              </a:rPr>
              <a:t>some advertising </a:t>
            </a:r>
            <a:r>
              <a:rPr sz="1200" spc="-5" dirty="0">
                <a:latin typeface="Times New Roman"/>
                <a:cs typeface="Times New Roman"/>
              </a:rPr>
              <a:t>materials.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restrictions </a:t>
            </a:r>
            <a:r>
              <a:rPr sz="1200" dirty="0">
                <a:latin typeface="Times New Roman"/>
                <a:cs typeface="Times New Roman"/>
              </a:rPr>
              <a:t>are most  </a:t>
            </a:r>
            <a:r>
              <a:rPr sz="1200" spc="-5" dirty="0">
                <a:latin typeface="Times New Roman"/>
                <a:cs typeface="Times New Roman"/>
              </a:rPr>
              <a:t>prevalent </a:t>
            </a:r>
            <a:r>
              <a:rPr sz="1200" dirty="0">
                <a:latin typeface="Times New Roman"/>
                <a:cs typeface="Times New Roman"/>
              </a:rPr>
              <a:t>in radio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television </a:t>
            </a:r>
            <a:r>
              <a:rPr sz="1200" spc="-5" dirty="0">
                <a:latin typeface="Times New Roman"/>
                <a:cs typeface="Times New Roman"/>
              </a:rPr>
              <a:t>broadcasting.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there are too </a:t>
            </a:r>
            <a:r>
              <a:rPr sz="1200" spc="-5" dirty="0">
                <a:latin typeface="Times New Roman"/>
                <a:cs typeface="Times New Roman"/>
              </a:rPr>
              <a:t>few </a:t>
            </a:r>
            <a:r>
              <a:rPr sz="1200" dirty="0">
                <a:latin typeface="Times New Roman"/>
                <a:cs typeface="Times New Roman"/>
              </a:rPr>
              <a:t>magazines </a:t>
            </a:r>
            <a:r>
              <a:rPr sz="1200" spc="-5" dirty="0">
                <a:latin typeface="Times New Roman"/>
                <a:cs typeface="Times New Roman"/>
              </a:rPr>
              <a:t>and  newspapers </a:t>
            </a:r>
            <a:r>
              <a:rPr sz="1200" dirty="0">
                <a:latin typeface="Times New Roman"/>
                <a:cs typeface="Times New Roman"/>
              </a:rPr>
              <a:t>to run </a:t>
            </a:r>
            <a:r>
              <a:rPr sz="1200" spc="-5" dirty="0">
                <a:latin typeface="Times New Roman"/>
                <a:cs typeface="Times New Roman"/>
              </a:rPr>
              <a:t>all the advertising offered </a:t>
            </a:r>
            <a:r>
              <a:rPr sz="1200" dirty="0">
                <a:latin typeface="Times New Roman"/>
                <a:cs typeface="Times New Roman"/>
              </a:rPr>
              <a:t>to them. </a:t>
            </a:r>
            <a:r>
              <a:rPr sz="1200" spc="-5" dirty="0">
                <a:latin typeface="Times New Roman"/>
                <a:cs typeface="Times New Roman"/>
              </a:rPr>
              <a:t>Conversely, </a:t>
            </a: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nations segment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newspapers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advertiser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cannot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gain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effective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coverage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reasonable  cost.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Cost </a:t>
            </a:r>
            <a:r>
              <a:rPr sz="1200" spc="-5" dirty="0">
                <a:latin typeface="Times New Roman"/>
                <a:cs typeface="Times New Roman"/>
              </a:rPr>
              <a:t>Media prices are susceptible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negotiation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most </a:t>
            </a:r>
            <a:r>
              <a:rPr sz="1200" spc="-5" dirty="0">
                <a:latin typeface="Times New Roman"/>
                <a:cs typeface="Times New Roman"/>
              </a:rPr>
              <a:t>countries. </a:t>
            </a:r>
            <a:r>
              <a:rPr sz="1200" dirty="0">
                <a:latin typeface="Times New Roman"/>
                <a:cs typeface="Times New Roman"/>
              </a:rPr>
              <a:t>Agency space discounts are  </a:t>
            </a:r>
            <a:r>
              <a:rPr sz="1200" spc="-5" dirty="0">
                <a:latin typeface="Times New Roman"/>
                <a:cs typeface="Times New Roman"/>
              </a:rPr>
              <a:t>often </a:t>
            </a:r>
            <a:r>
              <a:rPr sz="1200" dirty="0">
                <a:latin typeface="Times New Roman"/>
                <a:cs typeface="Times New Roman"/>
              </a:rPr>
              <a:t>split with the </a:t>
            </a:r>
            <a:r>
              <a:rPr sz="1200" spc="-5" dirty="0">
                <a:latin typeface="Times New Roman"/>
                <a:cs typeface="Times New Roman"/>
              </a:rPr>
              <a:t>client </a:t>
            </a:r>
            <a:r>
              <a:rPr sz="1200" dirty="0">
                <a:latin typeface="Times New Roman"/>
                <a:cs typeface="Times New Roman"/>
              </a:rPr>
              <a:t>to bring down the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media.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advertiser </a:t>
            </a:r>
            <a:r>
              <a:rPr sz="1200" dirty="0">
                <a:latin typeface="Times New Roman"/>
                <a:cs typeface="Times New Roman"/>
              </a:rPr>
              <a:t>may find the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reaching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prospect through </a:t>
            </a:r>
            <a:r>
              <a:rPr sz="1200" dirty="0">
                <a:latin typeface="Times New Roman"/>
                <a:cs typeface="Times New Roman"/>
              </a:rPr>
              <a:t>advertising depends on the </a:t>
            </a:r>
            <a:r>
              <a:rPr sz="1200" spc="-5" dirty="0">
                <a:latin typeface="Times New Roman"/>
                <a:cs typeface="Times New Roman"/>
              </a:rPr>
              <a:t>agent's bargaining ability. Shortages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advertising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time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commercial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television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caused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substantial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increases. 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Britain, prices escalate </a:t>
            </a:r>
            <a:r>
              <a:rPr sz="1200" dirty="0">
                <a:latin typeface="Times New Roman"/>
                <a:cs typeface="Times New Roman"/>
              </a:rPr>
              <a:t>on a bidding </a:t>
            </a:r>
            <a:r>
              <a:rPr sz="1200" spc="-5" dirty="0">
                <a:latin typeface="Times New Roman"/>
                <a:cs typeface="Times New Roman"/>
              </a:rPr>
              <a:t>system. </a:t>
            </a:r>
            <a:r>
              <a:rPr sz="1200" dirty="0">
                <a:latin typeface="Times New Roman"/>
                <a:cs typeface="Times New Roman"/>
              </a:rPr>
              <a:t>They do not have fixed </a:t>
            </a:r>
            <a:r>
              <a:rPr sz="1200" spc="-5" dirty="0">
                <a:latin typeface="Times New Roman"/>
                <a:cs typeface="Times New Roman"/>
              </a:rPr>
              <a:t>rate cards; instead </a:t>
            </a:r>
            <a:r>
              <a:rPr sz="1200" dirty="0">
                <a:latin typeface="Times New Roman"/>
                <a:cs typeface="Times New Roman"/>
              </a:rPr>
              <a:t>there </a:t>
            </a:r>
            <a:r>
              <a:rPr sz="1200" spc="-5" dirty="0">
                <a:latin typeface="Times New Roman"/>
                <a:cs typeface="Times New Roman"/>
              </a:rPr>
              <a:t>is 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preempt system </a:t>
            </a:r>
            <a:r>
              <a:rPr sz="1200" dirty="0">
                <a:latin typeface="Times New Roman"/>
                <a:cs typeface="Times New Roman"/>
              </a:rPr>
              <a:t>in which </a:t>
            </a:r>
            <a:r>
              <a:rPr sz="1200" spc="-5" dirty="0">
                <a:latin typeface="Times New Roman"/>
                <a:cs typeface="Times New Roman"/>
              </a:rPr>
              <a:t>advertisers </a:t>
            </a:r>
            <a:r>
              <a:rPr sz="1200" dirty="0">
                <a:latin typeface="Times New Roman"/>
                <a:cs typeface="Times New Roman"/>
              </a:rPr>
              <a:t>willing to pay a </a:t>
            </a:r>
            <a:r>
              <a:rPr sz="1200" spc="-5" dirty="0">
                <a:latin typeface="Times New Roman"/>
                <a:cs typeface="Times New Roman"/>
              </a:rPr>
              <a:t>higher </a:t>
            </a:r>
            <a:r>
              <a:rPr sz="1200" dirty="0">
                <a:latin typeface="Times New Roman"/>
                <a:cs typeface="Times New Roman"/>
              </a:rPr>
              <a:t>rate </a:t>
            </a:r>
            <a:r>
              <a:rPr sz="1200" spc="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bump already scheduled  spots.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Coverage </a:t>
            </a:r>
            <a:r>
              <a:rPr sz="1200" dirty="0">
                <a:latin typeface="Times New Roman"/>
                <a:cs typeface="Times New Roman"/>
              </a:rPr>
              <a:t>Closely </a:t>
            </a:r>
            <a:r>
              <a:rPr sz="1200" spc="-5" dirty="0">
                <a:latin typeface="Times New Roman"/>
                <a:cs typeface="Times New Roman"/>
              </a:rPr>
              <a:t>similar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cost dilemma 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problem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coverage. Two </a:t>
            </a:r>
            <a:r>
              <a:rPr sz="1200" dirty="0">
                <a:latin typeface="Times New Roman"/>
                <a:cs typeface="Times New Roman"/>
              </a:rPr>
              <a:t>points are  particularly </a:t>
            </a:r>
            <a:r>
              <a:rPr sz="1200" spc="-5" dirty="0">
                <a:latin typeface="Times New Roman"/>
                <a:cs typeface="Times New Roman"/>
              </a:rPr>
              <a:t>important: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-5" dirty="0">
                <a:latin typeface="Times New Roman"/>
                <a:cs typeface="Times New Roman"/>
              </a:rPr>
              <a:t>relates </a:t>
            </a:r>
            <a:r>
              <a:rPr sz="1200" dirty="0">
                <a:latin typeface="Times New Roman"/>
                <a:cs typeface="Times New Roman"/>
              </a:rPr>
              <a:t>to the difficulty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reaching </a:t>
            </a:r>
            <a:r>
              <a:rPr sz="1200" spc="-5" dirty="0">
                <a:latin typeface="Times New Roman"/>
                <a:cs typeface="Times New Roman"/>
              </a:rPr>
              <a:t>certain </a:t>
            </a:r>
            <a:r>
              <a:rPr sz="1200" dirty="0">
                <a:latin typeface="Times New Roman"/>
                <a:cs typeface="Times New Roman"/>
              </a:rPr>
              <a:t>sectors of the population  with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advertising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lack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information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coverage.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world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marketplaces, 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wide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variety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media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reach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majority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large  </a:t>
            </a:r>
            <a:r>
              <a:rPr sz="1200" spc="-5" dirty="0">
                <a:latin typeface="Times New Roman"/>
                <a:cs typeface="Times New Roman"/>
              </a:rPr>
              <a:t>numbers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separate </a:t>
            </a:r>
            <a:r>
              <a:rPr sz="1200" dirty="0">
                <a:latin typeface="Times New Roman"/>
                <a:cs typeface="Times New Roman"/>
              </a:rPr>
              <a:t>media </a:t>
            </a:r>
            <a:r>
              <a:rPr sz="1200" spc="-5" dirty="0">
                <a:latin typeface="Times New Roman"/>
                <a:cs typeface="Times New Roman"/>
              </a:rPr>
              <a:t>have divided markets </a:t>
            </a:r>
            <a:r>
              <a:rPr sz="1200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uneconomical advertising segments. </a:t>
            </a:r>
            <a:r>
              <a:rPr sz="1200" dirty="0">
                <a:latin typeface="Times New Roman"/>
                <a:cs typeface="Times New Roman"/>
              </a:rPr>
              <a:t>With  some </a:t>
            </a:r>
            <a:r>
              <a:rPr sz="1200" spc="-5" dirty="0">
                <a:latin typeface="Times New Roman"/>
                <a:cs typeface="Times New Roman"/>
              </a:rPr>
              <a:t>exceptions, </a:t>
            </a:r>
            <a:r>
              <a:rPr sz="1200" dirty="0">
                <a:latin typeface="Times New Roman"/>
                <a:cs typeface="Times New Roman"/>
              </a:rPr>
              <a:t>a majority of the population of less-developed countries </a:t>
            </a:r>
            <a:r>
              <a:rPr sz="1200" spc="-5" dirty="0">
                <a:latin typeface="Times New Roman"/>
                <a:cs typeface="Times New Roman"/>
              </a:rPr>
              <a:t>cannot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reached  </a:t>
            </a:r>
            <a:r>
              <a:rPr sz="1200" dirty="0">
                <a:latin typeface="Times New Roman"/>
                <a:cs typeface="Times New Roman"/>
              </a:rPr>
              <a:t>readily </a:t>
            </a:r>
            <a:r>
              <a:rPr sz="1200" spc="-5" dirty="0">
                <a:latin typeface="Times New Roman"/>
                <a:cs typeface="Times New Roman"/>
              </a:rPr>
              <a:t>through </a:t>
            </a:r>
            <a:r>
              <a:rPr sz="1200" dirty="0">
                <a:latin typeface="Times New Roman"/>
                <a:cs typeface="Times New Roman"/>
              </a:rPr>
              <a:t>the medium of </a:t>
            </a:r>
            <a:r>
              <a:rPr sz="1200" spc="-5" dirty="0">
                <a:latin typeface="Times New Roman"/>
                <a:cs typeface="Times New Roman"/>
              </a:rPr>
              <a:t>advertising.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India, Video Vans </a:t>
            </a:r>
            <a:r>
              <a:rPr sz="1200" dirty="0">
                <a:latin typeface="Times New Roman"/>
                <a:cs typeface="Times New Roman"/>
              </a:rPr>
              <a:t>are used to </a:t>
            </a:r>
            <a:r>
              <a:rPr sz="1200" spc="-5" dirty="0">
                <a:latin typeface="Times New Roman"/>
                <a:cs typeface="Times New Roman"/>
              </a:rPr>
              <a:t>reach India's rural  </a:t>
            </a:r>
            <a:r>
              <a:rPr sz="1200" dirty="0">
                <a:latin typeface="Times New Roman"/>
                <a:cs typeface="Times New Roman"/>
              </a:rPr>
              <a:t>population with </a:t>
            </a:r>
            <a:r>
              <a:rPr sz="1200" spc="-5" dirty="0">
                <a:latin typeface="Times New Roman"/>
                <a:cs typeface="Times New Roman"/>
              </a:rPr>
              <a:t>30-minute infomercials extolling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virtues </a:t>
            </a:r>
            <a:r>
              <a:rPr sz="1200" dirty="0">
                <a:latin typeface="Times New Roman"/>
                <a:cs typeface="Times New Roman"/>
              </a:rPr>
              <a:t>of a product. </a:t>
            </a:r>
            <a:r>
              <a:rPr sz="1200" spc="-5" dirty="0">
                <a:latin typeface="Times New Roman"/>
                <a:cs typeface="Times New Roman"/>
              </a:rPr>
              <a:t>Consumer goods  companies </a:t>
            </a:r>
            <a:r>
              <a:rPr sz="1200" dirty="0">
                <a:latin typeface="Times New Roman"/>
                <a:cs typeface="Times New Roman"/>
              </a:rPr>
              <a:t>deploy </a:t>
            </a:r>
            <a:r>
              <a:rPr sz="1200" spc="-5" dirty="0">
                <a:latin typeface="Times New Roman"/>
                <a:cs typeface="Times New Roman"/>
              </a:rPr>
              <a:t>vans year-round except </a:t>
            </a:r>
            <a:r>
              <a:rPr sz="1200" dirty="0">
                <a:latin typeface="Times New Roman"/>
                <a:cs typeface="Times New Roman"/>
              </a:rPr>
              <a:t>in the monsoon </a:t>
            </a:r>
            <a:r>
              <a:rPr sz="1200" spc="-5" dirty="0">
                <a:latin typeface="Times New Roman"/>
                <a:cs typeface="Times New Roman"/>
              </a:rPr>
              <a:t>season. Colgate hires </a:t>
            </a:r>
            <a:r>
              <a:rPr sz="1200" dirty="0">
                <a:latin typeface="Times New Roman"/>
                <a:cs typeface="Times New Roman"/>
              </a:rPr>
              <a:t>85 </a:t>
            </a:r>
            <a:r>
              <a:rPr sz="1200" spc="-5" dirty="0">
                <a:latin typeface="Times New Roman"/>
                <a:cs typeface="Times New Roman"/>
              </a:rPr>
              <a:t>vans at </a:t>
            </a:r>
            <a:r>
              <a:rPr sz="1200" dirty="0">
                <a:latin typeface="Times New Roman"/>
                <a:cs typeface="Times New Roman"/>
              </a:rPr>
              <a:t>a time  </a:t>
            </a:r>
            <a:r>
              <a:rPr sz="1200" spc="-5" dirty="0">
                <a:latin typeface="Times New Roman"/>
                <a:cs typeface="Times New Roman"/>
              </a:rPr>
              <a:t>and sends them </a:t>
            </a:r>
            <a:r>
              <a:rPr sz="1200" dirty="0">
                <a:latin typeface="Times New Roman"/>
                <a:cs typeface="Times New Roman"/>
              </a:rPr>
              <a:t>to villages that </a:t>
            </a:r>
            <a:r>
              <a:rPr sz="1200" spc="-5" dirty="0">
                <a:latin typeface="Times New Roman"/>
                <a:cs typeface="Times New Roman"/>
              </a:rPr>
              <a:t>research has shown </a:t>
            </a:r>
            <a:r>
              <a:rPr sz="1200" dirty="0">
                <a:latin typeface="Times New Roman"/>
                <a:cs typeface="Times New Roman"/>
              </a:rPr>
              <a:t>to be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promising.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lack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adequate coverage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spc="-5" dirty="0">
                <a:latin typeface="Times New Roman"/>
                <a:cs typeface="Times New Roman"/>
              </a:rPr>
              <a:t>single media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Eastern European countries,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 </a:t>
            </a:r>
            <a:r>
              <a:rPr sz="1200" dirty="0">
                <a:latin typeface="Times New Roman"/>
                <a:cs typeface="Times New Roman"/>
              </a:rPr>
              <a:t>necessary for </a:t>
            </a:r>
            <a:r>
              <a:rPr sz="1200" spc="-5" dirty="0">
                <a:latin typeface="Times New Roman"/>
                <a:cs typeface="Times New Roman"/>
              </a:rPr>
              <a:t>companies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resort </a:t>
            </a:r>
            <a:r>
              <a:rPr sz="1200" dirty="0">
                <a:latin typeface="Times New Roman"/>
                <a:cs typeface="Times New Roman"/>
              </a:rPr>
              <a:t>to a multimedia </a:t>
            </a:r>
            <a:r>
              <a:rPr sz="1200" spc="-5" dirty="0">
                <a:latin typeface="Times New Roman"/>
                <a:cs typeface="Times New Roman"/>
              </a:rPr>
              <a:t>approach.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Czech </a:t>
            </a:r>
            <a:r>
              <a:rPr sz="1200" dirty="0">
                <a:latin typeface="Times New Roman"/>
                <a:cs typeface="Times New Roman"/>
              </a:rPr>
              <a:t>Republic, for </a:t>
            </a:r>
            <a:r>
              <a:rPr sz="1200" spc="-5" dirty="0">
                <a:latin typeface="Times New Roman"/>
                <a:cs typeface="Times New Roman"/>
              </a:rPr>
              <a:t>example,  TV </a:t>
            </a:r>
            <a:r>
              <a:rPr sz="1200" dirty="0">
                <a:latin typeface="Times New Roman"/>
                <a:cs typeface="Times New Roman"/>
              </a:rPr>
              <a:t>advertising rates are </a:t>
            </a:r>
            <a:r>
              <a:rPr sz="1200" spc="-5" dirty="0">
                <a:latin typeface="Times New Roman"/>
                <a:cs typeface="Times New Roman"/>
              </a:rPr>
              <a:t>high, and unavailable </a:t>
            </a:r>
            <a:r>
              <a:rPr sz="1200" dirty="0">
                <a:latin typeface="Times New Roman"/>
                <a:cs typeface="Times New Roman"/>
              </a:rPr>
              <a:t>prime-time spots </a:t>
            </a:r>
            <a:r>
              <a:rPr sz="1200" spc="-5" dirty="0">
                <a:latin typeface="Times New Roman"/>
                <a:cs typeface="Times New Roman"/>
              </a:rPr>
              <a:t>have forced </a:t>
            </a:r>
            <a:r>
              <a:rPr sz="1200" dirty="0">
                <a:latin typeface="Times New Roman"/>
                <a:cs typeface="Times New Roman"/>
              </a:rPr>
              <a:t>companies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use  billboard advertising. </a:t>
            </a:r>
            <a:r>
              <a:rPr sz="1200" dirty="0">
                <a:latin typeface="Times New Roman"/>
                <a:cs typeface="Times New Roman"/>
              </a:rPr>
              <a:t>Outdoor advertising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become </a:t>
            </a:r>
            <a:r>
              <a:rPr sz="1200" spc="-5" dirty="0">
                <a:latin typeface="Times New Roman"/>
                <a:cs typeface="Times New Roman"/>
              </a:rPr>
              <a:t>popular, and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Prague </a:t>
            </a:r>
            <a:r>
              <a:rPr sz="1200" dirty="0">
                <a:latin typeface="Times New Roman"/>
                <a:cs typeface="Times New Roman"/>
              </a:rPr>
              <a:t>alone, </a:t>
            </a:r>
            <a:r>
              <a:rPr sz="1200" spc="-5" dirty="0">
                <a:latin typeface="Times New Roman"/>
                <a:cs typeface="Times New Roman"/>
              </a:rPr>
              <a:t>billboards  have increased from </a:t>
            </a:r>
            <a:r>
              <a:rPr sz="1200" dirty="0">
                <a:latin typeface="Times New Roman"/>
                <a:cs typeface="Times New Roman"/>
              </a:rPr>
              <a:t>50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1990 to over 3,500 in 1994.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41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Lack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Data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Verification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circulation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coverage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figures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difficult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task.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example,  in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China,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surveys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habits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penetration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available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only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cities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Beijing,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120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9635" cy="5611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 algn="just">
              <a:lnSpc>
                <a:spcPct val="1438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Shanghai, and </a:t>
            </a:r>
            <a:r>
              <a:rPr sz="1200" dirty="0">
                <a:latin typeface="Times New Roman"/>
                <a:cs typeface="Times New Roman"/>
              </a:rPr>
              <a:t>Guangzhou. </a:t>
            </a:r>
            <a:r>
              <a:rPr sz="1200" spc="-5" dirty="0">
                <a:latin typeface="Times New Roman"/>
                <a:cs typeface="Times New Roman"/>
              </a:rPr>
              <a:t>Radio and television audiences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always </a:t>
            </a:r>
            <a:r>
              <a:rPr sz="1200" dirty="0">
                <a:latin typeface="Times New Roman"/>
                <a:cs typeface="Times New Roman"/>
              </a:rPr>
              <a:t>difficult to </a:t>
            </a:r>
            <a:r>
              <a:rPr sz="1200" spc="-5" dirty="0">
                <a:latin typeface="Times New Roman"/>
                <a:cs typeface="Times New Roman"/>
              </a:rPr>
              <a:t>measure,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at  least </a:t>
            </a:r>
            <a:r>
              <a:rPr sz="1200" dirty="0">
                <a:latin typeface="Times New Roman"/>
                <a:cs typeface="Times New Roman"/>
              </a:rPr>
              <a:t>in most </a:t>
            </a:r>
            <a:r>
              <a:rPr sz="1200" spc="-5" dirty="0">
                <a:latin typeface="Times New Roman"/>
                <a:cs typeface="Times New Roman"/>
              </a:rPr>
              <a:t>countries, geographic coverage is </a:t>
            </a:r>
            <a:r>
              <a:rPr sz="1200" dirty="0">
                <a:latin typeface="Times New Roman"/>
                <a:cs typeface="Times New Roman"/>
              </a:rPr>
              <a:t>known. Research data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becoming more </a:t>
            </a:r>
            <a:r>
              <a:rPr sz="1200" spc="-5" dirty="0">
                <a:latin typeface="Times New Roman"/>
                <a:cs typeface="Times New Roman"/>
              </a:rPr>
              <a:t>reliable  as advertisers and </a:t>
            </a:r>
            <a:r>
              <a:rPr sz="1200" dirty="0">
                <a:latin typeface="Times New Roman"/>
                <a:cs typeface="Times New Roman"/>
              </a:rPr>
              <a:t>agencies </a:t>
            </a:r>
            <a:r>
              <a:rPr sz="1200" spc="-5" dirty="0">
                <a:latin typeface="Times New Roman"/>
                <a:cs typeface="Times New Roman"/>
              </a:rPr>
              <a:t>demand better </a:t>
            </a:r>
            <a:r>
              <a:rPr sz="1200" dirty="0">
                <a:latin typeface="Times New Roman"/>
                <a:cs typeface="Times New Roman"/>
              </a:rPr>
              <a:t>quality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data.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900"/>
              </a:lnSpc>
            </a:pPr>
            <a:r>
              <a:rPr sz="1200" spc="-5" dirty="0">
                <a:latin typeface="Times New Roman"/>
                <a:cs typeface="Times New Roman"/>
              </a:rPr>
              <a:t>Even where </a:t>
            </a:r>
            <a:r>
              <a:rPr sz="1200" dirty="0">
                <a:latin typeface="Times New Roman"/>
                <a:cs typeface="Times New Roman"/>
              </a:rPr>
              <a:t>advertising </a:t>
            </a:r>
            <a:r>
              <a:rPr sz="1200" spc="-5" dirty="0">
                <a:latin typeface="Times New Roman"/>
                <a:cs typeface="Times New Roman"/>
              </a:rPr>
              <a:t>coverage can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measured </a:t>
            </a:r>
            <a:r>
              <a:rPr sz="1200" dirty="0">
                <a:latin typeface="Times New Roman"/>
                <a:cs typeface="Times New Roman"/>
              </a:rPr>
              <a:t>with some </a:t>
            </a:r>
            <a:r>
              <a:rPr sz="1200" spc="-5" dirty="0">
                <a:latin typeface="Times New Roman"/>
                <a:cs typeface="Times New Roman"/>
              </a:rPr>
              <a:t>accuracy, </a:t>
            </a:r>
            <a:r>
              <a:rPr sz="1200" dirty="0">
                <a:latin typeface="Times New Roman"/>
                <a:cs typeface="Times New Roman"/>
              </a:rPr>
              <a:t>there are </a:t>
            </a:r>
            <a:r>
              <a:rPr sz="1200" spc="-5" dirty="0">
                <a:latin typeface="Times New Roman"/>
                <a:cs typeface="Times New Roman"/>
              </a:rPr>
              <a:t>questions about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composition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market reached. </a:t>
            </a:r>
            <a:r>
              <a:rPr sz="1200" spc="-10" dirty="0">
                <a:latin typeface="Times New Roman"/>
                <a:cs typeface="Times New Roman"/>
              </a:rPr>
              <a:t>Lack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available market </a:t>
            </a:r>
            <a:r>
              <a:rPr sz="1200" dirty="0">
                <a:latin typeface="Times New Roman"/>
                <a:cs typeface="Times New Roman"/>
              </a:rPr>
              <a:t>data </a:t>
            </a:r>
            <a:r>
              <a:rPr sz="1200" spc="5" dirty="0">
                <a:latin typeface="Times New Roman"/>
                <a:cs typeface="Times New Roman"/>
              </a:rPr>
              <a:t>seems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characterize </a:t>
            </a:r>
            <a:r>
              <a:rPr sz="1200" dirty="0">
                <a:latin typeface="Times New Roman"/>
                <a:cs typeface="Times New Roman"/>
              </a:rPr>
              <a:t>most  </a:t>
            </a:r>
            <a:r>
              <a:rPr sz="1200" spc="-5" dirty="0">
                <a:latin typeface="Times New Roman"/>
                <a:cs typeface="Times New Roman"/>
              </a:rPr>
              <a:t>international markets; advertisers need information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income, age, and geographic </a:t>
            </a:r>
            <a:r>
              <a:rPr sz="1200" dirty="0">
                <a:latin typeface="Times New Roman"/>
                <a:cs typeface="Times New Roman"/>
              </a:rPr>
              <a:t>distribution,  but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basic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data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seems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chronically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elusive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except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largest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Even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attractiveness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global television </a:t>
            </a:r>
            <a:r>
              <a:rPr sz="1200" dirty="0">
                <a:latin typeface="Times New Roman"/>
                <a:cs typeface="Times New Roman"/>
              </a:rPr>
              <a:t>(satellite </a:t>
            </a:r>
            <a:r>
              <a:rPr sz="1200" spc="-5" dirty="0">
                <a:latin typeface="Times New Roman"/>
                <a:cs typeface="Times New Roman"/>
              </a:rPr>
              <a:t>broadcasts) is </a:t>
            </a:r>
            <a:r>
              <a:rPr sz="1200" dirty="0">
                <a:latin typeface="Times New Roman"/>
                <a:cs typeface="Times New Roman"/>
              </a:rPr>
              <a:t>diminished </a:t>
            </a:r>
            <a:r>
              <a:rPr sz="1200" spc="-5" dirty="0">
                <a:latin typeface="Times New Roman"/>
                <a:cs typeface="Times New Roman"/>
              </a:rPr>
              <a:t>somewhat </a:t>
            </a:r>
            <a:r>
              <a:rPr sz="1200" dirty="0">
                <a:latin typeface="Times New Roman"/>
                <a:cs typeface="Times New Roman"/>
              </a:rPr>
              <a:t>because of the lack of media  </a:t>
            </a:r>
            <a:r>
              <a:rPr sz="1200" spc="-5" dirty="0">
                <a:latin typeface="Times New Roman"/>
                <a:cs typeface="Times New Roman"/>
              </a:rPr>
              <a:t>research available.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Times New Roman"/>
                <a:cs typeface="Times New Roman"/>
              </a:rPr>
              <a:t>Self-Test</a:t>
            </a:r>
            <a:r>
              <a:rPr sz="1400" b="1" spc="-5" dirty="0">
                <a:latin typeface="Times New Roman"/>
                <a:cs typeface="Times New Roman"/>
              </a:rPr>
              <a:t> Exercises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300" b="1" spc="-5" dirty="0">
                <a:latin typeface="Times New Roman"/>
                <a:cs typeface="Times New Roman"/>
              </a:rPr>
              <a:t>Write ‘True’ if the statement is correct or ‘False’ if it </a:t>
            </a:r>
            <a:r>
              <a:rPr sz="1300" b="1" dirty="0">
                <a:latin typeface="Times New Roman"/>
                <a:cs typeface="Times New Roman"/>
              </a:rPr>
              <a:t>is</a:t>
            </a:r>
            <a:r>
              <a:rPr sz="1300" b="1" spc="40" dirty="0">
                <a:latin typeface="Times New Roman"/>
                <a:cs typeface="Times New Roman"/>
              </a:rPr>
              <a:t> </a:t>
            </a:r>
            <a:r>
              <a:rPr sz="1300" b="1" spc="-5" dirty="0">
                <a:latin typeface="Times New Roman"/>
                <a:cs typeface="Times New Roman"/>
              </a:rPr>
              <a:t>incorrect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50">
              <a:latin typeface="Times New Roman"/>
              <a:cs typeface="Times New Roman"/>
            </a:endParaRPr>
          </a:p>
          <a:p>
            <a:pPr marL="812165" marR="167640" indent="-800100">
              <a:lnSpc>
                <a:spcPts val="1490"/>
              </a:lnSpc>
              <a:tabLst>
                <a:tab pos="671830" algn="l"/>
              </a:tabLst>
            </a:pPr>
            <a:r>
              <a:rPr sz="1300" b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b="1" spc="-5" dirty="0">
                <a:latin typeface="Times New Roman"/>
                <a:cs typeface="Times New Roman"/>
              </a:rPr>
              <a:t>_1. </a:t>
            </a:r>
            <a:r>
              <a:rPr sz="1300" dirty="0">
                <a:latin typeface="Times New Roman"/>
                <a:cs typeface="Times New Roman"/>
              </a:rPr>
              <a:t>Advertising </a:t>
            </a:r>
            <a:r>
              <a:rPr sz="1300" spc="-5" dirty="0">
                <a:latin typeface="Times New Roman"/>
                <a:cs typeface="Times New Roman"/>
              </a:rPr>
              <a:t>is </a:t>
            </a:r>
            <a:r>
              <a:rPr sz="1300" dirty="0">
                <a:latin typeface="Times New Roman"/>
                <a:cs typeface="Times New Roman"/>
              </a:rPr>
              <a:t>different from publicity </a:t>
            </a:r>
            <a:r>
              <a:rPr sz="1300" spc="-5" dirty="0">
                <a:latin typeface="Times New Roman"/>
                <a:cs typeface="Times New Roman"/>
              </a:rPr>
              <a:t>in </a:t>
            </a:r>
            <a:r>
              <a:rPr sz="1300" dirty="0">
                <a:latin typeface="Times New Roman"/>
                <a:cs typeface="Times New Roman"/>
              </a:rPr>
              <a:t>that </a:t>
            </a:r>
            <a:r>
              <a:rPr sz="1300" spc="-5" dirty="0">
                <a:latin typeface="Times New Roman"/>
                <a:cs typeface="Times New Roman"/>
              </a:rPr>
              <a:t>the </a:t>
            </a:r>
            <a:r>
              <a:rPr sz="1300" dirty="0">
                <a:latin typeface="Times New Roman"/>
                <a:cs typeface="Times New Roman"/>
              </a:rPr>
              <a:t>advertiser </a:t>
            </a:r>
            <a:r>
              <a:rPr sz="1300" spc="-5" dirty="0">
                <a:latin typeface="Times New Roman"/>
                <a:cs typeface="Times New Roman"/>
              </a:rPr>
              <a:t>does </a:t>
            </a:r>
            <a:r>
              <a:rPr sz="1300" dirty="0">
                <a:latin typeface="Times New Roman"/>
                <a:cs typeface="Times New Roman"/>
              </a:rPr>
              <a:t>not </a:t>
            </a:r>
            <a:r>
              <a:rPr sz="1300" spc="-5" dirty="0">
                <a:latin typeface="Times New Roman"/>
                <a:cs typeface="Times New Roman"/>
              </a:rPr>
              <a:t>have  to </a:t>
            </a:r>
            <a:r>
              <a:rPr sz="1300" dirty="0">
                <a:latin typeface="Times New Roman"/>
                <a:cs typeface="Times New Roman"/>
              </a:rPr>
              <a:t>pay for </a:t>
            </a:r>
            <a:r>
              <a:rPr sz="1300" spc="-5" dirty="0">
                <a:latin typeface="Times New Roman"/>
                <a:cs typeface="Times New Roman"/>
              </a:rPr>
              <a:t>the message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advertised.</a:t>
            </a:r>
            <a:endParaRPr sz="1300">
              <a:latin typeface="Times New Roman"/>
              <a:cs typeface="Times New Roman"/>
            </a:endParaRPr>
          </a:p>
          <a:p>
            <a:pPr marL="812165" marR="361950" indent="-800100">
              <a:lnSpc>
                <a:spcPts val="1490"/>
              </a:lnSpc>
              <a:spcBef>
                <a:spcPts val="605"/>
              </a:spcBef>
              <a:tabLst>
                <a:tab pos="671830" algn="l"/>
              </a:tabLst>
            </a:pP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spc="-5" dirty="0">
                <a:latin typeface="Times New Roman"/>
                <a:cs typeface="Times New Roman"/>
              </a:rPr>
              <a:t>_2. The medium through which advertising message is disseminated to the  public is known as advertising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agency.</a:t>
            </a:r>
            <a:endParaRPr sz="1300">
              <a:latin typeface="Times New Roman"/>
              <a:cs typeface="Times New Roman"/>
            </a:endParaRPr>
          </a:p>
          <a:p>
            <a:pPr marL="812165" marR="210820" indent="-800100">
              <a:lnSpc>
                <a:spcPts val="1500"/>
              </a:lnSpc>
              <a:spcBef>
                <a:spcPts val="600"/>
              </a:spcBef>
              <a:tabLst>
                <a:tab pos="671830" algn="l"/>
              </a:tabLst>
            </a:pP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spc="-5" dirty="0">
                <a:latin typeface="Times New Roman"/>
                <a:cs typeface="Times New Roman"/>
              </a:rPr>
              <a:t>_3. ‘Objective-and–task approach’ </a:t>
            </a:r>
            <a:r>
              <a:rPr sz="1300" dirty="0">
                <a:latin typeface="Times New Roman"/>
                <a:cs typeface="Times New Roman"/>
              </a:rPr>
              <a:t>in </a:t>
            </a:r>
            <a:r>
              <a:rPr sz="1300" spc="-10" dirty="0">
                <a:latin typeface="Times New Roman"/>
                <a:cs typeface="Times New Roman"/>
              </a:rPr>
              <a:t>setting </a:t>
            </a:r>
            <a:r>
              <a:rPr sz="1300" dirty="0">
                <a:latin typeface="Times New Roman"/>
                <a:cs typeface="Times New Roman"/>
              </a:rPr>
              <a:t>international </a:t>
            </a:r>
            <a:r>
              <a:rPr sz="1300" spc="-5" dirty="0">
                <a:latin typeface="Times New Roman"/>
                <a:cs typeface="Times New Roman"/>
              </a:rPr>
              <a:t>advertising budget  </a:t>
            </a:r>
            <a:r>
              <a:rPr sz="1300" spc="-10" dirty="0">
                <a:latin typeface="Times New Roman"/>
                <a:cs typeface="Times New Roman"/>
              </a:rPr>
              <a:t>tries </a:t>
            </a:r>
            <a:r>
              <a:rPr sz="1300" spc="-5" dirty="0">
                <a:latin typeface="Times New Roman"/>
                <a:cs typeface="Times New Roman"/>
              </a:rPr>
              <a:t>to match competitors’ advertising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outlays.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  <a:tabLst>
                <a:tab pos="671830" algn="l"/>
              </a:tabLst>
            </a:pP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spc="-5" dirty="0">
                <a:latin typeface="Times New Roman"/>
                <a:cs typeface="Times New Roman"/>
              </a:rPr>
              <a:t>_4. </a:t>
            </a:r>
            <a:r>
              <a:rPr sz="1300" dirty="0">
                <a:latin typeface="Times New Roman"/>
                <a:cs typeface="Times New Roman"/>
              </a:rPr>
              <a:t>Sales result </a:t>
            </a:r>
            <a:r>
              <a:rPr sz="1300" spc="-5" dirty="0">
                <a:latin typeface="Times New Roman"/>
                <a:cs typeface="Times New Roman"/>
              </a:rPr>
              <a:t>can be </a:t>
            </a:r>
            <a:r>
              <a:rPr sz="1300" dirty="0">
                <a:latin typeface="Times New Roman"/>
                <a:cs typeface="Times New Roman"/>
              </a:rPr>
              <a:t>used </a:t>
            </a:r>
            <a:r>
              <a:rPr sz="1300" spc="-5" dirty="0">
                <a:latin typeface="Times New Roman"/>
                <a:cs typeface="Times New Roman"/>
              </a:rPr>
              <a:t>as </a:t>
            </a:r>
            <a:r>
              <a:rPr sz="1300" dirty="0">
                <a:latin typeface="Times New Roman"/>
                <a:cs typeface="Times New Roman"/>
              </a:rPr>
              <a:t>the </a:t>
            </a:r>
            <a:r>
              <a:rPr sz="1300" spc="-5" dirty="0">
                <a:latin typeface="Times New Roman"/>
                <a:cs typeface="Times New Roman"/>
              </a:rPr>
              <a:t>measure of advertising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effectiveness.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  <a:tabLst>
                <a:tab pos="671830" algn="l"/>
              </a:tabLst>
            </a:pP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spc="-5" dirty="0">
                <a:latin typeface="Times New Roman"/>
                <a:cs typeface="Times New Roman"/>
              </a:rPr>
              <a:t>_5. Personal selling is </a:t>
            </a:r>
            <a:r>
              <a:rPr sz="1300" dirty="0">
                <a:latin typeface="Times New Roman"/>
                <a:cs typeface="Times New Roman"/>
              </a:rPr>
              <a:t>the </a:t>
            </a:r>
            <a:r>
              <a:rPr sz="1300" spc="-10" dirty="0">
                <a:latin typeface="Times New Roman"/>
                <a:cs typeface="Times New Roman"/>
              </a:rPr>
              <a:t>most </a:t>
            </a:r>
            <a:r>
              <a:rPr sz="1300" spc="-5" dirty="0">
                <a:latin typeface="Times New Roman"/>
                <a:cs typeface="Times New Roman"/>
              </a:rPr>
              <a:t>expensive promotional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tool.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  <a:tabLst>
                <a:tab pos="671830" algn="l"/>
              </a:tabLst>
            </a:pP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spc="-5" dirty="0">
                <a:latin typeface="Times New Roman"/>
                <a:cs typeface="Times New Roman"/>
              </a:rPr>
              <a:t>_6. </a:t>
            </a:r>
            <a:r>
              <a:rPr sz="1300" dirty="0">
                <a:latin typeface="Times New Roman"/>
                <a:cs typeface="Times New Roman"/>
              </a:rPr>
              <a:t>Sales </a:t>
            </a:r>
            <a:r>
              <a:rPr sz="1300" spc="-5" dirty="0">
                <a:latin typeface="Times New Roman"/>
                <a:cs typeface="Times New Roman"/>
              </a:rPr>
              <a:t>promotion activities </a:t>
            </a:r>
            <a:r>
              <a:rPr sz="1300" dirty="0">
                <a:latin typeface="Times New Roman"/>
                <a:cs typeface="Times New Roman"/>
              </a:rPr>
              <a:t>need long-run</a:t>
            </a:r>
            <a:r>
              <a:rPr sz="1300" spc="-5" dirty="0">
                <a:latin typeface="Times New Roman"/>
                <a:cs typeface="Times New Roman"/>
              </a:rPr>
              <a:t> duration.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121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6714"/>
            <a:ext cx="5970905" cy="81127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CHAPTER </a:t>
            </a:r>
            <a:r>
              <a:rPr sz="1600" b="1" dirty="0">
                <a:latin typeface="Times New Roman"/>
                <a:cs typeface="Times New Roman"/>
              </a:rPr>
              <a:t>8: </a:t>
            </a:r>
            <a:r>
              <a:rPr sz="1600" b="1" spc="-5" dirty="0">
                <a:latin typeface="Times New Roman"/>
                <a:cs typeface="Times New Roman"/>
              </a:rPr>
              <a:t>DISTRIBUTION POLICY</a:t>
            </a:r>
            <a:r>
              <a:rPr sz="1600" b="1" spc="1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DECISIONS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1400" b="1" spc="-5" dirty="0">
                <a:latin typeface="Times New Roman"/>
                <a:cs typeface="Times New Roman"/>
              </a:rPr>
              <a:t>Introduction</a:t>
            </a:r>
            <a:endParaRPr sz="1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1300"/>
              </a:spcBef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every country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in every </a:t>
            </a:r>
            <a:r>
              <a:rPr sz="1200" spc="-5" dirty="0">
                <a:latin typeface="Times New Roman"/>
                <a:cs typeface="Times New Roman"/>
              </a:rPr>
              <a:t>market, urban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rural, rich </a:t>
            </a:r>
            <a:r>
              <a:rPr sz="1200" dirty="0">
                <a:latin typeface="Times New Roman"/>
                <a:cs typeface="Times New Roman"/>
              </a:rPr>
              <a:t>or poor,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consumer </a:t>
            </a:r>
            <a:r>
              <a:rPr sz="1200" spc="-5" dirty="0">
                <a:latin typeface="Times New Roman"/>
                <a:cs typeface="Times New Roman"/>
              </a:rPr>
              <a:t>and industrial  products </a:t>
            </a:r>
            <a:r>
              <a:rPr sz="1200" dirty="0">
                <a:latin typeface="Times New Roman"/>
                <a:cs typeface="Times New Roman"/>
              </a:rPr>
              <a:t>eventually </a:t>
            </a:r>
            <a:r>
              <a:rPr sz="1200" spc="-10" dirty="0">
                <a:latin typeface="Times New Roman"/>
                <a:cs typeface="Times New Roman"/>
              </a:rPr>
              <a:t>go </a:t>
            </a:r>
            <a:r>
              <a:rPr sz="1200" spc="-5" dirty="0">
                <a:latin typeface="Times New Roman"/>
                <a:cs typeface="Times New Roman"/>
              </a:rPr>
              <a:t>through </a:t>
            </a:r>
            <a:r>
              <a:rPr sz="1200" dirty="0">
                <a:latin typeface="Times New Roman"/>
                <a:cs typeface="Times New Roman"/>
              </a:rPr>
              <a:t>a distribution </a:t>
            </a:r>
            <a:r>
              <a:rPr sz="1200" spc="-5" dirty="0">
                <a:latin typeface="Times New Roman"/>
                <a:cs typeface="Times New Roman"/>
              </a:rPr>
              <a:t>process. </a:t>
            </a:r>
            <a:r>
              <a:rPr sz="1200" dirty="0">
                <a:latin typeface="Times New Roman"/>
                <a:cs typeface="Times New Roman"/>
              </a:rPr>
              <a:t>The distribution </a:t>
            </a:r>
            <a:r>
              <a:rPr sz="1200" spc="-5" dirty="0">
                <a:latin typeface="Times New Roman"/>
                <a:cs typeface="Times New Roman"/>
              </a:rPr>
              <a:t>process includes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physical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handling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passage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ownership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(title),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important  from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standpoint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strategy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buying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selling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negotiations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between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producers  and middlemen and between middlemen and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customers.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11430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chapter deals </a:t>
            </a:r>
            <a:r>
              <a:rPr sz="1200" dirty="0">
                <a:latin typeface="Times New Roman"/>
                <a:cs typeface="Times New Roman"/>
              </a:rPr>
              <a:t>with the </a:t>
            </a:r>
            <a:r>
              <a:rPr sz="1200" spc="-5" dirty="0">
                <a:latin typeface="Times New Roman"/>
                <a:cs typeface="Times New Roman"/>
              </a:rPr>
              <a:t>patterns </a:t>
            </a:r>
            <a:r>
              <a:rPr sz="1200" dirty="0">
                <a:latin typeface="Times New Roman"/>
                <a:cs typeface="Times New Roman"/>
              </a:rPr>
              <a:t>of distribution that confront </a:t>
            </a:r>
            <a:r>
              <a:rPr sz="1200" spc="-5" dirty="0">
                <a:latin typeface="Times New Roman"/>
                <a:cs typeface="Times New Roman"/>
              </a:rPr>
              <a:t>international marketers </a:t>
            </a:r>
            <a:r>
              <a:rPr sz="1200" dirty="0">
                <a:latin typeface="Times New Roman"/>
                <a:cs typeface="Times New Roman"/>
              </a:rPr>
              <a:t>in the  </a:t>
            </a:r>
            <a:r>
              <a:rPr sz="1200" spc="-5" dirty="0">
                <a:latin typeface="Times New Roman"/>
                <a:cs typeface="Times New Roman"/>
              </a:rPr>
              <a:t>world market place, alternative middlemen choices </a:t>
            </a:r>
            <a:r>
              <a:rPr sz="1200" dirty="0">
                <a:latin typeface="Times New Roman"/>
                <a:cs typeface="Times New Roman"/>
              </a:rPr>
              <a:t>both in their home country </a:t>
            </a:r>
            <a:r>
              <a:rPr sz="1200" spc="-5" dirty="0">
                <a:latin typeface="Times New Roman"/>
                <a:cs typeface="Times New Roman"/>
              </a:rPr>
              <a:t>and foreign  countries,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factors affecting </a:t>
            </a:r>
            <a:r>
              <a:rPr sz="1200" dirty="0">
                <a:latin typeface="Times New Roman"/>
                <a:cs typeface="Times New Roman"/>
              </a:rPr>
              <a:t>choice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channels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AutoNum type="alphaUcPeriod" startAt="2"/>
              <a:tabLst>
                <a:tab pos="469265" algn="l"/>
                <a:tab pos="469900" algn="l"/>
              </a:tabLst>
            </a:pPr>
            <a:r>
              <a:rPr sz="1400" b="1" spc="-5" dirty="0">
                <a:latin typeface="Times New Roman"/>
                <a:cs typeface="Times New Roman"/>
              </a:rPr>
              <a:t>Distribution Patterns</a:t>
            </a:r>
            <a:endParaRPr sz="14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43800"/>
              </a:lnSpc>
              <a:spcBef>
                <a:spcPts val="1300"/>
              </a:spcBef>
            </a:pP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need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 general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awareness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patterns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confront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them  in </a:t>
            </a:r>
            <a:r>
              <a:rPr sz="1200" spc="-5" dirty="0">
                <a:latin typeface="Times New Roman"/>
                <a:cs typeface="Times New Roman"/>
              </a:rPr>
              <a:t>world marketplaces. </a:t>
            </a:r>
            <a:r>
              <a:rPr sz="1200" dirty="0">
                <a:latin typeface="Times New Roman"/>
                <a:cs typeface="Times New Roman"/>
              </a:rPr>
              <a:t>Nearly every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trading </a:t>
            </a:r>
            <a:r>
              <a:rPr sz="1200" spc="-5" dirty="0">
                <a:latin typeface="Times New Roman"/>
                <a:cs typeface="Times New Roman"/>
              </a:rPr>
              <a:t>firm is forced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structure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use at </a:t>
            </a:r>
            <a:r>
              <a:rPr sz="1200" dirty="0">
                <a:latin typeface="Times New Roman"/>
                <a:cs typeface="Times New Roman"/>
              </a:rPr>
              <a:t>least some </a:t>
            </a:r>
            <a:r>
              <a:rPr sz="1200" spc="-5" dirty="0">
                <a:latin typeface="Times New Roman"/>
                <a:cs typeface="Times New Roman"/>
              </a:rPr>
              <a:t>middlemen </a:t>
            </a:r>
            <a:r>
              <a:rPr sz="1200" dirty="0">
                <a:latin typeface="Times New Roman"/>
                <a:cs typeface="Times New Roman"/>
              </a:rPr>
              <a:t>in the distribution </a:t>
            </a:r>
            <a:r>
              <a:rPr sz="1200" spc="-5" dirty="0">
                <a:latin typeface="Times New Roman"/>
                <a:cs typeface="Times New Roman"/>
              </a:rPr>
              <a:t>arrangement. However,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pattern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structure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differ </a:t>
            </a:r>
            <a:r>
              <a:rPr sz="1200" spc="-5" dirty="0">
                <a:latin typeface="Times New Roman"/>
                <a:cs typeface="Times New Roman"/>
              </a:rPr>
              <a:t>from market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market. </a:t>
            </a:r>
            <a:r>
              <a:rPr sz="1200" dirty="0">
                <a:latin typeface="Times New Roman"/>
                <a:cs typeface="Times New Roman"/>
              </a:rPr>
              <a:t>Thus, understanding the various kinds of </a:t>
            </a:r>
            <a:r>
              <a:rPr sz="1200" spc="-5" dirty="0">
                <a:latin typeface="Times New Roman"/>
                <a:cs typeface="Times New Roman"/>
              </a:rPr>
              <a:t>distribution  patterns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assist international marketers </a:t>
            </a:r>
            <a:r>
              <a:rPr sz="1200" dirty="0">
                <a:latin typeface="Times New Roman"/>
                <a:cs typeface="Times New Roman"/>
              </a:rPr>
              <a:t>to make </a:t>
            </a:r>
            <a:r>
              <a:rPr sz="1200" spc="-5" dirty="0">
                <a:latin typeface="Times New Roman"/>
                <a:cs typeface="Times New Roman"/>
              </a:rPr>
              <a:t>an appropriate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choice.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700"/>
              </a:lnSpc>
              <a:spcBef>
                <a:spcPts val="1105"/>
              </a:spcBef>
            </a:pPr>
            <a:r>
              <a:rPr sz="1400" b="1" dirty="0">
                <a:latin typeface="Times New Roman"/>
                <a:cs typeface="Times New Roman"/>
              </a:rPr>
              <a:t>Line </a:t>
            </a:r>
            <a:r>
              <a:rPr sz="1400" b="1" spc="-5" dirty="0">
                <a:latin typeface="Times New Roman"/>
                <a:cs typeface="Times New Roman"/>
              </a:rPr>
              <a:t>Breadth</a:t>
            </a:r>
            <a:r>
              <a:rPr sz="1200" spc="-5" dirty="0">
                <a:latin typeface="Times New Roman"/>
                <a:cs typeface="Times New Roman"/>
              </a:rPr>
              <a:t>: Every </a:t>
            </a:r>
            <a:r>
              <a:rPr sz="1200" dirty="0">
                <a:latin typeface="Times New Roman"/>
                <a:cs typeface="Times New Roman"/>
              </a:rPr>
              <a:t>nation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a distinct </a:t>
            </a:r>
            <a:r>
              <a:rPr sz="1200" spc="-5" dirty="0">
                <a:latin typeface="Times New Roman"/>
                <a:cs typeface="Times New Roman"/>
              </a:rPr>
              <a:t>pattern relative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breadth </a:t>
            </a:r>
            <a:r>
              <a:rPr sz="1200" dirty="0">
                <a:latin typeface="Times New Roman"/>
                <a:cs typeface="Times New Roman"/>
              </a:rPr>
              <a:t>of line </a:t>
            </a:r>
            <a:r>
              <a:rPr sz="1200" spc="-5" dirty="0">
                <a:latin typeface="Times New Roman"/>
                <a:cs typeface="Times New Roman"/>
              </a:rPr>
              <a:t>carried </a:t>
            </a:r>
            <a:r>
              <a:rPr sz="1200" spc="10" dirty="0">
                <a:latin typeface="Times New Roman"/>
                <a:cs typeface="Times New Roman"/>
              </a:rPr>
              <a:t>by  </a:t>
            </a:r>
            <a:r>
              <a:rPr sz="1200" spc="-5" dirty="0">
                <a:latin typeface="Times New Roman"/>
                <a:cs typeface="Times New Roman"/>
              </a:rPr>
              <a:t>wholesalers and retailers. </a:t>
            </a:r>
            <a:r>
              <a:rPr sz="1200" dirty="0">
                <a:latin typeface="Times New Roman"/>
                <a:cs typeface="Times New Roman"/>
              </a:rPr>
              <a:t>The distribution </a:t>
            </a:r>
            <a:r>
              <a:rPr sz="1200" spc="-5" dirty="0">
                <a:latin typeface="Times New Roman"/>
                <a:cs typeface="Times New Roman"/>
              </a:rPr>
              <a:t>system </a:t>
            </a:r>
            <a:r>
              <a:rPr sz="1200" dirty="0">
                <a:latin typeface="Times New Roman"/>
                <a:cs typeface="Times New Roman"/>
              </a:rPr>
              <a:t>of some </a:t>
            </a:r>
            <a:r>
              <a:rPr sz="1200" spc="-5" dirty="0">
                <a:latin typeface="Times New Roman"/>
                <a:cs typeface="Times New Roman"/>
              </a:rPr>
              <a:t>countries seems </a:t>
            </a:r>
            <a:r>
              <a:rPr sz="1200" dirty="0">
                <a:latin typeface="Times New Roman"/>
                <a:cs typeface="Times New Roman"/>
              </a:rPr>
              <a:t>to be </a:t>
            </a:r>
            <a:r>
              <a:rPr sz="1200" spc="-5" dirty="0">
                <a:latin typeface="Times New Roman"/>
                <a:cs typeface="Times New Roman"/>
              </a:rPr>
              <a:t>characterized </a:t>
            </a:r>
            <a:r>
              <a:rPr sz="1200" spc="5" dirty="0">
                <a:latin typeface="Times New Roman"/>
                <a:cs typeface="Times New Roman"/>
              </a:rPr>
              <a:t>by  </a:t>
            </a:r>
            <a:r>
              <a:rPr sz="1200" spc="-5" dirty="0">
                <a:latin typeface="Times New Roman"/>
                <a:cs typeface="Times New Roman"/>
              </a:rPr>
              <a:t>middlemen </a:t>
            </a:r>
            <a:r>
              <a:rPr sz="1200" dirty="0">
                <a:latin typeface="Times New Roman"/>
                <a:cs typeface="Times New Roman"/>
              </a:rPr>
              <a:t>who carry or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0" dirty="0">
                <a:latin typeface="Times New Roman"/>
                <a:cs typeface="Times New Roman"/>
              </a:rPr>
              <a:t>get </a:t>
            </a:r>
            <a:r>
              <a:rPr sz="1200" spc="-5" dirty="0">
                <a:latin typeface="Times New Roman"/>
                <a:cs typeface="Times New Roman"/>
              </a:rPr>
              <a:t>everything;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others, </a:t>
            </a:r>
            <a:r>
              <a:rPr sz="1200" dirty="0">
                <a:latin typeface="Times New Roman"/>
                <a:cs typeface="Times New Roman"/>
              </a:rPr>
              <a:t>every </a:t>
            </a:r>
            <a:r>
              <a:rPr sz="1200" spc="-5" dirty="0">
                <a:latin typeface="Times New Roman"/>
                <a:cs typeface="Times New Roman"/>
              </a:rPr>
              <a:t>middleman seems </a:t>
            </a:r>
            <a:r>
              <a:rPr sz="1200" dirty="0">
                <a:latin typeface="Times New Roman"/>
                <a:cs typeface="Times New Roman"/>
              </a:rPr>
              <a:t>to be a specialist  </a:t>
            </a:r>
            <a:r>
              <a:rPr sz="1200" spc="-5" dirty="0">
                <a:latin typeface="Times New Roman"/>
                <a:cs typeface="Times New Roman"/>
              </a:rPr>
              <a:t>dealing </a:t>
            </a:r>
            <a:r>
              <a:rPr sz="1200" dirty="0">
                <a:latin typeface="Times New Roman"/>
                <a:cs typeface="Times New Roman"/>
              </a:rPr>
              <a:t>only in extremely </a:t>
            </a:r>
            <a:r>
              <a:rPr sz="1200" spc="-5" dirty="0">
                <a:latin typeface="Times New Roman"/>
                <a:cs typeface="Times New Roman"/>
              </a:rPr>
              <a:t>narrow lines. Government regulations </a:t>
            </a:r>
            <a:r>
              <a:rPr sz="1200" dirty="0">
                <a:latin typeface="Times New Roman"/>
                <a:cs typeface="Times New Roman"/>
              </a:rPr>
              <a:t>in some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limit the  </a:t>
            </a:r>
            <a:r>
              <a:rPr sz="1200" spc="-5" dirty="0">
                <a:latin typeface="Times New Roman"/>
                <a:cs typeface="Times New Roman"/>
              </a:rPr>
              <a:t>breadth </a:t>
            </a:r>
            <a:r>
              <a:rPr sz="1200" dirty="0">
                <a:latin typeface="Times New Roman"/>
                <a:cs typeface="Times New Roman"/>
              </a:rPr>
              <a:t>of line that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carried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middlemen </a:t>
            </a:r>
            <a:r>
              <a:rPr sz="1200" spc="-5" dirty="0">
                <a:latin typeface="Times New Roman"/>
                <a:cs typeface="Times New Roman"/>
              </a:rPr>
              <a:t>and licensing requirements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handle </a:t>
            </a:r>
            <a:r>
              <a:rPr sz="1200" dirty="0">
                <a:latin typeface="Times New Roman"/>
                <a:cs typeface="Times New Roman"/>
              </a:rPr>
              <a:t>certain  </a:t>
            </a:r>
            <a:r>
              <a:rPr sz="1200" spc="-5" dirty="0">
                <a:latin typeface="Times New Roman"/>
                <a:cs typeface="Times New Roman"/>
              </a:rPr>
              <a:t>merchandise are </a:t>
            </a:r>
            <a:r>
              <a:rPr sz="1200" dirty="0">
                <a:latin typeface="Times New Roman"/>
                <a:cs typeface="Times New Roman"/>
              </a:rPr>
              <a:t>not uncommon.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1095"/>
              </a:spcBef>
            </a:pPr>
            <a:r>
              <a:rPr sz="1400" b="1" spc="-5" dirty="0">
                <a:latin typeface="Times New Roman"/>
                <a:cs typeface="Times New Roman"/>
              </a:rPr>
              <a:t>Costs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and</a:t>
            </a:r>
            <a:r>
              <a:rPr sz="1400" b="1" spc="-5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Margins:</a:t>
            </a:r>
            <a:r>
              <a:rPr sz="1400" b="1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Cost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levels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middleman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margins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vary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widely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country,  </a:t>
            </a:r>
            <a:r>
              <a:rPr sz="1200" dirty="0">
                <a:latin typeface="Times New Roman"/>
                <a:cs typeface="Times New Roman"/>
              </a:rPr>
              <a:t>depending on the </a:t>
            </a:r>
            <a:r>
              <a:rPr sz="1200" spc="-5" dirty="0">
                <a:latin typeface="Times New Roman"/>
                <a:cs typeface="Times New Roman"/>
              </a:rPr>
              <a:t>level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competition, services offered, efficiencies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inefficiencies </a:t>
            </a:r>
            <a:r>
              <a:rPr sz="1200" dirty="0">
                <a:latin typeface="Times New Roman"/>
                <a:cs typeface="Times New Roman"/>
              </a:rPr>
              <a:t>of scale, </a:t>
            </a:r>
            <a:r>
              <a:rPr sz="1200" spc="-5" dirty="0">
                <a:latin typeface="Times New Roman"/>
                <a:cs typeface="Times New Roman"/>
              </a:rPr>
              <a:t>and  geographic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turnover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factors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size,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purchasing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power,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tradition,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basic  </a:t>
            </a:r>
            <a:r>
              <a:rPr sz="1200" spc="-5" dirty="0">
                <a:latin typeface="Times New Roman"/>
                <a:cs typeface="Times New Roman"/>
              </a:rPr>
              <a:t>determinants.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India, </a:t>
            </a:r>
            <a:r>
              <a:rPr sz="1200" dirty="0">
                <a:latin typeface="Times New Roman"/>
                <a:cs typeface="Times New Roman"/>
              </a:rPr>
              <a:t>competition in </a:t>
            </a:r>
            <a:r>
              <a:rPr sz="1200" spc="-5" dirty="0">
                <a:latin typeface="Times New Roman"/>
                <a:cs typeface="Times New Roman"/>
              </a:rPr>
              <a:t>large cities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so intense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costs are low and margins</a:t>
            </a:r>
            <a:r>
              <a:rPr sz="1200" spc="-2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thin;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122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0905" cy="7491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" algn="just">
              <a:lnSpc>
                <a:spcPct val="1435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but in </a:t>
            </a:r>
            <a:r>
              <a:rPr sz="1200" spc="-5" dirty="0">
                <a:latin typeface="Times New Roman"/>
                <a:cs typeface="Times New Roman"/>
              </a:rPr>
              <a:t>rural areas, </a:t>
            </a:r>
            <a:r>
              <a:rPr sz="1200" dirty="0">
                <a:latin typeface="Times New Roman"/>
                <a:cs typeface="Times New Roman"/>
              </a:rPr>
              <a:t>the lack of </a:t>
            </a:r>
            <a:r>
              <a:rPr sz="1200" spc="-5" dirty="0">
                <a:latin typeface="Times New Roman"/>
                <a:cs typeface="Times New Roman"/>
              </a:rPr>
              <a:t>capital </a:t>
            </a:r>
            <a:r>
              <a:rPr sz="1200" dirty="0">
                <a:latin typeface="Times New Roman"/>
                <a:cs typeface="Times New Roman"/>
              </a:rPr>
              <a:t>has permitted the </a:t>
            </a:r>
            <a:r>
              <a:rPr sz="1200" spc="-5" dirty="0">
                <a:latin typeface="Times New Roman"/>
                <a:cs typeface="Times New Roman"/>
              </a:rPr>
              <a:t>few </a:t>
            </a:r>
            <a:r>
              <a:rPr sz="1200" dirty="0">
                <a:latin typeface="Times New Roman"/>
                <a:cs typeface="Times New Roman"/>
              </a:rPr>
              <a:t>traders with capital to </a:t>
            </a:r>
            <a:r>
              <a:rPr sz="1200" spc="-5" dirty="0">
                <a:latin typeface="Times New Roman"/>
                <a:cs typeface="Times New Roman"/>
              </a:rPr>
              <a:t>gain</a:t>
            </a:r>
            <a:r>
              <a:rPr sz="1200" spc="-1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monopolies  </a:t>
            </a:r>
            <a:r>
              <a:rPr sz="1200" spc="-5" dirty="0">
                <a:latin typeface="Times New Roman"/>
                <a:cs typeface="Times New Roman"/>
              </a:rPr>
              <a:t>with consequent high </a:t>
            </a:r>
            <a:r>
              <a:rPr sz="1200" dirty="0">
                <a:latin typeface="Times New Roman"/>
                <a:cs typeface="Times New Roman"/>
              </a:rPr>
              <a:t>prices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wide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margins.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  <a:spcBef>
                <a:spcPts val="1105"/>
              </a:spcBef>
            </a:pPr>
            <a:r>
              <a:rPr sz="1400" b="1" spc="-5" dirty="0">
                <a:latin typeface="Times New Roman"/>
                <a:cs typeface="Times New Roman"/>
              </a:rPr>
              <a:t>Channel </a:t>
            </a:r>
            <a:r>
              <a:rPr sz="1400" b="1" dirty="0">
                <a:latin typeface="Times New Roman"/>
                <a:cs typeface="Times New Roman"/>
              </a:rPr>
              <a:t>Length</a:t>
            </a:r>
            <a:r>
              <a:rPr sz="1200" dirty="0">
                <a:latin typeface="Times New Roman"/>
                <a:cs typeface="Times New Roman"/>
              </a:rPr>
              <a:t>: </a:t>
            </a:r>
            <a:r>
              <a:rPr sz="1200" spc="-5" dirty="0">
                <a:latin typeface="Times New Roman"/>
                <a:cs typeface="Times New Roman"/>
              </a:rPr>
              <a:t>Some correlation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found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dirty="0">
                <a:latin typeface="Times New Roman"/>
                <a:cs typeface="Times New Roman"/>
              </a:rPr>
              <a:t>the stage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2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economic development 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length </a:t>
            </a:r>
            <a:r>
              <a:rPr sz="1200" dirty="0">
                <a:latin typeface="Times New Roman"/>
                <a:cs typeface="Times New Roman"/>
              </a:rPr>
              <a:t>of marketing </a:t>
            </a:r>
            <a:r>
              <a:rPr sz="1200" spc="-5" dirty="0">
                <a:latin typeface="Times New Roman"/>
                <a:cs typeface="Times New Roman"/>
              </a:rPr>
              <a:t>channels.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every country </a:t>
            </a:r>
            <a:r>
              <a:rPr sz="1200" spc="-5" dirty="0">
                <a:latin typeface="Times New Roman"/>
                <a:cs typeface="Times New Roman"/>
              </a:rPr>
              <a:t>channels are </a:t>
            </a:r>
            <a:r>
              <a:rPr sz="1200" dirty="0">
                <a:latin typeface="Times New Roman"/>
                <a:cs typeface="Times New Roman"/>
              </a:rPr>
              <a:t>likely to be shorter for  </a:t>
            </a:r>
            <a:r>
              <a:rPr sz="1200" spc="-5" dirty="0">
                <a:latin typeface="Times New Roman"/>
                <a:cs typeface="Times New Roman"/>
              </a:rPr>
              <a:t>industrial goods and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high-priced consumer </a:t>
            </a:r>
            <a:r>
              <a:rPr sz="1200" dirty="0">
                <a:latin typeface="Times New Roman"/>
                <a:cs typeface="Times New Roman"/>
              </a:rPr>
              <a:t>goods than for </a:t>
            </a:r>
            <a:r>
              <a:rPr sz="1200" spc="-5" dirty="0">
                <a:latin typeface="Times New Roman"/>
                <a:cs typeface="Times New Roman"/>
              </a:rPr>
              <a:t>low-priced products.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general,  there is an </a:t>
            </a:r>
            <a:r>
              <a:rPr sz="1200" dirty="0">
                <a:latin typeface="Times New Roman"/>
                <a:cs typeface="Times New Roman"/>
              </a:rPr>
              <a:t>inverse relationship </a:t>
            </a:r>
            <a:r>
              <a:rPr sz="1200" spc="-5" dirty="0">
                <a:latin typeface="Times New Roman"/>
                <a:cs typeface="Times New Roman"/>
              </a:rPr>
              <a:t>between channel length </a:t>
            </a:r>
            <a:r>
              <a:rPr sz="1200" dirty="0">
                <a:latin typeface="Times New Roman"/>
                <a:cs typeface="Times New Roman"/>
              </a:rPr>
              <a:t>and the size of the </a:t>
            </a:r>
            <a:r>
              <a:rPr sz="1200" spc="-5" dirty="0">
                <a:latin typeface="Times New Roman"/>
                <a:cs typeface="Times New Roman"/>
              </a:rPr>
              <a:t>purchase. Combination  wholesaler-retailers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semi-wholesalers </a:t>
            </a:r>
            <a:r>
              <a:rPr sz="1200" dirty="0">
                <a:latin typeface="Times New Roman"/>
                <a:cs typeface="Times New Roman"/>
              </a:rPr>
              <a:t>exist in many </a:t>
            </a:r>
            <a:r>
              <a:rPr sz="1200" spc="-5" dirty="0">
                <a:latin typeface="Times New Roman"/>
                <a:cs typeface="Times New Roman"/>
              </a:rPr>
              <a:t>countries, </a:t>
            </a:r>
            <a:r>
              <a:rPr sz="1200" dirty="0">
                <a:latin typeface="Times New Roman"/>
                <a:cs typeface="Times New Roman"/>
              </a:rPr>
              <a:t>adding one or </a:t>
            </a:r>
            <a:r>
              <a:rPr sz="1200" spc="-5" dirty="0">
                <a:latin typeface="Times New Roman"/>
                <a:cs typeface="Times New Roman"/>
              </a:rPr>
              <a:t>two </a:t>
            </a:r>
            <a:r>
              <a:rPr sz="1200" dirty="0">
                <a:latin typeface="Times New Roman"/>
                <a:cs typeface="Times New Roman"/>
              </a:rPr>
              <a:t>links to the  </a:t>
            </a:r>
            <a:r>
              <a:rPr sz="1200" spc="-5" dirty="0">
                <a:latin typeface="Times New Roman"/>
                <a:cs typeface="Times New Roman"/>
              </a:rPr>
              <a:t>length </a:t>
            </a:r>
            <a:r>
              <a:rPr sz="1200" dirty="0">
                <a:latin typeface="Times New Roman"/>
                <a:cs typeface="Times New Roman"/>
              </a:rPr>
              <a:t>of the distribution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chain.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600"/>
              </a:lnSpc>
              <a:spcBef>
                <a:spcPts val="1110"/>
              </a:spcBef>
            </a:pPr>
            <a:r>
              <a:rPr sz="1400" b="1" spc="-5" dirty="0">
                <a:latin typeface="Times New Roman"/>
                <a:cs typeface="Times New Roman"/>
              </a:rPr>
              <a:t>Blocked </a:t>
            </a:r>
            <a:r>
              <a:rPr sz="1400" b="1" dirty="0">
                <a:latin typeface="Times New Roman"/>
                <a:cs typeface="Times New Roman"/>
              </a:rPr>
              <a:t>Channels</a:t>
            </a:r>
            <a:r>
              <a:rPr sz="1200" dirty="0">
                <a:latin typeface="Times New Roman"/>
                <a:cs typeface="Times New Roman"/>
              </a:rPr>
              <a:t>: </a:t>
            </a:r>
            <a:r>
              <a:rPr sz="1200" spc="-5" dirty="0">
                <a:latin typeface="Times New Roman"/>
                <a:cs typeface="Times New Roman"/>
              </a:rPr>
              <a:t>International marketers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blocked from using the </a:t>
            </a:r>
            <a:r>
              <a:rPr sz="1200" spc="-5" dirty="0">
                <a:latin typeface="Times New Roman"/>
                <a:cs typeface="Times New Roman"/>
              </a:rPr>
              <a:t>channel </a:t>
            </a:r>
            <a:r>
              <a:rPr sz="1200" dirty="0">
                <a:latin typeface="Times New Roman"/>
                <a:cs typeface="Times New Roman"/>
              </a:rPr>
              <a:t>of their  </a:t>
            </a:r>
            <a:r>
              <a:rPr sz="1200" spc="-5" dirty="0">
                <a:latin typeface="Times New Roman"/>
                <a:cs typeface="Times New Roman"/>
              </a:rPr>
              <a:t>choice. Blockage </a:t>
            </a:r>
            <a:r>
              <a:rPr sz="1200" dirty="0">
                <a:latin typeface="Times New Roman"/>
                <a:cs typeface="Times New Roman"/>
              </a:rPr>
              <a:t>can result </a:t>
            </a:r>
            <a:r>
              <a:rPr sz="1200" spc="-5" dirty="0">
                <a:latin typeface="Times New Roman"/>
                <a:cs typeface="Times New Roman"/>
              </a:rPr>
              <a:t>from competitors’ already-established lines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various channels  and </a:t>
            </a:r>
            <a:r>
              <a:rPr sz="1200" dirty="0">
                <a:latin typeface="Times New Roman"/>
                <a:cs typeface="Times New Roman"/>
              </a:rPr>
              <a:t>trade associations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cartels </a:t>
            </a:r>
            <a:r>
              <a:rPr sz="1200" dirty="0">
                <a:latin typeface="Times New Roman"/>
                <a:cs typeface="Times New Roman"/>
              </a:rPr>
              <a:t>having </a:t>
            </a:r>
            <a:r>
              <a:rPr sz="1200" spc="-5" dirty="0">
                <a:latin typeface="Times New Roman"/>
                <a:cs typeface="Times New Roman"/>
              </a:rPr>
              <a:t>closed certain channels. Associations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middlemen  </a:t>
            </a:r>
            <a:r>
              <a:rPr sz="1200" dirty="0">
                <a:latin typeface="Times New Roman"/>
                <a:cs typeface="Times New Roman"/>
              </a:rPr>
              <a:t>sometimes </a:t>
            </a:r>
            <a:r>
              <a:rPr sz="1200" spc="-5" dirty="0">
                <a:latin typeface="Times New Roman"/>
                <a:cs typeface="Times New Roman"/>
              </a:rPr>
              <a:t>restrict </a:t>
            </a:r>
            <a:r>
              <a:rPr sz="1200" dirty="0">
                <a:latin typeface="Times New Roman"/>
                <a:cs typeface="Times New Roman"/>
              </a:rPr>
              <a:t>the number of distribution </a:t>
            </a:r>
            <a:r>
              <a:rPr sz="1200" spc="-5" dirty="0">
                <a:latin typeface="Times New Roman"/>
                <a:cs typeface="Times New Roman"/>
              </a:rPr>
              <a:t>alternatives available </a:t>
            </a:r>
            <a:r>
              <a:rPr sz="1200" dirty="0">
                <a:latin typeface="Times New Roman"/>
                <a:cs typeface="Times New Roman"/>
              </a:rPr>
              <a:t>to a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producer.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800"/>
              </a:lnSpc>
              <a:spcBef>
                <a:spcPts val="1090"/>
              </a:spcBef>
            </a:pPr>
            <a:r>
              <a:rPr sz="1400" b="1" spc="-5" dirty="0">
                <a:latin typeface="Times New Roman"/>
                <a:cs typeface="Times New Roman"/>
              </a:rPr>
              <a:t>Stocking: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high cost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credit, danger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loss through inflation, lack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capital, and </a:t>
            </a:r>
            <a:r>
              <a:rPr sz="1200" dirty="0">
                <a:latin typeface="Times New Roman"/>
                <a:cs typeface="Times New Roman"/>
              </a:rPr>
              <a:t>other  </a:t>
            </a:r>
            <a:r>
              <a:rPr sz="1200" spc="-5" dirty="0">
                <a:latin typeface="Times New Roman"/>
                <a:cs typeface="Times New Roman"/>
              </a:rPr>
              <a:t>concerns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cause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middlemen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many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limit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inventories.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often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results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out-  </a:t>
            </a:r>
            <a:r>
              <a:rPr sz="1200" spc="-5" dirty="0">
                <a:latin typeface="Times New Roman"/>
                <a:cs typeface="Times New Roman"/>
              </a:rPr>
              <a:t>of-stock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conditions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sales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lost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competitors.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Physical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lags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intensify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problem  </a:t>
            </a:r>
            <a:r>
              <a:rPr sz="1200" spc="-5" dirty="0">
                <a:latin typeface="Times New Roman"/>
                <a:cs typeface="Times New Roman"/>
              </a:rPr>
              <a:t>so </a:t>
            </a:r>
            <a:r>
              <a:rPr sz="1200" dirty="0">
                <a:latin typeface="Times New Roman"/>
                <a:cs typeface="Times New Roman"/>
              </a:rPr>
              <a:t>that in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cases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manufacturer </a:t>
            </a:r>
            <a:r>
              <a:rPr sz="1200" dirty="0">
                <a:latin typeface="Times New Roman"/>
                <a:cs typeface="Times New Roman"/>
              </a:rPr>
              <a:t>must provide </a:t>
            </a:r>
            <a:r>
              <a:rPr sz="1200" spc="-5" dirty="0">
                <a:latin typeface="Times New Roman"/>
                <a:cs typeface="Times New Roman"/>
              </a:rPr>
              <a:t>local warehousing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extend long </a:t>
            </a:r>
            <a:r>
              <a:rPr sz="1200" spc="-5" dirty="0">
                <a:latin typeface="Times New Roman"/>
                <a:cs typeface="Times New Roman"/>
              </a:rPr>
              <a:t>credit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encourage </a:t>
            </a:r>
            <a:r>
              <a:rPr sz="1200" dirty="0">
                <a:latin typeface="Times New Roman"/>
                <a:cs typeface="Times New Roman"/>
              </a:rPr>
              <a:t>middlemen to carry </a:t>
            </a:r>
            <a:r>
              <a:rPr sz="1200" spc="-5" dirty="0">
                <a:latin typeface="Times New Roman"/>
                <a:cs typeface="Times New Roman"/>
              </a:rPr>
              <a:t>large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inventories.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Often large inventories are </a:t>
            </a:r>
            <a:r>
              <a:rPr sz="1200" dirty="0">
                <a:latin typeface="Times New Roman"/>
                <a:cs typeface="Times New Roman"/>
              </a:rPr>
              <a:t>out of the </a:t>
            </a:r>
            <a:r>
              <a:rPr sz="1200" spc="-5" dirty="0">
                <a:latin typeface="Times New Roman"/>
                <a:cs typeface="Times New Roman"/>
              </a:rPr>
              <a:t>question </a:t>
            </a:r>
            <a:r>
              <a:rPr sz="1200" dirty="0">
                <a:latin typeface="Times New Roman"/>
                <a:cs typeface="Times New Roman"/>
              </a:rPr>
              <a:t>for small </a:t>
            </a:r>
            <a:r>
              <a:rPr sz="1200" spc="-5" dirty="0">
                <a:latin typeface="Times New Roman"/>
                <a:cs typeface="Times New Roman"/>
              </a:rPr>
              <a:t>stores </a:t>
            </a:r>
            <a:r>
              <a:rPr sz="1200" dirty="0">
                <a:latin typeface="Times New Roman"/>
                <a:cs typeface="Times New Roman"/>
              </a:rPr>
              <a:t>with limited floor </a:t>
            </a:r>
            <a:r>
              <a:rPr sz="1200" spc="-5" dirty="0">
                <a:latin typeface="Times New Roman"/>
                <a:cs typeface="Times New Roman"/>
              </a:rPr>
              <a:t>space.  Considerable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ingenuity,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assistance,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perhaps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pressure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required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induce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middlemen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most 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to carry adequate or </a:t>
            </a:r>
            <a:r>
              <a:rPr sz="1200" spc="-5" dirty="0">
                <a:latin typeface="Times New Roman"/>
                <a:cs typeface="Times New Roman"/>
              </a:rPr>
              <a:t>even minimal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inventories.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b="1" spc="-5" dirty="0">
                <a:latin typeface="Times New Roman"/>
                <a:cs typeface="Times New Roman"/>
              </a:rPr>
              <a:t>Power and Competition: </a:t>
            </a:r>
            <a:r>
              <a:rPr sz="1200" dirty="0">
                <a:latin typeface="Times New Roman"/>
                <a:cs typeface="Times New Roman"/>
              </a:rPr>
              <a:t>Distribution </a:t>
            </a:r>
            <a:r>
              <a:rPr sz="1200" spc="-5" dirty="0">
                <a:latin typeface="Times New Roman"/>
                <a:cs typeface="Times New Roman"/>
              </a:rPr>
              <a:t>power </a:t>
            </a:r>
            <a:r>
              <a:rPr sz="1200" dirty="0">
                <a:latin typeface="Times New Roman"/>
                <a:cs typeface="Times New Roman"/>
              </a:rPr>
              <a:t>tends to </a:t>
            </a:r>
            <a:r>
              <a:rPr sz="1200" spc="-5" dirty="0">
                <a:latin typeface="Times New Roman"/>
                <a:cs typeface="Times New Roman"/>
              </a:rPr>
              <a:t>concentrate </a:t>
            </a:r>
            <a:r>
              <a:rPr sz="1200" dirty="0">
                <a:latin typeface="Times New Roman"/>
                <a:cs typeface="Times New Roman"/>
              </a:rPr>
              <a:t>in countries </a:t>
            </a:r>
            <a:r>
              <a:rPr sz="1200" spc="-5" dirty="0">
                <a:latin typeface="Times New Roman"/>
                <a:cs typeface="Times New Roman"/>
              </a:rPr>
              <a:t>where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few large  wholesalers </a:t>
            </a:r>
            <a:r>
              <a:rPr sz="1200" dirty="0">
                <a:latin typeface="Times New Roman"/>
                <a:cs typeface="Times New Roman"/>
              </a:rPr>
              <a:t>distribute to a </a:t>
            </a:r>
            <a:r>
              <a:rPr sz="1200" spc="-5" dirty="0">
                <a:latin typeface="Times New Roman"/>
                <a:cs typeface="Times New Roman"/>
              </a:rPr>
              <a:t>mass </a:t>
            </a:r>
            <a:r>
              <a:rPr sz="1200" dirty="0">
                <a:latin typeface="Times New Roman"/>
                <a:cs typeface="Times New Roman"/>
              </a:rPr>
              <a:t>of small </a:t>
            </a:r>
            <a:r>
              <a:rPr sz="1200" spc="-5" dirty="0">
                <a:latin typeface="Times New Roman"/>
                <a:cs typeface="Times New Roman"/>
              </a:rPr>
              <a:t>middlemen.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spc="-5" dirty="0">
                <a:latin typeface="Times New Roman"/>
                <a:cs typeface="Times New Roman"/>
              </a:rPr>
              <a:t>wholesalers </a:t>
            </a:r>
            <a:r>
              <a:rPr sz="1200" dirty="0">
                <a:latin typeface="Times New Roman"/>
                <a:cs typeface="Times New Roman"/>
              </a:rPr>
              <a:t>generally </a:t>
            </a:r>
            <a:r>
              <a:rPr sz="1200" spc="-5" dirty="0">
                <a:latin typeface="Times New Roman"/>
                <a:cs typeface="Times New Roman"/>
              </a:rPr>
              <a:t>finance  middlemen downstream. </a:t>
            </a:r>
            <a:r>
              <a:rPr sz="1200" dirty="0">
                <a:latin typeface="Times New Roman"/>
                <a:cs typeface="Times New Roman"/>
              </a:rPr>
              <a:t>The strong </a:t>
            </a:r>
            <a:r>
              <a:rPr sz="1200" spc="-5" dirty="0">
                <a:latin typeface="Times New Roman"/>
                <a:cs typeface="Times New Roman"/>
              </a:rPr>
              <a:t>allegiance </a:t>
            </a:r>
            <a:r>
              <a:rPr sz="1200" dirty="0">
                <a:latin typeface="Times New Roman"/>
                <a:cs typeface="Times New Roman"/>
              </a:rPr>
              <a:t>they command from </a:t>
            </a:r>
            <a:r>
              <a:rPr sz="1200" spc="-5" dirty="0">
                <a:latin typeface="Times New Roman"/>
                <a:cs typeface="Times New Roman"/>
              </a:rPr>
              <a:t>their </a:t>
            </a:r>
            <a:r>
              <a:rPr sz="1200" dirty="0">
                <a:latin typeface="Times New Roman"/>
                <a:cs typeface="Times New Roman"/>
              </a:rPr>
              <a:t>customers </a:t>
            </a:r>
            <a:r>
              <a:rPr sz="1200" spc="-5" dirty="0">
                <a:latin typeface="Times New Roman"/>
                <a:cs typeface="Times New Roman"/>
              </a:rPr>
              <a:t>enables them  </a:t>
            </a:r>
            <a:r>
              <a:rPr sz="1200" dirty="0">
                <a:latin typeface="Times New Roman"/>
                <a:cs typeface="Times New Roman"/>
              </a:rPr>
              <a:t>to effectively block </a:t>
            </a:r>
            <a:r>
              <a:rPr sz="1200" spc="-5" dirty="0">
                <a:latin typeface="Times New Roman"/>
                <a:cs typeface="Times New Roman"/>
              </a:rPr>
              <a:t>existing channels and force </a:t>
            </a:r>
            <a:r>
              <a:rPr sz="1200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outsider </a:t>
            </a:r>
            <a:r>
              <a:rPr sz="1200" dirty="0">
                <a:latin typeface="Times New Roman"/>
                <a:cs typeface="Times New Roman"/>
              </a:rPr>
              <a:t>to rely on </a:t>
            </a:r>
            <a:r>
              <a:rPr sz="1200" spc="-5" dirty="0">
                <a:latin typeface="Times New Roman"/>
                <a:cs typeface="Times New Roman"/>
              </a:rPr>
              <a:t>less effective and costlier  </a:t>
            </a:r>
            <a:r>
              <a:rPr sz="1200" dirty="0">
                <a:latin typeface="Times New Roman"/>
                <a:cs typeface="Times New Roman"/>
              </a:rPr>
              <a:t>distribution.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123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7984"/>
            <a:ext cx="5970905" cy="7435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1400" b="1" spc="-5" dirty="0">
                <a:latin typeface="Times New Roman"/>
                <a:cs typeface="Times New Roman"/>
              </a:rPr>
              <a:t>C.	Alternative </a:t>
            </a:r>
            <a:r>
              <a:rPr sz="1400" b="1" spc="-10" dirty="0">
                <a:latin typeface="Times New Roman"/>
                <a:cs typeface="Times New Roman"/>
              </a:rPr>
              <a:t>Middleman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Choices</a:t>
            </a:r>
            <a:endParaRPr sz="14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900"/>
              </a:lnSpc>
              <a:spcBef>
                <a:spcPts val="1300"/>
              </a:spcBef>
            </a:pPr>
            <a:r>
              <a:rPr sz="1200" spc="-5" dirty="0">
                <a:latin typeface="Times New Roman"/>
                <a:cs typeface="Times New Roman"/>
              </a:rPr>
              <a:t>A marketer's </a:t>
            </a:r>
            <a:r>
              <a:rPr sz="1200" dirty="0">
                <a:latin typeface="Times New Roman"/>
                <a:cs typeface="Times New Roman"/>
              </a:rPr>
              <a:t>options </a:t>
            </a:r>
            <a:r>
              <a:rPr sz="1200" spc="-5" dirty="0">
                <a:latin typeface="Times New Roman"/>
                <a:cs typeface="Times New Roman"/>
              </a:rPr>
              <a:t>range from </a:t>
            </a:r>
            <a:r>
              <a:rPr sz="1200" dirty="0">
                <a:latin typeface="Times New Roman"/>
                <a:cs typeface="Times New Roman"/>
              </a:rPr>
              <a:t>assuming the entire distribution activity </a:t>
            </a:r>
            <a:r>
              <a:rPr sz="1200" spc="5" dirty="0">
                <a:latin typeface="Times New Roman"/>
                <a:cs typeface="Times New Roman"/>
              </a:rPr>
              <a:t>(by </a:t>
            </a:r>
            <a:r>
              <a:rPr sz="1200" dirty="0">
                <a:latin typeface="Times New Roman"/>
                <a:cs typeface="Times New Roman"/>
              </a:rPr>
              <a:t>establishing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own  </a:t>
            </a:r>
            <a:r>
              <a:rPr sz="1200" spc="-5" dirty="0">
                <a:latin typeface="Times New Roman"/>
                <a:cs typeface="Times New Roman"/>
              </a:rPr>
              <a:t>subsidiaries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directly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user)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depending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intermediaries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  of the product. Channel </a:t>
            </a:r>
            <a:r>
              <a:rPr sz="1200" spc="-5" dirty="0">
                <a:latin typeface="Times New Roman"/>
                <a:cs typeface="Times New Roman"/>
              </a:rPr>
              <a:t>selection </a:t>
            </a:r>
            <a:r>
              <a:rPr sz="1200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given considerable thought </a:t>
            </a:r>
            <a:r>
              <a:rPr sz="1200" dirty="0">
                <a:latin typeface="Times New Roman"/>
                <a:cs typeface="Times New Roman"/>
              </a:rPr>
              <a:t>since once </a:t>
            </a:r>
            <a:r>
              <a:rPr sz="1200" spc="-5" dirty="0">
                <a:latin typeface="Times New Roman"/>
                <a:cs typeface="Times New Roman"/>
              </a:rPr>
              <a:t>initiated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 difficult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change, and </a:t>
            </a:r>
            <a:r>
              <a:rPr sz="1200" dirty="0">
                <a:latin typeface="Times New Roman"/>
                <a:cs typeface="Times New Roman"/>
              </a:rPr>
              <a:t>if it proves </a:t>
            </a:r>
            <a:r>
              <a:rPr sz="1200" spc="-5" dirty="0">
                <a:latin typeface="Times New Roman"/>
                <a:cs typeface="Times New Roman"/>
              </a:rPr>
              <a:t>inappropriate, </a:t>
            </a:r>
            <a:r>
              <a:rPr sz="1200" dirty="0">
                <a:latin typeface="Times New Roman"/>
                <a:cs typeface="Times New Roman"/>
              </a:rPr>
              <a:t>future </a:t>
            </a:r>
            <a:r>
              <a:rPr sz="1200" spc="-5" dirty="0">
                <a:latin typeface="Times New Roman"/>
                <a:cs typeface="Times New Roman"/>
              </a:rPr>
              <a:t>growth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share </a:t>
            </a:r>
            <a:r>
              <a:rPr sz="1200" spc="5" dirty="0">
                <a:latin typeface="Times New Roman"/>
                <a:cs typeface="Times New Roman"/>
              </a:rPr>
              <a:t>may be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affected.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channel process includes all activities </a:t>
            </a:r>
            <a:r>
              <a:rPr sz="1200" dirty="0">
                <a:latin typeface="Times New Roman"/>
                <a:cs typeface="Times New Roman"/>
              </a:rPr>
              <a:t>beginning with the manufacturer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ending with the  </a:t>
            </a:r>
            <a:r>
              <a:rPr sz="1200" spc="-5" dirty="0">
                <a:latin typeface="Times New Roman"/>
                <a:cs typeface="Times New Roman"/>
              </a:rPr>
              <a:t>final consumer. </a:t>
            </a:r>
            <a:r>
              <a:rPr sz="1200" dirty="0">
                <a:latin typeface="Times New Roman"/>
                <a:cs typeface="Times New Roman"/>
              </a:rPr>
              <a:t>This means the seller must exert </a:t>
            </a:r>
            <a:r>
              <a:rPr sz="1200" spc="-5" dirty="0">
                <a:latin typeface="Times New Roman"/>
                <a:cs typeface="Times New Roman"/>
              </a:rPr>
              <a:t>influence </a:t>
            </a:r>
            <a:r>
              <a:rPr sz="1200" dirty="0">
                <a:latin typeface="Times New Roman"/>
                <a:cs typeface="Times New Roman"/>
              </a:rPr>
              <a:t>over </a:t>
            </a:r>
            <a:r>
              <a:rPr sz="1200" spc="-5" dirty="0">
                <a:latin typeface="Times New Roman"/>
                <a:cs typeface="Times New Roman"/>
              </a:rPr>
              <a:t>two sets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channels, </a:t>
            </a:r>
            <a:r>
              <a:rPr sz="1200" dirty="0">
                <a:latin typeface="Times New Roman"/>
                <a:cs typeface="Times New Roman"/>
              </a:rPr>
              <a:t>one in </a:t>
            </a:r>
            <a:r>
              <a:rPr sz="1200" spc="15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home country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one in the </a:t>
            </a:r>
            <a:r>
              <a:rPr sz="1200" spc="-5" dirty="0">
                <a:latin typeface="Times New Roman"/>
                <a:cs typeface="Times New Roman"/>
              </a:rPr>
              <a:t>foreign-market country.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home </a:t>
            </a:r>
            <a:r>
              <a:rPr sz="1200" spc="-5" dirty="0">
                <a:latin typeface="Times New Roman"/>
                <a:cs typeface="Times New Roman"/>
              </a:rPr>
              <a:t>country,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seller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-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  organization (generally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division of a </a:t>
            </a:r>
            <a:r>
              <a:rPr sz="1200" spc="-5" dirty="0">
                <a:latin typeface="Times New Roman"/>
                <a:cs typeface="Times New Roman"/>
              </a:rPr>
              <a:t>company)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deal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channel  members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needed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move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between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countries.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seller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supervise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channels </a:t>
            </a:r>
            <a:r>
              <a:rPr sz="1200" dirty="0">
                <a:latin typeface="Times New Roman"/>
                <a:cs typeface="Times New Roman"/>
              </a:rPr>
              <a:t>that supply the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end user. Ideally, </a:t>
            </a:r>
            <a:r>
              <a:rPr sz="1200" dirty="0">
                <a:latin typeface="Times New Roman"/>
                <a:cs typeface="Times New Roman"/>
              </a:rPr>
              <a:t>the company </a:t>
            </a:r>
            <a:r>
              <a:rPr sz="1200" spc="-5" dirty="0">
                <a:latin typeface="Times New Roman"/>
                <a:cs typeface="Times New Roman"/>
              </a:rPr>
              <a:t>wants </a:t>
            </a:r>
            <a:r>
              <a:rPr sz="1200" dirty="0">
                <a:latin typeface="Times New Roman"/>
                <a:cs typeface="Times New Roman"/>
              </a:rPr>
              <a:t>to control or be  </a:t>
            </a:r>
            <a:r>
              <a:rPr sz="1200" spc="-5" dirty="0">
                <a:latin typeface="Times New Roman"/>
                <a:cs typeface="Times New Roman"/>
              </a:rPr>
              <a:t>involved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process </a:t>
            </a:r>
            <a:r>
              <a:rPr sz="1200" dirty="0">
                <a:latin typeface="Times New Roman"/>
                <a:cs typeface="Times New Roman"/>
              </a:rPr>
              <a:t>directly through the various </a:t>
            </a:r>
            <a:r>
              <a:rPr sz="1200" spc="-5" dirty="0">
                <a:latin typeface="Times New Roman"/>
                <a:cs typeface="Times New Roman"/>
              </a:rPr>
              <a:t>channel </a:t>
            </a:r>
            <a:r>
              <a:rPr sz="1200" dirty="0">
                <a:latin typeface="Times New Roman"/>
                <a:cs typeface="Times New Roman"/>
              </a:rPr>
              <a:t>members to the </a:t>
            </a:r>
            <a:r>
              <a:rPr sz="1200" spc="-5" dirty="0">
                <a:latin typeface="Times New Roman"/>
                <a:cs typeface="Times New Roman"/>
              </a:rPr>
              <a:t>final user. </a:t>
            </a:r>
            <a:r>
              <a:rPr sz="1200" dirty="0">
                <a:latin typeface="Times New Roman"/>
                <a:cs typeface="Times New Roman"/>
              </a:rPr>
              <a:t>To do </a:t>
            </a:r>
            <a:r>
              <a:rPr sz="1200" spc="-5" dirty="0">
                <a:latin typeface="Times New Roman"/>
                <a:cs typeface="Times New Roman"/>
              </a:rPr>
              <a:t>less 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result </a:t>
            </a:r>
            <a:r>
              <a:rPr sz="1200" dirty="0">
                <a:latin typeface="Times New Roman"/>
                <a:cs typeface="Times New Roman"/>
              </a:rPr>
              <a:t>in unsatisfactory distribution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failure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marketing objectives.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practice,  however, such </a:t>
            </a:r>
            <a:r>
              <a:rPr sz="1200" dirty="0">
                <a:latin typeface="Times New Roman"/>
                <a:cs typeface="Times New Roman"/>
              </a:rPr>
              <a:t>involvement </a:t>
            </a:r>
            <a:r>
              <a:rPr sz="1200" spc="-5" dirty="0">
                <a:latin typeface="Times New Roman"/>
                <a:cs typeface="Times New Roman"/>
              </a:rPr>
              <a:t>throughout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channel process is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always practical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cost  effective. Consequently, selection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channel members and effective </a:t>
            </a:r>
            <a:r>
              <a:rPr sz="1200" dirty="0">
                <a:latin typeface="Times New Roman"/>
                <a:cs typeface="Times New Roman"/>
              </a:rPr>
              <a:t>controls </a:t>
            </a:r>
            <a:r>
              <a:rPr sz="1200" spc="-5" dirty="0">
                <a:latin typeface="Times New Roman"/>
                <a:cs typeface="Times New Roman"/>
              </a:rPr>
              <a:t>are high </a:t>
            </a:r>
            <a:r>
              <a:rPr sz="1200" dirty="0">
                <a:latin typeface="Times New Roman"/>
                <a:cs typeface="Times New Roman"/>
              </a:rPr>
              <a:t>priorities in  </a:t>
            </a:r>
            <a:r>
              <a:rPr sz="1200" spc="-5" dirty="0">
                <a:latin typeface="Times New Roman"/>
                <a:cs typeface="Times New Roman"/>
              </a:rPr>
              <a:t>establishing </a:t>
            </a:r>
            <a:r>
              <a:rPr sz="1200" dirty="0">
                <a:latin typeface="Times New Roman"/>
                <a:cs typeface="Times New Roman"/>
              </a:rPr>
              <a:t>the distribution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process.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Once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marketer </a:t>
            </a:r>
            <a:r>
              <a:rPr sz="1200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clarified </a:t>
            </a:r>
            <a:r>
              <a:rPr sz="1200" dirty="0">
                <a:latin typeface="Times New Roman"/>
                <a:cs typeface="Times New Roman"/>
              </a:rPr>
              <a:t>company </a:t>
            </a:r>
            <a:r>
              <a:rPr sz="1200" spc="-5" dirty="0">
                <a:latin typeface="Times New Roman"/>
                <a:cs typeface="Times New Roman"/>
              </a:rPr>
              <a:t>objectives and policies, </a:t>
            </a:r>
            <a:r>
              <a:rPr sz="1200" dirty="0">
                <a:latin typeface="Times New Roman"/>
                <a:cs typeface="Times New Roman"/>
              </a:rPr>
              <a:t>the next step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selection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specific intermediaries needed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develop </a:t>
            </a:r>
            <a:r>
              <a:rPr sz="1200" dirty="0">
                <a:latin typeface="Times New Roman"/>
                <a:cs typeface="Times New Roman"/>
              </a:rPr>
              <a:t>a channel. </a:t>
            </a:r>
            <a:r>
              <a:rPr sz="1200" spc="-5" dirty="0">
                <a:latin typeface="Times New Roman"/>
                <a:cs typeface="Times New Roman"/>
              </a:rPr>
              <a:t>External middlemen are differentiated </a:t>
            </a:r>
            <a:r>
              <a:rPr sz="1200" dirty="0">
                <a:latin typeface="Times New Roman"/>
                <a:cs typeface="Times New Roman"/>
              </a:rPr>
              <a:t>on  </a:t>
            </a:r>
            <a:r>
              <a:rPr sz="1200" spc="-5" dirty="0">
                <a:latin typeface="Times New Roman"/>
                <a:cs typeface="Times New Roman"/>
              </a:rPr>
              <a:t>whether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take title to the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– </a:t>
            </a:r>
            <a:r>
              <a:rPr sz="1200" spc="-5" dirty="0">
                <a:latin typeface="Times New Roman"/>
                <a:cs typeface="Times New Roman"/>
              </a:rPr>
              <a:t>agent middlemen represent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principal rather </a:t>
            </a:r>
            <a:r>
              <a:rPr sz="1200" dirty="0">
                <a:latin typeface="Times New Roman"/>
                <a:cs typeface="Times New Roman"/>
              </a:rPr>
              <a:t>than  </a:t>
            </a:r>
            <a:r>
              <a:rPr sz="1200" spc="-5" dirty="0">
                <a:latin typeface="Times New Roman"/>
                <a:cs typeface="Times New Roman"/>
              </a:rPr>
              <a:t>themselves,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merchant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middlemen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take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title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sell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own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account.  </a:t>
            </a:r>
            <a:r>
              <a:rPr sz="1200" dirty="0">
                <a:latin typeface="Times New Roman"/>
                <a:cs typeface="Times New Roman"/>
              </a:rPr>
              <a:t>The distinction </a:t>
            </a:r>
            <a:r>
              <a:rPr sz="1200" spc="-5" dirty="0">
                <a:latin typeface="Times New Roman"/>
                <a:cs typeface="Times New Roman"/>
              </a:rPr>
              <a:t>between agent and merchant </a:t>
            </a:r>
            <a:r>
              <a:rPr sz="1200" dirty="0">
                <a:latin typeface="Times New Roman"/>
                <a:cs typeface="Times New Roman"/>
              </a:rPr>
              <a:t>middlemen </a:t>
            </a:r>
            <a:r>
              <a:rPr sz="1200" spc="-5" dirty="0">
                <a:latin typeface="Times New Roman"/>
                <a:cs typeface="Times New Roman"/>
              </a:rPr>
              <a:t>is important </a:t>
            </a:r>
            <a:r>
              <a:rPr sz="1200" dirty="0">
                <a:latin typeface="Times New Roman"/>
                <a:cs typeface="Times New Roman"/>
              </a:rPr>
              <a:t>because a manufacturer's  </a:t>
            </a:r>
            <a:r>
              <a:rPr sz="1200" spc="-5" dirty="0">
                <a:latin typeface="Times New Roman"/>
                <a:cs typeface="Times New Roman"/>
              </a:rPr>
              <a:t>control </a:t>
            </a:r>
            <a:r>
              <a:rPr sz="1200" dirty="0">
                <a:latin typeface="Times New Roman"/>
                <a:cs typeface="Times New Roman"/>
              </a:rPr>
              <a:t>of the distribution </a:t>
            </a:r>
            <a:r>
              <a:rPr sz="1200" spc="-5" dirty="0">
                <a:latin typeface="Times New Roman"/>
                <a:cs typeface="Times New Roman"/>
              </a:rPr>
              <a:t>process is affected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who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title to the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in the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channel.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4000"/>
              </a:lnSpc>
            </a:pPr>
            <a:r>
              <a:rPr sz="1200" spc="-5" dirty="0">
                <a:latin typeface="Times New Roman"/>
                <a:cs typeface="Times New Roman"/>
              </a:rPr>
              <a:t>Agent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middlemen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work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commission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arrange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take  title to the </a:t>
            </a:r>
            <a:r>
              <a:rPr sz="1200" spc="-5" dirty="0">
                <a:latin typeface="Times New Roman"/>
                <a:cs typeface="Times New Roman"/>
              </a:rPr>
              <a:t>merchandise.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2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using agents, the manufacturer </a:t>
            </a:r>
            <a:r>
              <a:rPr sz="1200" spc="-5" dirty="0">
                <a:latin typeface="Times New Roman"/>
                <a:cs typeface="Times New Roman"/>
              </a:rPr>
              <a:t>assumes </a:t>
            </a:r>
            <a:r>
              <a:rPr sz="1200" dirty="0">
                <a:latin typeface="Times New Roman"/>
                <a:cs typeface="Times New Roman"/>
              </a:rPr>
              <a:t>trading risk but maintains the  </a:t>
            </a:r>
            <a:r>
              <a:rPr sz="1200" spc="-5" dirty="0">
                <a:latin typeface="Times New Roman"/>
                <a:cs typeface="Times New Roman"/>
              </a:rPr>
              <a:t>right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establish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policy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guidelines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prices 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agents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provide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records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customer information.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124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1540" cy="7734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438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Merchant middlemen </a:t>
            </a:r>
            <a:r>
              <a:rPr sz="1200" dirty="0">
                <a:latin typeface="Times New Roman"/>
                <a:cs typeface="Times New Roman"/>
              </a:rPr>
              <a:t>actually take title to </a:t>
            </a:r>
            <a:r>
              <a:rPr sz="1200" spc="-5" dirty="0">
                <a:latin typeface="Times New Roman"/>
                <a:cs typeface="Times New Roman"/>
              </a:rPr>
              <a:t>manufacturers' goods and </a:t>
            </a:r>
            <a:r>
              <a:rPr sz="1200" dirty="0">
                <a:latin typeface="Times New Roman"/>
                <a:cs typeface="Times New Roman"/>
              </a:rPr>
              <a:t>assume the </a:t>
            </a:r>
            <a:r>
              <a:rPr sz="1200" spc="-5" dirty="0">
                <a:latin typeface="Times New Roman"/>
                <a:cs typeface="Times New Roman"/>
              </a:rPr>
              <a:t>trading risks, so  </a:t>
            </a:r>
            <a:r>
              <a:rPr sz="1200" dirty="0">
                <a:latin typeface="Times New Roman"/>
                <a:cs typeface="Times New Roman"/>
              </a:rPr>
              <a:t>they tend to be </a:t>
            </a:r>
            <a:r>
              <a:rPr sz="1200" spc="-5" dirty="0">
                <a:latin typeface="Times New Roman"/>
                <a:cs typeface="Times New Roman"/>
              </a:rPr>
              <a:t>less controllable than agent middlemen. Merchant </a:t>
            </a:r>
            <a:r>
              <a:rPr sz="1200" dirty="0">
                <a:latin typeface="Times New Roman"/>
                <a:cs typeface="Times New Roman"/>
              </a:rPr>
              <a:t>middlemen </a:t>
            </a:r>
            <a:r>
              <a:rPr sz="1200" spc="-5" dirty="0">
                <a:latin typeface="Times New Roman"/>
                <a:cs typeface="Times New Roman"/>
              </a:rPr>
              <a:t>provide </a:t>
            </a:r>
            <a:r>
              <a:rPr sz="1200" dirty="0">
                <a:latin typeface="Times New Roman"/>
                <a:cs typeface="Times New Roman"/>
              </a:rPr>
              <a:t>a variety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dirty="0">
                <a:latin typeface="Times New Roman"/>
                <a:cs typeface="Times New Roman"/>
              </a:rPr>
              <a:t>import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export wholesaling </a:t>
            </a:r>
            <a:r>
              <a:rPr sz="1200" spc="-5" dirty="0">
                <a:latin typeface="Times New Roman"/>
                <a:cs typeface="Times New Roman"/>
              </a:rPr>
              <a:t>functions involved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purchasing </a:t>
            </a:r>
            <a:r>
              <a:rPr sz="1200" dirty="0">
                <a:latin typeface="Times New Roman"/>
                <a:cs typeface="Times New Roman"/>
              </a:rPr>
              <a:t>for their own </a:t>
            </a:r>
            <a:r>
              <a:rPr sz="1200" spc="-5" dirty="0">
                <a:latin typeface="Times New Roman"/>
                <a:cs typeface="Times New Roman"/>
              </a:rPr>
              <a:t>account and selling  </a:t>
            </a:r>
            <a:r>
              <a:rPr sz="1200" dirty="0">
                <a:latin typeface="Times New Roman"/>
                <a:cs typeface="Times New Roman"/>
              </a:rPr>
              <a:t>in other </a:t>
            </a:r>
            <a:r>
              <a:rPr sz="1200" spc="-5" dirty="0">
                <a:latin typeface="Times New Roman"/>
                <a:cs typeface="Times New Roman"/>
              </a:rPr>
              <a:t>countries. Because merchant </a:t>
            </a:r>
            <a:r>
              <a:rPr sz="1200" dirty="0">
                <a:latin typeface="Times New Roman"/>
                <a:cs typeface="Times New Roman"/>
              </a:rPr>
              <a:t>middlemen primarily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concerned with </a:t>
            </a:r>
            <a:r>
              <a:rPr sz="1200" spc="-5" dirty="0">
                <a:latin typeface="Times New Roman"/>
                <a:cs typeface="Times New Roman"/>
              </a:rPr>
              <a:t>sales and profit  margins </a:t>
            </a:r>
            <a:r>
              <a:rPr sz="1200" dirty="0">
                <a:latin typeface="Times New Roman"/>
                <a:cs typeface="Times New Roman"/>
              </a:rPr>
              <a:t>on their </a:t>
            </a:r>
            <a:r>
              <a:rPr sz="1200" spc="-5" dirty="0">
                <a:latin typeface="Times New Roman"/>
                <a:cs typeface="Times New Roman"/>
              </a:rPr>
              <a:t>merchandise,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frequently </a:t>
            </a:r>
            <a:r>
              <a:rPr sz="1200" spc="-5" dirty="0">
                <a:latin typeface="Times New Roman"/>
                <a:cs typeface="Times New Roman"/>
              </a:rPr>
              <a:t>criticized </a:t>
            </a:r>
            <a:r>
              <a:rPr sz="1200" dirty="0">
                <a:latin typeface="Times New Roman"/>
                <a:cs typeface="Times New Roman"/>
              </a:rPr>
              <a:t>for not </a:t>
            </a:r>
            <a:r>
              <a:rPr sz="1200" spc="-5" dirty="0">
                <a:latin typeface="Times New Roman"/>
                <a:cs typeface="Times New Roman"/>
              </a:rPr>
              <a:t>representing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best interests 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manufacturer. </a:t>
            </a:r>
            <a:r>
              <a:rPr sz="1200" dirty="0">
                <a:latin typeface="Times New Roman"/>
                <a:cs typeface="Times New Roman"/>
              </a:rPr>
              <a:t>Unless they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franchise or a strong </a:t>
            </a:r>
            <a:r>
              <a:rPr sz="1200" spc="-5" dirty="0">
                <a:latin typeface="Times New Roman"/>
                <a:cs typeface="Times New Roman"/>
              </a:rPr>
              <a:t>and profitable </a:t>
            </a:r>
            <a:r>
              <a:rPr sz="1200" dirty="0">
                <a:latin typeface="Times New Roman"/>
                <a:cs typeface="Times New Roman"/>
              </a:rPr>
              <a:t>brand, </a:t>
            </a:r>
            <a:r>
              <a:rPr sz="1200" spc="-5" dirty="0">
                <a:latin typeface="Times New Roman"/>
                <a:cs typeface="Times New Roman"/>
              </a:rPr>
              <a:t>merchant  middlemen seek goods </a:t>
            </a:r>
            <a:r>
              <a:rPr sz="1200" dirty="0">
                <a:latin typeface="Times New Roman"/>
                <a:cs typeface="Times New Roman"/>
              </a:rPr>
              <a:t>from any source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are likely to </a:t>
            </a:r>
            <a:r>
              <a:rPr sz="1200" spc="-5" dirty="0">
                <a:latin typeface="Times New Roman"/>
                <a:cs typeface="Times New Roman"/>
              </a:rPr>
              <a:t>have low </a:t>
            </a:r>
            <a:r>
              <a:rPr sz="1200" dirty="0">
                <a:latin typeface="Times New Roman"/>
                <a:cs typeface="Times New Roman"/>
              </a:rPr>
              <a:t>brand </a:t>
            </a:r>
            <a:r>
              <a:rPr sz="1200" spc="-5" dirty="0">
                <a:latin typeface="Times New Roman"/>
                <a:cs typeface="Times New Roman"/>
              </a:rPr>
              <a:t>loyalty. </a:t>
            </a:r>
            <a:r>
              <a:rPr sz="1200" dirty="0">
                <a:latin typeface="Times New Roman"/>
                <a:cs typeface="Times New Roman"/>
              </a:rPr>
              <a:t>Some of the  </a:t>
            </a:r>
            <a:r>
              <a:rPr sz="1200" spc="-5" dirty="0">
                <a:latin typeface="Times New Roman"/>
                <a:cs typeface="Times New Roman"/>
              </a:rPr>
              <a:t>advantages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merchant middlemen </a:t>
            </a:r>
            <a:r>
              <a:rPr sz="1200" dirty="0">
                <a:latin typeface="Times New Roman"/>
                <a:cs typeface="Times New Roman"/>
              </a:rPr>
              <a:t>include </a:t>
            </a:r>
            <a:r>
              <a:rPr sz="1200" spc="-5" dirty="0">
                <a:latin typeface="Times New Roman"/>
                <a:cs typeface="Times New Roman"/>
              </a:rPr>
              <a:t>minimized credit </a:t>
            </a:r>
            <a:r>
              <a:rPr sz="1200" dirty="0">
                <a:latin typeface="Times New Roman"/>
                <a:cs typeface="Times New Roman"/>
              </a:rPr>
              <a:t>risk </a:t>
            </a:r>
            <a:r>
              <a:rPr sz="1200" spc="-1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elimination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all  merchandise </a:t>
            </a:r>
            <a:r>
              <a:rPr sz="1200" dirty="0">
                <a:latin typeface="Times New Roman"/>
                <a:cs typeface="Times New Roman"/>
              </a:rPr>
              <a:t>handling outside the home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900"/>
              </a:lnSpc>
            </a:pPr>
            <a:r>
              <a:rPr sz="1200" spc="-5" dirty="0">
                <a:latin typeface="Times New Roman"/>
                <a:cs typeface="Times New Roman"/>
              </a:rPr>
              <a:t>Middlemen are </a:t>
            </a:r>
            <a:r>
              <a:rPr sz="1200" dirty="0">
                <a:latin typeface="Times New Roman"/>
                <a:cs typeface="Times New Roman"/>
              </a:rPr>
              <a:t>not clear-cut, </a:t>
            </a:r>
            <a:r>
              <a:rPr sz="1200" spc="-5" dirty="0">
                <a:latin typeface="Times New Roman"/>
                <a:cs typeface="Times New Roman"/>
              </a:rPr>
              <a:t>precise, </a:t>
            </a:r>
            <a:r>
              <a:rPr sz="1200" dirty="0">
                <a:latin typeface="Times New Roman"/>
                <a:cs typeface="Times New Roman"/>
              </a:rPr>
              <a:t>easily defined </a:t>
            </a:r>
            <a:r>
              <a:rPr sz="1200" spc="-5" dirty="0">
                <a:latin typeface="Times New Roman"/>
                <a:cs typeface="Times New Roman"/>
              </a:rPr>
              <a:t>entities. </a:t>
            </a:r>
            <a:r>
              <a:rPr sz="1200" spc="-1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exceptional </a:t>
            </a:r>
            <a:r>
              <a:rPr sz="1200" dirty="0">
                <a:latin typeface="Times New Roman"/>
                <a:cs typeface="Times New Roman"/>
              </a:rPr>
              <a:t>to find 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that  </a:t>
            </a:r>
            <a:r>
              <a:rPr sz="1200" spc="-5" dirty="0">
                <a:latin typeface="Times New Roman"/>
                <a:cs typeface="Times New Roman"/>
              </a:rPr>
              <a:t>represents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pure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types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identified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here.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Thus,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intimate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knowledge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middlemen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functions 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especially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important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activity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because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misleading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titles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fool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unable  to look </a:t>
            </a:r>
            <a:r>
              <a:rPr sz="1200" spc="-5" dirty="0">
                <a:latin typeface="Times New Roman"/>
                <a:cs typeface="Times New Roman"/>
              </a:rPr>
              <a:t>beyond </a:t>
            </a:r>
            <a:r>
              <a:rPr sz="1200" dirty="0">
                <a:latin typeface="Times New Roman"/>
                <a:cs typeface="Times New Roman"/>
              </a:rPr>
              <a:t>mere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names.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11430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Only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analyzing </a:t>
            </a:r>
            <a:r>
              <a:rPr sz="1200" spc="-5" dirty="0">
                <a:latin typeface="Times New Roman"/>
                <a:cs typeface="Times New Roman"/>
              </a:rPr>
              <a:t>middlemen functions </a:t>
            </a:r>
            <a:r>
              <a:rPr sz="1200" dirty="0">
                <a:latin typeface="Times New Roman"/>
                <a:cs typeface="Times New Roman"/>
              </a:rPr>
              <a:t>in detailed simplicity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the nature of the </a:t>
            </a:r>
            <a:r>
              <a:rPr sz="1200" spc="-5" dirty="0">
                <a:latin typeface="Times New Roman"/>
                <a:cs typeface="Times New Roman"/>
              </a:rPr>
              <a:t>channels </a:t>
            </a:r>
            <a:r>
              <a:rPr sz="1200" spc="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determined. Two alternatives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presented: first, middlemen </a:t>
            </a:r>
            <a:r>
              <a:rPr sz="1200" dirty="0">
                <a:latin typeface="Times New Roman"/>
                <a:cs typeface="Times New Roman"/>
              </a:rPr>
              <a:t>physically located in the  </a:t>
            </a:r>
            <a:r>
              <a:rPr sz="1200" spc="-5" dirty="0">
                <a:latin typeface="Times New Roman"/>
                <a:cs typeface="Times New Roman"/>
              </a:rPr>
              <a:t>manufacturer's </a:t>
            </a:r>
            <a:r>
              <a:rPr sz="1200" dirty="0">
                <a:latin typeface="Times New Roman"/>
                <a:cs typeface="Times New Roman"/>
              </a:rPr>
              <a:t>home </a:t>
            </a:r>
            <a:r>
              <a:rPr sz="1200" spc="-5" dirty="0">
                <a:latin typeface="Times New Roman"/>
                <a:cs typeface="Times New Roman"/>
              </a:rPr>
              <a:t>country;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second, </a:t>
            </a:r>
            <a:r>
              <a:rPr sz="1200" dirty="0">
                <a:latin typeface="Times New Roman"/>
                <a:cs typeface="Times New Roman"/>
              </a:rPr>
              <a:t>middlemen </a:t>
            </a:r>
            <a:r>
              <a:rPr sz="1200" spc="-5" dirty="0">
                <a:latin typeface="Times New Roman"/>
                <a:cs typeface="Times New Roman"/>
              </a:rPr>
              <a:t>located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Home-Country Middlemen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Home-country middlemen, or domestic </a:t>
            </a:r>
            <a:r>
              <a:rPr sz="1200" spc="-5" dirty="0">
                <a:latin typeface="Times New Roman"/>
                <a:cs typeface="Times New Roman"/>
              </a:rPr>
              <a:t>middlemen, located </a:t>
            </a:r>
            <a:r>
              <a:rPr sz="1200" dirty="0">
                <a:latin typeface="Times New Roman"/>
                <a:cs typeface="Times New Roman"/>
              </a:rPr>
              <a:t>in the producing </a:t>
            </a:r>
            <a:r>
              <a:rPr sz="1200" spc="-5" dirty="0">
                <a:latin typeface="Times New Roman"/>
                <a:cs typeface="Times New Roman"/>
              </a:rPr>
              <a:t>firm's country,  </a:t>
            </a:r>
            <a:r>
              <a:rPr sz="1200" dirty="0">
                <a:latin typeface="Times New Roman"/>
                <a:cs typeface="Times New Roman"/>
              </a:rPr>
              <a:t>provide </a:t>
            </a:r>
            <a:r>
              <a:rPr sz="1200" spc="-5" dirty="0">
                <a:latin typeface="Times New Roman"/>
                <a:cs typeface="Times New Roman"/>
              </a:rPr>
              <a:t>marketing services </a:t>
            </a:r>
            <a:r>
              <a:rPr sz="1200" dirty="0">
                <a:latin typeface="Times New Roman"/>
                <a:cs typeface="Times New Roman"/>
              </a:rPr>
              <a:t>from a domestic </a:t>
            </a:r>
            <a:r>
              <a:rPr sz="1200" spc="-5" dirty="0">
                <a:latin typeface="Times New Roman"/>
                <a:cs typeface="Times New Roman"/>
              </a:rPr>
              <a:t>base.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selecting domestic </a:t>
            </a:r>
            <a:r>
              <a:rPr sz="1200" spc="-5" dirty="0">
                <a:latin typeface="Times New Roman"/>
                <a:cs typeface="Times New Roman"/>
              </a:rPr>
              <a:t>middlemen as  intermediaries </a:t>
            </a:r>
            <a:r>
              <a:rPr sz="1200" dirty="0">
                <a:latin typeface="Times New Roman"/>
                <a:cs typeface="Times New Roman"/>
              </a:rPr>
              <a:t>in the distribution </a:t>
            </a:r>
            <a:r>
              <a:rPr sz="1200" spc="-5" dirty="0">
                <a:latin typeface="Times New Roman"/>
                <a:cs typeface="Times New Roman"/>
              </a:rPr>
              <a:t>processes, </a:t>
            </a:r>
            <a:r>
              <a:rPr sz="1200" dirty="0">
                <a:latin typeface="Times New Roman"/>
                <a:cs typeface="Times New Roman"/>
              </a:rPr>
              <a:t>companies </a:t>
            </a:r>
            <a:r>
              <a:rPr sz="1200" spc="-5" dirty="0">
                <a:latin typeface="Times New Roman"/>
                <a:cs typeface="Times New Roman"/>
              </a:rPr>
              <a:t>transfer foreign-market </a:t>
            </a:r>
            <a:r>
              <a:rPr sz="1200" dirty="0">
                <a:latin typeface="Times New Roman"/>
                <a:cs typeface="Times New Roman"/>
              </a:rPr>
              <a:t>distribution to  </a:t>
            </a:r>
            <a:r>
              <a:rPr sz="1200" spc="-5" dirty="0">
                <a:latin typeface="Times New Roman"/>
                <a:cs typeface="Times New Roman"/>
              </a:rPr>
              <a:t>others. Domestic </a:t>
            </a:r>
            <a:r>
              <a:rPr sz="1200" dirty="0">
                <a:latin typeface="Times New Roman"/>
                <a:cs typeface="Times New Roman"/>
              </a:rPr>
              <a:t>middlemen </a:t>
            </a:r>
            <a:r>
              <a:rPr sz="1200" spc="-5" dirty="0">
                <a:latin typeface="Times New Roman"/>
                <a:cs typeface="Times New Roman"/>
              </a:rPr>
              <a:t>offer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advantages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companies </a:t>
            </a:r>
            <a:r>
              <a:rPr sz="1200" dirty="0">
                <a:latin typeface="Times New Roman"/>
                <a:cs typeface="Times New Roman"/>
              </a:rPr>
              <a:t>with small </a:t>
            </a:r>
            <a:r>
              <a:rPr sz="1200" spc="-5" dirty="0">
                <a:latin typeface="Times New Roman"/>
                <a:cs typeface="Times New Roman"/>
              </a:rPr>
              <a:t>international sales  volume, </a:t>
            </a:r>
            <a:r>
              <a:rPr sz="1200" dirty="0">
                <a:latin typeface="Times New Roman"/>
                <a:cs typeface="Times New Roman"/>
              </a:rPr>
              <a:t>those </a:t>
            </a:r>
            <a:r>
              <a:rPr sz="1200" spc="-5" dirty="0">
                <a:latin typeface="Times New Roman"/>
                <a:cs typeface="Times New Roman"/>
              </a:rPr>
              <a:t>inexperienced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foreign markets, </a:t>
            </a:r>
            <a:r>
              <a:rPr sz="1200" dirty="0">
                <a:latin typeface="Times New Roman"/>
                <a:cs typeface="Times New Roman"/>
              </a:rPr>
              <a:t>those not wanting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become </a:t>
            </a:r>
            <a:r>
              <a:rPr sz="1200" dirty="0">
                <a:latin typeface="Times New Roman"/>
                <a:cs typeface="Times New Roman"/>
              </a:rPr>
              <a:t>immediately  involved with the complexities of </a:t>
            </a:r>
            <a:r>
              <a:rPr sz="1200" spc="-5" dirty="0">
                <a:latin typeface="Times New Roman"/>
                <a:cs typeface="Times New Roman"/>
              </a:rPr>
              <a:t>international marketing, and </a:t>
            </a:r>
            <a:r>
              <a:rPr sz="1200" dirty="0">
                <a:latin typeface="Times New Roman"/>
                <a:cs typeface="Times New Roman"/>
              </a:rPr>
              <a:t>those wanting to </a:t>
            </a:r>
            <a:r>
              <a:rPr sz="1200" spc="-5" dirty="0">
                <a:latin typeface="Times New Roman"/>
                <a:cs typeface="Times New Roman"/>
              </a:rPr>
              <a:t>sell abroad </a:t>
            </a:r>
            <a:r>
              <a:rPr sz="1200" dirty="0">
                <a:latin typeface="Times New Roman"/>
                <a:cs typeface="Times New Roman"/>
              </a:rPr>
              <a:t>with  minimum </a:t>
            </a:r>
            <a:r>
              <a:rPr sz="1200" spc="-5" dirty="0">
                <a:latin typeface="Times New Roman"/>
                <a:cs typeface="Times New Roman"/>
              </a:rPr>
              <a:t>financial and management commitment. A </a:t>
            </a:r>
            <a:r>
              <a:rPr sz="1200" dirty="0">
                <a:latin typeface="Times New Roman"/>
                <a:cs typeface="Times New Roman"/>
              </a:rPr>
              <a:t>major trade-off for using home-country  </a:t>
            </a:r>
            <a:r>
              <a:rPr sz="1200" spc="-5" dirty="0">
                <a:latin typeface="Times New Roman"/>
                <a:cs typeface="Times New Roman"/>
              </a:rPr>
              <a:t>middlemen is limited control over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entire process. Domestic middlemen are </a:t>
            </a:r>
            <a:r>
              <a:rPr sz="1200" dirty="0">
                <a:latin typeface="Times New Roman"/>
                <a:cs typeface="Times New Roman"/>
              </a:rPr>
              <a:t>most likely to be  </a:t>
            </a:r>
            <a:r>
              <a:rPr sz="1200" spc="-5" dirty="0">
                <a:latin typeface="Times New Roman"/>
                <a:cs typeface="Times New Roman"/>
              </a:rPr>
              <a:t>used when </a:t>
            </a:r>
            <a:r>
              <a:rPr sz="1200" dirty="0">
                <a:latin typeface="Times New Roman"/>
                <a:cs typeface="Times New Roman"/>
              </a:rPr>
              <a:t>the marketer </a:t>
            </a:r>
            <a:r>
              <a:rPr sz="1200" spc="-5" dirty="0">
                <a:latin typeface="Times New Roman"/>
                <a:cs typeface="Times New Roman"/>
              </a:rPr>
              <a:t>is uncertain and/or </a:t>
            </a:r>
            <a:r>
              <a:rPr sz="1200" dirty="0">
                <a:latin typeface="Times New Roman"/>
                <a:cs typeface="Times New Roman"/>
              </a:rPr>
              <a:t>desires to minimize </a:t>
            </a:r>
            <a:r>
              <a:rPr sz="1200" spc="-5" dirty="0">
                <a:latin typeface="Times New Roman"/>
                <a:cs typeface="Times New Roman"/>
              </a:rPr>
              <a:t>financial and management  investment. A brief </a:t>
            </a:r>
            <a:r>
              <a:rPr sz="1200" dirty="0">
                <a:latin typeface="Times New Roman"/>
                <a:cs typeface="Times New Roman"/>
              </a:rPr>
              <a:t>discussion of the </a:t>
            </a:r>
            <a:r>
              <a:rPr sz="1200" spc="-5" dirty="0">
                <a:latin typeface="Times New Roman"/>
                <a:cs typeface="Times New Roman"/>
              </a:rPr>
              <a:t>more </a:t>
            </a:r>
            <a:r>
              <a:rPr sz="1200" dirty="0">
                <a:latin typeface="Times New Roman"/>
                <a:cs typeface="Times New Roman"/>
              </a:rPr>
              <a:t>frequently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dirty="0">
                <a:latin typeface="Times New Roman"/>
                <a:cs typeface="Times New Roman"/>
              </a:rPr>
              <a:t>domestic middlemen </a:t>
            </a:r>
            <a:r>
              <a:rPr sz="1200" spc="-5" dirty="0">
                <a:latin typeface="Times New Roman"/>
                <a:cs typeface="Times New Roman"/>
              </a:rPr>
              <a:t>follows.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125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0270" cy="814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algn="just">
              <a:lnSpc>
                <a:spcPct val="143800"/>
              </a:lnSpc>
              <a:spcBef>
                <a:spcPts val="95"/>
              </a:spcBef>
            </a:pPr>
            <a:r>
              <a:rPr sz="1200" dirty="0">
                <a:latin typeface="Times New Roman"/>
                <a:cs typeface="Times New Roman"/>
              </a:rPr>
              <a:t>Trading </a:t>
            </a:r>
            <a:r>
              <a:rPr sz="1200" spc="-5" dirty="0">
                <a:latin typeface="Times New Roman"/>
                <a:cs typeface="Times New Roman"/>
              </a:rPr>
              <a:t>Companies: </a:t>
            </a:r>
            <a:r>
              <a:rPr sz="1200" dirty="0">
                <a:latin typeface="Times New Roman"/>
                <a:cs typeface="Times New Roman"/>
              </a:rPr>
              <a:t>Trading </a:t>
            </a:r>
            <a:r>
              <a:rPr sz="1200" spc="-5" dirty="0">
                <a:latin typeface="Times New Roman"/>
                <a:cs typeface="Times New Roman"/>
              </a:rPr>
              <a:t>companies </a:t>
            </a:r>
            <a:r>
              <a:rPr sz="1200" dirty="0">
                <a:latin typeface="Times New Roman"/>
                <a:cs typeface="Times New Roman"/>
              </a:rPr>
              <a:t>have a long history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important </a:t>
            </a:r>
            <a:r>
              <a:rPr sz="1200" spc="-5" dirty="0">
                <a:latin typeface="Times New Roman"/>
                <a:cs typeface="Times New Roman"/>
              </a:rPr>
              <a:t>intermediaries </a:t>
            </a:r>
            <a:r>
              <a:rPr sz="1200" dirty="0">
                <a:latin typeface="Times New Roman"/>
                <a:cs typeface="Times New Roman"/>
              </a:rPr>
              <a:t>in the  </a:t>
            </a:r>
            <a:r>
              <a:rPr sz="1200" spc="-5" dirty="0">
                <a:latin typeface="Times New Roman"/>
                <a:cs typeface="Times New Roman"/>
              </a:rPr>
              <a:t>development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trade between nations. </a:t>
            </a:r>
            <a:r>
              <a:rPr sz="1200" dirty="0">
                <a:latin typeface="Times New Roman"/>
                <a:cs typeface="Times New Roman"/>
              </a:rPr>
              <a:t>Trading companies </a:t>
            </a:r>
            <a:r>
              <a:rPr sz="1200" spc="-5" dirty="0">
                <a:latin typeface="Times New Roman"/>
                <a:cs typeface="Times New Roman"/>
              </a:rPr>
              <a:t>accumulate, </a:t>
            </a:r>
            <a:r>
              <a:rPr sz="1200" dirty="0">
                <a:latin typeface="Times New Roman"/>
                <a:cs typeface="Times New Roman"/>
              </a:rPr>
              <a:t>transport,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distribute 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from many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Large, established </a:t>
            </a:r>
            <a:r>
              <a:rPr sz="1200" dirty="0">
                <a:latin typeface="Times New Roman"/>
                <a:cs typeface="Times New Roman"/>
              </a:rPr>
              <a:t>trading </a:t>
            </a:r>
            <a:r>
              <a:rPr sz="1200" spc="-5" dirty="0">
                <a:latin typeface="Times New Roman"/>
                <a:cs typeface="Times New Roman"/>
              </a:rPr>
              <a:t>companies </a:t>
            </a:r>
            <a:r>
              <a:rPr sz="1200" dirty="0">
                <a:latin typeface="Times New Roman"/>
                <a:cs typeface="Times New Roman"/>
              </a:rPr>
              <a:t>generally </a:t>
            </a:r>
            <a:r>
              <a:rPr sz="1200" spc="-5" dirty="0">
                <a:latin typeface="Times New Roman"/>
                <a:cs typeface="Times New Roman"/>
              </a:rPr>
              <a:t>are located </a:t>
            </a:r>
            <a:r>
              <a:rPr sz="1200" dirty="0">
                <a:latin typeface="Times New Roman"/>
                <a:cs typeface="Times New Roman"/>
              </a:rPr>
              <a:t>in developed </a:t>
            </a:r>
            <a:r>
              <a:rPr sz="1200" spc="-5" dirty="0">
                <a:latin typeface="Times New Roman"/>
                <a:cs typeface="Times New Roman"/>
              </a:rPr>
              <a:t>countries;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sell  manufactured goods </a:t>
            </a:r>
            <a:r>
              <a:rPr sz="1200" dirty="0">
                <a:latin typeface="Times New Roman"/>
                <a:cs typeface="Times New Roman"/>
              </a:rPr>
              <a:t>to developing </a:t>
            </a:r>
            <a:r>
              <a:rPr sz="1200" spc="-5" dirty="0">
                <a:latin typeface="Times New Roman"/>
                <a:cs typeface="Times New Roman"/>
              </a:rPr>
              <a:t>countries and </a:t>
            </a:r>
            <a:r>
              <a:rPr sz="1200" dirty="0">
                <a:latin typeface="Times New Roman"/>
                <a:cs typeface="Times New Roman"/>
              </a:rPr>
              <a:t>buy </a:t>
            </a:r>
            <a:r>
              <a:rPr sz="1200" spc="-5" dirty="0">
                <a:latin typeface="Times New Roman"/>
                <a:cs typeface="Times New Roman"/>
              </a:rPr>
              <a:t>raw materials and unprocessed </a:t>
            </a:r>
            <a:r>
              <a:rPr sz="1200" dirty="0">
                <a:latin typeface="Times New Roman"/>
                <a:cs typeface="Times New Roman"/>
              </a:rPr>
              <a:t>goods from  </a:t>
            </a:r>
            <a:r>
              <a:rPr sz="1200" spc="-5" dirty="0">
                <a:latin typeface="Times New Roman"/>
                <a:cs typeface="Times New Roman"/>
              </a:rPr>
              <a:t>developing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Complementary </a:t>
            </a:r>
            <a:r>
              <a:rPr sz="1200" dirty="0">
                <a:latin typeface="Times New Roman"/>
                <a:cs typeface="Times New Roman"/>
              </a:rPr>
              <a:t>Marketers: </a:t>
            </a:r>
            <a:r>
              <a:rPr sz="1200" spc="-5" dirty="0">
                <a:latin typeface="Times New Roman"/>
                <a:cs typeface="Times New Roman"/>
              </a:rPr>
              <a:t>Companies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marketing facilities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contacts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different countries  with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excess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capacity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desire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broader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line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sometimes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take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additional  lines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distribution;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although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generic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name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activities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complementary  </a:t>
            </a:r>
            <a:r>
              <a:rPr sz="1200" spc="-5" dirty="0">
                <a:latin typeface="Times New Roman"/>
                <a:cs typeface="Times New Roman"/>
              </a:rPr>
              <a:t>marketing,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commonly </a:t>
            </a:r>
            <a:r>
              <a:rPr sz="1200" spc="-5" dirty="0">
                <a:latin typeface="Times New Roman"/>
                <a:cs typeface="Times New Roman"/>
              </a:rPr>
              <a:t>called piggybacking. General </a:t>
            </a:r>
            <a:r>
              <a:rPr sz="1200" dirty="0">
                <a:latin typeface="Times New Roman"/>
                <a:cs typeface="Times New Roman"/>
              </a:rPr>
              <a:t>Electric Company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been distributing  </a:t>
            </a:r>
            <a:r>
              <a:rPr sz="1200" spc="-5" dirty="0">
                <a:latin typeface="Times New Roman"/>
                <a:cs typeface="Times New Roman"/>
              </a:rPr>
              <a:t>merchandise from </a:t>
            </a:r>
            <a:r>
              <a:rPr sz="1200" dirty="0">
                <a:latin typeface="Times New Roman"/>
                <a:cs typeface="Times New Roman"/>
              </a:rPr>
              <a:t>other suppliers for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years.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accepts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that are </a:t>
            </a:r>
            <a:r>
              <a:rPr sz="1200" spc="-5" dirty="0">
                <a:latin typeface="Times New Roman"/>
                <a:cs typeface="Times New Roman"/>
              </a:rPr>
              <a:t>noncompetitive </a:t>
            </a:r>
            <a:r>
              <a:rPr sz="1200" dirty="0">
                <a:latin typeface="Times New Roman"/>
                <a:cs typeface="Times New Roman"/>
              </a:rPr>
              <a:t>but  complementary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that add to the </a:t>
            </a:r>
            <a:r>
              <a:rPr sz="1200" spc="-5" dirty="0">
                <a:latin typeface="Times New Roman"/>
                <a:cs typeface="Times New Roman"/>
              </a:rPr>
              <a:t>basic </a:t>
            </a:r>
            <a:r>
              <a:rPr sz="1200" dirty="0">
                <a:latin typeface="Times New Roman"/>
                <a:cs typeface="Times New Roman"/>
              </a:rPr>
              <a:t>distribution </a:t>
            </a:r>
            <a:r>
              <a:rPr sz="1200" spc="-5" dirty="0">
                <a:latin typeface="Times New Roman"/>
                <a:cs typeface="Times New Roman"/>
              </a:rPr>
              <a:t>strength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company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itself.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600"/>
              </a:lnSpc>
            </a:pPr>
            <a:r>
              <a:rPr sz="1200" spc="-5" dirty="0">
                <a:latin typeface="Times New Roman"/>
                <a:cs typeface="Times New Roman"/>
              </a:rPr>
              <a:t>Manufacturer's </a:t>
            </a: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Agent: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manufacturer's </a:t>
            </a: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agent </a:t>
            </a:r>
            <a:r>
              <a:rPr sz="1200" dirty="0">
                <a:latin typeface="Times New Roman"/>
                <a:cs typeface="Times New Roman"/>
              </a:rPr>
              <a:t>(MEA) </a:t>
            </a:r>
            <a:r>
              <a:rPr sz="1200" spc="-5" dirty="0">
                <a:latin typeface="Times New Roman"/>
                <a:cs typeface="Times New Roman"/>
              </a:rPr>
              <a:t>is an </a:t>
            </a:r>
            <a:r>
              <a:rPr sz="1200" dirty="0">
                <a:latin typeface="Times New Roman"/>
                <a:cs typeface="Times New Roman"/>
              </a:rPr>
              <a:t>individual </a:t>
            </a:r>
            <a:r>
              <a:rPr sz="1200" spc="-5" dirty="0">
                <a:latin typeface="Times New Roman"/>
                <a:cs typeface="Times New Roman"/>
              </a:rPr>
              <a:t>agent  middleman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an agent middleman firm providing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selling service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manufacturers.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MEA  does </a:t>
            </a:r>
            <a:r>
              <a:rPr sz="1200" dirty="0">
                <a:latin typeface="Times New Roman"/>
                <a:cs typeface="Times New Roman"/>
              </a:rPr>
              <a:t>not serve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producer's </a:t>
            </a: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department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a short-term </a:t>
            </a:r>
            <a:r>
              <a:rPr sz="1200" spc="-5" dirty="0">
                <a:latin typeface="Times New Roman"/>
                <a:cs typeface="Times New Roman"/>
              </a:rPr>
              <a:t>relationship, covers </a:t>
            </a:r>
            <a:r>
              <a:rPr sz="1200" spc="5" dirty="0">
                <a:latin typeface="Times New Roman"/>
                <a:cs typeface="Times New Roman"/>
              </a:rPr>
              <a:t>only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 or </a:t>
            </a:r>
            <a:r>
              <a:rPr sz="1200" spc="-5" dirty="0">
                <a:latin typeface="Times New Roman"/>
                <a:cs typeface="Times New Roman"/>
              </a:rPr>
              <a:t>two markets,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operates </a:t>
            </a:r>
            <a:r>
              <a:rPr sz="1200" dirty="0">
                <a:latin typeface="Times New Roman"/>
                <a:cs typeface="Times New Roman"/>
              </a:rPr>
              <a:t>on a </a:t>
            </a:r>
            <a:r>
              <a:rPr sz="1200" spc="-5" dirty="0">
                <a:latin typeface="Times New Roman"/>
                <a:cs typeface="Times New Roman"/>
              </a:rPr>
              <a:t>straight </a:t>
            </a:r>
            <a:r>
              <a:rPr sz="1200" dirty="0">
                <a:latin typeface="Times New Roman"/>
                <a:cs typeface="Times New Roman"/>
              </a:rPr>
              <a:t>commission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basis.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Home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Brokers: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term </a:t>
            </a:r>
            <a:r>
              <a:rPr sz="1200" dirty="0">
                <a:latin typeface="Times New Roman"/>
                <a:cs typeface="Times New Roman"/>
              </a:rPr>
              <a:t>broker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applicable </a:t>
            </a:r>
            <a:r>
              <a:rPr sz="1200" dirty="0">
                <a:latin typeface="Times New Roman"/>
                <a:cs typeface="Times New Roman"/>
              </a:rPr>
              <a:t>for a variety of </a:t>
            </a:r>
            <a:r>
              <a:rPr sz="1200" spc="-5" dirty="0">
                <a:latin typeface="Times New Roman"/>
                <a:cs typeface="Times New Roman"/>
              </a:rPr>
              <a:t>middlemen </a:t>
            </a:r>
            <a:r>
              <a:rPr sz="1200" dirty="0">
                <a:latin typeface="Times New Roman"/>
                <a:cs typeface="Times New Roman"/>
              </a:rPr>
              <a:t>performing  </a:t>
            </a:r>
            <a:r>
              <a:rPr sz="1200" spc="-5" dirty="0">
                <a:latin typeface="Times New Roman"/>
                <a:cs typeface="Times New Roman"/>
              </a:rPr>
              <a:t>low-cost </a:t>
            </a:r>
            <a:r>
              <a:rPr sz="1200" dirty="0">
                <a:latin typeface="Times New Roman"/>
                <a:cs typeface="Times New Roman"/>
              </a:rPr>
              <a:t>agent </a:t>
            </a:r>
            <a:r>
              <a:rPr sz="1200" spc="-5" dirty="0">
                <a:latin typeface="Times New Roman"/>
                <a:cs typeface="Times New Roman"/>
              </a:rPr>
              <a:t>services.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term is </a:t>
            </a:r>
            <a:r>
              <a:rPr sz="1200" dirty="0">
                <a:latin typeface="Times New Roman"/>
                <a:cs typeface="Times New Roman"/>
              </a:rPr>
              <a:t>typically applied to import-export brokers who provide the  intermediary function of </a:t>
            </a:r>
            <a:r>
              <a:rPr sz="1200" spc="-5" dirty="0">
                <a:latin typeface="Times New Roman"/>
                <a:cs typeface="Times New Roman"/>
              </a:rPr>
              <a:t>bringing </a:t>
            </a:r>
            <a:r>
              <a:rPr sz="1200" dirty="0">
                <a:latin typeface="Times New Roman"/>
                <a:cs typeface="Times New Roman"/>
              </a:rPr>
              <a:t>buyers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sellers </a:t>
            </a:r>
            <a:r>
              <a:rPr sz="1200" spc="-5" dirty="0">
                <a:latin typeface="Times New Roman"/>
                <a:cs typeface="Times New Roman"/>
              </a:rPr>
              <a:t>together and </a:t>
            </a:r>
            <a:r>
              <a:rPr sz="1200" dirty="0">
                <a:latin typeface="Times New Roman"/>
                <a:cs typeface="Times New Roman"/>
              </a:rPr>
              <a:t>who </a:t>
            </a:r>
            <a:r>
              <a:rPr sz="1200" spc="10" dirty="0">
                <a:latin typeface="Times New Roman"/>
                <a:cs typeface="Times New Roman"/>
              </a:rPr>
              <a:t>do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continuing  </a:t>
            </a:r>
            <a:r>
              <a:rPr sz="1200" spc="-5" dirty="0">
                <a:latin typeface="Times New Roman"/>
                <a:cs typeface="Times New Roman"/>
              </a:rPr>
              <a:t>relationship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clients.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Most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brokers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specialize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commodities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they  </a:t>
            </a:r>
            <a:r>
              <a:rPr sz="1200" dirty="0">
                <a:latin typeface="Times New Roman"/>
                <a:cs typeface="Times New Roman"/>
              </a:rPr>
              <a:t>maintain </a:t>
            </a:r>
            <a:r>
              <a:rPr sz="1200" spc="-5" dirty="0">
                <a:latin typeface="Times New Roman"/>
                <a:cs typeface="Times New Roman"/>
              </a:rPr>
              <a:t>contact </a:t>
            </a:r>
            <a:r>
              <a:rPr sz="1200" dirty="0">
                <a:latin typeface="Times New Roman"/>
                <a:cs typeface="Times New Roman"/>
              </a:rPr>
              <a:t>with major </a:t>
            </a:r>
            <a:r>
              <a:rPr sz="1200" spc="-5" dirty="0">
                <a:latin typeface="Times New Roman"/>
                <a:cs typeface="Times New Roman"/>
              </a:rPr>
              <a:t>producers and </a:t>
            </a:r>
            <a:r>
              <a:rPr sz="1200" dirty="0">
                <a:latin typeface="Times New Roman"/>
                <a:cs typeface="Times New Roman"/>
              </a:rPr>
              <a:t>purchasers </a:t>
            </a:r>
            <a:r>
              <a:rPr sz="1200" spc="-5" dirty="0">
                <a:latin typeface="Times New Roman"/>
                <a:cs typeface="Times New Roman"/>
              </a:rPr>
              <a:t>throughout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world.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Merchants: </a:t>
            </a: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merchants </a:t>
            </a:r>
            <a:r>
              <a:rPr sz="1200" dirty="0">
                <a:latin typeface="Times New Roman"/>
                <a:cs typeface="Times New Roman"/>
              </a:rPr>
              <a:t>are essentially domestic </a:t>
            </a:r>
            <a:r>
              <a:rPr sz="1200" spc="-5" dirty="0">
                <a:latin typeface="Times New Roman"/>
                <a:cs typeface="Times New Roman"/>
              </a:rPr>
              <a:t>merchants operating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foreign  markets. As such,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operate </a:t>
            </a:r>
            <a:r>
              <a:rPr sz="1200" dirty="0">
                <a:latin typeface="Times New Roman"/>
                <a:cs typeface="Times New Roman"/>
              </a:rPr>
              <a:t>much like the domestic </a:t>
            </a:r>
            <a:r>
              <a:rPr sz="1200" spc="-5" dirty="0">
                <a:latin typeface="Times New Roman"/>
                <a:cs typeface="Times New Roman"/>
              </a:rPr>
              <a:t>wholesaler. Specifically,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purchase  </a:t>
            </a:r>
            <a:r>
              <a:rPr sz="1200" spc="-5" dirty="0">
                <a:latin typeface="Times New Roman"/>
                <a:cs typeface="Times New Roman"/>
              </a:rPr>
              <a:t>goods from </a:t>
            </a:r>
            <a:r>
              <a:rPr sz="1200" dirty="0">
                <a:latin typeface="Times New Roman"/>
                <a:cs typeface="Times New Roman"/>
              </a:rPr>
              <a:t>a large number of </a:t>
            </a:r>
            <a:r>
              <a:rPr sz="1200" spc="-5" dirty="0">
                <a:latin typeface="Times New Roman"/>
                <a:cs typeface="Times New Roman"/>
              </a:rPr>
              <a:t>manufacturers, </a:t>
            </a:r>
            <a:r>
              <a:rPr sz="1200" dirty="0">
                <a:latin typeface="Times New Roman"/>
                <a:cs typeface="Times New Roman"/>
              </a:rPr>
              <a:t>ship them to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countries,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take full  responsibility for their </a:t>
            </a:r>
            <a:r>
              <a:rPr sz="1200" spc="-5" dirty="0">
                <a:latin typeface="Times New Roman"/>
                <a:cs typeface="Times New Roman"/>
              </a:rPr>
              <a:t>marketing. </a:t>
            </a:r>
            <a:r>
              <a:rPr sz="1200" dirty="0">
                <a:latin typeface="Times New Roman"/>
                <a:cs typeface="Times New Roman"/>
              </a:rPr>
              <a:t>Sometimes they utilize their own </a:t>
            </a:r>
            <a:r>
              <a:rPr sz="1200" spc="-5" dirty="0">
                <a:latin typeface="Times New Roman"/>
                <a:cs typeface="Times New Roman"/>
              </a:rPr>
              <a:t>organizations, </a:t>
            </a:r>
            <a:r>
              <a:rPr sz="1200" dirty="0">
                <a:latin typeface="Times New Roman"/>
                <a:cs typeface="Times New Roman"/>
              </a:rPr>
              <a:t>but, more  </a:t>
            </a:r>
            <a:r>
              <a:rPr sz="1200" spc="-5" dirty="0">
                <a:latin typeface="Times New Roman"/>
                <a:cs typeface="Times New Roman"/>
              </a:rPr>
              <a:t>commonly,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sell through middlemen.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carry competing </a:t>
            </a:r>
            <a:r>
              <a:rPr sz="1200" spc="-5" dirty="0">
                <a:latin typeface="Times New Roman"/>
                <a:cs typeface="Times New Roman"/>
              </a:rPr>
              <a:t>lines, have </a:t>
            </a:r>
            <a:r>
              <a:rPr sz="1200" dirty="0">
                <a:latin typeface="Times New Roman"/>
                <a:cs typeface="Times New Roman"/>
              </a:rPr>
              <a:t>full </a:t>
            </a:r>
            <a:r>
              <a:rPr sz="1200" spc="-5" dirty="0">
                <a:latin typeface="Times New Roman"/>
                <a:cs typeface="Times New Roman"/>
              </a:rPr>
              <a:t>control </a:t>
            </a:r>
            <a:r>
              <a:rPr sz="1200" dirty="0">
                <a:latin typeface="Times New Roman"/>
                <a:cs typeface="Times New Roman"/>
              </a:rPr>
              <a:t>over  </a:t>
            </a:r>
            <a:r>
              <a:rPr sz="1200" spc="-5" dirty="0">
                <a:latin typeface="Times New Roman"/>
                <a:cs typeface="Times New Roman"/>
              </a:rPr>
              <a:t>prices, and </a:t>
            </a:r>
            <a:r>
              <a:rPr sz="1200" dirty="0">
                <a:latin typeface="Times New Roman"/>
                <a:cs typeface="Times New Roman"/>
              </a:rPr>
              <a:t>maintain </a:t>
            </a:r>
            <a:r>
              <a:rPr sz="1200" spc="-5" dirty="0">
                <a:latin typeface="Times New Roman"/>
                <a:cs typeface="Times New Roman"/>
              </a:rPr>
              <a:t>little </a:t>
            </a:r>
            <a:r>
              <a:rPr sz="1200" dirty="0">
                <a:latin typeface="Times New Roman"/>
                <a:cs typeface="Times New Roman"/>
              </a:rPr>
              <a:t>loyalty to </a:t>
            </a:r>
            <a:r>
              <a:rPr sz="1200" spc="-5" dirty="0">
                <a:latin typeface="Times New Roman"/>
                <a:cs typeface="Times New Roman"/>
              </a:rPr>
              <a:t>suppliers, although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continue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handle products as </a:t>
            </a:r>
            <a:r>
              <a:rPr sz="1200" dirty="0">
                <a:latin typeface="Times New Roman"/>
                <a:cs typeface="Times New Roman"/>
              </a:rPr>
              <a:t>long 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they are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profitable.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126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7983"/>
            <a:ext cx="5970905" cy="8068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Foreign-Country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Middlemen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9525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An international marketer seeking greater control over </a:t>
            </a:r>
            <a:r>
              <a:rPr sz="1200" dirty="0">
                <a:latin typeface="Times New Roman"/>
                <a:cs typeface="Times New Roman"/>
              </a:rPr>
              <a:t>the distribution </a:t>
            </a:r>
            <a:r>
              <a:rPr sz="1200" spc="-5" dirty="0">
                <a:latin typeface="Times New Roman"/>
                <a:cs typeface="Times New Roman"/>
              </a:rPr>
              <a:t>process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elect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deal  </a:t>
            </a:r>
            <a:r>
              <a:rPr sz="1200" dirty="0">
                <a:latin typeface="Times New Roman"/>
                <a:cs typeface="Times New Roman"/>
              </a:rPr>
              <a:t>directly with </a:t>
            </a:r>
            <a:r>
              <a:rPr sz="1200" spc="-5" dirty="0">
                <a:latin typeface="Times New Roman"/>
                <a:cs typeface="Times New Roman"/>
              </a:rPr>
              <a:t>middlemen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foreign market.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gain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advantage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shorter channels and  deal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middlemen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constant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contact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middlemen,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particularly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those  </a:t>
            </a:r>
            <a:r>
              <a:rPr sz="1200" spc="-5" dirty="0">
                <a:latin typeface="Times New Roman"/>
                <a:cs typeface="Times New Roman"/>
              </a:rPr>
              <a:t>working 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distance, effectiveness is </a:t>
            </a:r>
            <a:r>
              <a:rPr sz="1200" dirty="0">
                <a:latin typeface="Times New Roman"/>
                <a:cs typeface="Times New Roman"/>
              </a:rPr>
              <a:t>directly dependent on the </a:t>
            </a:r>
            <a:r>
              <a:rPr sz="1200" spc="-5" dirty="0">
                <a:latin typeface="Times New Roman"/>
                <a:cs typeface="Times New Roman"/>
              </a:rPr>
              <a:t>selection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middlemen and </a:t>
            </a:r>
            <a:r>
              <a:rPr sz="1200" dirty="0">
                <a:latin typeface="Times New Roman"/>
                <a:cs typeface="Times New Roman"/>
              </a:rPr>
              <a:t>on  the </a:t>
            </a:r>
            <a:r>
              <a:rPr sz="1200" spc="-5" dirty="0">
                <a:latin typeface="Times New Roman"/>
                <a:cs typeface="Times New Roman"/>
              </a:rPr>
              <a:t>degree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control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manufacturer can and/or will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exert.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Using </a:t>
            </a:r>
            <a:r>
              <a:rPr sz="1200" dirty="0">
                <a:latin typeface="Times New Roman"/>
                <a:cs typeface="Times New Roman"/>
              </a:rPr>
              <a:t>foreign-country middlemen moves the </a:t>
            </a:r>
            <a:r>
              <a:rPr sz="1200" spc="-5" dirty="0">
                <a:latin typeface="Times New Roman"/>
                <a:cs typeface="Times New Roman"/>
              </a:rPr>
              <a:t>manufacturer closer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market and involves </a:t>
            </a:r>
            <a:r>
              <a:rPr sz="1200" dirty="0">
                <a:latin typeface="Times New Roman"/>
                <a:cs typeface="Times New Roman"/>
              </a:rPr>
              <a:t>the  company more closely with </a:t>
            </a:r>
            <a:r>
              <a:rPr sz="1200" spc="-5" dirty="0">
                <a:latin typeface="Times New Roman"/>
                <a:cs typeface="Times New Roman"/>
              </a:rPr>
              <a:t>problems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language, physical </a:t>
            </a:r>
            <a:r>
              <a:rPr sz="1200" dirty="0">
                <a:latin typeface="Times New Roman"/>
                <a:cs typeface="Times New Roman"/>
              </a:rPr>
              <a:t>distribution, </a:t>
            </a:r>
            <a:r>
              <a:rPr sz="1200" spc="-5" dirty="0">
                <a:latin typeface="Times New Roman"/>
                <a:cs typeface="Times New Roman"/>
              </a:rPr>
              <a:t>communications, and  financing.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middlemen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agents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merchants;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associated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parent  company to </a:t>
            </a:r>
            <a:r>
              <a:rPr sz="1200" spc="-5" dirty="0">
                <a:latin typeface="Times New Roman"/>
                <a:cs typeface="Times New Roman"/>
              </a:rPr>
              <a:t>varying </a:t>
            </a:r>
            <a:r>
              <a:rPr sz="1200" dirty="0">
                <a:latin typeface="Times New Roman"/>
                <a:cs typeface="Times New Roman"/>
              </a:rPr>
              <a:t>degrees; or they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temporarily hired for </a:t>
            </a:r>
            <a:r>
              <a:rPr sz="1200" spc="-5" dirty="0">
                <a:latin typeface="Times New Roman"/>
                <a:cs typeface="Times New Roman"/>
              </a:rPr>
              <a:t>special purposes. </a:t>
            </a:r>
            <a:r>
              <a:rPr sz="1200" dirty="0">
                <a:latin typeface="Times New Roman"/>
                <a:cs typeface="Times New Roman"/>
              </a:rPr>
              <a:t>Some of the  more </a:t>
            </a:r>
            <a:r>
              <a:rPr sz="1200" spc="-5" dirty="0">
                <a:latin typeface="Times New Roman"/>
                <a:cs typeface="Times New Roman"/>
              </a:rPr>
              <a:t>important </a:t>
            </a:r>
            <a:r>
              <a:rPr sz="1200" dirty="0">
                <a:latin typeface="Times New Roman"/>
                <a:cs typeface="Times New Roman"/>
              </a:rPr>
              <a:t>foreign-country </a:t>
            </a:r>
            <a:r>
              <a:rPr sz="1200" spc="-5" dirty="0">
                <a:latin typeface="Times New Roman"/>
                <a:cs typeface="Times New Roman"/>
              </a:rPr>
              <a:t>middlemen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manufacturer's representatives and foreign  </a:t>
            </a:r>
            <a:r>
              <a:rPr sz="1200" dirty="0">
                <a:latin typeface="Times New Roman"/>
                <a:cs typeface="Times New Roman"/>
              </a:rPr>
              <a:t>distributors.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600"/>
              </a:lnSpc>
            </a:pPr>
            <a:r>
              <a:rPr sz="1200" spc="-5" dirty="0">
                <a:latin typeface="Times New Roman"/>
                <a:cs typeface="Times New Roman"/>
              </a:rPr>
              <a:t>Manufacturer's </a:t>
            </a:r>
            <a:r>
              <a:rPr sz="1200" dirty="0">
                <a:latin typeface="Times New Roman"/>
                <a:cs typeface="Times New Roman"/>
              </a:rPr>
              <a:t>Representatives: </a:t>
            </a:r>
            <a:r>
              <a:rPr sz="1200" spc="-5" dirty="0">
                <a:latin typeface="Times New Roman"/>
                <a:cs typeface="Times New Roman"/>
              </a:rPr>
              <a:t>Manufacturer's </a:t>
            </a:r>
            <a:r>
              <a:rPr sz="1200" dirty="0">
                <a:latin typeface="Times New Roman"/>
                <a:cs typeface="Times New Roman"/>
              </a:rPr>
              <a:t>representatives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agent </a:t>
            </a:r>
            <a:r>
              <a:rPr sz="1200" spc="-5" dirty="0">
                <a:latin typeface="Times New Roman"/>
                <a:cs typeface="Times New Roman"/>
              </a:rPr>
              <a:t>middlemen </a:t>
            </a:r>
            <a:r>
              <a:rPr sz="1200" dirty="0">
                <a:latin typeface="Times New Roman"/>
                <a:cs typeface="Times New Roman"/>
              </a:rPr>
              <a:t>who take  responsibility for a </a:t>
            </a:r>
            <a:r>
              <a:rPr sz="1200" spc="-5" dirty="0">
                <a:latin typeface="Times New Roman"/>
                <a:cs typeface="Times New Roman"/>
              </a:rPr>
              <a:t>producer's goods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city, regional market area, </a:t>
            </a:r>
            <a:r>
              <a:rPr sz="1200" dirty="0">
                <a:latin typeface="Times New Roman"/>
                <a:cs typeface="Times New Roman"/>
              </a:rPr>
              <a:t>entire </a:t>
            </a:r>
            <a:r>
              <a:rPr sz="1200" spc="-5" dirty="0">
                <a:latin typeface="Times New Roman"/>
                <a:cs typeface="Times New Roman"/>
              </a:rPr>
              <a:t>country,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several  adjacent countries.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responsible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entire </a:t>
            </a:r>
            <a:r>
              <a:rPr sz="1200" spc="-5" dirty="0">
                <a:latin typeface="Times New Roman"/>
                <a:cs typeface="Times New Roman"/>
              </a:rPr>
              <a:t>country, </a:t>
            </a:r>
            <a:r>
              <a:rPr sz="1200" dirty="0">
                <a:latin typeface="Times New Roman"/>
                <a:cs typeface="Times New Roman"/>
              </a:rPr>
              <a:t>the middleman </a:t>
            </a:r>
            <a:r>
              <a:rPr sz="1200" spc="-5" dirty="0">
                <a:latin typeface="Times New Roman"/>
                <a:cs typeface="Times New Roman"/>
              </a:rPr>
              <a:t>is often called </a:t>
            </a:r>
            <a:r>
              <a:rPr sz="1200" dirty="0">
                <a:latin typeface="Times New Roman"/>
                <a:cs typeface="Times New Roman"/>
              </a:rPr>
              <a:t>a sole  </a:t>
            </a:r>
            <a:r>
              <a:rPr sz="1200" spc="-5" dirty="0">
                <a:latin typeface="Times New Roman"/>
                <a:cs typeface="Times New Roman"/>
              </a:rPr>
              <a:t>agent.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manufacturer's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representatives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variety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titles,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including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agent,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resident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  agent, </a:t>
            </a:r>
            <a:r>
              <a:rPr sz="1200" dirty="0">
                <a:latin typeface="Times New Roman"/>
                <a:cs typeface="Times New Roman"/>
              </a:rPr>
              <a:t>exclusive </a:t>
            </a:r>
            <a:r>
              <a:rPr sz="1200" spc="-5" dirty="0">
                <a:latin typeface="Times New Roman"/>
                <a:cs typeface="Times New Roman"/>
              </a:rPr>
              <a:t>agent, </a:t>
            </a:r>
            <a:r>
              <a:rPr sz="1200" dirty="0">
                <a:latin typeface="Times New Roman"/>
                <a:cs typeface="Times New Roman"/>
              </a:rPr>
              <a:t>commission </a:t>
            </a:r>
            <a:r>
              <a:rPr sz="1200" spc="-5" dirty="0">
                <a:latin typeface="Times New Roman"/>
                <a:cs typeface="Times New Roman"/>
              </a:rPr>
              <a:t>agent, and </a:t>
            </a:r>
            <a:r>
              <a:rPr sz="1200" dirty="0">
                <a:latin typeface="Times New Roman"/>
                <a:cs typeface="Times New Roman"/>
              </a:rPr>
              <a:t>indent </a:t>
            </a:r>
            <a:r>
              <a:rPr sz="1200" spc="-5" dirty="0">
                <a:latin typeface="Times New Roman"/>
                <a:cs typeface="Times New Roman"/>
              </a:rPr>
              <a:t>agent. </a:t>
            </a:r>
            <a:r>
              <a:rPr sz="1200" dirty="0">
                <a:latin typeface="Times New Roman"/>
                <a:cs typeface="Times New Roman"/>
              </a:rPr>
              <a:t>They take </a:t>
            </a:r>
            <a:r>
              <a:rPr sz="1200" spc="5" dirty="0">
                <a:latin typeface="Times New Roman"/>
                <a:cs typeface="Times New Roman"/>
              </a:rPr>
              <a:t>no </a:t>
            </a:r>
            <a:r>
              <a:rPr sz="1200" spc="-5" dirty="0">
                <a:latin typeface="Times New Roman"/>
                <a:cs typeface="Times New Roman"/>
              </a:rPr>
              <a:t>credit, exchange,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risk but deal strictly </a:t>
            </a:r>
            <a:r>
              <a:rPr sz="1200" spc="-5" dirty="0">
                <a:latin typeface="Times New Roman"/>
                <a:cs typeface="Times New Roman"/>
              </a:rPr>
              <a:t>as field sales representatives. </a:t>
            </a:r>
            <a:r>
              <a:rPr sz="1200" dirty="0">
                <a:latin typeface="Times New Roman"/>
                <a:cs typeface="Times New Roman"/>
              </a:rPr>
              <a:t>Manufacturers who </a:t>
            </a:r>
            <a:r>
              <a:rPr sz="1200" spc="-5" dirty="0">
                <a:latin typeface="Times New Roman"/>
                <a:cs typeface="Times New Roman"/>
              </a:rPr>
              <a:t>wish </a:t>
            </a:r>
            <a:r>
              <a:rPr sz="1200" dirty="0">
                <a:latin typeface="Times New Roman"/>
                <a:cs typeface="Times New Roman"/>
              </a:rPr>
              <a:t>the type of  </a:t>
            </a:r>
            <a:r>
              <a:rPr sz="1200" spc="-5" dirty="0">
                <a:latin typeface="Times New Roman"/>
                <a:cs typeface="Times New Roman"/>
              </a:rPr>
              <a:t>control and intensive market coverage </a:t>
            </a:r>
            <a:r>
              <a:rPr sz="1200" dirty="0">
                <a:latin typeface="Times New Roman"/>
                <a:cs typeface="Times New Roman"/>
              </a:rPr>
              <a:t>their own </a:t>
            </a:r>
            <a:r>
              <a:rPr sz="1200" spc="-5" dirty="0">
                <a:latin typeface="Times New Roman"/>
                <a:cs typeface="Times New Roman"/>
              </a:rPr>
              <a:t>sales force </a:t>
            </a:r>
            <a:r>
              <a:rPr sz="1200" dirty="0">
                <a:latin typeface="Times New Roman"/>
                <a:cs typeface="Times New Roman"/>
              </a:rPr>
              <a:t>would </a:t>
            </a:r>
            <a:r>
              <a:rPr sz="1200" spc="-5" dirty="0">
                <a:latin typeface="Times New Roman"/>
                <a:cs typeface="Times New Roman"/>
              </a:rPr>
              <a:t>afford, </a:t>
            </a:r>
            <a:r>
              <a:rPr sz="1200" dirty="0">
                <a:latin typeface="Times New Roman"/>
                <a:cs typeface="Times New Roman"/>
              </a:rPr>
              <a:t>but who </a:t>
            </a:r>
            <a:r>
              <a:rPr sz="1200" spc="-5" dirty="0">
                <a:latin typeface="Times New Roman"/>
                <a:cs typeface="Times New Roman"/>
              </a:rPr>
              <a:t>cannot field  one,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find the </a:t>
            </a:r>
            <a:r>
              <a:rPr sz="1200" spc="-5" dirty="0">
                <a:latin typeface="Times New Roman"/>
                <a:cs typeface="Times New Roman"/>
              </a:rPr>
              <a:t>manufacturer's representative </a:t>
            </a:r>
            <a:r>
              <a:rPr sz="1200" dirty="0">
                <a:latin typeface="Times New Roman"/>
                <a:cs typeface="Times New Roman"/>
              </a:rPr>
              <a:t>a satisfactory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choice.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Distributors: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merchant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middleman.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intermediary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often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exclusive  </a:t>
            </a:r>
            <a:r>
              <a:rPr sz="1200" spc="-5" dirty="0">
                <a:latin typeface="Times New Roman"/>
                <a:cs typeface="Times New Roman"/>
              </a:rPr>
              <a:t>sales rights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specific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and works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close cooperation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manufacturer. </a:t>
            </a:r>
            <a:r>
              <a:rPr sz="1200" dirty="0">
                <a:latin typeface="Times New Roman"/>
                <a:cs typeface="Times New Roman"/>
              </a:rPr>
              <a:t>The  distributor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relatively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high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degree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dependence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supplier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companies,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arrangements  are </a:t>
            </a:r>
            <a:r>
              <a:rPr sz="1200" dirty="0">
                <a:latin typeface="Times New Roman"/>
                <a:cs typeface="Times New Roman"/>
              </a:rPr>
              <a:t>likely to be on a long-run, continuous basis. Working </a:t>
            </a:r>
            <a:r>
              <a:rPr sz="1200" spc="-5" dirty="0">
                <a:latin typeface="Times New Roman"/>
                <a:cs typeface="Times New Roman"/>
              </a:rPr>
              <a:t>through </a:t>
            </a:r>
            <a:r>
              <a:rPr sz="1200" dirty="0">
                <a:latin typeface="Times New Roman"/>
                <a:cs typeface="Times New Roman"/>
              </a:rPr>
              <a:t>distributors </a:t>
            </a:r>
            <a:r>
              <a:rPr sz="1200" spc="-5" dirty="0">
                <a:latin typeface="Times New Roman"/>
                <a:cs typeface="Times New Roman"/>
              </a:rPr>
              <a:t>permits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manufacturer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reasonable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degree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over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prices,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promotional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effort,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inventories,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servicing,  and </a:t>
            </a:r>
            <a:r>
              <a:rPr sz="1200" dirty="0">
                <a:latin typeface="Times New Roman"/>
                <a:cs typeface="Times New Roman"/>
              </a:rPr>
              <a:t>other distribution </a:t>
            </a:r>
            <a:r>
              <a:rPr sz="1200" spc="-5" dirty="0">
                <a:latin typeface="Times New Roman"/>
                <a:cs typeface="Times New Roman"/>
              </a:rPr>
              <a:t>functions. </a:t>
            </a:r>
            <a:r>
              <a:rPr sz="1200" spc="-15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a line </a:t>
            </a:r>
            <a:r>
              <a:rPr sz="1200" spc="-5" dirty="0">
                <a:latin typeface="Times New Roman"/>
                <a:cs typeface="Times New Roman"/>
              </a:rPr>
              <a:t>is profitable </a:t>
            </a:r>
            <a:r>
              <a:rPr sz="1200" dirty="0">
                <a:latin typeface="Times New Roman"/>
                <a:cs typeface="Times New Roman"/>
              </a:rPr>
              <a:t>for distributors, they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depended on to  </a:t>
            </a:r>
            <a:r>
              <a:rPr sz="1200" spc="-5" dirty="0">
                <a:latin typeface="Times New Roman"/>
                <a:cs typeface="Times New Roman"/>
              </a:rPr>
              <a:t>handle </a:t>
            </a:r>
            <a:r>
              <a:rPr sz="1200" dirty="0">
                <a:latin typeface="Times New Roman"/>
                <a:cs typeface="Times New Roman"/>
              </a:rPr>
              <a:t>it in a </a:t>
            </a:r>
            <a:r>
              <a:rPr sz="1200" spc="-5" dirty="0">
                <a:latin typeface="Times New Roman"/>
                <a:cs typeface="Times New Roman"/>
              </a:rPr>
              <a:t>manner </a:t>
            </a:r>
            <a:r>
              <a:rPr sz="1200" dirty="0">
                <a:latin typeface="Times New Roman"/>
                <a:cs typeface="Times New Roman"/>
              </a:rPr>
              <a:t>closely approximating the </a:t>
            </a:r>
            <a:r>
              <a:rPr sz="1200" spc="-5" dirty="0">
                <a:latin typeface="Times New Roman"/>
                <a:cs typeface="Times New Roman"/>
              </a:rPr>
              <a:t>desires </a:t>
            </a:r>
            <a:r>
              <a:rPr sz="1200" dirty="0">
                <a:latin typeface="Times New Roman"/>
                <a:cs typeface="Times New Roman"/>
              </a:rPr>
              <a:t>of 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manufacturer.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127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1540" cy="7903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35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Foreign-Country Brokers: Like </a:t>
            </a:r>
            <a:r>
              <a:rPr sz="1200" dirty="0">
                <a:latin typeface="Times New Roman"/>
                <a:cs typeface="Times New Roman"/>
              </a:rPr>
              <a:t>the export </a:t>
            </a:r>
            <a:r>
              <a:rPr sz="1200" spc="-5" dirty="0">
                <a:latin typeface="Times New Roman"/>
                <a:cs typeface="Times New Roman"/>
              </a:rPr>
              <a:t>broker discussed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an earlier </a:t>
            </a:r>
            <a:r>
              <a:rPr sz="1200" dirty="0">
                <a:latin typeface="Times New Roman"/>
                <a:cs typeface="Times New Roman"/>
              </a:rPr>
              <a:t>section, foreign-country  </a:t>
            </a:r>
            <a:r>
              <a:rPr sz="1200" spc="-5" dirty="0">
                <a:latin typeface="Times New Roman"/>
                <a:cs typeface="Times New Roman"/>
              </a:rPr>
              <a:t>brokers </a:t>
            </a:r>
            <a:r>
              <a:rPr sz="1200" dirty="0">
                <a:latin typeface="Times New Roman"/>
                <a:cs typeface="Times New Roman"/>
              </a:rPr>
              <a:t>are agents who deal largely in </a:t>
            </a:r>
            <a:r>
              <a:rPr sz="1200" spc="-5" dirty="0">
                <a:latin typeface="Times New Roman"/>
                <a:cs typeface="Times New Roman"/>
              </a:rPr>
              <a:t>commodities and food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brokers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typically part of small </a:t>
            </a:r>
            <a:r>
              <a:rPr sz="1200" spc="-5" dirty="0">
                <a:latin typeface="Times New Roman"/>
                <a:cs typeface="Times New Roman"/>
              </a:rPr>
              <a:t>brokerage </a:t>
            </a:r>
            <a:r>
              <a:rPr sz="1200" dirty="0">
                <a:latin typeface="Times New Roman"/>
                <a:cs typeface="Times New Roman"/>
              </a:rPr>
              <a:t>firms </a:t>
            </a:r>
            <a:r>
              <a:rPr sz="1200" spc="-5" dirty="0">
                <a:latin typeface="Times New Roman"/>
                <a:cs typeface="Times New Roman"/>
              </a:rPr>
              <a:t>operating </a:t>
            </a:r>
            <a:r>
              <a:rPr sz="1200" dirty="0">
                <a:latin typeface="Times New Roman"/>
                <a:cs typeface="Times New Roman"/>
              </a:rPr>
              <a:t>in one country or in a  </a:t>
            </a:r>
            <a:r>
              <a:rPr sz="1200" spc="-5" dirty="0">
                <a:latin typeface="Times New Roman"/>
                <a:cs typeface="Times New Roman"/>
              </a:rPr>
              <a:t>few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contiguous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Their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strength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continuing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relationships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customers  and providing </a:t>
            </a:r>
            <a:r>
              <a:rPr sz="1200" dirty="0">
                <a:latin typeface="Times New Roman"/>
                <a:cs typeface="Times New Roman"/>
              </a:rPr>
              <a:t>speedy </a:t>
            </a:r>
            <a:r>
              <a:rPr sz="1200" spc="-5" dirty="0">
                <a:latin typeface="Times New Roman"/>
                <a:cs typeface="Times New Roman"/>
              </a:rPr>
              <a:t>market coverage 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low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cost.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438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Dealers: </a:t>
            </a:r>
            <a:r>
              <a:rPr sz="1200" dirty="0">
                <a:latin typeface="Times New Roman"/>
                <a:cs typeface="Times New Roman"/>
              </a:rPr>
              <a:t>Generally speaking, anyone who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a continuing </a:t>
            </a:r>
            <a:r>
              <a:rPr sz="1200" spc="-5" dirty="0">
                <a:latin typeface="Times New Roman"/>
                <a:cs typeface="Times New Roman"/>
              </a:rPr>
              <a:t>relationship </a:t>
            </a:r>
            <a:r>
              <a:rPr sz="1200" dirty="0">
                <a:latin typeface="Times New Roman"/>
                <a:cs typeface="Times New Roman"/>
              </a:rPr>
              <a:t>with a </a:t>
            </a:r>
            <a:r>
              <a:rPr sz="1200" spc="-5" dirty="0">
                <a:latin typeface="Times New Roman"/>
                <a:cs typeface="Times New Roman"/>
              </a:rPr>
              <a:t>supplier </a:t>
            </a:r>
            <a:r>
              <a:rPr sz="1200" dirty="0">
                <a:latin typeface="Times New Roman"/>
                <a:cs typeface="Times New Roman"/>
              </a:rPr>
              <a:t>in buying  </a:t>
            </a:r>
            <a:r>
              <a:rPr sz="1200" spc="-5" dirty="0">
                <a:latin typeface="Times New Roman"/>
                <a:cs typeface="Times New Roman"/>
              </a:rPr>
              <a:t>and selling goods is considered </a:t>
            </a:r>
            <a:r>
              <a:rPr sz="1200" dirty="0">
                <a:latin typeface="Times New Roman"/>
                <a:cs typeface="Times New Roman"/>
              </a:rPr>
              <a:t>a dealer. More </a:t>
            </a:r>
            <a:r>
              <a:rPr sz="1200" spc="-5" dirty="0">
                <a:latin typeface="Times New Roman"/>
                <a:cs typeface="Times New Roman"/>
              </a:rPr>
              <a:t>specifically, dealers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middlemen selling  industrial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durable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consumer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direct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to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customers;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last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step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channel  </a:t>
            </a:r>
            <a:r>
              <a:rPr sz="1200" dirty="0">
                <a:latin typeface="Times New Roman"/>
                <a:cs typeface="Times New Roman"/>
              </a:rPr>
              <a:t>of distribution. </a:t>
            </a:r>
            <a:r>
              <a:rPr sz="1200" spc="-5" dirty="0">
                <a:latin typeface="Times New Roman"/>
                <a:cs typeface="Times New Roman"/>
              </a:rPr>
              <a:t>Dealers have continuing, close working </a:t>
            </a:r>
            <a:r>
              <a:rPr sz="1200" dirty="0">
                <a:latin typeface="Times New Roman"/>
                <a:cs typeface="Times New Roman"/>
              </a:rPr>
              <a:t>relationships with their </a:t>
            </a:r>
            <a:r>
              <a:rPr sz="1200" spc="-5" dirty="0">
                <a:latin typeface="Times New Roman"/>
                <a:cs typeface="Times New Roman"/>
              </a:rPr>
              <a:t>suppliers and  </a:t>
            </a:r>
            <a:r>
              <a:rPr sz="1200" dirty="0">
                <a:latin typeface="Times New Roman"/>
                <a:cs typeface="Times New Roman"/>
              </a:rPr>
              <a:t>exclusive </a:t>
            </a:r>
            <a:r>
              <a:rPr sz="1200" spc="-5" dirty="0">
                <a:latin typeface="Times New Roman"/>
                <a:cs typeface="Times New Roman"/>
              </a:rPr>
              <a:t>selling rights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their producer's </a:t>
            </a:r>
            <a:r>
              <a:rPr sz="1200" dirty="0">
                <a:latin typeface="Times New Roman"/>
                <a:cs typeface="Times New Roman"/>
              </a:rPr>
              <a:t>products within a </a:t>
            </a:r>
            <a:r>
              <a:rPr sz="1200" spc="-5" dirty="0">
                <a:latin typeface="Times New Roman"/>
                <a:cs typeface="Times New Roman"/>
              </a:rPr>
              <a:t>given geographic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3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Some of the </a:t>
            </a:r>
            <a:r>
              <a:rPr sz="1200" spc="-5" dirty="0">
                <a:latin typeface="Times New Roman"/>
                <a:cs typeface="Times New Roman"/>
              </a:rPr>
              <a:t>best examples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dealer operations are </a:t>
            </a:r>
            <a:r>
              <a:rPr sz="1200" dirty="0">
                <a:latin typeface="Times New Roman"/>
                <a:cs typeface="Times New Roman"/>
              </a:rPr>
              <a:t>found in the </a:t>
            </a:r>
            <a:r>
              <a:rPr sz="1200" spc="-5" dirty="0">
                <a:latin typeface="Times New Roman"/>
                <a:cs typeface="Times New Roman"/>
              </a:rPr>
              <a:t>farm equipment, earth-moving,  and automotive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industries.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AutoNum type="alphaUcPeriod" startAt="4"/>
              <a:tabLst>
                <a:tab pos="469265" algn="l"/>
                <a:tab pos="469900" algn="l"/>
              </a:tabLst>
            </a:pPr>
            <a:r>
              <a:rPr sz="1400" b="1" spc="-5" dirty="0">
                <a:latin typeface="Times New Roman"/>
                <a:cs typeface="Times New Roman"/>
              </a:rPr>
              <a:t>Factors Affecting Choice </a:t>
            </a:r>
            <a:r>
              <a:rPr sz="1400" b="1" dirty="0">
                <a:latin typeface="Times New Roman"/>
                <a:cs typeface="Times New Roman"/>
              </a:rPr>
              <a:t>of</a:t>
            </a:r>
            <a:r>
              <a:rPr sz="1400" b="1" spc="2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Channels</a:t>
            </a:r>
            <a:endParaRPr sz="14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800"/>
              </a:lnSpc>
              <a:spcBef>
                <a:spcPts val="129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marketer needs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clear </a:t>
            </a:r>
            <a:r>
              <a:rPr sz="1200" dirty="0">
                <a:latin typeface="Times New Roman"/>
                <a:cs typeface="Times New Roman"/>
              </a:rPr>
              <a:t>understanding of </a:t>
            </a:r>
            <a:r>
              <a:rPr sz="1200" spc="-5" dirty="0">
                <a:latin typeface="Times New Roman"/>
                <a:cs typeface="Times New Roman"/>
              </a:rPr>
              <a:t>market characteristics and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have  established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policies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before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beginning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selection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channel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middlemen.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following  points should be </a:t>
            </a:r>
            <a:r>
              <a:rPr sz="1200" spc="-5" dirty="0">
                <a:latin typeface="Times New Roman"/>
                <a:cs typeface="Times New Roman"/>
              </a:rPr>
              <a:t>addressed </a:t>
            </a:r>
            <a:r>
              <a:rPr sz="1200" dirty="0">
                <a:latin typeface="Times New Roman"/>
                <a:cs typeface="Times New Roman"/>
              </a:rPr>
              <a:t>prior to the </a:t>
            </a:r>
            <a:r>
              <a:rPr sz="1200" spc="-5" dirty="0">
                <a:latin typeface="Times New Roman"/>
                <a:cs typeface="Times New Roman"/>
              </a:rPr>
              <a:t>selection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process.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469265" lvl="1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Identify specific </a:t>
            </a:r>
            <a:r>
              <a:rPr sz="1200" spc="-5" dirty="0">
                <a:latin typeface="Times New Roman"/>
                <a:cs typeface="Times New Roman"/>
              </a:rPr>
              <a:t>target </a:t>
            </a:r>
            <a:r>
              <a:rPr sz="1200" dirty="0">
                <a:latin typeface="Times New Roman"/>
                <a:cs typeface="Times New Roman"/>
              </a:rPr>
              <a:t>markets within and </a:t>
            </a:r>
            <a:r>
              <a:rPr sz="1200" spc="-5" dirty="0">
                <a:latin typeface="Times New Roman"/>
                <a:cs typeface="Times New Roman"/>
              </a:rPr>
              <a:t>across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Times New Roman"/>
              <a:buAutoNum type="arabicPeriod"/>
            </a:pPr>
            <a:endParaRPr sz="1550">
              <a:latin typeface="Times New Roman"/>
              <a:cs typeface="Times New Roman"/>
            </a:endParaRPr>
          </a:p>
          <a:p>
            <a:pPr marL="469265" lvl="1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Specify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goals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terms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volume,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share,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profit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margin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requirements.</a:t>
            </a:r>
            <a:endParaRPr sz="1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12700" marR="12065" lvl="1">
              <a:lnSpc>
                <a:spcPct val="1442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Specify financial and personnel commitments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development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 </a:t>
            </a:r>
            <a:r>
              <a:rPr sz="1200" dirty="0">
                <a:latin typeface="Times New Roman"/>
                <a:cs typeface="Times New Roman"/>
              </a:rPr>
              <a:t>distribution.</a:t>
            </a:r>
            <a:endParaRPr sz="1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Times New Roman"/>
              <a:buAutoNum type="arabicPeriod"/>
            </a:pPr>
            <a:endParaRPr sz="1550">
              <a:latin typeface="Times New Roman"/>
              <a:cs typeface="Times New Roman"/>
            </a:endParaRPr>
          </a:p>
          <a:p>
            <a:pPr marL="469265" lvl="1" indent="-4572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Identify, control 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channels, </a:t>
            </a:r>
            <a:r>
              <a:rPr sz="1200" dirty="0">
                <a:latin typeface="Times New Roman"/>
                <a:cs typeface="Times New Roman"/>
              </a:rPr>
              <a:t>terms of </a:t>
            </a:r>
            <a:r>
              <a:rPr sz="1200" spc="-5" dirty="0">
                <a:latin typeface="Times New Roman"/>
                <a:cs typeface="Times New Roman"/>
              </a:rPr>
              <a:t>sale, and </a:t>
            </a:r>
            <a:r>
              <a:rPr sz="1200" dirty="0">
                <a:latin typeface="Times New Roman"/>
                <a:cs typeface="Times New Roman"/>
              </a:rPr>
              <a:t>channel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ownership.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Once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these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points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established,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selecting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among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alternative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middlemen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choices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forge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best  channel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5" dirty="0">
                <a:latin typeface="Times New Roman"/>
                <a:cs typeface="Times New Roman"/>
              </a:rPr>
              <a:t>begin. Marketers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get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into the </a:t>
            </a:r>
            <a:r>
              <a:rPr sz="1200" spc="-5" dirty="0">
                <a:latin typeface="Times New Roman"/>
                <a:cs typeface="Times New Roman"/>
              </a:rPr>
              <a:t>hands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consumers and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choose  between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handling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turning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part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various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middlemen.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128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2175" cy="814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algn="just">
              <a:lnSpc>
                <a:spcPct val="1435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channels </a:t>
            </a:r>
            <a:r>
              <a:rPr sz="1200" spc="5" dirty="0">
                <a:latin typeface="Times New Roman"/>
                <a:cs typeface="Times New Roman"/>
              </a:rPr>
              <a:t>vary </a:t>
            </a:r>
            <a:r>
              <a:rPr sz="1200" dirty="0">
                <a:latin typeface="Times New Roman"/>
                <a:cs typeface="Times New Roman"/>
              </a:rPr>
              <a:t>depending on </a:t>
            </a:r>
            <a:r>
              <a:rPr sz="1200" spc="-5" dirty="0">
                <a:latin typeface="Times New Roman"/>
                <a:cs typeface="Times New Roman"/>
              </a:rPr>
              <a:t>target market </a:t>
            </a:r>
            <a:r>
              <a:rPr sz="1200" dirty="0">
                <a:latin typeface="Times New Roman"/>
                <a:cs typeface="Times New Roman"/>
              </a:rPr>
              <a:t>size, </a:t>
            </a:r>
            <a:r>
              <a:rPr sz="1200" spc="-5" dirty="0">
                <a:latin typeface="Times New Roman"/>
                <a:cs typeface="Times New Roman"/>
              </a:rPr>
              <a:t>competition, and </a:t>
            </a:r>
            <a:r>
              <a:rPr sz="1200" dirty="0">
                <a:latin typeface="Times New Roman"/>
                <a:cs typeface="Times New Roman"/>
              </a:rPr>
              <a:t>available distribution  </a:t>
            </a:r>
            <a:r>
              <a:rPr sz="1200" spc="-5" dirty="0">
                <a:latin typeface="Times New Roman"/>
                <a:cs typeface="Times New Roman"/>
              </a:rPr>
              <a:t>intermediaries.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11430" algn="just">
              <a:lnSpc>
                <a:spcPct val="1433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Key elements in distribution </a:t>
            </a:r>
            <a:r>
              <a:rPr sz="1200" spc="-5" dirty="0">
                <a:latin typeface="Times New Roman"/>
                <a:cs typeface="Times New Roman"/>
              </a:rPr>
              <a:t>decisions include: </a:t>
            </a:r>
            <a:r>
              <a:rPr sz="1200" dirty="0">
                <a:latin typeface="Times New Roman"/>
                <a:cs typeface="Times New Roman"/>
              </a:rPr>
              <a:t>(1) </a:t>
            </a:r>
            <a:r>
              <a:rPr sz="1200" spc="-5" dirty="0">
                <a:latin typeface="Times New Roman"/>
                <a:cs typeface="Times New Roman"/>
              </a:rPr>
              <a:t>functions performed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middlemen </a:t>
            </a:r>
            <a:r>
              <a:rPr sz="1200" dirty="0">
                <a:latin typeface="Times New Roman"/>
                <a:cs typeface="Times New Roman"/>
              </a:rPr>
              <a:t>(and the  </a:t>
            </a:r>
            <a:r>
              <a:rPr sz="1200" spc="-5" dirty="0">
                <a:latin typeface="Times New Roman"/>
                <a:cs typeface="Times New Roman"/>
              </a:rPr>
              <a:t>effectiveness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each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performed),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(2)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services,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(3)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availability,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200" dirty="0">
                <a:latin typeface="Times New Roman"/>
                <a:cs typeface="Times New Roman"/>
              </a:rPr>
              <a:t>(4) extent of </a:t>
            </a:r>
            <a:r>
              <a:rPr sz="1200" spc="-5" dirty="0">
                <a:latin typeface="Times New Roman"/>
                <a:cs typeface="Times New Roman"/>
              </a:rPr>
              <a:t>control </a:t>
            </a:r>
            <a:r>
              <a:rPr sz="1200" dirty="0">
                <a:latin typeface="Times New Roman"/>
                <a:cs typeface="Times New Roman"/>
              </a:rPr>
              <a:t>which the </a:t>
            </a:r>
            <a:r>
              <a:rPr sz="1200" spc="-5" dirty="0">
                <a:latin typeface="Times New Roman"/>
                <a:cs typeface="Times New Roman"/>
              </a:rPr>
              <a:t>manufacturer can </a:t>
            </a:r>
            <a:r>
              <a:rPr sz="1200" dirty="0">
                <a:latin typeface="Times New Roman"/>
                <a:cs typeface="Times New Roman"/>
              </a:rPr>
              <a:t>exert </a:t>
            </a:r>
            <a:r>
              <a:rPr sz="1200" spc="-5" dirty="0">
                <a:latin typeface="Times New Roman"/>
                <a:cs typeface="Times New Roman"/>
              </a:rPr>
              <a:t>over middlemen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activities.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4000"/>
              </a:lnSpc>
            </a:pPr>
            <a:r>
              <a:rPr sz="1200" spc="-5" dirty="0">
                <a:latin typeface="Times New Roman"/>
                <a:cs typeface="Times New Roman"/>
              </a:rPr>
              <a:t>Although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overall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strategy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embody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company's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profit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goals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in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 short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long run, </a:t>
            </a:r>
            <a:r>
              <a:rPr sz="1200" spc="-5" dirty="0">
                <a:latin typeface="Times New Roman"/>
                <a:cs typeface="Times New Roman"/>
              </a:rPr>
              <a:t>channel </a:t>
            </a:r>
            <a:r>
              <a:rPr sz="1200" dirty="0">
                <a:latin typeface="Times New Roman"/>
                <a:cs typeface="Times New Roman"/>
              </a:rPr>
              <a:t>strategy </a:t>
            </a:r>
            <a:r>
              <a:rPr sz="1200" spc="-5" dirty="0">
                <a:latin typeface="Times New Roman"/>
                <a:cs typeface="Times New Roman"/>
              </a:rPr>
              <a:t>itself is considered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have six specific strategic goals. These  goals </a:t>
            </a:r>
            <a:r>
              <a:rPr sz="1200" dirty="0">
                <a:latin typeface="Times New Roman"/>
                <a:cs typeface="Times New Roman"/>
              </a:rPr>
              <a:t>can be </a:t>
            </a:r>
            <a:r>
              <a:rPr sz="1200" spc="-5" dirty="0">
                <a:latin typeface="Times New Roman"/>
                <a:cs typeface="Times New Roman"/>
              </a:rPr>
              <a:t>characterized as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six Cs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channel strategy: cost, capital, control, </a:t>
            </a:r>
            <a:r>
              <a:rPr sz="1200" dirty="0">
                <a:latin typeface="Times New Roman"/>
                <a:cs typeface="Times New Roman"/>
              </a:rPr>
              <a:t>coverage,  </a:t>
            </a:r>
            <a:r>
              <a:rPr sz="1200" spc="-5" dirty="0">
                <a:latin typeface="Times New Roman"/>
                <a:cs typeface="Times New Roman"/>
              </a:rPr>
              <a:t>character, and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continuity.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700"/>
              </a:lnSpc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forge </a:t>
            </a:r>
            <a:r>
              <a:rPr sz="1200" dirty="0">
                <a:latin typeface="Times New Roman"/>
                <a:cs typeface="Times New Roman"/>
              </a:rPr>
              <a:t>the overall </a:t>
            </a:r>
            <a:r>
              <a:rPr sz="1200" spc="-5" dirty="0">
                <a:latin typeface="Times New Roman"/>
                <a:cs typeface="Times New Roman"/>
              </a:rPr>
              <a:t>channel-of-distribution strategy, each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six Cs </a:t>
            </a:r>
            <a:r>
              <a:rPr sz="1200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considered </a:t>
            </a:r>
            <a:r>
              <a:rPr sz="1200" dirty="0">
                <a:latin typeface="Times New Roman"/>
                <a:cs typeface="Times New Roman"/>
              </a:rPr>
              <a:t>in  building </a:t>
            </a:r>
            <a:r>
              <a:rPr sz="1200" spc="-5" dirty="0">
                <a:latin typeface="Times New Roman"/>
                <a:cs typeface="Times New Roman"/>
              </a:rPr>
              <a:t>an economical, effective </a:t>
            </a:r>
            <a:r>
              <a:rPr sz="1200" dirty="0">
                <a:latin typeface="Times New Roman"/>
                <a:cs typeface="Times New Roman"/>
              </a:rPr>
              <a:t>distribution organization within the long-range channel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policies  </a:t>
            </a:r>
            <a:r>
              <a:rPr sz="1200" dirty="0">
                <a:latin typeface="Times New Roman"/>
                <a:cs typeface="Times New Roman"/>
              </a:rPr>
              <a:t>of 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8890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Cost: </a:t>
            </a: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two </a:t>
            </a:r>
            <a:r>
              <a:rPr sz="1200" dirty="0">
                <a:latin typeface="Times New Roman"/>
                <a:cs typeface="Times New Roman"/>
              </a:rPr>
              <a:t>kinds of </a:t>
            </a:r>
            <a:r>
              <a:rPr sz="1200" spc="-5" dirty="0">
                <a:latin typeface="Times New Roman"/>
                <a:cs typeface="Times New Roman"/>
              </a:rPr>
              <a:t>channel cost: </a:t>
            </a:r>
            <a:r>
              <a:rPr sz="1200" dirty="0">
                <a:latin typeface="Times New Roman"/>
                <a:cs typeface="Times New Roman"/>
              </a:rPr>
              <a:t>(1) the </a:t>
            </a:r>
            <a:r>
              <a:rPr sz="1200" spc="-5" dirty="0">
                <a:latin typeface="Times New Roman"/>
                <a:cs typeface="Times New Roman"/>
              </a:rPr>
              <a:t>capital </a:t>
            </a:r>
            <a:r>
              <a:rPr sz="1200" dirty="0">
                <a:latin typeface="Times New Roman"/>
                <a:cs typeface="Times New Roman"/>
              </a:rPr>
              <a:t>or investment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of developing the  </a:t>
            </a:r>
            <a:r>
              <a:rPr sz="1200" spc="-5" dirty="0">
                <a:latin typeface="Times New Roman"/>
                <a:cs typeface="Times New Roman"/>
              </a:rPr>
              <a:t>channel and </a:t>
            </a:r>
            <a:r>
              <a:rPr sz="1200" dirty="0">
                <a:latin typeface="Times New Roman"/>
                <a:cs typeface="Times New Roman"/>
              </a:rPr>
              <a:t>(2) the continuing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of maintaining it. The latter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in the </a:t>
            </a:r>
            <a:r>
              <a:rPr sz="1200" spc="-5" dirty="0">
                <a:latin typeface="Times New Roman"/>
                <a:cs typeface="Times New Roman"/>
              </a:rPr>
              <a:t>form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direct  </a:t>
            </a:r>
            <a:r>
              <a:rPr sz="1200" dirty="0">
                <a:latin typeface="Times New Roman"/>
                <a:cs typeface="Times New Roman"/>
              </a:rPr>
              <a:t>expenditure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maintenance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company's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selling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force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form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margins,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markup, 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commissions </a:t>
            </a:r>
            <a:r>
              <a:rPr sz="1200" dirty="0">
                <a:latin typeface="Times New Roman"/>
                <a:cs typeface="Times New Roman"/>
              </a:rPr>
              <a:t>of various </a:t>
            </a:r>
            <a:r>
              <a:rPr sz="1200" spc="-5" dirty="0">
                <a:latin typeface="Times New Roman"/>
                <a:cs typeface="Times New Roman"/>
              </a:rPr>
              <a:t>middlemen </a:t>
            </a:r>
            <a:r>
              <a:rPr sz="1200" dirty="0">
                <a:latin typeface="Times New Roman"/>
                <a:cs typeface="Times New Roman"/>
              </a:rPr>
              <a:t>handling the </a:t>
            </a:r>
            <a:r>
              <a:rPr sz="1200" spc="-5" dirty="0">
                <a:latin typeface="Times New Roman"/>
                <a:cs typeface="Times New Roman"/>
              </a:rPr>
              <a:t>goods.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costs </a:t>
            </a:r>
            <a:r>
              <a:rPr sz="1200" dirty="0">
                <a:latin typeface="Times New Roman"/>
                <a:cs typeface="Times New Roman"/>
              </a:rPr>
              <a:t>(a </a:t>
            </a:r>
            <a:r>
              <a:rPr sz="1200" spc="-5" dirty="0">
                <a:latin typeface="Times New Roman"/>
                <a:cs typeface="Times New Roman"/>
              </a:rPr>
              <a:t>substantial part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which is channel cost) </a:t>
            </a:r>
            <a:r>
              <a:rPr sz="1200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considered as </a:t>
            </a:r>
            <a:r>
              <a:rPr sz="1200" dirty="0">
                <a:latin typeface="Times New Roman"/>
                <a:cs typeface="Times New Roman"/>
              </a:rPr>
              <a:t>the entire </a:t>
            </a:r>
            <a:r>
              <a:rPr sz="1200" spc="-5" dirty="0">
                <a:latin typeface="Times New Roman"/>
                <a:cs typeface="Times New Roman"/>
              </a:rPr>
              <a:t>difference between </a:t>
            </a:r>
            <a:r>
              <a:rPr sz="1200" dirty="0">
                <a:latin typeface="Times New Roman"/>
                <a:cs typeface="Times New Roman"/>
              </a:rPr>
              <a:t>the factory price of</a:t>
            </a:r>
            <a:r>
              <a:rPr sz="1200" spc="-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goods and </a:t>
            </a:r>
            <a:r>
              <a:rPr sz="1200" dirty="0">
                <a:latin typeface="Times New Roman"/>
                <a:cs typeface="Times New Roman"/>
              </a:rPr>
              <a:t>the price the </a:t>
            </a:r>
            <a:r>
              <a:rPr sz="1200" spc="-5" dirty="0">
                <a:latin typeface="Times New Roman"/>
                <a:cs typeface="Times New Roman"/>
              </a:rPr>
              <a:t>customer </a:t>
            </a:r>
            <a:r>
              <a:rPr sz="1200" dirty="0">
                <a:latin typeface="Times New Roman"/>
                <a:cs typeface="Times New Roman"/>
              </a:rPr>
              <a:t>ultimately </a:t>
            </a:r>
            <a:r>
              <a:rPr sz="1200" spc="-5" dirty="0">
                <a:latin typeface="Times New Roman"/>
                <a:cs typeface="Times New Roman"/>
              </a:rPr>
              <a:t>pays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merchandise.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costs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middlemen  </a:t>
            </a:r>
            <a:r>
              <a:rPr sz="1200" dirty="0">
                <a:latin typeface="Times New Roman"/>
                <a:cs typeface="Times New Roman"/>
              </a:rPr>
              <a:t>include transporting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storing the </a:t>
            </a:r>
            <a:r>
              <a:rPr sz="1200" spc="-5" dirty="0">
                <a:latin typeface="Times New Roman"/>
                <a:cs typeface="Times New Roman"/>
              </a:rPr>
              <a:t>goods, </a:t>
            </a:r>
            <a:r>
              <a:rPr sz="1200" dirty="0">
                <a:latin typeface="Times New Roman"/>
                <a:cs typeface="Times New Roman"/>
              </a:rPr>
              <a:t>breaking bulk, providing </a:t>
            </a:r>
            <a:r>
              <a:rPr sz="1200" spc="-5" dirty="0">
                <a:latin typeface="Times New Roman"/>
                <a:cs typeface="Times New Roman"/>
              </a:rPr>
              <a:t>credit, and local advertising,  sales representation,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negotiations.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Capital Requirement: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financial ramification </a:t>
            </a:r>
            <a:r>
              <a:rPr sz="1200" dirty="0">
                <a:latin typeface="Times New Roman"/>
                <a:cs typeface="Times New Roman"/>
              </a:rPr>
              <a:t>of a distribution policy </a:t>
            </a:r>
            <a:r>
              <a:rPr sz="1200" spc="-5" dirty="0">
                <a:latin typeface="Times New Roman"/>
                <a:cs typeface="Times New Roman"/>
              </a:rPr>
              <a:t>is often overlooked.  Critical elements are </a:t>
            </a:r>
            <a:r>
              <a:rPr sz="1200" dirty="0">
                <a:latin typeface="Times New Roman"/>
                <a:cs typeface="Times New Roman"/>
              </a:rPr>
              <a:t>capital </a:t>
            </a:r>
            <a:r>
              <a:rPr sz="1200" spc="-5" dirty="0">
                <a:latin typeface="Times New Roman"/>
                <a:cs typeface="Times New Roman"/>
              </a:rPr>
              <a:t>requirement and </a:t>
            </a:r>
            <a:r>
              <a:rPr sz="1200" dirty="0">
                <a:latin typeface="Times New Roman"/>
                <a:cs typeface="Times New Roman"/>
              </a:rPr>
              <a:t>cash-flow </a:t>
            </a:r>
            <a:r>
              <a:rPr sz="1200" spc="-5" dirty="0">
                <a:latin typeface="Times New Roman"/>
                <a:cs typeface="Times New Roman"/>
              </a:rPr>
              <a:t>patterns associated with </a:t>
            </a:r>
            <a:r>
              <a:rPr sz="1200" dirty="0">
                <a:latin typeface="Times New Roman"/>
                <a:cs typeface="Times New Roman"/>
              </a:rPr>
              <a:t>using a </a:t>
            </a:r>
            <a:r>
              <a:rPr sz="1200" spc="-5" dirty="0">
                <a:latin typeface="Times New Roman"/>
                <a:cs typeface="Times New Roman"/>
              </a:rPr>
              <a:t>particular  type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middleman. </a:t>
            </a:r>
            <a:r>
              <a:rPr sz="1200" dirty="0">
                <a:latin typeface="Times New Roman"/>
                <a:cs typeface="Times New Roman"/>
              </a:rPr>
              <a:t>Maximum </a:t>
            </a:r>
            <a:r>
              <a:rPr sz="1200" spc="-5" dirty="0">
                <a:latin typeface="Times New Roman"/>
                <a:cs typeface="Times New Roman"/>
              </a:rPr>
              <a:t>investment is usually required when </a:t>
            </a:r>
            <a:r>
              <a:rPr sz="1200" dirty="0">
                <a:latin typeface="Times New Roman"/>
                <a:cs typeface="Times New Roman"/>
              </a:rPr>
              <a:t>a company </a:t>
            </a:r>
            <a:r>
              <a:rPr sz="1200" spc="-5" dirty="0">
                <a:latin typeface="Times New Roman"/>
                <a:cs typeface="Times New Roman"/>
              </a:rPr>
              <a:t>establishes its</a:t>
            </a:r>
            <a:r>
              <a:rPr sz="1200" spc="-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own  </a:t>
            </a:r>
            <a:r>
              <a:rPr sz="1200" spc="-5" dirty="0">
                <a:latin typeface="Times New Roman"/>
                <a:cs typeface="Times New Roman"/>
              </a:rPr>
              <a:t>internal channels,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is, its </a:t>
            </a:r>
            <a:r>
              <a:rPr sz="1200" dirty="0">
                <a:latin typeface="Times New Roman"/>
                <a:cs typeface="Times New Roman"/>
              </a:rPr>
              <a:t>own </a:t>
            </a:r>
            <a:r>
              <a:rPr sz="1200" spc="-5" dirty="0">
                <a:latin typeface="Times New Roman"/>
                <a:cs typeface="Times New Roman"/>
              </a:rPr>
              <a:t>sales force. Use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distributors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dealers </a:t>
            </a:r>
            <a:r>
              <a:rPr sz="1200" dirty="0">
                <a:latin typeface="Times New Roman"/>
                <a:cs typeface="Times New Roman"/>
              </a:rPr>
              <a:t>may lessen the </a:t>
            </a:r>
            <a:r>
              <a:rPr sz="1200" spc="-5" dirty="0">
                <a:latin typeface="Times New Roman"/>
                <a:cs typeface="Times New Roman"/>
              </a:rPr>
              <a:t>capital  investment,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manufacturers often have </a:t>
            </a:r>
            <a:r>
              <a:rPr sz="1200" dirty="0">
                <a:latin typeface="Times New Roman"/>
                <a:cs typeface="Times New Roman"/>
              </a:rPr>
              <a:t>to provide </a:t>
            </a:r>
            <a:r>
              <a:rPr sz="1200" spc="-5" dirty="0">
                <a:latin typeface="Times New Roman"/>
                <a:cs typeface="Times New Roman"/>
              </a:rPr>
              <a:t>initial inventories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consignment, </a:t>
            </a:r>
            <a:r>
              <a:rPr sz="1200" dirty="0">
                <a:latin typeface="Times New Roman"/>
                <a:cs typeface="Times New Roman"/>
              </a:rPr>
              <a:t>loans,  floor plans,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arrangements. </a:t>
            </a:r>
            <a:r>
              <a:rPr sz="1200" dirty="0">
                <a:latin typeface="Times New Roman"/>
                <a:cs typeface="Times New Roman"/>
              </a:rPr>
              <a:t>Coca-Cola initially </a:t>
            </a:r>
            <a:r>
              <a:rPr sz="1200" spc="-5" dirty="0">
                <a:latin typeface="Times New Roman"/>
                <a:cs typeface="Times New Roman"/>
              </a:rPr>
              <a:t>invested </a:t>
            </a:r>
            <a:r>
              <a:rPr sz="1200" dirty="0">
                <a:latin typeface="Times New Roman"/>
                <a:cs typeface="Times New Roman"/>
              </a:rPr>
              <a:t>in China with majority </a:t>
            </a:r>
            <a:r>
              <a:rPr sz="1200" spc="-5" dirty="0">
                <a:latin typeface="Times New Roman"/>
                <a:cs typeface="Times New Roman"/>
              </a:rPr>
              <a:t>partners  </a:t>
            </a:r>
            <a:r>
              <a:rPr sz="1200" dirty="0">
                <a:latin typeface="Times New Roman"/>
                <a:cs typeface="Times New Roman"/>
              </a:rPr>
              <a:t>that met most of the </a:t>
            </a:r>
            <a:r>
              <a:rPr sz="1200" spc="-5" dirty="0">
                <a:latin typeface="Times New Roman"/>
                <a:cs typeface="Times New Roman"/>
              </a:rPr>
              <a:t>capital requirements. </a:t>
            </a:r>
            <a:r>
              <a:rPr sz="1200" dirty="0">
                <a:latin typeface="Times New Roman"/>
                <a:cs typeface="Times New Roman"/>
              </a:rPr>
              <a:t>However, Coke soon </a:t>
            </a:r>
            <a:r>
              <a:rPr sz="1200" spc="-5" dirty="0">
                <a:latin typeface="Times New Roman"/>
                <a:cs typeface="Times New Roman"/>
              </a:rPr>
              <a:t>realized </a:t>
            </a:r>
            <a:r>
              <a:rPr sz="1200" dirty="0">
                <a:latin typeface="Times New Roman"/>
                <a:cs typeface="Times New Roman"/>
              </a:rPr>
              <a:t>that it </a:t>
            </a:r>
            <a:r>
              <a:rPr sz="1200" spc="-5" dirty="0">
                <a:latin typeface="Times New Roman"/>
                <a:cs typeface="Times New Roman"/>
              </a:rPr>
              <a:t>could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depend 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its local </a:t>
            </a:r>
            <a:r>
              <a:rPr sz="1200" dirty="0">
                <a:latin typeface="Times New Roman"/>
                <a:cs typeface="Times New Roman"/>
              </a:rPr>
              <a:t>majority </a:t>
            </a:r>
            <a:r>
              <a:rPr sz="1200" spc="-5" dirty="0">
                <a:latin typeface="Times New Roman"/>
                <a:cs typeface="Times New Roman"/>
              </a:rPr>
              <a:t>partners </a:t>
            </a:r>
            <a:r>
              <a:rPr sz="1200" dirty="0">
                <a:latin typeface="Times New Roman"/>
                <a:cs typeface="Times New Roman"/>
              </a:rPr>
              <a:t>to distribute </a:t>
            </a:r>
            <a:r>
              <a:rPr sz="1200" spc="-5" dirty="0">
                <a:latin typeface="Times New Roman"/>
                <a:cs typeface="Times New Roman"/>
              </a:rPr>
              <a:t>its product </a:t>
            </a:r>
            <a:r>
              <a:rPr sz="1200" dirty="0">
                <a:latin typeface="Times New Roman"/>
                <a:cs typeface="Times New Roman"/>
              </a:rPr>
              <a:t>aggressively in 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highly </a:t>
            </a:r>
            <a:r>
              <a:rPr sz="1200" spc="-5" dirty="0">
                <a:latin typeface="Times New Roman"/>
                <a:cs typeface="Times New Roman"/>
              </a:rPr>
              <a:t>competitive,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129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77967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934" y="1257887"/>
            <a:ext cx="5945975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64" y="1564211"/>
            <a:ext cx="595968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3983" y="1870535"/>
            <a:ext cx="605436" cy="1265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5889" y="2332295"/>
            <a:ext cx="1846420" cy="158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40" y="2787983"/>
            <a:ext cx="5953649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3094307"/>
            <a:ext cx="595511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64" y="3400631"/>
            <a:ext cx="5950545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4" y="3706955"/>
            <a:ext cx="5977967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80" y="4013279"/>
            <a:ext cx="3528876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64" y="4472003"/>
            <a:ext cx="5959686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86" y="4778327"/>
            <a:ext cx="5252502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5237051"/>
            <a:ext cx="595511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64" y="5543375"/>
            <a:ext cx="595968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64" y="5849699"/>
            <a:ext cx="5955116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40" y="6156023"/>
            <a:ext cx="5958218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55" y="6462347"/>
            <a:ext cx="4647559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5823" y="6924106"/>
            <a:ext cx="1931941" cy="1310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364" y="7379795"/>
            <a:ext cx="5959686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340" y="7686119"/>
            <a:ext cx="5958218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8934" y="7992443"/>
            <a:ext cx="5923125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02004" y="894333"/>
            <a:ext cx="5971540" cy="7250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Thus,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operates,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greater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possible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variety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environmental uncontrollable with which to </a:t>
            </a:r>
            <a:r>
              <a:rPr sz="1200" spc="-5" dirty="0">
                <a:latin typeface="Times New Roman"/>
                <a:cs typeface="Times New Roman"/>
              </a:rPr>
              <a:t>contend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marketer.  Frequently, </a:t>
            </a:r>
            <a:r>
              <a:rPr sz="1200" dirty="0">
                <a:latin typeface="Times New Roman"/>
                <a:cs typeface="Times New Roman"/>
              </a:rPr>
              <a:t>a solution to a </a:t>
            </a:r>
            <a:r>
              <a:rPr sz="1200" spc="-5" dirty="0">
                <a:latin typeface="Times New Roman"/>
                <a:cs typeface="Times New Roman"/>
              </a:rPr>
              <a:t>problem </a:t>
            </a:r>
            <a:r>
              <a:rPr sz="1200" dirty="0">
                <a:latin typeface="Times New Roman"/>
                <a:cs typeface="Times New Roman"/>
              </a:rPr>
              <a:t>in country market </a:t>
            </a:r>
            <a:r>
              <a:rPr sz="1200" spc="-5" dirty="0">
                <a:latin typeface="Times New Roman"/>
                <a:cs typeface="Times New Roman"/>
              </a:rPr>
              <a:t>A is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applicable </a:t>
            </a:r>
            <a:r>
              <a:rPr sz="1200" dirty="0">
                <a:latin typeface="Times New Roman"/>
                <a:cs typeface="Times New Roman"/>
              </a:rPr>
              <a:t>to a </a:t>
            </a:r>
            <a:r>
              <a:rPr sz="1200" spc="-5" dirty="0">
                <a:latin typeface="Times New Roman"/>
                <a:cs typeface="Times New Roman"/>
              </a:rPr>
              <a:t>problem </a:t>
            </a:r>
            <a:r>
              <a:rPr sz="1200" dirty="0">
                <a:latin typeface="Times New Roman"/>
                <a:cs typeface="Times New Roman"/>
              </a:rPr>
              <a:t>in country  </a:t>
            </a:r>
            <a:r>
              <a:rPr sz="1200" spc="-5" dirty="0">
                <a:latin typeface="Times New Roman"/>
                <a:cs typeface="Times New Roman"/>
              </a:rPr>
              <a:t>market B.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55600" lvl="2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Marketing</a:t>
            </a:r>
            <a:r>
              <a:rPr sz="1200" b="1" i="1" spc="-5" dirty="0">
                <a:latin typeface="Times New Roman"/>
                <a:cs typeface="Times New Roman"/>
              </a:rPr>
              <a:t> Controllable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6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successful marketing </a:t>
            </a:r>
            <a:r>
              <a:rPr sz="1200" dirty="0">
                <a:latin typeface="Times New Roman"/>
                <a:cs typeface="Times New Roman"/>
              </a:rPr>
              <a:t>manager </a:t>
            </a:r>
            <a:r>
              <a:rPr sz="1200" spc="-5" dirty="0">
                <a:latin typeface="Times New Roman"/>
                <a:cs typeface="Times New Roman"/>
              </a:rPr>
              <a:t>constructs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marketing program designed </a:t>
            </a:r>
            <a:r>
              <a:rPr sz="1200" dirty="0">
                <a:latin typeface="Times New Roman"/>
                <a:cs typeface="Times New Roman"/>
              </a:rPr>
              <a:t>for optimal  </a:t>
            </a:r>
            <a:r>
              <a:rPr sz="1200" spc="-5" dirty="0">
                <a:latin typeface="Times New Roman"/>
                <a:cs typeface="Times New Roman"/>
              </a:rPr>
              <a:t>adjustment </a:t>
            </a:r>
            <a:r>
              <a:rPr sz="1200" dirty="0">
                <a:latin typeface="Times New Roman"/>
                <a:cs typeface="Times New Roman"/>
              </a:rPr>
              <a:t>to the uncertainty of the </a:t>
            </a:r>
            <a:r>
              <a:rPr sz="1200" spc="-5" dirty="0">
                <a:latin typeface="Times New Roman"/>
                <a:cs typeface="Times New Roman"/>
              </a:rPr>
              <a:t>business climate. The </a:t>
            </a:r>
            <a:r>
              <a:rPr sz="1200" dirty="0">
                <a:latin typeface="Times New Roman"/>
                <a:cs typeface="Times New Roman"/>
              </a:rPr>
              <a:t>inner </a:t>
            </a:r>
            <a:r>
              <a:rPr sz="1200" spc="-5" dirty="0">
                <a:latin typeface="Times New Roman"/>
                <a:cs typeface="Times New Roman"/>
              </a:rPr>
              <a:t>circle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Figure </a:t>
            </a:r>
            <a:r>
              <a:rPr sz="1200" dirty="0">
                <a:latin typeface="Times New Roman"/>
                <a:cs typeface="Times New Roman"/>
              </a:rPr>
              <a:t>1 </a:t>
            </a:r>
            <a:r>
              <a:rPr sz="1200" spc="-5" dirty="0">
                <a:latin typeface="Times New Roman"/>
                <a:cs typeface="Times New Roman"/>
              </a:rPr>
              <a:t>represents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area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under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manager.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Assuming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necessary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overall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corporate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resources,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marketing manager </a:t>
            </a:r>
            <a:r>
              <a:rPr sz="1200" dirty="0">
                <a:latin typeface="Times New Roman"/>
                <a:cs typeface="Times New Roman"/>
              </a:rPr>
              <a:t>blends the </a:t>
            </a:r>
            <a:r>
              <a:rPr sz="1200" spc="-5" dirty="0">
                <a:latin typeface="Times New Roman"/>
                <a:cs typeface="Times New Roman"/>
              </a:rPr>
              <a:t>controllable price, product, </a:t>
            </a:r>
            <a:r>
              <a:rPr sz="1200" dirty="0">
                <a:latin typeface="Times New Roman"/>
                <a:cs typeface="Times New Roman"/>
              </a:rPr>
              <a:t>promotion, </a:t>
            </a:r>
            <a:r>
              <a:rPr sz="1200" spc="-5" dirty="0">
                <a:latin typeface="Times New Roman"/>
                <a:cs typeface="Times New Roman"/>
              </a:rPr>
              <a:t>and channels </a:t>
            </a:r>
            <a:r>
              <a:rPr sz="1200" dirty="0">
                <a:latin typeface="Times New Roman"/>
                <a:cs typeface="Times New Roman"/>
              </a:rPr>
              <a:t>of  distribution </a:t>
            </a:r>
            <a:r>
              <a:rPr sz="1200" spc="-5" dirty="0">
                <a:latin typeface="Times New Roman"/>
                <a:cs typeface="Times New Roman"/>
              </a:rPr>
              <a:t>activities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capitalize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anticipated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demand.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controllable elements (marketing </a:t>
            </a:r>
            <a:r>
              <a:rPr sz="1200" dirty="0">
                <a:latin typeface="Times New Roman"/>
                <a:cs typeface="Times New Roman"/>
              </a:rPr>
              <a:t>mix)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altered </a:t>
            </a:r>
            <a:r>
              <a:rPr sz="1200" dirty="0">
                <a:latin typeface="Times New Roman"/>
                <a:cs typeface="Times New Roman"/>
              </a:rPr>
              <a:t>in the long run and, usually, in the</a:t>
            </a:r>
            <a:r>
              <a:rPr sz="1200" spc="-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short  run, to </a:t>
            </a:r>
            <a:r>
              <a:rPr sz="1200" spc="-5" dirty="0">
                <a:latin typeface="Times New Roman"/>
                <a:cs typeface="Times New Roman"/>
              </a:rPr>
              <a:t>adjust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changing market </a:t>
            </a:r>
            <a:r>
              <a:rPr sz="1200" dirty="0">
                <a:latin typeface="Times New Roman"/>
                <a:cs typeface="Times New Roman"/>
              </a:rPr>
              <a:t>conditions, consumer </a:t>
            </a:r>
            <a:r>
              <a:rPr sz="1200" spc="-5" dirty="0">
                <a:latin typeface="Times New Roman"/>
                <a:cs typeface="Times New Roman"/>
              </a:rPr>
              <a:t>tastes,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corporate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objectives.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The outer circles </a:t>
            </a:r>
            <a:r>
              <a:rPr sz="1200" dirty="0">
                <a:latin typeface="Times New Roman"/>
                <a:cs typeface="Times New Roman"/>
              </a:rPr>
              <a:t>surrounding the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controllable </a:t>
            </a:r>
            <a:r>
              <a:rPr sz="1200" spc="-5" dirty="0">
                <a:latin typeface="Times New Roman"/>
                <a:cs typeface="Times New Roman"/>
              </a:rPr>
              <a:t>represent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level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uncertainty that are  created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domestic </a:t>
            </a:r>
            <a:r>
              <a:rPr sz="1200" spc="-5" dirty="0">
                <a:latin typeface="Times New Roman"/>
                <a:cs typeface="Times New Roman"/>
              </a:rPr>
              <a:t>and foreign </a:t>
            </a:r>
            <a:r>
              <a:rPr sz="1200" dirty="0">
                <a:latin typeface="Times New Roman"/>
                <a:cs typeface="Times New Roman"/>
              </a:rPr>
              <a:t>environments. </a:t>
            </a:r>
            <a:r>
              <a:rPr sz="1200" spc="-5" dirty="0">
                <a:latin typeface="Times New Roman"/>
                <a:cs typeface="Times New Roman"/>
              </a:rPr>
              <a:t>Although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marketer can </a:t>
            </a:r>
            <a:r>
              <a:rPr sz="1200" dirty="0">
                <a:latin typeface="Times New Roman"/>
                <a:cs typeface="Times New Roman"/>
              </a:rPr>
              <a:t>blend a </a:t>
            </a:r>
            <a:r>
              <a:rPr sz="1200" spc="-5" dirty="0">
                <a:latin typeface="Times New Roman"/>
                <a:cs typeface="Times New Roman"/>
              </a:rPr>
              <a:t>marketing  </a:t>
            </a:r>
            <a:r>
              <a:rPr sz="1200" dirty="0">
                <a:latin typeface="Times New Roman"/>
                <a:cs typeface="Times New Roman"/>
              </a:rPr>
              <a:t>mix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controllable elements </a:t>
            </a:r>
            <a:r>
              <a:rPr sz="1200" dirty="0">
                <a:latin typeface="Times New Roman"/>
                <a:cs typeface="Times New Roman"/>
              </a:rPr>
              <a:t>the uncontrollable are precisely that and </a:t>
            </a: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active  evaluation and,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needed, adaptation. That effort,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adaptation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mix to the  </a:t>
            </a:r>
            <a:r>
              <a:rPr sz="1200" spc="-5" dirty="0">
                <a:latin typeface="Times New Roman"/>
                <a:cs typeface="Times New Roman"/>
              </a:rPr>
              <a:t>uncontrollable, determines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ultimate outcome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enterprise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55600" lvl="2" indent="-342900" algn="just">
              <a:lnSpc>
                <a:spcPct val="100000"/>
              </a:lnSpc>
              <a:buAutoNum type="arabicPeriod" startAt="2"/>
              <a:tabLst>
                <a:tab pos="3556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Domestic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Uncontrollable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600"/>
              </a:lnSpc>
            </a:pPr>
            <a:r>
              <a:rPr sz="1200" spc="-5" dirty="0">
                <a:latin typeface="Times New Roman"/>
                <a:cs typeface="Times New Roman"/>
              </a:rPr>
              <a:t>The second circle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Figure </a:t>
            </a:r>
            <a:r>
              <a:rPr sz="1200" dirty="0">
                <a:latin typeface="Times New Roman"/>
                <a:cs typeface="Times New Roman"/>
              </a:rPr>
              <a:t>1, </a:t>
            </a:r>
            <a:r>
              <a:rPr sz="1200" spc="-5" dirty="0">
                <a:latin typeface="Times New Roman"/>
                <a:cs typeface="Times New Roman"/>
              </a:rPr>
              <a:t>representing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domestic </a:t>
            </a:r>
            <a:r>
              <a:rPr sz="1200" i="1" dirty="0">
                <a:latin typeface="Times New Roman"/>
                <a:cs typeface="Times New Roman"/>
              </a:rPr>
              <a:t>uncontrollable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includes </a:t>
            </a:r>
            <a:r>
              <a:rPr sz="1200" dirty="0">
                <a:latin typeface="Times New Roman"/>
                <a:cs typeface="Times New Roman"/>
              </a:rPr>
              <a:t>home-country  </a:t>
            </a:r>
            <a:r>
              <a:rPr sz="1200" spc="-5" dirty="0">
                <a:latin typeface="Times New Roman"/>
                <a:cs typeface="Times New Roman"/>
              </a:rPr>
              <a:t>elements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can have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direct effect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success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venture </a:t>
            </a:r>
            <a:r>
              <a:rPr sz="1200" spc="-5" dirty="0">
                <a:latin typeface="Times New Roman"/>
                <a:cs typeface="Times New Roman"/>
              </a:rPr>
              <a:t>and are </a:t>
            </a:r>
            <a:r>
              <a:rPr sz="1200" dirty="0">
                <a:latin typeface="Times New Roman"/>
                <a:cs typeface="Times New Roman"/>
              </a:rPr>
              <a:t>out of the  </a:t>
            </a:r>
            <a:r>
              <a:rPr sz="1200" spc="-5" dirty="0">
                <a:latin typeface="Times New Roman"/>
                <a:cs typeface="Times New Roman"/>
              </a:rPr>
              <a:t>immediate control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marketer: political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legal </a:t>
            </a:r>
            <a:r>
              <a:rPr sz="1200" dirty="0">
                <a:latin typeface="Times New Roman"/>
                <a:cs typeface="Times New Roman"/>
              </a:rPr>
              <a:t>forces, </a:t>
            </a:r>
            <a:r>
              <a:rPr sz="1200" spc="-5" dirty="0">
                <a:latin typeface="Times New Roman"/>
                <a:cs typeface="Times New Roman"/>
              </a:rPr>
              <a:t>economic climate, and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competition.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9635" cy="773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 algn="just">
              <a:lnSpc>
                <a:spcPct val="1435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market-share-driven </a:t>
            </a:r>
            <a:r>
              <a:rPr sz="1200" dirty="0">
                <a:latin typeface="Times New Roman"/>
                <a:cs typeface="Times New Roman"/>
              </a:rPr>
              <a:t>business of </a:t>
            </a:r>
            <a:r>
              <a:rPr sz="1200" spc="-5" dirty="0">
                <a:latin typeface="Times New Roman"/>
                <a:cs typeface="Times New Roman"/>
              </a:rPr>
              <a:t>carbonated beverages.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assume </a:t>
            </a:r>
            <a:r>
              <a:rPr sz="1200" dirty="0">
                <a:latin typeface="Times New Roman"/>
                <a:cs typeface="Times New Roman"/>
              </a:rPr>
              <a:t>more control of distribution </a:t>
            </a:r>
            <a:r>
              <a:rPr sz="1200" spc="-5" dirty="0">
                <a:latin typeface="Times New Roman"/>
                <a:cs typeface="Times New Roman"/>
              </a:rPr>
              <a:t>it  had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assume management control </a:t>
            </a:r>
            <a:r>
              <a:rPr sz="1200" dirty="0">
                <a:latin typeface="Times New Roman"/>
                <a:cs typeface="Times New Roman"/>
              </a:rPr>
              <a:t>and that meant </a:t>
            </a:r>
            <a:r>
              <a:rPr sz="1200" spc="-5" dirty="0">
                <a:latin typeface="Times New Roman"/>
                <a:cs typeface="Times New Roman"/>
              </a:rPr>
              <a:t>greater </a:t>
            </a:r>
            <a:r>
              <a:rPr sz="1200" dirty="0">
                <a:latin typeface="Times New Roman"/>
                <a:cs typeface="Times New Roman"/>
              </a:rPr>
              <a:t>capital investment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Coca-Cola.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Control: The more </a:t>
            </a:r>
            <a:r>
              <a:rPr sz="1200" spc="-5" dirty="0">
                <a:latin typeface="Times New Roman"/>
                <a:cs typeface="Times New Roman"/>
              </a:rPr>
              <a:t>involved </a:t>
            </a:r>
            <a:r>
              <a:rPr sz="1200" dirty="0">
                <a:latin typeface="Times New Roman"/>
                <a:cs typeface="Times New Roman"/>
              </a:rPr>
              <a:t>a company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with the distribution, the </a:t>
            </a:r>
            <a:r>
              <a:rPr sz="1200" spc="-5" dirty="0">
                <a:latin typeface="Times New Roman"/>
                <a:cs typeface="Times New Roman"/>
              </a:rPr>
              <a:t>more control </a:t>
            </a:r>
            <a:r>
              <a:rPr sz="1200" dirty="0">
                <a:latin typeface="Times New Roman"/>
                <a:cs typeface="Times New Roman"/>
              </a:rPr>
              <a:t>it exerts. </a:t>
            </a:r>
            <a:r>
              <a:rPr sz="1200" spc="-5" dirty="0">
                <a:latin typeface="Times New Roman"/>
                <a:cs typeface="Times New Roman"/>
              </a:rPr>
              <a:t>A  company's </a:t>
            </a:r>
            <a:r>
              <a:rPr sz="1200" dirty="0">
                <a:latin typeface="Times New Roman"/>
                <a:cs typeface="Times New Roman"/>
              </a:rPr>
              <a:t>own sales </a:t>
            </a:r>
            <a:r>
              <a:rPr sz="1200" spc="-5" dirty="0">
                <a:latin typeface="Times New Roman"/>
                <a:cs typeface="Times New Roman"/>
              </a:rPr>
              <a:t>force affords </a:t>
            </a:r>
            <a:r>
              <a:rPr sz="1200" dirty="0">
                <a:latin typeface="Times New Roman"/>
                <a:cs typeface="Times New Roman"/>
              </a:rPr>
              <a:t>the most control but </a:t>
            </a:r>
            <a:r>
              <a:rPr sz="1200" spc="-5" dirty="0">
                <a:latin typeface="Times New Roman"/>
                <a:cs typeface="Times New Roman"/>
              </a:rPr>
              <a:t>often 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not practical. </a:t>
            </a:r>
            <a:r>
              <a:rPr sz="1200" spc="-5" dirty="0">
                <a:latin typeface="Times New Roman"/>
                <a:cs typeface="Times New Roman"/>
              </a:rPr>
              <a:t>Each  type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channel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arrangement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provides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level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channels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grow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longer,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 ability to </a:t>
            </a:r>
            <a:r>
              <a:rPr sz="1200" spc="-5" dirty="0">
                <a:latin typeface="Times New Roman"/>
                <a:cs typeface="Times New Roman"/>
              </a:rPr>
              <a:t>control price, </a:t>
            </a:r>
            <a:r>
              <a:rPr sz="1200" dirty="0">
                <a:latin typeface="Times New Roman"/>
                <a:cs typeface="Times New Roman"/>
              </a:rPr>
              <a:t>volume, promotion, </a:t>
            </a:r>
            <a:r>
              <a:rPr sz="1200" spc="-5" dirty="0">
                <a:latin typeface="Times New Roman"/>
                <a:cs typeface="Times New Roman"/>
              </a:rPr>
              <a:t>and type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outlets diminishes.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a company cannot  </a:t>
            </a:r>
            <a:r>
              <a:rPr sz="1200" spc="-5" dirty="0">
                <a:latin typeface="Times New Roman"/>
                <a:cs typeface="Times New Roman"/>
              </a:rPr>
              <a:t>sell </a:t>
            </a:r>
            <a:r>
              <a:rPr sz="1200" dirty="0">
                <a:latin typeface="Times New Roman"/>
                <a:cs typeface="Times New Roman"/>
              </a:rPr>
              <a:t>directly to the </a:t>
            </a:r>
            <a:r>
              <a:rPr sz="1200" spc="-5" dirty="0">
                <a:latin typeface="Times New Roman"/>
                <a:cs typeface="Times New Roman"/>
              </a:rPr>
              <a:t>end </a:t>
            </a:r>
            <a:r>
              <a:rPr sz="1200" dirty="0">
                <a:latin typeface="Times New Roman"/>
                <a:cs typeface="Times New Roman"/>
              </a:rPr>
              <a:t>user or </a:t>
            </a:r>
            <a:r>
              <a:rPr sz="1200" spc="-5" dirty="0">
                <a:latin typeface="Times New Roman"/>
                <a:cs typeface="Times New Roman"/>
              </a:rPr>
              <a:t>final retailer, an important selection </a:t>
            </a:r>
            <a:r>
              <a:rPr sz="1200" dirty="0">
                <a:latin typeface="Times New Roman"/>
                <a:cs typeface="Times New Roman"/>
              </a:rPr>
              <a:t>criterion of </a:t>
            </a:r>
            <a:r>
              <a:rPr sz="1200" spc="-5" dirty="0">
                <a:latin typeface="Times New Roman"/>
                <a:cs typeface="Times New Roman"/>
              </a:rPr>
              <a:t>middlemen </a:t>
            </a:r>
            <a:r>
              <a:rPr sz="1200" dirty="0">
                <a:latin typeface="Times New Roman"/>
                <a:cs typeface="Times New Roman"/>
              </a:rPr>
              <a:t>should  be the </a:t>
            </a:r>
            <a:r>
              <a:rPr sz="1200" spc="-5" dirty="0">
                <a:latin typeface="Times New Roman"/>
                <a:cs typeface="Times New Roman"/>
              </a:rPr>
              <a:t>amount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control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marketer can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maintain.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Coverage: </a:t>
            </a:r>
            <a:r>
              <a:rPr sz="1200" dirty="0">
                <a:latin typeface="Times New Roman"/>
                <a:cs typeface="Times New Roman"/>
              </a:rPr>
              <a:t>Another major </a:t>
            </a:r>
            <a:r>
              <a:rPr sz="1200" spc="-5" dirty="0">
                <a:latin typeface="Times New Roman"/>
                <a:cs typeface="Times New Roman"/>
              </a:rPr>
              <a:t>goal is </a:t>
            </a:r>
            <a:r>
              <a:rPr sz="1200" dirty="0">
                <a:latin typeface="Times New Roman"/>
                <a:cs typeface="Times New Roman"/>
              </a:rPr>
              <a:t>full-market </a:t>
            </a:r>
            <a:r>
              <a:rPr sz="1200" spc="-5" dirty="0">
                <a:latin typeface="Times New Roman"/>
                <a:cs typeface="Times New Roman"/>
              </a:rPr>
              <a:t>coverage </a:t>
            </a:r>
            <a:r>
              <a:rPr sz="1200" dirty="0">
                <a:latin typeface="Times New Roman"/>
                <a:cs typeface="Times New Roman"/>
              </a:rPr>
              <a:t>to (1) </a:t>
            </a:r>
            <a:r>
              <a:rPr sz="1200" spc="-5" dirty="0">
                <a:latin typeface="Times New Roman"/>
                <a:cs typeface="Times New Roman"/>
              </a:rPr>
              <a:t>gain </a:t>
            </a:r>
            <a:r>
              <a:rPr sz="1200" dirty="0">
                <a:latin typeface="Times New Roman"/>
                <a:cs typeface="Times New Roman"/>
              </a:rPr>
              <a:t>the optimum volume of </a:t>
            </a:r>
            <a:r>
              <a:rPr sz="1200" spc="-5" dirty="0">
                <a:latin typeface="Times New Roman"/>
                <a:cs typeface="Times New Roman"/>
              </a:rPr>
              <a:t>sales  obtainable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each market, </a:t>
            </a:r>
            <a:r>
              <a:rPr sz="1200" dirty="0">
                <a:latin typeface="Times New Roman"/>
                <a:cs typeface="Times New Roman"/>
              </a:rPr>
              <a:t>(2) secure a </a:t>
            </a:r>
            <a:r>
              <a:rPr sz="1200" spc="-5" dirty="0">
                <a:latin typeface="Times New Roman"/>
                <a:cs typeface="Times New Roman"/>
              </a:rPr>
              <a:t>reasonable market share, and </a:t>
            </a:r>
            <a:r>
              <a:rPr sz="1200" dirty="0">
                <a:latin typeface="Times New Roman"/>
                <a:cs typeface="Times New Roman"/>
              </a:rPr>
              <a:t>(3) attain satisfactory market  </a:t>
            </a:r>
            <a:r>
              <a:rPr sz="1200" spc="-5" dirty="0">
                <a:latin typeface="Times New Roman"/>
                <a:cs typeface="Times New Roman"/>
              </a:rPr>
              <a:t>penetration. Coverage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assessed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geographic and/or market segments. Adequate market  coverage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require </a:t>
            </a:r>
            <a:r>
              <a:rPr sz="1200" spc="-5" dirty="0">
                <a:latin typeface="Times New Roman"/>
                <a:cs typeface="Times New Roman"/>
              </a:rPr>
              <a:t>changes </a:t>
            </a:r>
            <a:r>
              <a:rPr sz="1200" dirty="0">
                <a:latin typeface="Times New Roman"/>
                <a:cs typeface="Times New Roman"/>
              </a:rPr>
              <a:t>in distribution systems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country to country or time to time.  </a:t>
            </a:r>
            <a:r>
              <a:rPr sz="1200" spc="-5" dirty="0">
                <a:latin typeface="Times New Roman"/>
                <a:cs typeface="Times New Roman"/>
              </a:rPr>
              <a:t>Coverage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difficult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develop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highly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developed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areas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" dirty="0">
                <a:latin typeface="Times New Roman"/>
                <a:cs typeface="Times New Roman"/>
              </a:rPr>
              <a:t> sparse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former  because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heavy competition and the latter because of </a:t>
            </a:r>
            <a:r>
              <a:rPr sz="1200" spc="-5" dirty="0">
                <a:latin typeface="Times New Roman"/>
                <a:cs typeface="Times New Roman"/>
              </a:rPr>
              <a:t>inadequate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channels.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Character: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channel-of-distribution system selected </a:t>
            </a:r>
            <a:r>
              <a:rPr sz="1200" dirty="0">
                <a:latin typeface="Times New Roman"/>
                <a:cs typeface="Times New Roman"/>
              </a:rPr>
              <a:t>must fit the </a:t>
            </a:r>
            <a:r>
              <a:rPr sz="1200" spc="-5" dirty="0">
                <a:latin typeface="Times New Roman"/>
                <a:cs typeface="Times New Roman"/>
              </a:rPr>
              <a:t>character </a:t>
            </a:r>
            <a:r>
              <a:rPr sz="1200" dirty="0">
                <a:latin typeface="Times New Roman"/>
                <a:cs typeface="Times New Roman"/>
              </a:rPr>
              <a:t>of the company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doing </a:t>
            </a:r>
            <a:r>
              <a:rPr sz="1200" spc="-5" dirty="0">
                <a:latin typeface="Times New Roman"/>
                <a:cs typeface="Times New Roman"/>
              </a:rPr>
              <a:t>business. Some </a:t>
            </a:r>
            <a:r>
              <a:rPr sz="1200" dirty="0">
                <a:latin typeface="Times New Roman"/>
                <a:cs typeface="Times New Roman"/>
              </a:rPr>
              <a:t>obvious </a:t>
            </a:r>
            <a:r>
              <a:rPr sz="1200" spc="-5" dirty="0">
                <a:latin typeface="Times New Roman"/>
                <a:cs typeface="Times New Roman"/>
              </a:rPr>
              <a:t>product requirements, often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first  considered, </a:t>
            </a:r>
            <a:r>
              <a:rPr sz="1200" dirty="0">
                <a:latin typeface="Times New Roman"/>
                <a:cs typeface="Times New Roman"/>
              </a:rPr>
              <a:t>relate to perish-ability or bulk of the </a:t>
            </a:r>
            <a:r>
              <a:rPr sz="1200" spc="-5" dirty="0">
                <a:latin typeface="Times New Roman"/>
                <a:cs typeface="Times New Roman"/>
              </a:rPr>
              <a:t>product, </a:t>
            </a:r>
            <a:r>
              <a:rPr sz="1200" dirty="0">
                <a:latin typeface="Times New Roman"/>
                <a:cs typeface="Times New Roman"/>
              </a:rPr>
              <a:t>complexity of </a:t>
            </a:r>
            <a:r>
              <a:rPr sz="1200" spc="-5" dirty="0">
                <a:latin typeface="Times New Roman"/>
                <a:cs typeface="Times New Roman"/>
              </a:rPr>
              <a:t>sale, sales service  required, and value </a:t>
            </a:r>
            <a:r>
              <a:rPr sz="1200" dirty="0">
                <a:latin typeface="Times New Roman"/>
                <a:cs typeface="Times New Roman"/>
              </a:rPr>
              <a:t>of the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Continuity: Channels </a:t>
            </a:r>
            <a:r>
              <a:rPr sz="1200" dirty="0">
                <a:latin typeface="Times New Roman"/>
                <a:cs typeface="Times New Roman"/>
              </a:rPr>
              <a:t>of distribution often pose </a:t>
            </a:r>
            <a:r>
              <a:rPr sz="1200" spc="-5" dirty="0">
                <a:latin typeface="Times New Roman"/>
                <a:cs typeface="Times New Roman"/>
              </a:rPr>
              <a:t>longevity problems. Most agent middlemen firms  </a:t>
            </a:r>
            <a:r>
              <a:rPr sz="1200" dirty="0">
                <a:latin typeface="Times New Roman"/>
                <a:cs typeface="Times New Roman"/>
              </a:rPr>
              <a:t>tend to be small </a:t>
            </a:r>
            <a:r>
              <a:rPr sz="1200" spc="-5" dirty="0">
                <a:latin typeface="Times New Roman"/>
                <a:cs typeface="Times New Roman"/>
              </a:rPr>
              <a:t>institutions. </a:t>
            </a:r>
            <a:r>
              <a:rPr sz="1200" dirty="0">
                <a:latin typeface="Times New Roman"/>
                <a:cs typeface="Times New Roman"/>
              </a:rPr>
              <a:t>When one individual </a:t>
            </a:r>
            <a:r>
              <a:rPr sz="1200" spc="-5" dirty="0">
                <a:latin typeface="Times New Roman"/>
                <a:cs typeface="Times New Roman"/>
              </a:rPr>
              <a:t>retires </a:t>
            </a:r>
            <a:r>
              <a:rPr sz="1200" dirty="0">
                <a:latin typeface="Times New Roman"/>
                <a:cs typeface="Times New Roman"/>
              </a:rPr>
              <a:t>or moves out of a line of </a:t>
            </a:r>
            <a:r>
              <a:rPr sz="1200" spc="-5" dirty="0">
                <a:latin typeface="Times New Roman"/>
                <a:cs typeface="Times New Roman"/>
              </a:rPr>
              <a:t>business, </a:t>
            </a:r>
            <a:r>
              <a:rPr sz="1200" dirty="0">
                <a:latin typeface="Times New Roman"/>
                <a:cs typeface="Times New Roman"/>
              </a:rPr>
              <a:t>the  company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find it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lost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distribution in </a:t>
            </a:r>
            <a:r>
              <a:rPr sz="1200" spc="-5" dirty="0">
                <a:latin typeface="Times New Roman"/>
                <a:cs typeface="Times New Roman"/>
              </a:rPr>
              <a:t>that area. </a:t>
            </a:r>
            <a:r>
              <a:rPr sz="1200" dirty="0">
                <a:latin typeface="Times New Roman"/>
                <a:cs typeface="Times New Roman"/>
              </a:rPr>
              <a:t>Wholesalers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especially </a:t>
            </a:r>
            <a:r>
              <a:rPr sz="1200" spc="-5" dirty="0">
                <a:latin typeface="Times New Roman"/>
                <a:cs typeface="Times New Roman"/>
              </a:rPr>
              <a:t>retailers </a:t>
            </a:r>
            <a:r>
              <a:rPr sz="1200" dirty="0">
                <a:latin typeface="Times New Roman"/>
                <a:cs typeface="Times New Roman"/>
              </a:rPr>
              <a:t>are  not noted for their continuity in </a:t>
            </a:r>
            <a:r>
              <a:rPr sz="1200" spc="-5" dirty="0">
                <a:latin typeface="Times New Roman"/>
                <a:cs typeface="Times New Roman"/>
              </a:rPr>
              <a:t>business either. Most middlemen have little </a:t>
            </a:r>
            <a:r>
              <a:rPr sz="1200" dirty="0">
                <a:latin typeface="Times New Roman"/>
                <a:cs typeface="Times New Roman"/>
              </a:rPr>
              <a:t>loyalty to their  </a:t>
            </a:r>
            <a:r>
              <a:rPr sz="1200" spc="-5" dirty="0">
                <a:latin typeface="Times New Roman"/>
                <a:cs typeface="Times New Roman"/>
              </a:rPr>
              <a:t>vendors.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handle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brands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times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line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making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money,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quickly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reject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  products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within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season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year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fail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during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period.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Distributors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dealers  are </a:t>
            </a:r>
            <a:r>
              <a:rPr sz="1200" dirty="0">
                <a:latin typeface="Times New Roman"/>
                <a:cs typeface="Times New Roman"/>
              </a:rPr>
              <a:t>probably the most </a:t>
            </a:r>
            <a:r>
              <a:rPr sz="1200" spc="-5" dirty="0">
                <a:latin typeface="Times New Roman"/>
                <a:cs typeface="Times New Roman"/>
              </a:rPr>
              <a:t>loyal middlemen,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even </a:t>
            </a:r>
            <a:r>
              <a:rPr sz="1200" dirty="0">
                <a:latin typeface="Times New Roman"/>
                <a:cs typeface="Times New Roman"/>
              </a:rPr>
              <a:t>with them, </a:t>
            </a:r>
            <a:r>
              <a:rPr sz="1200" spc="-5" dirty="0">
                <a:latin typeface="Times New Roman"/>
                <a:cs typeface="Times New Roman"/>
              </a:rPr>
              <a:t>manufacturers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attempt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build  brand </a:t>
            </a:r>
            <a:r>
              <a:rPr sz="1200" dirty="0">
                <a:latin typeface="Times New Roman"/>
                <a:cs typeface="Times New Roman"/>
              </a:rPr>
              <a:t>loyalty downstream in a </a:t>
            </a:r>
            <a:r>
              <a:rPr sz="1200" spc="-5" dirty="0">
                <a:latin typeface="Times New Roman"/>
                <a:cs typeface="Times New Roman"/>
              </a:rPr>
              <a:t>channel </a:t>
            </a:r>
            <a:r>
              <a:rPr sz="1200" dirty="0">
                <a:latin typeface="Times New Roman"/>
                <a:cs typeface="Times New Roman"/>
              </a:rPr>
              <a:t>in case middlemen shift </a:t>
            </a:r>
            <a:r>
              <a:rPr sz="1200" spc="-5" dirty="0">
                <a:latin typeface="Times New Roman"/>
                <a:cs typeface="Times New Roman"/>
              </a:rPr>
              <a:t>allegiance </a:t>
            </a:r>
            <a:r>
              <a:rPr sz="1200" dirty="0">
                <a:latin typeface="Times New Roman"/>
                <a:cs typeface="Times New Roman"/>
              </a:rPr>
              <a:t>to other companies or  other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inducements.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130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704" y="1928369"/>
            <a:ext cx="5940425" cy="0"/>
          </a:xfrm>
          <a:custGeom>
            <a:avLst/>
            <a:gdLst/>
            <a:ahLst/>
            <a:cxnLst/>
            <a:rect l="l" t="t" r="r" b="b"/>
            <a:pathLst>
              <a:path w="5940425">
                <a:moveTo>
                  <a:pt x="0" y="0"/>
                </a:moveTo>
                <a:lnTo>
                  <a:pt x="658368" y="0"/>
                </a:lnTo>
              </a:path>
              <a:path w="5940425">
                <a:moveTo>
                  <a:pt x="659684" y="0"/>
                </a:moveTo>
                <a:lnTo>
                  <a:pt x="1153460" y="0"/>
                </a:lnTo>
              </a:path>
              <a:path w="5940425">
                <a:moveTo>
                  <a:pt x="1154777" y="0"/>
                </a:moveTo>
                <a:lnTo>
                  <a:pt x="1483961" y="0"/>
                </a:lnTo>
              </a:path>
              <a:path w="5940425">
                <a:moveTo>
                  <a:pt x="1485278" y="0"/>
                </a:moveTo>
                <a:lnTo>
                  <a:pt x="2143646" y="0"/>
                </a:lnTo>
              </a:path>
              <a:path w="5940425">
                <a:moveTo>
                  <a:pt x="2144963" y="0"/>
                </a:moveTo>
                <a:lnTo>
                  <a:pt x="2638739" y="0"/>
                </a:lnTo>
              </a:path>
              <a:path w="5940425">
                <a:moveTo>
                  <a:pt x="2640055" y="0"/>
                </a:moveTo>
                <a:lnTo>
                  <a:pt x="2969239" y="0"/>
                </a:lnTo>
              </a:path>
              <a:path w="5940425">
                <a:moveTo>
                  <a:pt x="2970556" y="0"/>
                </a:moveTo>
                <a:lnTo>
                  <a:pt x="3628924" y="0"/>
                </a:lnTo>
              </a:path>
              <a:path w="5940425">
                <a:moveTo>
                  <a:pt x="3630241" y="0"/>
                </a:moveTo>
                <a:lnTo>
                  <a:pt x="4124017" y="0"/>
                </a:lnTo>
              </a:path>
              <a:path w="5940425">
                <a:moveTo>
                  <a:pt x="4125334" y="0"/>
                </a:moveTo>
                <a:lnTo>
                  <a:pt x="4454518" y="0"/>
                </a:lnTo>
              </a:path>
              <a:path w="5940425">
                <a:moveTo>
                  <a:pt x="4455834" y="0"/>
                </a:moveTo>
                <a:lnTo>
                  <a:pt x="5114202" y="0"/>
                </a:lnTo>
              </a:path>
              <a:path w="5940425">
                <a:moveTo>
                  <a:pt x="5115519" y="0"/>
                </a:moveTo>
                <a:lnTo>
                  <a:pt x="5609295" y="0"/>
                </a:lnTo>
              </a:path>
              <a:path w="5940425">
                <a:moveTo>
                  <a:pt x="5610612" y="0"/>
                </a:moveTo>
                <a:lnTo>
                  <a:pt x="5939796" y="0"/>
                </a:lnTo>
              </a:path>
            </a:pathLst>
          </a:custGeom>
          <a:ln w="65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704" y="2117345"/>
            <a:ext cx="5775325" cy="0"/>
          </a:xfrm>
          <a:custGeom>
            <a:avLst/>
            <a:gdLst/>
            <a:ahLst/>
            <a:cxnLst/>
            <a:rect l="l" t="t" r="r" b="b"/>
            <a:pathLst>
              <a:path w="5775325">
                <a:moveTo>
                  <a:pt x="0" y="0"/>
                </a:moveTo>
                <a:lnTo>
                  <a:pt x="658368" y="0"/>
                </a:lnTo>
              </a:path>
              <a:path w="5775325">
                <a:moveTo>
                  <a:pt x="659684" y="0"/>
                </a:moveTo>
                <a:lnTo>
                  <a:pt x="1153460" y="0"/>
                </a:lnTo>
              </a:path>
              <a:path w="5775325">
                <a:moveTo>
                  <a:pt x="1154777" y="0"/>
                </a:moveTo>
                <a:lnTo>
                  <a:pt x="1483961" y="0"/>
                </a:lnTo>
              </a:path>
              <a:path w="5775325">
                <a:moveTo>
                  <a:pt x="1485278" y="0"/>
                </a:moveTo>
                <a:lnTo>
                  <a:pt x="2143646" y="0"/>
                </a:lnTo>
              </a:path>
              <a:path w="5775325">
                <a:moveTo>
                  <a:pt x="2144963" y="0"/>
                </a:moveTo>
                <a:lnTo>
                  <a:pt x="2638739" y="0"/>
                </a:lnTo>
              </a:path>
              <a:path w="5775325">
                <a:moveTo>
                  <a:pt x="2640055" y="0"/>
                </a:moveTo>
                <a:lnTo>
                  <a:pt x="2969239" y="0"/>
                </a:lnTo>
              </a:path>
              <a:path w="5775325">
                <a:moveTo>
                  <a:pt x="2970556" y="0"/>
                </a:moveTo>
                <a:lnTo>
                  <a:pt x="3628924" y="0"/>
                </a:lnTo>
              </a:path>
              <a:path w="5775325">
                <a:moveTo>
                  <a:pt x="3630241" y="0"/>
                </a:moveTo>
                <a:lnTo>
                  <a:pt x="4124017" y="0"/>
                </a:lnTo>
              </a:path>
              <a:path w="5775325">
                <a:moveTo>
                  <a:pt x="4125334" y="0"/>
                </a:moveTo>
                <a:lnTo>
                  <a:pt x="4454518" y="0"/>
                </a:lnTo>
              </a:path>
              <a:path w="5775325">
                <a:moveTo>
                  <a:pt x="4455834" y="0"/>
                </a:moveTo>
                <a:lnTo>
                  <a:pt x="5114202" y="0"/>
                </a:lnTo>
              </a:path>
              <a:path w="5775325">
                <a:moveTo>
                  <a:pt x="5115519" y="0"/>
                </a:moveTo>
                <a:lnTo>
                  <a:pt x="5609295" y="0"/>
                </a:lnTo>
              </a:path>
              <a:path w="5775325">
                <a:moveTo>
                  <a:pt x="5610612" y="0"/>
                </a:moveTo>
                <a:lnTo>
                  <a:pt x="5775204" y="0"/>
                </a:lnTo>
              </a:path>
            </a:pathLst>
          </a:custGeom>
          <a:ln w="65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2004" y="812424"/>
            <a:ext cx="5965825" cy="187007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400" b="1" spc="-5" dirty="0">
                <a:latin typeface="Times New Roman"/>
                <a:cs typeface="Times New Roman"/>
              </a:rPr>
              <a:t>Activity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300" b="1" i="1" spc="-5" dirty="0">
                <a:latin typeface="Times New Roman"/>
                <a:cs typeface="Times New Roman"/>
              </a:rPr>
              <a:t>Answer the following questions before continuing to the </a:t>
            </a:r>
            <a:r>
              <a:rPr sz="1300" b="1" i="1" dirty="0">
                <a:latin typeface="Times New Roman"/>
                <a:cs typeface="Times New Roman"/>
              </a:rPr>
              <a:t>next</a:t>
            </a:r>
            <a:r>
              <a:rPr sz="1300" b="1" i="1" spc="4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unit.</a:t>
            </a:r>
            <a:endParaRPr sz="1300">
              <a:latin typeface="Times New Roman"/>
              <a:cs typeface="Times New Roman"/>
            </a:endParaRPr>
          </a:p>
          <a:p>
            <a:pPr marL="697865" indent="-229235">
              <a:lnSpc>
                <a:spcPct val="100000"/>
              </a:lnSpc>
              <a:spcBef>
                <a:spcPts val="500"/>
              </a:spcBef>
              <a:buAutoNum type="arabicPeriod"/>
              <a:tabLst>
                <a:tab pos="698500" algn="l"/>
              </a:tabLst>
            </a:pPr>
            <a:r>
              <a:rPr sz="1300" spc="-5" dirty="0">
                <a:latin typeface="Times New Roman"/>
                <a:cs typeface="Times New Roman"/>
              </a:rPr>
              <a:t>Explain how </a:t>
            </a:r>
            <a:r>
              <a:rPr sz="1300" spc="-15" dirty="0">
                <a:latin typeface="Times New Roman"/>
                <a:cs typeface="Times New Roman"/>
              </a:rPr>
              <a:t>you </a:t>
            </a:r>
            <a:r>
              <a:rPr sz="1300" spc="-5" dirty="0">
                <a:latin typeface="Times New Roman"/>
                <a:cs typeface="Times New Roman"/>
              </a:rPr>
              <a:t>would select distributors in foreign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markets.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AutoNum type="arabicPeriod"/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Times New Roman"/>
              <a:buAutoNum type="arabicPeriod"/>
            </a:pPr>
            <a:endParaRPr sz="1700">
              <a:latin typeface="Times New Roman"/>
              <a:cs typeface="Times New Roman"/>
            </a:endParaRPr>
          </a:p>
          <a:p>
            <a:pPr marL="697865" marR="5080" indent="-228600">
              <a:lnSpc>
                <a:spcPct val="143800"/>
              </a:lnSpc>
              <a:buAutoNum type="arabicPeriod"/>
              <a:tabLst>
                <a:tab pos="698500" algn="l"/>
              </a:tabLst>
            </a:pPr>
            <a:r>
              <a:rPr sz="1300" spc="-5" dirty="0">
                <a:latin typeface="Times New Roman"/>
                <a:cs typeface="Times New Roman"/>
              </a:rPr>
              <a:t>Explain the roles of export management companies to the international  marketing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firm.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704" y="2952498"/>
            <a:ext cx="5941060" cy="0"/>
          </a:xfrm>
          <a:custGeom>
            <a:avLst/>
            <a:gdLst/>
            <a:ahLst/>
            <a:cxnLst/>
            <a:rect l="l" t="t" r="r" b="b"/>
            <a:pathLst>
              <a:path w="5941059">
                <a:moveTo>
                  <a:pt x="0" y="0"/>
                </a:moveTo>
                <a:lnTo>
                  <a:pt x="658368" y="0"/>
                </a:lnTo>
              </a:path>
              <a:path w="5941059">
                <a:moveTo>
                  <a:pt x="659684" y="0"/>
                </a:moveTo>
                <a:lnTo>
                  <a:pt x="1153460" y="0"/>
                </a:lnTo>
              </a:path>
              <a:path w="5941059">
                <a:moveTo>
                  <a:pt x="1154777" y="0"/>
                </a:moveTo>
                <a:lnTo>
                  <a:pt x="1483961" y="0"/>
                </a:lnTo>
              </a:path>
              <a:path w="5941059">
                <a:moveTo>
                  <a:pt x="1485278" y="0"/>
                </a:moveTo>
                <a:lnTo>
                  <a:pt x="2143646" y="0"/>
                </a:lnTo>
              </a:path>
              <a:path w="5941059">
                <a:moveTo>
                  <a:pt x="2146122" y="0"/>
                </a:moveTo>
                <a:lnTo>
                  <a:pt x="2639898" y="0"/>
                </a:lnTo>
              </a:path>
              <a:path w="5941059">
                <a:moveTo>
                  <a:pt x="2641214" y="0"/>
                </a:moveTo>
                <a:lnTo>
                  <a:pt x="2970398" y="0"/>
                </a:lnTo>
              </a:path>
              <a:path w="5941059">
                <a:moveTo>
                  <a:pt x="2971715" y="0"/>
                </a:moveTo>
                <a:lnTo>
                  <a:pt x="3630083" y="0"/>
                </a:lnTo>
              </a:path>
              <a:path w="5941059">
                <a:moveTo>
                  <a:pt x="3631400" y="0"/>
                </a:moveTo>
                <a:lnTo>
                  <a:pt x="4125176" y="0"/>
                </a:lnTo>
              </a:path>
              <a:path w="5941059">
                <a:moveTo>
                  <a:pt x="4126493" y="0"/>
                </a:moveTo>
                <a:lnTo>
                  <a:pt x="4455677" y="0"/>
                </a:lnTo>
              </a:path>
              <a:path w="5941059">
                <a:moveTo>
                  <a:pt x="4456993" y="0"/>
                </a:moveTo>
                <a:lnTo>
                  <a:pt x="5115362" y="0"/>
                </a:lnTo>
              </a:path>
              <a:path w="5941059">
                <a:moveTo>
                  <a:pt x="5116678" y="0"/>
                </a:moveTo>
                <a:lnTo>
                  <a:pt x="5610454" y="0"/>
                </a:lnTo>
              </a:path>
              <a:path w="5941059">
                <a:moveTo>
                  <a:pt x="5611771" y="0"/>
                </a:moveTo>
                <a:lnTo>
                  <a:pt x="5940955" y="0"/>
                </a:lnTo>
              </a:path>
            </a:pathLst>
          </a:custGeom>
          <a:ln w="65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704" y="3237486"/>
            <a:ext cx="4124325" cy="0"/>
          </a:xfrm>
          <a:custGeom>
            <a:avLst/>
            <a:gdLst/>
            <a:ahLst/>
            <a:cxnLst/>
            <a:rect l="l" t="t" r="r" b="b"/>
            <a:pathLst>
              <a:path w="4124325">
                <a:moveTo>
                  <a:pt x="0" y="0"/>
                </a:moveTo>
                <a:lnTo>
                  <a:pt x="658368" y="0"/>
                </a:lnTo>
              </a:path>
              <a:path w="4124325">
                <a:moveTo>
                  <a:pt x="659684" y="0"/>
                </a:moveTo>
                <a:lnTo>
                  <a:pt x="1153460" y="0"/>
                </a:lnTo>
              </a:path>
              <a:path w="4124325">
                <a:moveTo>
                  <a:pt x="1154777" y="0"/>
                </a:moveTo>
                <a:lnTo>
                  <a:pt x="1483961" y="0"/>
                </a:lnTo>
              </a:path>
              <a:path w="4124325">
                <a:moveTo>
                  <a:pt x="1485278" y="0"/>
                </a:moveTo>
                <a:lnTo>
                  <a:pt x="2143646" y="0"/>
                </a:lnTo>
              </a:path>
              <a:path w="4124325">
                <a:moveTo>
                  <a:pt x="2144963" y="0"/>
                </a:moveTo>
                <a:lnTo>
                  <a:pt x="2638739" y="0"/>
                </a:lnTo>
              </a:path>
              <a:path w="4124325">
                <a:moveTo>
                  <a:pt x="2640055" y="0"/>
                </a:moveTo>
                <a:lnTo>
                  <a:pt x="2969239" y="0"/>
                </a:lnTo>
              </a:path>
              <a:path w="4124325">
                <a:moveTo>
                  <a:pt x="2970556" y="0"/>
                </a:moveTo>
                <a:lnTo>
                  <a:pt x="3628924" y="0"/>
                </a:lnTo>
              </a:path>
              <a:path w="4124325">
                <a:moveTo>
                  <a:pt x="3630241" y="0"/>
                </a:moveTo>
                <a:lnTo>
                  <a:pt x="4124017" y="0"/>
                </a:lnTo>
              </a:path>
            </a:pathLst>
          </a:custGeom>
          <a:ln w="65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00453" y="4169031"/>
            <a:ext cx="4704080" cy="0"/>
          </a:xfrm>
          <a:custGeom>
            <a:avLst/>
            <a:gdLst/>
            <a:ahLst/>
            <a:cxnLst/>
            <a:rect l="l" t="t" r="r" b="b"/>
            <a:pathLst>
              <a:path w="4704080">
                <a:moveTo>
                  <a:pt x="0" y="0"/>
                </a:moveTo>
                <a:lnTo>
                  <a:pt x="658368" y="0"/>
                </a:lnTo>
              </a:path>
              <a:path w="4704080">
                <a:moveTo>
                  <a:pt x="659684" y="0"/>
                </a:moveTo>
                <a:lnTo>
                  <a:pt x="1153460" y="0"/>
                </a:lnTo>
              </a:path>
              <a:path w="4704080">
                <a:moveTo>
                  <a:pt x="1155573" y="0"/>
                </a:moveTo>
                <a:lnTo>
                  <a:pt x="1484757" y="0"/>
                </a:lnTo>
              </a:path>
              <a:path w="4704080">
                <a:moveTo>
                  <a:pt x="1486073" y="0"/>
                </a:moveTo>
                <a:lnTo>
                  <a:pt x="2144441" y="0"/>
                </a:lnTo>
              </a:path>
              <a:path w="4704080">
                <a:moveTo>
                  <a:pt x="2145758" y="0"/>
                </a:moveTo>
                <a:lnTo>
                  <a:pt x="2639534" y="0"/>
                </a:lnTo>
              </a:path>
              <a:path w="4704080">
                <a:moveTo>
                  <a:pt x="2640851" y="0"/>
                </a:moveTo>
                <a:lnTo>
                  <a:pt x="2970035" y="0"/>
                </a:lnTo>
              </a:path>
              <a:path w="4704080">
                <a:moveTo>
                  <a:pt x="2971352" y="0"/>
                </a:moveTo>
                <a:lnTo>
                  <a:pt x="3629720" y="0"/>
                </a:lnTo>
              </a:path>
              <a:path w="4704080">
                <a:moveTo>
                  <a:pt x="3631036" y="0"/>
                </a:moveTo>
                <a:lnTo>
                  <a:pt x="4124812" y="0"/>
                </a:lnTo>
              </a:path>
              <a:path w="4704080">
                <a:moveTo>
                  <a:pt x="4126129" y="0"/>
                </a:moveTo>
                <a:lnTo>
                  <a:pt x="4455313" y="0"/>
                </a:lnTo>
              </a:path>
              <a:path w="4704080">
                <a:moveTo>
                  <a:pt x="4456630" y="0"/>
                </a:moveTo>
                <a:lnTo>
                  <a:pt x="4703518" y="0"/>
                </a:lnTo>
              </a:path>
            </a:pathLst>
          </a:custGeom>
          <a:ln w="65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02004" y="3313302"/>
            <a:ext cx="5909310" cy="409130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697865" marR="891540">
              <a:lnSpc>
                <a:spcPts val="1500"/>
              </a:lnSpc>
              <a:spcBef>
                <a:spcPts val="195"/>
              </a:spcBef>
            </a:pPr>
            <a:r>
              <a:rPr sz="1300" spc="-5" dirty="0">
                <a:latin typeface="Times New Roman"/>
                <a:cs typeface="Times New Roman"/>
              </a:rPr>
              <a:t>3. Distinguish between a foreign distributor </a:t>
            </a:r>
            <a:r>
              <a:rPr sz="1300" dirty="0">
                <a:latin typeface="Times New Roman"/>
                <a:cs typeface="Times New Roman"/>
              </a:rPr>
              <a:t>and </a:t>
            </a:r>
            <a:r>
              <a:rPr sz="1300" spc="-5" dirty="0">
                <a:latin typeface="Times New Roman"/>
                <a:cs typeface="Times New Roman"/>
              </a:rPr>
              <a:t>a manufacturer’s  representative.</a:t>
            </a:r>
            <a:endParaRPr sz="1300">
              <a:latin typeface="Times New Roman"/>
              <a:cs typeface="Times New Roman"/>
            </a:endParaRPr>
          </a:p>
          <a:p>
            <a:pPr marL="697865">
              <a:lnSpc>
                <a:spcPct val="100000"/>
              </a:lnSpc>
              <a:spcBef>
                <a:spcPts val="489"/>
              </a:spcBef>
              <a:tabLst>
                <a:tab pos="5813425" algn="l"/>
              </a:tabLst>
            </a:pP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spc="-5" dirty="0">
                <a:latin typeface="Times New Roman"/>
                <a:cs typeface="Times New Roman"/>
              </a:rPr>
              <a:t>_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Times New Roman"/>
                <a:cs typeface="Times New Roman"/>
              </a:rPr>
              <a:t>Self – </a:t>
            </a:r>
            <a:r>
              <a:rPr sz="1400" b="1" spc="-5" dirty="0">
                <a:latin typeface="Times New Roman"/>
                <a:cs typeface="Times New Roman"/>
              </a:rPr>
              <a:t>Test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Exercises</a:t>
            </a:r>
            <a:endParaRPr sz="1400">
              <a:latin typeface="Times New Roman"/>
              <a:cs typeface="Times New Roman"/>
            </a:endParaRPr>
          </a:p>
          <a:p>
            <a:pPr marL="12700" marR="351790">
              <a:lnSpc>
                <a:spcPts val="1490"/>
              </a:lnSpc>
              <a:spcBef>
                <a:spcPts val="660"/>
              </a:spcBef>
            </a:pPr>
            <a:r>
              <a:rPr sz="1300" b="1" i="1" spc="-10" dirty="0">
                <a:latin typeface="Times New Roman"/>
                <a:cs typeface="Times New Roman"/>
              </a:rPr>
              <a:t>Write </a:t>
            </a:r>
            <a:r>
              <a:rPr sz="1300" b="1" i="1" spc="-5" dirty="0">
                <a:latin typeface="Times New Roman"/>
                <a:cs typeface="Times New Roman"/>
              </a:rPr>
              <a:t>“True” if </a:t>
            </a:r>
            <a:r>
              <a:rPr sz="1300" b="1" i="1" dirty="0">
                <a:latin typeface="Times New Roman"/>
                <a:cs typeface="Times New Roman"/>
              </a:rPr>
              <a:t>the </a:t>
            </a:r>
            <a:r>
              <a:rPr sz="1300" b="1" i="1" spc="-5" dirty="0">
                <a:latin typeface="Times New Roman"/>
                <a:cs typeface="Times New Roman"/>
              </a:rPr>
              <a:t>statement is correct </a:t>
            </a:r>
            <a:r>
              <a:rPr sz="1300" b="1" i="1" dirty="0">
                <a:latin typeface="Times New Roman"/>
                <a:cs typeface="Times New Roman"/>
              </a:rPr>
              <a:t>or </a:t>
            </a:r>
            <a:r>
              <a:rPr sz="1300" b="1" i="1" spc="-5" dirty="0">
                <a:latin typeface="Times New Roman"/>
                <a:cs typeface="Times New Roman"/>
              </a:rPr>
              <a:t>“False” if it </a:t>
            </a:r>
            <a:r>
              <a:rPr sz="1300" b="1" i="1" dirty="0">
                <a:latin typeface="Times New Roman"/>
                <a:cs typeface="Times New Roman"/>
              </a:rPr>
              <a:t>is </a:t>
            </a:r>
            <a:r>
              <a:rPr sz="1300" b="1" i="1" spc="-5" dirty="0">
                <a:latin typeface="Times New Roman"/>
                <a:cs typeface="Times New Roman"/>
              </a:rPr>
              <a:t>incorrect. </a:t>
            </a:r>
            <a:r>
              <a:rPr sz="1300" b="1" i="1" spc="-10" dirty="0">
                <a:latin typeface="Times New Roman"/>
                <a:cs typeface="Times New Roman"/>
              </a:rPr>
              <a:t>Answer </a:t>
            </a:r>
            <a:r>
              <a:rPr sz="1300" b="1" i="1" dirty="0">
                <a:latin typeface="Times New Roman"/>
                <a:cs typeface="Times New Roman"/>
              </a:rPr>
              <a:t>key </a:t>
            </a:r>
            <a:r>
              <a:rPr sz="1300" b="1" i="1" spc="-5" dirty="0">
                <a:latin typeface="Times New Roman"/>
                <a:cs typeface="Times New Roman"/>
              </a:rPr>
              <a:t>is  provided at the </a:t>
            </a:r>
            <a:r>
              <a:rPr sz="1300" b="1" i="1" dirty="0">
                <a:latin typeface="Times New Roman"/>
                <a:cs typeface="Times New Roman"/>
              </a:rPr>
              <a:t>end </a:t>
            </a:r>
            <a:r>
              <a:rPr sz="1300" b="1" i="1" spc="-5" dirty="0">
                <a:latin typeface="Times New Roman"/>
                <a:cs typeface="Times New Roman"/>
              </a:rPr>
              <a:t>of the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dirty="0">
                <a:latin typeface="Times New Roman"/>
                <a:cs typeface="Times New Roman"/>
              </a:rPr>
              <a:t>module.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>
              <a:latin typeface="Times New Roman"/>
              <a:cs typeface="Times New Roman"/>
            </a:endParaRPr>
          </a:p>
          <a:p>
            <a:pPr marL="926465" marR="361315" indent="-914400">
              <a:lnSpc>
                <a:spcPts val="1500"/>
              </a:lnSpc>
              <a:spcBef>
                <a:spcPts val="5"/>
              </a:spcBef>
              <a:tabLst>
                <a:tab pos="671830" algn="l"/>
              </a:tabLst>
            </a:pPr>
            <a:r>
              <a:rPr sz="1300" b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b="1" spc="-5" dirty="0">
                <a:latin typeface="Times New Roman"/>
                <a:cs typeface="Times New Roman"/>
              </a:rPr>
              <a:t>_1. </a:t>
            </a:r>
            <a:r>
              <a:rPr sz="1300" spc="-5" dirty="0">
                <a:latin typeface="Times New Roman"/>
                <a:cs typeface="Times New Roman"/>
              </a:rPr>
              <a:t>A firm’s </a:t>
            </a:r>
            <a:r>
              <a:rPr sz="1300" spc="-10" dirty="0">
                <a:latin typeface="Times New Roman"/>
                <a:cs typeface="Times New Roman"/>
              </a:rPr>
              <a:t>success </a:t>
            </a:r>
            <a:r>
              <a:rPr sz="1300" spc="-5" dirty="0">
                <a:latin typeface="Times New Roman"/>
                <a:cs typeface="Times New Roman"/>
              </a:rPr>
              <a:t>in </a:t>
            </a:r>
            <a:r>
              <a:rPr sz="1300" dirty="0">
                <a:latin typeface="Times New Roman"/>
                <a:cs typeface="Times New Roman"/>
              </a:rPr>
              <a:t>export </a:t>
            </a:r>
            <a:r>
              <a:rPr sz="1300" spc="-5" dirty="0">
                <a:latin typeface="Times New Roman"/>
                <a:cs typeface="Times New Roman"/>
              </a:rPr>
              <a:t>markets has </a:t>
            </a:r>
            <a:r>
              <a:rPr sz="1300" dirty="0">
                <a:latin typeface="Times New Roman"/>
                <a:cs typeface="Times New Roman"/>
              </a:rPr>
              <a:t>little </a:t>
            </a:r>
            <a:r>
              <a:rPr sz="1300" spc="-5" dirty="0">
                <a:latin typeface="Times New Roman"/>
                <a:cs typeface="Times New Roman"/>
              </a:rPr>
              <a:t>or nothing to do </a:t>
            </a:r>
            <a:r>
              <a:rPr sz="1300" spc="-10" dirty="0">
                <a:latin typeface="Times New Roman"/>
                <a:cs typeface="Times New Roman"/>
              </a:rPr>
              <a:t>with </a:t>
            </a:r>
            <a:r>
              <a:rPr sz="1300" spc="-5" dirty="0">
                <a:latin typeface="Times New Roman"/>
                <a:cs typeface="Times New Roman"/>
              </a:rPr>
              <a:t>the  performance of distributors it uses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there.</a:t>
            </a:r>
            <a:endParaRPr sz="1300">
              <a:latin typeface="Times New Roman"/>
              <a:cs typeface="Times New Roman"/>
            </a:endParaRPr>
          </a:p>
          <a:p>
            <a:pPr marL="926465" marR="46355" indent="-914400">
              <a:lnSpc>
                <a:spcPts val="1490"/>
              </a:lnSpc>
              <a:spcBef>
                <a:spcPts val="610"/>
              </a:spcBef>
              <a:tabLst>
                <a:tab pos="671830" algn="l"/>
              </a:tabLst>
            </a:pP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spc="-5" dirty="0">
                <a:latin typeface="Times New Roman"/>
                <a:cs typeface="Times New Roman"/>
              </a:rPr>
              <a:t>_2. A </a:t>
            </a:r>
            <a:r>
              <a:rPr sz="1300" dirty="0">
                <a:latin typeface="Times New Roman"/>
                <a:cs typeface="Times New Roman"/>
              </a:rPr>
              <a:t>firm </a:t>
            </a:r>
            <a:r>
              <a:rPr sz="1300" spc="-5" dirty="0">
                <a:latin typeface="Times New Roman"/>
                <a:cs typeface="Times New Roman"/>
              </a:rPr>
              <a:t>should give </a:t>
            </a:r>
            <a:r>
              <a:rPr sz="1300" dirty="0">
                <a:latin typeface="Times New Roman"/>
                <a:cs typeface="Times New Roman"/>
              </a:rPr>
              <a:t>lower </a:t>
            </a:r>
            <a:r>
              <a:rPr sz="1300" spc="-5" dirty="0">
                <a:latin typeface="Times New Roman"/>
                <a:cs typeface="Times New Roman"/>
              </a:rPr>
              <a:t>margin to foreign distributors if it wants to break  </a:t>
            </a:r>
            <a:r>
              <a:rPr sz="1300" spc="-10" dirty="0">
                <a:latin typeface="Times New Roman"/>
                <a:cs typeface="Times New Roman"/>
              </a:rPr>
              <a:t>into </a:t>
            </a:r>
            <a:r>
              <a:rPr sz="1300" spc="-5" dirty="0">
                <a:latin typeface="Times New Roman"/>
                <a:cs typeface="Times New Roman"/>
              </a:rPr>
              <a:t>the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market.</a:t>
            </a:r>
            <a:endParaRPr sz="1300">
              <a:latin typeface="Times New Roman"/>
              <a:cs typeface="Times New Roman"/>
            </a:endParaRPr>
          </a:p>
          <a:p>
            <a:pPr marL="926465" marR="683260" indent="-914400">
              <a:lnSpc>
                <a:spcPts val="1490"/>
              </a:lnSpc>
              <a:spcBef>
                <a:spcPts val="700"/>
              </a:spcBef>
              <a:tabLst>
                <a:tab pos="671830" algn="l"/>
              </a:tabLst>
            </a:pP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spc="-5" dirty="0">
                <a:latin typeface="Times New Roman"/>
                <a:cs typeface="Times New Roman"/>
              </a:rPr>
              <a:t>_3. </a:t>
            </a:r>
            <a:r>
              <a:rPr sz="1300" dirty="0">
                <a:latin typeface="Times New Roman"/>
                <a:cs typeface="Times New Roman"/>
              </a:rPr>
              <a:t>Home</a:t>
            </a:r>
            <a:r>
              <a:rPr sz="1300" dirty="0">
                <a:latin typeface="Symbol"/>
                <a:cs typeface="Symbol"/>
              </a:rPr>
              <a:t></a:t>
            </a:r>
            <a:r>
              <a:rPr sz="1300" dirty="0">
                <a:latin typeface="Times New Roman"/>
                <a:cs typeface="Times New Roman"/>
              </a:rPr>
              <a:t>country </a:t>
            </a:r>
            <a:r>
              <a:rPr sz="1300" spc="-5" dirty="0">
                <a:latin typeface="Times New Roman"/>
                <a:cs typeface="Times New Roman"/>
              </a:rPr>
              <a:t>middlemen are advantageous to firms with small  international </a:t>
            </a:r>
            <a:r>
              <a:rPr sz="1300" spc="-10" dirty="0">
                <a:latin typeface="Times New Roman"/>
                <a:cs typeface="Times New Roman"/>
              </a:rPr>
              <a:t>sales </a:t>
            </a:r>
            <a:r>
              <a:rPr sz="1300" spc="-5" dirty="0">
                <a:latin typeface="Times New Roman"/>
                <a:cs typeface="Times New Roman"/>
              </a:rPr>
              <a:t>volume.</a:t>
            </a:r>
            <a:endParaRPr sz="1300">
              <a:latin typeface="Times New Roman"/>
              <a:cs typeface="Times New Roman"/>
            </a:endParaRPr>
          </a:p>
          <a:p>
            <a:pPr marL="926465" marR="225425" indent="-914400">
              <a:lnSpc>
                <a:spcPts val="1500"/>
              </a:lnSpc>
              <a:spcBef>
                <a:spcPts val="600"/>
              </a:spcBef>
              <a:tabLst>
                <a:tab pos="671830" algn="l"/>
              </a:tabLst>
            </a:pP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spc="-5" dirty="0">
                <a:latin typeface="Times New Roman"/>
                <a:cs typeface="Times New Roman"/>
              </a:rPr>
              <a:t>_4. The use </a:t>
            </a:r>
            <a:r>
              <a:rPr sz="1300" dirty="0">
                <a:latin typeface="Times New Roman"/>
                <a:cs typeface="Times New Roman"/>
              </a:rPr>
              <a:t>of </a:t>
            </a:r>
            <a:r>
              <a:rPr sz="1300" spc="-5" dirty="0">
                <a:latin typeface="Times New Roman"/>
                <a:cs typeface="Times New Roman"/>
              </a:rPr>
              <a:t>export management companies </a:t>
            </a:r>
            <a:r>
              <a:rPr sz="1300" spc="5" dirty="0">
                <a:latin typeface="Times New Roman"/>
                <a:cs typeface="Times New Roman"/>
              </a:rPr>
              <a:t>by </a:t>
            </a:r>
            <a:r>
              <a:rPr sz="1300" spc="-5" dirty="0">
                <a:latin typeface="Times New Roman"/>
                <a:cs typeface="Times New Roman"/>
              </a:rPr>
              <a:t>a </a:t>
            </a:r>
            <a:r>
              <a:rPr sz="1300" dirty="0">
                <a:latin typeface="Times New Roman"/>
                <a:cs typeface="Times New Roman"/>
              </a:rPr>
              <a:t>firm lead </a:t>
            </a:r>
            <a:r>
              <a:rPr sz="1300" spc="-5" dirty="0">
                <a:latin typeface="Times New Roman"/>
                <a:cs typeface="Times New Roman"/>
              </a:rPr>
              <a:t>to the need for  high investment </a:t>
            </a:r>
            <a:r>
              <a:rPr sz="1300" dirty="0">
                <a:latin typeface="Times New Roman"/>
                <a:cs typeface="Times New Roman"/>
              </a:rPr>
              <a:t>on </a:t>
            </a:r>
            <a:r>
              <a:rPr sz="1300" spc="-5" dirty="0">
                <a:latin typeface="Times New Roman"/>
                <a:cs typeface="Times New Roman"/>
              </a:rPr>
              <a:t>the part of the </a:t>
            </a:r>
            <a:r>
              <a:rPr sz="1300" dirty="0">
                <a:latin typeface="Times New Roman"/>
                <a:cs typeface="Times New Roman"/>
              </a:rPr>
              <a:t>firm </a:t>
            </a:r>
            <a:r>
              <a:rPr sz="1300" spc="-5" dirty="0">
                <a:latin typeface="Times New Roman"/>
                <a:cs typeface="Times New Roman"/>
              </a:rPr>
              <a:t>to </a:t>
            </a:r>
            <a:r>
              <a:rPr sz="1300" dirty="0">
                <a:latin typeface="Times New Roman"/>
                <a:cs typeface="Times New Roman"/>
              </a:rPr>
              <a:t>get into </a:t>
            </a:r>
            <a:r>
              <a:rPr sz="1300" spc="-5" dirty="0">
                <a:latin typeface="Times New Roman"/>
                <a:cs typeface="Times New Roman"/>
              </a:rPr>
              <a:t>international</a:t>
            </a:r>
            <a:r>
              <a:rPr sz="1300" spc="10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markets.</a:t>
            </a:r>
            <a:endParaRPr sz="1300">
              <a:latin typeface="Times New Roman"/>
              <a:cs typeface="Times New Roman"/>
            </a:endParaRPr>
          </a:p>
          <a:p>
            <a:pPr marL="926465" marR="694055" indent="-914400">
              <a:lnSpc>
                <a:spcPts val="1500"/>
              </a:lnSpc>
              <a:spcBef>
                <a:spcPts val="590"/>
              </a:spcBef>
              <a:tabLst>
                <a:tab pos="671830" algn="l"/>
              </a:tabLst>
            </a:pP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00" spc="-5" dirty="0">
                <a:latin typeface="Times New Roman"/>
                <a:cs typeface="Times New Roman"/>
              </a:rPr>
              <a:t>_5. The manufacturer’s export </a:t>
            </a:r>
            <a:r>
              <a:rPr sz="1300" dirty="0">
                <a:latin typeface="Times New Roman"/>
                <a:cs typeface="Times New Roman"/>
              </a:rPr>
              <a:t>agent </a:t>
            </a:r>
            <a:r>
              <a:rPr sz="1300" spc="-5" dirty="0">
                <a:latin typeface="Times New Roman"/>
                <a:cs typeface="Times New Roman"/>
              </a:rPr>
              <a:t>serves as </a:t>
            </a:r>
            <a:r>
              <a:rPr sz="1300" dirty="0">
                <a:latin typeface="Times New Roman"/>
                <a:cs typeface="Times New Roman"/>
              </a:rPr>
              <a:t>the </a:t>
            </a:r>
            <a:r>
              <a:rPr sz="1300" spc="-5" dirty="0">
                <a:latin typeface="Times New Roman"/>
                <a:cs typeface="Times New Roman"/>
              </a:rPr>
              <a:t>producer’s export  department in the </a:t>
            </a:r>
            <a:r>
              <a:rPr sz="1300" dirty="0">
                <a:latin typeface="Times New Roman"/>
                <a:cs typeface="Times New Roman"/>
              </a:rPr>
              <a:t>same way </a:t>
            </a:r>
            <a:r>
              <a:rPr sz="1300" spc="-5" dirty="0">
                <a:latin typeface="Times New Roman"/>
                <a:cs typeface="Times New Roman"/>
              </a:rPr>
              <a:t>export management </a:t>
            </a:r>
            <a:r>
              <a:rPr sz="1300" dirty="0">
                <a:latin typeface="Times New Roman"/>
                <a:cs typeface="Times New Roman"/>
              </a:rPr>
              <a:t>company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does.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131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40" y="951563"/>
            <a:ext cx="5958218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934" y="1257887"/>
            <a:ext cx="5955116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64" y="1564211"/>
            <a:ext cx="595968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08" y="1870535"/>
            <a:ext cx="2128519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329259"/>
            <a:ext cx="595968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8934" y="2635583"/>
            <a:ext cx="5950545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2941907"/>
            <a:ext cx="595968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40" y="3248231"/>
            <a:ext cx="5958218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241" y="3554555"/>
            <a:ext cx="203117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88" y="4013279"/>
            <a:ext cx="5952006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64" y="4319603"/>
            <a:ext cx="5959686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8934" y="4625927"/>
            <a:ext cx="5973397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4932251"/>
            <a:ext cx="5950545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40" y="5238575"/>
            <a:ext cx="5953649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40" y="5544899"/>
            <a:ext cx="5958218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809" y="5851223"/>
            <a:ext cx="2081465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40" y="6309947"/>
            <a:ext cx="5958218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88" y="6616271"/>
            <a:ext cx="5956582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8910" y="6922595"/>
            <a:ext cx="5953649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382" y="7228919"/>
            <a:ext cx="3944922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5744" y="7690678"/>
            <a:ext cx="1852771" cy="1581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364" y="8146367"/>
            <a:ext cx="5964256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350" y="8452691"/>
            <a:ext cx="4149247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02004" y="894333"/>
            <a:ext cx="5969635" cy="7710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political decision involving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policy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have a </a:t>
            </a:r>
            <a:r>
              <a:rPr sz="1200" spc="-5" dirty="0">
                <a:latin typeface="Times New Roman"/>
                <a:cs typeface="Times New Roman"/>
              </a:rPr>
              <a:t>direct effect </a:t>
            </a:r>
            <a:r>
              <a:rPr sz="1200" dirty="0">
                <a:latin typeface="Times New Roman"/>
                <a:cs typeface="Times New Roman"/>
              </a:rPr>
              <a:t>on a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firm’s</a:t>
            </a:r>
            <a:endParaRPr sz="12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success.</a:t>
            </a:r>
            <a:r>
              <a:rPr sz="1200" spc="2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example,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imposed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total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trade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Iraq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Iraq  </a:t>
            </a:r>
            <a:r>
              <a:rPr sz="1200" spc="-5" dirty="0">
                <a:latin typeface="Times New Roman"/>
                <a:cs typeface="Times New Roman"/>
              </a:rPr>
              <a:t>occupied Kuwait and </a:t>
            </a:r>
            <a:r>
              <a:rPr sz="1200" dirty="0">
                <a:latin typeface="Times New Roman"/>
                <a:cs typeface="Times New Roman"/>
              </a:rPr>
              <a:t>this led to the </a:t>
            </a:r>
            <a:r>
              <a:rPr sz="1200" spc="-5" dirty="0">
                <a:latin typeface="Times New Roman"/>
                <a:cs typeface="Times New Roman"/>
              </a:rPr>
              <a:t>restriction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programs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IBM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Exxon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political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decisions.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600"/>
              </a:lnSpc>
            </a:pPr>
            <a:r>
              <a:rPr sz="1200" spc="-5" dirty="0">
                <a:latin typeface="Times New Roman"/>
                <a:cs typeface="Times New Roman"/>
              </a:rPr>
              <a:t>Conversely,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positive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effects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occur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there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changes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foreign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policy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given  favored treatment. Such were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cases when </a:t>
            </a:r>
            <a:r>
              <a:rPr sz="1200" dirty="0">
                <a:latin typeface="Times New Roman"/>
                <a:cs typeface="Times New Roman"/>
              </a:rPr>
              <a:t>South </a:t>
            </a:r>
            <a:r>
              <a:rPr sz="1200" spc="-5" dirty="0">
                <a:latin typeface="Times New Roman"/>
                <a:cs typeface="Times New Roman"/>
              </a:rPr>
              <a:t>Africa abolished apartheid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embargo  was lifted, and when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U.S. government decided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uncouple </a:t>
            </a:r>
            <a:r>
              <a:rPr sz="1200" dirty="0">
                <a:latin typeface="Times New Roman"/>
                <a:cs typeface="Times New Roman"/>
              </a:rPr>
              <a:t>human rights </a:t>
            </a:r>
            <a:r>
              <a:rPr sz="1200" spc="-5" dirty="0">
                <a:latin typeface="Times New Roman"/>
                <a:cs typeface="Times New Roman"/>
              </a:rPr>
              <a:t>issues from foreign  trade </a:t>
            </a:r>
            <a:r>
              <a:rPr sz="1200" dirty="0">
                <a:latin typeface="Times New Roman"/>
                <a:cs typeface="Times New Roman"/>
              </a:rPr>
              <a:t>policy </a:t>
            </a:r>
            <a:r>
              <a:rPr sz="1200" spc="-5" dirty="0">
                <a:latin typeface="Times New Roman"/>
                <a:cs typeface="Times New Roman"/>
              </a:rPr>
              <a:t>and grant </a:t>
            </a:r>
            <a:r>
              <a:rPr sz="1200" dirty="0">
                <a:latin typeface="Times New Roman"/>
                <a:cs typeface="Times New Roman"/>
              </a:rPr>
              <a:t>most </a:t>
            </a:r>
            <a:r>
              <a:rPr sz="1200" spc="-5" dirty="0">
                <a:latin typeface="Times New Roman"/>
                <a:cs typeface="Times New Roman"/>
              </a:rPr>
              <a:t>favored nation status (MFN) </a:t>
            </a:r>
            <a:r>
              <a:rPr sz="1200" dirty="0">
                <a:latin typeface="Times New Roman"/>
                <a:cs typeface="Times New Roman"/>
              </a:rPr>
              <a:t>to China.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5" dirty="0">
                <a:latin typeface="Times New Roman"/>
                <a:cs typeface="Times New Roman"/>
              </a:rPr>
              <a:t>cases, opportunities  were created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U.S.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economic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climate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another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important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home-based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uncontrollable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variable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far-  reaching effects </a:t>
            </a:r>
            <a:r>
              <a:rPr sz="1200" dirty="0">
                <a:latin typeface="Times New Roman"/>
                <a:cs typeface="Times New Roman"/>
              </a:rPr>
              <a:t>on a </a:t>
            </a:r>
            <a:r>
              <a:rPr sz="1200" spc="-5" dirty="0">
                <a:latin typeface="Times New Roman"/>
                <a:cs typeface="Times New Roman"/>
              </a:rPr>
              <a:t>company's competitive </a:t>
            </a:r>
            <a:r>
              <a:rPr sz="1200" dirty="0">
                <a:latin typeface="Times New Roman"/>
                <a:cs typeface="Times New Roman"/>
              </a:rPr>
              <a:t>position in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markets. The capacity to invest  in plants </a:t>
            </a:r>
            <a:r>
              <a:rPr sz="1200" spc="-5" dirty="0">
                <a:latin typeface="Times New Roman"/>
                <a:cs typeface="Times New Roman"/>
              </a:rPr>
              <a:t>and facilities, </a:t>
            </a:r>
            <a:r>
              <a:rPr sz="1200" dirty="0">
                <a:latin typeface="Times New Roman"/>
                <a:cs typeface="Times New Roman"/>
              </a:rPr>
              <a:t>either in domestic or </a:t>
            </a:r>
            <a:r>
              <a:rPr sz="1200" spc="-5" dirty="0">
                <a:latin typeface="Times New Roman"/>
                <a:cs typeface="Times New Roman"/>
              </a:rPr>
              <a:t>foreign markets, is </a:t>
            </a:r>
            <a:r>
              <a:rPr sz="1200" dirty="0">
                <a:latin typeface="Times New Roman"/>
                <a:cs typeface="Times New Roman"/>
              </a:rPr>
              <a:t>to a large extent a </a:t>
            </a:r>
            <a:r>
              <a:rPr sz="1200" spc="-5" dirty="0">
                <a:latin typeface="Times New Roman"/>
                <a:cs typeface="Times New Roman"/>
              </a:rPr>
              <a:t>function </a:t>
            </a:r>
            <a:r>
              <a:rPr sz="1200" dirty="0">
                <a:latin typeface="Times New Roman"/>
                <a:cs typeface="Times New Roman"/>
              </a:rPr>
              <a:t>of  domestic </a:t>
            </a:r>
            <a:r>
              <a:rPr sz="1200" spc="-5" dirty="0">
                <a:latin typeface="Times New Roman"/>
                <a:cs typeface="Times New Roman"/>
              </a:rPr>
              <a:t>economic vitality. </a:t>
            </a:r>
            <a:r>
              <a:rPr sz="1200" spc="-1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generally true that </a:t>
            </a:r>
            <a:r>
              <a:rPr sz="1200" spc="-5" dirty="0">
                <a:latin typeface="Times New Roman"/>
                <a:cs typeface="Times New Roman"/>
              </a:rPr>
              <a:t>capital </a:t>
            </a:r>
            <a:r>
              <a:rPr sz="1200" dirty="0">
                <a:latin typeface="Times New Roman"/>
                <a:cs typeface="Times New Roman"/>
              </a:rPr>
              <a:t>tends to flow </a:t>
            </a:r>
            <a:r>
              <a:rPr sz="1200" spc="-5" dirty="0">
                <a:latin typeface="Times New Roman"/>
                <a:cs typeface="Times New Roman"/>
              </a:rPr>
              <a:t>toward </a:t>
            </a:r>
            <a:r>
              <a:rPr sz="1200" dirty="0">
                <a:latin typeface="Times New Roman"/>
                <a:cs typeface="Times New Roman"/>
              </a:rPr>
              <a:t>optimum </a:t>
            </a:r>
            <a:r>
              <a:rPr sz="1200" spc="-5" dirty="0">
                <a:latin typeface="Times New Roman"/>
                <a:cs typeface="Times New Roman"/>
              </a:rPr>
              <a:t>use;  however, capital </a:t>
            </a:r>
            <a:r>
              <a:rPr sz="1200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generated before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10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mobility. Furthermore,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internal economic  conditions deteriorate, </a:t>
            </a:r>
            <a:r>
              <a:rPr sz="1200" dirty="0">
                <a:latin typeface="Times New Roman"/>
                <a:cs typeface="Times New Roman"/>
              </a:rPr>
              <a:t>restriction </a:t>
            </a:r>
            <a:r>
              <a:rPr sz="1200" spc="-5" dirty="0">
                <a:latin typeface="Times New Roman"/>
                <a:cs typeface="Times New Roman"/>
              </a:rPr>
              <a:t>against foreign </a:t>
            </a:r>
            <a:r>
              <a:rPr sz="1200" dirty="0">
                <a:latin typeface="Times New Roman"/>
                <a:cs typeface="Times New Roman"/>
              </a:rPr>
              <a:t>investment </a:t>
            </a:r>
            <a:r>
              <a:rPr sz="1200" spc="-5" dirty="0">
                <a:latin typeface="Times New Roman"/>
                <a:cs typeface="Times New Roman"/>
              </a:rPr>
              <a:t>and purchasing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imposed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strengthen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domestic economy.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Competition </a:t>
            </a:r>
            <a:r>
              <a:rPr sz="1200" spc="-5" dirty="0">
                <a:latin typeface="Times New Roman"/>
                <a:cs typeface="Times New Roman"/>
              </a:rPr>
              <a:t>within </a:t>
            </a:r>
            <a:r>
              <a:rPr sz="1200" dirty="0">
                <a:latin typeface="Times New Roman"/>
                <a:cs typeface="Times New Roman"/>
              </a:rPr>
              <a:t>the home country can </a:t>
            </a:r>
            <a:r>
              <a:rPr sz="1200" spc="-5" dirty="0">
                <a:latin typeface="Times New Roman"/>
                <a:cs typeface="Times New Roman"/>
              </a:rPr>
              <a:t>also have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profound effect </a:t>
            </a:r>
            <a:r>
              <a:rPr sz="1200" dirty="0">
                <a:latin typeface="Times New Roman"/>
                <a:cs typeface="Times New Roman"/>
              </a:rPr>
              <a:t>upon the </a:t>
            </a:r>
            <a:r>
              <a:rPr sz="1200" spc="-5" dirty="0">
                <a:latin typeface="Times New Roman"/>
                <a:cs typeface="Times New Roman"/>
              </a:rPr>
              <a:t>international  marketer’s </a:t>
            </a:r>
            <a:r>
              <a:rPr sz="1200" dirty="0">
                <a:latin typeface="Times New Roman"/>
                <a:cs typeface="Times New Roman"/>
              </a:rPr>
              <a:t>task. </a:t>
            </a:r>
            <a:r>
              <a:rPr sz="1200" spc="-5" dirty="0">
                <a:latin typeface="Times New Roman"/>
                <a:cs typeface="Times New Roman"/>
              </a:rPr>
              <a:t>Competition within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base/home nation affects </a:t>
            </a:r>
            <a:r>
              <a:rPr sz="1200" dirty="0">
                <a:latin typeface="Times New Roman"/>
                <a:cs typeface="Times New Roman"/>
              </a:rPr>
              <a:t>a firm’s domestic </a:t>
            </a:r>
            <a:r>
              <a:rPr sz="1200" spc="-5" dirty="0">
                <a:latin typeface="Times New Roman"/>
                <a:cs typeface="Times New Roman"/>
              </a:rPr>
              <a:t>as well as  international </a:t>
            </a:r>
            <a:r>
              <a:rPr sz="1200" dirty="0">
                <a:latin typeface="Times New Roman"/>
                <a:cs typeface="Times New Roman"/>
              </a:rPr>
              <a:t>plans. </a:t>
            </a:r>
            <a:r>
              <a:rPr sz="1200" spc="-5" dirty="0">
                <a:latin typeface="Times New Roman"/>
                <a:cs typeface="Times New Roman"/>
              </a:rPr>
              <a:t>Inextricably entwined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effects </a:t>
            </a:r>
            <a:r>
              <a:rPr sz="1200" dirty="0">
                <a:latin typeface="Times New Roman"/>
                <a:cs typeface="Times New Roman"/>
              </a:rPr>
              <a:t>of the domestic </a:t>
            </a:r>
            <a:r>
              <a:rPr sz="1200" spc="-5" dirty="0">
                <a:latin typeface="Times New Roman"/>
                <a:cs typeface="Times New Roman"/>
              </a:rPr>
              <a:t>environment are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constraints imposed </a:t>
            </a:r>
            <a:r>
              <a:rPr sz="1200" spc="5" dirty="0">
                <a:latin typeface="Times New Roman"/>
                <a:cs typeface="Times New Roman"/>
              </a:rPr>
              <a:t>by the </a:t>
            </a:r>
            <a:r>
              <a:rPr sz="1200" spc="-5" dirty="0">
                <a:latin typeface="Times New Roman"/>
                <a:cs typeface="Times New Roman"/>
              </a:rPr>
              <a:t>environment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each foreign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Times New Roman"/>
                <a:cs typeface="Times New Roman"/>
              </a:rPr>
              <a:t>1.3.3 </a:t>
            </a:r>
            <a:r>
              <a:rPr sz="1200" b="1" i="1" spc="-5" dirty="0">
                <a:latin typeface="Times New Roman"/>
                <a:cs typeface="Times New Roman"/>
              </a:rPr>
              <a:t>Foreign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Uncontrollable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67500"/>
              </a:lnSpc>
              <a:spcBef>
                <a:spcPts val="5"/>
              </a:spcBef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addition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uncontrollable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elements,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significant </a:t>
            </a:r>
            <a:r>
              <a:rPr sz="1200" dirty="0">
                <a:latin typeface="Times New Roman"/>
                <a:cs typeface="Times New Roman"/>
              </a:rPr>
              <a:t>source of uncertainty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number  of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i="1" dirty="0">
                <a:latin typeface="Times New Roman"/>
                <a:cs typeface="Times New Roman"/>
              </a:rPr>
              <a:t>uncontrollable </a:t>
            </a:r>
            <a:r>
              <a:rPr sz="1200" spc="-5" dirty="0">
                <a:latin typeface="Times New Roman"/>
                <a:cs typeface="Times New Roman"/>
              </a:rPr>
              <a:t>(depicted </a:t>
            </a:r>
            <a:r>
              <a:rPr sz="1200" dirty="0">
                <a:latin typeface="Times New Roman"/>
                <a:cs typeface="Times New Roman"/>
              </a:rPr>
              <a:t>in Figure 1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outer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circles).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5511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06" y="1257887"/>
            <a:ext cx="3594652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64" y="1716611"/>
            <a:ext cx="5950545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59" y="2022935"/>
            <a:ext cx="5145897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40" y="2481659"/>
            <a:ext cx="5958218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8935" y="2787983"/>
            <a:ext cx="5945988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40" y="3094307"/>
            <a:ext cx="5958218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40" y="3400631"/>
            <a:ext cx="5953649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34" y="3706955"/>
            <a:ext cx="5286178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64" y="4165679"/>
            <a:ext cx="5964256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64" y="4472003"/>
            <a:ext cx="5955116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8934" y="4778327"/>
            <a:ext cx="5950545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8910" y="5084651"/>
            <a:ext cx="5953649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64" y="5390975"/>
            <a:ext cx="595511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297" y="5697299"/>
            <a:ext cx="3297461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40" y="6156023"/>
            <a:ext cx="5958218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64" y="6462347"/>
            <a:ext cx="5955116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62" y="6768671"/>
            <a:ext cx="5603089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364" y="7227395"/>
            <a:ext cx="5950545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364" y="7533719"/>
            <a:ext cx="5959686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8934" y="7840043"/>
            <a:ext cx="5950545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354" y="8146367"/>
            <a:ext cx="4592700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74365" y="8648411"/>
            <a:ext cx="77514" cy="7755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00131" y="8615772"/>
            <a:ext cx="2937693" cy="1582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02004" y="894333"/>
            <a:ext cx="5969000" cy="787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home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undoubtedly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feels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comfortable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forecasting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climate and adjusting </a:t>
            </a:r>
            <a:r>
              <a:rPr sz="1200" dirty="0">
                <a:latin typeface="Times New Roman"/>
                <a:cs typeface="Times New Roman"/>
              </a:rPr>
              <a:t>business </a:t>
            </a:r>
            <a:r>
              <a:rPr sz="1200" spc="-5" dirty="0">
                <a:latin typeface="Times New Roman"/>
                <a:cs typeface="Times New Roman"/>
              </a:rPr>
              <a:t>decisions </a:t>
            </a:r>
            <a:r>
              <a:rPr sz="1200" dirty="0">
                <a:latin typeface="Times New Roman"/>
                <a:cs typeface="Times New Roman"/>
              </a:rPr>
              <a:t>to these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elements.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1016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process </a:t>
            </a:r>
            <a:r>
              <a:rPr sz="1200" dirty="0">
                <a:latin typeface="Times New Roman"/>
                <a:cs typeface="Times New Roman"/>
              </a:rPr>
              <a:t>of evaluating the </a:t>
            </a:r>
            <a:r>
              <a:rPr sz="1200" spc="-5" dirty="0">
                <a:latin typeface="Times New Roman"/>
                <a:cs typeface="Times New Roman"/>
              </a:rPr>
              <a:t>uncontrollable </a:t>
            </a:r>
            <a:r>
              <a:rPr sz="1200" dirty="0">
                <a:latin typeface="Times New Roman"/>
                <a:cs typeface="Times New Roman"/>
              </a:rPr>
              <a:t>elements in </a:t>
            </a:r>
            <a:r>
              <a:rPr sz="1200" spc="-5" dirty="0">
                <a:latin typeface="Times New Roman"/>
                <a:cs typeface="Times New Roman"/>
              </a:rPr>
              <a:t>an international marketing program,  however, often involves substantial doses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cultural, political,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economic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shock.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600"/>
              </a:lnSpc>
            </a:pPr>
            <a:r>
              <a:rPr sz="1200" spc="-5" dirty="0">
                <a:latin typeface="Times New Roman"/>
                <a:cs typeface="Times New Roman"/>
              </a:rPr>
              <a:t>A business </a:t>
            </a:r>
            <a:r>
              <a:rPr sz="1200" dirty="0">
                <a:latin typeface="Times New Roman"/>
                <a:cs typeface="Times New Roman"/>
              </a:rPr>
              <a:t>operating in a number of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countries </a:t>
            </a:r>
            <a:r>
              <a:rPr sz="1200" spc="-5" dirty="0">
                <a:latin typeface="Times New Roman"/>
                <a:cs typeface="Times New Roman"/>
              </a:rPr>
              <a:t>might </a:t>
            </a:r>
            <a:r>
              <a:rPr sz="1200" dirty="0">
                <a:latin typeface="Times New Roman"/>
                <a:cs typeface="Times New Roman"/>
              </a:rPr>
              <a:t>find polar </a:t>
            </a:r>
            <a:r>
              <a:rPr sz="1200" spc="-5" dirty="0">
                <a:latin typeface="Times New Roman"/>
                <a:cs typeface="Times New Roman"/>
              </a:rPr>
              <a:t>extremes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political  stability, class structure, and </a:t>
            </a:r>
            <a:r>
              <a:rPr sz="1200" dirty="0">
                <a:latin typeface="Times New Roman"/>
                <a:cs typeface="Times New Roman"/>
              </a:rPr>
              <a:t>economic </a:t>
            </a:r>
            <a:r>
              <a:rPr sz="1200" spc="-5" dirty="0">
                <a:latin typeface="Times New Roman"/>
                <a:cs typeface="Times New Roman"/>
              </a:rPr>
              <a:t>climate, </a:t>
            </a:r>
            <a:r>
              <a:rPr sz="1200" dirty="0">
                <a:latin typeface="Times New Roman"/>
                <a:cs typeface="Times New Roman"/>
              </a:rPr>
              <a:t>which are </a:t>
            </a:r>
            <a:r>
              <a:rPr sz="1200" spc="-5" dirty="0">
                <a:latin typeface="Times New Roman"/>
                <a:cs typeface="Times New Roman"/>
              </a:rPr>
              <a:t>critical elements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business decisions.  The dynamic upheavals </a:t>
            </a:r>
            <a:r>
              <a:rPr sz="1200" dirty="0">
                <a:latin typeface="Times New Roman"/>
                <a:cs typeface="Times New Roman"/>
              </a:rPr>
              <a:t>in some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further </a:t>
            </a:r>
            <a:r>
              <a:rPr sz="1200" spc="-5" dirty="0">
                <a:latin typeface="Times New Roman"/>
                <a:cs typeface="Times New Roman"/>
              </a:rPr>
              <a:t>illustrate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problems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dramatic change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cultural,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political,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economic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climates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relatively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short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periods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time.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example,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China,  </a:t>
            </a:r>
            <a:r>
              <a:rPr sz="1200" spc="-5" dirty="0">
                <a:latin typeface="Times New Roman"/>
                <a:cs typeface="Times New Roman"/>
              </a:rPr>
              <a:t>Russia, etc. have </a:t>
            </a:r>
            <a:r>
              <a:rPr sz="1200" dirty="0">
                <a:latin typeface="Times New Roman"/>
                <a:cs typeface="Times New Roman"/>
              </a:rPr>
              <a:t>moved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a communist </a:t>
            </a:r>
            <a:r>
              <a:rPr sz="1200" spc="-5" dirty="0">
                <a:latin typeface="Times New Roman"/>
                <a:cs typeface="Times New Roman"/>
              </a:rPr>
              <a:t>legal system </a:t>
            </a:r>
            <a:r>
              <a:rPr sz="1200" dirty="0">
                <a:latin typeface="Times New Roman"/>
                <a:cs typeface="Times New Roman"/>
              </a:rPr>
              <a:t>to a </a:t>
            </a:r>
            <a:r>
              <a:rPr sz="1200" spc="-5" dirty="0">
                <a:latin typeface="Times New Roman"/>
                <a:cs typeface="Times New Roman"/>
              </a:rPr>
              <a:t>commercial legal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system.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significant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elements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uncontrollable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environment,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shown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outer  </a:t>
            </a:r>
            <a:r>
              <a:rPr sz="1200" spc="-5" dirty="0">
                <a:latin typeface="Times New Roman"/>
                <a:cs typeface="Times New Roman"/>
              </a:rPr>
              <a:t>circles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Figure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include: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1)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political/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legal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forces,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2)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economic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forces,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3)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competitive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forces,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4)  </a:t>
            </a:r>
            <a:r>
              <a:rPr sz="1200" spc="-5" dirty="0">
                <a:latin typeface="Times New Roman"/>
                <a:cs typeface="Times New Roman"/>
              </a:rPr>
              <a:t>level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technology, </a:t>
            </a:r>
            <a:r>
              <a:rPr sz="1200" spc="5" dirty="0">
                <a:latin typeface="Times New Roman"/>
                <a:cs typeface="Times New Roman"/>
              </a:rPr>
              <a:t>5) </a:t>
            </a:r>
            <a:r>
              <a:rPr sz="1200" spc="-5" dirty="0">
                <a:latin typeface="Times New Roman"/>
                <a:cs typeface="Times New Roman"/>
              </a:rPr>
              <a:t>structure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distribution, 6) geography </a:t>
            </a:r>
            <a:r>
              <a:rPr sz="1200" spc="-5" dirty="0">
                <a:latin typeface="Times New Roman"/>
                <a:cs typeface="Times New Roman"/>
              </a:rPr>
              <a:t>and infrastructure, and </a:t>
            </a:r>
            <a:r>
              <a:rPr sz="1200" spc="5" dirty="0">
                <a:latin typeface="Times New Roman"/>
                <a:cs typeface="Times New Roman"/>
              </a:rPr>
              <a:t>7) </a:t>
            </a:r>
            <a:r>
              <a:rPr sz="1200" spc="-5" dirty="0">
                <a:latin typeface="Times New Roman"/>
                <a:cs typeface="Times New Roman"/>
              </a:rPr>
              <a:t>cultural  forces.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constitute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principal elements </a:t>
            </a:r>
            <a:r>
              <a:rPr sz="1200" dirty="0">
                <a:latin typeface="Times New Roman"/>
                <a:cs typeface="Times New Roman"/>
              </a:rPr>
              <a:t>of uncertainty </a:t>
            </a:r>
            <a:r>
              <a:rPr sz="1200" spc="-5" dirty="0">
                <a:latin typeface="Times New Roman"/>
                <a:cs typeface="Times New Roman"/>
              </a:rPr>
              <a:t>an international marketer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cope  </a:t>
            </a:r>
            <a:r>
              <a:rPr sz="1200" dirty="0">
                <a:latin typeface="Times New Roman"/>
                <a:cs typeface="Times New Roman"/>
              </a:rPr>
              <a:t>within </a:t>
            </a:r>
            <a:r>
              <a:rPr sz="1200" spc="-5" dirty="0">
                <a:latin typeface="Times New Roman"/>
                <a:cs typeface="Times New Roman"/>
              </a:rPr>
              <a:t>designing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marketing program. Consider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level </a:t>
            </a:r>
            <a:r>
              <a:rPr sz="1200" dirty="0">
                <a:latin typeface="Times New Roman"/>
                <a:cs typeface="Times New Roman"/>
              </a:rPr>
              <a:t>of technology and </a:t>
            </a:r>
            <a:r>
              <a:rPr sz="1200" spc="-5" dirty="0">
                <a:latin typeface="Times New Roman"/>
                <a:cs typeface="Times New Roman"/>
              </a:rPr>
              <a:t>political/legal forces  as illustrations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nature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dirty="0">
                <a:latin typeface="Times New Roman"/>
                <a:cs typeface="Times New Roman"/>
              </a:rPr>
              <a:t> uncontrollable.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level </a:t>
            </a:r>
            <a:r>
              <a:rPr sz="1200" dirty="0">
                <a:latin typeface="Times New Roman"/>
                <a:cs typeface="Times New Roman"/>
              </a:rPr>
              <a:t>of technology is </a:t>
            </a:r>
            <a:r>
              <a:rPr sz="1200" spc="-5" dirty="0">
                <a:latin typeface="Times New Roman"/>
                <a:cs typeface="Times New Roman"/>
              </a:rPr>
              <a:t>an uncontrollable </a:t>
            </a:r>
            <a:r>
              <a:rPr sz="1200" dirty="0">
                <a:latin typeface="Times New Roman"/>
                <a:cs typeface="Times New Roman"/>
              </a:rPr>
              <a:t>element that </a:t>
            </a:r>
            <a:r>
              <a:rPr sz="1200" spc="-5" dirty="0">
                <a:latin typeface="Times New Roman"/>
                <a:cs typeface="Times New Roman"/>
              </a:rPr>
              <a:t>can often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misread because </a:t>
            </a:r>
            <a:r>
              <a:rPr sz="1200" dirty="0">
                <a:latin typeface="Times New Roman"/>
                <a:cs typeface="Times New Roman"/>
              </a:rPr>
              <a:t>of the</a:t>
            </a:r>
            <a:r>
              <a:rPr sz="1200" spc="-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vast  differences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exist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dirty="0">
                <a:latin typeface="Times New Roman"/>
                <a:cs typeface="Times New Roman"/>
              </a:rPr>
              <a:t>developed and </a:t>
            </a:r>
            <a:r>
              <a:rPr sz="1200" spc="-5" dirty="0">
                <a:latin typeface="Times New Roman"/>
                <a:cs typeface="Times New Roman"/>
              </a:rPr>
              <a:t>undeveloped </a:t>
            </a:r>
            <a:r>
              <a:rPr sz="1200" dirty="0">
                <a:latin typeface="Times New Roman"/>
                <a:cs typeface="Times New Roman"/>
              </a:rPr>
              <a:t>countries. </a:t>
            </a:r>
            <a:r>
              <a:rPr sz="1200" spc="-5" dirty="0">
                <a:latin typeface="Times New Roman"/>
                <a:cs typeface="Times New Roman"/>
              </a:rPr>
              <a:t>A marketer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USA  cannot assume that </a:t>
            </a:r>
            <a:r>
              <a:rPr sz="1200" dirty="0">
                <a:latin typeface="Times New Roman"/>
                <a:cs typeface="Times New Roman"/>
              </a:rPr>
              <a:t>the level of </a:t>
            </a:r>
            <a:r>
              <a:rPr sz="1200" spc="-5" dirty="0">
                <a:latin typeface="Times New Roman"/>
                <a:cs typeface="Times New Roman"/>
              </a:rPr>
              <a:t>technical </a:t>
            </a:r>
            <a:r>
              <a:rPr sz="1200" dirty="0">
                <a:latin typeface="Times New Roman"/>
                <a:cs typeface="Times New Roman"/>
              </a:rPr>
              <a:t>support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same </a:t>
            </a:r>
            <a:r>
              <a:rPr sz="1200" dirty="0">
                <a:latin typeface="Times New Roman"/>
                <a:cs typeface="Times New Roman"/>
              </a:rPr>
              <a:t>in other nations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in 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6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Political and legal </a:t>
            </a:r>
            <a:r>
              <a:rPr sz="1200" dirty="0">
                <a:latin typeface="Times New Roman"/>
                <a:cs typeface="Times New Roman"/>
              </a:rPr>
              <a:t>issues </a:t>
            </a:r>
            <a:r>
              <a:rPr sz="1200" spc="-5" dirty="0">
                <a:latin typeface="Times New Roman"/>
                <a:cs typeface="Times New Roman"/>
              </a:rPr>
              <a:t>face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business </a:t>
            </a:r>
            <a:r>
              <a:rPr sz="1200" dirty="0">
                <a:latin typeface="Times New Roman"/>
                <a:cs typeface="Times New Roman"/>
              </a:rPr>
              <a:t>whether operating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home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foreign country.  However,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issues abroad are often amplified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"alien </a:t>
            </a:r>
            <a:r>
              <a:rPr sz="1200" dirty="0">
                <a:latin typeface="Times New Roman"/>
                <a:cs typeface="Times New Roman"/>
              </a:rPr>
              <a:t>status" of the </a:t>
            </a:r>
            <a:r>
              <a:rPr sz="1200" spc="-5" dirty="0">
                <a:latin typeface="Times New Roman"/>
                <a:cs typeface="Times New Roman"/>
              </a:rPr>
              <a:t>company, which  increases </a:t>
            </a:r>
            <a:r>
              <a:rPr sz="1200" dirty="0">
                <a:latin typeface="Times New Roman"/>
                <a:cs typeface="Times New Roman"/>
              </a:rPr>
              <a:t>the difficulty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properly </a:t>
            </a:r>
            <a:r>
              <a:rPr sz="1200" spc="-5" dirty="0">
                <a:latin typeface="Times New Roman"/>
                <a:cs typeface="Times New Roman"/>
              </a:rPr>
              <a:t>assessing and forecasting </a:t>
            </a:r>
            <a:r>
              <a:rPr sz="1200" dirty="0">
                <a:latin typeface="Times New Roman"/>
                <a:cs typeface="Times New Roman"/>
              </a:rPr>
              <a:t>the dynamic </a:t>
            </a:r>
            <a:r>
              <a:rPr sz="1200" spc="-5" dirty="0">
                <a:latin typeface="Times New Roman"/>
                <a:cs typeface="Times New Roman"/>
              </a:rPr>
              <a:t>international business  climate. There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two </a:t>
            </a:r>
            <a:r>
              <a:rPr sz="1200" dirty="0">
                <a:latin typeface="Times New Roman"/>
                <a:cs typeface="Times New Roman"/>
              </a:rPr>
              <a:t>dimensions to the </a:t>
            </a:r>
            <a:r>
              <a:rPr sz="1200" spc="-5" dirty="0">
                <a:latin typeface="Times New Roman"/>
                <a:cs typeface="Times New Roman"/>
              </a:rPr>
              <a:t>alien status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697865" indent="-229235">
              <a:lnSpc>
                <a:spcPct val="100000"/>
              </a:lnSpc>
              <a:spcBef>
                <a:spcPts val="760"/>
              </a:spcBef>
              <a:buFont typeface="Symbol"/>
              <a:buChar char=""/>
              <a:tabLst>
                <a:tab pos="697865" algn="l"/>
                <a:tab pos="698500" algn="l"/>
              </a:tabLst>
            </a:pPr>
            <a:r>
              <a:rPr sz="1200" spc="-5" dirty="0">
                <a:latin typeface="Times New Roman"/>
                <a:cs typeface="Times New Roman"/>
              </a:rPr>
              <a:t>alien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that foreigners </a:t>
            </a:r>
            <a:r>
              <a:rPr sz="1200" dirty="0">
                <a:latin typeface="Times New Roman"/>
                <a:cs typeface="Times New Roman"/>
              </a:rPr>
              <a:t>control the </a:t>
            </a:r>
            <a:r>
              <a:rPr sz="1200" spc="-5" dirty="0">
                <a:latin typeface="Times New Roman"/>
                <a:cs typeface="Times New Roman"/>
              </a:rPr>
              <a:t>business,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4365" y="994896"/>
            <a:ext cx="77514" cy="77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152" y="962231"/>
            <a:ext cx="4304672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40" y="1420955"/>
            <a:ext cx="5962787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87" y="1727279"/>
            <a:ext cx="5650264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186003"/>
            <a:ext cx="595511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40" y="2492327"/>
            <a:ext cx="5958218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88" y="2798651"/>
            <a:ext cx="5956582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40" y="3104975"/>
            <a:ext cx="5958218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252" y="3411299"/>
            <a:ext cx="2214023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64" y="3870023"/>
            <a:ext cx="5973397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8934" y="4176347"/>
            <a:ext cx="5955116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8910" y="4482671"/>
            <a:ext cx="5953649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4788995"/>
            <a:ext cx="595511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8934" y="5095319"/>
            <a:ext cx="5945975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60" y="5401643"/>
            <a:ext cx="1608689" cy="1265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12" y="5864888"/>
            <a:ext cx="639497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71519" y="6319091"/>
            <a:ext cx="4257517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9721" y="6777815"/>
            <a:ext cx="2319186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02004" y="905002"/>
            <a:ext cx="5970270" cy="602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7865" indent="-229235" algn="just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698500" algn="l"/>
              </a:tabLst>
            </a:pPr>
            <a:r>
              <a:rPr sz="1200" spc="-5" dirty="0">
                <a:latin typeface="Times New Roman"/>
                <a:cs typeface="Times New Roman"/>
              </a:rPr>
              <a:t>alien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culture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host country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alien to 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management.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500"/>
              </a:lnSpc>
              <a:spcBef>
                <a:spcPts val="1200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alien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status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means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viewed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outsider,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seen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exploiter  </a:t>
            </a:r>
            <a:r>
              <a:rPr sz="1200" spc="-5" dirty="0">
                <a:latin typeface="Times New Roman"/>
                <a:cs typeface="Times New Roman"/>
              </a:rPr>
              <a:t>and receive prejudiced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unfair treatment </a:t>
            </a:r>
            <a:r>
              <a:rPr sz="1200" dirty="0">
                <a:latin typeface="Times New Roman"/>
                <a:cs typeface="Times New Roman"/>
              </a:rPr>
              <a:t>at the hands of </a:t>
            </a:r>
            <a:r>
              <a:rPr sz="1200" spc="-5" dirty="0">
                <a:latin typeface="Times New Roman"/>
                <a:cs typeface="Times New Roman"/>
              </a:rPr>
              <a:t>politicians and/or legal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authorities.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600"/>
              </a:lnSpc>
            </a:pPr>
            <a:r>
              <a:rPr sz="1200" spc="-5" dirty="0">
                <a:latin typeface="Times New Roman"/>
                <a:cs typeface="Times New Roman"/>
              </a:rPr>
              <a:t>Furthermore, </a:t>
            </a:r>
            <a:r>
              <a:rPr sz="1200" dirty="0">
                <a:latin typeface="Times New Roman"/>
                <a:cs typeface="Times New Roman"/>
              </a:rPr>
              <a:t>in a domestic </a:t>
            </a:r>
            <a:r>
              <a:rPr sz="1200" spc="-5" dirty="0">
                <a:latin typeface="Times New Roman"/>
                <a:cs typeface="Times New Roman"/>
              </a:rPr>
              <a:t>situation political </a:t>
            </a:r>
            <a:r>
              <a:rPr sz="1200" dirty="0">
                <a:latin typeface="Times New Roman"/>
                <a:cs typeface="Times New Roman"/>
              </a:rPr>
              <a:t>details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ramifications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political and/or legal  events </a:t>
            </a:r>
            <a:r>
              <a:rPr sz="1200" dirty="0">
                <a:latin typeface="Times New Roman"/>
                <a:cs typeface="Times New Roman"/>
              </a:rPr>
              <a:t>are often more </a:t>
            </a:r>
            <a:r>
              <a:rPr sz="1200" spc="-5" dirty="0">
                <a:latin typeface="Times New Roman"/>
                <a:cs typeface="Times New Roman"/>
              </a:rPr>
              <a:t>transparent </a:t>
            </a:r>
            <a:r>
              <a:rPr sz="1200" dirty="0">
                <a:latin typeface="Times New Roman"/>
                <a:cs typeface="Times New Roman"/>
              </a:rPr>
              <a:t>than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are in some </a:t>
            </a:r>
            <a:r>
              <a:rPr sz="1200" spc="-5" dirty="0">
                <a:latin typeface="Times New Roman"/>
                <a:cs typeface="Times New Roman"/>
              </a:rPr>
              <a:t>foreign countries. For instance, political  and legal events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USA are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transparent when compared </a:t>
            </a:r>
            <a:r>
              <a:rPr sz="1200" dirty="0">
                <a:latin typeface="Times New Roman"/>
                <a:cs typeface="Times New Roman"/>
              </a:rPr>
              <a:t>to China or </a:t>
            </a:r>
            <a:r>
              <a:rPr sz="1200" spc="-5" dirty="0">
                <a:latin typeface="Times New Roman"/>
                <a:cs typeface="Times New Roman"/>
              </a:rPr>
              <a:t>Russia. </a:t>
            </a:r>
            <a:r>
              <a:rPr sz="1200" dirty="0">
                <a:latin typeface="Times New Roman"/>
                <a:cs typeface="Times New Roman"/>
              </a:rPr>
              <a:t>The point </a:t>
            </a:r>
            <a:r>
              <a:rPr sz="1200" spc="-5" dirty="0">
                <a:latin typeface="Times New Roman"/>
                <a:cs typeface="Times New Roman"/>
              </a:rPr>
              <a:t>is  that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thus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always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subject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political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whims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government  </a:t>
            </a:r>
            <a:r>
              <a:rPr sz="1200" dirty="0">
                <a:latin typeface="Times New Roman"/>
                <a:cs typeface="Times New Roman"/>
              </a:rPr>
              <a:t>to a </a:t>
            </a:r>
            <a:r>
              <a:rPr sz="1200" spc="-5" dirty="0">
                <a:latin typeface="Times New Roman"/>
                <a:cs typeface="Times New Roman"/>
              </a:rPr>
              <a:t>greater degree </a:t>
            </a:r>
            <a:r>
              <a:rPr sz="1200" dirty="0">
                <a:latin typeface="Times New Roman"/>
                <a:cs typeface="Times New Roman"/>
              </a:rPr>
              <a:t>than a </a:t>
            </a:r>
            <a:r>
              <a:rPr sz="1200" spc="-5" dirty="0">
                <a:latin typeface="Times New Roman"/>
                <a:cs typeface="Times New Roman"/>
              </a:rPr>
              <a:t>local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uncertainty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different </a:t>
            </a:r>
            <a:r>
              <a:rPr sz="1200" spc="-5" dirty="0">
                <a:latin typeface="Times New Roman"/>
                <a:cs typeface="Times New Roman"/>
              </a:rPr>
              <a:t>foreign business environments creates </a:t>
            </a:r>
            <a:r>
              <a:rPr sz="1200" dirty="0">
                <a:latin typeface="Times New Roman"/>
                <a:cs typeface="Times New Roman"/>
              </a:rPr>
              <a:t>the need for a </a:t>
            </a:r>
            <a:r>
              <a:rPr sz="1200" spc="-5" dirty="0">
                <a:latin typeface="Times New Roman"/>
                <a:cs typeface="Times New Roman"/>
              </a:rPr>
              <a:t>close </a:t>
            </a:r>
            <a:r>
              <a:rPr sz="1200" spc="5" dirty="0">
                <a:latin typeface="Times New Roman"/>
                <a:cs typeface="Times New Roman"/>
              </a:rPr>
              <a:t>study 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uncontrollable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environment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within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each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new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solutions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fundamentally  </a:t>
            </a:r>
            <a:r>
              <a:rPr sz="1200" spc="-5" dirty="0">
                <a:latin typeface="Times New Roman"/>
                <a:cs typeface="Times New Roman"/>
              </a:rPr>
              <a:t>identical marketing </a:t>
            </a:r>
            <a:r>
              <a:rPr sz="1200" dirty="0">
                <a:latin typeface="Times New Roman"/>
                <a:cs typeface="Times New Roman"/>
              </a:rPr>
              <a:t>tasks </a:t>
            </a:r>
            <a:r>
              <a:rPr sz="1200" spc="-5" dirty="0">
                <a:latin typeface="Times New Roman"/>
                <a:cs typeface="Times New Roman"/>
              </a:rPr>
              <a:t>are often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order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generally the result of </a:t>
            </a:r>
            <a:r>
              <a:rPr sz="1200" spc="-5" dirty="0">
                <a:latin typeface="Times New Roman"/>
                <a:cs typeface="Times New Roman"/>
              </a:rPr>
              <a:t>changes </a:t>
            </a:r>
            <a:r>
              <a:rPr sz="1200" dirty="0">
                <a:latin typeface="Times New Roman"/>
                <a:cs typeface="Times New Roman"/>
              </a:rPr>
              <a:t>in the  </a:t>
            </a:r>
            <a:r>
              <a:rPr sz="1200" spc="-5" dirty="0">
                <a:latin typeface="Times New Roman"/>
                <a:cs typeface="Times New Roman"/>
              </a:rPr>
              <a:t>environment </a:t>
            </a:r>
            <a:r>
              <a:rPr sz="1200" dirty="0">
                <a:latin typeface="Times New Roman"/>
                <a:cs typeface="Times New Roman"/>
              </a:rPr>
              <a:t>of the market. Thus, a strategy successful in one country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rendered ineffective 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another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differences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political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climate,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stages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economic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development,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level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technology, 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other cultural</a:t>
            </a:r>
            <a:r>
              <a:rPr sz="1200" dirty="0">
                <a:latin typeface="Times New Roman"/>
                <a:cs typeface="Times New Roman"/>
              </a:rPr>
              <a:t> variation.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Times New Roman"/>
                <a:cs typeface="Times New Roman"/>
              </a:rPr>
              <a:t>Activity </a:t>
            </a:r>
            <a:r>
              <a:rPr sz="1200" b="1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Answer </a:t>
            </a:r>
            <a:r>
              <a:rPr sz="1200" dirty="0">
                <a:latin typeface="Times New Roman"/>
                <a:cs typeface="Times New Roman"/>
              </a:rPr>
              <a:t>the following questions </a:t>
            </a:r>
            <a:r>
              <a:rPr sz="1200" spc="-5" dirty="0">
                <a:latin typeface="Times New Roman"/>
                <a:cs typeface="Times New Roman"/>
              </a:rPr>
              <a:t>before continuing </a:t>
            </a:r>
            <a:r>
              <a:rPr sz="1200" dirty="0">
                <a:latin typeface="Times New Roman"/>
                <a:cs typeface="Times New Roman"/>
              </a:rPr>
              <a:t>to the next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section.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469265" algn="just">
              <a:lnSpc>
                <a:spcPct val="100000"/>
              </a:lnSpc>
            </a:pPr>
            <a:r>
              <a:rPr sz="1200" dirty="0">
                <a:latin typeface="Times New Roman"/>
                <a:cs typeface="Times New Roman"/>
              </a:rPr>
              <a:t>1. Outline the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controllable.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367013" y="7363118"/>
            <a:ext cx="4594225" cy="36195"/>
            <a:chOff x="1367013" y="7363118"/>
            <a:chExt cx="4594225" cy="36195"/>
          </a:xfrm>
        </p:grpSpPr>
        <p:sp>
          <p:nvSpPr>
            <p:cNvPr id="22" name="object 22"/>
            <p:cNvSpPr/>
            <p:nvPr/>
          </p:nvSpPr>
          <p:spPr>
            <a:xfrm>
              <a:off x="1367013" y="7363118"/>
              <a:ext cx="4594137" cy="3616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71854" y="7374915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367013" y="7669442"/>
            <a:ext cx="4594225" cy="36195"/>
            <a:chOff x="1367013" y="7669442"/>
            <a:chExt cx="4594225" cy="36195"/>
          </a:xfrm>
        </p:grpSpPr>
        <p:sp>
          <p:nvSpPr>
            <p:cNvPr id="25" name="object 25"/>
            <p:cNvSpPr/>
            <p:nvPr/>
          </p:nvSpPr>
          <p:spPr>
            <a:xfrm>
              <a:off x="1367013" y="7669442"/>
              <a:ext cx="4594137" cy="3616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71854" y="7681620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367013" y="7975766"/>
            <a:ext cx="4594225" cy="36195"/>
            <a:chOff x="1367013" y="7975766"/>
            <a:chExt cx="4594225" cy="36195"/>
          </a:xfrm>
        </p:grpSpPr>
        <p:sp>
          <p:nvSpPr>
            <p:cNvPr id="28" name="object 28"/>
            <p:cNvSpPr/>
            <p:nvPr/>
          </p:nvSpPr>
          <p:spPr>
            <a:xfrm>
              <a:off x="1367013" y="7975766"/>
              <a:ext cx="4594137" cy="3616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71854" y="7987944"/>
              <a:ext cx="4572635" cy="0"/>
            </a:xfrm>
            <a:custGeom>
              <a:avLst/>
              <a:gdLst/>
              <a:ahLst/>
              <a:cxnLst/>
              <a:rect l="l" t="t" r="r" b="b"/>
              <a:pathLst>
                <a:path w="4572635">
                  <a:moveTo>
                    <a:pt x="0" y="0"/>
                  </a:moveTo>
                  <a:lnTo>
                    <a:pt x="457263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1371560" y="8461835"/>
            <a:ext cx="5337916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359153" y="8405621"/>
            <a:ext cx="5347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2.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dirty="0">
                <a:latin typeface="Times New Roman"/>
                <a:cs typeface="Times New Roman"/>
              </a:rPr>
              <a:t>are domestic uncontrollable </a:t>
            </a:r>
            <a:r>
              <a:rPr sz="1200" spc="-5" dirty="0">
                <a:latin typeface="Times New Roman"/>
                <a:cs typeface="Times New Roman"/>
              </a:rPr>
              <a:t>similar </a:t>
            </a:r>
            <a:r>
              <a:rPr sz="1200" dirty="0">
                <a:latin typeface="Times New Roman"/>
                <a:cs typeface="Times New Roman"/>
              </a:rPr>
              <a:t>to or </a:t>
            </a:r>
            <a:r>
              <a:rPr sz="1200" spc="-5" dirty="0">
                <a:latin typeface="Times New Roman"/>
                <a:cs typeface="Times New Roman"/>
              </a:rPr>
              <a:t>different from foreign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uncontrollable?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367013" y="8894751"/>
            <a:ext cx="4594225" cy="36195"/>
            <a:chOff x="1367013" y="8894751"/>
            <a:chExt cx="4594225" cy="36195"/>
          </a:xfrm>
        </p:grpSpPr>
        <p:sp>
          <p:nvSpPr>
            <p:cNvPr id="33" name="object 33"/>
            <p:cNvSpPr/>
            <p:nvPr/>
          </p:nvSpPr>
          <p:spPr>
            <a:xfrm>
              <a:off x="1367013" y="8894751"/>
              <a:ext cx="4594137" cy="3616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71854" y="8906865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13" y="1078142"/>
            <a:ext cx="4594225" cy="36195"/>
            <a:chOff x="1367013" y="1078142"/>
            <a:chExt cx="4594225" cy="36195"/>
          </a:xfrm>
        </p:grpSpPr>
        <p:sp>
          <p:nvSpPr>
            <p:cNvPr id="3" name="object 3"/>
            <p:cNvSpPr/>
            <p:nvPr/>
          </p:nvSpPr>
          <p:spPr>
            <a:xfrm>
              <a:off x="1367013" y="1078142"/>
              <a:ext cx="4594137" cy="361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71854" y="1089304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367013" y="1384466"/>
            <a:ext cx="4594225" cy="36195"/>
            <a:chOff x="1367013" y="1384466"/>
            <a:chExt cx="4594225" cy="36195"/>
          </a:xfrm>
        </p:grpSpPr>
        <p:sp>
          <p:nvSpPr>
            <p:cNvPr id="6" name="object 6"/>
            <p:cNvSpPr/>
            <p:nvPr/>
          </p:nvSpPr>
          <p:spPr>
            <a:xfrm>
              <a:off x="1367013" y="1384466"/>
              <a:ext cx="4594137" cy="361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71854" y="1395628"/>
              <a:ext cx="4572635" cy="0"/>
            </a:xfrm>
            <a:custGeom>
              <a:avLst/>
              <a:gdLst/>
              <a:ahLst/>
              <a:cxnLst/>
              <a:rect l="l" t="t" r="r" b="b"/>
              <a:pathLst>
                <a:path w="4572635">
                  <a:moveTo>
                    <a:pt x="0" y="0"/>
                  </a:moveTo>
                  <a:lnTo>
                    <a:pt x="4572381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376131" y="1870535"/>
            <a:ext cx="5497922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1301" y="2176859"/>
            <a:ext cx="961692" cy="131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59153" y="1813306"/>
            <a:ext cx="5506085" cy="514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3.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dirty="0">
                <a:latin typeface="Times New Roman"/>
                <a:cs typeface="Times New Roman"/>
              </a:rPr>
              <a:t>should a marketing </a:t>
            </a:r>
            <a:r>
              <a:rPr sz="1200" spc="-5" dirty="0">
                <a:latin typeface="Times New Roman"/>
                <a:cs typeface="Times New Roman"/>
              </a:rPr>
              <a:t>manager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an international </a:t>
            </a:r>
            <a:r>
              <a:rPr sz="1200" dirty="0">
                <a:latin typeface="Times New Roman"/>
                <a:cs typeface="Times New Roman"/>
              </a:rPr>
              <a:t>company handle the</a:t>
            </a:r>
            <a:r>
              <a:rPr sz="1200" spc="-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uncontrollable?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67013" y="2609762"/>
            <a:ext cx="4594225" cy="36195"/>
            <a:chOff x="1367013" y="2609762"/>
            <a:chExt cx="4594225" cy="36195"/>
          </a:xfrm>
        </p:grpSpPr>
        <p:sp>
          <p:nvSpPr>
            <p:cNvPr id="12" name="object 12"/>
            <p:cNvSpPr/>
            <p:nvPr/>
          </p:nvSpPr>
          <p:spPr>
            <a:xfrm>
              <a:off x="1367013" y="2609762"/>
              <a:ext cx="4594137" cy="361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71854" y="2620924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367013" y="2916086"/>
            <a:ext cx="4594225" cy="36195"/>
            <a:chOff x="1367013" y="2916086"/>
            <a:chExt cx="4594225" cy="36195"/>
          </a:xfrm>
        </p:grpSpPr>
        <p:sp>
          <p:nvSpPr>
            <p:cNvPr id="15" name="object 15"/>
            <p:cNvSpPr/>
            <p:nvPr/>
          </p:nvSpPr>
          <p:spPr>
            <a:xfrm>
              <a:off x="1367013" y="2916086"/>
              <a:ext cx="4594137" cy="361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71854" y="2927248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367013" y="3222410"/>
            <a:ext cx="4594225" cy="36195"/>
            <a:chOff x="1367013" y="3222410"/>
            <a:chExt cx="4594225" cy="36195"/>
          </a:xfrm>
        </p:grpSpPr>
        <p:sp>
          <p:nvSpPr>
            <p:cNvPr id="18" name="object 18"/>
            <p:cNvSpPr/>
            <p:nvPr/>
          </p:nvSpPr>
          <p:spPr>
            <a:xfrm>
              <a:off x="1367013" y="3222410"/>
              <a:ext cx="4594137" cy="361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71854" y="3233632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918888" y="3406676"/>
            <a:ext cx="598432" cy="126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3476" y="3865400"/>
            <a:ext cx="3298878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64" y="4319603"/>
            <a:ext cx="595968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8934" y="4625927"/>
            <a:ext cx="5950545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818388" y="4843284"/>
            <a:ext cx="6188710" cy="1584325"/>
            <a:chOff x="818388" y="4843284"/>
            <a:chExt cx="6188710" cy="1584325"/>
          </a:xfrm>
        </p:grpSpPr>
        <p:sp>
          <p:nvSpPr>
            <p:cNvPr id="25" name="object 25"/>
            <p:cNvSpPr/>
            <p:nvPr/>
          </p:nvSpPr>
          <p:spPr>
            <a:xfrm>
              <a:off x="918879" y="4942919"/>
              <a:ext cx="3914607" cy="15822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54879" y="4843284"/>
              <a:ext cx="300977" cy="35584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44796" y="4861547"/>
              <a:ext cx="2161794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5173967"/>
              <a:ext cx="6188202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5480291"/>
              <a:ext cx="6186677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388" y="5786615"/>
              <a:ext cx="6188202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8388" y="6092939"/>
              <a:ext cx="2779014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914364" y="6634559"/>
            <a:ext cx="5959686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4364" y="6940883"/>
            <a:ext cx="5955116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8934" y="7247207"/>
            <a:ext cx="5955116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14364" y="7553531"/>
            <a:ext cx="5959686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4378" y="7859855"/>
            <a:ext cx="3126545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14340" y="8318579"/>
            <a:ext cx="5958218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14364" y="8624916"/>
            <a:ext cx="5959686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14364" y="8931240"/>
            <a:ext cx="5955116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902004" y="3348355"/>
            <a:ext cx="5968365" cy="5735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latin typeface="Times New Roman"/>
                <a:cs typeface="Times New Roman"/>
              </a:rPr>
              <a:t>1.4 </a:t>
            </a:r>
            <a:r>
              <a:rPr sz="1200" b="1" spc="-5" dirty="0">
                <a:latin typeface="Times New Roman"/>
                <a:cs typeface="Times New Roman"/>
              </a:rPr>
              <a:t>Stages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International Marketing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Involvement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9100"/>
              </a:lnSpc>
              <a:spcBef>
                <a:spcPts val="1150"/>
              </a:spcBef>
            </a:pPr>
            <a:r>
              <a:rPr sz="1200" spc="-5" dirty="0">
                <a:latin typeface="Times New Roman"/>
                <a:cs typeface="Times New Roman"/>
              </a:rPr>
              <a:t>Once </a:t>
            </a:r>
            <a:r>
              <a:rPr sz="1200" dirty="0">
                <a:latin typeface="Times New Roman"/>
                <a:cs typeface="Times New Roman"/>
              </a:rPr>
              <a:t>a company has decided to be international, it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to decide the </a:t>
            </a:r>
            <a:r>
              <a:rPr sz="1200" spc="-5" dirty="0">
                <a:latin typeface="Times New Roman"/>
                <a:cs typeface="Times New Roman"/>
              </a:rPr>
              <a:t>degree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marketing  </a:t>
            </a:r>
            <a:r>
              <a:rPr sz="1200" spc="-5" dirty="0">
                <a:latin typeface="Times New Roman"/>
                <a:cs typeface="Times New Roman"/>
              </a:rPr>
              <a:t>involvement and commitment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prepared </a:t>
            </a:r>
            <a:r>
              <a:rPr sz="1200" dirty="0">
                <a:latin typeface="Times New Roman"/>
                <a:cs typeface="Times New Roman"/>
              </a:rPr>
              <a:t>to make. </a:t>
            </a:r>
            <a:r>
              <a:rPr sz="1200" spc="-5" dirty="0">
                <a:latin typeface="Times New Roman"/>
                <a:cs typeface="Times New Roman"/>
              </a:rPr>
              <a:t>These decisions </a:t>
            </a:r>
            <a:r>
              <a:rPr sz="1200" dirty="0">
                <a:latin typeface="Times New Roman"/>
                <a:cs typeface="Times New Roman"/>
              </a:rPr>
              <a:t>should </a:t>
            </a:r>
            <a:r>
              <a:rPr sz="1200" spc="-5" dirty="0">
                <a:latin typeface="Times New Roman"/>
                <a:cs typeface="Times New Roman"/>
              </a:rPr>
              <a:t>reflect considerable  </a:t>
            </a:r>
            <a:r>
              <a:rPr sz="1200" dirty="0">
                <a:latin typeface="Times New Roman"/>
                <a:cs typeface="Times New Roman"/>
              </a:rPr>
              <a:t>study </a:t>
            </a:r>
            <a:r>
              <a:rPr sz="1200" spc="-5" dirty="0">
                <a:latin typeface="Times New Roman"/>
                <a:cs typeface="Times New Roman"/>
              </a:rPr>
              <a:t>and analysis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 potential </a:t>
            </a:r>
            <a:r>
              <a:rPr sz="1200" dirty="0">
                <a:latin typeface="Times New Roman"/>
                <a:cs typeface="Times New Roman"/>
              </a:rPr>
              <a:t>and company </a:t>
            </a:r>
            <a:r>
              <a:rPr sz="1200" spc="-5" dirty="0">
                <a:latin typeface="Times New Roman"/>
                <a:cs typeface="Times New Roman"/>
              </a:rPr>
              <a:t>capabilities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dirty="0">
                <a:latin typeface="Times New Roman"/>
                <a:cs typeface="Times New Roman"/>
              </a:rPr>
              <a:t> a </a:t>
            </a:r>
            <a:r>
              <a:rPr sz="1200" spc="-5" dirty="0">
                <a:latin typeface="Times New Roman"/>
                <a:cs typeface="Times New Roman"/>
              </a:rPr>
              <a:t>process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always followed.  </a:t>
            </a:r>
            <a:r>
              <a:rPr sz="1200" dirty="0">
                <a:latin typeface="Times New Roman"/>
                <a:cs typeface="Times New Roman"/>
              </a:rPr>
              <a:t>Many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companies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begin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tentatively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growing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they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gain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experience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gradually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changing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strategy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tactics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become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committed.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Others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enter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  marketing after </a:t>
            </a:r>
            <a:r>
              <a:rPr sz="1200" dirty="0">
                <a:latin typeface="Times New Roman"/>
                <a:cs typeface="Times New Roman"/>
              </a:rPr>
              <a:t>much </a:t>
            </a:r>
            <a:r>
              <a:rPr sz="1200" spc="-5" dirty="0">
                <a:latin typeface="Times New Roman"/>
                <a:cs typeface="Times New Roman"/>
              </a:rPr>
              <a:t>research and </a:t>
            </a:r>
            <a:r>
              <a:rPr sz="1200" dirty="0">
                <a:latin typeface="Times New Roman"/>
                <a:cs typeface="Times New Roman"/>
              </a:rPr>
              <a:t>with fully developed long-range plans, </a:t>
            </a:r>
            <a:r>
              <a:rPr sz="1200" spc="-5" dirty="0">
                <a:latin typeface="Times New Roman"/>
                <a:cs typeface="Times New Roman"/>
              </a:rPr>
              <a:t>prepared </a:t>
            </a:r>
            <a:r>
              <a:rPr sz="1200" dirty="0">
                <a:latin typeface="Times New Roman"/>
                <a:cs typeface="Times New Roman"/>
              </a:rPr>
              <a:t>to make  </a:t>
            </a:r>
            <a:r>
              <a:rPr sz="1200" spc="-5" dirty="0">
                <a:latin typeface="Times New Roman"/>
                <a:cs typeface="Times New Roman"/>
              </a:rPr>
              <a:t>investments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acquire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dirty="0">
                <a:latin typeface="Times New Roman"/>
                <a:cs typeface="Times New Roman"/>
              </a:rPr>
              <a:t> position.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7600"/>
              </a:lnSpc>
            </a:pPr>
            <a:r>
              <a:rPr sz="1200" spc="-5" dirty="0">
                <a:latin typeface="Times New Roman"/>
                <a:cs typeface="Times New Roman"/>
              </a:rPr>
              <a:t>Regardless </a:t>
            </a:r>
            <a:r>
              <a:rPr sz="1200" dirty="0">
                <a:latin typeface="Times New Roman"/>
                <a:cs typeface="Times New Roman"/>
              </a:rPr>
              <a:t>of the means </a:t>
            </a:r>
            <a:r>
              <a:rPr sz="1200" spc="-5" dirty="0">
                <a:latin typeface="Times New Roman"/>
                <a:cs typeface="Times New Roman"/>
              </a:rPr>
              <a:t>employed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gain </a:t>
            </a:r>
            <a:r>
              <a:rPr sz="1200" dirty="0">
                <a:latin typeface="Times New Roman"/>
                <a:cs typeface="Times New Roman"/>
              </a:rPr>
              <a:t>entry into a </a:t>
            </a:r>
            <a:r>
              <a:rPr sz="1200" spc="-5" dirty="0">
                <a:latin typeface="Times New Roman"/>
                <a:cs typeface="Times New Roman"/>
              </a:rPr>
              <a:t>foreign market, </a:t>
            </a:r>
            <a:r>
              <a:rPr sz="1200" dirty="0">
                <a:latin typeface="Times New Roman"/>
                <a:cs typeface="Times New Roman"/>
              </a:rPr>
              <a:t>a company </a:t>
            </a:r>
            <a:r>
              <a:rPr sz="1200" spc="-5" dirty="0">
                <a:latin typeface="Times New Roman"/>
                <a:cs typeface="Times New Roman"/>
              </a:rPr>
              <a:t>may, from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view point, make no </a:t>
            </a:r>
            <a:r>
              <a:rPr sz="1200" spc="-5" dirty="0">
                <a:latin typeface="Times New Roman"/>
                <a:cs typeface="Times New Roman"/>
              </a:rPr>
              <a:t>market investment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is, its marketing involvement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be  </a:t>
            </a:r>
            <a:r>
              <a:rPr sz="1200" dirty="0">
                <a:latin typeface="Times New Roman"/>
                <a:cs typeface="Times New Roman"/>
              </a:rPr>
              <a:t>limited to </a:t>
            </a:r>
            <a:r>
              <a:rPr sz="1200" spc="-5" dirty="0">
                <a:latin typeface="Times New Roman"/>
                <a:cs typeface="Times New Roman"/>
              </a:rPr>
              <a:t>selling </a:t>
            </a:r>
            <a:r>
              <a:rPr sz="1200" dirty="0">
                <a:latin typeface="Times New Roman"/>
                <a:cs typeface="Times New Roman"/>
              </a:rPr>
              <a:t>a product with little or no thought </a:t>
            </a:r>
            <a:r>
              <a:rPr sz="1200" spc="-5" dirty="0">
                <a:latin typeface="Times New Roman"/>
                <a:cs typeface="Times New Roman"/>
              </a:rPr>
              <a:t>given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development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 control. Or</a:t>
            </a:r>
            <a:r>
              <a:rPr sz="1200" spc="-1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  company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become totally </a:t>
            </a:r>
            <a:r>
              <a:rPr sz="1200" spc="-5" dirty="0">
                <a:latin typeface="Times New Roman"/>
                <a:cs typeface="Times New Roman"/>
              </a:rPr>
              <a:t>involved and </a:t>
            </a:r>
            <a:r>
              <a:rPr sz="1200" dirty="0">
                <a:latin typeface="Times New Roman"/>
                <a:cs typeface="Times New Roman"/>
              </a:rPr>
              <a:t>invest </a:t>
            </a:r>
            <a:r>
              <a:rPr sz="1200" spc="-5" dirty="0">
                <a:latin typeface="Times New Roman"/>
                <a:cs typeface="Times New Roman"/>
              </a:rPr>
              <a:t>large sums </a:t>
            </a:r>
            <a:r>
              <a:rPr sz="1200" dirty="0">
                <a:latin typeface="Times New Roman"/>
                <a:cs typeface="Times New Roman"/>
              </a:rPr>
              <a:t>of money </a:t>
            </a:r>
            <a:r>
              <a:rPr sz="1200" spc="-5" dirty="0">
                <a:latin typeface="Times New Roman"/>
                <a:cs typeface="Times New Roman"/>
              </a:rPr>
              <a:t>and effort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capture and  </a:t>
            </a:r>
            <a:r>
              <a:rPr sz="1200" dirty="0">
                <a:latin typeface="Times New Roman"/>
                <a:cs typeface="Times New Roman"/>
              </a:rPr>
              <a:t>maintain a </a:t>
            </a:r>
            <a:r>
              <a:rPr sz="1200" spc="-5" dirty="0">
                <a:latin typeface="Times New Roman"/>
                <a:cs typeface="Times New Roman"/>
              </a:rPr>
              <a:t>permanent, specific </a:t>
            </a:r>
            <a:r>
              <a:rPr sz="1200" dirty="0">
                <a:latin typeface="Times New Roman"/>
                <a:cs typeface="Times New Roman"/>
              </a:rPr>
              <a:t>share of 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general,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five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overlapping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stages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describe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involvement  of a </a:t>
            </a:r>
            <a:r>
              <a:rPr sz="1200" spc="-5" dirty="0">
                <a:latin typeface="Times New Roman"/>
                <a:cs typeface="Times New Roman"/>
              </a:rPr>
              <a:t>company. Although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stages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involvement </a:t>
            </a:r>
            <a:r>
              <a:rPr sz="1200" spc="-5" dirty="0">
                <a:latin typeface="Times New Roman"/>
                <a:cs typeface="Times New Roman"/>
              </a:rPr>
              <a:t>are presented </a:t>
            </a:r>
            <a:r>
              <a:rPr sz="1200" dirty="0">
                <a:latin typeface="Times New Roman"/>
                <a:cs typeface="Times New Roman"/>
              </a:rPr>
              <a:t>here in  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linear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order,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reader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should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infer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progresses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form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stage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another;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quite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5968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201" y="1257887"/>
            <a:ext cx="1574086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5836" y="1719646"/>
            <a:ext cx="2256518" cy="158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2175335"/>
            <a:ext cx="5950545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481659"/>
            <a:ext cx="595968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64" y="2787983"/>
            <a:ext cx="5959686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8910" y="3094307"/>
            <a:ext cx="5953649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81" y="3400631"/>
            <a:ext cx="3634030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4" y="3859355"/>
            <a:ext cx="595511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8934" y="4165679"/>
            <a:ext cx="5955116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222" y="4472003"/>
            <a:ext cx="1793483" cy="1310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5894" y="4933762"/>
            <a:ext cx="2321869" cy="1581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5389451"/>
            <a:ext cx="595511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64" y="5695775"/>
            <a:ext cx="595511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8910" y="6002099"/>
            <a:ext cx="5953649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64" y="6308423"/>
            <a:ext cx="5959686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8934" y="6614747"/>
            <a:ext cx="5955116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069" y="6921071"/>
            <a:ext cx="833794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5894" y="7382830"/>
            <a:ext cx="2152742" cy="1581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364" y="7838519"/>
            <a:ext cx="5955116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64" y="8144843"/>
            <a:ext cx="5955116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364" y="8451167"/>
            <a:ext cx="5959686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364" y="8757504"/>
            <a:ext cx="5950545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02004" y="894333"/>
            <a:ext cx="5969635" cy="8015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contrary,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begin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involvement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any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stage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than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one stage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simultaneously.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/>
              <a:tabLst>
                <a:tab pos="3937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No Direct Foreign</a:t>
            </a:r>
            <a:r>
              <a:rPr sz="1200" b="1" i="1" spc="1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7600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company in this stage </a:t>
            </a:r>
            <a:r>
              <a:rPr sz="1200" spc="-5" dirty="0">
                <a:latin typeface="Times New Roman"/>
                <a:cs typeface="Times New Roman"/>
              </a:rPr>
              <a:t>does </a:t>
            </a:r>
            <a:r>
              <a:rPr sz="1200" dirty="0">
                <a:latin typeface="Times New Roman"/>
                <a:cs typeface="Times New Roman"/>
              </a:rPr>
              <a:t>not actively cultivate </a:t>
            </a:r>
            <a:r>
              <a:rPr sz="1200" spc="-5" dirty="0">
                <a:latin typeface="Times New Roman"/>
                <a:cs typeface="Times New Roman"/>
              </a:rPr>
              <a:t>customers </a:t>
            </a:r>
            <a:r>
              <a:rPr sz="1200" dirty="0">
                <a:latin typeface="Times New Roman"/>
                <a:cs typeface="Times New Roman"/>
              </a:rPr>
              <a:t>outside </a:t>
            </a:r>
            <a:r>
              <a:rPr sz="1200" spc="-5" dirty="0">
                <a:latin typeface="Times New Roman"/>
                <a:cs typeface="Times New Roman"/>
              </a:rPr>
              <a:t>national boundaries;  however,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company’s products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reach foreign markets. Sales </a:t>
            </a:r>
            <a:r>
              <a:rPr sz="1200" spc="5" dirty="0">
                <a:latin typeface="Times New Roman"/>
                <a:cs typeface="Times New Roman"/>
              </a:rPr>
              <a:t>may be </a:t>
            </a:r>
            <a:r>
              <a:rPr sz="1200" dirty="0">
                <a:latin typeface="Times New Roman"/>
                <a:cs typeface="Times New Roman"/>
              </a:rPr>
              <a:t>made to trading  </a:t>
            </a:r>
            <a:r>
              <a:rPr sz="1200" spc="-5" dirty="0">
                <a:latin typeface="Times New Roman"/>
                <a:cs typeface="Times New Roman"/>
              </a:rPr>
              <a:t>companies as well as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customers who </a:t>
            </a:r>
            <a:r>
              <a:rPr sz="1200" spc="-5" dirty="0">
                <a:latin typeface="Times New Roman"/>
                <a:cs typeface="Times New Roman"/>
              </a:rPr>
              <a:t>come </a:t>
            </a:r>
            <a:r>
              <a:rPr sz="1200" dirty="0">
                <a:latin typeface="Times New Roman"/>
                <a:cs typeface="Times New Roman"/>
              </a:rPr>
              <a:t>directly to the </a:t>
            </a:r>
            <a:r>
              <a:rPr sz="1200" spc="5" dirty="0">
                <a:latin typeface="Times New Roman"/>
                <a:cs typeface="Times New Roman"/>
              </a:rPr>
              <a:t>firm.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Or products reach  foreign markets </a:t>
            </a:r>
            <a:r>
              <a:rPr sz="1200" dirty="0">
                <a:latin typeface="Times New Roman"/>
                <a:cs typeface="Times New Roman"/>
              </a:rPr>
              <a:t>via domestic </a:t>
            </a:r>
            <a:r>
              <a:rPr sz="1200" spc="-5" dirty="0">
                <a:latin typeface="Times New Roman"/>
                <a:cs typeface="Times New Roman"/>
              </a:rPr>
              <a:t>wholesalers </a:t>
            </a:r>
            <a:r>
              <a:rPr sz="1200" dirty="0">
                <a:latin typeface="Times New Roman"/>
                <a:cs typeface="Times New Roman"/>
              </a:rPr>
              <a:t>or distributors </a:t>
            </a:r>
            <a:r>
              <a:rPr sz="1200" spc="-5" dirty="0">
                <a:latin typeface="Times New Roman"/>
                <a:cs typeface="Times New Roman"/>
              </a:rPr>
              <a:t>who sell abroad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their own </a:t>
            </a:r>
            <a:r>
              <a:rPr sz="1200" dirty="0">
                <a:latin typeface="Times New Roman"/>
                <a:cs typeface="Times New Roman"/>
              </a:rPr>
              <a:t>without  explicit </a:t>
            </a:r>
            <a:r>
              <a:rPr sz="1200" spc="-5" dirty="0">
                <a:latin typeface="Times New Roman"/>
                <a:cs typeface="Times New Roman"/>
              </a:rPr>
              <a:t>encouragement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even </a:t>
            </a:r>
            <a:r>
              <a:rPr sz="1200" dirty="0">
                <a:latin typeface="Times New Roman"/>
                <a:cs typeface="Times New Roman"/>
              </a:rPr>
              <a:t>knowledge of the</a:t>
            </a:r>
            <a:r>
              <a:rPr sz="1200" spc="-5" dirty="0">
                <a:latin typeface="Times New Roman"/>
                <a:cs typeface="Times New Roman"/>
              </a:rPr>
              <a:t> producer.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companies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develop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own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website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internet,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receive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orders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"web  surfers/users." Often an </a:t>
            </a:r>
            <a:r>
              <a:rPr sz="1200" dirty="0">
                <a:latin typeface="Times New Roman"/>
                <a:cs typeface="Times New Roman"/>
              </a:rPr>
              <a:t>unsolicited order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foreign buyer motivates </a:t>
            </a:r>
            <a:r>
              <a:rPr sz="1200" dirty="0">
                <a:latin typeface="Times New Roman"/>
                <a:cs typeface="Times New Roman"/>
              </a:rPr>
              <a:t>the company to seek  </a:t>
            </a:r>
            <a:r>
              <a:rPr sz="1200" spc="-5" dirty="0">
                <a:latin typeface="Times New Roman"/>
                <a:cs typeface="Times New Roman"/>
              </a:rPr>
              <a:t>additional international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3937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Infrequent Foreign</a:t>
            </a:r>
            <a:r>
              <a:rPr sz="1200" b="1" i="1" dirty="0">
                <a:latin typeface="Times New Roman"/>
                <a:cs typeface="Times New Roman"/>
              </a:rPr>
              <a:t> Marketing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 startAt="2"/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Temporary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surpluses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caused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variations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production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levels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demand may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result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infrequent  marketing overseas.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surpluses are characterized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their temporary </a:t>
            </a:r>
            <a:r>
              <a:rPr sz="1200" spc="-5" dirty="0">
                <a:latin typeface="Times New Roman"/>
                <a:cs typeface="Times New Roman"/>
              </a:rPr>
              <a:t>nature; therefore, </a:t>
            </a:r>
            <a:r>
              <a:rPr sz="1200" dirty="0">
                <a:latin typeface="Times New Roman"/>
                <a:cs typeface="Times New Roman"/>
              </a:rPr>
              <a:t>sales to  </a:t>
            </a:r>
            <a:r>
              <a:rPr sz="1200" spc="-5" dirty="0">
                <a:latin typeface="Times New Roman"/>
                <a:cs typeface="Times New Roman"/>
              </a:rPr>
              <a:t>foreign markets </a:t>
            </a:r>
            <a:r>
              <a:rPr sz="1200" dirty="0">
                <a:latin typeface="Times New Roman"/>
                <a:cs typeface="Times New Roman"/>
              </a:rPr>
              <a:t>are made, </a:t>
            </a:r>
            <a:r>
              <a:rPr sz="1200" spc="-5" dirty="0">
                <a:latin typeface="Times New Roman"/>
                <a:cs typeface="Times New Roman"/>
              </a:rPr>
              <a:t>as goods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available,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little </a:t>
            </a:r>
            <a:r>
              <a:rPr sz="1200" dirty="0">
                <a:latin typeface="Times New Roman"/>
                <a:cs typeface="Times New Roman"/>
              </a:rPr>
              <a:t>or no </a:t>
            </a:r>
            <a:r>
              <a:rPr sz="1200" spc="-5" dirty="0">
                <a:latin typeface="Times New Roman"/>
                <a:cs typeface="Times New Roman"/>
              </a:rPr>
              <a:t>intention </a:t>
            </a:r>
            <a:r>
              <a:rPr sz="1200" dirty="0">
                <a:latin typeface="Times New Roman"/>
                <a:cs typeface="Times New Roman"/>
              </a:rPr>
              <a:t>of maintaining  </a:t>
            </a:r>
            <a:r>
              <a:rPr sz="1200" spc="-5" dirty="0">
                <a:latin typeface="Times New Roman"/>
                <a:cs typeface="Times New Roman"/>
              </a:rPr>
              <a:t>continuous market representation. As </a:t>
            </a:r>
            <a:r>
              <a:rPr sz="1200" dirty="0">
                <a:latin typeface="Times New Roman"/>
                <a:cs typeface="Times New Roman"/>
              </a:rPr>
              <a:t>domestic demand </a:t>
            </a:r>
            <a:r>
              <a:rPr sz="1200" spc="-5" dirty="0">
                <a:latin typeface="Times New Roman"/>
                <a:cs typeface="Times New Roman"/>
              </a:rPr>
              <a:t>increases and </a:t>
            </a:r>
            <a:r>
              <a:rPr sz="1200" dirty="0">
                <a:latin typeface="Times New Roman"/>
                <a:cs typeface="Times New Roman"/>
              </a:rPr>
              <a:t>absorbs </a:t>
            </a:r>
            <a:r>
              <a:rPr sz="1200" spc="-5" dirty="0">
                <a:latin typeface="Times New Roman"/>
                <a:cs typeface="Times New Roman"/>
              </a:rPr>
              <a:t>surpluses, foreign  sales </a:t>
            </a:r>
            <a:r>
              <a:rPr sz="1200" dirty="0">
                <a:latin typeface="Times New Roman"/>
                <a:cs typeface="Times New Roman"/>
              </a:rPr>
              <a:t>activity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withdrawn.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stage, </a:t>
            </a:r>
            <a:r>
              <a:rPr sz="1200" dirty="0">
                <a:latin typeface="Times New Roman"/>
                <a:cs typeface="Times New Roman"/>
              </a:rPr>
              <a:t>there is little or no change in company </a:t>
            </a:r>
            <a:r>
              <a:rPr sz="1200" spc="-5" dirty="0">
                <a:latin typeface="Times New Roman"/>
                <a:cs typeface="Times New Roman"/>
              </a:rPr>
              <a:t>organization </a:t>
            </a:r>
            <a:r>
              <a:rPr sz="1200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lines.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93065" lvl="2" indent="-381000" algn="just">
              <a:lnSpc>
                <a:spcPct val="100000"/>
              </a:lnSpc>
              <a:buAutoNum type="arabicPeriod" startAt="3"/>
              <a:tabLst>
                <a:tab pos="3937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Regular Foreign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level,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has permanent productive </a:t>
            </a:r>
            <a:r>
              <a:rPr sz="1200" dirty="0">
                <a:latin typeface="Times New Roman"/>
                <a:cs typeface="Times New Roman"/>
              </a:rPr>
              <a:t>capacity devoted to the production of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marketed </a:t>
            </a:r>
            <a:r>
              <a:rPr sz="1200" dirty="0">
                <a:latin typeface="Times New Roman"/>
                <a:cs typeface="Times New Roman"/>
              </a:rPr>
              <a:t>on a continuing </a:t>
            </a:r>
            <a:r>
              <a:rPr sz="1200" spc="-5" dirty="0">
                <a:latin typeface="Times New Roman"/>
                <a:cs typeface="Times New Roman"/>
              </a:rPr>
              <a:t>basis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markets. </a:t>
            </a:r>
            <a:r>
              <a:rPr sz="1200" spc="-5" dirty="0">
                <a:latin typeface="Times New Roman"/>
                <a:cs typeface="Times New Roman"/>
              </a:rPr>
              <a:t>A firm </a:t>
            </a:r>
            <a:r>
              <a:rPr sz="1200" dirty="0">
                <a:latin typeface="Times New Roman"/>
                <a:cs typeface="Times New Roman"/>
              </a:rPr>
              <a:t>may employ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or domestic  </a:t>
            </a:r>
            <a:r>
              <a:rPr sz="1200" spc="-5" dirty="0">
                <a:latin typeface="Times New Roman"/>
                <a:cs typeface="Times New Roman"/>
              </a:rPr>
              <a:t>overseas middlemen </a:t>
            </a:r>
            <a:r>
              <a:rPr sz="1200" dirty="0">
                <a:latin typeface="Times New Roman"/>
                <a:cs typeface="Times New Roman"/>
              </a:rPr>
              <a:t>or it may have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own </a:t>
            </a:r>
            <a:r>
              <a:rPr sz="1200" spc="-5" dirty="0">
                <a:latin typeface="Times New Roman"/>
                <a:cs typeface="Times New Roman"/>
              </a:rPr>
              <a:t>sales force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sales subsidiaries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important foreign  markets.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primary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focus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operations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production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5511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82" y="1257887"/>
            <a:ext cx="3917491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40" y="1716611"/>
            <a:ext cx="5958218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59" y="2022935"/>
            <a:ext cx="5205332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5824" y="2484695"/>
            <a:ext cx="1936512" cy="158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64" y="2940383"/>
            <a:ext cx="5950545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8934" y="3246707"/>
            <a:ext cx="595511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40" y="3553031"/>
            <a:ext cx="5958218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4" y="3859355"/>
            <a:ext cx="595968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8846" y="4165679"/>
            <a:ext cx="2780879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5800" y="4627438"/>
            <a:ext cx="1520524" cy="158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64" y="5083127"/>
            <a:ext cx="5959686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40" y="5389451"/>
            <a:ext cx="5958218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032" y="5695775"/>
            <a:ext cx="724169" cy="1310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64" y="6154499"/>
            <a:ext cx="5959686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64" y="6460823"/>
            <a:ext cx="5959686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64" y="6767147"/>
            <a:ext cx="5955116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64" y="7073471"/>
            <a:ext cx="5955116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8934" y="7379795"/>
            <a:ext cx="5950545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364" y="7686119"/>
            <a:ext cx="5955116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8939" y="7992443"/>
            <a:ext cx="2111589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02004" y="894333"/>
            <a:ext cx="5969635" cy="7250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However,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overseas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demand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grows,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production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allocated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products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adapted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meet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needs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individual foreign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Profit expectations </a:t>
            </a:r>
            <a:r>
              <a:rPr sz="1200" dirty="0">
                <a:latin typeface="Times New Roman"/>
                <a:cs typeface="Times New Roman"/>
              </a:rPr>
              <a:t>move from being seen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bonus to </a:t>
            </a:r>
            <a:r>
              <a:rPr sz="1200" spc="-5" dirty="0">
                <a:latin typeface="Times New Roman"/>
                <a:cs typeface="Times New Roman"/>
              </a:rPr>
              <a:t>regular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profits </a:t>
            </a:r>
            <a:r>
              <a:rPr sz="1200" dirty="0">
                <a:latin typeface="Times New Roman"/>
                <a:cs typeface="Times New Roman"/>
              </a:rPr>
              <a:t>to the position  </a:t>
            </a:r>
            <a:r>
              <a:rPr sz="1200" spc="-5" dirty="0">
                <a:latin typeface="Times New Roman"/>
                <a:cs typeface="Times New Roman"/>
              </a:rPr>
              <a:t>where </a:t>
            </a:r>
            <a:r>
              <a:rPr sz="1200" dirty="0">
                <a:latin typeface="Times New Roman"/>
                <a:cs typeface="Times New Roman"/>
              </a:rPr>
              <a:t>the company becomes </a:t>
            </a:r>
            <a:r>
              <a:rPr sz="1200" spc="-5" dirty="0">
                <a:latin typeface="Times New Roman"/>
                <a:cs typeface="Times New Roman"/>
              </a:rPr>
              <a:t>dependent </a:t>
            </a:r>
            <a:r>
              <a:rPr sz="1200" dirty="0">
                <a:latin typeface="Times New Roman"/>
                <a:cs typeface="Times New Roman"/>
              </a:rPr>
              <a:t>on foreign </a:t>
            </a:r>
            <a:r>
              <a:rPr sz="1200" spc="-5" dirty="0">
                <a:latin typeface="Times New Roman"/>
                <a:cs typeface="Times New Roman"/>
              </a:rPr>
              <a:t>sales and profits </a:t>
            </a:r>
            <a:r>
              <a:rPr sz="1200" dirty="0">
                <a:latin typeface="Times New Roman"/>
                <a:cs typeface="Times New Roman"/>
              </a:rPr>
              <a:t>to meet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goals.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 startAt="4"/>
              <a:tabLst>
                <a:tab pos="3937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International Marketing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 startAt="4"/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600"/>
              </a:lnSpc>
            </a:pPr>
            <a:r>
              <a:rPr sz="1200" spc="-5" dirty="0">
                <a:latin typeface="Times New Roman"/>
                <a:cs typeface="Times New Roman"/>
              </a:rPr>
              <a:t>Companies at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stage are </a:t>
            </a:r>
            <a:r>
              <a:rPr sz="1200" dirty="0">
                <a:latin typeface="Times New Roman"/>
                <a:cs typeface="Times New Roman"/>
              </a:rPr>
              <a:t>fully </a:t>
            </a:r>
            <a:r>
              <a:rPr sz="1200" spc="-5" dirty="0">
                <a:latin typeface="Times New Roman"/>
                <a:cs typeface="Times New Roman"/>
              </a:rPr>
              <a:t>committed and involved </a:t>
            </a:r>
            <a:r>
              <a:rPr sz="1200" dirty="0">
                <a:latin typeface="Times New Roman"/>
                <a:cs typeface="Times New Roman"/>
              </a:rPr>
              <a:t>in international </a:t>
            </a:r>
            <a:r>
              <a:rPr sz="1200" spc="-5" dirty="0">
                <a:latin typeface="Times New Roman"/>
                <a:cs typeface="Times New Roman"/>
              </a:rPr>
              <a:t>marketing activities.  Such companies </a:t>
            </a:r>
            <a:r>
              <a:rPr sz="1200" dirty="0">
                <a:latin typeface="Times New Roman"/>
                <a:cs typeface="Times New Roman"/>
              </a:rPr>
              <a:t>seek </a:t>
            </a:r>
            <a:r>
              <a:rPr sz="1200" spc="-5" dirty="0">
                <a:latin typeface="Times New Roman"/>
                <a:cs typeface="Times New Roman"/>
              </a:rPr>
              <a:t>markets all </a:t>
            </a:r>
            <a:r>
              <a:rPr sz="1200" dirty="0">
                <a:latin typeface="Times New Roman"/>
                <a:cs typeface="Times New Roman"/>
              </a:rPr>
              <a:t>over the </a:t>
            </a:r>
            <a:r>
              <a:rPr sz="1200" spc="-5" dirty="0">
                <a:latin typeface="Times New Roman"/>
                <a:cs typeface="Times New Roman"/>
              </a:rPr>
              <a:t>world and sell </a:t>
            </a:r>
            <a:r>
              <a:rPr sz="1200" dirty="0">
                <a:latin typeface="Times New Roman"/>
                <a:cs typeface="Times New Roman"/>
              </a:rPr>
              <a:t>products that are a </a:t>
            </a:r>
            <a:r>
              <a:rPr sz="1200" spc="-5" dirty="0">
                <a:latin typeface="Times New Roman"/>
                <a:cs typeface="Times New Roman"/>
              </a:rPr>
              <a:t>result </a:t>
            </a:r>
            <a:r>
              <a:rPr sz="1200" dirty="0">
                <a:latin typeface="Times New Roman"/>
                <a:cs typeface="Times New Roman"/>
              </a:rPr>
              <a:t>of planned  </a:t>
            </a:r>
            <a:r>
              <a:rPr sz="1200" spc="-5" dirty="0">
                <a:latin typeface="Times New Roman"/>
                <a:cs typeface="Times New Roman"/>
              </a:rPr>
              <a:t>production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various countries. </a:t>
            </a:r>
            <a:r>
              <a:rPr sz="1200" dirty="0">
                <a:latin typeface="Times New Roman"/>
                <a:cs typeface="Times New Roman"/>
              </a:rPr>
              <a:t>This generally </a:t>
            </a:r>
            <a:r>
              <a:rPr sz="1200" spc="-5" dirty="0">
                <a:latin typeface="Times New Roman"/>
                <a:cs typeface="Times New Roman"/>
              </a:rPr>
              <a:t>entails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5" dirty="0">
                <a:latin typeface="Times New Roman"/>
                <a:cs typeface="Times New Roman"/>
              </a:rPr>
              <a:t>only </a:t>
            </a:r>
            <a:r>
              <a:rPr sz="1200" dirty="0">
                <a:latin typeface="Times New Roman"/>
                <a:cs typeface="Times New Roman"/>
              </a:rPr>
              <a:t>the marketing but</a:t>
            </a:r>
            <a:r>
              <a:rPr sz="1200" spc="-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also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outside the home </a:t>
            </a:r>
            <a:r>
              <a:rPr sz="1200" spc="-5" dirty="0">
                <a:latin typeface="Times New Roman"/>
                <a:cs typeface="Times New Roman"/>
              </a:rPr>
              <a:t>market. At </a:t>
            </a:r>
            <a:r>
              <a:rPr sz="1200" dirty="0">
                <a:latin typeface="Times New Roman"/>
                <a:cs typeface="Times New Roman"/>
              </a:rPr>
              <a:t>this point the company becomes </a:t>
            </a:r>
            <a:r>
              <a:rPr sz="1200" spc="-5" dirty="0">
                <a:latin typeface="Times New Roman"/>
                <a:cs typeface="Times New Roman"/>
              </a:rPr>
              <a:t>an  international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multinational marketing firm.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spcBef>
                <a:spcPts val="5"/>
              </a:spcBef>
              <a:buAutoNum type="arabicPeriod" startAt="5"/>
              <a:tabLst>
                <a:tab pos="3937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Global</a:t>
            </a:r>
            <a:r>
              <a:rPr sz="1200" b="1" i="1" spc="-5" dirty="0">
                <a:latin typeface="Times New Roman"/>
                <a:cs typeface="Times New Roman"/>
              </a:rPr>
              <a:t> Marketing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600"/>
              </a:lnSpc>
            </a:pP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marketing level, the most profound change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orientation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company</a:t>
            </a:r>
            <a:r>
              <a:rPr sz="1200" spc="-1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toward  </a:t>
            </a:r>
            <a:r>
              <a:rPr sz="1200" spc="-5" dirty="0">
                <a:latin typeface="Times New Roman"/>
                <a:cs typeface="Times New Roman"/>
              </a:rPr>
              <a:t>markets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planning.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stage,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companies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treat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world,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including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home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 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contrast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multinational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views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world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series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 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(including their home </a:t>
            </a:r>
            <a:r>
              <a:rPr sz="1200" spc="-5" dirty="0">
                <a:latin typeface="Times New Roman"/>
                <a:cs typeface="Times New Roman"/>
              </a:rPr>
              <a:t>market) </a:t>
            </a:r>
            <a:r>
              <a:rPr sz="1200" dirty="0">
                <a:latin typeface="Times New Roman"/>
                <a:cs typeface="Times New Roman"/>
              </a:rPr>
              <a:t>with unique </a:t>
            </a:r>
            <a:r>
              <a:rPr sz="1200" spc="-5" dirty="0">
                <a:latin typeface="Times New Roman"/>
                <a:cs typeface="Times New Roman"/>
              </a:rPr>
              <a:t>sets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characteristics for </a:t>
            </a:r>
            <a:r>
              <a:rPr sz="1200" spc="-5" dirty="0">
                <a:latin typeface="Times New Roman"/>
                <a:cs typeface="Times New Roman"/>
              </a:rPr>
              <a:t>which  marketing strategies </a:t>
            </a:r>
            <a:r>
              <a:rPr sz="1200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developed,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company develops a strategy to </a:t>
            </a:r>
            <a:r>
              <a:rPr sz="1200" spc="-5" dirty="0">
                <a:latin typeface="Times New Roman"/>
                <a:cs typeface="Times New Roman"/>
              </a:rPr>
              <a:t>reflect </a:t>
            </a:r>
            <a:r>
              <a:rPr sz="1200" dirty="0">
                <a:latin typeface="Times New Roman"/>
                <a:cs typeface="Times New Roman"/>
              </a:rPr>
              <a:t>the  existing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commonalities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among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maximize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returns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through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global  standardization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activities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whenever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effective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culturally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possible.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 entire operations, its organization structure, sources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finance, </a:t>
            </a:r>
            <a:r>
              <a:rPr sz="1200" dirty="0">
                <a:latin typeface="Times New Roman"/>
                <a:cs typeface="Times New Roman"/>
              </a:rPr>
              <a:t>production, </a:t>
            </a:r>
            <a:r>
              <a:rPr sz="1200" spc="-5" dirty="0">
                <a:latin typeface="Times New Roman"/>
                <a:cs typeface="Times New Roman"/>
              </a:rPr>
              <a:t>marketing, and so  forth, take </a:t>
            </a:r>
            <a:r>
              <a:rPr sz="1200" dirty="0">
                <a:latin typeface="Times New Roman"/>
                <a:cs typeface="Times New Roman"/>
              </a:rPr>
              <a:t>on a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perspective.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9954" y="971320"/>
            <a:ext cx="5188508" cy="167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0054" y="1516201"/>
            <a:ext cx="981313" cy="150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8267" y="2015315"/>
            <a:ext cx="4358038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2474039"/>
            <a:ext cx="595511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780363"/>
            <a:ext cx="5973397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64" y="3086687"/>
            <a:ext cx="5950545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40" y="3393011"/>
            <a:ext cx="5953649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240" y="3699335"/>
            <a:ext cx="1109156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4" y="4158059"/>
            <a:ext cx="595511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64" y="4464383"/>
            <a:ext cx="5955116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40" y="4770707"/>
            <a:ext cx="5958218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88" y="5077031"/>
            <a:ext cx="5961153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74" y="5383355"/>
            <a:ext cx="2568774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810768" y="5759183"/>
            <a:ext cx="6208395" cy="2016125"/>
            <a:chOff x="810768" y="5759183"/>
            <a:chExt cx="6208395" cy="2016125"/>
          </a:xfrm>
        </p:grpSpPr>
        <p:sp>
          <p:nvSpPr>
            <p:cNvPr id="16" name="object 16"/>
            <p:cNvSpPr/>
            <p:nvPr/>
          </p:nvSpPr>
          <p:spPr>
            <a:xfrm>
              <a:off x="914373" y="5855795"/>
              <a:ext cx="2431623" cy="15822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329940" y="5759183"/>
              <a:ext cx="3688841" cy="36196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0768" y="6089891"/>
              <a:ext cx="6208013" cy="36196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0768" y="6420599"/>
              <a:ext cx="6206489" cy="36196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0768" y="6751307"/>
              <a:ext cx="6206489" cy="36196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0768" y="7082015"/>
              <a:ext cx="6206489" cy="36196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0768" y="7412723"/>
              <a:ext cx="723138" cy="36196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915911" y="7981797"/>
            <a:ext cx="5956584" cy="1764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5911" y="8312505"/>
            <a:ext cx="5961156" cy="1764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5358" y="8661324"/>
            <a:ext cx="413815" cy="12216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44500" y="895858"/>
            <a:ext cx="6428105" cy="7912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2169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INTERNATIONAL MARKETING: AN</a:t>
            </a:r>
            <a:r>
              <a:rPr sz="1600" b="1" spc="1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INTRODUCTION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latin typeface="Times New Roman"/>
                <a:cs typeface="Times New Roman"/>
              </a:rPr>
              <a:t>Introduction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>
              <a:latin typeface="Times New Roman"/>
              <a:cs typeface="Times New Roman"/>
            </a:endParaRPr>
          </a:p>
          <a:p>
            <a:pPr marL="53340" algn="just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Dear </a:t>
            </a:r>
            <a:r>
              <a:rPr sz="1200" dirty="0">
                <a:latin typeface="Times New Roman"/>
                <a:cs typeface="Times New Roman"/>
              </a:rPr>
              <a:t>student! </a:t>
            </a:r>
            <a:r>
              <a:rPr sz="1200" spc="-5" dirty="0">
                <a:latin typeface="Times New Roman"/>
                <a:cs typeface="Times New Roman"/>
              </a:rPr>
              <a:t>Welcome </a:t>
            </a:r>
            <a:r>
              <a:rPr sz="1200" dirty="0">
                <a:latin typeface="Times New Roman"/>
                <a:cs typeface="Times New Roman"/>
              </a:rPr>
              <a:t>to this </a:t>
            </a:r>
            <a:r>
              <a:rPr sz="1200" spc="-5" dirty="0">
                <a:latin typeface="Times New Roman"/>
                <a:cs typeface="Times New Roman"/>
              </a:rPr>
              <a:t>course entitled "International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469900" marR="9525" algn="just">
              <a:lnSpc>
                <a:spcPct val="167600"/>
              </a:lnSpc>
            </a:pPr>
            <a:r>
              <a:rPr sz="1200" spc="-5" dirty="0">
                <a:latin typeface="Times New Roman"/>
                <a:cs typeface="Times New Roman"/>
              </a:rPr>
              <a:t>You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about </a:t>
            </a:r>
            <a:r>
              <a:rPr sz="1200" dirty="0">
                <a:latin typeface="Times New Roman"/>
                <a:cs typeface="Times New Roman"/>
              </a:rPr>
              <a:t>to begin an </a:t>
            </a:r>
            <a:r>
              <a:rPr sz="1200" spc="-5" dirty="0">
                <a:latin typeface="Times New Roman"/>
                <a:cs typeface="Times New Roman"/>
              </a:rPr>
              <a:t>exciting, important, </a:t>
            </a:r>
            <a:r>
              <a:rPr sz="1200" dirty="0">
                <a:latin typeface="Times New Roman"/>
                <a:cs typeface="Times New Roman"/>
              </a:rPr>
              <a:t>and necessary task: the </a:t>
            </a:r>
            <a:r>
              <a:rPr sz="1200" spc="-5" dirty="0">
                <a:latin typeface="Times New Roman"/>
                <a:cs typeface="Times New Roman"/>
              </a:rPr>
              <a:t>exploration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 marketing. International marketing is </a:t>
            </a:r>
            <a:r>
              <a:rPr sz="1200" dirty="0">
                <a:latin typeface="Times New Roman"/>
                <a:cs typeface="Times New Roman"/>
              </a:rPr>
              <a:t>exciting </a:t>
            </a: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combines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science and </a:t>
            </a:r>
            <a:r>
              <a:rPr sz="1200" dirty="0">
                <a:latin typeface="Times New Roman"/>
                <a:cs typeface="Times New Roman"/>
              </a:rPr>
              <a:t>the art of  </a:t>
            </a:r>
            <a:r>
              <a:rPr sz="1200" spc="-5" dirty="0">
                <a:latin typeface="Times New Roman"/>
                <a:cs typeface="Times New Roman"/>
              </a:rPr>
              <a:t>business with </a:t>
            </a:r>
            <a:r>
              <a:rPr sz="1200" dirty="0">
                <a:latin typeface="Times New Roman"/>
                <a:cs typeface="Times New Roman"/>
              </a:rPr>
              <a:t>many other </a:t>
            </a:r>
            <a:r>
              <a:rPr sz="1200" spc="-5" dirty="0">
                <a:latin typeface="Times New Roman"/>
                <a:cs typeface="Times New Roman"/>
              </a:rPr>
              <a:t>disciplines. Economics, anthropology, cultural </a:t>
            </a:r>
            <a:r>
              <a:rPr sz="1200" dirty="0">
                <a:latin typeface="Times New Roman"/>
                <a:cs typeface="Times New Roman"/>
              </a:rPr>
              <a:t>studies, </a:t>
            </a:r>
            <a:r>
              <a:rPr sz="1200" spc="-5" dirty="0">
                <a:latin typeface="Times New Roman"/>
                <a:cs typeface="Times New Roman"/>
              </a:rPr>
              <a:t>geography,  history, languages, statistics, demographics, and </a:t>
            </a:r>
            <a:r>
              <a:rPr sz="1200" dirty="0">
                <a:latin typeface="Times New Roman"/>
                <a:cs typeface="Times New Roman"/>
              </a:rPr>
              <a:t>many other </a:t>
            </a:r>
            <a:r>
              <a:rPr sz="1200" spc="-5" dirty="0">
                <a:latin typeface="Times New Roman"/>
                <a:cs typeface="Times New Roman"/>
              </a:rPr>
              <a:t>fields combine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help </a:t>
            </a:r>
            <a:r>
              <a:rPr sz="1200" spc="-15" dirty="0">
                <a:latin typeface="Times New Roman"/>
                <a:cs typeface="Times New Roman"/>
              </a:rPr>
              <a:t>you </a:t>
            </a:r>
            <a:r>
              <a:rPr sz="1200" dirty="0">
                <a:latin typeface="Times New Roman"/>
                <a:cs typeface="Times New Roman"/>
              </a:rPr>
              <a:t>explore  the </a:t>
            </a:r>
            <a:r>
              <a:rPr sz="1200" spc="-5" dirty="0">
                <a:latin typeface="Times New Roman"/>
                <a:cs typeface="Times New Roman"/>
              </a:rPr>
              <a:t>global 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469900" marR="635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International marketing is important because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world has </a:t>
            </a:r>
            <a:r>
              <a:rPr sz="1200" dirty="0">
                <a:latin typeface="Times New Roman"/>
                <a:cs typeface="Times New Roman"/>
              </a:rPr>
              <a:t>become </a:t>
            </a:r>
            <a:r>
              <a:rPr sz="1200" spc="-5" dirty="0">
                <a:latin typeface="Times New Roman"/>
                <a:cs typeface="Times New Roman"/>
              </a:rPr>
              <a:t>globalized. International  marketing </a:t>
            </a:r>
            <a:r>
              <a:rPr sz="1200" dirty="0">
                <a:latin typeface="Times New Roman"/>
                <a:cs typeface="Times New Roman"/>
              </a:rPr>
              <a:t>takes </a:t>
            </a:r>
            <a:r>
              <a:rPr sz="1200" spc="-5" dirty="0">
                <a:latin typeface="Times New Roman"/>
                <a:cs typeface="Times New Roman"/>
              </a:rPr>
              <a:t>place </a:t>
            </a:r>
            <a:r>
              <a:rPr sz="1200" dirty="0">
                <a:latin typeface="Times New Roman"/>
                <a:cs typeface="Times New Roman"/>
              </a:rPr>
              <a:t>all </a:t>
            </a:r>
            <a:r>
              <a:rPr sz="1200" spc="-5" dirty="0">
                <a:latin typeface="Times New Roman"/>
                <a:cs typeface="Times New Roman"/>
              </a:rPr>
              <a:t>around us </a:t>
            </a:r>
            <a:r>
              <a:rPr sz="1200" dirty="0">
                <a:latin typeface="Times New Roman"/>
                <a:cs typeface="Times New Roman"/>
              </a:rPr>
              <a:t>every day, has a major </a:t>
            </a:r>
            <a:r>
              <a:rPr sz="1200" spc="-5" dirty="0">
                <a:latin typeface="Times New Roman"/>
                <a:cs typeface="Times New Roman"/>
              </a:rPr>
              <a:t>effect </a:t>
            </a:r>
            <a:r>
              <a:rPr sz="1200" dirty="0">
                <a:latin typeface="Times New Roman"/>
                <a:cs typeface="Times New Roman"/>
              </a:rPr>
              <a:t>on our </a:t>
            </a:r>
            <a:r>
              <a:rPr sz="1200" spc="-5" dirty="0">
                <a:latin typeface="Times New Roman"/>
                <a:cs typeface="Times New Roman"/>
              </a:rPr>
              <a:t>lives, and offers new  opportunities and challenges. After reading through </a:t>
            </a:r>
            <a:r>
              <a:rPr sz="1200" dirty="0">
                <a:latin typeface="Times New Roman"/>
                <a:cs typeface="Times New Roman"/>
              </a:rPr>
              <a:t>this module, </a:t>
            </a:r>
            <a:r>
              <a:rPr sz="1200" spc="-5" dirty="0">
                <a:latin typeface="Times New Roman"/>
                <a:cs typeface="Times New Roman"/>
              </a:rPr>
              <a:t>and observing international  marketing phenomena, you will see what happens, understand what </a:t>
            </a:r>
            <a:r>
              <a:rPr sz="1200" dirty="0">
                <a:latin typeface="Times New Roman"/>
                <a:cs typeface="Times New Roman"/>
              </a:rPr>
              <a:t>happens, </a:t>
            </a:r>
            <a:r>
              <a:rPr sz="1200" spc="-5" dirty="0">
                <a:latin typeface="Times New Roman"/>
                <a:cs typeface="Times New Roman"/>
              </a:rPr>
              <a:t>and at </a:t>
            </a:r>
            <a:r>
              <a:rPr sz="1200" dirty="0">
                <a:latin typeface="Times New Roman"/>
                <a:cs typeface="Times New Roman"/>
              </a:rPr>
              <a:t>some time in  </a:t>
            </a:r>
            <a:r>
              <a:rPr sz="1200" spc="-5" dirty="0">
                <a:latin typeface="Times New Roman"/>
                <a:cs typeface="Times New Roman"/>
              </a:rPr>
              <a:t>your future, perhaps even </a:t>
            </a:r>
            <a:r>
              <a:rPr sz="1200" dirty="0">
                <a:latin typeface="Times New Roman"/>
                <a:cs typeface="Times New Roman"/>
              </a:rPr>
              <a:t>make it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happen.</a:t>
            </a:r>
            <a:endParaRPr sz="1200">
              <a:latin typeface="Times New Roman"/>
              <a:cs typeface="Times New Roman"/>
            </a:endParaRPr>
          </a:p>
          <a:p>
            <a:pPr marL="469900" marR="5080" algn="just">
              <a:lnSpc>
                <a:spcPct val="166900"/>
              </a:lnSpc>
              <a:spcBef>
                <a:spcPts val="1135"/>
              </a:spcBef>
            </a:pPr>
            <a:r>
              <a:rPr sz="1200" spc="-5" dirty="0">
                <a:latin typeface="Times New Roman"/>
                <a:cs typeface="Times New Roman"/>
              </a:rPr>
              <a:t>International marketing is </a:t>
            </a:r>
            <a:r>
              <a:rPr sz="1200" dirty="0">
                <a:latin typeface="Times New Roman"/>
                <a:cs typeface="Times New Roman"/>
              </a:rPr>
              <a:t>necessary </a:t>
            </a:r>
            <a:r>
              <a:rPr sz="1300" dirty="0">
                <a:latin typeface="Times New Roman"/>
                <a:cs typeface="Times New Roman"/>
              </a:rPr>
              <a:t>because, from </a:t>
            </a:r>
            <a:r>
              <a:rPr sz="1300" spc="-5" dirty="0">
                <a:latin typeface="Times New Roman"/>
                <a:cs typeface="Times New Roman"/>
              </a:rPr>
              <a:t>a national standpoint, economic  isolationism </a:t>
            </a:r>
            <a:r>
              <a:rPr sz="1300" spc="-10" dirty="0">
                <a:latin typeface="Times New Roman"/>
                <a:cs typeface="Times New Roman"/>
              </a:rPr>
              <a:t>has become </a:t>
            </a:r>
            <a:r>
              <a:rPr sz="1300" spc="-5" dirty="0">
                <a:latin typeface="Times New Roman"/>
                <a:cs typeface="Times New Roman"/>
              </a:rPr>
              <a:t>impossible. Failure to </a:t>
            </a:r>
            <a:r>
              <a:rPr sz="1300" spc="-10" dirty="0">
                <a:latin typeface="Times New Roman"/>
                <a:cs typeface="Times New Roman"/>
              </a:rPr>
              <a:t>participate </a:t>
            </a:r>
            <a:r>
              <a:rPr sz="1300" spc="-5" dirty="0">
                <a:latin typeface="Times New Roman"/>
                <a:cs typeface="Times New Roman"/>
              </a:rPr>
              <a:t>in the </a:t>
            </a:r>
            <a:r>
              <a:rPr sz="1300" spc="-10" dirty="0">
                <a:latin typeface="Times New Roman"/>
                <a:cs typeface="Times New Roman"/>
              </a:rPr>
              <a:t>global marketplace  </a:t>
            </a:r>
            <a:r>
              <a:rPr sz="1300" spc="-5" dirty="0">
                <a:latin typeface="Times New Roman"/>
                <a:cs typeface="Times New Roman"/>
              </a:rPr>
              <a:t>assures a nation of declining economic </a:t>
            </a:r>
            <a:r>
              <a:rPr sz="1300" dirty="0">
                <a:latin typeface="Times New Roman"/>
                <a:cs typeface="Times New Roman"/>
              </a:rPr>
              <a:t>capability </a:t>
            </a:r>
            <a:r>
              <a:rPr sz="1300" spc="-5" dirty="0">
                <a:latin typeface="Times New Roman"/>
                <a:cs typeface="Times New Roman"/>
              </a:rPr>
              <a:t>and its citizens of a decrease in their  </a:t>
            </a:r>
            <a:r>
              <a:rPr sz="1300" spc="-10" dirty="0">
                <a:latin typeface="Times New Roman"/>
                <a:cs typeface="Times New Roman"/>
              </a:rPr>
              <a:t>standard </a:t>
            </a:r>
            <a:r>
              <a:rPr sz="1300" spc="-5" dirty="0">
                <a:latin typeface="Times New Roman"/>
                <a:cs typeface="Times New Roman"/>
              </a:rPr>
              <a:t>of living. </a:t>
            </a:r>
            <a:r>
              <a:rPr sz="1300" dirty="0">
                <a:latin typeface="Times New Roman"/>
                <a:cs typeface="Times New Roman"/>
              </a:rPr>
              <a:t>Successful </a:t>
            </a:r>
            <a:r>
              <a:rPr sz="1300" spc="-5" dirty="0">
                <a:latin typeface="Times New Roman"/>
                <a:cs typeface="Times New Roman"/>
              </a:rPr>
              <a:t>international marketing, </a:t>
            </a:r>
            <a:r>
              <a:rPr sz="1300" spc="-10" dirty="0">
                <a:latin typeface="Times New Roman"/>
                <a:cs typeface="Times New Roman"/>
              </a:rPr>
              <a:t>however, </a:t>
            </a:r>
            <a:r>
              <a:rPr sz="1300" spc="-5" dirty="0">
                <a:latin typeface="Times New Roman"/>
                <a:cs typeface="Times New Roman"/>
              </a:rPr>
              <a:t>holds the </a:t>
            </a:r>
            <a:r>
              <a:rPr sz="1300" dirty="0">
                <a:latin typeface="Times New Roman"/>
                <a:cs typeface="Times New Roman"/>
              </a:rPr>
              <a:t>promise </a:t>
            </a:r>
            <a:r>
              <a:rPr sz="1300" spc="-5" dirty="0">
                <a:latin typeface="Times New Roman"/>
                <a:cs typeface="Times New Roman"/>
              </a:rPr>
              <a:t>of an  </a:t>
            </a:r>
            <a:r>
              <a:rPr sz="1300" spc="-10" dirty="0">
                <a:latin typeface="Times New Roman"/>
                <a:cs typeface="Times New Roman"/>
              </a:rPr>
              <a:t>improved </a:t>
            </a:r>
            <a:r>
              <a:rPr sz="1300" spc="-5" dirty="0">
                <a:latin typeface="Times New Roman"/>
                <a:cs typeface="Times New Roman"/>
              </a:rPr>
              <a:t>quality of life, a </a:t>
            </a:r>
            <a:r>
              <a:rPr sz="1300" spc="-10" dirty="0">
                <a:latin typeface="Times New Roman"/>
                <a:cs typeface="Times New Roman"/>
              </a:rPr>
              <a:t>better </a:t>
            </a:r>
            <a:r>
              <a:rPr sz="1300" spc="-5" dirty="0">
                <a:latin typeface="Times New Roman"/>
                <a:cs typeface="Times New Roman"/>
              </a:rPr>
              <a:t>society, </a:t>
            </a:r>
            <a:r>
              <a:rPr sz="1300" spc="-10" dirty="0">
                <a:latin typeface="Times New Roman"/>
                <a:cs typeface="Times New Roman"/>
              </a:rPr>
              <a:t>and, </a:t>
            </a:r>
            <a:r>
              <a:rPr sz="1300" spc="-5" dirty="0">
                <a:latin typeface="Times New Roman"/>
                <a:cs typeface="Times New Roman"/>
              </a:rPr>
              <a:t>as some </a:t>
            </a:r>
            <a:r>
              <a:rPr sz="1300" spc="-10" dirty="0">
                <a:latin typeface="Times New Roman"/>
                <a:cs typeface="Times New Roman"/>
              </a:rPr>
              <a:t>have stated, </a:t>
            </a:r>
            <a:r>
              <a:rPr sz="1300" spc="-5" dirty="0">
                <a:latin typeface="Times New Roman"/>
                <a:cs typeface="Times New Roman"/>
              </a:rPr>
              <a:t>even a </a:t>
            </a:r>
            <a:r>
              <a:rPr sz="1300" spc="-10" dirty="0">
                <a:latin typeface="Times New Roman"/>
                <a:cs typeface="Times New Roman"/>
              </a:rPr>
              <a:t>more </a:t>
            </a:r>
            <a:r>
              <a:rPr sz="1300" spc="-5" dirty="0">
                <a:latin typeface="Times New Roman"/>
                <a:cs typeface="Times New Roman"/>
              </a:rPr>
              <a:t>peaceful  world.</a:t>
            </a:r>
            <a:endParaRPr sz="1300">
              <a:latin typeface="Times New Roman"/>
              <a:cs typeface="Times New Roman"/>
            </a:endParaRPr>
          </a:p>
          <a:p>
            <a:pPr marL="469900" marR="5080" algn="just">
              <a:lnSpc>
                <a:spcPct val="166900"/>
              </a:lnSpc>
              <a:spcBef>
                <a:spcPts val="1205"/>
              </a:spcBef>
            </a:pPr>
            <a:r>
              <a:rPr sz="1300" spc="-5" dirty="0">
                <a:latin typeface="Times New Roman"/>
                <a:cs typeface="Times New Roman"/>
              </a:rPr>
              <a:t>The module has ten </a:t>
            </a:r>
            <a:r>
              <a:rPr sz="1300" dirty="0">
                <a:latin typeface="Times New Roman"/>
                <a:cs typeface="Times New Roman"/>
              </a:rPr>
              <a:t>units. </a:t>
            </a:r>
            <a:r>
              <a:rPr sz="1300" spc="-5" dirty="0">
                <a:latin typeface="Times New Roman"/>
                <a:cs typeface="Times New Roman"/>
              </a:rPr>
              <a:t>At the beginning of each unit </a:t>
            </a:r>
            <a:r>
              <a:rPr sz="1300" spc="-10" dirty="0">
                <a:latin typeface="Times New Roman"/>
                <a:cs typeface="Times New Roman"/>
              </a:rPr>
              <a:t>you </a:t>
            </a:r>
            <a:r>
              <a:rPr sz="1300" spc="-5" dirty="0">
                <a:latin typeface="Times New Roman"/>
                <a:cs typeface="Times New Roman"/>
              </a:rPr>
              <a:t>will </a:t>
            </a:r>
            <a:r>
              <a:rPr sz="1300" dirty="0">
                <a:latin typeface="Times New Roman"/>
                <a:cs typeface="Times New Roman"/>
              </a:rPr>
              <a:t>find </a:t>
            </a:r>
            <a:r>
              <a:rPr sz="1300" spc="-5" dirty="0">
                <a:latin typeface="Times New Roman"/>
                <a:cs typeface="Times New Roman"/>
              </a:rPr>
              <a:t>learning objectives  and in </a:t>
            </a:r>
            <a:r>
              <a:rPr sz="1300" dirty="0">
                <a:latin typeface="Times New Roman"/>
                <a:cs typeface="Times New Roman"/>
              </a:rPr>
              <a:t>the </a:t>
            </a:r>
            <a:r>
              <a:rPr sz="1300" spc="-5" dirty="0">
                <a:latin typeface="Times New Roman"/>
                <a:cs typeface="Times New Roman"/>
              </a:rPr>
              <a:t>middle </a:t>
            </a:r>
            <a:r>
              <a:rPr sz="1300" dirty="0">
                <a:latin typeface="Times New Roman"/>
                <a:cs typeface="Times New Roman"/>
              </a:rPr>
              <a:t>and/or </a:t>
            </a:r>
            <a:r>
              <a:rPr sz="1300" spc="-5" dirty="0">
                <a:latin typeface="Times New Roman"/>
                <a:cs typeface="Times New Roman"/>
              </a:rPr>
              <a:t>end of each </a:t>
            </a:r>
            <a:r>
              <a:rPr sz="1300" dirty="0">
                <a:latin typeface="Times New Roman"/>
                <a:cs typeface="Times New Roman"/>
              </a:rPr>
              <a:t>unit there </a:t>
            </a:r>
            <a:r>
              <a:rPr sz="1300" spc="-5" dirty="0">
                <a:latin typeface="Times New Roman"/>
                <a:cs typeface="Times New Roman"/>
              </a:rPr>
              <a:t>are self-test questions </a:t>
            </a:r>
            <a:r>
              <a:rPr sz="1300" dirty="0">
                <a:latin typeface="Times New Roman"/>
                <a:cs typeface="Times New Roman"/>
              </a:rPr>
              <a:t>and </a:t>
            </a:r>
            <a:r>
              <a:rPr sz="1300" spc="-5" dirty="0">
                <a:latin typeface="Times New Roman"/>
                <a:cs typeface="Times New Roman"/>
              </a:rPr>
              <a:t>checklists of</a:t>
            </a:r>
            <a:r>
              <a:rPr sz="1300" spc="-2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key  </a:t>
            </a:r>
            <a:r>
              <a:rPr sz="1300" spc="-5" dirty="0">
                <a:latin typeface="Times New Roman"/>
                <a:cs typeface="Times New Roman"/>
              </a:rPr>
              <a:t>terms.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20" y="956084"/>
            <a:ext cx="644117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584" y="1414808"/>
            <a:ext cx="4475270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9611" y="1716611"/>
            <a:ext cx="104901" cy="1265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00160" y="1716611"/>
            <a:ext cx="527389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4425" y="2022935"/>
            <a:ext cx="838351" cy="126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02004" y="897381"/>
            <a:ext cx="5966460" cy="1276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Activity </a:t>
            </a:r>
            <a:r>
              <a:rPr sz="1200" b="1" dirty="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latin typeface="Times New Roman"/>
                <a:cs typeface="Times New Roman"/>
              </a:rPr>
              <a:t>Answer </a:t>
            </a:r>
            <a:r>
              <a:rPr sz="1200" b="1" spc="-5" dirty="0">
                <a:latin typeface="Times New Roman"/>
                <a:cs typeface="Times New Roman"/>
              </a:rPr>
              <a:t>the following questions before continuing </a:t>
            </a:r>
            <a:r>
              <a:rPr sz="1200" b="1" dirty="0">
                <a:latin typeface="Times New Roman"/>
                <a:cs typeface="Times New Roman"/>
              </a:rPr>
              <a:t>to </a:t>
            </a:r>
            <a:r>
              <a:rPr sz="1200" b="1" spc="-5" dirty="0">
                <a:latin typeface="Times New Roman"/>
                <a:cs typeface="Times New Roman"/>
              </a:rPr>
              <a:t>the next</a:t>
            </a:r>
            <a:r>
              <a:rPr sz="1200" b="1" spc="4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section.</a:t>
            </a:r>
            <a:endParaRPr sz="1200">
              <a:latin typeface="Times New Roman"/>
              <a:cs typeface="Times New Roman"/>
            </a:endParaRPr>
          </a:p>
          <a:p>
            <a:pPr marL="697865" marR="5080" indent="-228600">
              <a:lnSpc>
                <a:spcPts val="2410"/>
              </a:lnSpc>
              <a:spcBef>
                <a:spcPts val="219"/>
              </a:spcBef>
            </a:pPr>
            <a:r>
              <a:rPr sz="1200" dirty="0">
                <a:latin typeface="Times New Roman"/>
                <a:cs typeface="Times New Roman"/>
              </a:rPr>
              <a:t>1. </a:t>
            </a:r>
            <a:r>
              <a:rPr sz="1200" spc="-5" dirty="0">
                <a:latin typeface="Times New Roman"/>
                <a:cs typeface="Times New Roman"/>
              </a:rPr>
              <a:t>How is global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involvement </a:t>
            </a:r>
            <a:r>
              <a:rPr sz="1200" dirty="0">
                <a:latin typeface="Times New Roman"/>
                <a:cs typeface="Times New Roman"/>
              </a:rPr>
              <a:t>different </a:t>
            </a:r>
            <a:r>
              <a:rPr sz="1200" spc="-5" dirty="0">
                <a:latin typeface="Times New Roman"/>
                <a:cs typeface="Times New Roman"/>
              </a:rPr>
              <a:t>from international marketing  involvement?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67013" y="2455838"/>
            <a:ext cx="4594225" cy="36195"/>
            <a:chOff x="1367013" y="2455838"/>
            <a:chExt cx="4594225" cy="36195"/>
          </a:xfrm>
        </p:grpSpPr>
        <p:sp>
          <p:nvSpPr>
            <p:cNvPr id="9" name="object 9"/>
            <p:cNvSpPr/>
            <p:nvPr/>
          </p:nvSpPr>
          <p:spPr>
            <a:xfrm>
              <a:off x="1367013" y="2455838"/>
              <a:ext cx="4594137" cy="361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1854" y="2467000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367013" y="2762162"/>
            <a:ext cx="4594225" cy="36195"/>
            <a:chOff x="1367013" y="2762162"/>
            <a:chExt cx="4594225" cy="36195"/>
          </a:xfrm>
        </p:grpSpPr>
        <p:sp>
          <p:nvSpPr>
            <p:cNvPr id="12" name="object 12"/>
            <p:cNvSpPr/>
            <p:nvPr/>
          </p:nvSpPr>
          <p:spPr>
            <a:xfrm>
              <a:off x="1367013" y="2762162"/>
              <a:ext cx="4594137" cy="361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71854" y="2773324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371367" y="3248231"/>
            <a:ext cx="123145" cy="126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04724" y="3248231"/>
            <a:ext cx="4560697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59153" y="3191382"/>
            <a:ext cx="4809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2. State the </a:t>
            </a:r>
            <a:r>
              <a:rPr sz="1200" spc="-5" dirty="0">
                <a:latin typeface="Times New Roman"/>
                <a:cs typeface="Times New Roman"/>
              </a:rPr>
              <a:t>distinguishing features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regular foreign marketing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involvement.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67013" y="3681134"/>
            <a:ext cx="4594225" cy="36195"/>
            <a:chOff x="1367013" y="3681134"/>
            <a:chExt cx="4594225" cy="36195"/>
          </a:xfrm>
        </p:grpSpPr>
        <p:sp>
          <p:nvSpPr>
            <p:cNvPr id="18" name="object 18"/>
            <p:cNvSpPr/>
            <p:nvPr/>
          </p:nvSpPr>
          <p:spPr>
            <a:xfrm>
              <a:off x="1367013" y="3681134"/>
              <a:ext cx="4594137" cy="361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71854" y="3692677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367013" y="3987458"/>
            <a:ext cx="4594225" cy="36195"/>
            <a:chOff x="1367013" y="3987458"/>
            <a:chExt cx="4594225" cy="36195"/>
          </a:xfrm>
        </p:grpSpPr>
        <p:sp>
          <p:nvSpPr>
            <p:cNvPr id="21" name="object 21"/>
            <p:cNvSpPr/>
            <p:nvPr/>
          </p:nvSpPr>
          <p:spPr>
            <a:xfrm>
              <a:off x="1367013" y="3987458"/>
              <a:ext cx="4594137" cy="361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71854" y="3999001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1375928" y="4473527"/>
            <a:ext cx="118584" cy="1310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00104" y="4473527"/>
            <a:ext cx="3567185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59153" y="4416678"/>
            <a:ext cx="3811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3. Outline the </a:t>
            </a:r>
            <a:r>
              <a:rPr sz="1200" spc="-5" dirty="0">
                <a:latin typeface="Times New Roman"/>
                <a:cs typeface="Times New Roman"/>
              </a:rPr>
              <a:t>stages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marketing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involvement.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367013" y="4906430"/>
            <a:ext cx="4594225" cy="36195"/>
            <a:chOff x="1367013" y="4906430"/>
            <a:chExt cx="4594225" cy="36195"/>
          </a:xfrm>
        </p:grpSpPr>
        <p:sp>
          <p:nvSpPr>
            <p:cNvPr id="27" name="object 27"/>
            <p:cNvSpPr/>
            <p:nvPr/>
          </p:nvSpPr>
          <p:spPr>
            <a:xfrm>
              <a:off x="1367013" y="4906430"/>
              <a:ext cx="4594137" cy="361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71854" y="4917973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367013" y="5212754"/>
            <a:ext cx="4594225" cy="36195"/>
            <a:chOff x="1367013" y="5212754"/>
            <a:chExt cx="4594225" cy="36195"/>
          </a:xfrm>
        </p:grpSpPr>
        <p:sp>
          <p:nvSpPr>
            <p:cNvPr id="30" name="object 30"/>
            <p:cNvSpPr/>
            <p:nvPr/>
          </p:nvSpPr>
          <p:spPr>
            <a:xfrm>
              <a:off x="1367013" y="5212754"/>
              <a:ext cx="4594137" cy="361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71854" y="5224297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918710" y="5703344"/>
            <a:ext cx="597372" cy="1265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3465" y="6162068"/>
            <a:ext cx="2754846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4364" y="6616271"/>
            <a:ext cx="595511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14364" y="6922595"/>
            <a:ext cx="595511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8942" y="7228919"/>
            <a:ext cx="2285319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89790" y="7687643"/>
            <a:ext cx="2402823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71569" y="8146367"/>
            <a:ext cx="2129873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76060" y="8605104"/>
            <a:ext cx="1794803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902004" y="5645277"/>
            <a:ext cx="5968365" cy="3112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5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 marL="241300" lvl="1" indent="-228600" algn="just">
              <a:lnSpc>
                <a:spcPct val="100000"/>
              </a:lnSpc>
              <a:spcBef>
                <a:spcPts val="5"/>
              </a:spcBef>
              <a:buAutoNum type="arabicPeriod" startAt="5"/>
              <a:tabLst>
                <a:tab pos="2413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The International Marketing Concepts</a:t>
            </a:r>
            <a:endParaRPr sz="1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 startAt="5"/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differences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international orientation and approach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international markets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guide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business activities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companies </a:t>
            </a:r>
            <a:r>
              <a:rPr sz="1200" dirty="0">
                <a:latin typeface="Times New Roman"/>
                <a:cs typeface="Times New Roman"/>
              </a:rPr>
              <a:t>can be described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three orientations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international marketing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management: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621665" lvl="2" indent="-153035">
              <a:lnSpc>
                <a:spcPct val="100000"/>
              </a:lnSpc>
              <a:buAutoNum type="arabicPeriod"/>
              <a:tabLst>
                <a:tab pos="622300" algn="l"/>
              </a:tabLst>
            </a:pPr>
            <a:r>
              <a:rPr sz="1200" spc="-5" dirty="0">
                <a:latin typeface="Times New Roman"/>
                <a:cs typeface="Times New Roman"/>
              </a:rPr>
              <a:t>Domestic Market </a:t>
            </a:r>
            <a:r>
              <a:rPr sz="1200" dirty="0">
                <a:latin typeface="Times New Roman"/>
                <a:cs typeface="Times New Roman"/>
              </a:rPr>
              <a:t>Extension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45"/>
              </a:spcBef>
              <a:buFont typeface="Times New Roman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621665" lvl="2" indent="-153035">
              <a:lnSpc>
                <a:spcPct val="100000"/>
              </a:lnSpc>
              <a:buAutoNum type="arabicPeriod"/>
              <a:tabLst>
                <a:tab pos="622300" algn="l"/>
              </a:tabLst>
            </a:pPr>
            <a:r>
              <a:rPr sz="1200" dirty="0">
                <a:latin typeface="Times New Roman"/>
                <a:cs typeface="Times New Roman"/>
              </a:rPr>
              <a:t>Multi-domestic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45"/>
              </a:spcBef>
              <a:buFont typeface="Times New Roman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621665" lvl="2" indent="-153035">
              <a:lnSpc>
                <a:spcPct val="100000"/>
              </a:lnSpc>
              <a:buAutoNum type="arabicPeriod"/>
              <a:tabLst>
                <a:tab pos="622300" algn="l"/>
              </a:tabLst>
            </a:pP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Marketing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5968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64" y="1257887"/>
            <a:ext cx="5955116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88" y="1564211"/>
            <a:ext cx="5956582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8942" y="1870535"/>
            <a:ext cx="2340181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329259"/>
            <a:ext cx="595968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818388" y="2546616"/>
            <a:ext cx="6188710" cy="2809875"/>
            <a:chOff x="818388" y="2546616"/>
            <a:chExt cx="6188710" cy="2809875"/>
          </a:xfrm>
        </p:grpSpPr>
        <p:sp>
          <p:nvSpPr>
            <p:cNvPr id="8" name="object 8"/>
            <p:cNvSpPr/>
            <p:nvPr/>
          </p:nvSpPr>
          <p:spPr>
            <a:xfrm>
              <a:off x="918799" y="2646251"/>
              <a:ext cx="1994538" cy="15822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25495" y="2546616"/>
              <a:ext cx="300977" cy="35584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15411" y="2564879"/>
              <a:ext cx="2806445" cy="3345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10784" y="2546616"/>
              <a:ext cx="300977" cy="35584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00700" y="2564879"/>
              <a:ext cx="1405890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388" y="2877299"/>
              <a:ext cx="6188202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8388" y="3183623"/>
              <a:ext cx="6188202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3489947"/>
              <a:ext cx="6188202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3796271"/>
              <a:ext cx="6188202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4102595"/>
              <a:ext cx="6186677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388" y="4408919"/>
              <a:ext cx="6188202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88" y="4715243"/>
              <a:ext cx="6188202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5021567"/>
              <a:ext cx="2503169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915808" y="5564699"/>
            <a:ext cx="2913433" cy="1581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40" y="6020387"/>
            <a:ext cx="5958218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8934" y="6326711"/>
            <a:ext cx="5950545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8910" y="6634559"/>
            <a:ext cx="5953649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4364" y="6940883"/>
            <a:ext cx="5955116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4364" y="7247207"/>
            <a:ext cx="5955116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947" y="7553531"/>
            <a:ext cx="2797378" cy="1582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4364" y="8012255"/>
            <a:ext cx="5955116" cy="1582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14340" y="8318579"/>
            <a:ext cx="5953649" cy="15822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14340" y="8624916"/>
            <a:ext cx="5953649" cy="13109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4364" y="8931240"/>
            <a:ext cx="5950545" cy="15822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02004" y="894333"/>
            <a:ext cx="5971540" cy="8188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differences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complexity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sophistication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company’s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activity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depend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which orientation guides its operations.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ideas expressed </a:t>
            </a:r>
            <a:r>
              <a:rPr sz="1200" dirty="0">
                <a:latin typeface="Times New Roman"/>
                <a:cs typeface="Times New Roman"/>
              </a:rPr>
              <a:t>in each </a:t>
            </a:r>
            <a:r>
              <a:rPr sz="1200" spc="-5" dirty="0">
                <a:latin typeface="Times New Roman"/>
                <a:cs typeface="Times New Roman"/>
              </a:rPr>
              <a:t>concept reflect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philosophical orientation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also 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associated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successive stages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evolution </a:t>
            </a:r>
            <a:r>
              <a:rPr sz="1200" dirty="0">
                <a:latin typeface="Times New Roman"/>
                <a:cs typeface="Times New Roman"/>
              </a:rPr>
              <a:t>of the  </a:t>
            </a:r>
            <a:r>
              <a:rPr sz="1200" spc="-5" dirty="0">
                <a:latin typeface="Times New Roman"/>
                <a:cs typeface="Times New Roman"/>
              </a:rPr>
              <a:t>international operations </a:t>
            </a:r>
            <a:r>
              <a:rPr sz="1200" dirty="0">
                <a:latin typeface="Times New Roman"/>
                <a:cs typeface="Times New Roman"/>
              </a:rPr>
              <a:t>in a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8500"/>
              </a:lnSpc>
            </a:pPr>
            <a:r>
              <a:rPr sz="1200" dirty="0">
                <a:latin typeface="Times New Roman"/>
                <a:cs typeface="Times New Roman"/>
              </a:rPr>
              <a:t>Among the </a:t>
            </a:r>
            <a:r>
              <a:rPr sz="1200" spc="-5" dirty="0">
                <a:latin typeface="Times New Roman"/>
                <a:cs typeface="Times New Roman"/>
              </a:rPr>
              <a:t>approaches </a:t>
            </a:r>
            <a:r>
              <a:rPr sz="1200" dirty="0">
                <a:latin typeface="Times New Roman"/>
                <a:cs typeface="Times New Roman"/>
              </a:rPr>
              <a:t>describing the </a:t>
            </a:r>
            <a:r>
              <a:rPr sz="1200" spc="-5" dirty="0">
                <a:latin typeface="Times New Roman"/>
                <a:cs typeface="Times New Roman"/>
              </a:rPr>
              <a:t>different </a:t>
            </a:r>
            <a:r>
              <a:rPr sz="1200" dirty="0">
                <a:latin typeface="Times New Roman"/>
                <a:cs typeface="Times New Roman"/>
              </a:rPr>
              <a:t>orientations that </a:t>
            </a:r>
            <a:r>
              <a:rPr sz="1200" spc="-5" dirty="0">
                <a:latin typeface="Times New Roman"/>
                <a:cs typeface="Times New Roman"/>
              </a:rPr>
              <a:t>evolve </a:t>
            </a:r>
            <a:r>
              <a:rPr sz="1200" dirty="0">
                <a:latin typeface="Times New Roman"/>
                <a:cs typeface="Times New Roman"/>
              </a:rPr>
              <a:t>in a company in </a:t>
            </a:r>
            <a:r>
              <a:rPr sz="1200" spc="-5" dirty="0">
                <a:latin typeface="Times New Roman"/>
                <a:cs typeface="Times New Roman"/>
              </a:rPr>
              <a:t>different  stages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casual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exporting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often-quoted  EPRG schema.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authors </a:t>
            </a:r>
            <a:r>
              <a:rPr sz="1200" dirty="0">
                <a:latin typeface="Times New Roman"/>
                <a:cs typeface="Times New Roman"/>
              </a:rPr>
              <a:t>of this </a:t>
            </a:r>
            <a:r>
              <a:rPr sz="1200" spc="-5" dirty="0">
                <a:latin typeface="Times New Roman"/>
                <a:cs typeface="Times New Roman"/>
              </a:rPr>
              <a:t>schema suggest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firms 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classified as </a:t>
            </a:r>
            <a:r>
              <a:rPr sz="1200" dirty="0">
                <a:latin typeface="Times New Roman"/>
                <a:cs typeface="Times New Roman"/>
              </a:rPr>
              <a:t>having </a:t>
            </a:r>
            <a:r>
              <a:rPr sz="1200" spc="-5" dirty="0">
                <a:latin typeface="Times New Roman"/>
                <a:cs typeface="Times New Roman"/>
              </a:rPr>
              <a:t>an  </a:t>
            </a:r>
            <a:r>
              <a:rPr sz="1200" i="1" spc="-5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thnocentric</a:t>
            </a:r>
            <a:r>
              <a:rPr sz="1200" i="1" spc="-5" dirty="0">
                <a:latin typeface="Times New Roman"/>
                <a:cs typeface="Times New Roman"/>
              </a:rPr>
              <a:t>, p</a:t>
            </a:r>
            <a:r>
              <a:rPr sz="1200" spc="-5" dirty="0">
                <a:latin typeface="Times New Roman"/>
                <a:cs typeface="Times New Roman"/>
              </a:rPr>
              <a:t>olycentric, </a:t>
            </a:r>
            <a:r>
              <a:rPr sz="1200" i="1" spc="-5" dirty="0">
                <a:latin typeface="Times New Roman"/>
                <a:cs typeface="Times New Roman"/>
              </a:rPr>
              <a:t>region</a:t>
            </a:r>
            <a:r>
              <a:rPr sz="1200" spc="-5" dirty="0">
                <a:latin typeface="Times New Roman"/>
                <a:cs typeface="Times New Roman"/>
              </a:rPr>
              <a:t>-centric, </a:t>
            </a:r>
            <a:r>
              <a:rPr sz="1200" i="1" spc="-5" dirty="0">
                <a:latin typeface="Times New Roman"/>
                <a:cs typeface="Times New Roman"/>
              </a:rPr>
              <a:t>or </a:t>
            </a:r>
            <a:r>
              <a:rPr sz="1200" i="1" dirty="0">
                <a:latin typeface="Times New Roman"/>
                <a:cs typeface="Times New Roman"/>
              </a:rPr>
              <a:t>g</a:t>
            </a:r>
            <a:r>
              <a:rPr sz="1200" dirty="0">
                <a:latin typeface="Times New Roman"/>
                <a:cs typeface="Times New Roman"/>
              </a:rPr>
              <a:t>eocentric orientation </a:t>
            </a:r>
            <a:r>
              <a:rPr sz="1200" spc="-5" dirty="0">
                <a:latin typeface="Times New Roman"/>
                <a:cs typeface="Times New Roman"/>
              </a:rPr>
              <a:t>(EPRG), </a:t>
            </a:r>
            <a:r>
              <a:rPr sz="1200" dirty="0">
                <a:latin typeface="Times New Roman"/>
                <a:cs typeface="Times New Roman"/>
              </a:rPr>
              <a:t>depending on the 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commitment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Further,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authors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state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"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key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assumption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underlying  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EPRG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framework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degree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internationalization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management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committed  </a:t>
            </a:r>
            <a:r>
              <a:rPr sz="1200" dirty="0">
                <a:latin typeface="Times New Roman"/>
                <a:cs typeface="Times New Roman"/>
              </a:rPr>
              <a:t>or willing to move </a:t>
            </a:r>
            <a:r>
              <a:rPr sz="1200" spc="-5" dirty="0">
                <a:latin typeface="Times New Roman"/>
                <a:cs typeface="Times New Roman"/>
              </a:rPr>
              <a:t>towards affects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specific international strategies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decision rules </a:t>
            </a:r>
            <a:r>
              <a:rPr sz="1200" dirty="0">
                <a:latin typeface="Times New Roman"/>
                <a:cs typeface="Times New Roman"/>
              </a:rPr>
              <a:t>of the  </a:t>
            </a:r>
            <a:r>
              <a:rPr sz="1200" spc="-5" dirty="0">
                <a:latin typeface="Times New Roman"/>
                <a:cs typeface="Times New Roman"/>
              </a:rPr>
              <a:t>firm."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EPRG schema is incorporated </a:t>
            </a:r>
            <a:r>
              <a:rPr sz="1200" dirty="0">
                <a:latin typeface="Times New Roman"/>
                <a:cs typeface="Times New Roman"/>
              </a:rPr>
              <a:t>into the </a:t>
            </a:r>
            <a:r>
              <a:rPr sz="1200" spc="-5" dirty="0">
                <a:latin typeface="Times New Roman"/>
                <a:cs typeface="Times New Roman"/>
              </a:rPr>
              <a:t>discussion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three concepts that follows </a:t>
            </a:r>
            <a:r>
              <a:rPr sz="1200" dirty="0">
                <a:latin typeface="Times New Roman"/>
                <a:cs typeface="Times New Roman"/>
              </a:rPr>
              <a:t>in  that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philosophical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orientations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described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EPRG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schema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help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explain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management's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view  </a:t>
            </a:r>
            <a:r>
              <a:rPr sz="1200" spc="-5" dirty="0">
                <a:latin typeface="Times New Roman"/>
                <a:cs typeface="Times New Roman"/>
              </a:rPr>
              <a:t>when guided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i="1" dirty="0">
                <a:latin typeface="Times New Roman"/>
                <a:cs typeface="Times New Roman"/>
              </a:rPr>
              <a:t>1.5.1. Domestic </a:t>
            </a:r>
            <a:r>
              <a:rPr sz="1200" b="1" i="1" spc="-5" dirty="0">
                <a:latin typeface="Times New Roman"/>
                <a:cs typeface="Times New Roman"/>
              </a:rPr>
              <a:t>Marketing Extension </a:t>
            </a:r>
            <a:r>
              <a:rPr sz="1200" b="1" i="1" dirty="0">
                <a:latin typeface="Times New Roman"/>
                <a:cs typeface="Times New Roman"/>
              </a:rPr>
              <a:t>Concept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700"/>
              </a:lnSpc>
            </a:pPr>
            <a:r>
              <a:rPr sz="1200" dirty="0">
                <a:latin typeface="Times New Roman"/>
                <a:cs typeface="Times New Roman"/>
              </a:rPr>
              <a:t>The domestic company </a:t>
            </a:r>
            <a:r>
              <a:rPr sz="1200" spc="-5" dirty="0">
                <a:latin typeface="Times New Roman"/>
                <a:cs typeface="Times New Roman"/>
              </a:rPr>
              <a:t>seeking </a:t>
            </a:r>
            <a:r>
              <a:rPr sz="1200" dirty="0">
                <a:latin typeface="Times New Roman"/>
                <a:cs typeface="Times New Roman"/>
              </a:rPr>
              <a:t>sales extension of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foreign markets  illustrates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orientation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international marketing.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views its international operations as  </a:t>
            </a:r>
            <a:r>
              <a:rPr sz="1200" dirty="0">
                <a:latin typeface="Times New Roman"/>
                <a:cs typeface="Times New Roman"/>
              </a:rPr>
              <a:t>secondary to </a:t>
            </a:r>
            <a:r>
              <a:rPr sz="1200" spc="-5" dirty="0">
                <a:latin typeface="Times New Roman"/>
                <a:cs typeface="Times New Roman"/>
              </a:rPr>
              <a:t>and an </a:t>
            </a:r>
            <a:r>
              <a:rPr sz="1200" dirty="0">
                <a:latin typeface="Times New Roman"/>
                <a:cs typeface="Times New Roman"/>
              </a:rPr>
              <a:t>extension of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domestic operations; the </a:t>
            </a:r>
            <a:r>
              <a:rPr sz="1200" spc="5" dirty="0">
                <a:latin typeface="Times New Roman"/>
                <a:cs typeface="Times New Roman"/>
              </a:rPr>
              <a:t>primary </a:t>
            </a:r>
            <a:r>
              <a:rPr sz="1200" dirty="0">
                <a:latin typeface="Times New Roman"/>
                <a:cs typeface="Times New Roman"/>
              </a:rPr>
              <a:t>motive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market excess 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production. Domestic business is its priority and foreign sales are seen as profitable  </a:t>
            </a:r>
            <a:r>
              <a:rPr sz="1200" dirty="0">
                <a:latin typeface="Times New Roman"/>
                <a:cs typeface="Times New Roman"/>
              </a:rPr>
              <a:t>extension of domestic </a:t>
            </a:r>
            <a:r>
              <a:rPr sz="1200" spc="-5" dirty="0">
                <a:latin typeface="Times New Roman"/>
                <a:cs typeface="Times New Roman"/>
              </a:rPr>
              <a:t>operations. Even though foreign markets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vigorously pursued the  </a:t>
            </a:r>
            <a:r>
              <a:rPr sz="1200" spc="-5" dirty="0">
                <a:latin typeface="Times New Roman"/>
                <a:cs typeface="Times New Roman"/>
              </a:rPr>
              <a:t>firm’s orientation remains </a:t>
            </a:r>
            <a:r>
              <a:rPr sz="1200" dirty="0">
                <a:latin typeface="Times New Roman"/>
                <a:cs typeface="Times New Roman"/>
              </a:rPr>
              <a:t>basically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Minimal,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any, efforts are </a:t>
            </a:r>
            <a:r>
              <a:rPr sz="1200" dirty="0">
                <a:latin typeface="Times New Roman"/>
                <a:cs typeface="Times New Roman"/>
              </a:rPr>
              <a:t>made to </a:t>
            </a:r>
            <a:r>
              <a:rPr sz="1200" spc="-5" dirty="0">
                <a:latin typeface="Times New Roman"/>
                <a:cs typeface="Times New Roman"/>
              </a:rPr>
              <a:t>adapt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mix to </a:t>
            </a:r>
            <a:r>
              <a:rPr sz="1200" spc="-5" dirty="0">
                <a:latin typeface="Times New Roman"/>
                <a:cs typeface="Times New Roman"/>
              </a:rPr>
              <a:t>foreign markets;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firm’s  orientation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customers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same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manner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  </a:t>
            </a:r>
            <a:r>
              <a:rPr sz="1200" spc="-5" dirty="0">
                <a:latin typeface="Times New Roman"/>
                <a:cs typeface="Times New Roman"/>
              </a:rPr>
              <a:t>customers. The firm </a:t>
            </a:r>
            <a:r>
              <a:rPr sz="1200" dirty="0">
                <a:latin typeface="Times New Roman"/>
                <a:cs typeface="Times New Roman"/>
              </a:rPr>
              <a:t>seeks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where demand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similar to the home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its domestic  product will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accepted. </a:t>
            </a:r>
            <a:r>
              <a:rPr sz="1200" dirty="0">
                <a:latin typeface="Times New Roman"/>
                <a:cs typeface="Times New Roman"/>
              </a:rPr>
              <a:t>This domestic </a:t>
            </a:r>
            <a:r>
              <a:rPr sz="1200" spc="-5" dirty="0">
                <a:latin typeface="Times New Roman"/>
                <a:cs typeface="Times New Roman"/>
              </a:rPr>
              <a:t>market extension concept </a:t>
            </a:r>
            <a:r>
              <a:rPr sz="1200" dirty="0">
                <a:latin typeface="Times New Roman"/>
                <a:cs typeface="Times New Roman"/>
              </a:rPr>
              <a:t>strategy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very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profitable;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910" y="951563"/>
            <a:ext cx="5953649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57" y="1257887"/>
            <a:ext cx="4931020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5896" y="1719646"/>
            <a:ext cx="2363037" cy="158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2175335"/>
            <a:ext cx="595511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481659"/>
            <a:ext cx="595511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67" y="2787983"/>
            <a:ext cx="2001864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3246707"/>
            <a:ext cx="595968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40" y="3553031"/>
            <a:ext cx="5958218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4" y="3859355"/>
            <a:ext cx="595968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05" y="4179241"/>
            <a:ext cx="506994" cy="1446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8934" y="4624403"/>
            <a:ext cx="5950545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40" y="4930727"/>
            <a:ext cx="5958218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8934" y="5237051"/>
            <a:ext cx="595968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41" y="5543375"/>
            <a:ext cx="5949120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88" y="6002099"/>
            <a:ext cx="5956582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64" y="6308423"/>
            <a:ext cx="5950545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64" y="6614747"/>
            <a:ext cx="5955116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8959" y="6921071"/>
            <a:ext cx="5956582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8833" y="7227395"/>
            <a:ext cx="1383407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5892" y="7689154"/>
            <a:ext cx="2079581" cy="15819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64" y="8144843"/>
            <a:ext cx="5950545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8934" y="8451167"/>
            <a:ext cx="5955116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364" y="8757504"/>
            <a:ext cx="5959686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02004" y="894333"/>
            <a:ext cx="5971540" cy="8015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large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small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exporting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firms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approach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perspective.</a:t>
            </a:r>
            <a:r>
              <a:rPr sz="1200" spc="2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Firms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with this </a:t>
            </a:r>
            <a:r>
              <a:rPr sz="1200" spc="-5" dirty="0">
                <a:latin typeface="Times New Roman"/>
                <a:cs typeface="Times New Roman"/>
              </a:rPr>
              <a:t>marketing approach </a:t>
            </a:r>
            <a:r>
              <a:rPr sz="1200" dirty="0">
                <a:latin typeface="Times New Roman"/>
                <a:cs typeface="Times New Roman"/>
              </a:rPr>
              <a:t>are classified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i="1" spc="-5" dirty="0">
                <a:latin typeface="Times New Roman"/>
                <a:cs typeface="Times New Roman"/>
              </a:rPr>
              <a:t>ethnocentric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EPRG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schema.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 startAt="2"/>
              <a:tabLst>
                <a:tab pos="3937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Multi-domestic Market concept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 startAt="2"/>
            </a:pPr>
            <a:endParaRPr sz="1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5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Once </a:t>
            </a:r>
            <a:r>
              <a:rPr sz="1200" dirty="0">
                <a:latin typeface="Times New Roman"/>
                <a:cs typeface="Times New Roman"/>
              </a:rPr>
              <a:t>a company </a:t>
            </a:r>
            <a:r>
              <a:rPr sz="1200" spc="-5" dirty="0">
                <a:latin typeface="Times New Roman"/>
                <a:cs typeface="Times New Roman"/>
              </a:rPr>
              <a:t>recognizes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importance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differences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overseas markets and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importance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offshore business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organization, its orientation toward international business </a:t>
            </a:r>
            <a:r>
              <a:rPr sz="1200" dirty="0">
                <a:latin typeface="Times New Roman"/>
                <a:cs typeface="Times New Roman"/>
              </a:rPr>
              <a:t>may shift to  a multidomestic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strategy.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guided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strong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sense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vastly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market success requires an almost independent program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each country. Firms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5" dirty="0">
                <a:latin typeface="Times New Roman"/>
                <a:cs typeface="Times New Roman"/>
              </a:rPr>
              <a:t>this  </a:t>
            </a:r>
            <a:r>
              <a:rPr sz="1200" spc="-5" dirty="0">
                <a:latin typeface="Times New Roman"/>
                <a:cs typeface="Times New Roman"/>
              </a:rPr>
              <a:t>orientation market on </a:t>
            </a:r>
            <a:r>
              <a:rPr sz="1200" dirty="0">
                <a:latin typeface="Times New Roman"/>
                <a:cs typeface="Times New Roman"/>
              </a:rPr>
              <a:t>a country-by-country basis, with </a:t>
            </a:r>
            <a:r>
              <a:rPr sz="1200" spc="-5" dirty="0">
                <a:latin typeface="Times New Roman"/>
                <a:cs typeface="Times New Roman"/>
              </a:rPr>
              <a:t>separate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strategies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each  country.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Subsidiaries operate </a:t>
            </a:r>
            <a:r>
              <a:rPr sz="1200" dirty="0">
                <a:latin typeface="Times New Roman"/>
                <a:cs typeface="Times New Roman"/>
              </a:rPr>
              <a:t>independently of one </a:t>
            </a:r>
            <a:r>
              <a:rPr sz="1200" spc="-5" dirty="0">
                <a:latin typeface="Times New Roman"/>
                <a:cs typeface="Times New Roman"/>
              </a:rPr>
              <a:t>another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establishing marketing objectives and </a:t>
            </a:r>
            <a:r>
              <a:rPr sz="1200" dirty="0">
                <a:latin typeface="Times New Roman"/>
                <a:cs typeface="Times New Roman"/>
              </a:rPr>
              <a:t>plans 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each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separate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mixes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little  </a:t>
            </a:r>
            <a:r>
              <a:rPr sz="1200" spc="-5" dirty="0">
                <a:latin typeface="Times New Roman"/>
                <a:cs typeface="Times New Roman"/>
              </a:rPr>
              <a:t>interaction </a:t>
            </a:r>
            <a:r>
              <a:rPr sz="1200" dirty="0">
                <a:latin typeface="Times New Roman"/>
                <a:cs typeface="Times New Roman"/>
              </a:rPr>
              <a:t>among them. </a:t>
            </a:r>
            <a:r>
              <a:rPr sz="1200" spc="-5" dirty="0">
                <a:latin typeface="Times New Roman"/>
                <a:cs typeface="Times New Roman"/>
              </a:rPr>
              <a:t>Products are adapted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each market </a:t>
            </a:r>
            <a:r>
              <a:rPr sz="1200" dirty="0">
                <a:latin typeface="Times New Roman"/>
                <a:cs typeface="Times New Roman"/>
              </a:rPr>
              <a:t>without </a:t>
            </a:r>
            <a:r>
              <a:rPr sz="1200" spc="-5" dirty="0">
                <a:latin typeface="Times New Roman"/>
                <a:cs typeface="Times New Roman"/>
              </a:rPr>
              <a:t>coordination with other 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markets;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advertising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campaigns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localized,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pricing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decisions.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company with this </a:t>
            </a:r>
            <a:r>
              <a:rPr sz="1200" spc="-5" dirty="0">
                <a:latin typeface="Times New Roman"/>
                <a:cs typeface="Times New Roman"/>
              </a:rPr>
              <a:t>concept does </a:t>
            </a:r>
            <a:r>
              <a:rPr sz="1200" dirty="0">
                <a:latin typeface="Times New Roman"/>
                <a:cs typeface="Times New Roman"/>
              </a:rPr>
              <a:t>not look for </a:t>
            </a:r>
            <a:r>
              <a:rPr sz="1200" spc="-5" dirty="0">
                <a:latin typeface="Times New Roman"/>
                <a:cs typeface="Times New Roman"/>
              </a:rPr>
              <a:t>similarity </a:t>
            </a:r>
            <a:r>
              <a:rPr sz="1200" dirty="0">
                <a:latin typeface="Times New Roman"/>
                <a:cs typeface="Times New Roman"/>
              </a:rPr>
              <a:t>among elements of the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mix  that </a:t>
            </a:r>
            <a:r>
              <a:rPr sz="1200" spc="-5" dirty="0">
                <a:latin typeface="Times New Roman"/>
                <a:cs typeface="Times New Roman"/>
              </a:rPr>
              <a:t>might respond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standardization; rather,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aims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adaptation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local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markets.  </a:t>
            </a:r>
            <a:r>
              <a:rPr sz="1200" dirty="0">
                <a:latin typeface="Times New Roman"/>
                <a:cs typeface="Times New Roman"/>
              </a:rPr>
              <a:t>Control </a:t>
            </a:r>
            <a:r>
              <a:rPr sz="1200" spc="-5" dirty="0">
                <a:latin typeface="Times New Roman"/>
                <a:cs typeface="Times New Roman"/>
              </a:rPr>
              <a:t>is typically decentralized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reflect </a:t>
            </a:r>
            <a:r>
              <a:rPr sz="1200" dirty="0">
                <a:latin typeface="Times New Roman"/>
                <a:cs typeface="Times New Roman"/>
              </a:rPr>
              <a:t>the belief that the </a:t>
            </a:r>
            <a:r>
              <a:rPr sz="1200" spc="-5" dirty="0">
                <a:latin typeface="Times New Roman"/>
                <a:cs typeface="Times New Roman"/>
              </a:rPr>
              <a:t>uniqueness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each market requires  local marketing </a:t>
            </a:r>
            <a:r>
              <a:rPr sz="1200" dirty="0">
                <a:latin typeface="Times New Roman"/>
                <a:cs typeface="Times New Roman"/>
              </a:rPr>
              <a:t>input </a:t>
            </a:r>
            <a:r>
              <a:rPr sz="1200" spc="-5" dirty="0">
                <a:latin typeface="Times New Roman"/>
                <a:cs typeface="Times New Roman"/>
              </a:rPr>
              <a:t>and control. Firms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this orientation </a:t>
            </a:r>
            <a:r>
              <a:rPr sz="1200" dirty="0">
                <a:latin typeface="Times New Roman"/>
                <a:cs typeface="Times New Roman"/>
              </a:rPr>
              <a:t>would be </a:t>
            </a:r>
            <a:r>
              <a:rPr sz="1200" spc="-5" dirty="0">
                <a:latin typeface="Times New Roman"/>
                <a:cs typeface="Times New Roman"/>
              </a:rPr>
              <a:t>classified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EPRG  schema </a:t>
            </a:r>
            <a:r>
              <a:rPr sz="1200" spc="-10" dirty="0">
                <a:latin typeface="Times New Roman"/>
                <a:cs typeface="Times New Roman"/>
              </a:rPr>
              <a:t>as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polycentric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 startAt="3"/>
              <a:tabLst>
                <a:tab pos="3937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Global </a:t>
            </a:r>
            <a:r>
              <a:rPr sz="1200" b="1" i="1" spc="-5" dirty="0">
                <a:latin typeface="Times New Roman"/>
                <a:cs typeface="Times New Roman"/>
              </a:rPr>
              <a:t>Marketing</a:t>
            </a:r>
            <a:r>
              <a:rPr sz="1200" b="1" i="1" spc="-2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Concept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company guided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orientation </a:t>
            </a:r>
            <a:r>
              <a:rPr sz="1200" dirty="0">
                <a:latin typeface="Times New Roman"/>
                <a:cs typeface="Times New Roman"/>
              </a:rPr>
              <a:t>or philosophy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generally </a:t>
            </a:r>
            <a:r>
              <a:rPr sz="1200" spc="-5" dirty="0">
                <a:latin typeface="Times New Roman"/>
                <a:cs typeface="Times New Roman"/>
              </a:rPr>
              <a:t>referred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as global company,  its marketing </a:t>
            </a:r>
            <a:r>
              <a:rPr sz="1200" dirty="0">
                <a:latin typeface="Times New Roman"/>
                <a:cs typeface="Times New Roman"/>
              </a:rPr>
              <a:t>activity </a:t>
            </a:r>
            <a:r>
              <a:rPr sz="1200" spc="-5" dirty="0">
                <a:latin typeface="Times New Roman"/>
                <a:cs typeface="Times New Roman"/>
              </a:rPr>
              <a:t>is global marketing, and </a:t>
            </a:r>
            <a:r>
              <a:rPr sz="120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coverage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world. A </a:t>
            </a:r>
            <a:r>
              <a:rPr sz="1200" dirty="0">
                <a:latin typeface="Times New Roman"/>
                <a:cs typeface="Times New Roman"/>
              </a:rPr>
              <a:t>company  </a:t>
            </a:r>
            <a:r>
              <a:rPr sz="1200" spc="-5" dirty="0">
                <a:latin typeface="Times New Roman"/>
                <a:cs typeface="Times New Roman"/>
              </a:rPr>
              <a:t>employing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global marketing </a:t>
            </a:r>
            <a:r>
              <a:rPr sz="1200" dirty="0">
                <a:latin typeface="Times New Roman"/>
                <a:cs typeface="Times New Roman"/>
              </a:rPr>
              <a:t>strategy strives for </a:t>
            </a:r>
            <a:r>
              <a:rPr sz="1200" spc="-5" dirty="0">
                <a:latin typeface="Times New Roman"/>
                <a:cs typeface="Times New Roman"/>
              </a:rPr>
              <a:t>efficiencies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scale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developing</a:t>
            </a:r>
            <a:r>
              <a:rPr sz="1200" spc="2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934" y="951563"/>
            <a:ext cx="5945975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297" y="1257887"/>
            <a:ext cx="3302028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64" y="1716611"/>
            <a:ext cx="595968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2022935"/>
            <a:ext cx="595968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329259"/>
            <a:ext cx="595511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64" y="2635583"/>
            <a:ext cx="5955116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293" y="2941907"/>
            <a:ext cx="3178595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8934" y="3400631"/>
            <a:ext cx="5950545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8934" y="3706955"/>
            <a:ext cx="595511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8910" y="4013279"/>
            <a:ext cx="5953649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64" y="4319603"/>
            <a:ext cx="5945975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8864" y="4625927"/>
            <a:ext cx="3283746" cy="1491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5084651"/>
            <a:ext cx="595511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64" y="5390975"/>
            <a:ext cx="595968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64" y="5697299"/>
            <a:ext cx="5959686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88" y="6003623"/>
            <a:ext cx="5947444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87" y="6309947"/>
            <a:ext cx="5426237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8888" y="6773191"/>
            <a:ext cx="598432" cy="1265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3517" y="7231915"/>
            <a:ext cx="2747080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818388" y="7686119"/>
            <a:ext cx="6188710" cy="1478915"/>
            <a:chOff x="818388" y="7686119"/>
            <a:chExt cx="6188710" cy="1478915"/>
          </a:xfrm>
        </p:grpSpPr>
        <p:sp>
          <p:nvSpPr>
            <p:cNvPr id="22" name="object 22"/>
            <p:cNvSpPr/>
            <p:nvPr/>
          </p:nvSpPr>
          <p:spPr>
            <a:xfrm>
              <a:off x="914340" y="7686119"/>
              <a:ext cx="5958218" cy="15822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8388" y="7808963"/>
              <a:ext cx="6188202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8388" y="8013179"/>
              <a:ext cx="6188202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388" y="8217395"/>
              <a:ext cx="618820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8388" y="8421611"/>
              <a:ext cx="6188202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8625840"/>
              <a:ext cx="6188202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8830056"/>
              <a:ext cx="6186677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902004" y="894333"/>
            <a:ext cx="5970905" cy="8169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standardized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product,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dependable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quality,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sold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reasonable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price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market,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is,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same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market set throughout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world.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Important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global marketing concept 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premise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world markets are </a:t>
            </a:r>
            <a:r>
              <a:rPr sz="1200" spc="5" dirty="0">
                <a:latin typeface="Times New Roman"/>
                <a:cs typeface="Times New Roman"/>
              </a:rPr>
              <a:t>being </a:t>
            </a:r>
            <a:r>
              <a:rPr sz="1200" spc="-5" dirty="0">
                <a:latin typeface="Times New Roman"/>
                <a:cs typeface="Times New Roman"/>
              </a:rPr>
              <a:t>" driven  toward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converging commonality" </a:t>
            </a:r>
            <a:r>
              <a:rPr sz="1200" dirty="0">
                <a:latin typeface="Times New Roman"/>
                <a:cs typeface="Times New Roman"/>
              </a:rPr>
              <a:t>seeking in much the </a:t>
            </a:r>
            <a:r>
              <a:rPr sz="1200" spc="-5" dirty="0">
                <a:latin typeface="Times New Roman"/>
                <a:cs typeface="Times New Roman"/>
              </a:rPr>
              <a:t>same </a:t>
            </a:r>
            <a:r>
              <a:rPr sz="1200" spc="-10" dirty="0">
                <a:latin typeface="Times New Roman"/>
                <a:cs typeface="Times New Roman"/>
              </a:rPr>
              <a:t>ways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satisfy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needs </a:t>
            </a:r>
            <a:r>
              <a:rPr sz="1200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desires. </a:t>
            </a:r>
            <a:r>
              <a:rPr sz="1200" dirty="0">
                <a:latin typeface="Times New Roman"/>
                <a:cs typeface="Times New Roman"/>
              </a:rPr>
              <a:t>Thus,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constitute </a:t>
            </a:r>
            <a:r>
              <a:rPr sz="1200" spc="-5" dirty="0">
                <a:latin typeface="Times New Roman"/>
                <a:cs typeface="Times New Roman"/>
              </a:rPr>
              <a:t>significant market segments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similar demands </a:t>
            </a:r>
            <a:r>
              <a:rPr sz="1200" dirty="0">
                <a:latin typeface="Times New Roman"/>
                <a:cs typeface="Times New Roman"/>
              </a:rPr>
              <a:t>for the same 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world </a:t>
            </a:r>
            <a:r>
              <a:rPr sz="1200" dirty="0">
                <a:latin typeface="Times New Roman"/>
                <a:cs typeface="Times New Roman"/>
              </a:rPr>
              <a:t>over. With </a:t>
            </a:r>
            <a:r>
              <a:rPr sz="1200" spc="-5" dirty="0">
                <a:latin typeface="Times New Roman"/>
                <a:cs typeface="Times New Roman"/>
              </a:rPr>
              <a:t>this orientation </a:t>
            </a:r>
            <a:r>
              <a:rPr sz="1200" dirty="0">
                <a:latin typeface="Times New Roman"/>
                <a:cs typeface="Times New Roman"/>
              </a:rPr>
              <a:t>a company </a:t>
            </a:r>
            <a:r>
              <a:rPr sz="1200" spc="-5" dirty="0">
                <a:latin typeface="Times New Roman"/>
                <a:cs typeface="Times New Roman"/>
              </a:rPr>
              <a:t>attempts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standardize as </a:t>
            </a:r>
            <a:r>
              <a:rPr sz="1200" dirty="0">
                <a:latin typeface="Times New Roman"/>
                <a:cs typeface="Times New Roman"/>
              </a:rPr>
              <a:t>much of the  company </a:t>
            </a:r>
            <a:r>
              <a:rPr sz="1200" spc="-5" dirty="0">
                <a:latin typeface="Times New Roman"/>
                <a:cs typeface="Times New Roman"/>
              </a:rPr>
              <a:t>effort as is practical </a:t>
            </a:r>
            <a:r>
              <a:rPr sz="1200" dirty="0">
                <a:latin typeface="Times New Roman"/>
                <a:cs typeface="Times New Roman"/>
              </a:rPr>
              <a:t>on a </a:t>
            </a:r>
            <a:r>
              <a:rPr sz="1200" spc="-5" dirty="0">
                <a:latin typeface="Times New Roman"/>
                <a:cs typeface="Times New Roman"/>
              </a:rPr>
              <a:t>worldwide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basis.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decisions </a:t>
            </a:r>
            <a:r>
              <a:rPr sz="1200" dirty="0">
                <a:latin typeface="Times New Roman"/>
                <a:cs typeface="Times New Roman"/>
              </a:rPr>
              <a:t>are viewed </a:t>
            </a:r>
            <a:r>
              <a:rPr sz="1200" spc="-5" dirty="0">
                <a:latin typeface="Times New Roman"/>
                <a:cs typeface="Times New Roman"/>
              </a:rPr>
              <a:t>as applicable worldwide, </a:t>
            </a:r>
            <a:r>
              <a:rPr sz="1200" dirty="0">
                <a:latin typeface="Times New Roman"/>
                <a:cs typeface="Times New Roman"/>
              </a:rPr>
              <a:t>while others require </a:t>
            </a:r>
            <a:r>
              <a:rPr sz="1200" spc="-5" dirty="0">
                <a:latin typeface="Times New Roman"/>
                <a:cs typeface="Times New Roman"/>
              </a:rPr>
              <a:t>consideration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local  influences.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world as </a:t>
            </a:r>
            <a:r>
              <a:rPr sz="1200" dirty="0">
                <a:latin typeface="Times New Roman"/>
                <a:cs typeface="Times New Roman"/>
              </a:rPr>
              <a:t>a whole </a:t>
            </a:r>
            <a:r>
              <a:rPr sz="1200" spc="-5" dirty="0">
                <a:latin typeface="Times New Roman"/>
                <a:cs typeface="Times New Roman"/>
              </a:rPr>
              <a:t>is viewed as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 and </a:t>
            </a:r>
            <a:r>
              <a:rPr sz="1200" dirty="0">
                <a:latin typeface="Times New Roman"/>
                <a:cs typeface="Times New Roman"/>
              </a:rPr>
              <a:t>the firm develops </a:t>
            </a:r>
            <a:r>
              <a:rPr sz="1200" spc="-5" dirty="0">
                <a:latin typeface="Times New Roman"/>
                <a:cs typeface="Times New Roman"/>
              </a:rPr>
              <a:t>global marketing  strategy.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global marketing </a:t>
            </a:r>
            <a:r>
              <a:rPr sz="1200" dirty="0">
                <a:latin typeface="Times New Roman"/>
                <a:cs typeface="Times New Roman"/>
              </a:rPr>
              <a:t>company would fit the </a:t>
            </a:r>
            <a:r>
              <a:rPr sz="1200" i="1" spc="-5" dirty="0">
                <a:latin typeface="Times New Roman"/>
                <a:cs typeface="Times New Roman"/>
              </a:rPr>
              <a:t>regiocentric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geocentric </a:t>
            </a:r>
            <a:r>
              <a:rPr sz="1200" spc="-5" dirty="0">
                <a:latin typeface="Times New Roman"/>
                <a:cs typeface="Times New Roman"/>
              </a:rPr>
              <a:t>classifications  </a:t>
            </a:r>
            <a:r>
              <a:rPr sz="1200" dirty="0">
                <a:latin typeface="Times New Roman"/>
                <a:cs typeface="Times New Roman"/>
              </a:rPr>
              <a:t>of EPRG </a:t>
            </a:r>
            <a:r>
              <a:rPr sz="1200" spc="-5" dirty="0">
                <a:latin typeface="Times New Roman"/>
                <a:cs typeface="Times New Roman"/>
              </a:rPr>
              <a:t>schema. Examples </a:t>
            </a:r>
            <a:r>
              <a:rPr sz="1200" dirty="0">
                <a:latin typeface="Times New Roman"/>
                <a:cs typeface="Times New Roman"/>
              </a:rPr>
              <a:t>of those companies </a:t>
            </a:r>
            <a:r>
              <a:rPr sz="1200" spc="-5" dirty="0">
                <a:latin typeface="Times New Roman"/>
                <a:cs typeface="Times New Roman"/>
              </a:rPr>
              <a:t>which could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classified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‘global company’  </a:t>
            </a:r>
            <a:r>
              <a:rPr sz="1200" dirty="0">
                <a:latin typeface="Times New Roman"/>
                <a:cs typeface="Times New Roman"/>
              </a:rPr>
              <a:t>include </a:t>
            </a:r>
            <a:r>
              <a:rPr sz="1200" spc="-5" dirty="0">
                <a:latin typeface="Times New Roman"/>
                <a:cs typeface="Times New Roman"/>
              </a:rPr>
              <a:t>Coca-cola, General </a:t>
            </a:r>
            <a:r>
              <a:rPr sz="1200" dirty="0">
                <a:latin typeface="Times New Roman"/>
                <a:cs typeface="Times New Roman"/>
              </a:rPr>
              <a:t>Motors, </a:t>
            </a:r>
            <a:r>
              <a:rPr sz="1200" spc="-5" dirty="0">
                <a:latin typeface="Times New Roman"/>
                <a:cs typeface="Times New Roman"/>
              </a:rPr>
              <a:t>and Ford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Motors.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concept views an entire </a:t>
            </a:r>
            <a:r>
              <a:rPr sz="1200" dirty="0">
                <a:latin typeface="Times New Roman"/>
                <a:cs typeface="Times New Roman"/>
              </a:rPr>
              <a:t>set of country </a:t>
            </a:r>
            <a:r>
              <a:rPr sz="1200" spc="-5" dirty="0">
                <a:latin typeface="Times New Roman"/>
                <a:cs typeface="Times New Roman"/>
              </a:rPr>
              <a:t>markets as </a:t>
            </a:r>
            <a:r>
              <a:rPr sz="1200" dirty="0">
                <a:latin typeface="Times New Roman"/>
                <a:cs typeface="Times New Roman"/>
              </a:rPr>
              <a:t>a unit, </a:t>
            </a:r>
            <a:r>
              <a:rPr sz="1200" spc="-5" dirty="0">
                <a:latin typeface="Times New Roman"/>
                <a:cs typeface="Times New Roman"/>
              </a:rPr>
              <a:t>identifying groups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prospective </a:t>
            </a:r>
            <a:r>
              <a:rPr sz="1200" dirty="0">
                <a:latin typeface="Times New Roman"/>
                <a:cs typeface="Times New Roman"/>
              </a:rPr>
              <a:t>buyers with </a:t>
            </a:r>
            <a:r>
              <a:rPr sz="1200" spc="-5" dirty="0">
                <a:latin typeface="Times New Roman"/>
                <a:cs typeface="Times New Roman"/>
              </a:rPr>
              <a:t>similar needs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global market segment and </a:t>
            </a:r>
            <a:r>
              <a:rPr sz="1200" dirty="0">
                <a:latin typeface="Times New Roman"/>
                <a:cs typeface="Times New Roman"/>
              </a:rPr>
              <a:t>developing a </a:t>
            </a:r>
            <a:r>
              <a:rPr sz="1200" spc="-5" dirty="0">
                <a:latin typeface="Times New Roman"/>
                <a:cs typeface="Times New Roman"/>
              </a:rPr>
              <a:t>marketing  </a:t>
            </a:r>
            <a:r>
              <a:rPr sz="1200" dirty="0">
                <a:latin typeface="Times New Roman"/>
                <a:cs typeface="Times New Roman"/>
              </a:rPr>
              <a:t>plan that </a:t>
            </a:r>
            <a:r>
              <a:rPr sz="1200" spc="-5" dirty="0">
                <a:latin typeface="Times New Roman"/>
                <a:cs typeface="Times New Roman"/>
              </a:rPr>
              <a:t>strives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standardization wherever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cost and </a:t>
            </a:r>
            <a:r>
              <a:rPr sz="1200" dirty="0">
                <a:latin typeface="Times New Roman"/>
                <a:cs typeface="Times New Roman"/>
              </a:rPr>
              <a:t>culturally </a:t>
            </a:r>
            <a:r>
              <a:rPr sz="1200" spc="-5" dirty="0">
                <a:latin typeface="Times New Roman"/>
                <a:cs typeface="Times New Roman"/>
              </a:rPr>
              <a:t>effective.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might mean 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company’s global </a:t>
            </a:r>
            <a:r>
              <a:rPr sz="1200" dirty="0">
                <a:latin typeface="Times New Roman"/>
                <a:cs typeface="Times New Roman"/>
              </a:rPr>
              <a:t>marketing plan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standardized product </a:t>
            </a:r>
            <a:r>
              <a:rPr sz="1200" dirty="0">
                <a:latin typeface="Times New Roman"/>
                <a:cs typeface="Times New Roman"/>
              </a:rPr>
              <a:t>but country-specific </a:t>
            </a:r>
            <a:r>
              <a:rPr sz="1200" spc="-5" dirty="0">
                <a:latin typeface="Times New Roman"/>
                <a:cs typeface="Times New Roman"/>
              </a:rPr>
              <a:t>advertising.  </a:t>
            </a:r>
            <a:r>
              <a:rPr sz="1200" dirty="0">
                <a:latin typeface="Times New Roman"/>
                <a:cs typeface="Times New Roman"/>
              </a:rPr>
              <a:t>The point </a:t>
            </a:r>
            <a:r>
              <a:rPr sz="1200" spc="-5" dirty="0">
                <a:latin typeface="Times New Roman"/>
                <a:cs typeface="Times New Roman"/>
              </a:rPr>
              <a:t>is, </a:t>
            </a:r>
            <a:r>
              <a:rPr sz="1200" dirty="0">
                <a:latin typeface="Times New Roman"/>
                <a:cs typeface="Times New Roman"/>
              </a:rPr>
              <a:t>to be </a:t>
            </a:r>
            <a:r>
              <a:rPr sz="1200" spc="-5" dirty="0">
                <a:latin typeface="Times New Roman"/>
                <a:cs typeface="Times New Roman"/>
              </a:rPr>
              <a:t>global 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mindset, </a:t>
            </a:r>
            <a:r>
              <a:rPr sz="1200" dirty="0">
                <a:latin typeface="Times New Roman"/>
                <a:cs typeface="Times New Roman"/>
              </a:rPr>
              <a:t>a way of looking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commonalities.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1.6 </a:t>
            </a:r>
            <a:r>
              <a:rPr sz="1200" b="1" spc="-5" dirty="0">
                <a:latin typeface="Times New Roman"/>
                <a:cs typeface="Times New Roman"/>
              </a:rPr>
              <a:t>Challenges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International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1700"/>
              </a:lnSpc>
            </a:pPr>
            <a:r>
              <a:rPr sz="1200" dirty="0">
                <a:latin typeface="Times New Roman"/>
                <a:cs typeface="Times New Roman"/>
              </a:rPr>
              <a:t>The most </a:t>
            </a:r>
            <a:r>
              <a:rPr sz="1200" spc="-5" dirty="0">
                <a:latin typeface="Times New Roman"/>
                <a:cs typeface="Times New Roman"/>
              </a:rPr>
              <a:t>cost-effective </a:t>
            </a:r>
            <a:r>
              <a:rPr sz="1200" dirty="0">
                <a:latin typeface="Times New Roman"/>
                <a:cs typeface="Times New Roman"/>
              </a:rPr>
              <a:t>method to </a:t>
            </a:r>
            <a:r>
              <a:rPr sz="1200" spc="-5" dirty="0">
                <a:latin typeface="Times New Roman"/>
                <a:cs typeface="Times New Roman"/>
              </a:rPr>
              <a:t>market products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services worldwide 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use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same  program </a:t>
            </a:r>
            <a:r>
              <a:rPr sz="1200" dirty="0">
                <a:latin typeface="Times New Roman"/>
                <a:cs typeface="Times New Roman"/>
              </a:rPr>
              <a:t>in every </a:t>
            </a:r>
            <a:r>
              <a:rPr sz="1200" spc="-5" dirty="0">
                <a:latin typeface="Times New Roman"/>
                <a:cs typeface="Times New Roman"/>
              </a:rPr>
              <a:t>country, </a:t>
            </a:r>
            <a:r>
              <a:rPr sz="1200" dirty="0">
                <a:latin typeface="Times New Roman"/>
                <a:cs typeface="Times New Roman"/>
              </a:rPr>
              <a:t>provided </a:t>
            </a:r>
            <a:r>
              <a:rPr sz="1200" spc="-5" dirty="0">
                <a:latin typeface="Times New Roman"/>
                <a:cs typeface="Times New Roman"/>
              </a:rPr>
              <a:t>environmental conditions favor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an approach. </a:t>
            </a:r>
            <a:r>
              <a:rPr sz="1200" dirty="0">
                <a:latin typeface="Times New Roman"/>
                <a:cs typeface="Times New Roman"/>
              </a:rPr>
              <a:t>However,  invariably </a:t>
            </a:r>
            <a:r>
              <a:rPr sz="1200" spc="-5" dirty="0">
                <a:latin typeface="Times New Roman"/>
                <a:cs typeface="Times New Roman"/>
              </a:rPr>
              <a:t>(as </a:t>
            </a:r>
            <a:r>
              <a:rPr sz="1200" dirty="0">
                <a:latin typeface="Times New Roman"/>
                <a:cs typeface="Times New Roman"/>
              </a:rPr>
              <a:t>we have seen in </a:t>
            </a:r>
            <a:r>
              <a:rPr sz="1200" spc="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previous section), </a:t>
            </a:r>
            <a:r>
              <a:rPr sz="1200" spc="-5" dirty="0">
                <a:latin typeface="Times New Roman"/>
                <a:cs typeface="Times New Roman"/>
              </a:rPr>
              <a:t>local market </a:t>
            </a:r>
            <a:r>
              <a:rPr sz="1200" dirty="0">
                <a:latin typeface="Times New Roman"/>
                <a:cs typeface="Times New Roman"/>
              </a:rPr>
              <a:t>characteristics exist that </a:t>
            </a:r>
            <a:r>
              <a:rPr sz="1200" spc="5" dirty="0">
                <a:latin typeface="Times New Roman"/>
                <a:cs typeface="Times New Roman"/>
              </a:rPr>
              <a:t>may  </a:t>
            </a:r>
            <a:r>
              <a:rPr sz="1200" spc="-5" dirty="0">
                <a:latin typeface="Times New Roman"/>
                <a:cs typeface="Times New Roman"/>
              </a:rPr>
              <a:t>require </a:t>
            </a:r>
            <a:r>
              <a:rPr sz="1200" dirty="0">
                <a:latin typeface="Times New Roman"/>
                <a:cs typeface="Times New Roman"/>
              </a:rPr>
              <a:t>some form of adaptation to </a:t>
            </a:r>
            <a:r>
              <a:rPr sz="1200" spc="-5" dirty="0">
                <a:latin typeface="Times New Roman"/>
                <a:cs typeface="Times New Roman"/>
              </a:rPr>
              <a:t>local conditions. One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challenges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 marketing is </a:t>
            </a:r>
            <a:r>
              <a:rPr sz="1200" dirty="0">
                <a:latin typeface="Times New Roman"/>
                <a:cs typeface="Times New Roman"/>
              </a:rPr>
              <a:t>to be able to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dirty="0">
                <a:latin typeface="Times New Roman"/>
                <a:cs typeface="Times New Roman"/>
              </a:rPr>
              <a:t>the extent to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standardized approach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used for  any </a:t>
            </a:r>
            <a:r>
              <a:rPr sz="1200" spc="-5" dirty="0">
                <a:latin typeface="Times New Roman"/>
                <a:cs typeface="Times New Roman"/>
              </a:rPr>
              <a:t>given </a:t>
            </a:r>
            <a:r>
              <a:rPr sz="1200" dirty="0">
                <a:latin typeface="Times New Roman"/>
                <a:cs typeface="Times New Roman"/>
              </a:rPr>
              <a:t>local </a:t>
            </a:r>
            <a:r>
              <a:rPr sz="1200" spc="-5" dirty="0">
                <a:latin typeface="Times New Roman"/>
                <a:cs typeface="Times New Roman"/>
              </a:rPr>
              <a:t>market. </a:t>
            </a:r>
            <a:r>
              <a:rPr sz="1200" dirty="0">
                <a:latin typeface="Times New Roman"/>
                <a:cs typeface="Times New Roman"/>
              </a:rPr>
              <a:t>To do this, the </a:t>
            </a:r>
            <a:r>
              <a:rPr sz="1200" spc="-5" dirty="0">
                <a:latin typeface="Times New Roman"/>
                <a:cs typeface="Times New Roman"/>
              </a:rPr>
              <a:t>international marketing manager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become </a:t>
            </a:r>
            <a:r>
              <a:rPr sz="1200" dirty="0">
                <a:latin typeface="Times New Roman"/>
                <a:cs typeface="Times New Roman"/>
              </a:rPr>
              <a:t>aware of  any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factors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limit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standardization.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factors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categorized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into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four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major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groups: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388" y="951563"/>
            <a:ext cx="6055995" cy="457834"/>
            <a:chOff x="818388" y="951563"/>
            <a:chExt cx="6055995" cy="457834"/>
          </a:xfrm>
        </p:grpSpPr>
        <p:sp>
          <p:nvSpPr>
            <p:cNvPr id="3" name="object 3"/>
            <p:cNvSpPr/>
            <p:nvPr/>
          </p:nvSpPr>
          <p:spPr>
            <a:xfrm>
              <a:off x="914364" y="951563"/>
              <a:ext cx="5959686" cy="1582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388" y="1074407"/>
              <a:ext cx="985265" cy="3345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18388" y="1512395"/>
            <a:ext cx="6188710" cy="866140"/>
            <a:chOff x="818388" y="1512395"/>
            <a:chExt cx="6188710" cy="866140"/>
          </a:xfrm>
        </p:grpSpPr>
        <p:sp>
          <p:nvSpPr>
            <p:cNvPr id="6" name="object 6"/>
            <p:cNvSpPr/>
            <p:nvPr/>
          </p:nvSpPr>
          <p:spPr>
            <a:xfrm>
              <a:off x="914340" y="1512395"/>
              <a:ext cx="5976495" cy="1582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8388" y="1635239"/>
              <a:ext cx="6188202" cy="3345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8388" y="1839455"/>
              <a:ext cx="6188202" cy="3345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8388" y="2043671"/>
              <a:ext cx="3205734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914296" y="2481659"/>
            <a:ext cx="1854227" cy="1310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87" y="2838275"/>
            <a:ext cx="5412526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818388" y="3194891"/>
            <a:ext cx="6257290" cy="1070610"/>
            <a:chOff x="818388" y="3194891"/>
            <a:chExt cx="6257290" cy="1070610"/>
          </a:xfrm>
        </p:grpSpPr>
        <p:sp>
          <p:nvSpPr>
            <p:cNvPr id="13" name="object 13"/>
            <p:cNvSpPr/>
            <p:nvPr/>
          </p:nvSpPr>
          <p:spPr>
            <a:xfrm>
              <a:off x="914364" y="3194891"/>
              <a:ext cx="5955116" cy="15822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8388" y="3317735"/>
              <a:ext cx="6186677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3521951"/>
              <a:ext cx="6188202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3726167"/>
              <a:ext cx="6188202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3930383"/>
              <a:ext cx="6256782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818388" y="4368371"/>
            <a:ext cx="6188710" cy="866140"/>
            <a:chOff x="818388" y="4368371"/>
            <a:chExt cx="6188710" cy="866140"/>
          </a:xfrm>
        </p:grpSpPr>
        <p:sp>
          <p:nvSpPr>
            <p:cNvPr id="19" name="object 19"/>
            <p:cNvSpPr/>
            <p:nvPr/>
          </p:nvSpPr>
          <p:spPr>
            <a:xfrm>
              <a:off x="914364" y="4368371"/>
              <a:ext cx="5959686" cy="15822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4491215"/>
              <a:ext cx="6148577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8388" y="4695431"/>
              <a:ext cx="6188202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8388" y="4899647"/>
              <a:ext cx="3922014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818388" y="5337635"/>
            <a:ext cx="6188710" cy="1887220"/>
            <a:chOff x="818388" y="5337635"/>
            <a:chExt cx="6188710" cy="1887220"/>
          </a:xfrm>
        </p:grpSpPr>
        <p:sp>
          <p:nvSpPr>
            <p:cNvPr id="24" name="object 24"/>
            <p:cNvSpPr/>
            <p:nvPr/>
          </p:nvSpPr>
          <p:spPr>
            <a:xfrm>
              <a:off x="914364" y="5337635"/>
              <a:ext cx="5959686" cy="15822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388" y="5460479"/>
              <a:ext cx="6188202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8388" y="5664695"/>
              <a:ext cx="6186677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5868911"/>
              <a:ext cx="6186677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6073127"/>
              <a:ext cx="6186677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6277343"/>
              <a:ext cx="618820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388" y="6481559"/>
              <a:ext cx="6188202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8388" y="6685775"/>
              <a:ext cx="6188202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18388" y="6889991"/>
              <a:ext cx="3871722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818388" y="7327979"/>
            <a:ext cx="6188710" cy="1682750"/>
            <a:chOff x="818388" y="7327979"/>
            <a:chExt cx="6188710" cy="1682750"/>
          </a:xfrm>
        </p:grpSpPr>
        <p:sp>
          <p:nvSpPr>
            <p:cNvPr id="34" name="object 34"/>
            <p:cNvSpPr/>
            <p:nvPr/>
          </p:nvSpPr>
          <p:spPr>
            <a:xfrm>
              <a:off x="914364" y="7327979"/>
              <a:ext cx="5959686" cy="158223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8388" y="7450823"/>
              <a:ext cx="6188202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18388" y="7655039"/>
              <a:ext cx="6188202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18388" y="7859255"/>
              <a:ext cx="6188202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8388" y="8063471"/>
              <a:ext cx="6188202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18388" y="8267687"/>
              <a:ext cx="6188202" cy="3345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8388" y="8471916"/>
              <a:ext cx="6188202" cy="3345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18388" y="8676132"/>
              <a:ext cx="6188202" cy="3345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902004" y="872997"/>
            <a:ext cx="5971540" cy="80365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117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market characteristics, competitive conditions, marketing </a:t>
            </a:r>
            <a:r>
              <a:rPr sz="1200" dirty="0">
                <a:latin typeface="Times New Roman"/>
                <a:cs typeface="Times New Roman"/>
              </a:rPr>
              <a:t>infrastructure,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regulatory  </a:t>
            </a:r>
            <a:r>
              <a:rPr sz="1200" spc="-5" dirty="0">
                <a:latin typeface="Times New Roman"/>
                <a:cs typeface="Times New Roman"/>
              </a:rPr>
              <a:t>conditions.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117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debate over </a:t>
            </a:r>
            <a:r>
              <a:rPr sz="1200" dirty="0">
                <a:latin typeface="Times New Roman"/>
                <a:cs typeface="Times New Roman"/>
              </a:rPr>
              <a:t>the amount or </a:t>
            </a:r>
            <a:r>
              <a:rPr sz="1200" spc="-5" dirty="0">
                <a:latin typeface="Times New Roman"/>
                <a:cs typeface="Times New Roman"/>
              </a:rPr>
              <a:t>extent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standardization is </a:t>
            </a:r>
            <a:r>
              <a:rPr sz="1200" dirty="0">
                <a:latin typeface="Times New Roman"/>
                <a:cs typeface="Times New Roman"/>
              </a:rPr>
              <a:t>one of the </a:t>
            </a:r>
            <a:r>
              <a:rPr sz="1200" spc="-5" dirty="0">
                <a:latin typeface="Times New Roman"/>
                <a:cs typeface="Times New Roman"/>
              </a:rPr>
              <a:t>longest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field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becoming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similar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increasingly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global  </a:t>
            </a:r>
            <a:r>
              <a:rPr sz="1200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others </a:t>
            </a:r>
            <a:r>
              <a:rPr sz="1200" dirty="0">
                <a:latin typeface="Times New Roman"/>
                <a:cs typeface="Times New Roman"/>
              </a:rPr>
              <a:t>point out the </a:t>
            </a:r>
            <a:r>
              <a:rPr sz="1200" spc="-5" dirty="0">
                <a:latin typeface="Times New Roman"/>
                <a:cs typeface="Times New Roman"/>
              </a:rPr>
              <a:t>difficulties </a:t>
            </a:r>
            <a:r>
              <a:rPr sz="1200" dirty="0">
                <a:latin typeface="Times New Roman"/>
                <a:cs typeface="Times New Roman"/>
              </a:rPr>
              <a:t>in using a </a:t>
            </a:r>
            <a:r>
              <a:rPr sz="1200" spc="-5" dirty="0">
                <a:latin typeface="Times New Roman"/>
                <a:cs typeface="Times New Roman"/>
              </a:rPr>
              <a:t>standardized approach, as experienced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5" dirty="0">
                <a:latin typeface="Times New Roman"/>
                <a:cs typeface="Times New Roman"/>
              </a:rPr>
              <a:t>many  </a:t>
            </a:r>
            <a:r>
              <a:rPr sz="1200" spc="-5" dirty="0">
                <a:latin typeface="Times New Roman"/>
                <a:cs typeface="Times New Roman"/>
              </a:rPr>
              <a:t>companies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research </a:t>
            </a:r>
            <a:r>
              <a:rPr sz="1200" dirty="0">
                <a:latin typeface="Times New Roman"/>
                <a:cs typeface="Times New Roman"/>
              </a:rPr>
              <a:t>of many</a:t>
            </a:r>
            <a:r>
              <a:rPr sz="1200" spc="-5" dirty="0">
                <a:latin typeface="Times New Roman"/>
                <a:cs typeface="Times New Roman"/>
              </a:rPr>
              <a:t> academics.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69265" algn="l"/>
              </a:tabLst>
            </a:pPr>
            <a:r>
              <a:rPr sz="1200" spc="-5" dirty="0">
                <a:latin typeface="Times New Roman"/>
                <a:cs typeface="Times New Roman"/>
              </a:rPr>
              <a:t>A.	Market Characteristics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Market characteristics can have </a:t>
            </a:r>
            <a:r>
              <a:rPr sz="1200" dirty="0">
                <a:latin typeface="Times New Roman"/>
                <a:cs typeface="Times New Roman"/>
              </a:rPr>
              <a:t>a profound </a:t>
            </a:r>
            <a:r>
              <a:rPr sz="1200" spc="-5" dirty="0">
                <a:latin typeface="Times New Roman"/>
                <a:cs typeface="Times New Roman"/>
              </a:rPr>
              <a:t>effect </a:t>
            </a:r>
            <a:r>
              <a:rPr sz="1200" dirty="0">
                <a:latin typeface="Times New Roman"/>
                <a:cs typeface="Times New Roman"/>
              </a:rPr>
              <a:t>on an </a:t>
            </a:r>
            <a:r>
              <a:rPr sz="1200" spc="-5" dirty="0">
                <a:latin typeface="Times New Roman"/>
                <a:cs typeface="Times New Roman"/>
              </a:rPr>
              <a:t>international marketing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strategy.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17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physical </a:t>
            </a:r>
            <a:r>
              <a:rPr sz="1200" dirty="0">
                <a:latin typeface="Times New Roman"/>
                <a:cs typeface="Times New Roman"/>
              </a:rPr>
              <a:t>environmental </a:t>
            </a:r>
            <a:r>
              <a:rPr sz="1200" spc="-5" dirty="0">
                <a:latin typeface="Times New Roman"/>
                <a:cs typeface="Times New Roman"/>
              </a:rPr>
              <a:t>conditions: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spc="-5" dirty="0">
                <a:latin typeface="Times New Roman"/>
                <a:cs typeface="Times New Roman"/>
              </a:rPr>
              <a:t>country-determined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climate, </a:t>
            </a:r>
            <a:r>
              <a:rPr sz="1200" dirty="0">
                <a:latin typeface="Times New Roman"/>
                <a:cs typeface="Times New Roman"/>
              </a:rPr>
              <a:t>product use  </a:t>
            </a:r>
            <a:r>
              <a:rPr sz="1200" spc="-5" dirty="0">
                <a:latin typeface="Times New Roman"/>
                <a:cs typeface="Times New Roman"/>
              </a:rPr>
              <a:t>conditions, and </a:t>
            </a:r>
            <a:r>
              <a:rPr sz="1200" dirty="0">
                <a:latin typeface="Times New Roman"/>
                <a:cs typeface="Times New Roman"/>
              </a:rPr>
              <a:t>population </a:t>
            </a:r>
            <a:r>
              <a:rPr sz="1200" spc="-5" dirty="0">
                <a:latin typeface="Times New Roman"/>
                <a:cs typeface="Times New Roman"/>
              </a:rPr>
              <a:t>size-often force marketers </a:t>
            </a:r>
            <a:r>
              <a:rPr sz="1200" dirty="0">
                <a:latin typeface="Times New Roman"/>
                <a:cs typeface="Times New Roman"/>
              </a:rPr>
              <a:t>to make adjustments to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to fit </a:t>
            </a:r>
            <a:r>
              <a:rPr sz="1200" spc="-5" dirty="0">
                <a:latin typeface="Times New Roman"/>
                <a:cs typeface="Times New Roman"/>
              </a:rPr>
              <a:t>local  conditions. </a:t>
            </a:r>
            <a:r>
              <a:rPr sz="1200" dirty="0">
                <a:latin typeface="Times New Roman"/>
                <a:cs typeface="Times New Roman"/>
              </a:rPr>
              <a:t>Many cars in </a:t>
            </a:r>
            <a:r>
              <a:rPr sz="1200" spc="-5" dirty="0">
                <a:latin typeface="Times New Roman"/>
                <a:cs typeface="Times New Roman"/>
              </a:rPr>
              <a:t>Canada </a:t>
            </a:r>
            <a:r>
              <a:rPr sz="1200" dirty="0">
                <a:latin typeface="Times New Roman"/>
                <a:cs typeface="Times New Roman"/>
              </a:rPr>
              <a:t>come </a:t>
            </a:r>
            <a:r>
              <a:rPr sz="1200" spc="-5" dirty="0">
                <a:latin typeface="Times New Roman"/>
                <a:cs typeface="Times New Roman"/>
              </a:rPr>
              <a:t>equipped </a:t>
            </a:r>
            <a:r>
              <a:rPr sz="1200" dirty="0">
                <a:latin typeface="Times New Roman"/>
                <a:cs typeface="Times New Roman"/>
              </a:rPr>
              <a:t>with a built-in </a:t>
            </a:r>
            <a:r>
              <a:rPr sz="1200" spc="-5" dirty="0">
                <a:latin typeface="Times New Roman"/>
                <a:cs typeface="Times New Roman"/>
              </a:rPr>
              <a:t>heating </a:t>
            </a:r>
            <a:r>
              <a:rPr sz="1200" dirty="0">
                <a:latin typeface="Times New Roman"/>
                <a:cs typeface="Times New Roman"/>
              </a:rPr>
              <a:t>system that </a:t>
            </a:r>
            <a:r>
              <a:rPr sz="1200" spc="-5" dirty="0">
                <a:latin typeface="Times New Roman"/>
                <a:cs typeface="Times New Roman"/>
              </a:rPr>
              <a:t>is connected 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an electrical outlet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keep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engine from freezing </a:t>
            </a:r>
            <a:r>
              <a:rPr sz="1200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turned off. Cars manufactured </a:t>
            </a:r>
            <a:r>
              <a:rPr sz="1200" dirty="0">
                <a:latin typeface="Times New Roman"/>
                <a:cs typeface="Times New Roman"/>
              </a:rPr>
              <a:t>for  </a:t>
            </a:r>
            <a:r>
              <a:rPr sz="1200" spc="-5" dirty="0">
                <a:latin typeface="Times New Roman"/>
                <a:cs typeface="Times New Roman"/>
              </a:rPr>
              <a:t>warmer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climates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equipped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heating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unit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likely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feature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air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conditioning.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1700"/>
              </a:lnSpc>
            </a:pPr>
            <a:r>
              <a:rPr sz="1200" spc="-5" dirty="0">
                <a:latin typeface="Times New Roman"/>
                <a:cs typeface="Times New Roman"/>
              </a:rPr>
              <a:t>A country's </a:t>
            </a:r>
            <a:r>
              <a:rPr sz="1200" dirty="0">
                <a:latin typeface="Times New Roman"/>
                <a:cs typeface="Times New Roman"/>
              </a:rPr>
              <a:t>population: It </a:t>
            </a:r>
            <a:r>
              <a:rPr sz="1200" spc="-5" dirty="0">
                <a:latin typeface="Times New Roman"/>
                <a:cs typeface="Times New Roman"/>
              </a:rPr>
              <a:t>affects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size in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volume, </a:t>
            </a:r>
            <a:r>
              <a:rPr sz="1200" dirty="0">
                <a:latin typeface="Times New Roman"/>
                <a:cs typeface="Times New Roman"/>
              </a:rPr>
              <a:t>allowing for lower </a:t>
            </a:r>
            <a:r>
              <a:rPr sz="1200" spc="-5" dirty="0">
                <a:latin typeface="Times New Roman"/>
                <a:cs typeface="Times New Roman"/>
              </a:rPr>
              <a:t>prices</a:t>
            </a:r>
            <a:r>
              <a:rPr sz="1200" spc="-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larger markets. Market </a:t>
            </a:r>
            <a:r>
              <a:rPr sz="1200" dirty="0">
                <a:latin typeface="Times New Roman"/>
                <a:cs typeface="Times New Roman"/>
              </a:rPr>
              <a:t>size, or </a:t>
            </a:r>
            <a:r>
              <a:rPr sz="1200" spc="-5" dirty="0">
                <a:latin typeface="Times New Roman"/>
                <a:cs typeface="Times New Roman"/>
              </a:rPr>
              <a:t>expected </a:t>
            </a:r>
            <a:r>
              <a:rPr sz="1200" dirty="0">
                <a:latin typeface="Times New Roman"/>
                <a:cs typeface="Times New Roman"/>
              </a:rPr>
              <a:t>sales volume, greatly </a:t>
            </a:r>
            <a:r>
              <a:rPr sz="1200" spc="-5" dirty="0">
                <a:latin typeface="Times New Roman"/>
                <a:cs typeface="Times New Roman"/>
              </a:rPr>
              <a:t>affects channel strategy.</a:t>
            </a:r>
            <a:r>
              <a:rPr sz="1200" spc="-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Company-  </a:t>
            </a:r>
            <a:r>
              <a:rPr sz="1200" spc="-5" dirty="0">
                <a:latin typeface="Times New Roman"/>
                <a:cs typeface="Times New Roman"/>
              </a:rPr>
              <a:t>owned </a:t>
            </a:r>
            <a:r>
              <a:rPr sz="1200" dirty="0">
                <a:latin typeface="Times New Roman"/>
                <a:cs typeface="Times New Roman"/>
              </a:rPr>
              <a:t>manufacturing and </a:t>
            </a:r>
            <a:r>
              <a:rPr sz="1200" spc="-5" dirty="0">
                <a:latin typeface="Times New Roman"/>
                <a:cs typeface="Times New Roman"/>
              </a:rPr>
              <a:t>sales subsidiaries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often </a:t>
            </a:r>
            <a:r>
              <a:rPr sz="1200" dirty="0">
                <a:latin typeface="Times New Roman"/>
                <a:cs typeface="Times New Roman"/>
              </a:rPr>
              <a:t>possible in </a:t>
            </a:r>
            <a:r>
              <a:rPr sz="1200" spc="-5" dirty="0">
                <a:latin typeface="Times New Roman"/>
                <a:cs typeface="Times New Roman"/>
              </a:rPr>
              <a:t>larger markets, whereas  independent </a:t>
            </a:r>
            <a:r>
              <a:rPr sz="1200" dirty="0">
                <a:latin typeface="Times New Roman"/>
                <a:cs typeface="Times New Roman"/>
              </a:rPr>
              <a:t>distributors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often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dirty="0">
                <a:latin typeface="Times New Roman"/>
                <a:cs typeface="Times New Roman"/>
              </a:rPr>
              <a:t>in smaller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17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Macroeconomic factors: Income </a:t>
            </a:r>
            <a:r>
              <a:rPr sz="1200" dirty="0">
                <a:latin typeface="Times New Roman"/>
                <a:cs typeface="Times New Roman"/>
              </a:rPr>
              <a:t>level, or </a:t>
            </a:r>
            <a:r>
              <a:rPr sz="1200" spc="-5" dirty="0">
                <a:latin typeface="Times New Roman"/>
                <a:cs typeface="Times New Roman"/>
              </a:rPr>
              <a:t>gross </a:t>
            </a:r>
            <a:r>
              <a:rPr sz="1200" dirty="0">
                <a:latin typeface="Times New Roman"/>
                <a:cs typeface="Times New Roman"/>
              </a:rPr>
              <a:t>national </a:t>
            </a:r>
            <a:r>
              <a:rPr sz="1200" spc="-5" dirty="0">
                <a:latin typeface="Times New Roman"/>
                <a:cs typeface="Times New Roman"/>
              </a:rPr>
              <a:t>product (GNP) </a:t>
            </a:r>
            <a:r>
              <a:rPr sz="1200" dirty="0">
                <a:latin typeface="Times New Roman"/>
                <a:cs typeface="Times New Roman"/>
              </a:rPr>
              <a:t>per </a:t>
            </a:r>
            <a:r>
              <a:rPr sz="1200" spc="-5" dirty="0">
                <a:latin typeface="Times New Roman"/>
                <a:cs typeface="Times New Roman"/>
              </a:rPr>
              <a:t>capita, varies </a:t>
            </a:r>
            <a:r>
              <a:rPr sz="1200" dirty="0">
                <a:latin typeface="Times New Roman"/>
                <a:cs typeface="Times New Roman"/>
              </a:rPr>
              <a:t>widely  </a:t>
            </a:r>
            <a:r>
              <a:rPr sz="1200" spc="-5" dirty="0">
                <a:latin typeface="Times New Roman"/>
                <a:cs typeface="Times New Roman"/>
              </a:rPr>
              <a:t>among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nations-from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below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$100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year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world's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poorest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nations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above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$20,000  </a:t>
            </a:r>
            <a:r>
              <a:rPr sz="1200" spc="-5" dirty="0">
                <a:latin typeface="Times New Roman"/>
                <a:cs typeface="Times New Roman"/>
              </a:rPr>
              <a:t>per </a:t>
            </a:r>
            <a:r>
              <a:rPr sz="1200" spc="-10" dirty="0">
                <a:latin typeface="Times New Roman"/>
                <a:cs typeface="Times New Roman"/>
              </a:rPr>
              <a:t>year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rich </a:t>
            </a:r>
            <a:r>
              <a:rPr sz="1200" dirty="0">
                <a:latin typeface="Times New Roman"/>
                <a:cs typeface="Times New Roman"/>
              </a:rPr>
              <a:t>countries </a:t>
            </a:r>
            <a:r>
              <a:rPr sz="1200" spc="-5" dirty="0">
                <a:latin typeface="Times New Roman"/>
                <a:cs typeface="Times New Roman"/>
              </a:rPr>
              <a:t>such as Kuwait, Sweden, and </a:t>
            </a:r>
            <a:r>
              <a:rPr sz="1200" dirty="0">
                <a:latin typeface="Times New Roman"/>
                <a:cs typeface="Times New Roman"/>
              </a:rPr>
              <a:t>the United </a:t>
            </a:r>
            <a:r>
              <a:rPr sz="1200" spc="-5" dirty="0">
                <a:latin typeface="Times New Roman"/>
                <a:cs typeface="Times New Roman"/>
              </a:rPr>
              <a:t>States. As 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expected,  marketing environments will differ </a:t>
            </a:r>
            <a:r>
              <a:rPr sz="1200" dirty="0">
                <a:latin typeface="Times New Roman"/>
                <a:cs typeface="Times New Roman"/>
              </a:rPr>
              <a:t>considerably </a:t>
            </a:r>
            <a:r>
              <a:rPr sz="1200" spc="-5" dirty="0">
                <a:latin typeface="Times New Roman"/>
                <a:cs typeface="Times New Roman"/>
              </a:rPr>
              <a:t>according </a:t>
            </a:r>
            <a:r>
              <a:rPr sz="1200" dirty="0">
                <a:latin typeface="Times New Roman"/>
                <a:cs typeface="Times New Roman"/>
              </a:rPr>
              <a:t>to income </a:t>
            </a:r>
            <a:r>
              <a:rPr sz="1200" spc="-5" dirty="0">
                <a:latin typeface="Times New Roman"/>
                <a:cs typeface="Times New Roman"/>
              </a:rPr>
              <a:t>level. </a:t>
            </a:r>
            <a:r>
              <a:rPr sz="1200" spc="-15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population's  level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technical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skill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low,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forced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simplify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design</a:t>
            </a:r>
            <a:r>
              <a:rPr sz="1200" dirty="0">
                <a:latin typeface="Times New Roman"/>
                <a:cs typeface="Times New Roman"/>
              </a:rPr>
              <a:t> 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suit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local  market.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affected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extent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lower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income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levels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show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higher  price </a:t>
            </a:r>
            <a:r>
              <a:rPr sz="1200" dirty="0">
                <a:latin typeface="Times New Roman"/>
                <a:cs typeface="Times New Roman"/>
              </a:rPr>
              <a:t>elasticity for many </a:t>
            </a:r>
            <a:r>
              <a:rPr sz="1200" spc="-5" dirty="0">
                <a:latin typeface="Times New Roman"/>
                <a:cs typeface="Times New Roman"/>
              </a:rPr>
              <a:t>products, compared </a:t>
            </a:r>
            <a:r>
              <a:rPr sz="1200" dirty="0">
                <a:latin typeface="Times New Roman"/>
                <a:cs typeface="Times New Roman"/>
              </a:rPr>
              <a:t>with more </a:t>
            </a:r>
            <a:r>
              <a:rPr sz="1200" spc="-5" dirty="0">
                <a:latin typeface="Times New Roman"/>
                <a:cs typeface="Times New Roman"/>
              </a:rPr>
              <a:t>developed </a:t>
            </a:r>
            <a:r>
              <a:rPr sz="1200" dirty="0">
                <a:latin typeface="Times New Roman"/>
                <a:cs typeface="Times New Roman"/>
              </a:rPr>
              <a:t>countries. </a:t>
            </a:r>
            <a:r>
              <a:rPr sz="1200" spc="-5" dirty="0">
                <a:latin typeface="Times New Roman"/>
                <a:cs typeface="Times New Roman"/>
              </a:rPr>
              <a:t>Furthermore,  convenient access </a:t>
            </a:r>
            <a:r>
              <a:rPr sz="1200" dirty="0">
                <a:latin typeface="Times New Roman"/>
                <a:cs typeface="Times New Roman"/>
              </a:rPr>
              <a:t>to credit </a:t>
            </a:r>
            <a:r>
              <a:rPr sz="1200" spc="-5" dirty="0">
                <a:latin typeface="Times New Roman"/>
                <a:cs typeface="Times New Roman"/>
              </a:rPr>
              <a:t>is often required </a:t>
            </a:r>
            <a:r>
              <a:rPr sz="1200" dirty="0">
                <a:latin typeface="Times New Roman"/>
                <a:cs typeface="Times New Roman"/>
              </a:rPr>
              <a:t>of buyers in developing countries. This </a:t>
            </a:r>
            <a:r>
              <a:rPr sz="1200" spc="-5" dirty="0">
                <a:latin typeface="Times New Roman"/>
                <a:cs typeface="Times New Roman"/>
              </a:rPr>
              <a:t>has negative  impact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sale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capital goods and </a:t>
            </a:r>
            <a:r>
              <a:rPr sz="1200" dirty="0">
                <a:latin typeface="Times New Roman"/>
                <a:cs typeface="Times New Roman"/>
              </a:rPr>
              <a:t>consumer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durables.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11700"/>
              </a:lnSpc>
            </a:pPr>
            <a:r>
              <a:rPr sz="1200" spc="-5" dirty="0">
                <a:latin typeface="Times New Roman"/>
                <a:cs typeface="Times New Roman"/>
              </a:rPr>
              <a:t>Cultural and social factors: are less predictable influences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marketing environment, and</a:t>
            </a:r>
            <a:r>
              <a:rPr sz="1200" spc="-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they  </a:t>
            </a:r>
            <a:r>
              <a:rPr sz="1200" spc="-5" dirty="0">
                <a:latin typeface="Times New Roman"/>
                <a:cs typeface="Times New Roman"/>
              </a:rPr>
              <a:t>have frustrated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international marketers. </a:t>
            </a:r>
            <a:r>
              <a:rPr sz="1200" dirty="0">
                <a:latin typeface="Times New Roman"/>
                <a:cs typeface="Times New Roman"/>
              </a:rPr>
              <a:t>Customs </a:t>
            </a:r>
            <a:r>
              <a:rPr sz="1200" spc="-5" dirty="0">
                <a:latin typeface="Times New Roman"/>
                <a:cs typeface="Times New Roman"/>
              </a:rPr>
              <a:t>and traditions have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greatest effect </a:t>
            </a:r>
            <a:r>
              <a:rPr sz="1200" dirty="0">
                <a:latin typeface="Times New Roman"/>
                <a:cs typeface="Times New Roman"/>
              </a:rPr>
              <a:t>on  </a:t>
            </a:r>
            <a:r>
              <a:rPr sz="1200" spc="-5" dirty="0">
                <a:latin typeface="Times New Roman"/>
                <a:cs typeface="Times New Roman"/>
              </a:rPr>
              <a:t>product categories when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country's </a:t>
            </a:r>
            <a:r>
              <a:rPr sz="1200" dirty="0">
                <a:latin typeface="Times New Roman"/>
                <a:cs typeface="Times New Roman"/>
              </a:rPr>
              <a:t>population </a:t>
            </a:r>
            <a:r>
              <a:rPr sz="1200" spc="-5" dirty="0">
                <a:latin typeface="Times New Roman"/>
                <a:cs typeface="Times New Roman"/>
              </a:rPr>
              <a:t>has had </a:t>
            </a:r>
            <a:r>
              <a:rPr sz="1200" dirty="0">
                <a:latin typeface="Times New Roman"/>
                <a:cs typeface="Times New Roman"/>
              </a:rPr>
              <a:t>prior </a:t>
            </a:r>
            <a:r>
              <a:rPr sz="1200" spc="-5" dirty="0">
                <a:latin typeface="Times New Roman"/>
                <a:cs typeface="Times New Roman"/>
              </a:rPr>
              <a:t>experience </a:t>
            </a:r>
            <a:r>
              <a:rPr sz="1200" dirty="0">
                <a:latin typeface="Times New Roman"/>
                <a:cs typeface="Times New Roman"/>
              </a:rPr>
              <a:t>with a </a:t>
            </a:r>
            <a:r>
              <a:rPr sz="1200" spc="-5" dirty="0">
                <a:latin typeface="Times New Roman"/>
                <a:cs typeface="Times New Roman"/>
              </a:rPr>
              <a:t>given </a:t>
            </a:r>
            <a:r>
              <a:rPr sz="1200" dirty="0">
                <a:latin typeface="Times New Roman"/>
                <a:cs typeface="Times New Roman"/>
              </a:rPr>
              <a:t>product  </a:t>
            </a:r>
            <a:r>
              <a:rPr sz="1200" spc="-5" dirty="0">
                <a:latin typeface="Times New Roman"/>
                <a:cs typeface="Times New Roman"/>
              </a:rPr>
              <a:t>category. Although </a:t>
            </a:r>
            <a:r>
              <a:rPr sz="1200" dirty="0">
                <a:latin typeface="Times New Roman"/>
                <a:cs typeface="Times New Roman"/>
              </a:rPr>
              <a:t>Coca-Cola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been </a:t>
            </a:r>
            <a:r>
              <a:rPr sz="1200" spc="5" dirty="0">
                <a:latin typeface="Times New Roman"/>
                <a:cs typeface="Times New Roman"/>
              </a:rPr>
              <a:t>very </a:t>
            </a:r>
            <a:r>
              <a:rPr sz="1200" spc="-5" dirty="0">
                <a:latin typeface="Times New Roman"/>
                <a:cs typeface="Times New Roman"/>
              </a:rPr>
              <a:t>successful transferring its </a:t>
            </a:r>
            <a:r>
              <a:rPr sz="1200" dirty="0">
                <a:latin typeface="Times New Roman"/>
                <a:cs typeface="Times New Roman"/>
              </a:rPr>
              <a:t>Coke </a:t>
            </a:r>
            <a:r>
              <a:rPr sz="1200" spc="-5" dirty="0">
                <a:latin typeface="Times New Roman"/>
                <a:cs typeface="Times New Roman"/>
              </a:rPr>
              <a:t>brand </a:t>
            </a:r>
            <a:r>
              <a:rPr sz="1200" dirty="0">
                <a:latin typeface="Times New Roman"/>
                <a:cs typeface="Times New Roman"/>
              </a:rPr>
              <a:t>into </a:t>
            </a:r>
            <a:r>
              <a:rPr sz="1200" spc="5" dirty="0">
                <a:latin typeface="Times New Roman"/>
                <a:cs typeface="Times New Roman"/>
              </a:rPr>
              <a:t>many  </a:t>
            </a:r>
            <a:r>
              <a:rPr sz="1200" spc="-5" dirty="0">
                <a:latin typeface="Times New Roman"/>
                <a:cs typeface="Times New Roman"/>
              </a:rPr>
              <a:t>countries,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also run into </a:t>
            </a:r>
            <a:r>
              <a:rPr sz="1200" spc="-5" dirty="0">
                <a:latin typeface="Times New Roman"/>
                <a:cs typeface="Times New Roman"/>
              </a:rPr>
              <a:t>difficulties </a:t>
            </a:r>
            <a:r>
              <a:rPr sz="1200" dirty="0">
                <a:latin typeface="Times New Roman"/>
                <a:cs typeface="Times New Roman"/>
              </a:rPr>
              <a:t>with other products.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canned coffee </a:t>
            </a:r>
            <a:r>
              <a:rPr sz="1200" dirty="0">
                <a:latin typeface="Times New Roman"/>
                <a:cs typeface="Times New Roman"/>
              </a:rPr>
              <a:t>drink, </a:t>
            </a:r>
            <a:r>
              <a:rPr sz="1200" spc="-5" dirty="0">
                <a:latin typeface="Times New Roman"/>
                <a:cs typeface="Times New Roman"/>
              </a:rPr>
              <a:t>Georgia  Coffee, which </a:t>
            </a:r>
            <a:r>
              <a:rPr sz="1200" dirty="0">
                <a:latin typeface="Times New Roman"/>
                <a:cs typeface="Times New Roman"/>
              </a:rPr>
              <a:t>met with </a:t>
            </a:r>
            <a:r>
              <a:rPr sz="1200" spc="-5" dirty="0">
                <a:latin typeface="Times New Roman"/>
                <a:cs typeface="Times New Roman"/>
              </a:rPr>
              <a:t>success </a:t>
            </a:r>
            <a:r>
              <a:rPr sz="1200" dirty="0">
                <a:latin typeface="Times New Roman"/>
                <a:cs typeface="Times New Roman"/>
              </a:rPr>
              <a:t>in Japan, did </a:t>
            </a:r>
            <a:r>
              <a:rPr sz="1200" spc="-5" dirty="0">
                <a:latin typeface="Times New Roman"/>
                <a:cs typeface="Times New Roman"/>
              </a:rPr>
              <a:t>not find </a:t>
            </a:r>
            <a:r>
              <a:rPr sz="1200" dirty="0">
                <a:latin typeface="Times New Roman"/>
                <a:cs typeface="Times New Roman"/>
              </a:rPr>
              <a:t>any </a:t>
            </a:r>
            <a:r>
              <a:rPr sz="1200" spc="-5" dirty="0">
                <a:latin typeface="Times New Roman"/>
                <a:cs typeface="Times New Roman"/>
              </a:rPr>
              <a:t>acceptance elsewhere. </a:t>
            </a:r>
            <a:r>
              <a:rPr sz="1200" dirty="0">
                <a:latin typeface="Times New Roman"/>
                <a:cs typeface="Times New Roman"/>
              </a:rPr>
              <a:t>And a soy drink  that did very </a:t>
            </a:r>
            <a:r>
              <a:rPr sz="1200" spc="-5" dirty="0">
                <a:latin typeface="Times New Roman"/>
                <a:cs typeface="Times New Roman"/>
              </a:rPr>
              <a:t>well </a:t>
            </a:r>
            <a:r>
              <a:rPr sz="1200" dirty="0">
                <a:latin typeface="Times New Roman"/>
                <a:cs typeface="Times New Roman"/>
              </a:rPr>
              <a:t>in Hong Kong did not take off in the United </a:t>
            </a:r>
            <a:r>
              <a:rPr sz="1200" spc="-5" dirty="0">
                <a:latin typeface="Times New Roman"/>
                <a:cs typeface="Times New Roman"/>
              </a:rPr>
              <a:t>States. Nestle, </a:t>
            </a:r>
            <a:r>
              <a:rPr sz="1200" spc="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wanted to  </a:t>
            </a:r>
            <a:r>
              <a:rPr sz="1200" spc="-5" dirty="0">
                <a:latin typeface="Times New Roman"/>
                <a:cs typeface="Times New Roman"/>
              </a:rPr>
              <a:t>capitalize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cold-coffee-drink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opportunity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United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States,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stopped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Nescafe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388" y="951563"/>
            <a:ext cx="6057265" cy="457834"/>
            <a:chOff x="818388" y="951563"/>
            <a:chExt cx="6057265" cy="457834"/>
          </a:xfrm>
        </p:grpSpPr>
        <p:sp>
          <p:nvSpPr>
            <p:cNvPr id="3" name="object 3"/>
            <p:cNvSpPr/>
            <p:nvPr/>
          </p:nvSpPr>
          <p:spPr>
            <a:xfrm>
              <a:off x="914388" y="951563"/>
              <a:ext cx="5961153" cy="1582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388" y="1074407"/>
              <a:ext cx="1695450" cy="3345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18388" y="1512395"/>
            <a:ext cx="6217285" cy="3316604"/>
            <a:chOff x="818388" y="1512395"/>
            <a:chExt cx="6217285" cy="3316604"/>
          </a:xfrm>
        </p:grpSpPr>
        <p:sp>
          <p:nvSpPr>
            <p:cNvPr id="6" name="object 6"/>
            <p:cNvSpPr/>
            <p:nvPr/>
          </p:nvSpPr>
          <p:spPr>
            <a:xfrm>
              <a:off x="914364" y="1512395"/>
              <a:ext cx="5955116" cy="1582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8388" y="1635239"/>
              <a:ext cx="6188202" cy="3345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8388" y="1839455"/>
              <a:ext cx="6186677" cy="3345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8388" y="2043671"/>
              <a:ext cx="6186677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8388" y="2247887"/>
              <a:ext cx="6188202" cy="3345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8388" y="2452103"/>
              <a:ext cx="6188202" cy="3345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8388" y="2656319"/>
              <a:ext cx="6186677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388" y="2860535"/>
              <a:ext cx="6188202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8388" y="3064751"/>
              <a:ext cx="6188202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3268967"/>
              <a:ext cx="6188202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3473183"/>
              <a:ext cx="6188202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3677399"/>
              <a:ext cx="6185154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388" y="3881615"/>
              <a:ext cx="6188202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88" y="4085831"/>
              <a:ext cx="6188202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4290047"/>
              <a:ext cx="6188202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8388" y="4494263"/>
              <a:ext cx="6217158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818388" y="4932251"/>
            <a:ext cx="6188710" cy="1478915"/>
            <a:chOff x="818388" y="4932251"/>
            <a:chExt cx="6188710" cy="1478915"/>
          </a:xfrm>
        </p:grpSpPr>
        <p:sp>
          <p:nvSpPr>
            <p:cNvPr id="23" name="object 23"/>
            <p:cNvSpPr/>
            <p:nvPr/>
          </p:nvSpPr>
          <p:spPr>
            <a:xfrm>
              <a:off x="914340" y="4932251"/>
              <a:ext cx="5958218" cy="15822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8388" y="5055095"/>
              <a:ext cx="6188202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388" y="5259311"/>
              <a:ext cx="6188202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8388" y="5463527"/>
              <a:ext cx="6188202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5667743"/>
              <a:ext cx="618820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5871959"/>
              <a:ext cx="6188202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6076175"/>
              <a:ext cx="4167378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914287" y="6514163"/>
            <a:ext cx="1685087" cy="15822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818388" y="6870779"/>
            <a:ext cx="6188710" cy="2091689"/>
            <a:chOff x="818388" y="6870779"/>
            <a:chExt cx="6188710" cy="2091689"/>
          </a:xfrm>
        </p:grpSpPr>
        <p:sp>
          <p:nvSpPr>
            <p:cNvPr id="32" name="object 32"/>
            <p:cNvSpPr/>
            <p:nvPr/>
          </p:nvSpPr>
          <p:spPr>
            <a:xfrm>
              <a:off x="914364" y="6870779"/>
              <a:ext cx="5955116" cy="158223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8388" y="6993623"/>
              <a:ext cx="6186677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8388" y="7197839"/>
              <a:ext cx="6188202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8388" y="7402055"/>
              <a:ext cx="6188202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18388" y="7606271"/>
              <a:ext cx="6188202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18388" y="7810487"/>
              <a:ext cx="6186677" cy="3345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8388" y="8014703"/>
              <a:ext cx="6188202" cy="3345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18388" y="8218919"/>
              <a:ext cx="6188202" cy="3345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8388" y="8423135"/>
              <a:ext cx="6188202" cy="33453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18388" y="8627364"/>
              <a:ext cx="1686306" cy="33453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902004" y="872997"/>
            <a:ext cx="5970905" cy="798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117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blended cold-coffee </a:t>
            </a:r>
            <a:r>
              <a:rPr sz="1200" dirty="0">
                <a:latin typeface="Times New Roman"/>
                <a:cs typeface="Times New Roman"/>
              </a:rPr>
              <a:t>drinks </a:t>
            </a: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the size of the iced-coffee category in the United </a:t>
            </a:r>
            <a:r>
              <a:rPr sz="1200" spc="-5" dirty="0">
                <a:latin typeface="Times New Roman"/>
                <a:cs typeface="Times New Roman"/>
              </a:rPr>
              <a:t>States had 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met its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expectation.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17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Language: </a:t>
            </a:r>
            <a:r>
              <a:rPr sz="1200" dirty="0">
                <a:latin typeface="Times New Roman"/>
                <a:cs typeface="Times New Roman"/>
              </a:rPr>
              <a:t>can be another hurdle for international </a:t>
            </a:r>
            <a:r>
              <a:rPr sz="1200" spc="-5" dirty="0">
                <a:latin typeface="Times New Roman"/>
                <a:cs typeface="Times New Roman"/>
              </a:rPr>
              <a:t>marketing, and </a:t>
            </a:r>
            <a:r>
              <a:rPr sz="1200" dirty="0">
                <a:latin typeface="Times New Roman"/>
                <a:cs typeface="Times New Roman"/>
              </a:rPr>
              <a:t>international </a:t>
            </a:r>
            <a:r>
              <a:rPr sz="1200" spc="-5" dirty="0">
                <a:latin typeface="Times New Roman"/>
                <a:cs typeface="Times New Roman"/>
              </a:rPr>
              <a:t>marketers </a:t>
            </a:r>
            <a:r>
              <a:rPr sz="1200" dirty="0">
                <a:latin typeface="Times New Roman"/>
                <a:cs typeface="Times New Roman"/>
              </a:rPr>
              <a:t>are  </a:t>
            </a:r>
            <a:r>
              <a:rPr sz="1200" spc="-5" dirty="0">
                <a:latin typeface="Times New Roman"/>
                <a:cs typeface="Times New Roman"/>
              </a:rPr>
              <a:t>focusing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attention </a:t>
            </a:r>
            <a:r>
              <a:rPr sz="1200" dirty="0">
                <a:latin typeface="Times New Roman"/>
                <a:cs typeface="Times New Roman"/>
              </a:rPr>
              <a:t>on this </a:t>
            </a:r>
            <a:r>
              <a:rPr sz="1200" spc="-5" dirty="0">
                <a:latin typeface="Times New Roman"/>
                <a:cs typeface="Times New Roman"/>
              </a:rPr>
              <a:t>problem. </a:t>
            </a:r>
            <a:r>
              <a:rPr sz="1200" spc="-10" dirty="0">
                <a:latin typeface="Times New Roman"/>
                <a:cs typeface="Times New Roman"/>
              </a:rPr>
              <a:t>Few </a:t>
            </a:r>
            <a:r>
              <a:rPr sz="1200" spc="-5" dirty="0">
                <a:latin typeface="Times New Roman"/>
                <a:cs typeface="Times New Roman"/>
              </a:rPr>
              <a:t>areas have been as </a:t>
            </a:r>
            <a:r>
              <a:rPr sz="1200" dirty="0">
                <a:latin typeface="Times New Roman"/>
                <a:cs typeface="Times New Roman"/>
              </a:rPr>
              <a:t>affected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language as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software industry.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most </a:t>
            </a:r>
            <a:r>
              <a:rPr sz="1200" spc="-5" dirty="0">
                <a:latin typeface="Times New Roman"/>
                <a:cs typeface="Times New Roman"/>
              </a:rPr>
              <a:t>frightening </a:t>
            </a:r>
            <a:r>
              <a:rPr sz="1200" dirty="0">
                <a:latin typeface="Times New Roman"/>
                <a:cs typeface="Times New Roman"/>
              </a:rPr>
              <a:t>tasks for </a:t>
            </a:r>
            <a:r>
              <a:rPr sz="1200" spc="-5" dirty="0">
                <a:latin typeface="Times New Roman"/>
                <a:cs typeface="Times New Roman"/>
              </a:rPr>
              <a:t>western software </a:t>
            </a:r>
            <a:r>
              <a:rPr sz="1200" dirty="0">
                <a:latin typeface="Times New Roman"/>
                <a:cs typeface="Times New Roman"/>
              </a:rPr>
              <a:t>companies </a:t>
            </a:r>
            <a:r>
              <a:rPr sz="1200" spc="-5" dirty="0">
                <a:latin typeface="Times New Roman"/>
                <a:cs typeface="Times New Roman"/>
              </a:rPr>
              <a:t>was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enter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Asian markets </a:t>
            </a:r>
            <a:r>
              <a:rPr sz="1200" dirty="0">
                <a:latin typeface="Times New Roman"/>
                <a:cs typeface="Times New Roman"/>
              </a:rPr>
              <a:t>with products using Chinese </a:t>
            </a:r>
            <a:r>
              <a:rPr sz="1200" spc="-5" dirty="0">
                <a:latin typeface="Times New Roman"/>
                <a:cs typeface="Times New Roman"/>
              </a:rPr>
              <a:t>characters. Neither </a:t>
            </a:r>
            <a:r>
              <a:rPr sz="1200" spc="-15" dirty="0">
                <a:latin typeface="Times New Roman"/>
                <a:cs typeface="Times New Roman"/>
              </a:rPr>
              <a:t>IBM </a:t>
            </a:r>
            <a:r>
              <a:rPr sz="1200" dirty="0">
                <a:latin typeface="Times New Roman"/>
                <a:cs typeface="Times New Roman"/>
              </a:rPr>
              <a:t>nor </a:t>
            </a:r>
            <a:r>
              <a:rPr sz="1200" spc="-5" dirty="0">
                <a:latin typeface="Times New Roman"/>
                <a:cs typeface="Times New Roman"/>
              </a:rPr>
              <a:t>IBM-compatible PCs  could </a:t>
            </a:r>
            <a:r>
              <a:rPr sz="1200" dirty="0">
                <a:latin typeface="Times New Roman"/>
                <a:cs typeface="Times New Roman"/>
              </a:rPr>
              <a:t>make a major </a:t>
            </a:r>
            <a:r>
              <a:rPr sz="1200" spc="-5" dirty="0">
                <a:latin typeface="Times New Roman"/>
                <a:cs typeface="Times New Roman"/>
              </a:rPr>
              <a:t>dent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Japanese PC market </a:t>
            </a:r>
            <a:r>
              <a:rPr sz="1200" dirty="0">
                <a:latin typeface="Times New Roman"/>
                <a:cs typeface="Times New Roman"/>
              </a:rPr>
              <a:t>until 1991,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spc="-10" dirty="0">
                <a:latin typeface="Times New Roman"/>
                <a:cs typeface="Times New Roman"/>
              </a:rPr>
              <a:t>IBM </a:t>
            </a:r>
            <a:r>
              <a:rPr sz="1200" spc="-5" dirty="0">
                <a:latin typeface="Times New Roman"/>
                <a:cs typeface="Times New Roman"/>
              </a:rPr>
              <a:t>developed DOS/V,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bilingual </a:t>
            </a:r>
            <a:r>
              <a:rPr sz="1200" dirty="0">
                <a:latin typeface="Times New Roman"/>
                <a:cs typeface="Times New Roman"/>
              </a:rPr>
              <a:t>operating </a:t>
            </a:r>
            <a:r>
              <a:rPr sz="1200" spc="-5" dirty="0">
                <a:latin typeface="Times New Roman"/>
                <a:cs typeface="Times New Roman"/>
              </a:rPr>
              <a:t>system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dirty="0">
                <a:latin typeface="Times New Roman"/>
                <a:cs typeface="Times New Roman"/>
              </a:rPr>
              <a:t>with the </a:t>
            </a:r>
            <a:r>
              <a:rPr sz="1200" spc="-5" dirty="0">
                <a:latin typeface="Times New Roman"/>
                <a:cs typeface="Times New Roman"/>
              </a:rPr>
              <a:t>Japanese language. A different challenge faced  Microsoft. A </a:t>
            </a:r>
            <a:r>
              <a:rPr sz="1200" dirty="0">
                <a:latin typeface="Times New Roman"/>
                <a:cs typeface="Times New Roman"/>
              </a:rPr>
              <a:t>pair of </a:t>
            </a:r>
            <a:r>
              <a:rPr sz="1200" spc="-5" dirty="0">
                <a:latin typeface="Times New Roman"/>
                <a:cs typeface="Times New Roman"/>
              </a:rPr>
              <a:t>Chinese-language characters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Microsoft's </a:t>
            </a:r>
            <a:r>
              <a:rPr sz="1200" dirty="0">
                <a:latin typeface="Times New Roman"/>
                <a:cs typeface="Times New Roman"/>
              </a:rPr>
              <a:t>translation of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Windows 95  </a:t>
            </a:r>
            <a:r>
              <a:rPr sz="1200" spc="-5" dirty="0">
                <a:latin typeface="Times New Roman"/>
                <a:cs typeface="Times New Roman"/>
              </a:rPr>
              <a:t>operating system resulted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unexpected difficulties. </a:t>
            </a:r>
            <a:r>
              <a:rPr sz="1200" dirty="0">
                <a:latin typeface="Times New Roman"/>
                <a:cs typeface="Times New Roman"/>
              </a:rPr>
              <a:t>Among the </a:t>
            </a:r>
            <a:r>
              <a:rPr sz="1200" spc="-5" dirty="0">
                <a:latin typeface="Times New Roman"/>
                <a:cs typeface="Times New Roman"/>
              </a:rPr>
              <a:t>large selection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available  characters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were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two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could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form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term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"communist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bandit,"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clearly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unacceptable  to the Chinese </a:t>
            </a:r>
            <a:r>
              <a:rPr sz="1200" spc="-5" dirty="0">
                <a:latin typeface="Times New Roman"/>
                <a:cs typeface="Times New Roman"/>
              </a:rPr>
              <a:t>government. </a:t>
            </a:r>
            <a:r>
              <a:rPr sz="1200" dirty="0">
                <a:latin typeface="Times New Roman"/>
                <a:cs typeface="Times New Roman"/>
              </a:rPr>
              <a:t>The problem stemmed in </a:t>
            </a:r>
            <a:r>
              <a:rPr sz="1200" spc="-5" dirty="0">
                <a:latin typeface="Times New Roman"/>
                <a:cs typeface="Times New Roman"/>
              </a:rPr>
              <a:t>part from </a:t>
            </a:r>
            <a:r>
              <a:rPr sz="1200" dirty="0">
                <a:latin typeface="Times New Roman"/>
                <a:cs typeface="Times New Roman"/>
              </a:rPr>
              <a:t>programs </a:t>
            </a:r>
            <a:r>
              <a:rPr sz="1200" spc="-5" dirty="0">
                <a:latin typeface="Times New Roman"/>
                <a:cs typeface="Times New Roman"/>
              </a:rPr>
              <a:t>written </a:t>
            </a:r>
            <a:r>
              <a:rPr sz="1200" dirty="0">
                <a:latin typeface="Times New Roman"/>
                <a:cs typeface="Times New Roman"/>
              </a:rPr>
              <a:t>for the more  </a:t>
            </a:r>
            <a:r>
              <a:rPr sz="1200" spc="-5" dirty="0">
                <a:latin typeface="Times New Roman"/>
                <a:cs typeface="Times New Roman"/>
              </a:rPr>
              <a:t>complex characters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Taiwan and </a:t>
            </a:r>
            <a:r>
              <a:rPr sz="1200" dirty="0">
                <a:latin typeface="Times New Roman"/>
                <a:cs typeface="Times New Roman"/>
              </a:rPr>
              <a:t>Hong Kong that </a:t>
            </a:r>
            <a:r>
              <a:rPr sz="1200" spc="-5" dirty="0">
                <a:latin typeface="Times New Roman"/>
                <a:cs typeface="Times New Roman"/>
              </a:rPr>
              <a:t>had also </a:t>
            </a:r>
            <a:r>
              <a:rPr sz="1200" dirty="0">
                <a:latin typeface="Times New Roman"/>
                <a:cs typeface="Times New Roman"/>
              </a:rPr>
              <a:t>found their way onto the mainland.  </a:t>
            </a:r>
            <a:r>
              <a:rPr sz="1200" spc="-5" dirty="0">
                <a:latin typeface="Times New Roman"/>
                <a:cs typeface="Times New Roman"/>
              </a:rPr>
              <a:t>Microsoft, eager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meet local market requirements, had </a:t>
            </a:r>
            <a:r>
              <a:rPr sz="1200" dirty="0">
                <a:latin typeface="Times New Roman"/>
                <a:cs typeface="Times New Roman"/>
              </a:rPr>
              <a:t>to promise to </a:t>
            </a:r>
            <a:r>
              <a:rPr sz="1200" spc="-5" dirty="0">
                <a:latin typeface="Times New Roman"/>
                <a:cs typeface="Times New Roman"/>
              </a:rPr>
              <a:t>exchange all disks and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eliminate offensive </a:t>
            </a:r>
            <a:r>
              <a:rPr sz="1200" dirty="0">
                <a:latin typeface="Times New Roman"/>
                <a:cs typeface="Times New Roman"/>
              </a:rPr>
              <a:t>terms.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dirty="0">
                <a:latin typeface="Times New Roman"/>
                <a:cs typeface="Times New Roman"/>
              </a:rPr>
              <a:t>a move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definitely </a:t>
            </a:r>
            <a:r>
              <a:rPr sz="1200" spc="-5" dirty="0">
                <a:latin typeface="Times New Roman"/>
                <a:cs typeface="Times New Roman"/>
              </a:rPr>
              <a:t>worthwhile: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expected </a:t>
            </a:r>
            <a:r>
              <a:rPr sz="1200" dirty="0">
                <a:latin typeface="Times New Roman"/>
                <a:cs typeface="Times New Roman"/>
              </a:rPr>
              <a:t>that the Chinese 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PCs will </a:t>
            </a:r>
            <a:r>
              <a:rPr sz="1200" dirty="0">
                <a:latin typeface="Times New Roman"/>
                <a:cs typeface="Times New Roman"/>
              </a:rPr>
              <a:t>become the </a:t>
            </a:r>
            <a:r>
              <a:rPr sz="1200" spc="-5" dirty="0">
                <a:latin typeface="Times New Roman"/>
                <a:cs typeface="Times New Roman"/>
              </a:rPr>
              <a:t>world's </a:t>
            </a:r>
            <a:r>
              <a:rPr sz="1200" dirty="0">
                <a:latin typeface="Times New Roman"/>
                <a:cs typeface="Times New Roman"/>
              </a:rPr>
              <a:t>third-largest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behind the United </a:t>
            </a:r>
            <a:r>
              <a:rPr sz="1200" spc="-5" dirty="0">
                <a:latin typeface="Times New Roman"/>
                <a:cs typeface="Times New Roman"/>
              </a:rPr>
              <a:t>States and </a:t>
            </a:r>
            <a:r>
              <a:rPr sz="1200" dirty="0">
                <a:latin typeface="Times New Roman"/>
                <a:cs typeface="Times New Roman"/>
              </a:rPr>
              <a:t>Japan.  With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China's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PC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penetration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rate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about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10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percent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households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major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cities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Beijing,  and as low as </a:t>
            </a:r>
            <a:r>
              <a:rPr sz="1200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Times New Roman"/>
                <a:cs typeface="Times New Roman"/>
              </a:rPr>
              <a:t>percent in </a:t>
            </a:r>
            <a:r>
              <a:rPr sz="1200" dirty="0">
                <a:latin typeface="Times New Roman"/>
                <a:cs typeface="Times New Roman"/>
              </a:rPr>
              <a:t>smaller </a:t>
            </a:r>
            <a:r>
              <a:rPr sz="1200" spc="-5" dirty="0">
                <a:latin typeface="Times New Roman"/>
                <a:cs typeface="Times New Roman"/>
              </a:rPr>
              <a:t>cities, there is still considerable </a:t>
            </a:r>
            <a:r>
              <a:rPr sz="1200" dirty="0">
                <a:latin typeface="Times New Roman"/>
                <a:cs typeface="Times New Roman"/>
              </a:rPr>
              <a:t>room for </a:t>
            </a:r>
            <a:r>
              <a:rPr sz="1200" spc="-5" dirty="0">
                <a:latin typeface="Times New Roman"/>
                <a:cs typeface="Times New Roman"/>
              </a:rPr>
              <a:t>growth </a:t>
            </a:r>
            <a:r>
              <a:rPr sz="1200" dirty="0">
                <a:latin typeface="Times New Roman"/>
                <a:cs typeface="Times New Roman"/>
              </a:rPr>
              <a:t>in that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1700"/>
              </a:lnSpc>
            </a:pPr>
            <a:r>
              <a:rPr sz="1200" spc="-5" dirty="0">
                <a:latin typeface="Times New Roman"/>
                <a:cs typeface="Times New Roman"/>
              </a:rPr>
              <a:t>Different language </a:t>
            </a:r>
            <a:r>
              <a:rPr sz="1200" dirty="0">
                <a:latin typeface="Times New Roman"/>
                <a:cs typeface="Times New Roman"/>
              </a:rPr>
              <a:t>environments </a:t>
            </a:r>
            <a:r>
              <a:rPr sz="1200" spc="-5" dirty="0">
                <a:latin typeface="Times New Roman"/>
                <a:cs typeface="Times New Roman"/>
              </a:rPr>
              <a:t>affect even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Internet. Although </a:t>
            </a:r>
            <a:r>
              <a:rPr sz="1200" dirty="0">
                <a:latin typeface="Times New Roman"/>
                <a:cs typeface="Times New Roman"/>
              </a:rPr>
              <a:t>most people </a:t>
            </a:r>
            <a:r>
              <a:rPr sz="1200" spc="-5" dirty="0">
                <a:latin typeface="Times New Roman"/>
                <a:cs typeface="Times New Roman"/>
              </a:rPr>
              <a:t>consider English  </a:t>
            </a:r>
            <a:r>
              <a:rPr sz="1200" dirty="0">
                <a:latin typeface="Times New Roman"/>
                <a:cs typeface="Times New Roman"/>
              </a:rPr>
              <a:t>to be the </a:t>
            </a:r>
            <a:r>
              <a:rPr sz="1200" spc="-5" dirty="0">
                <a:latin typeface="Times New Roman"/>
                <a:cs typeface="Times New Roman"/>
              </a:rPr>
              <a:t>language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Internet community, when </a:t>
            </a:r>
            <a:r>
              <a:rPr sz="1200" dirty="0">
                <a:latin typeface="Times New Roman"/>
                <a:cs typeface="Times New Roman"/>
              </a:rPr>
              <a:t>it comes to </a:t>
            </a:r>
            <a:r>
              <a:rPr sz="1200" spc="5" dirty="0">
                <a:latin typeface="Times New Roman"/>
                <a:cs typeface="Times New Roman"/>
              </a:rPr>
              <a:t>on-line </a:t>
            </a:r>
            <a:r>
              <a:rPr sz="1200" dirty="0">
                <a:latin typeface="Times New Roman"/>
                <a:cs typeface="Times New Roman"/>
              </a:rPr>
              <a:t>shopping, data show that  the majority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consumers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browse the </a:t>
            </a:r>
            <a:r>
              <a:rPr sz="1200" spc="-5" dirty="0">
                <a:latin typeface="Times New Roman"/>
                <a:cs typeface="Times New Roman"/>
              </a:rPr>
              <a:t>web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more than one </a:t>
            </a:r>
            <a:r>
              <a:rPr sz="1200" spc="-5" dirty="0">
                <a:latin typeface="Times New Roman"/>
                <a:cs typeface="Times New Roman"/>
              </a:rPr>
              <a:t>language, such as </a:t>
            </a:r>
            <a:r>
              <a:rPr sz="1200" dirty="0">
                <a:latin typeface="Times New Roman"/>
                <a:cs typeface="Times New Roman"/>
              </a:rPr>
              <a:t>speakers of  </a:t>
            </a:r>
            <a:r>
              <a:rPr sz="1200" spc="-5" dirty="0">
                <a:latin typeface="Times New Roman"/>
                <a:cs typeface="Times New Roman"/>
              </a:rPr>
              <a:t>English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second </a:t>
            </a:r>
            <a:r>
              <a:rPr sz="1200" dirty="0">
                <a:latin typeface="Times New Roman"/>
                <a:cs typeface="Times New Roman"/>
              </a:rPr>
              <a:t>language. </a:t>
            </a:r>
            <a:r>
              <a:rPr sz="1200" spc="-5" dirty="0">
                <a:latin typeface="Times New Roman"/>
                <a:cs typeface="Times New Roman"/>
              </a:rPr>
              <a:t>Consumers also </a:t>
            </a:r>
            <a:r>
              <a:rPr sz="1200" dirty="0">
                <a:latin typeface="Times New Roman"/>
                <a:cs typeface="Times New Roman"/>
              </a:rPr>
              <a:t>prefer to </a:t>
            </a:r>
            <a:r>
              <a:rPr sz="1200" spc="5" dirty="0">
                <a:latin typeface="Times New Roman"/>
                <a:cs typeface="Times New Roman"/>
              </a:rPr>
              <a:t>buy </a:t>
            </a:r>
            <a:r>
              <a:rPr sz="1200" dirty="0">
                <a:latin typeface="Times New Roman"/>
                <a:cs typeface="Times New Roman"/>
              </a:rPr>
              <a:t>products </a:t>
            </a:r>
            <a:r>
              <a:rPr sz="1200" spc="-5" dirty="0">
                <a:latin typeface="Times New Roman"/>
                <a:cs typeface="Times New Roman"/>
              </a:rPr>
              <a:t>and services </a:t>
            </a:r>
            <a:r>
              <a:rPr sz="1200" dirty="0">
                <a:latin typeface="Times New Roman"/>
                <a:cs typeface="Times New Roman"/>
              </a:rPr>
              <a:t>in their own  </a:t>
            </a:r>
            <a:r>
              <a:rPr sz="1200" spc="-5" dirty="0">
                <a:latin typeface="Times New Roman"/>
                <a:cs typeface="Times New Roman"/>
              </a:rPr>
              <a:t>native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tongue.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60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percent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Internet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users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40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percent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e-commerce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users  coming from </a:t>
            </a:r>
            <a:r>
              <a:rPr sz="1200" dirty="0">
                <a:latin typeface="Times New Roman"/>
                <a:cs typeface="Times New Roman"/>
              </a:rPr>
              <a:t>outside the United </a:t>
            </a:r>
            <a:r>
              <a:rPr sz="1200" spc="-5" dirty="0">
                <a:latin typeface="Times New Roman"/>
                <a:cs typeface="Times New Roman"/>
              </a:rPr>
              <a:t>States </a:t>
            </a:r>
            <a:r>
              <a:rPr sz="1200" dirty="0">
                <a:latin typeface="Times New Roman"/>
                <a:cs typeface="Times New Roman"/>
              </a:rPr>
              <a:t>within the next </a:t>
            </a:r>
            <a:r>
              <a:rPr sz="1200" spc="-5" dirty="0">
                <a:latin typeface="Times New Roman"/>
                <a:cs typeface="Times New Roman"/>
              </a:rPr>
              <a:t>few years,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e-commerce merchants  will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forced </a:t>
            </a:r>
            <a:r>
              <a:rPr sz="1200" dirty="0">
                <a:latin typeface="Times New Roman"/>
                <a:cs typeface="Times New Roman"/>
              </a:rPr>
              <a:t>to maintain multiple </a:t>
            </a:r>
            <a:r>
              <a:rPr sz="1200" spc="-5" dirty="0">
                <a:latin typeface="Times New Roman"/>
                <a:cs typeface="Times New Roman"/>
              </a:rPr>
              <a:t>sites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languages.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69265" algn="l"/>
              </a:tabLst>
            </a:pPr>
            <a:r>
              <a:rPr sz="1200" spc="-5" dirty="0">
                <a:latin typeface="Times New Roman"/>
                <a:cs typeface="Times New Roman"/>
              </a:rPr>
              <a:t>B.	Industry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Conditions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11700"/>
              </a:lnSpc>
            </a:pPr>
            <a:r>
              <a:rPr sz="1200" spc="-5" dirty="0">
                <a:latin typeface="Times New Roman"/>
                <a:cs typeface="Times New Roman"/>
              </a:rPr>
              <a:t>Industry conditions often </a:t>
            </a:r>
            <a:r>
              <a:rPr sz="1200" dirty="0">
                <a:latin typeface="Times New Roman"/>
                <a:cs typeface="Times New Roman"/>
              </a:rPr>
              <a:t>vary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because products </a:t>
            </a:r>
            <a:r>
              <a:rPr sz="1200" dirty="0">
                <a:latin typeface="Times New Roman"/>
                <a:cs typeface="Times New Roman"/>
              </a:rPr>
              <a:t>frequently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varying stages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life </a:t>
            </a:r>
            <a:r>
              <a:rPr sz="1200" spc="-5" dirty="0">
                <a:latin typeface="Times New Roman"/>
                <a:cs typeface="Times New Roman"/>
              </a:rPr>
              <a:t>cycle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different markets. Also, </a:t>
            </a:r>
            <a:r>
              <a:rPr sz="1200" dirty="0">
                <a:latin typeface="Times New Roman"/>
                <a:cs typeface="Times New Roman"/>
              </a:rPr>
              <a:t>a company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find that one </a:t>
            </a:r>
            <a:r>
              <a:rPr sz="1200" spc="-5" dirty="0">
                <a:latin typeface="Times New Roman"/>
                <a:cs typeface="Times New Roman"/>
              </a:rPr>
              <a:t>country's </a:t>
            </a:r>
            <a:r>
              <a:rPr sz="1200" dirty="0">
                <a:latin typeface="Times New Roman"/>
                <a:cs typeface="Times New Roman"/>
              </a:rPr>
              <a:t>limited  </a:t>
            </a:r>
            <a:r>
              <a:rPr sz="1200" spc="-5" dirty="0">
                <a:latin typeface="Times New Roman"/>
                <a:cs typeface="Times New Roman"/>
              </a:rPr>
              <a:t>awareness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experience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requires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considerable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missionary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sales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effort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primary </a:t>
            </a:r>
            <a:r>
              <a:rPr sz="1200" spc="-5" dirty="0">
                <a:latin typeface="Times New Roman"/>
                <a:cs typeface="Times New Roman"/>
              </a:rPr>
              <a:t>demand </a:t>
            </a:r>
            <a:r>
              <a:rPr sz="1200" dirty="0">
                <a:latin typeface="Times New Roman"/>
                <a:cs typeface="Times New Roman"/>
              </a:rPr>
              <a:t>stimulation, </a:t>
            </a:r>
            <a:r>
              <a:rPr sz="1200" spc="-5" dirty="0">
                <a:latin typeface="Times New Roman"/>
                <a:cs typeface="Times New Roman"/>
              </a:rPr>
              <a:t>whereas </a:t>
            </a:r>
            <a:r>
              <a:rPr sz="1200" dirty="0">
                <a:latin typeface="Times New Roman"/>
                <a:cs typeface="Times New Roman"/>
              </a:rPr>
              <a:t>in more mature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the promotional strategy is likely  to </a:t>
            </a:r>
            <a:r>
              <a:rPr sz="1200" spc="-5" dirty="0">
                <a:latin typeface="Times New Roman"/>
                <a:cs typeface="Times New Roman"/>
              </a:rPr>
              <a:t>concentrate </a:t>
            </a:r>
            <a:r>
              <a:rPr sz="1200" dirty="0">
                <a:latin typeface="Times New Roman"/>
                <a:cs typeface="Times New Roman"/>
              </a:rPr>
              <a:t>on brand </a:t>
            </a:r>
            <a:r>
              <a:rPr sz="1200" spc="-5" dirty="0">
                <a:latin typeface="Times New Roman"/>
                <a:cs typeface="Times New Roman"/>
              </a:rPr>
              <a:t>differentiation. </a:t>
            </a:r>
            <a:r>
              <a:rPr sz="1200" dirty="0">
                <a:latin typeface="Times New Roman"/>
                <a:cs typeface="Times New Roman"/>
              </a:rPr>
              <a:t>The level of </a:t>
            </a:r>
            <a:r>
              <a:rPr sz="1200" spc="-5" dirty="0">
                <a:latin typeface="Times New Roman"/>
                <a:cs typeface="Times New Roman"/>
              </a:rPr>
              <a:t>local competition </a:t>
            </a:r>
            <a:r>
              <a:rPr sz="1200" dirty="0">
                <a:latin typeface="Times New Roman"/>
                <a:cs typeface="Times New Roman"/>
              </a:rPr>
              <a:t>can be </a:t>
            </a:r>
            <a:r>
              <a:rPr sz="1200" spc="-5" dirty="0">
                <a:latin typeface="Times New Roman"/>
                <a:cs typeface="Times New Roman"/>
              </a:rPr>
              <a:t>expected </a:t>
            </a:r>
            <a:r>
              <a:rPr sz="1200" dirty="0">
                <a:latin typeface="Times New Roman"/>
                <a:cs typeface="Times New Roman"/>
              </a:rPr>
              <a:t>to vary  substantially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country.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higher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technological level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competition, </a:t>
            </a:r>
            <a:r>
              <a:rPr sz="1200" dirty="0">
                <a:latin typeface="Times New Roman"/>
                <a:cs typeface="Times New Roman"/>
              </a:rPr>
              <a:t>the more </a:t>
            </a:r>
            <a:r>
              <a:rPr sz="1200" spc="-5" dirty="0">
                <a:latin typeface="Times New Roman"/>
                <a:cs typeface="Times New Roman"/>
              </a:rPr>
              <a:t>an  international </a:t>
            </a:r>
            <a:r>
              <a:rPr sz="1200" dirty="0">
                <a:latin typeface="Times New Roman"/>
                <a:cs typeface="Times New Roman"/>
              </a:rPr>
              <a:t>company must improve the quality level of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products.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where  </a:t>
            </a:r>
            <a:r>
              <a:rPr sz="1200" spc="-5" dirty="0">
                <a:latin typeface="Times New Roman"/>
                <a:cs typeface="Times New Roman"/>
              </a:rPr>
              <a:t>competitors control distribution channels and maintain </a:t>
            </a:r>
            <a:r>
              <a:rPr sz="1200" dirty="0">
                <a:latin typeface="Times New Roman"/>
                <a:cs typeface="Times New Roman"/>
              </a:rPr>
              <a:t>a strong </a:t>
            </a:r>
            <a:r>
              <a:rPr sz="1200" spc="-5" dirty="0">
                <a:latin typeface="Times New Roman"/>
                <a:cs typeface="Times New Roman"/>
              </a:rPr>
              <a:t>sales force, </a:t>
            </a:r>
            <a:r>
              <a:rPr sz="1200" dirty="0">
                <a:latin typeface="Times New Roman"/>
                <a:cs typeface="Times New Roman"/>
              </a:rPr>
              <a:t>the strategy of a  </a:t>
            </a:r>
            <a:r>
              <a:rPr sz="1200" spc="-5" dirty="0">
                <a:latin typeface="Times New Roman"/>
                <a:cs typeface="Times New Roman"/>
              </a:rPr>
              <a:t>multinational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differ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significantly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holds a  </a:t>
            </a:r>
            <a:r>
              <a:rPr sz="1200" spc="-5" dirty="0">
                <a:latin typeface="Times New Roman"/>
                <a:cs typeface="Times New Roman"/>
              </a:rPr>
              <a:t>competitive advantage.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01" y="951563"/>
            <a:ext cx="1973084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18388" y="1308179"/>
            <a:ext cx="6188710" cy="1887220"/>
            <a:chOff x="818388" y="1308179"/>
            <a:chExt cx="6188710" cy="1887220"/>
          </a:xfrm>
        </p:grpSpPr>
        <p:sp>
          <p:nvSpPr>
            <p:cNvPr id="4" name="object 4"/>
            <p:cNvSpPr/>
            <p:nvPr/>
          </p:nvSpPr>
          <p:spPr>
            <a:xfrm>
              <a:off x="914340" y="1308179"/>
              <a:ext cx="5958218" cy="1582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8388" y="1431023"/>
              <a:ext cx="6188202" cy="3345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8388" y="1635239"/>
              <a:ext cx="6188202" cy="3345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8388" y="1839455"/>
              <a:ext cx="6188202" cy="3345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8388" y="2043671"/>
              <a:ext cx="6188202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8388" y="2247887"/>
              <a:ext cx="6186677" cy="3345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8388" y="2452103"/>
              <a:ext cx="6188202" cy="3345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8388" y="2656319"/>
              <a:ext cx="6186677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8388" y="2860535"/>
              <a:ext cx="3678174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18388" y="3298523"/>
            <a:ext cx="6188710" cy="1887220"/>
            <a:chOff x="818388" y="3298523"/>
            <a:chExt cx="6188710" cy="1887220"/>
          </a:xfrm>
        </p:grpSpPr>
        <p:sp>
          <p:nvSpPr>
            <p:cNvPr id="14" name="object 14"/>
            <p:cNvSpPr/>
            <p:nvPr/>
          </p:nvSpPr>
          <p:spPr>
            <a:xfrm>
              <a:off x="914364" y="3298523"/>
              <a:ext cx="5959686" cy="15822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3421367"/>
              <a:ext cx="6188202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3625583"/>
              <a:ext cx="6188202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3829799"/>
              <a:ext cx="6186677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388" y="4034015"/>
              <a:ext cx="6188202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88" y="4238231"/>
              <a:ext cx="6188202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4442447"/>
              <a:ext cx="6188202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8388" y="4646663"/>
              <a:ext cx="6188202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8388" y="4850879"/>
              <a:ext cx="5356098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914302" y="5288867"/>
            <a:ext cx="1982227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818388" y="5645483"/>
            <a:ext cx="6188710" cy="1478915"/>
            <a:chOff x="818388" y="5645483"/>
            <a:chExt cx="6188710" cy="1478915"/>
          </a:xfrm>
        </p:grpSpPr>
        <p:sp>
          <p:nvSpPr>
            <p:cNvPr id="25" name="object 25"/>
            <p:cNvSpPr/>
            <p:nvPr/>
          </p:nvSpPr>
          <p:spPr>
            <a:xfrm>
              <a:off x="914340" y="5645483"/>
              <a:ext cx="5958218" cy="15822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8388" y="5768327"/>
              <a:ext cx="6186677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5972543"/>
              <a:ext cx="618820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6176759"/>
              <a:ext cx="6188202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6380975"/>
              <a:ext cx="6186677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388" y="6585191"/>
              <a:ext cx="6188202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8388" y="6789407"/>
              <a:ext cx="4277106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818388" y="7227395"/>
            <a:ext cx="6188710" cy="1682750"/>
            <a:chOff x="818388" y="7227395"/>
            <a:chExt cx="6188710" cy="1682750"/>
          </a:xfrm>
        </p:grpSpPr>
        <p:sp>
          <p:nvSpPr>
            <p:cNvPr id="33" name="object 33"/>
            <p:cNvSpPr/>
            <p:nvPr/>
          </p:nvSpPr>
          <p:spPr>
            <a:xfrm>
              <a:off x="914340" y="7227395"/>
              <a:ext cx="5958218" cy="158223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8388" y="7350238"/>
              <a:ext cx="6188202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8388" y="7554454"/>
              <a:ext cx="6188202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18388" y="7758670"/>
              <a:ext cx="6188202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18388" y="7962886"/>
              <a:ext cx="6186677" cy="3345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8388" y="8167102"/>
              <a:ext cx="6188202" cy="3345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18388" y="8371318"/>
              <a:ext cx="6188202" cy="3345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8388" y="8575547"/>
              <a:ext cx="6188202" cy="33453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902004" y="894333"/>
            <a:ext cx="5972810" cy="7914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7200">
              <a:lnSpc>
                <a:spcPct val="100000"/>
              </a:lnSpc>
              <a:spcBef>
                <a:spcPts val="100"/>
              </a:spcBef>
              <a:buAutoNum type="alphaUcPeriod" startAt="3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Infrastructure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Times New Roman"/>
              <a:buAutoNum type="alphaUcPeriod" startAt="3"/>
            </a:pPr>
            <a:endParaRPr sz="1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117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dirty="0">
                <a:latin typeface="Times New Roman"/>
                <a:cs typeface="Times New Roman"/>
              </a:rPr>
              <a:t>historical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economic </a:t>
            </a:r>
            <a:r>
              <a:rPr sz="1200" spc="-5" dirty="0">
                <a:latin typeface="Times New Roman"/>
                <a:cs typeface="Times New Roman"/>
              </a:rPr>
              <a:t>reasons,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infrastructure </a:t>
            </a:r>
            <a:r>
              <a:rPr sz="1200" spc="-5" dirty="0">
                <a:latin typeface="Times New Roman"/>
                <a:cs typeface="Times New Roman"/>
              </a:rPr>
              <a:t>assumes </a:t>
            </a:r>
            <a:r>
              <a:rPr sz="1200" dirty="0">
                <a:latin typeface="Times New Roman"/>
                <a:cs typeface="Times New Roman"/>
              </a:rPr>
              <a:t>different forms in  </a:t>
            </a:r>
            <a:r>
              <a:rPr sz="1200" spc="-5" dirty="0">
                <a:latin typeface="Times New Roman"/>
                <a:cs typeface="Times New Roman"/>
              </a:rPr>
              <a:t>different countries. Practices </a:t>
            </a:r>
            <a:r>
              <a:rPr sz="1200" dirty="0">
                <a:latin typeface="Times New Roman"/>
                <a:cs typeface="Times New Roman"/>
              </a:rPr>
              <a:t>in distribution </a:t>
            </a:r>
            <a:r>
              <a:rPr sz="1200" spc="-5" dirty="0">
                <a:latin typeface="Times New Roman"/>
                <a:cs typeface="Times New Roman"/>
              </a:rPr>
              <a:t>systems often entail </a:t>
            </a:r>
            <a:r>
              <a:rPr sz="1200" dirty="0">
                <a:latin typeface="Times New Roman"/>
                <a:cs typeface="Times New Roman"/>
              </a:rPr>
              <a:t>different </a:t>
            </a:r>
            <a:r>
              <a:rPr sz="1200" spc="-5" dirty="0">
                <a:latin typeface="Times New Roman"/>
                <a:cs typeface="Times New Roman"/>
              </a:rPr>
              <a:t>margins </a:t>
            </a:r>
            <a:r>
              <a:rPr sz="1200" dirty="0">
                <a:latin typeface="Times New Roman"/>
                <a:cs typeface="Times New Roman"/>
              </a:rPr>
              <a:t>for the same  </a:t>
            </a:r>
            <a:r>
              <a:rPr sz="1200" spc="-5" dirty="0">
                <a:latin typeface="Times New Roman"/>
                <a:cs typeface="Times New Roman"/>
              </a:rPr>
              <a:t>product, </a:t>
            </a:r>
            <a:r>
              <a:rPr sz="1200" dirty="0">
                <a:latin typeface="Times New Roman"/>
                <a:cs typeface="Times New Roman"/>
              </a:rPr>
              <a:t>requiring a </a:t>
            </a:r>
            <a:r>
              <a:rPr sz="1200" spc="-5" dirty="0">
                <a:latin typeface="Times New Roman"/>
                <a:cs typeface="Times New Roman"/>
              </a:rPr>
              <a:t>change </a:t>
            </a:r>
            <a:r>
              <a:rPr sz="1200" dirty="0">
                <a:latin typeface="Times New Roman"/>
                <a:cs typeface="Times New Roman"/>
              </a:rPr>
              <a:t>in company pricing strategy. Availability of </a:t>
            </a:r>
            <a:r>
              <a:rPr sz="1200" spc="-5" dirty="0">
                <a:latin typeface="Times New Roman"/>
                <a:cs typeface="Times New Roman"/>
              </a:rPr>
              <a:t>outlets is also </a:t>
            </a:r>
            <a:r>
              <a:rPr sz="1200" dirty="0">
                <a:latin typeface="Times New Roman"/>
                <a:cs typeface="Times New Roman"/>
              </a:rPr>
              <a:t>likely to  vary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Mass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merchandisers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supermarkets,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discount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stores,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department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stores  are </a:t>
            </a:r>
            <a:r>
              <a:rPr sz="1200" dirty="0">
                <a:latin typeface="Times New Roman"/>
                <a:cs typeface="Times New Roman"/>
              </a:rPr>
              <a:t>widely </a:t>
            </a:r>
            <a:r>
              <a:rPr sz="1200" spc="-5" dirty="0">
                <a:latin typeface="Times New Roman"/>
                <a:cs typeface="Times New Roman"/>
              </a:rPr>
              <a:t>available </a:t>
            </a:r>
            <a:r>
              <a:rPr sz="1200" dirty="0">
                <a:latin typeface="Times New Roman"/>
                <a:cs typeface="Times New Roman"/>
              </a:rPr>
              <a:t>in the United </a:t>
            </a:r>
            <a:r>
              <a:rPr sz="1200" spc="-5" dirty="0">
                <a:latin typeface="Times New Roman"/>
                <a:cs typeface="Times New Roman"/>
              </a:rPr>
              <a:t>States and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industrialized countries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largely </a:t>
            </a:r>
            <a:r>
              <a:rPr sz="1200" spc="-5" dirty="0">
                <a:latin typeface="Times New Roman"/>
                <a:cs typeface="Times New Roman"/>
              </a:rPr>
              <a:t>absent 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less developed nations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southern Europe, Latin America, and </a:t>
            </a:r>
            <a:r>
              <a:rPr sz="1200" dirty="0">
                <a:latin typeface="Times New Roman"/>
                <a:cs typeface="Times New Roman"/>
              </a:rPr>
              <a:t>other parts of the </a:t>
            </a:r>
            <a:r>
              <a:rPr sz="1200" spc="-5" dirty="0">
                <a:latin typeface="Times New Roman"/>
                <a:cs typeface="Times New Roman"/>
              </a:rPr>
              <a:t>world. Such  variations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lead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considerably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strategies.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Likewise,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advertising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agencies 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media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not equally </a:t>
            </a:r>
            <a:r>
              <a:rPr sz="1200" spc="-5" dirty="0">
                <a:latin typeface="Times New Roman"/>
                <a:cs typeface="Times New Roman"/>
              </a:rPr>
              <a:t>accessible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all countries,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absence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mass </a:t>
            </a:r>
            <a:r>
              <a:rPr sz="1200" spc="5" dirty="0">
                <a:latin typeface="Times New Roman"/>
                <a:cs typeface="Times New Roman"/>
              </a:rPr>
              <a:t>media </a:t>
            </a:r>
            <a:r>
              <a:rPr sz="1200" spc="-5" dirty="0">
                <a:latin typeface="Times New Roman"/>
                <a:cs typeface="Times New Roman"/>
              </a:rPr>
              <a:t>channels  </a:t>
            </a:r>
            <a:r>
              <a:rPr sz="1200" dirty="0">
                <a:latin typeface="Times New Roman"/>
                <a:cs typeface="Times New Roman"/>
              </a:rPr>
              <a:t>in some </a:t>
            </a:r>
            <a:r>
              <a:rPr sz="1200" spc="-5" dirty="0">
                <a:latin typeface="Times New Roman"/>
                <a:cs typeface="Times New Roman"/>
              </a:rPr>
              <a:t>countries makes </a:t>
            </a:r>
            <a:r>
              <a:rPr sz="1200" dirty="0">
                <a:latin typeface="Times New Roman"/>
                <a:cs typeface="Times New Roman"/>
              </a:rPr>
              <a:t>a "pull" strategy </a:t>
            </a:r>
            <a:r>
              <a:rPr sz="1200" spc="-5" dirty="0">
                <a:latin typeface="Times New Roman"/>
                <a:cs typeface="Times New Roman"/>
              </a:rPr>
              <a:t>less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effective.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1700"/>
              </a:lnSpc>
            </a:pPr>
            <a:r>
              <a:rPr sz="1200" spc="-5" dirty="0">
                <a:latin typeface="Times New Roman"/>
                <a:cs typeface="Times New Roman"/>
              </a:rPr>
              <a:t>Eastern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Europe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where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many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companies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found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adapt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much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less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developed  marketing infrastructure. Xerox,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expanding its </a:t>
            </a:r>
            <a:r>
              <a:rPr sz="1200" dirty="0">
                <a:latin typeface="Times New Roman"/>
                <a:cs typeface="Times New Roman"/>
              </a:rPr>
              <a:t>business in </a:t>
            </a:r>
            <a:r>
              <a:rPr sz="1200" spc="-5" dirty="0">
                <a:latin typeface="Times New Roman"/>
                <a:cs typeface="Times New Roman"/>
              </a:rPr>
              <a:t>Czechoslovakia </a:t>
            </a:r>
            <a:r>
              <a:rPr sz="1200" dirty="0">
                <a:latin typeface="Times New Roman"/>
                <a:cs typeface="Times New Roman"/>
              </a:rPr>
              <a:t>following the  </a:t>
            </a:r>
            <a:r>
              <a:rPr sz="1200" spc="-5" dirty="0">
                <a:latin typeface="Times New Roman"/>
                <a:cs typeface="Times New Roman"/>
              </a:rPr>
              <a:t>economic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political liberalization, </a:t>
            </a:r>
            <a:r>
              <a:rPr sz="1200" dirty="0">
                <a:latin typeface="Times New Roman"/>
                <a:cs typeface="Times New Roman"/>
              </a:rPr>
              <a:t>found it </a:t>
            </a:r>
            <a:r>
              <a:rPr sz="1200" spc="-5" dirty="0">
                <a:latin typeface="Times New Roman"/>
                <a:cs typeface="Times New Roman"/>
              </a:rPr>
              <a:t>difficult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increase its </a:t>
            </a:r>
            <a:r>
              <a:rPr sz="1200" dirty="0">
                <a:latin typeface="Times New Roman"/>
                <a:cs typeface="Times New Roman"/>
              </a:rPr>
              <a:t>sales to </a:t>
            </a:r>
            <a:r>
              <a:rPr sz="1200" spc="-5" dirty="0">
                <a:latin typeface="Times New Roman"/>
                <a:cs typeface="Times New Roman"/>
              </a:rPr>
              <a:t>independent </a:t>
            </a:r>
            <a:r>
              <a:rPr sz="1200" dirty="0">
                <a:latin typeface="Times New Roman"/>
                <a:cs typeface="Times New Roman"/>
              </a:rPr>
              <a:t>copy  </a:t>
            </a:r>
            <a:r>
              <a:rPr sz="1200" spc="-5" dirty="0">
                <a:latin typeface="Times New Roman"/>
                <a:cs typeface="Times New Roman"/>
              </a:rPr>
              <a:t>shops. All copying was </a:t>
            </a:r>
            <a:r>
              <a:rPr sz="1200" dirty="0">
                <a:latin typeface="Times New Roman"/>
                <a:cs typeface="Times New Roman"/>
              </a:rPr>
              <a:t>previously done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government-owned shops, </a:t>
            </a:r>
            <a:r>
              <a:rPr sz="120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customers had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show identification. Sales were transacted </a:t>
            </a:r>
            <a:r>
              <a:rPr sz="1200" dirty="0">
                <a:latin typeface="Times New Roman"/>
                <a:cs typeface="Times New Roman"/>
              </a:rPr>
              <a:t>through only three government-owned </a:t>
            </a:r>
            <a:r>
              <a:rPr sz="1200" spc="-5" dirty="0">
                <a:latin typeface="Times New Roman"/>
                <a:cs typeface="Times New Roman"/>
              </a:rPr>
              <a:t>sales </a:t>
            </a:r>
            <a:r>
              <a:rPr sz="1200" dirty="0">
                <a:latin typeface="Times New Roman"/>
                <a:cs typeface="Times New Roman"/>
              </a:rPr>
              <a:t>outlets.  </a:t>
            </a:r>
            <a:r>
              <a:rPr sz="1200" spc="-5" dirty="0">
                <a:latin typeface="Times New Roman"/>
                <a:cs typeface="Times New Roman"/>
              </a:rPr>
              <a:t>Although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sufficient </a:t>
            </a:r>
            <a:r>
              <a:rPr sz="1200" dirty="0">
                <a:latin typeface="Times New Roman"/>
                <a:cs typeface="Times New Roman"/>
              </a:rPr>
              <a:t>number of </a:t>
            </a:r>
            <a:r>
              <a:rPr sz="1200" spc="-5" dirty="0">
                <a:latin typeface="Times New Roman"/>
                <a:cs typeface="Times New Roman"/>
              </a:rPr>
              <a:t>government-employed service technicians existed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country, 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found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very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difficult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independent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people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willing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start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copy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shops,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even  independent dealers </a:t>
            </a:r>
            <a:r>
              <a:rPr sz="1200" dirty="0">
                <a:latin typeface="Times New Roman"/>
                <a:cs typeface="Times New Roman"/>
              </a:rPr>
              <a:t>for local </a:t>
            </a:r>
            <a:r>
              <a:rPr sz="1200" spc="-5" dirty="0">
                <a:latin typeface="Times New Roman"/>
                <a:cs typeface="Times New Roman"/>
              </a:rPr>
              <a:t>sales.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opening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eastern Europe </a:t>
            </a:r>
            <a:r>
              <a:rPr sz="1200" dirty="0">
                <a:latin typeface="Times New Roman"/>
                <a:cs typeface="Times New Roman"/>
              </a:rPr>
              <a:t>during 1991 completely  </a:t>
            </a:r>
            <a:r>
              <a:rPr sz="1200" spc="-5" dirty="0">
                <a:latin typeface="Times New Roman"/>
                <a:cs typeface="Times New Roman"/>
              </a:rPr>
              <a:t>changed this </a:t>
            </a:r>
            <a:r>
              <a:rPr sz="1200" dirty="0">
                <a:latin typeface="Times New Roman"/>
                <a:cs typeface="Times New Roman"/>
              </a:rPr>
              <a:t>situation, resulting in </a:t>
            </a:r>
            <a:r>
              <a:rPr sz="1200" spc="-5" dirty="0">
                <a:latin typeface="Times New Roman"/>
                <a:cs typeface="Times New Roman"/>
              </a:rPr>
              <a:t>opportunities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numerous independent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dealers.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AutoNum type="alphaUcPeriod" startAt="4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Regulatory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Environment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17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The regulatory environment </a:t>
            </a:r>
            <a:r>
              <a:rPr sz="1200" spc="-5" dirty="0">
                <a:latin typeface="Times New Roman"/>
                <a:cs typeface="Times New Roman"/>
              </a:rPr>
              <a:t>also requires consideration </a:t>
            </a:r>
            <a:r>
              <a:rPr sz="1200" dirty="0">
                <a:latin typeface="Times New Roman"/>
                <a:cs typeface="Times New Roman"/>
              </a:rPr>
              <a:t>for the development of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international 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strategy.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standards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issued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local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governments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observed.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extent  that they differ from one country to another, unified </a:t>
            </a:r>
            <a:r>
              <a:rPr sz="1200" spc="-5" dirty="0">
                <a:latin typeface="Times New Roman"/>
                <a:cs typeface="Times New Roman"/>
              </a:rPr>
              <a:t>product design </a:t>
            </a:r>
            <a:r>
              <a:rPr sz="1200" dirty="0">
                <a:latin typeface="Times New Roman"/>
                <a:cs typeface="Times New Roman"/>
              </a:rPr>
              <a:t>often </a:t>
            </a:r>
            <a:r>
              <a:rPr sz="1200" spc="-5" dirty="0">
                <a:latin typeface="Times New Roman"/>
                <a:cs typeface="Times New Roman"/>
              </a:rPr>
              <a:t>becomes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challenge.  Tariffs and </a:t>
            </a:r>
            <a:r>
              <a:rPr sz="1200" dirty="0">
                <a:latin typeface="Times New Roman"/>
                <a:cs typeface="Times New Roman"/>
              </a:rPr>
              <a:t>taxes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require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dirty="0">
                <a:latin typeface="Times New Roman"/>
                <a:cs typeface="Times New Roman"/>
              </a:rPr>
              <a:t>adjustments in </a:t>
            </a:r>
            <a:r>
              <a:rPr sz="1200" spc="-5" dirty="0">
                <a:latin typeface="Times New Roman"/>
                <a:cs typeface="Times New Roman"/>
              </a:rPr>
              <a:t>pricing </a:t>
            </a:r>
            <a:r>
              <a:rPr sz="1200" dirty="0">
                <a:latin typeface="Times New Roman"/>
                <a:cs typeface="Times New Roman"/>
              </a:rPr>
              <a:t>that a product can no longer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sold on  a </a:t>
            </a:r>
            <a:r>
              <a:rPr sz="1200" spc="-5" dirty="0">
                <a:latin typeface="Times New Roman"/>
                <a:cs typeface="Times New Roman"/>
              </a:rPr>
              <a:t>high-volume basis. Specific restrictions </a:t>
            </a:r>
            <a:r>
              <a:rPr sz="1200" dirty="0">
                <a:latin typeface="Times New Roman"/>
                <a:cs typeface="Times New Roman"/>
              </a:rPr>
              <a:t>may also be </a:t>
            </a:r>
            <a:r>
              <a:rPr sz="1200" spc="-5" dirty="0">
                <a:latin typeface="Times New Roman"/>
                <a:cs typeface="Times New Roman"/>
              </a:rPr>
              <a:t>problematic.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Europe, restrictions </a:t>
            </a:r>
            <a:r>
              <a:rPr sz="1200" dirty="0">
                <a:latin typeface="Times New Roman"/>
                <a:cs typeface="Times New Roman"/>
              </a:rPr>
              <a:t>on  </a:t>
            </a:r>
            <a:r>
              <a:rPr sz="1200" spc="-5" dirty="0">
                <a:latin typeface="Times New Roman"/>
                <a:cs typeface="Times New Roman"/>
              </a:rPr>
              <a:t>advertising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prohibit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mention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competitor's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name,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despite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fact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approach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 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an integral </a:t>
            </a:r>
            <a:r>
              <a:rPr sz="1200" dirty="0">
                <a:latin typeface="Times New Roman"/>
                <a:cs typeface="Times New Roman"/>
              </a:rPr>
              <a:t>part of the </a:t>
            </a:r>
            <a:r>
              <a:rPr sz="1200" spc="-5" dirty="0">
                <a:latin typeface="Times New Roman"/>
                <a:cs typeface="Times New Roman"/>
              </a:rPr>
              <a:t>advertising </a:t>
            </a:r>
            <a:r>
              <a:rPr sz="1200" dirty="0">
                <a:latin typeface="Times New Roman"/>
                <a:cs typeface="Times New Roman"/>
              </a:rPr>
              <a:t>strategy in the United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States.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117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Under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auspices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World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Trade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Organization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(WTO),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international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trade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body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based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Geneva, efforts are </a:t>
            </a:r>
            <a:r>
              <a:rPr sz="1200" dirty="0">
                <a:latin typeface="Times New Roman"/>
                <a:cs typeface="Times New Roman"/>
              </a:rPr>
              <a:t>under way to </a:t>
            </a:r>
            <a:r>
              <a:rPr sz="1200" spc="-5" dirty="0">
                <a:latin typeface="Times New Roman"/>
                <a:cs typeface="Times New Roman"/>
              </a:rPr>
              <a:t>deal with </a:t>
            </a:r>
            <a:r>
              <a:rPr sz="1200" dirty="0">
                <a:latin typeface="Times New Roman"/>
                <a:cs typeface="Times New Roman"/>
              </a:rPr>
              <a:t>the multitudes of </a:t>
            </a:r>
            <a:r>
              <a:rPr sz="1200" spc="-5" dirty="0">
                <a:latin typeface="Times New Roman"/>
                <a:cs typeface="Times New Roman"/>
              </a:rPr>
              <a:t>patent law interpretations. Indonesia  and </a:t>
            </a:r>
            <a:r>
              <a:rPr sz="1200" spc="-10" dirty="0">
                <a:latin typeface="Times New Roman"/>
                <a:cs typeface="Times New Roman"/>
              </a:rPr>
              <a:t>India </a:t>
            </a:r>
            <a:r>
              <a:rPr sz="1200" dirty="0">
                <a:latin typeface="Times New Roman"/>
                <a:cs typeface="Times New Roman"/>
              </a:rPr>
              <a:t>were traditionally </a:t>
            </a:r>
            <a:r>
              <a:rPr sz="1200" spc="-5" dirty="0">
                <a:latin typeface="Times New Roman"/>
                <a:cs typeface="Times New Roman"/>
              </a:rPr>
              <a:t>two countries </a:t>
            </a:r>
            <a:r>
              <a:rPr sz="1200" dirty="0">
                <a:latin typeface="Times New Roman"/>
                <a:cs typeface="Times New Roman"/>
              </a:rPr>
              <a:t>that had </a:t>
            </a:r>
            <a:r>
              <a:rPr sz="1200" spc="-5" dirty="0">
                <a:latin typeface="Times New Roman"/>
                <a:cs typeface="Times New Roman"/>
              </a:rPr>
              <a:t>adhered </a:t>
            </a:r>
            <a:r>
              <a:rPr sz="1200" dirty="0">
                <a:latin typeface="Times New Roman"/>
                <a:cs typeface="Times New Roman"/>
              </a:rPr>
              <a:t>to the rule of </a:t>
            </a:r>
            <a:r>
              <a:rPr sz="1200" spc="-5" dirty="0">
                <a:latin typeface="Times New Roman"/>
                <a:cs typeface="Times New Roman"/>
              </a:rPr>
              <a:t>patenting processes </a:t>
            </a:r>
            <a:r>
              <a:rPr sz="1200" dirty="0">
                <a:latin typeface="Times New Roman"/>
                <a:cs typeface="Times New Roman"/>
              </a:rPr>
              <a:t>for  </a:t>
            </a:r>
            <a:r>
              <a:rPr sz="1200" spc="-5" dirty="0">
                <a:latin typeface="Times New Roman"/>
                <a:cs typeface="Times New Roman"/>
              </a:rPr>
              <a:t>pharmaceutical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drugs, rather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themselves.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result,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local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 could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copy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products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pharmaceutical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manufacturing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process  to </a:t>
            </a:r>
            <a:r>
              <a:rPr sz="1200" spc="-5" dirty="0">
                <a:latin typeface="Times New Roman"/>
                <a:cs typeface="Times New Roman"/>
              </a:rPr>
              <a:t>arrive 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final </a:t>
            </a:r>
            <a:r>
              <a:rPr sz="1200" dirty="0">
                <a:latin typeface="Times New Roman"/>
                <a:cs typeface="Times New Roman"/>
              </a:rPr>
              <a:t>product. With </a:t>
            </a:r>
            <a:r>
              <a:rPr sz="1200" spc="-10" dirty="0">
                <a:latin typeface="Times New Roman"/>
                <a:cs typeface="Times New Roman"/>
              </a:rPr>
              <a:t>India </a:t>
            </a:r>
            <a:r>
              <a:rPr sz="1200" dirty="0">
                <a:latin typeface="Times New Roman"/>
                <a:cs typeface="Times New Roman"/>
              </a:rPr>
              <a:t>now joining the </a:t>
            </a:r>
            <a:r>
              <a:rPr sz="1200" spc="-5" dirty="0">
                <a:latin typeface="Times New Roman"/>
                <a:cs typeface="Times New Roman"/>
              </a:rPr>
              <a:t>WTO, its </a:t>
            </a:r>
            <a:r>
              <a:rPr sz="1200" dirty="0">
                <a:latin typeface="Times New Roman"/>
                <a:cs typeface="Times New Roman"/>
              </a:rPr>
              <a:t>old patent </a:t>
            </a:r>
            <a:r>
              <a:rPr sz="1200" spc="-5" dirty="0">
                <a:latin typeface="Times New Roman"/>
                <a:cs typeface="Times New Roman"/>
              </a:rPr>
              <a:t>rules will </a:t>
            </a:r>
            <a:r>
              <a:rPr sz="1200" dirty="0">
                <a:latin typeface="Times New Roman"/>
                <a:cs typeface="Times New Roman"/>
              </a:rPr>
              <a:t>have to  </a:t>
            </a:r>
            <a:r>
              <a:rPr sz="1200" spc="-5" dirty="0">
                <a:latin typeface="Times New Roman"/>
                <a:cs typeface="Times New Roman"/>
              </a:rPr>
              <a:t>change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year </a:t>
            </a:r>
            <a:r>
              <a:rPr sz="1200" dirty="0">
                <a:latin typeface="Times New Roman"/>
                <a:cs typeface="Times New Roman"/>
              </a:rPr>
              <a:t>2005, </a:t>
            </a:r>
            <a:r>
              <a:rPr sz="1200" spc="-5" dirty="0">
                <a:latin typeface="Times New Roman"/>
                <a:cs typeface="Times New Roman"/>
              </a:rPr>
              <a:t>and its local firms will also have </a:t>
            </a:r>
            <a:r>
              <a:rPr sz="1200" dirty="0">
                <a:latin typeface="Times New Roman"/>
                <a:cs typeface="Times New Roman"/>
              </a:rPr>
              <a:t>to apply for product </a:t>
            </a:r>
            <a:r>
              <a:rPr sz="1200" spc="-5" dirty="0">
                <a:latin typeface="Times New Roman"/>
                <a:cs typeface="Times New Roman"/>
              </a:rPr>
              <a:t>patents,  </a:t>
            </a:r>
            <a:r>
              <a:rPr sz="1200" dirty="0">
                <a:latin typeface="Times New Roman"/>
                <a:cs typeface="Times New Roman"/>
              </a:rPr>
              <a:t>substantially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impacting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India's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twenty-four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thousand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local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pharmaceutical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firms.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Jordan,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388" y="951563"/>
            <a:ext cx="6188710" cy="866140"/>
            <a:chOff x="818388" y="951563"/>
            <a:chExt cx="6188710" cy="866140"/>
          </a:xfrm>
        </p:grpSpPr>
        <p:sp>
          <p:nvSpPr>
            <p:cNvPr id="3" name="object 3"/>
            <p:cNvSpPr/>
            <p:nvPr/>
          </p:nvSpPr>
          <p:spPr>
            <a:xfrm>
              <a:off x="914388" y="951563"/>
              <a:ext cx="5952006" cy="1582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388" y="1074407"/>
              <a:ext cx="6188202" cy="3345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8388" y="1278623"/>
              <a:ext cx="6185154" cy="3345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8388" y="1482839"/>
              <a:ext cx="4549902" cy="3345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18388" y="1920827"/>
            <a:ext cx="6188710" cy="1274445"/>
            <a:chOff x="818388" y="1920827"/>
            <a:chExt cx="6188710" cy="1274445"/>
          </a:xfrm>
        </p:grpSpPr>
        <p:sp>
          <p:nvSpPr>
            <p:cNvPr id="8" name="object 8"/>
            <p:cNvSpPr/>
            <p:nvPr/>
          </p:nvSpPr>
          <p:spPr>
            <a:xfrm>
              <a:off x="914340" y="1920827"/>
              <a:ext cx="5958218" cy="15822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8388" y="2043671"/>
              <a:ext cx="6188202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8388" y="2247887"/>
              <a:ext cx="6185154" cy="3345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8388" y="2452103"/>
              <a:ext cx="6188202" cy="3345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8388" y="2656319"/>
              <a:ext cx="6188202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388" y="2860535"/>
              <a:ext cx="4077462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818388" y="3301558"/>
            <a:ext cx="6217285" cy="4743450"/>
            <a:chOff x="818388" y="3301558"/>
            <a:chExt cx="6217285" cy="4743450"/>
          </a:xfrm>
        </p:grpSpPr>
        <p:sp>
          <p:nvSpPr>
            <p:cNvPr id="15" name="object 15"/>
            <p:cNvSpPr/>
            <p:nvPr/>
          </p:nvSpPr>
          <p:spPr>
            <a:xfrm>
              <a:off x="906544" y="3301558"/>
              <a:ext cx="1217410" cy="15819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75588" y="3421367"/>
              <a:ext cx="4066794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75588" y="3727691"/>
              <a:ext cx="5087874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388" y="4034015"/>
              <a:ext cx="3765041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2688" y="4340339"/>
              <a:ext cx="323837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61288" y="4340339"/>
              <a:ext cx="5874258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32688" y="4646663"/>
              <a:ext cx="331469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61288" y="4646663"/>
              <a:ext cx="5845302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61288" y="4952987"/>
              <a:ext cx="1171194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2688" y="5259311"/>
              <a:ext cx="323837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1288" y="5259311"/>
              <a:ext cx="3626358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32688" y="5565635"/>
              <a:ext cx="331469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61288" y="5565635"/>
              <a:ext cx="584530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61288" y="5871959"/>
              <a:ext cx="928877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46988" y="6178283"/>
              <a:ext cx="4164329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75588" y="6484607"/>
              <a:ext cx="323837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04188" y="6484607"/>
              <a:ext cx="3458717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75588" y="6790931"/>
              <a:ext cx="2259330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75588" y="7097255"/>
              <a:ext cx="2597658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75588" y="7403579"/>
              <a:ext cx="1335786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8388" y="7709903"/>
              <a:ext cx="5450586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902004" y="872997"/>
            <a:ext cx="5970270" cy="707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7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another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where </a:t>
            </a:r>
            <a:r>
              <a:rPr sz="1200" dirty="0">
                <a:latin typeface="Times New Roman"/>
                <a:cs typeface="Times New Roman"/>
              </a:rPr>
              <a:t>patents for </a:t>
            </a:r>
            <a:r>
              <a:rPr sz="1200" spc="-5" dirty="0">
                <a:latin typeface="Times New Roman"/>
                <a:cs typeface="Times New Roman"/>
              </a:rPr>
              <a:t>drugs are </a:t>
            </a:r>
            <a:r>
              <a:rPr sz="1200" dirty="0">
                <a:latin typeface="Times New Roman"/>
                <a:cs typeface="Times New Roman"/>
              </a:rPr>
              <a:t>issued on the </a:t>
            </a:r>
            <a:r>
              <a:rPr sz="1200" spc="-5" dirty="0">
                <a:latin typeface="Times New Roman"/>
                <a:cs typeface="Times New Roman"/>
              </a:rPr>
              <a:t>process, U.S. pharmaceutical firms </a:t>
            </a:r>
            <a:r>
              <a:rPr sz="1200" spc="10" dirty="0">
                <a:latin typeface="Times New Roman"/>
                <a:cs typeface="Times New Roman"/>
              </a:rPr>
              <a:t>es-  </a:t>
            </a:r>
            <a:r>
              <a:rPr sz="1200" dirty="0">
                <a:latin typeface="Times New Roman"/>
                <a:cs typeface="Times New Roman"/>
              </a:rPr>
              <a:t>timate that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are losing </a:t>
            </a:r>
            <a:r>
              <a:rPr sz="1200" spc="-5" dirty="0">
                <a:latin typeface="Times New Roman"/>
                <a:cs typeface="Times New Roman"/>
              </a:rPr>
              <a:t>substantial sums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lack </a:t>
            </a:r>
            <a:r>
              <a:rPr sz="1200" dirty="0">
                <a:latin typeface="Times New Roman"/>
                <a:cs typeface="Times New Roman"/>
              </a:rPr>
              <a:t>of patent </a:t>
            </a:r>
            <a:r>
              <a:rPr sz="1200" spc="-5" dirty="0">
                <a:latin typeface="Times New Roman"/>
                <a:cs typeface="Times New Roman"/>
              </a:rPr>
              <a:t>protection, </a:t>
            </a:r>
            <a:r>
              <a:rPr sz="1200" dirty="0">
                <a:latin typeface="Times New Roman"/>
                <a:cs typeface="Times New Roman"/>
              </a:rPr>
              <a:t>with some 70 </a:t>
            </a:r>
            <a:r>
              <a:rPr sz="1200" spc="-5" dirty="0">
                <a:latin typeface="Times New Roman"/>
                <a:cs typeface="Times New Roman"/>
              </a:rPr>
              <a:t>percent  </a:t>
            </a:r>
            <a:r>
              <a:rPr sz="1200" dirty="0">
                <a:latin typeface="Times New Roman"/>
                <a:cs typeface="Times New Roman"/>
              </a:rPr>
              <a:t>of the Jordanian </a:t>
            </a:r>
            <a:r>
              <a:rPr sz="1200" spc="-5" dirty="0">
                <a:latin typeface="Times New Roman"/>
                <a:cs typeface="Times New Roman"/>
              </a:rPr>
              <a:t>firms' </a:t>
            </a:r>
            <a:r>
              <a:rPr sz="1200" dirty="0">
                <a:latin typeface="Times New Roman"/>
                <a:cs typeface="Times New Roman"/>
              </a:rPr>
              <a:t>output sold on export </a:t>
            </a:r>
            <a:r>
              <a:rPr sz="1200" spc="-5" dirty="0">
                <a:latin typeface="Times New Roman"/>
                <a:cs typeface="Times New Roman"/>
              </a:rPr>
              <a:t>markets. Again, </a:t>
            </a:r>
            <a:r>
              <a:rPr sz="1200" dirty="0">
                <a:latin typeface="Times New Roman"/>
                <a:cs typeface="Times New Roman"/>
              </a:rPr>
              <a:t>Jordan </a:t>
            </a:r>
            <a:r>
              <a:rPr sz="1200" spc="-5" dirty="0">
                <a:latin typeface="Times New Roman"/>
                <a:cs typeface="Times New Roman"/>
              </a:rPr>
              <a:t>aspires </a:t>
            </a:r>
            <a:r>
              <a:rPr sz="1200" dirty="0">
                <a:latin typeface="Times New Roman"/>
                <a:cs typeface="Times New Roman"/>
              </a:rPr>
              <a:t>to join the </a:t>
            </a:r>
            <a:r>
              <a:rPr sz="1200" spc="-5" dirty="0">
                <a:latin typeface="Times New Roman"/>
                <a:cs typeface="Times New Roman"/>
              </a:rPr>
              <a:t>WTO,  which will force an </a:t>
            </a:r>
            <a:r>
              <a:rPr sz="1200" dirty="0">
                <a:latin typeface="Times New Roman"/>
                <a:cs typeface="Times New Roman"/>
              </a:rPr>
              <a:t>eventual </a:t>
            </a:r>
            <a:r>
              <a:rPr sz="1200" spc="-5" dirty="0">
                <a:latin typeface="Times New Roman"/>
                <a:cs typeface="Times New Roman"/>
              </a:rPr>
              <a:t>change </a:t>
            </a:r>
            <a:r>
              <a:rPr sz="1200" dirty="0">
                <a:latin typeface="Times New Roman"/>
                <a:cs typeface="Times New Roman"/>
              </a:rPr>
              <a:t>in this </a:t>
            </a:r>
            <a:r>
              <a:rPr sz="1200" spc="-5" dirty="0">
                <a:latin typeface="Times New Roman"/>
                <a:cs typeface="Times New Roman"/>
              </a:rPr>
              <a:t>country's </a:t>
            </a:r>
            <a:r>
              <a:rPr sz="1200" dirty="0">
                <a:latin typeface="Times New Roman"/>
                <a:cs typeface="Times New Roman"/>
              </a:rPr>
              <a:t>patent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practices.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17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To carry out the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task </a:t>
            </a:r>
            <a:r>
              <a:rPr sz="1200" spc="-5" dirty="0">
                <a:latin typeface="Times New Roman"/>
                <a:cs typeface="Times New Roman"/>
              </a:rPr>
              <a:t>successfully, international </a:t>
            </a:r>
            <a:r>
              <a:rPr sz="1200" dirty="0">
                <a:latin typeface="Times New Roman"/>
                <a:cs typeface="Times New Roman"/>
              </a:rPr>
              <a:t>managers have to be  </a:t>
            </a:r>
            <a:r>
              <a:rPr sz="1200" spc="-5" dirty="0">
                <a:latin typeface="Times New Roman"/>
                <a:cs typeface="Times New Roman"/>
              </a:rPr>
              <a:t>cognizant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the factors that influence the local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environment. </a:t>
            </a:r>
            <a:r>
              <a:rPr sz="1200" spc="-5" dirty="0">
                <a:latin typeface="Times New Roman"/>
                <a:cs typeface="Times New Roman"/>
              </a:rPr>
              <a:t>Frequently,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need  to </a:t>
            </a:r>
            <a:r>
              <a:rPr sz="1200" spc="-5" dirty="0">
                <a:latin typeface="Times New Roman"/>
                <a:cs typeface="Times New Roman"/>
              </a:rPr>
              <a:t>target special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programs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each country. </a:t>
            </a:r>
            <a:r>
              <a:rPr sz="1200" dirty="0">
                <a:latin typeface="Times New Roman"/>
                <a:cs typeface="Times New Roman"/>
              </a:rPr>
              <a:t>With newly emerging institutions </a:t>
            </a:r>
            <a:r>
              <a:rPr sz="1200" spc="-5" dirty="0">
                <a:latin typeface="Times New Roman"/>
                <a:cs typeface="Times New Roman"/>
              </a:rPr>
              <a:t>such as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WTO, however,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world is </a:t>
            </a:r>
            <a:r>
              <a:rPr sz="1200" dirty="0">
                <a:latin typeface="Times New Roman"/>
                <a:cs typeface="Times New Roman"/>
              </a:rPr>
              <a:t>moving </a:t>
            </a:r>
            <a:r>
              <a:rPr sz="1200" spc="-5" dirty="0">
                <a:latin typeface="Times New Roman"/>
                <a:cs typeface="Times New Roman"/>
              </a:rPr>
              <a:t>closer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level playing field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fewer differences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regulations, and </a:t>
            </a:r>
            <a:r>
              <a:rPr sz="1200" dirty="0">
                <a:latin typeface="Times New Roman"/>
                <a:cs typeface="Times New Roman"/>
              </a:rPr>
              <a:t>the opportunity for </a:t>
            </a:r>
            <a:r>
              <a:rPr sz="1200" spc="-5" dirty="0">
                <a:latin typeface="Times New Roman"/>
                <a:cs typeface="Times New Roman"/>
              </a:rPr>
              <a:t>firms and governments </a:t>
            </a:r>
            <a:r>
              <a:rPr sz="1200" dirty="0">
                <a:latin typeface="Times New Roman"/>
                <a:cs typeface="Times New Roman"/>
              </a:rPr>
              <a:t>to bring a lawsuit if they believe </a:t>
            </a:r>
            <a:r>
              <a:rPr sz="1200" spc="5" dirty="0">
                <a:latin typeface="Times New Roman"/>
                <a:cs typeface="Times New Roman"/>
              </a:rPr>
              <a:t>they  </a:t>
            </a:r>
            <a:r>
              <a:rPr sz="1200" spc="-5" dirty="0">
                <a:latin typeface="Times New Roman"/>
                <a:cs typeface="Times New Roman"/>
              </a:rPr>
              <a:t>have suffered </a:t>
            </a:r>
            <a:r>
              <a:rPr sz="1200" dirty="0">
                <a:latin typeface="Times New Roman"/>
                <a:cs typeface="Times New Roman"/>
              </a:rPr>
              <a:t>under undue </a:t>
            </a:r>
            <a:r>
              <a:rPr sz="1200" spc="-5" dirty="0">
                <a:latin typeface="Times New Roman"/>
                <a:cs typeface="Times New Roman"/>
              </a:rPr>
              <a:t>protection </a:t>
            </a:r>
            <a:r>
              <a:rPr sz="1200" dirty="0">
                <a:latin typeface="Times New Roman"/>
                <a:cs typeface="Times New Roman"/>
              </a:rPr>
              <a:t>or unfair trade</a:t>
            </a:r>
            <a:r>
              <a:rPr sz="1200" spc="-5" dirty="0">
                <a:latin typeface="Times New Roman"/>
                <a:cs typeface="Times New Roman"/>
              </a:rPr>
              <a:t> practices.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Self-Test Exercises</a:t>
            </a:r>
            <a:endParaRPr sz="12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165"/>
              </a:spcBef>
            </a:pPr>
            <a:r>
              <a:rPr sz="1200" b="1" spc="-5" dirty="0">
                <a:latin typeface="Times New Roman"/>
                <a:cs typeface="Times New Roman"/>
              </a:rPr>
              <a:t>Choose the best answer </a:t>
            </a:r>
            <a:r>
              <a:rPr sz="1200" b="1" dirty="0">
                <a:latin typeface="Times New Roman"/>
                <a:cs typeface="Times New Roman"/>
              </a:rPr>
              <a:t>for </a:t>
            </a:r>
            <a:r>
              <a:rPr sz="1200" b="1" spc="-5" dirty="0">
                <a:latin typeface="Times New Roman"/>
                <a:cs typeface="Times New Roman"/>
              </a:rPr>
              <a:t>each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the following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questions</a:t>
            </a:r>
            <a:endParaRPr sz="12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950"/>
              </a:spcBef>
            </a:pPr>
            <a:r>
              <a:rPr sz="1200" i="1" spc="-5" dirty="0">
                <a:latin typeface="Times New Roman"/>
                <a:cs typeface="Times New Roman"/>
              </a:rPr>
              <a:t>Answer key for </a:t>
            </a:r>
            <a:r>
              <a:rPr sz="1200" i="1" dirty="0">
                <a:latin typeface="Times New Roman"/>
                <a:cs typeface="Times New Roman"/>
              </a:rPr>
              <a:t>multiple-choice </a:t>
            </a:r>
            <a:r>
              <a:rPr sz="1200" i="1" spc="-5" dirty="0">
                <a:latin typeface="Times New Roman"/>
                <a:cs typeface="Times New Roman"/>
              </a:rPr>
              <a:t>questions are </a:t>
            </a:r>
            <a:r>
              <a:rPr sz="1200" i="1" dirty="0">
                <a:latin typeface="Times New Roman"/>
                <a:cs typeface="Times New Roman"/>
              </a:rPr>
              <a:t>provide at the </a:t>
            </a:r>
            <a:r>
              <a:rPr sz="1200" i="1" spc="-5" dirty="0">
                <a:latin typeface="Times New Roman"/>
                <a:cs typeface="Times New Roman"/>
              </a:rPr>
              <a:t>end </a:t>
            </a:r>
            <a:r>
              <a:rPr sz="1200" i="1" dirty="0">
                <a:latin typeface="Times New Roman"/>
                <a:cs typeface="Times New Roman"/>
              </a:rPr>
              <a:t>of the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module.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      </a:t>
            </a:r>
            <a:r>
              <a:rPr sz="1200" dirty="0">
                <a:latin typeface="Times New Roman"/>
                <a:cs typeface="Times New Roman"/>
              </a:rPr>
              <a:t>1. Which one of the </a:t>
            </a:r>
            <a:r>
              <a:rPr sz="1200" spc="-5" dirty="0">
                <a:latin typeface="Times New Roman"/>
                <a:cs typeface="Times New Roman"/>
              </a:rPr>
              <a:t>following statements is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correct?</a:t>
            </a:r>
            <a:endParaRPr sz="1200">
              <a:latin typeface="Times New Roman"/>
              <a:cs typeface="Times New Roman"/>
            </a:endParaRPr>
          </a:p>
          <a:p>
            <a:pPr marL="355600" indent="-228600">
              <a:lnSpc>
                <a:spcPct val="100000"/>
              </a:lnSpc>
              <a:spcBef>
                <a:spcPts val="975"/>
              </a:spcBef>
              <a:buAutoNum type="alphaLcParenR"/>
              <a:tabLst>
                <a:tab pos="355600" algn="l"/>
              </a:tabLst>
            </a:pPr>
            <a:r>
              <a:rPr sz="1200" spc="-5" dirty="0">
                <a:latin typeface="Times New Roman"/>
                <a:cs typeface="Times New Roman"/>
              </a:rPr>
              <a:t>Failure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participate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lead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declining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economic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capability.</a:t>
            </a:r>
            <a:endParaRPr sz="1200">
              <a:latin typeface="Times New Roman"/>
              <a:cs typeface="Times New Roman"/>
            </a:endParaRPr>
          </a:p>
          <a:p>
            <a:pPr marL="355600" marR="8890" indent="-228600">
              <a:lnSpc>
                <a:spcPct val="167500"/>
              </a:lnSpc>
              <a:buAutoNum type="alphaLcParenR"/>
              <a:tabLst>
                <a:tab pos="355600" algn="l"/>
              </a:tabLst>
            </a:pP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concentrate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only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safety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reasons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risk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losing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  home</a:t>
            </a:r>
            <a:r>
              <a:rPr sz="1200" spc="-5" dirty="0">
                <a:latin typeface="Times New Roman"/>
                <a:cs typeface="Times New Roman"/>
              </a:rPr>
              <a:t> markets.</a:t>
            </a:r>
            <a:endParaRPr sz="1200">
              <a:latin typeface="Times New Roman"/>
              <a:cs typeface="Times New Roman"/>
            </a:endParaRPr>
          </a:p>
          <a:p>
            <a:pPr marL="355600" indent="-228600">
              <a:lnSpc>
                <a:spcPct val="100000"/>
              </a:lnSpc>
              <a:spcBef>
                <a:spcPts val="969"/>
              </a:spcBef>
              <a:buAutoNum type="alphaLcParenR"/>
              <a:tabLst>
                <a:tab pos="355600" algn="l"/>
              </a:tabLst>
            </a:pPr>
            <a:r>
              <a:rPr sz="1200" spc="-5" dirty="0">
                <a:latin typeface="Times New Roman"/>
                <a:cs typeface="Times New Roman"/>
              </a:rPr>
              <a:t>Economic isolationism is increasing </a:t>
            </a:r>
            <a:r>
              <a:rPr sz="1200" dirty="0">
                <a:latin typeface="Times New Roman"/>
                <a:cs typeface="Times New Roman"/>
              </a:rPr>
              <a:t>from time to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time.</a:t>
            </a:r>
            <a:endParaRPr sz="1200">
              <a:latin typeface="Times New Roman"/>
              <a:cs typeface="Times New Roman"/>
            </a:endParaRPr>
          </a:p>
          <a:p>
            <a:pPr marL="355600" marR="6985" indent="-228600">
              <a:lnSpc>
                <a:spcPct val="167500"/>
              </a:lnSpc>
              <a:buAutoNum type="alphaLcParenR"/>
              <a:tabLst>
                <a:tab pos="355600" algn="l"/>
              </a:tabLst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challenges </a:t>
            </a:r>
            <a:r>
              <a:rPr sz="1200" dirty="0">
                <a:latin typeface="Times New Roman"/>
                <a:cs typeface="Times New Roman"/>
              </a:rPr>
              <a:t>in domestic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are much more complicated than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 marketing.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  <a:spcBef>
                <a:spcPts val="975"/>
              </a:spcBef>
              <a:tabLst>
                <a:tab pos="6216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2. </a:t>
            </a:r>
            <a:r>
              <a:rPr sz="1200" spc="-5" dirty="0">
                <a:latin typeface="Times New Roman"/>
                <a:cs typeface="Times New Roman"/>
              </a:rPr>
              <a:t>Firms </a:t>
            </a:r>
            <a:r>
              <a:rPr sz="1200" spc="-10" dirty="0">
                <a:latin typeface="Times New Roman"/>
                <a:cs typeface="Times New Roman"/>
              </a:rPr>
              <a:t>go </a:t>
            </a:r>
            <a:r>
              <a:rPr sz="1200" dirty="0">
                <a:latin typeface="Times New Roman"/>
                <a:cs typeface="Times New Roman"/>
              </a:rPr>
              <a:t>international for the </a:t>
            </a:r>
            <a:r>
              <a:rPr sz="1200" spc="-5" dirty="0">
                <a:latin typeface="Times New Roman"/>
                <a:cs typeface="Times New Roman"/>
              </a:rPr>
              <a:t>following reasons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except</a:t>
            </a:r>
            <a:endParaRPr sz="1200">
              <a:latin typeface="Times New Roman"/>
              <a:cs typeface="Times New Roman"/>
            </a:endParaRPr>
          </a:p>
          <a:p>
            <a:pPr marL="697865" lvl="1" indent="-229235">
              <a:lnSpc>
                <a:spcPct val="100000"/>
              </a:lnSpc>
              <a:spcBef>
                <a:spcPts val="969"/>
              </a:spcBef>
              <a:buAutoNum type="alphaLcParenR"/>
              <a:tabLst>
                <a:tab pos="698500" algn="l"/>
              </a:tabLst>
            </a:pPr>
            <a:r>
              <a:rPr sz="1200" dirty="0">
                <a:latin typeface="Times New Roman"/>
                <a:cs typeface="Times New Roman"/>
              </a:rPr>
              <a:t>to extend the maturity </a:t>
            </a:r>
            <a:r>
              <a:rPr sz="1200" spc="-5" dirty="0">
                <a:latin typeface="Times New Roman"/>
                <a:cs typeface="Times New Roman"/>
              </a:rPr>
              <a:t>stage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product life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cycle</a:t>
            </a:r>
            <a:endParaRPr sz="1200">
              <a:latin typeface="Times New Roman"/>
              <a:cs typeface="Times New Roman"/>
            </a:endParaRPr>
          </a:p>
          <a:p>
            <a:pPr marL="634365" lvl="1" indent="-165735">
              <a:lnSpc>
                <a:spcPct val="100000"/>
              </a:lnSpc>
              <a:spcBef>
                <a:spcPts val="975"/>
              </a:spcBef>
              <a:buAutoNum type="alphaLcParenR"/>
              <a:tabLst>
                <a:tab pos="635000" algn="l"/>
              </a:tabLst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reduce </a:t>
            </a:r>
            <a:r>
              <a:rPr sz="1200" dirty="0">
                <a:latin typeface="Times New Roman"/>
                <a:cs typeface="Times New Roman"/>
              </a:rPr>
              <a:t>stock-holding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costs.</a:t>
            </a:r>
            <a:endParaRPr sz="1200">
              <a:latin typeface="Times New Roman"/>
              <a:cs typeface="Times New Roman"/>
            </a:endParaRPr>
          </a:p>
          <a:p>
            <a:pPr marL="625475" lvl="1" indent="-156845">
              <a:lnSpc>
                <a:spcPct val="100000"/>
              </a:lnSpc>
              <a:spcBef>
                <a:spcPts val="969"/>
              </a:spcBef>
              <a:buAutoNum type="alphaLcParenR"/>
              <a:tabLst>
                <a:tab pos="626110" algn="l"/>
              </a:tabLst>
            </a:pPr>
            <a:r>
              <a:rPr sz="1200" dirty="0">
                <a:latin typeface="Times New Roman"/>
                <a:cs typeface="Times New Roman"/>
              </a:rPr>
              <a:t>to limit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specialization.</a:t>
            </a:r>
            <a:endParaRPr sz="1200">
              <a:latin typeface="Times New Roman"/>
              <a:cs typeface="Times New Roman"/>
            </a:endParaRPr>
          </a:p>
          <a:p>
            <a:pPr marL="634365" lvl="1" indent="-165735">
              <a:lnSpc>
                <a:spcPct val="100000"/>
              </a:lnSpc>
              <a:spcBef>
                <a:spcPts val="969"/>
              </a:spcBef>
              <a:buAutoNum type="alphaLcParenR"/>
              <a:tabLst>
                <a:tab pos="635000" algn="l"/>
              </a:tabLst>
            </a:pPr>
            <a:r>
              <a:rPr sz="1200" dirty="0">
                <a:latin typeface="Times New Roman"/>
                <a:cs typeface="Times New Roman"/>
              </a:rPr>
              <a:t>to diversify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risk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  <a:spcBef>
                <a:spcPts val="975"/>
              </a:spcBef>
              <a:tabLst>
                <a:tab pos="6216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3. Which one of the following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not an element of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controllable?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275588" y="8016226"/>
            <a:ext cx="1941195" cy="641350"/>
            <a:chOff x="1275588" y="8016226"/>
            <a:chExt cx="1941195" cy="641350"/>
          </a:xfrm>
        </p:grpSpPr>
        <p:sp>
          <p:nvSpPr>
            <p:cNvPr id="38" name="object 38"/>
            <p:cNvSpPr/>
            <p:nvPr/>
          </p:nvSpPr>
          <p:spPr>
            <a:xfrm>
              <a:off x="1275588" y="8016226"/>
              <a:ext cx="323837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504188" y="8016226"/>
              <a:ext cx="1712214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75588" y="8322550"/>
              <a:ext cx="1014222" cy="3345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359153" y="8041385"/>
            <a:ext cx="1692275" cy="514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channels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</a:t>
            </a:r>
            <a:endParaRPr sz="1200">
              <a:latin typeface="Times New Roman"/>
              <a:cs typeface="Times New Roman"/>
            </a:endParaRPr>
          </a:p>
          <a:p>
            <a:pPr marL="177165" indent="-165100">
              <a:lnSpc>
                <a:spcPct val="100000"/>
              </a:lnSpc>
              <a:spcBef>
                <a:spcPts val="969"/>
              </a:spcBef>
              <a:buAutoNum type="alphaLcParenR"/>
              <a:tabLst>
                <a:tab pos="177800" algn="l"/>
              </a:tabLst>
            </a:pPr>
            <a:r>
              <a:rPr sz="1200" dirty="0">
                <a:latin typeface="Times New Roman"/>
                <a:cs typeface="Times New Roman"/>
              </a:rPr>
              <a:t>Promotion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475988" y="8016226"/>
            <a:ext cx="1123950" cy="641350"/>
            <a:chOff x="4475988" y="8016226"/>
            <a:chExt cx="1123950" cy="641350"/>
          </a:xfrm>
        </p:grpSpPr>
        <p:sp>
          <p:nvSpPr>
            <p:cNvPr id="43" name="object 43"/>
            <p:cNvSpPr/>
            <p:nvPr/>
          </p:nvSpPr>
          <p:spPr>
            <a:xfrm>
              <a:off x="4475988" y="8016226"/>
              <a:ext cx="1123950" cy="3345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475988" y="8322550"/>
              <a:ext cx="683513" cy="3345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4560189" y="8041385"/>
            <a:ext cx="944244" cy="514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indent="-156210">
              <a:lnSpc>
                <a:spcPct val="100000"/>
              </a:lnSpc>
              <a:spcBef>
                <a:spcPts val="100"/>
              </a:spcBef>
              <a:buAutoNum type="alphaLcParenR" startAt="3"/>
              <a:tabLst>
                <a:tab pos="168910" algn="l"/>
              </a:tabLst>
            </a:pPr>
            <a:r>
              <a:rPr sz="1200" dirty="0">
                <a:latin typeface="Times New Roman"/>
                <a:cs typeface="Times New Roman"/>
              </a:rPr>
              <a:t>Competition</a:t>
            </a:r>
            <a:endParaRPr sz="1200">
              <a:latin typeface="Times New Roman"/>
              <a:cs typeface="Times New Roman"/>
            </a:endParaRPr>
          </a:p>
          <a:p>
            <a:pPr marL="177165" indent="-165100">
              <a:lnSpc>
                <a:spcPct val="100000"/>
              </a:lnSpc>
              <a:spcBef>
                <a:spcPts val="969"/>
              </a:spcBef>
              <a:buAutoNum type="alphaLcParenR" startAt="3"/>
              <a:tabLst>
                <a:tab pos="177800" algn="l"/>
              </a:tabLst>
            </a:pPr>
            <a:r>
              <a:rPr sz="1200" spc="-5" dirty="0">
                <a:latin typeface="Times New Roman"/>
                <a:cs typeface="Times New Roman"/>
              </a:rPr>
              <a:t>Price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9771" y="951563"/>
            <a:ext cx="5958218" cy="162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57" y="1257887"/>
            <a:ext cx="1434966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2004" y="894333"/>
            <a:ext cx="5965190" cy="514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30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4. </a:t>
            </a:r>
            <a:r>
              <a:rPr sz="1200" spc="-5" dirty="0">
                <a:latin typeface="Times New Roman"/>
                <a:cs typeface="Times New Roman"/>
              </a:rPr>
              <a:t>A stage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international marketing involvement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comparatively involves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highest </a:t>
            </a:r>
            <a:r>
              <a:rPr sz="1200" dirty="0">
                <a:latin typeface="Times New Roman"/>
                <a:cs typeface="Times New Roman"/>
              </a:rPr>
              <a:t>commitment </a:t>
            </a:r>
            <a:r>
              <a:rPr sz="1200" spc="-5" dirty="0">
                <a:latin typeface="Times New Roman"/>
                <a:cs typeface="Times New Roman"/>
              </a:rPr>
              <a:t>is: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1370" y="1564211"/>
            <a:ext cx="132271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4726" y="1564211"/>
            <a:ext cx="1434964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370942" y="1789163"/>
            <a:ext cx="1972310" cy="334645"/>
            <a:chOff x="1370942" y="1789163"/>
            <a:chExt cx="1972310" cy="334645"/>
          </a:xfrm>
        </p:grpSpPr>
        <p:sp>
          <p:nvSpPr>
            <p:cNvPr id="8" name="object 8"/>
            <p:cNvSpPr/>
            <p:nvPr/>
          </p:nvSpPr>
          <p:spPr>
            <a:xfrm>
              <a:off x="1370942" y="1870535"/>
              <a:ext cx="140761" cy="15822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04188" y="1789163"/>
              <a:ext cx="1838706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59153" y="1506981"/>
            <a:ext cx="1818639" cy="514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969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regular foreign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71770" y="1564211"/>
            <a:ext cx="132271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04984" y="1564211"/>
            <a:ext cx="1770621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4571342" y="1789163"/>
            <a:ext cx="1600200" cy="334645"/>
            <a:chOff x="4571342" y="1789163"/>
            <a:chExt cx="1600200" cy="334645"/>
          </a:xfrm>
        </p:grpSpPr>
        <p:sp>
          <p:nvSpPr>
            <p:cNvPr id="14" name="object 14"/>
            <p:cNvSpPr/>
            <p:nvPr/>
          </p:nvSpPr>
          <p:spPr>
            <a:xfrm>
              <a:off x="4571342" y="1870535"/>
              <a:ext cx="140761" cy="15822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04587" y="1789163"/>
              <a:ext cx="1466850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560189" y="1506981"/>
            <a:ext cx="2015489" cy="514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AutoNum type="alphaLcParenR" startAt="3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infrequent foreign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969"/>
              </a:spcBef>
              <a:buAutoNum type="alphaLcParenR" startAt="3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no </a:t>
            </a:r>
            <a:r>
              <a:rPr sz="1200" spc="-5" dirty="0">
                <a:latin typeface="Times New Roman"/>
                <a:cs typeface="Times New Roman"/>
              </a:rPr>
              <a:t>direct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18388" y="2095487"/>
            <a:ext cx="6188710" cy="947419"/>
            <a:chOff x="818388" y="2095487"/>
            <a:chExt cx="6188710" cy="947419"/>
          </a:xfrm>
        </p:grpSpPr>
        <p:sp>
          <p:nvSpPr>
            <p:cNvPr id="18" name="object 18"/>
            <p:cNvSpPr/>
            <p:nvPr/>
          </p:nvSpPr>
          <p:spPr>
            <a:xfrm>
              <a:off x="818388" y="2095487"/>
              <a:ext cx="6186677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88" y="2401811"/>
              <a:ext cx="6188202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2708135"/>
              <a:ext cx="2673858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02004" y="2119630"/>
            <a:ext cx="5968365" cy="821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30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5.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which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adapted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each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without</a:t>
            </a:r>
            <a:endParaRPr sz="1200">
              <a:latin typeface="Times New Roman"/>
              <a:cs typeface="Times New Roman"/>
            </a:endParaRPr>
          </a:p>
          <a:p>
            <a:pPr marL="12700" marR="8255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coordination </a:t>
            </a:r>
            <a:r>
              <a:rPr sz="1200" dirty="0">
                <a:latin typeface="Times New Roman"/>
                <a:cs typeface="Times New Roman"/>
              </a:rPr>
              <a:t>with other country </a:t>
            </a:r>
            <a:r>
              <a:rPr sz="1200" spc="-5" dirty="0">
                <a:latin typeface="Times New Roman"/>
                <a:cs typeface="Times New Roman"/>
              </a:rPr>
              <a:t>markets and </a:t>
            </a:r>
            <a:r>
              <a:rPr sz="1200" dirty="0">
                <a:latin typeface="Times New Roman"/>
                <a:cs typeface="Times New Roman"/>
              </a:rPr>
              <a:t>in which advertising campaigns </a:t>
            </a:r>
            <a:r>
              <a:rPr sz="1200" spc="-5" dirty="0">
                <a:latin typeface="Times New Roman"/>
                <a:cs typeface="Times New Roman"/>
              </a:rPr>
              <a:t>are localized, as </a:t>
            </a:r>
            <a:r>
              <a:rPr sz="1200" dirty="0">
                <a:latin typeface="Times New Roman"/>
                <a:cs typeface="Times New Roman"/>
              </a:rPr>
              <a:t>are  the </a:t>
            </a:r>
            <a:r>
              <a:rPr sz="1200" spc="-5" dirty="0">
                <a:latin typeface="Times New Roman"/>
                <a:cs typeface="Times New Roman"/>
              </a:rPr>
              <a:t>pricing and </a:t>
            </a:r>
            <a:r>
              <a:rPr sz="1200" dirty="0">
                <a:latin typeface="Times New Roman"/>
                <a:cs typeface="Times New Roman"/>
              </a:rPr>
              <a:t>distribution </a:t>
            </a:r>
            <a:r>
              <a:rPr sz="1200" spc="-5" dirty="0">
                <a:latin typeface="Times New Roman"/>
                <a:cs typeface="Times New Roman"/>
              </a:rPr>
              <a:t>decisions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90600" y="3014459"/>
            <a:ext cx="5088255" cy="641350"/>
            <a:chOff x="990600" y="3014459"/>
            <a:chExt cx="5088255" cy="641350"/>
          </a:xfrm>
        </p:grpSpPr>
        <p:sp>
          <p:nvSpPr>
            <p:cNvPr id="23" name="object 23"/>
            <p:cNvSpPr/>
            <p:nvPr/>
          </p:nvSpPr>
          <p:spPr>
            <a:xfrm>
              <a:off x="990600" y="3014459"/>
              <a:ext cx="323837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19200" y="3014459"/>
              <a:ext cx="2614422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90600" y="3320783"/>
              <a:ext cx="331469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19200" y="3320783"/>
              <a:ext cx="2123694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86782" y="3095831"/>
              <a:ext cx="132271" cy="1582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15572" y="3095831"/>
              <a:ext cx="1562983" cy="15822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286354" y="3402155"/>
              <a:ext cx="140761" cy="15822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19600" y="3320783"/>
              <a:ext cx="1469898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275201" y="3038297"/>
            <a:ext cx="1802130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AutoNum type="alphaLcParenR" startAt="3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global marketing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975"/>
              </a:spcBef>
              <a:buAutoNum type="alphaLcParenR" startAt="3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ethnocentric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161288" y="3630155"/>
            <a:ext cx="2085975" cy="2169795"/>
            <a:chOff x="1161288" y="3630155"/>
            <a:chExt cx="2085975" cy="2169795"/>
          </a:xfrm>
        </p:grpSpPr>
        <p:sp>
          <p:nvSpPr>
            <p:cNvPr id="33" name="object 33"/>
            <p:cNvSpPr/>
            <p:nvPr/>
          </p:nvSpPr>
          <p:spPr>
            <a:xfrm>
              <a:off x="1277112" y="3630155"/>
              <a:ext cx="1853945" cy="32995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61288" y="3933431"/>
              <a:ext cx="883158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89888" y="4239755"/>
              <a:ext cx="310121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04188" y="4239755"/>
              <a:ext cx="173812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89888" y="4546079"/>
              <a:ext cx="1695450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89888" y="4852403"/>
              <a:ext cx="310121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504188" y="4852403"/>
              <a:ext cx="1733550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89888" y="5158727"/>
              <a:ext cx="1856994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89888" y="5465051"/>
              <a:ext cx="310121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04188" y="5465051"/>
              <a:ext cx="1669542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074216" y="3038297"/>
            <a:ext cx="2593340" cy="2660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0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domestic marketing extension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endParaRPr sz="1200">
              <a:latin typeface="Times New Roman"/>
              <a:cs typeface="Times New Roman"/>
            </a:endParaRPr>
          </a:p>
          <a:p>
            <a:pPr marL="240665" indent="-228600">
              <a:lnSpc>
                <a:spcPct val="100000"/>
              </a:lnSpc>
              <a:spcBef>
                <a:spcPts val="975"/>
              </a:spcBef>
              <a:buAutoNum type="alphaLcParenR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miltidomestic market concept</a:t>
            </a:r>
            <a:endParaRPr sz="1200">
              <a:latin typeface="Times New Roman"/>
              <a:cs typeface="Times New Roman"/>
            </a:endParaRPr>
          </a:p>
          <a:p>
            <a:pPr marL="297180">
              <a:lnSpc>
                <a:spcPct val="100000"/>
              </a:lnSpc>
              <a:spcBef>
                <a:spcPts val="994"/>
              </a:spcBef>
            </a:pPr>
            <a:r>
              <a:rPr sz="1200" b="1" i="1" spc="-5" dirty="0">
                <a:latin typeface="Times New Roman"/>
                <a:cs typeface="Times New Roman"/>
              </a:rPr>
              <a:t>Questions for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Discussion</a:t>
            </a:r>
            <a:endParaRPr sz="1200">
              <a:latin typeface="Times New Roman"/>
              <a:cs typeface="Times New Roman"/>
            </a:endParaRPr>
          </a:p>
          <a:p>
            <a:pPr marL="335280" lvl="1" indent="-153035">
              <a:lnSpc>
                <a:spcPct val="100000"/>
              </a:lnSpc>
              <a:spcBef>
                <a:spcPts val="950"/>
              </a:spcBef>
              <a:buAutoNum type="arabicPeriod"/>
              <a:tabLst>
                <a:tab pos="335915" algn="l"/>
              </a:tabLst>
            </a:pPr>
            <a:r>
              <a:rPr sz="1200" spc="-5" dirty="0">
                <a:latin typeface="Times New Roman"/>
                <a:cs typeface="Times New Roman"/>
              </a:rPr>
              <a:t>Define:</a:t>
            </a:r>
            <a:endParaRPr sz="1200">
              <a:latin typeface="Times New Roman"/>
              <a:cs typeface="Times New Roman"/>
            </a:endParaRPr>
          </a:p>
          <a:p>
            <a:pPr marL="411480" marR="595630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a. international marketing  b.controllable elements</a:t>
            </a:r>
            <a:endParaRPr sz="1200">
              <a:latin typeface="Times New Roman"/>
              <a:cs typeface="Times New Roman"/>
            </a:endParaRPr>
          </a:p>
          <a:p>
            <a:pPr marL="411480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c.uncontrollable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elements</a:t>
            </a:r>
            <a:endParaRPr sz="1200">
              <a:latin typeface="Times New Roman"/>
              <a:cs typeface="Times New Roman"/>
            </a:endParaRPr>
          </a:p>
          <a:p>
            <a:pPr marL="411480">
              <a:lnSpc>
                <a:spcPct val="100000"/>
              </a:lnSpc>
              <a:spcBef>
                <a:spcPts val="975"/>
              </a:spcBef>
            </a:pPr>
            <a:r>
              <a:rPr sz="1200" spc="-5" dirty="0">
                <a:latin typeface="Times New Roman"/>
                <a:cs typeface="Times New Roman"/>
              </a:rPr>
              <a:t>d.domestic uncontrollable</a:t>
            </a:r>
            <a:endParaRPr sz="1200">
              <a:latin typeface="Times New Roman"/>
              <a:cs typeface="Times New Roman"/>
            </a:endParaRPr>
          </a:p>
          <a:p>
            <a:pPr marL="411480">
              <a:lnSpc>
                <a:spcPct val="100000"/>
              </a:lnSpc>
              <a:spcBef>
                <a:spcPts val="975"/>
              </a:spcBef>
            </a:pPr>
            <a:r>
              <a:rPr sz="1200" spc="5" dirty="0">
                <a:latin typeface="Times New Roman"/>
                <a:cs typeface="Times New Roman"/>
              </a:rPr>
              <a:t>e.foreign</a:t>
            </a:r>
            <a:r>
              <a:rPr sz="1200" spc="-5" dirty="0">
                <a:latin typeface="Times New Roman"/>
                <a:cs typeface="Times New Roman"/>
              </a:rPr>
              <a:t> uncontrollable.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818388" y="5771375"/>
            <a:ext cx="5307330" cy="1254125"/>
            <a:chOff x="818388" y="5771375"/>
            <a:chExt cx="5307330" cy="1254125"/>
          </a:xfrm>
        </p:grpSpPr>
        <p:sp>
          <p:nvSpPr>
            <p:cNvPr id="45" name="object 45"/>
            <p:cNvSpPr/>
            <p:nvPr/>
          </p:nvSpPr>
          <p:spPr>
            <a:xfrm>
              <a:off x="818388" y="5771375"/>
              <a:ext cx="4543806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18388" y="6077699"/>
              <a:ext cx="5307330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18388" y="6384023"/>
              <a:ext cx="5025390" cy="3345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18388" y="6690347"/>
              <a:ext cx="4601718" cy="3345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206804" y="5796153"/>
            <a:ext cx="4751705" cy="1127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240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165100" algn="l"/>
              </a:tabLst>
            </a:pPr>
            <a:r>
              <a:rPr sz="1200" spc="-5" dirty="0">
                <a:latin typeface="Times New Roman"/>
                <a:cs typeface="Times New Roman"/>
              </a:rPr>
              <a:t>Discuss </a:t>
            </a:r>
            <a:r>
              <a:rPr sz="1200" dirty="0">
                <a:latin typeface="Times New Roman"/>
                <a:cs typeface="Times New Roman"/>
              </a:rPr>
              <a:t>the five </a:t>
            </a:r>
            <a:r>
              <a:rPr sz="1200" spc="-5" dirty="0">
                <a:latin typeface="Times New Roman"/>
                <a:cs typeface="Times New Roman"/>
              </a:rPr>
              <a:t>stages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marketing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involvement</a:t>
            </a:r>
            <a:endParaRPr sz="1200">
              <a:latin typeface="Times New Roman"/>
              <a:cs typeface="Times New Roman"/>
            </a:endParaRPr>
          </a:p>
          <a:p>
            <a:pPr marL="203200" indent="-190500">
              <a:lnSpc>
                <a:spcPct val="100000"/>
              </a:lnSpc>
              <a:spcBef>
                <a:spcPts val="969"/>
              </a:spcBef>
              <a:buAutoNum type="arabicPeriod" startAt="2"/>
              <a:tabLst>
                <a:tab pos="203200" algn="l"/>
              </a:tabLst>
            </a:pPr>
            <a:r>
              <a:rPr sz="1200" spc="-5" dirty="0">
                <a:latin typeface="Times New Roman"/>
                <a:cs typeface="Times New Roman"/>
              </a:rPr>
              <a:t>Discuss </a:t>
            </a:r>
            <a:r>
              <a:rPr sz="1200" dirty="0">
                <a:latin typeface="Times New Roman"/>
                <a:cs typeface="Times New Roman"/>
              </a:rPr>
              <a:t>the conditions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have led to the </a:t>
            </a:r>
            <a:r>
              <a:rPr sz="1200" spc="-5" dirty="0">
                <a:latin typeface="Times New Roman"/>
                <a:cs typeface="Times New Roman"/>
              </a:rPr>
              <a:t>development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  <a:p>
            <a:pPr marL="165100" indent="-152400">
              <a:lnSpc>
                <a:spcPct val="100000"/>
              </a:lnSpc>
              <a:spcBef>
                <a:spcPts val="969"/>
              </a:spcBef>
              <a:buAutoNum type="arabicPeriod" startAt="2"/>
              <a:tabLst>
                <a:tab pos="165100" algn="l"/>
              </a:tabLst>
            </a:pPr>
            <a:r>
              <a:rPr sz="1200" spc="-5" dirty="0">
                <a:latin typeface="Times New Roman"/>
                <a:cs typeface="Times New Roman"/>
              </a:rPr>
              <a:t>Differentiate between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company and a </a:t>
            </a:r>
            <a:r>
              <a:rPr sz="1200" spc="-5" dirty="0">
                <a:latin typeface="Times New Roman"/>
                <a:cs typeface="Times New Roman"/>
              </a:rPr>
              <a:t>multinational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company.</a:t>
            </a:r>
            <a:endParaRPr sz="1200">
              <a:latin typeface="Times New Roman"/>
              <a:cs typeface="Times New Roman"/>
            </a:endParaRPr>
          </a:p>
          <a:p>
            <a:pPr marL="165100" indent="-152400">
              <a:lnSpc>
                <a:spcPct val="100000"/>
              </a:lnSpc>
              <a:spcBef>
                <a:spcPts val="975"/>
              </a:spcBef>
              <a:buAutoNum type="arabicPeriod" startAt="2"/>
              <a:tabLst>
                <a:tab pos="165100" algn="l"/>
              </a:tabLst>
            </a:pPr>
            <a:r>
              <a:rPr sz="1200" spc="-5" dirty="0">
                <a:latin typeface="Times New Roman"/>
                <a:cs typeface="Times New Roman"/>
              </a:rPr>
              <a:t>Differentiate </a:t>
            </a:r>
            <a:r>
              <a:rPr sz="1200" dirty="0">
                <a:latin typeface="Times New Roman"/>
                <a:cs typeface="Times New Roman"/>
              </a:rPr>
              <a:t>among the three </a:t>
            </a:r>
            <a:r>
              <a:rPr sz="1200" spc="-5" dirty="0">
                <a:latin typeface="Times New Roman"/>
                <a:cs typeface="Times New Roman"/>
              </a:rPr>
              <a:t>international marketing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28</a:t>
            </a:fld>
            <a:endParaRPr spc="-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13016" y="956084"/>
            <a:ext cx="1164015" cy="126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83" y="1262408"/>
            <a:ext cx="4155233" cy="126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8710" y="4179344"/>
            <a:ext cx="588252" cy="1265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8" y="4459760"/>
            <a:ext cx="2079586" cy="1265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818388" y="4735655"/>
            <a:ext cx="6264910" cy="2754630"/>
            <a:chOff x="818388" y="4735655"/>
            <a:chExt cx="6264910" cy="2754630"/>
          </a:xfrm>
        </p:grpSpPr>
        <p:sp>
          <p:nvSpPr>
            <p:cNvPr id="7" name="object 7"/>
            <p:cNvSpPr/>
            <p:nvPr/>
          </p:nvSpPr>
          <p:spPr>
            <a:xfrm>
              <a:off x="914364" y="4735655"/>
              <a:ext cx="5950558" cy="15822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8388" y="4858499"/>
              <a:ext cx="6264402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8388" y="5062715"/>
              <a:ext cx="6186677" cy="3345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8388" y="5266931"/>
              <a:ext cx="3048762" cy="3345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8388" y="5547347"/>
              <a:ext cx="6186677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8388" y="5751563"/>
              <a:ext cx="6188202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388" y="5955779"/>
              <a:ext cx="4708398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8388" y="6236195"/>
              <a:ext cx="6186677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6542519"/>
              <a:ext cx="6188202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6848843"/>
              <a:ext cx="6188202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7155167"/>
              <a:ext cx="3739134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914221" y="7623584"/>
            <a:ext cx="953771" cy="1265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88" y="7925387"/>
            <a:ext cx="5947444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388" y="8231711"/>
            <a:ext cx="5956582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8934" y="8538048"/>
            <a:ext cx="5950545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64" y="8844372"/>
            <a:ext cx="5950558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02004" y="897381"/>
            <a:ext cx="5971540" cy="8099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CHAPTER </a:t>
            </a:r>
            <a:r>
              <a:rPr sz="1200" b="1" dirty="0">
                <a:latin typeface="Times New Roman"/>
                <a:cs typeface="Times New Roman"/>
              </a:rPr>
              <a:t>TWO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200" b="1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ENVIRONMENT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INTERNATIONAL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300" b="1" spc="-5" dirty="0">
                <a:latin typeface="Times New Roman"/>
                <a:cs typeface="Times New Roman"/>
              </a:rPr>
              <a:t>OBJECTIVES</a:t>
            </a:r>
            <a:endParaRPr sz="1300">
              <a:latin typeface="Times New Roman"/>
              <a:cs typeface="Times New Roman"/>
            </a:endParaRPr>
          </a:p>
          <a:p>
            <a:pPr marL="94615">
              <a:lnSpc>
                <a:spcPct val="100000"/>
              </a:lnSpc>
              <a:spcBef>
                <a:spcPts val="685"/>
              </a:spcBef>
            </a:pPr>
            <a:r>
              <a:rPr sz="1300" b="1" spc="-5" dirty="0">
                <a:latin typeface="Times New Roman"/>
                <a:cs typeface="Times New Roman"/>
              </a:rPr>
              <a:t>After studying this </a:t>
            </a:r>
            <a:r>
              <a:rPr sz="1300" b="1" dirty="0">
                <a:latin typeface="Times New Roman"/>
                <a:cs typeface="Times New Roman"/>
              </a:rPr>
              <a:t>unit, </a:t>
            </a:r>
            <a:r>
              <a:rPr sz="1300" b="1" spc="-5" dirty="0">
                <a:latin typeface="Times New Roman"/>
                <a:cs typeface="Times New Roman"/>
              </a:rPr>
              <a:t>you should be </a:t>
            </a:r>
            <a:r>
              <a:rPr sz="1300" b="1" dirty="0">
                <a:latin typeface="Times New Roman"/>
                <a:cs typeface="Times New Roman"/>
              </a:rPr>
              <a:t>able </a:t>
            </a:r>
            <a:r>
              <a:rPr sz="1300" b="1" spc="-5" dirty="0">
                <a:latin typeface="Times New Roman"/>
                <a:cs typeface="Times New Roman"/>
              </a:rPr>
              <a:t>to:</a:t>
            </a:r>
            <a:endParaRPr sz="13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74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300" spc="-5" dirty="0">
                <a:latin typeface="Times New Roman"/>
                <a:cs typeface="Times New Roman"/>
              </a:rPr>
              <a:t>Understand how </a:t>
            </a:r>
            <a:r>
              <a:rPr sz="1300" dirty="0">
                <a:latin typeface="Times New Roman"/>
                <a:cs typeface="Times New Roman"/>
              </a:rPr>
              <a:t>the </a:t>
            </a:r>
            <a:r>
              <a:rPr sz="1300" spc="-5" dirty="0">
                <a:latin typeface="Times New Roman"/>
                <a:cs typeface="Times New Roman"/>
              </a:rPr>
              <a:t>economic environment </a:t>
            </a:r>
            <a:r>
              <a:rPr sz="1300" dirty="0">
                <a:latin typeface="Times New Roman"/>
                <a:cs typeface="Times New Roman"/>
              </a:rPr>
              <a:t>affects </a:t>
            </a:r>
            <a:r>
              <a:rPr sz="1300" spc="-5" dirty="0">
                <a:latin typeface="Times New Roman"/>
                <a:cs typeface="Times New Roman"/>
              </a:rPr>
              <a:t>international</a:t>
            </a:r>
            <a:r>
              <a:rPr sz="1300" spc="5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marketing.</a:t>
            </a:r>
            <a:endParaRPr sz="13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76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300" spc="-5" dirty="0">
                <a:latin typeface="Times New Roman"/>
                <a:cs typeface="Times New Roman"/>
              </a:rPr>
              <a:t>Explain the importance of the political environment to international</a:t>
            </a:r>
            <a:r>
              <a:rPr sz="1300" spc="13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marketing.</a:t>
            </a:r>
            <a:endParaRPr sz="13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78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300" spc="-5" dirty="0">
                <a:latin typeface="Times New Roman"/>
                <a:cs typeface="Times New Roman"/>
              </a:rPr>
              <a:t>Understand</a:t>
            </a:r>
            <a:endParaRPr sz="1300">
              <a:latin typeface="Times New Roman"/>
              <a:cs typeface="Times New Roman"/>
            </a:endParaRPr>
          </a:p>
          <a:p>
            <a:pPr marL="926465" lvl="1" indent="-229235">
              <a:lnSpc>
                <a:spcPct val="100000"/>
              </a:lnSpc>
              <a:spcBef>
                <a:spcPts val="685"/>
              </a:spcBef>
              <a:buFont typeface="Wingdings"/>
              <a:buChar char=""/>
              <a:tabLst>
                <a:tab pos="926465" algn="l"/>
                <a:tab pos="927100" algn="l"/>
              </a:tabLst>
            </a:pPr>
            <a:r>
              <a:rPr sz="1300" spc="-5" dirty="0">
                <a:latin typeface="Times New Roman"/>
                <a:cs typeface="Times New Roman"/>
              </a:rPr>
              <a:t>Local law </a:t>
            </a:r>
            <a:r>
              <a:rPr sz="1300" dirty="0">
                <a:latin typeface="Times New Roman"/>
                <a:cs typeface="Times New Roman"/>
              </a:rPr>
              <a:t>and international</a:t>
            </a:r>
            <a:r>
              <a:rPr sz="1300" spc="-5" dirty="0">
                <a:latin typeface="Times New Roman"/>
                <a:cs typeface="Times New Roman"/>
              </a:rPr>
              <a:t> marketing</a:t>
            </a:r>
            <a:endParaRPr sz="1300">
              <a:latin typeface="Times New Roman"/>
              <a:cs typeface="Times New Roman"/>
            </a:endParaRPr>
          </a:p>
          <a:p>
            <a:pPr marL="926465" lvl="1" indent="-229235">
              <a:lnSpc>
                <a:spcPct val="100000"/>
              </a:lnSpc>
              <a:spcBef>
                <a:spcPts val="690"/>
              </a:spcBef>
              <a:buFont typeface="Wingdings"/>
              <a:buChar char=""/>
              <a:tabLst>
                <a:tab pos="926465" algn="l"/>
                <a:tab pos="927100" algn="l"/>
              </a:tabLst>
            </a:pPr>
            <a:r>
              <a:rPr sz="1300" spc="-5" dirty="0">
                <a:latin typeface="Times New Roman"/>
                <a:cs typeface="Times New Roman"/>
              </a:rPr>
              <a:t>International law and international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marketing</a:t>
            </a:r>
            <a:endParaRPr sz="1300">
              <a:latin typeface="Times New Roman"/>
              <a:cs typeface="Times New Roman"/>
            </a:endParaRPr>
          </a:p>
          <a:p>
            <a:pPr marL="926465" lvl="1" indent="-229235">
              <a:lnSpc>
                <a:spcPct val="100000"/>
              </a:lnSpc>
              <a:spcBef>
                <a:spcPts val="670"/>
              </a:spcBef>
              <a:buFont typeface="Wingdings"/>
              <a:buChar char=""/>
              <a:tabLst>
                <a:tab pos="926465" algn="l"/>
                <a:tab pos="927100" algn="l"/>
              </a:tabLst>
            </a:pPr>
            <a:r>
              <a:rPr sz="1300" spc="-5" dirty="0">
                <a:latin typeface="Times New Roman"/>
                <a:cs typeface="Times New Roman"/>
              </a:rPr>
              <a:t>Foreign </a:t>
            </a:r>
            <a:r>
              <a:rPr sz="1300" dirty="0">
                <a:latin typeface="Times New Roman"/>
                <a:cs typeface="Times New Roman"/>
              </a:rPr>
              <a:t>laws </a:t>
            </a:r>
            <a:r>
              <a:rPr sz="1300" spc="-5" dirty="0">
                <a:latin typeface="Times New Roman"/>
                <a:cs typeface="Times New Roman"/>
              </a:rPr>
              <a:t>and </a:t>
            </a:r>
            <a:r>
              <a:rPr sz="1300" dirty="0">
                <a:latin typeface="Times New Roman"/>
                <a:cs typeface="Times New Roman"/>
              </a:rPr>
              <a:t>international</a:t>
            </a:r>
            <a:r>
              <a:rPr sz="1300" spc="-5" dirty="0">
                <a:latin typeface="Times New Roman"/>
                <a:cs typeface="Times New Roman"/>
              </a:rPr>
              <a:t> marketing</a:t>
            </a:r>
            <a:endParaRPr sz="13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78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300" spc="-5" dirty="0">
                <a:latin typeface="Times New Roman"/>
                <a:cs typeface="Times New Roman"/>
              </a:rPr>
              <a:t>Understand the impact of socio-cultural environment on international</a:t>
            </a:r>
            <a:r>
              <a:rPr sz="1300" spc="14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marketing.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70"/>
              </a:spcBef>
            </a:pPr>
            <a:r>
              <a:rPr sz="1200" b="1" dirty="0">
                <a:latin typeface="Times New Roman"/>
                <a:cs typeface="Times New Roman"/>
              </a:rPr>
              <a:t>2.1 </a:t>
            </a:r>
            <a:r>
              <a:rPr sz="1200" b="1" spc="-5" dirty="0">
                <a:latin typeface="Times New Roman"/>
                <a:cs typeface="Times New Roman"/>
              </a:rPr>
              <a:t>The Economic Environment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1700"/>
              </a:lnSpc>
              <a:spcBef>
                <a:spcPts val="575"/>
              </a:spcBef>
            </a:pP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economic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activity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affected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" dirty="0">
                <a:latin typeface="Times New Roman"/>
                <a:cs typeface="Times New Roman"/>
              </a:rPr>
              <a:t> economic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environment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conducted.  </a:t>
            </a:r>
            <a:r>
              <a:rPr sz="1200" dirty="0">
                <a:latin typeface="Times New Roman"/>
                <a:cs typeface="Times New Roman"/>
              </a:rPr>
              <a:t>A major </a:t>
            </a:r>
            <a:r>
              <a:rPr sz="1200" spc="-5" dirty="0">
                <a:latin typeface="Times New Roman"/>
                <a:cs typeface="Times New Roman"/>
              </a:rPr>
              <a:t>characteristic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international marketer’s world </a:t>
            </a:r>
            <a:r>
              <a:rPr sz="1200" dirty="0">
                <a:latin typeface="Times New Roman"/>
                <a:cs typeface="Times New Roman"/>
              </a:rPr>
              <a:t>is the diversity of </a:t>
            </a:r>
            <a:r>
              <a:rPr sz="1200" spc="-5" dirty="0">
                <a:latin typeface="Times New Roman"/>
                <a:cs typeface="Times New Roman"/>
              </a:rPr>
              <a:t>marketing  environments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business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done.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particular,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economic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dimensions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world  </a:t>
            </a:r>
            <a:r>
              <a:rPr sz="1200" spc="-5" dirty="0">
                <a:latin typeface="Times New Roman"/>
                <a:cs typeface="Times New Roman"/>
              </a:rPr>
              <a:t>market environment are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prime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importance.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1700"/>
              </a:lnSpc>
              <a:spcBef>
                <a:spcPts val="600"/>
              </a:spcBef>
            </a:pPr>
            <a:r>
              <a:rPr sz="1200" spc="-5" dirty="0">
                <a:latin typeface="Times New Roman"/>
                <a:cs typeface="Times New Roman"/>
              </a:rPr>
              <a:t>Economic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forces,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affect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potential  </a:t>
            </a:r>
            <a:r>
              <a:rPr sz="1200" spc="-5" dirty="0">
                <a:latin typeface="Times New Roman"/>
                <a:cs typeface="Times New Roman"/>
              </a:rPr>
              <a:t>and, at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dirty="0">
                <a:latin typeface="Times New Roman"/>
                <a:cs typeface="Times New Roman"/>
              </a:rPr>
              <a:t>point in time, </a:t>
            </a:r>
            <a:r>
              <a:rPr sz="1200" spc="-5" dirty="0">
                <a:latin typeface="Times New Roman"/>
                <a:cs typeface="Times New Roman"/>
              </a:rPr>
              <a:t>market actualization.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economic </a:t>
            </a:r>
            <a:r>
              <a:rPr sz="1200" dirty="0">
                <a:latin typeface="Times New Roman"/>
                <a:cs typeface="Times New Roman"/>
              </a:rPr>
              <a:t>environment </a:t>
            </a:r>
            <a:r>
              <a:rPr sz="1200" spc="-5" dirty="0">
                <a:latin typeface="Times New Roman"/>
                <a:cs typeface="Times New Roman"/>
              </a:rPr>
              <a:t>includes factors and  trends related </a:t>
            </a:r>
            <a:r>
              <a:rPr sz="1200" dirty="0">
                <a:latin typeface="Times New Roman"/>
                <a:cs typeface="Times New Roman"/>
              </a:rPr>
              <a:t>to income </a:t>
            </a:r>
            <a:r>
              <a:rPr sz="1200" spc="-5" dirty="0">
                <a:latin typeface="Times New Roman"/>
                <a:cs typeface="Times New Roman"/>
              </a:rPr>
              <a:t>levels </a:t>
            </a:r>
            <a:r>
              <a:rPr sz="1200" dirty="0">
                <a:latin typeface="Times New Roman"/>
                <a:cs typeface="Times New Roman"/>
              </a:rPr>
              <a:t>and the production of </a:t>
            </a:r>
            <a:r>
              <a:rPr sz="1200" spc="-5" dirty="0">
                <a:latin typeface="Times New Roman"/>
                <a:cs typeface="Times New Roman"/>
              </a:rPr>
              <a:t>goods and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services.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ts val="2410"/>
              </a:lnSpc>
              <a:spcBef>
                <a:spcPts val="40"/>
              </a:spcBef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must closely examine the </a:t>
            </a:r>
            <a:r>
              <a:rPr sz="1200" spc="-5" dirty="0">
                <a:latin typeface="Times New Roman"/>
                <a:cs typeface="Times New Roman"/>
              </a:rPr>
              <a:t>economic </a:t>
            </a:r>
            <a:r>
              <a:rPr sz="1200" dirty="0">
                <a:latin typeface="Times New Roman"/>
                <a:cs typeface="Times New Roman"/>
              </a:rPr>
              <a:t>conditions in a </a:t>
            </a:r>
            <a:r>
              <a:rPr sz="1200" spc="-5" dirty="0">
                <a:latin typeface="Times New Roman"/>
                <a:cs typeface="Times New Roman"/>
              </a:rPr>
              <a:t>particular  country. </a:t>
            </a:r>
            <a:r>
              <a:rPr sz="1200" dirty="0">
                <a:latin typeface="Times New Roman"/>
                <a:cs typeface="Times New Roman"/>
              </a:rPr>
              <a:t>The international </a:t>
            </a:r>
            <a:r>
              <a:rPr sz="1200" spc="-5" dirty="0">
                <a:latin typeface="Times New Roman"/>
                <a:cs typeface="Times New Roman"/>
              </a:rPr>
              <a:t>marketer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study </a:t>
            </a:r>
            <a:r>
              <a:rPr sz="1200" dirty="0">
                <a:latin typeface="Times New Roman"/>
                <a:cs typeface="Times New Roman"/>
              </a:rPr>
              <a:t>each </a:t>
            </a:r>
            <a:r>
              <a:rPr sz="1200" spc="-5" dirty="0">
                <a:latin typeface="Times New Roman"/>
                <a:cs typeface="Times New Roman"/>
              </a:rPr>
              <a:t>country’s economy.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nation’s infrastructure  and stage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economic development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5" dirty="0">
                <a:latin typeface="Times New Roman"/>
                <a:cs typeface="Times New Roman"/>
              </a:rPr>
              <a:t>key </a:t>
            </a:r>
            <a:r>
              <a:rPr sz="1200" dirty="0">
                <a:latin typeface="Times New Roman"/>
                <a:cs typeface="Times New Roman"/>
              </a:rPr>
              <a:t>economic </a:t>
            </a:r>
            <a:r>
              <a:rPr sz="1200" spc="-5" dirty="0">
                <a:latin typeface="Times New Roman"/>
                <a:cs typeface="Times New Roman"/>
              </a:rPr>
              <a:t>factors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affect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attractiveness </a:t>
            </a:r>
            <a:r>
              <a:rPr sz="1200" dirty="0">
                <a:latin typeface="Times New Roman"/>
                <a:cs typeface="Times New Roman"/>
              </a:rPr>
              <a:t>of a 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suggest </a:t>
            </a:r>
            <a:r>
              <a:rPr sz="1200" dirty="0">
                <a:latin typeface="Times New Roman"/>
                <a:cs typeface="Times New Roman"/>
              </a:rPr>
              <a:t>what may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an appropriate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strategy.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Infrastructure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country’s </a:t>
            </a:r>
            <a:r>
              <a:rPr sz="1200" dirty="0">
                <a:latin typeface="Times New Roman"/>
                <a:cs typeface="Times New Roman"/>
              </a:rPr>
              <a:t>ability to provide </a:t>
            </a:r>
            <a:r>
              <a:rPr sz="1200" spc="-5" dirty="0">
                <a:latin typeface="Times New Roman"/>
                <a:cs typeface="Times New Roman"/>
              </a:rPr>
              <a:t>transportation, communications, and </a:t>
            </a:r>
            <a:r>
              <a:rPr sz="1200" dirty="0">
                <a:latin typeface="Times New Roman"/>
                <a:cs typeface="Times New Roman"/>
              </a:rPr>
              <a:t>energy is its </a:t>
            </a:r>
            <a:r>
              <a:rPr sz="1200" spc="-5" dirty="0">
                <a:latin typeface="Times New Roman"/>
                <a:cs typeface="Times New Roman"/>
              </a:rPr>
              <a:t>infrastructure.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economic forces </a:t>
            </a:r>
            <a:r>
              <a:rPr sz="1200" dirty="0">
                <a:latin typeface="Times New Roman"/>
                <a:cs typeface="Times New Roman"/>
              </a:rPr>
              <a:t>in a country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influenced strongly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infrastructure </a:t>
            </a:r>
            <a:r>
              <a:rPr sz="1200" dirty="0">
                <a:latin typeface="Times New Roman"/>
                <a:cs typeface="Times New Roman"/>
              </a:rPr>
              <a:t>that exists,  including the </a:t>
            </a:r>
            <a:r>
              <a:rPr sz="1200" spc="-5" dirty="0">
                <a:latin typeface="Times New Roman"/>
                <a:cs typeface="Times New Roman"/>
              </a:rPr>
              <a:t>communications, energy, and transportation </a:t>
            </a:r>
            <a:r>
              <a:rPr sz="1200" dirty="0">
                <a:latin typeface="Times New Roman"/>
                <a:cs typeface="Times New Roman"/>
              </a:rPr>
              <a:t>facilities. </a:t>
            </a:r>
            <a:r>
              <a:rPr sz="1200" spc="-5" dirty="0">
                <a:latin typeface="Times New Roman"/>
                <a:cs typeface="Times New Roman"/>
              </a:rPr>
              <a:t>Infrastructure 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critical  consideration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determining whether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try </a:t>
            </a:r>
            <a:r>
              <a:rPr sz="1200" dirty="0">
                <a:latin typeface="Times New Roman"/>
                <a:cs typeface="Times New Roman"/>
              </a:rPr>
              <a:t>to market to a </a:t>
            </a:r>
            <a:r>
              <a:rPr sz="1200" spc="-5" dirty="0">
                <a:latin typeface="Times New Roman"/>
                <a:cs typeface="Times New Roman"/>
              </a:rPr>
              <a:t>country’s consumers and</a:t>
            </a:r>
            <a:r>
              <a:rPr sz="1200" spc="-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organizations.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911" y="954633"/>
            <a:ext cx="5956584" cy="176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5405" y="1321537"/>
            <a:ext cx="477692" cy="10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271" y="4592348"/>
            <a:ext cx="2575164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5046551"/>
            <a:ext cx="595511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8934" y="5330272"/>
            <a:ext cx="5950545" cy="1808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8959" y="5659199"/>
            <a:ext cx="5974867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5965523"/>
            <a:ext cx="595511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130" y="6271847"/>
            <a:ext cx="542539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4" y="6732095"/>
            <a:ext cx="595511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79" y="7038419"/>
            <a:ext cx="3259139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64" y="7497143"/>
            <a:ext cx="5959686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8659" y="7803467"/>
            <a:ext cx="948018" cy="1310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8262191"/>
            <a:ext cx="595968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64" y="8568528"/>
            <a:ext cx="595968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25804" y="895858"/>
            <a:ext cx="6122670" cy="7825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imes New Roman"/>
                <a:cs typeface="Times New Roman"/>
              </a:rPr>
              <a:t>The</a:t>
            </a:r>
            <a:r>
              <a:rPr sz="1300" spc="5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checklists</a:t>
            </a:r>
            <a:r>
              <a:rPr sz="1300" spc="6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and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self-test</a:t>
            </a:r>
            <a:r>
              <a:rPr sz="1300" spc="5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exercises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will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help</a:t>
            </a:r>
            <a:r>
              <a:rPr sz="1300" spc="8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you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to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evaluate</a:t>
            </a:r>
            <a:r>
              <a:rPr sz="1300" spc="8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your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understanding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of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the</a:t>
            </a:r>
            <a:endParaRPr sz="130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1045"/>
              </a:spcBef>
            </a:pPr>
            <a:r>
              <a:rPr sz="1300" spc="-5" dirty="0">
                <a:latin typeface="Times New Roman"/>
                <a:cs typeface="Times New Roman"/>
              </a:rPr>
              <a:t>course.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OBJECTIVES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end </a:t>
            </a:r>
            <a:r>
              <a:rPr sz="1200" dirty="0">
                <a:latin typeface="Times New Roman"/>
                <a:cs typeface="Times New Roman"/>
              </a:rPr>
              <a:t>of this course </a:t>
            </a:r>
            <a:r>
              <a:rPr sz="1200" spc="-10" dirty="0">
                <a:latin typeface="Times New Roman"/>
                <a:cs typeface="Times New Roman"/>
              </a:rPr>
              <a:t>you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able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545465" indent="-228600">
              <a:lnSpc>
                <a:spcPct val="100000"/>
              </a:lnSpc>
              <a:buFont typeface="Wingdings"/>
              <a:buChar char=""/>
              <a:tabLst>
                <a:tab pos="546100" algn="l"/>
              </a:tabLst>
            </a:pPr>
            <a:r>
              <a:rPr sz="1200" spc="-5" dirty="0">
                <a:latin typeface="Times New Roman"/>
                <a:cs typeface="Times New Roman"/>
              </a:rPr>
              <a:t>Understand </a:t>
            </a:r>
            <a:r>
              <a:rPr sz="1200" dirty="0">
                <a:latin typeface="Times New Roman"/>
                <a:cs typeface="Times New Roman"/>
              </a:rPr>
              <a:t>the meaning </a:t>
            </a:r>
            <a:r>
              <a:rPr sz="1200" spc="-5" dirty="0">
                <a:latin typeface="Times New Roman"/>
                <a:cs typeface="Times New Roman"/>
              </a:rPr>
              <a:t>and tasks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marketing.</a:t>
            </a:r>
            <a:endParaRPr sz="1200">
              <a:latin typeface="Times New Roman"/>
              <a:cs typeface="Times New Roman"/>
            </a:endParaRPr>
          </a:p>
          <a:p>
            <a:pPr marL="545465" indent="-228600">
              <a:lnSpc>
                <a:spcPct val="100000"/>
              </a:lnSpc>
              <a:spcBef>
                <a:spcPts val="640"/>
              </a:spcBef>
              <a:buFont typeface="Wingdings"/>
              <a:buChar char=""/>
              <a:tabLst>
                <a:tab pos="546100" algn="l"/>
              </a:tabLst>
            </a:pPr>
            <a:r>
              <a:rPr sz="1200" dirty="0">
                <a:latin typeface="Times New Roman"/>
                <a:cs typeface="Times New Roman"/>
              </a:rPr>
              <a:t>Identify the </a:t>
            </a:r>
            <a:r>
              <a:rPr sz="1200" spc="-5" dirty="0">
                <a:latin typeface="Times New Roman"/>
                <a:cs typeface="Times New Roman"/>
              </a:rPr>
              <a:t>different </a:t>
            </a:r>
            <a:r>
              <a:rPr sz="1200" dirty="0">
                <a:latin typeface="Times New Roman"/>
                <a:cs typeface="Times New Roman"/>
              </a:rPr>
              <a:t>environmental </a:t>
            </a:r>
            <a:r>
              <a:rPr sz="1200" spc="-5" dirty="0">
                <a:latin typeface="Times New Roman"/>
                <a:cs typeface="Times New Roman"/>
              </a:rPr>
              <a:t>factors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affect international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marketing.</a:t>
            </a:r>
            <a:endParaRPr sz="1200">
              <a:latin typeface="Times New Roman"/>
              <a:cs typeface="Times New Roman"/>
            </a:endParaRPr>
          </a:p>
          <a:p>
            <a:pPr marL="545465" indent="-228600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546100" algn="l"/>
              </a:tabLst>
            </a:pPr>
            <a:r>
              <a:rPr sz="1200" spc="-5" dirty="0">
                <a:latin typeface="Times New Roman"/>
                <a:cs typeface="Times New Roman"/>
              </a:rPr>
              <a:t>Understand </a:t>
            </a:r>
            <a:r>
              <a:rPr sz="1200" dirty="0">
                <a:latin typeface="Times New Roman"/>
                <a:cs typeface="Times New Roman"/>
              </a:rPr>
              <a:t>how to plan </a:t>
            </a:r>
            <a:r>
              <a:rPr sz="1200" spc="-5" dirty="0">
                <a:latin typeface="Times New Roman"/>
                <a:cs typeface="Times New Roman"/>
              </a:rPr>
              <a:t>and organize international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marketing.</a:t>
            </a:r>
            <a:endParaRPr sz="1200">
              <a:latin typeface="Times New Roman"/>
              <a:cs typeface="Times New Roman"/>
            </a:endParaRPr>
          </a:p>
          <a:p>
            <a:pPr marL="545465" indent="-228600">
              <a:lnSpc>
                <a:spcPct val="100000"/>
              </a:lnSpc>
              <a:spcBef>
                <a:spcPts val="630"/>
              </a:spcBef>
              <a:buFont typeface="Wingdings"/>
              <a:buChar char=""/>
              <a:tabLst>
                <a:tab pos="546100" algn="l"/>
              </a:tabLst>
            </a:pPr>
            <a:r>
              <a:rPr sz="1200" spc="-5" dirty="0">
                <a:latin typeface="Times New Roman"/>
                <a:cs typeface="Times New Roman"/>
              </a:rPr>
              <a:t>Understand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mix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elements.</a:t>
            </a:r>
            <a:endParaRPr sz="1200">
              <a:latin typeface="Times New Roman"/>
              <a:cs typeface="Times New Roman"/>
            </a:endParaRPr>
          </a:p>
          <a:p>
            <a:pPr marL="545465" indent="-228600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546100" algn="l"/>
              </a:tabLst>
            </a:pPr>
            <a:r>
              <a:rPr sz="1200" spc="-5" dirty="0">
                <a:latin typeface="Times New Roman"/>
                <a:cs typeface="Times New Roman"/>
              </a:rPr>
              <a:t>Identity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constraints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marketing.</a:t>
            </a:r>
            <a:endParaRPr sz="1200">
              <a:latin typeface="Times New Roman"/>
              <a:cs typeface="Times New Roman"/>
            </a:endParaRPr>
          </a:p>
          <a:p>
            <a:pPr marL="545465" indent="-228600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546100" algn="l"/>
              </a:tabLst>
            </a:pPr>
            <a:r>
              <a:rPr sz="1200" dirty="0">
                <a:latin typeface="Times New Roman"/>
                <a:cs typeface="Times New Roman"/>
              </a:rPr>
              <a:t>Identify </a:t>
            </a:r>
            <a:r>
              <a:rPr sz="1200" spc="-5" dirty="0">
                <a:latin typeface="Times New Roman"/>
                <a:cs typeface="Times New Roman"/>
              </a:rPr>
              <a:t>regional </a:t>
            </a:r>
            <a:r>
              <a:rPr sz="1200" dirty="0">
                <a:latin typeface="Times New Roman"/>
                <a:cs typeface="Times New Roman"/>
              </a:rPr>
              <a:t>trading blocs </a:t>
            </a:r>
            <a:r>
              <a:rPr sz="1200" spc="-5" dirty="0">
                <a:latin typeface="Times New Roman"/>
                <a:cs typeface="Times New Roman"/>
              </a:rPr>
              <a:t>and global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institutions.</a:t>
            </a:r>
            <a:endParaRPr sz="1200">
              <a:latin typeface="Times New Roman"/>
              <a:cs typeface="Times New Roman"/>
            </a:endParaRPr>
          </a:p>
          <a:p>
            <a:pPr marL="545465" indent="-228600">
              <a:lnSpc>
                <a:spcPct val="100000"/>
              </a:lnSpc>
              <a:spcBef>
                <a:spcPts val="635"/>
              </a:spcBef>
              <a:buFont typeface="Wingdings"/>
              <a:buChar char=""/>
              <a:tabLst>
                <a:tab pos="546100" algn="l"/>
              </a:tabLst>
            </a:pPr>
            <a:r>
              <a:rPr sz="1200" spc="-5" dirty="0">
                <a:latin typeface="Times New Roman"/>
                <a:cs typeface="Times New Roman"/>
              </a:rPr>
              <a:t>Understand </a:t>
            </a:r>
            <a:r>
              <a:rPr sz="1200" dirty="0">
                <a:latin typeface="Times New Roman"/>
                <a:cs typeface="Times New Roman"/>
              </a:rPr>
              <a:t>export documents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procedures.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50">
              <a:latin typeface="Times New Roman"/>
              <a:cs typeface="Times New Roman"/>
            </a:endParaRPr>
          </a:p>
          <a:p>
            <a:pPr marL="889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Importance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International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88900" marR="812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dirty="0">
                <a:latin typeface="Times New Roman"/>
                <a:cs typeface="Times New Roman"/>
              </a:rPr>
              <a:t>has never </a:t>
            </a:r>
            <a:r>
              <a:rPr sz="1200" spc="-5" dirty="0">
                <a:latin typeface="Times New Roman"/>
                <a:cs typeface="Times New Roman"/>
              </a:rPr>
              <a:t>been </a:t>
            </a:r>
            <a:r>
              <a:rPr sz="1200" dirty="0">
                <a:latin typeface="Times New Roman"/>
                <a:cs typeface="Times New Roman"/>
              </a:rPr>
              <a:t>a time in </a:t>
            </a:r>
            <a:r>
              <a:rPr sz="1200" spc="-5" dirty="0">
                <a:latin typeface="Times New Roman"/>
                <a:cs typeface="Times New Roman"/>
              </a:rPr>
              <a:t>modern economic </a:t>
            </a:r>
            <a:r>
              <a:rPr sz="1200" dirty="0">
                <a:latin typeface="Times New Roman"/>
                <a:cs typeface="Times New Roman"/>
              </a:rPr>
              <a:t>history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change </a:t>
            </a:r>
            <a:r>
              <a:rPr sz="1200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occurred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so  short </a:t>
            </a:r>
            <a:r>
              <a:rPr sz="1200" dirty="0">
                <a:latin typeface="Times New Roman"/>
                <a:cs typeface="Times New Roman"/>
              </a:rPr>
              <a:t>a period than that which </a:t>
            </a:r>
            <a:r>
              <a:rPr sz="1200" spc="-5" dirty="0">
                <a:latin typeface="Times New Roman"/>
                <a:cs typeface="Times New Roman"/>
              </a:rPr>
              <a:t>has occurred </a:t>
            </a:r>
            <a:r>
              <a:rPr sz="1200" dirty="0">
                <a:latin typeface="Times New Roman"/>
                <a:cs typeface="Times New Roman"/>
              </a:rPr>
              <a:t>in the last </a:t>
            </a:r>
            <a:r>
              <a:rPr sz="1200" spc="-5" dirty="0">
                <a:latin typeface="Times New Roman"/>
                <a:cs typeface="Times New Roman"/>
              </a:rPr>
              <a:t>decade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20</a:t>
            </a:r>
            <a:r>
              <a:rPr sz="1200" baseline="31250" dirty="0">
                <a:latin typeface="Times New Roman"/>
                <a:cs typeface="Times New Roman"/>
              </a:rPr>
              <a:t>th </a:t>
            </a:r>
            <a:r>
              <a:rPr sz="1200" spc="-5" dirty="0">
                <a:latin typeface="Times New Roman"/>
                <a:cs typeface="Times New Roman"/>
              </a:rPr>
              <a:t>century. New markets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  </a:t>
            </a:r>
            <a:r>
              <a:rPr sz="1200" spc="-5" dirty="0">
                <a:latin typeface="Times New Roman"/>
                <a:cs typeface="Times New Roman"/>
              </a:rPr>
              <a:t>springing forth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emerging economies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former </a:t>
            </a:r>
            <a:r>
              <a:rPr sz="1200" dirty="0">
                <a:latin typeface="Times New Roman"/>
                <a:cs typeface="Times New Roman"/>
              </a:rPr>
              <a:t>Soviet Union, Common </a:t>
            </a:r>
            <a:r>
              <a:rPr sz="1200" spc="-5" dirty="0">
                <a:latin typeface="Times New Roman"/>
                <a:cs typeface="Times New Roman"/>
              </a:rPr>
              <a:t>Wealth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Independent States CIS, Eastern Europe, </a:t>
            </a:r>
            <a:r>
              <a:rPr sz="1200" dirty="0">
                <a:latin typeface="Times New Roman"/>
                <a:cs typeface="Times New Roman"/>
              </a:rPr>
              <a:t>China, </a:t>
            </a:r>
            <a:r>
              <a:rPr sz="1200" spc="-5" dirty="0">
                <a:latin typeface="Times New Roman"/>
                <a:cs typeface="Times New Roman"/>
              </a:rPr>
              <a:t>India, Korea, </a:t>
            </a:r>
            <a:r>
              <a:rPr sz="1200" dirty="0">
                <a:latin typeface="Times New Roman"/>
                <a:cs typeface="Times New Roman"/>
              </a:rPr>
              <a:t>Mexico, </a:t>
            </a:r>
            <a:r>
              <a:rPr sz="1200" spc="-5" dirty="0">
                <a:latin typeface="Times New Roman"/>
                <a:cs typeface="Times New Roman"/>
              </a:rPr>
              <a:t>and Brazil </a:t>
            </a:r>
            <a:r>
              <a:rPr sz="1200" dirty="0">
                <a:latin typeface="Times New Roman"/>
                <a:cs typeface="Times New Roman"/>
              </a:rPr>
              <a:t>– in short,  </a:t>
            </a:r>
            <a:r>
              <a:rPr sz="1200" spc="-5" dirty="0">
                <a:latin typeface="Times New Roman"/>
                <a:cs typeface="Times New Roman"/>
              </a:rPr>
              <a:t>globally.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88900" marR="8636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economic, political, and social changes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have occurred </a:t>
            </a:r>
            <a:r>
              <a:rPr sz="1200" dirty="0">
                <a:latin typeface="Times New Roman"/>
                <a:cs typeface="Times New Roman"/>
              </a:rPr>
              <a:t>over the last </a:t>
            </a:r>
            <a:r>
              <a:rPr sz="1200" spc="-5" dirty="0">
                <a:latin typeface="Times New Roman"/>
                <a:cs typeface="Times New Roman"/>
              </a:rPr>
              <a:t>decade </a:t>
            </a:r>
            <a:r>
              <a:rPr sz="1200" dirty="0">
                <a:latin typeface="Times New Roman"/>
                <a:cs typeface="Times New Roman"/>
              </a:rPr>
              <a:t>have  dramatically </a:t>
            </a:r>
            <a:r>
              <a:rPr sz="1200" spc="-5" dirty="0">
                <a:latin typeface="Times New Roman"/>
                <a:cs typeface="Times New Roman"/>
              </a:rPr>
              <a:t>altered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landscape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88900" algn="just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The world </a:t>
            </a:r>
            <a:r>
              <a:rPr sz="1200" dirty="0">
                <a:latin typeface="Times New Roman"/>
                <a:cs typeface="Times New Roman"/>
              </a:rPr>
              <a:t>is shrinking rapidly </a:t>
            </a:r>
            <a:r>
              <a:rPr sz="1200" spc="-5" dirty="0">
                <a:latin typeface="Times New Roman"/>
                <a:cs typeface="Times New Roman"/>
              </a:rPr>
              <a:t>with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advent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faster communication, transportation, </a:t>
            </a:r>
            <a:r>
              <a:rPr sz="1200" spc="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88900" algn="just">
              <a:lnSpc>
                <a:spcPct val="100000"/>
              </a:lnSpc>
              <a:spcBef>
                <a:spcPts val="975"/>
              </a:spcBef>
            </a:pPr>
            <a:r>
              <a:rPr sz="1200" spc="-5" dirty="0">
                <a:latin typeface="Times New Roman"/>
                <a:cs typeface="Times New Roman"/>
              </a:rPr>
              <a:t>financial flows.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88900" marR="8636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takes place </a:t>
            </a:r>
            <a:r>
              <a:rPr sz="1200" spc="-5" dirty="0">
                <a:latin typeface="Times New Roman"/>
                <a:cs typeface="Times New Roman"/>
              </a:rPr>
              <a:t>all around us </a:t>
            </a:r>
            <a:r>
              <a:rPr sz="1200" dirty="0">
                <a:latin typeface="Times New Roman"/>
                <a:cs typeface="Times New Roman"/>
              </a:rPr>
              <a:t>every </a:t>
            </a:r>
            <a:r>
              <a:rPr sz="1200" spc="-5" dirty="0">
                <a:latin typeface="Times New Roman"/>
                <a:cs typeface="Times New Roman"/>
              </a:rPr>
              <a:t>day, </a:t>
            </a:r>
            <a:r>
              <a:rPr sz="1200" dirty="0">
                <a:latin typeface="Times New Roman"/>
                <a:cs typeface="Times New Roman"/>
              </a:rPr>
              <a:t>has a major </a:t>
            </a:r>
            <a:r>
              <a:rPr sz="1200" spc="-5" dirty="0">
                <a:latin typeface="Times New Roman"/>
                <a:cs typeface="Times New Roman"/>
              </a:rPr>
              <a:t>effect </a:t>
            </a:r>
            <a:r>
              <a:rPr sz="1200" dirty="0">
                <a:latin typeface="Times New Roman"/>
                <a:cs typeface="Times New Roman"/>
              </a:rPr>
              <a:t>on our </a:t>
            </a:r>
            <a:r>
              <a:rPr sz="1200" spc="-5" dirty="0">
                <a:latin typeface="Times New Roman"/>
                <a:cs typeface="Times New Roman"/>
              </a:rPr>
              <a:t>lives, and  offers </a:t>
            </a:r>
            <a:r>
              <a:rPr sz="1200" dirty="0">
                <a:latin typeface="Times New Roman"/>
                <a:cs typeface="Times New Roman"/>
              </a:rPr>
              <a:t>new </a:t>
            </a:r>
            <a:r>
              <a:rPr sz="1200" spc="-5" dirty="0">
                <a:latin typeface="Times New Roman"/>
                <a:cs typeface="Times New Roman"/>
              </a:rPr>
              <a:t>opportunities and challenges. International marketing is </a:t>
            </a:r>
            <a:r>
              <a:rPr sz="1200" dirty="0">
                <a:latin typeface="Times New Roman"/>
                <a:cs typeface="Times New Roman"/>
              </a:rPr>
              <a:t>important </a:t>
            </a: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world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5968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18388" y="1173467"/>
            <a:ext cx="6217285" cy="7766050"/>
            <a:chOff x="818388" y="1173467"/>
            <a:chExt cx="6217285" cy="7766050"/>
          </a:xfrm>
        </p:grpSpPr>
        <p:sp>
          <p:nvSpPr>
            <p:cNvPr id="4" name="object 4"/>
            <p:cNvSpPr/>
            <p:nvPr/>
          </p:nvSpPr>
          <p:spPr>
            <a:xfrm>
              <a:off x="918896" y="1257887"/>
              <a:ext cx="4842681" cy="1582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84520" y="1173467"/>
              <a:ext cx="842009" cy="3345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21552" y="1176515"/>
              <a:ext cx="685038" cy="3345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8388" y="1482839"/>
              <a:ext cx="6188202" cy="3345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8388" y="1789163"/>
              <a:ext cx="1014222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8388" y="2095487"/>
              <a:ext cx="6188202" cy="3345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8388" y="2401811"/>
              <a:ext cx="6186677" cy="3345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8388" y="2708135"/>
              <a:ext cx="6188202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8388" y="3014459"/>
              <a:ext cx="6185154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388" y="3320783"/>
              <a:ext cx="6188202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8388" y="3627107"/>
              <a:ext cx="5034534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3933431"/>
              <a:ext cx="2323338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4239755"/>
              <a:ext cx="6188202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4546079"/>
              <a:ext cx="6188202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388" y="4852403"/>
              <a:ext cx="6186677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88" y="5158727"/>
              <a:ext cx="5499354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5465051"/>
              <a:ext cx="4645914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60847" y="5465051"/>
              <a:ext cx="1704594" cy="32995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8388" y="5771375"/>
              <a:ext cx="255257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68680" y="5768327"/>
              <a:ext cx="526554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90244" y="5771375"/>
              <a:ext cx="5816346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388" y="6077699"/>
              <a:ext cx="435114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50036" y="6077699"/>
              <a:ext cx="1655826" cy="32995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502408" y="6077699"/>
              <a:ext cx="299466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596895" y="6074651"/>
              <a:ext cx="526542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918460" y="6077699"/>
              <a:ext cx="4086605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388" y="6384023"/>
              <a:ext cx="6217158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8388" y="6690347"/>
              <a:ext cx="6185154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18388" y="6894563"/>
              <a:ext cx="5773673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8388" y="7098779"/>
              <a:ext cx="1334262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949196" y="7098779"/>
              <a:ext cx="820674" cy="32995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66416" y="7098779"/>
              <a:ext cx="3699509" cy="3345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62472" y="7098779"/>
              <a:ext cx="881633" cy="32995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18388" y="7302995"/>
              <a:ext cx="2609850" cy="33453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8388" y="7583411"/>
              <a:ext cx="6188202" cy="33453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18388" y="7787627"/>
              <a:ext cx="6186677" cy="33453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8388" y="7991843"/>
              <a:ext cx="6188202" cy="33453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18388" y="8196059"/>
              <a:ext cx="6185154" cy="334530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18388" y="8400275"/>
              <a:ext cx="6188202" cy="33453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18388" y="8604503"/>
              <a:ext cx="6188202" cy="334530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902004" y="894333"/>
            <a:ext cx="5970270" cy="7943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Depending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method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will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certain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levels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infrastructure development. For </a:t>
            </a:r>
            <a:r>
              <a:rPr sz="1200" dirty="0">
                <a:latin typeface="Times New Roman"/>
                <a:cs typeface="Times New Roman"/>
              </a:rPr>
              <a:t>example, </a:t>
            </a:r>
            <a:r>
              <a:rPr sz="1200" spc="-5" dirty="0">
                <a:latin typeface="Times New Roman"/>
                <a:cs typeface="Times New Roman"/>
              </a:rPr>
              <a:t>an internet marketer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b="1" spc="-5" dirty="0">
                <a:latin typeface="Times New Roman"/>
                <a:cs typeface="Times New Roman"/>
              </a:rPr>
              <a:t>etoys.com</a:t>
            </a:r>
            <a:r>
              <a:rPr sz="1200" b="1" spc="-20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selling  </a:t>
            </a:r>
            <a:r>
              <a:rPr sz="1200" spc="-5" dirty="0">
                <a:latin typeface="Times New Roman"/>
                <a:cs typeface="Times New Roman"/>
              </a:rPr>
              <a:t>low-priced </a:t>
            </a:r>
            <a:r>
              <a:rPr sz="1200" dirty="0">
                <a:latin typeface="Times New Roman"/>
                <a:cs typeface="Times New Roman"/>
              </a:rPr>
              <a:t>toys </a:t>
            </a:r>
            <a:r>
              <a:rPr sz="1200" spc="-5" dirty="0">
                <a:latin typeface="Times New Roman"/>
                <a:cs typeface="Times New Roman"/>
              </a:rPr>
              <a:t>requires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warehouse and transportation system </a:t>
            </a:r>
            <a:r>
              <a:rPr sz="1200" dirty="0">
                <a:latin typeface="Times New Roman"/>
                <a:cs typeface="Times New Roman"/>
              </a:rPr>
              <a:t>that will </a:t>
            </a:r>
            <a:r>
              <a:rPr sz="1200" spc="-5" dirty="0">
                <a:latin typeface="Times New Roman"/>
                <a:cs typeface="Times New Roman"/>
              </a:rPr>
              <a:t>permit widespread  </a:t>
            </a:r>
            <a:r>
              <a:rPr sz="1200" dirty="0">
                <a:latin typeface="Times New Roman"/>
                <a:cs typeface="Times New Roman"/>
              </a:rPr>
              <a:t>distribution.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Regarding </a:t>
            </a:r>
            <a:r>
              <a:rPr sz="1200" dirty="0">
                <a:latin typeface="Times New Roman"/>
                <a:cs typeface="Times New Roman"/>
              </a:rPr>
              <a:t>communications, many </a:t>
            </a:r>
            <a:r>
              <a:rPr sz="1200" spc="-5" dirty="0">
                <a:latin typeface="Times New Roman"/>
                <a:cs typeface="Times New Roman"/>
              </a:rPr>
              <a:t>firms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require </a:t>
            </a:r>
            <a:r>
              <a:rPr sz="1200" spc="-5" dirty="0">
                <a:latin typeface="Times New Roman"/>
                <a:cs typeface="Times New Roman"/>
              </a:rPr>
              <a:t>telephone </a:t>
            </a:r>
            <a:r>
              <a:rPr sz="1200" dirty="0">
                <a:latin typeface="Times New Roman"/>
                <a:cs typeface="Times New Roman"/>
              </a:rPr>
              <a:t>essential for conducting their  </a:t>
            </a:r>
            <a:r>
              <a:rPr sz="1200" spc="-5" dirty="0">
                <a:latin typeface="Times New Roman"/>
                <a:cs typeface="Times New Roman"/>
              </a:rPr>
              <a:t>business and </a:t>
            </a:r>
            <a:r>
              <a:rPr sz="1200" dirty="0">
                <a:latin typeface="Times New Roman"/>
                <a:cs typeface="Times New Roman"/>
              </a:rPr>
              <a:t>some other </a:t>
            </a:r>
            <a:r>
              <a:rPr sz="1200" spc="-5" dirty="0">
                <a:latin typeface="Times New Roman"/>
                <a:cs typeface="Times New Roman"/>
              </a:rPr>
              <a:t>firms </a:t>
            </a:r>
            <a:r>
              <a:rPr sz="1200" dirty="0">
                <a:latin typeface="Times New Roman"/>
                <a:cs typeface="Times New Roman"/>
              </a:rPr>
              <a:t>may require print media for </a:t>
            </a:r>
            <a:r>
              <a:rPr sz="1200" spc="-5" dirty="0">
                <a:latin typeface="Times New Roman"/>
                <a:cs typeface="Times New Roman"/>
              </a:rPr>
              <a:t>advertisements so as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contact </a:t>
            </a:r>
            <a:r>
              <a:rPr sz="1200" dirty="0">
                <a:latin typeface="Times New Roman"/>
                <a:cs typeface="Times New Roman"/>
              </a:rPr>
              <a:t>their  </a:t>
            </a:r>
            <a:r>
              <a:rPr sz="1200" spc="-5" dirty="0">
                <a:latin typeface="Times New Roman"/>
                <a:cs typeface="Times New Roman"/>
              </a:rPr>
              <a:t>customers.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marketer </a:t>
            </a:r>
            <a:r>
              <a:rPr sz="1200" dirty="0">
                <a:latin typeface="Times New Roman"/>
                <a:cs typeface="Times New Roman"/>
              </a:rPr>
              <a:t>should never take infrastructure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foreign markets </a:t>
            </a:r>
            <a:r>
              <a:rPr sz="1200" dirty="0">
                <a:latin typeface="Times New Roman"/>
                <a:cs typeface="Times New Roman"/>
              </a:rPr>
              <a:t>for  </a:t>
            </a:r>
            <a:r>
              <a:rPr sz="1200" spc="-5" dirty="0">
                <a:latin typeface="Times New Roman"/>
                <a:cs typeface="Times New Roman"/>
              </a:rPr>
              <a:t>granted and assume that </a:t>
            </a:r>
            <a:r>
              <a:rPr sz="1200" dirty="0">
                <a:latin typeface="Times New Roman"/>
                <a:cs typeface="Times New Roman"/>
              </a:rPr>
              <a:t>they would </a:t>
            </a:r>
            <a:r>
              <a:rPr sz="1200" spc="-10" dirty="0">
                <a:latin typeface="Times New Roman"/>
                <a:cs typeface="Times New Roman"/>
              </a:rPr>
              <a:t>get </a:t>
            </a:r>
            <a:r>
              <a:rPr sz="1200" dirty="0">
                <a:latin typeface="Times New Roman"/>
                <a:cs typeface="Times New Roman"/>
              </a:rPr>
              <a:t>the same </a:t>
            </a:r>
            <a:r>
              <a:rPr sz="1200" spc="-5" dirty="0">
                <a:latin typeface="Times New Roman"/>
                <a:cs typeface="Times New Roman"/>
              </a:rPr>
              <a:t>infrastructure abroad as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provided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assess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what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infrastructure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efficient  operations and </a:t>
            </a:r>
            <a:r>
              <a:rPr sz="1200" dirty="0">
                <a:latin typeface="Times New Roman"/>
                <a:cs typeface="Times New Roman"/>
              </a:rPr>
              <a:t>whether that </a:t>
            </a:r>
            <a:r>
              <a:rPr sz="1200" spc="-5" dirty="0">
                <a:latin typeface="Times New Roman"/>
                <a:cs typeface="Times New Roman"/>
              </a:rPr>
              <a:t>infrastructure is </a:t>
            </a:r>
            <a:r>
              <a:rPr sz="1200" dirty="0">
                <a:latin typeface="Times New Roman"/>
                <a:cs typeface="Times New Roman"/>
              </a:rPr>
              <a:t>available in that </a:t>
            </a:r>
            <a:r>
              <a:rPr sz="1200" spc="-5" dirty="0">
                <a:latin typeface="Times New Roman"/>
                <a:cs typeface="Times New Roman"/>
              </a:rPr>
              <a:t>overseas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sz="1200" b="1" spc="-5" dirty="0">
                <a:latin typeface="Times New Roman"/>
                <a:cs typeface="Times New Roman"/>
              </a:rPr>
              <a:t>Level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economic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development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ts val="2410"/>
              </a:lnSpc>
              <a:spcBef>
                <a:spcPts val="220"/>
              </a:spcBef>
            </a:pP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level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development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general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indication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types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likely  to be in </a:t>
            </a:r>
            <a:r>
              <a:rPr sz="1200" spc="-5" dirty="0">
                <a:latin typeface="Times New Roman"/>
                <a:cs typeface="Times New Roman"/>
              </a:rPr>
              <a:t>demand. On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broader scale, </a:t>
            </a:r>
            <a:r>
              <a:rPr sz="1200" dirty="0">
                <a:latin typeface="Times New Roman"/>
                <a:cs typeface="Times New Roman"/>
              </a:rPr>
              <a:t>the extent of </a:t>
            </a:r>
            <a:r>
              <a:rPr sz="1200" spc="-5" dirty="0">
                <a:latin typeface="Times New Roman"/>
                <a:cs typeface="Times New Roman"/>
              </a:rPr>
              <a:t>economic development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market influences  </a:t>
            </a:r>
            <a:r>
              <a:rPr sz="1200" dirty="0">
                <a:latin typeface="Times New Roman"/>
                <a:cs typeface="Times New Roman"/>
              </a:rPr>
              <a:t>the methods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business can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carried </a:t>
            </a:r>
            <a:r>
              <a:rPr sz="1200" dirty="0">
                <a:latin typeface="Times New Roman"/>
                <a:cs typeface="Times New Roman"/>
              </a:rPr>
              <a:t>out in a country. </a:t>
            </a:r>
            <a:r>
              <a:rPr sz="1200" spc="-5" dirty="0">
                <a:latin typeface="Times New Roman"/>
                <a:cs typeface="Times New Roman"/>
              </a:rPr>
              <a:t>Foreign markets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at  different </a:t>
            </a:r>
            <a:r>
              <a:rPr sz="1200" dirty="0">
                <a:latin typeface="Times New Roman"/>
                <a:cs typeface="Times New Roman"/>
              </a:rPr>
              <a:t>stages of economic </a:t>
            </a:r>
            <a:r>
              <a:rPr sz="1200" spc="-5" dirty="0">
                <a:latin typeface="Times New Roman"/>
                <a:cs typeface="Times New Roman"/>
              </a:rPr>
              <a:t>development, each stage </a:t>
            </a:r>
            <a:r>
              <a:rPr sz="1200" dirty="0">
                <a:latin typeface="Times New Roman"/>
                <a:cs typeface="Times New Roman"/>
              </a:rPr>
              <a:t>having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characteristics.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2410"/>
              </a:lnSpc>
              <a:spcBef>
                <a:spcPts val="10"/>
              </a:spcBef>
            </a:pPr>
            <a:r>
              <a:rPr sz="1200" dirty="0">
                <a:latin typeface="Times New Roman"/>
                <a:cs typeface="Times New Roman"/>
              </a:rPr>
              <a:t>The most </a:t>
            </a:r>
            <a:r>
              <a:rPr sz="1200" spc="-5" dirty="0">
                <a:latin typeface="Times New Roman"/>
                <a:cs typeface="Times New Roman"/>
              </a:rPr>
              <a:t>common </a:t>
            </a:r>
            <a:r>
              <a:rPr sz="1200" dirty="0">
                <a:latin typeface="Times New Roman"/>
                <a:cs typeface="Times New Roman"/>
              </a:rPr>
              <a:t>criterion for assessing economic </a:t>
            </a:r>
            <a:r>
              <a:rPr sz="1200" spc="-5" dirty="0">
                <a:latin typeface="Times New Roman"/>
                <a:cs typeface="Times New Roman"/>
              </a:rPr>
              <a:t>development is </a:t>
            </a:r>
            <a:r>
              <a:rPr sz="1200" b="1" i="1" spc="-5" dirty="0">
                <a:latin typeface="Times New Roman"/>
                <a:cs typeface="Times New Roman"/>
              </a:rPr>
              <a:t>gross </a:t>
            </a:r>
            <a:r>
              <a:rPr sz="1200" b="1" i="1" dirty="0">
                <a:latin typeface="Times New Roman"/>
                <a:cs typeface="Times New Roman"/>
              </a:rPr>
              <a:t>domestic </a:t>
            </a:r>
            <a:r>
              <a:rPr sz="1200" b="1" i="1" spc="-5" dirty="0">
                <a:latin typeface="Times New Roman"/>
                <a:cs typeface="Times New Roman"/>
              </a:rPr>
              <a:t>product 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spc="-5" dirty="0">
                <a:latin typeface="Times New Roman"/>
                <a:cs typeface="Times New Roman"/>
              </a:rPr>
              <a:t>GDP</a:t>
            </a:r>
            <a:r>
              <a:rPr sz="1200" spc="-5" dirty="0">
                <a:latin typeface="Times New Roman"/>
                <a:cs typeface="Times New Roman"/>
              </a:rPr>
              <a:t>), </a:t>
            </a:r>
            <a:r>
              <a:rPr sz="1200" dirty="0">
                <a:latin typeface="Times New Roman"/>
                <a:cs typeface="Times New Roman"/>
              </a:rPr>
              <a:t>a measure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value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all goods and services produced </a:t>
            </a:r>
            <a:r>
              <a:rPr sz="1200" dirty="0">
                <a:latin typeface="Times New Roman"/>
                <a:cs typeface="Times New Roman"/>
              </a:rPr>
              <a:t>in a country during a </a:t>
            </a:r>
            <a:r>
              <a:rPr sz="1200" spc="-5" dirty="0">
                <a:latin typeface="Times New Roman"/>
                <a:cs typeface="Times New Roman"/>
              </a:rPr>
              <a:t>year. Or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gross </a:t>
            </a:r>
            <a:r>
              <a:rPr sz="1200" b="1" i="1" dirty="0">
                <a:latin typeface="Times New Roman"/>
                <a:cs typeface="Times New Roman"/>
              </a:rPr>
              <a:t>domestic </a:t>
            </a:r>
            <a:r>
              <a:rPr sz="1200" b="1" i="1" spc="-5" dirty="0">
                <a:latin typeface="Times New Roman"/>
                <a:cs typeface="Times New Roman"/>
              </a:rPr>
              <a:t>product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spc="-5" dirty="0">
                <a:latin typeface="Times New Roman"/>
                <a:cs typeface="Times New Roman"/>
              </a:rPr>
              <a:t>GDP</a:t>
            </a:r>
            <a:r>
              <a:rPr sz="1200" spc="-5" dirty="0">
                <a:latin typeface="Times New Roman"/>
                <a:cs typeface="Times New Roman"/>
              </a:rPr>
              <a:t>) represents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total size </a:t>
            </a:r>
            <a:r>
              <a:rPr sz="1200" dirty="0">
                <a:latin typeface="Times New Roman"/>
                <a:cs typeface="Times New Roman"/>
              </a:rPr>
              <a:t>of a country’s economy </a:t>
            </a:r>
            <a:r>
              <a:rPr sz="1200" spc="-5" dirty="0">
                <a:latin typeface="Times New Roman"/>
                <a:cs typeface="Times New Roman"/>
              </a:rPr>
              <a:t>measured </a:t>
            </a:r>
            <a:r>
              <a:rPr sz="1200" dirty="0">
                <a:latin typeface="Times New Roman"/>
                <a:cs typeface="Times New Roman"/>
              </a:rPr>
              <a:t>in  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amount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produced.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Changes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GDP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indicate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trends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economic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activity.</a:t>
            </a:r>
            <a:endParaRPr sz="1200">
              <a:latin typeface="Times New Roman"/>
              <a:cs typeface="Times New Roman"/>
            </a:endParaRPr>
          </a:p>
          <a:p>
            <a:pPr marL="12700" marR="12700">
              <a:lnSpc>
                <a:spcPct val="111700"/>
              </a:lnSpc>
              <a:spcBef>
                <a:spcPts val="570"/>
              </a:spcBef>
            </a:pPr>
            <a:r>
              <a:rPr sz="1200" spc="-5" dirty="0">
                <a:latin typeface="Times New Roman"/>
                <a:cs typeface="Times New Roman"/>
              </a:rPr>
              <a:t>Foreign markets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at different stages </a:t>
            </a:r>
            <a:r>
              <a:rPr sz="1200" dirty="0">
                <a:latin typeface="Times New Roman"/>
                <a:cs typeface="Times New Roman"/>
              </a:rPr>
              <a:t>of economic </a:t>
            </a:r>
            <a:r>
              <a:rPr sz="1200" spc="-5" dirty="0">
                <a:latin typeface="Times New Roman"/>
                <a:cs typeface="Times New Roman"/>
              </a:rPr>
              <a:t>development, </a:t>
            </a:r>
            <a:r>
              <a:rPr sz="1200" dirty="0">
                <a:latin typeface="Times New Roman"/>
                <a:cs typeface="Times New Roman"/>
              </a:rPr>
              <a:t>each </a:t>
            </a:r>
            <a:r>
              <a:rPr sz="1200" spc="-5" dirty="0">
                <a:latin typeface="Times New Roman"/>
                <a:cs typeface="Times New Roman"/>
              </a:rPr>
              <a:t>stage </a:t>
            </a:r>
            <a:r>
              <a:rPr sz="1200" dirty="0">
                <a:latin typeface="Times New Roman"/>
                <a:cs typeface="Times New Roman"/>
              </a:rPr>
              <a:t>having </a:t>
            </a:r>
            <a:r>
              <a:rPr sz="1200" spc="-5" dirty="0">
                <a:latin typeface="Times New Roman"/>
                <a:cs typeface="Times New Roman"/>
              </a:rPr>
              <a:t>different  characteristics. </a:t>
            </a:r>
            <a:r>
              <a:rPr sz="1200" dirty="0">
                <a:latin typeface="Times New Roman"/>
                <a:cs typeface="Times New Roman"/>
              </a:rPr>
              <a:t>The most </a:t>
            </a:r>
            <a:r>
              <a:rPr sz="1200" spc="-5" dirty="0">
                <a:latin typeface="Times New Roman"/>
                <a:cs typeface="Times New Roman"/>
              </a:rPr>
              <a:t>common </a:t>
            </a:r>
            <a:r>
              <a:rPr sz="1200" dirty="0">
                <a:latin typeface="Times New Roman"/>
                <a:cs typeface="Times New Roman"/>
              </a:rPr>
              <a:t>way of </a:t>
            </a:r>
            <a:r>
              <a:rPr sz="1200" spc="-5" dirty="0">
                <a:latin typeface="Times New Roman"/>
                <a:cs typeface="Times New Roman"/>
              </a:rPr>
              <a:t>classifying nations </a:t>
            </a:r>
            <a:r>
              <a:rPr sz="1200" dirty="0">
                <a:latin typeface="Times New Roman"/>
                <a:cs typeface="Times New Roman"/>
              </a:rPr>
              <a:t>regarding </a:t>
            </a:r>
            <a:r>
              <a:rPr sz="1200" spc="-5" dirty="0">
                <a:latin typeface="Times New Roman"/>
                <a:cs typeface="Times New Roman"/>
              </a:rPr>
              <a:t>stage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economic  development is as </a:t>
            </a:r>
            <a:r>
              <a:rPr sz="1200" b="1" i="1" dirty="0">
                <a:latin typeface="Times New Roman"/>
                <a:cs typeface="Times New Roman"/>
              </a:rPr>
              <a:t>developed </a:t>
            </a:r>
            <a:r>
              <a:rPr sz="1200" spc="-5" dirty="0">
                <a:latin typeface="Times New Roman"/>
                <a:cs typeface="Times New Roman"/>
              </a:rPr>
              <a:t>(for example, United States, </a:t>
            </a:r>
            <a:r>
              <a:rPr sz="1200" dirty="0">
                <a:latin typeface="Times New Roman"/>
                <a:cs typeface="Times New Roman"/>
              </a:rPr>
              <a:t>Japan, United </a:t>
            </a:r>
            <a:r>
              <a:rPr sz="1200" spc="-5" dirty="0">
                <a:latin typeface="Times New Roman"/>
                <a:cs typeface="Times New Roman"/>
              </a:rPr>
              <a:t>Kingdom)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b="1" i="1" dirty="0">
                <a:latin typeface="Times New Roman"/>
                <a:cs typeface="Times New Roman"/>
              </a:rPr>
              <a:t>developing  </a:t>
            </a:r>
            <a:r>
              <a:rPr sz="1200" spc="-5" dirty="0">
                <a:latin typeface="Times New Roman"/>
                <a:cs typeface="Times New Roman"/>
              </a:rPr>
              <a:t>(for example, Malaysia Egypt,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India).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1700"/>
              </a:lnSpc>
              <a:spcBef>
                <a:spcPts val="605"/>
              </a:spcBef>
            </a:pPr>
            <a:r>
              <a:rPr sz="1200" spc="-5" dirty="0">
                <a:latin typeface="Times New Roman"/>
                <a:cs typeface="Times New Roman"/>
              </a:rPr>
              <a:t>Developed </a:t>
            </a:r>
            <a:r>
              <a:rPr sz="1200" dirty="0">
                <a:latin typeface="Times New Roman"/>
                <a:cs typeface="Times New Roman"/>
              </a:rPr>
              <a:t>countries have </a:t>
            </a:r>
            <a:r>
              <a:rPr sz="1200" spc="-5" dirty="0">
                <a:latin typeface="Times New Roman"/>
                <a:cs typeface="Times New Roman"/>
              </a:rPr>
              <a:t>somewhat </a:t>
            </a:r>
            <a:r>
              <a:rPr sz="1200" dirty="0">
                <a:latin typeface="Times New Roman"/>
                <a:cs typeface="Times New Roman"/>
              </a:rPr>
              <a:t>mixed </a:t>
            </a:r>
            <a:r>
              <a:rPr sz="1200" spc="-5" dirty="0">
                <a:latin typeface="Times New Roman"/>
                <a:cs typeface="Times New Roman"/>
              </a:rPr>
              <a:t>economies. Private enterprise dominates, although 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have substantial </a:t>
            </a:r>
            <a:r>
              <a:rPr sz="1200" dirty="0">
                <a:latin typeface="Times New Roman"/>
                <a:cs typeface="Times New Roman"/>
              </a:rPr>
              <a:t>public </a:t>
            </a:r>
            <a:r>
              <a:rPr sz="1200" spc="-5" dirty="0">
                <a:latin typeface="Times New Roman"/>
                <a:cs typeface="Times New Roman"/>
              </a:rPr>
              <a:t>sectors as well. </a:t>
            </a:r>
            <a:r>
              <a:rPr sz="1200" dirty="0">
                <a:latin typeface="Times New Roman"/>
                <a:cs typeface="Times New Roman"/>
              </a:rPr>
              <a:t>The United </a:t>
            </a:r>
            <a:r>
              <a:rPr sz="1200" spc="-5" dirty="0">
                <a:latin typeface="Times New Roman"/>
                <a:cs typeface="Times New Roman"/>
              </a:rPr>
              <a:t>States, Canada, </a:t>
            </a:r>
            <a:r>
              <a:rPr sz="1200" spc="5" dirty="0">
                <a:latin typeface="Times New Roman"/>
                <a:cs typeface="Times New Roman"/>
              </a:rPr>
              <a:t>Japan, </a:t>
            </a:r>
            <a:r>
              <a:rPr sz="1200" spc="-5" dirty="0">
                <a:latin typeface="Times New Roman"/>
                <a:cs typeface="Times New Roman"/>
              </a:rPr>
              <a:t>France, and </a:t>
            </a:r>
            <a:r>
              <a:rPr sz="1200" dirty="0">
                <a:latin typeface="Times New Roman"/>
                <a:cs typeface="Times New Roman"/>
              </a:rPr>
              <a:t>most  of </a:t>
            </a:r>
            <a:r>
              <a:rPr sz="1200" spc="-5" dirty="0">
                <a:latin typeface="Times New Roman"/>
                <a:cs typeface="Times New Roman"/>
              </a:rPr>
              <a:t>Western Europe 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considered </a:t>
            </a:r>
            <a:r>
              <a:rPr sz="1200" dirty="0">
                <a:latin typeface="Times New Roman"/>
                <a:cs typeface="Times New Roman"/>
              </a:rPr>
              <a:t>developed. </a:t>
            </a:r>
            <a:r>
              <a:rPr sz="1200" spc="-5" dirty="0">
                <a:latin typeface="Times New Roman"/>
                <a:cs typeface="Times New Roman"/>
              </a:rPr>
              <a:t>Developing countries are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process </a:t>
            </a:r>
            <a:r>
              <a:rPr sz="1200" dirty="0">
                <a:latin typeface="Times New Roman"/>
                <a:cs typeface="Times New Roman"/>
              </a:rPr>
              <a:t>of  moving </a:t>
            </a:r>
            <a:r>
              <a:rPr sz="1200" spc="-5" dirty="0">
                <a:latin typeface="Times New Roman"/>
                <a:cs typeface="Times New Roman"/>
              </a:rPr>
              <a:t>from an agricultural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an industrial economy. There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two subgroups </a:t>
            </a:r>
            <a:r>
              <a:rPr sz="1200" dirty="0">
                <a:latin typeface="Times New Roman"/>
                <a:cs typeface="Times New Roman"/>
              </a:rPr>
              <a:t>within the  </a:t>
            </a:r>
            <a:r>
              <a:rPr sz="1200" spc="-5" dirty="0">
                <a:latin typeface="Times New Roman"/>
                <a:cs typeface="Times New Roman"/>
              </a:rPr>
              <a:t>developing category; </a:t>
            </a:r>
            <a:r>
              <a:rPr sz="1200" dirty="0">
                <a:latin typeface="Times New Roman"/>
                <a:cs typeface="Times New Roman"/>
              </a:rPr>
              <a:t>(1) those that have already made the move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(2) those that remain locked  in a </a:t>
            </a:r>
            <a:r>
              <a:rPr sz="1200" spc="-5" dirty="0">
                <a:latin typeface="Times New Roman"/>
                <a:cs typeface="Times New Roman"/>
              </a:rPr>
              <a:t>preindustrial economy. Countries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Poland, </a:t>
            </a:r>
            <a:r>
              <a:rPr sz="1200" spc="-5" dirty="0">
                <a:latin typeface="Times New Roman"/>
                <a:cs typeface="Times New Roman"/>
              </a:rPr>
              <a:t>Hungary, Australia, Israel, Venezuela,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388" y="951563"/>
            <a:ext cx="6226810" cy="8063865"/>
            <a:chOff x="818388" y="951563"/>
            <a:chExt cx="6226810" cy="8063865"/>
          </a:xfrm>
        </p:grpSpPr>
        <p:sp>
          <p:nvSpPr>
            <p:cNvPr id="3" name="object 3"/>
            <p:cNvSpPr/>
            <p:nvPr/>
          </p:nvSpPr>
          <p:spPr>
            <a:xfrm>
              <a:off x="918934" y="951563"/>
              <a:ext cx="5955116" cy="1582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388" y="1074407"/>
              <a:ext cx="4472178" cy="3345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8388" y="1354823"/>
              <a:ext cx="5212842" cy="3345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27776" y="1354823"/>
              <a:ext cx="1099566" cy="32995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23888" y="1354823"/>
              <a:ext cx="282689" cy="3345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9912" y="1559039"/>
              <a:ext cx="1456182" cy="3299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72640" y="1559039"/>
              <a:ext cx="528065" cy="3345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97252" y="1559039"/>
              <a:ext cx="1489710" cy="32995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83508" y="1559039"/>
              <a:ext cx="3323082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8388" y="1763255"/>
              <a:ext cx="3338322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53255" y="1763255"/>
              <a:ext cx="1725929" cy="32995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75732" y="1763255"/>
              <a:ext cx="1530858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1967471"/>
              <a:ext cx="6188202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2171687"/>
              <a:ext cx="6186677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2375903"/>
              <a:ext cx="6188202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388" y="2580119"/>
              <a:ext cx="6188202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88" y="2784335"/>
              <a:ext cx="6226302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2988551"/>
              <a:ext cx="6185154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8388" y="3192767"/>
              <a:ext cx="2135886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8388" y="3473183"/>
              <a:ext cx="6188202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8388" y="3779507"/>
              <a:ext cx="5782818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97752" y="3779507"/>
              <a:ext cx="605790" cy="32995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9912" y="4085831"/>
              <a:ext cx="1698498" cy="32995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314955" y="4085831"/>
              <a:ext cx="4691634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4392155"/>
              <a:ext cx="6188202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4698479"/>
              <a:ext cx="6186677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5004803"/>
              <a:ext cx="2486406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388" y="5311127"/>
              <a:ext cx="1546098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61032" y="5311127"/>
              <a:ext cx="2138934" cy="32995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96511" y="5311127"/>
              <a:ext cx="2910078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8388" y="5617451"/>
              <a:ext cx="6188202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8388" y="5923775"/>
              <a:ext cx="2495550" cy="3345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8388" y="6230099"/>
              <a:ext cx="6188202" cy="3345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18388" y="6536423"/>
              <a:ext cx="6188202" cy="3345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18388" y="6842747"/>
              <a:ext cx="3580638" cy="33453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8388" y="7149071"/>
              <a:ext cx="6188202" cy="33453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18388" y="7455395"/>
              <a:ext cx="2550414" cy="33453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8388" y="7761719"/>
              <a:ext cx="6188202" cy="33453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18388" y="8068043"/>
              <a:ext cx="6188202" cy="334530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18388" y="8374367"/>
              <a:ext cx="1378458" cy="33453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46988" y="8680704"/>
              <a:ext cx="319265" cy="334530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75588" y="8680704"/>
              <a:ext cx="4569714" cy="334530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902004" y="872997"/>
            <a:ext cx="5970270" cy="804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 algn="just">
              <a:lnSpc>
                <a:spcPct val="1117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South </a:t>
            </a:r>
            <a:r>
              <a:rPr sz="1200" spc="-5" dirty="0">
                <a:latin typeface="Times New Roman"/>
                <a:cs typeface="Times New Roman"/>
              </a:rPr>
              <a:t>Africa fall </a:t>
            </a:r>
            <a:r>
              <a:rPr sz="1200" dirty="0">
                <a:latin typeface="Times New Roman"/>
                <a:cs typeface="Times New Roman"/>
              </a:rPr>
              <a:t>into the </a:t>
            </a:r>
            <a:r>
              <a:rPr sz="1200" spc="-5" dirty="0">
                <a:latin typeface="Times New Roman"/>
                <a:cs typeface="Times New Roman"/>
              </a:rPr>
              <a:t>first group.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second </a:t>
            </a:r>
            <a:r>
              <a:rPr sz="1200" spc="-5" dirty="0">
                <a:latin typeface="Times New Roman"/>
                <a:cs typeface="Times New Roman"/>
              </a:rPr>
              <a:t>group are Pakistan, Sri Lanka, Tanzania, and  Chad, where </a:t>
            </a:r>
            <a:r>
              <a:rPr sz="1200" dirty="0">
                <a:latin typeface="Times New Roman"/>
                <a:cs typeface="Times New Roman"/>
              </a:rPr>
              <a:t>living standards </a:t>
            </a:r>
            <a:r>
              <a:rPr sz="1200" spc="-5" dirty="0">
                <a:latin typeface="Times New Roman"/>
                <a:cs typeface="Times New Roman"/>
              </a:rPr>
              <a:t>are low and </a:t>
            </a:r>
            <a:r>
              <a:rPr sz="1200" dirty="0">
                <a:latin typeface="Times New Roman"/>
                <a:cs typeface="Times New Roman"/>
              </a:rPr>
              <a:t>improvement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slow.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1700"/>
              </a:lnSpc>
              <a:spcBef>
                <a:spcPts val="600"/>
              </a:spcBef>
            </a:pPr>
            <a:r>
              <a:rPr sz="1200" spc="-5" dirty="0">
                <a:latin typeface="Times New Roman"/>
                <a:cs typeface="Times New Roman"/>
              </a:rPr>
              <a:t>Another </a:t>
            </a:r>
            <a:r>
              <a:rPr sz="1200" spc="5" dirty="0">
                <a:latin typeface="Times New Roman"/>
                <a:cs typeface="Times New Roman"/>
              </a:rPr>
              <a:t>way </a:t>
            </a:r>
            <a:r>
              <a:rPr sz="1200" dirty="0">
                <a:latin typeface="Times New Roman"/>
                <a:cs typeface="Times New Roman"/>
              </a:rPr>
              <a:t>of classifying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according to </a:t>
            </a:r>
            <a:r>
              <a:rPr sz="1200" spc="-5" dirty="0">
                <a:latin typeface="Times New Roman"/>
                <a:cs typeface="Times New Roman"/>
              </a:rPr>
              <a:t>economic development is as </a:t>
            </a:r>
            <a:r>
              <a:rPr sz="1200" b="1" i="1" spc="-5" dirty="0">
                <a:latin typeface="Times New Roman"/>
                <a:cs typeface="Times New Roman"/>
              </a:rPr>
              <a:t>less developed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b="1" i="1" spc="-5" dirty="0">
                <a:latin typeface="Times New Roman"/>
                <a:cs typeface="Times New Roman"/>
              </a:rPr>
              <a:t>newly industrialized</a:t>
            </a:r>
            <a:r>
              <a:rPr sz="1200" spc="-5" dirty="0">
                <a:latin typeface="Times New Roman"/>
                <a:cs typeface="Times New Roman"/>
              </a:rPr>
              <a:t>, and </a:t>
            </a:r>
            <a:r>
              <a:rPr sz="1200" b="1" i="1" dirty="0">
                <a:latin typeface="Times New Roman"/>
                <a:cs typeface="Times New Roman"/>
              </a:rPr>
              <a:t>highly </a:t>
            </a:r>
            <a:r>
              <a:rPr sz="1200" b="1" i="1" spc="-5" dirty="0">
                <a:latin typeface="Times New Roman"/>
                <a:cs typeface="Times New Roman"/>
              </a:rPr>
              <a:t>industrialized </a:t>
            </a:r>
            <a:r>
              <a:rPr sz="1200" spc="-5" dirty="0">
                <a:latin typeface="Times New Roman"/>
                <a:cs typeface="Times New Roman"/>
              </a:rPr>
              <a:t>countries. Among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world’s </a:t>
            </a:r>
            <a:r>
              <a:rPr sz="1200" dirty="0">
                <a:latin typeface="Times New Roman"/>
                <a:cs typeface="Times New Roman"/>
              </a:rPr>
              <a:t>approximately 190  </a:t>
            </a:r>
            <a:r>
              <a:rPr sz="1200" spc="-5" dirty="0">
                <a:latin typeface="Times New Roman"/>
                <a:cs typeface="Times New Roman"/>
              </a:rPr>
              <a:t>independent nations, about </a:t>
            </a:r>
            <a:r>
              <a:rPr sz="1200" dirty="0">
                <a:latin typeface="Times New Roman"/>
                <a:cs typeface="Times New Roman"/>
              </a:rPr>
              <a:t>115 </a:t>
            </a:r>
            <a:r>
              <a:rPr sz="1200" spc="-5" dirty="0">
                <a:latin typeface="Times New Roman"/>
                <a:cs typeface="Times New Roman"/>
              </a:rPr>
              <a:t>are categorized as </a:t>
            </a:r>
            <a:r>
              <a:rPr sz="1200" b="1" i="1" spc="-5" dirty="0">
                <a:latin typeface="Times New Roman"/>
                <a:cs typeface="Times New Roman"/>
              </a:rPr>
              <a:t>less developed countries </a:t>
            </a: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GDP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less </a:t>
            </a:r>
            <a:r>
              <a:rPr sz="1200" dirty="0">
                <a:latin typeface="Times New Roman"/>
                <a:cs typeface="Times New Roman"/>
              </a:rPr>
              <a:t>than $1,700 </a:t>
            </a:r>
            <a:r>
              <a:rPr sz="1200" spc="-5" dirty="0">
                <a:latin typeface="Times New Roman"/>
                <a:cs typeface="Times New Roman"/>
              </a:rPr>
              <a:t>per capita.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nations lack </a:t>
            </a:r>
            <a:r>
              <a:rPr sz="1200" dirty="0">
                <a:latin typeface="Times New Roman"/>
                <a:cs typeface="Times New Roman"/>
              </a:rPr>
              <a:t>most or </a:t>
            </a:r>
            <a:r>
              <a:rPr sz="1200" spc="-5" dirty="0">
                <a:latin typeface="Times New Roman"/>
                <a:cs typeface="Times New Roman"/>
              </a:rPr>
              <a:t>all resources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growth and</a:t>
            </a:r>
            <a:r>
              <a:rPr sz="1200" spc="-1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often  </a:t>
            </a:r>
            <a:r>
              <a:rPr sz="1200" dirty="0">
                <a:latin typeface="Times New Roman"/>
                <a:cs typeface="Times New Roman"/>
              </a:rPr>
              <a:t>rely heavily on </a:t>
            </a:r>
            <a:r>
              <a:rPr sz="1200" spc="-5" dirty="0">
                <a:latin typeface="Times New Roman"/>
                <a:cs typeface="Times New Roman"/>
              </a:rPr>
              <a:t>foreign aid.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frequently have unstable </a:t>
            </a:r>
            <a:r>
              <a:rPr sz="1200" spc="-5" dirty="0">
                <a:latin typeface="Times New Roman"/>
                <a:cs typeface="Times New Roman"/>
              </a:rPr>
              <a:t>governments and </a:t>
            </a:r>
            <a:r>
              <a:rPr sz="1200" dirty="0">
                <a:latin typeface="Times New Roman"/>
                <a:cs typeface="Times New Roman"/>
              </a:rPr>
              <a:t>overpopulation  </a:t>
            </a:r>
            <a:r>
              <a:rPr sz="1200" spc="-5" dirty="0">
                <a:latin typeface="Times New Roman"/>
                <a:cs typeface="Times New Roman"/>
              </a:rPr>
              <a:t>problems. Countries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this </a:t>
            </a:r>
            <a:r>
              <a:rPr sz="1200" dirty="0">
                <a:latin typeface="Times New Roman"/>
                <a:cs typeface="Times New Roman"/>
              </a:rPr>
              <a:t>category include Ethiopia, </a:t>
            </a:r>
            <a:r>
              <a:rPr sz="1200" spc="-5" dirty="0">
                <a:latin typeface="Times New Roman"/>
                <a:cs typeface="Times New Roman"/>
              </a:rPr>
              <a:t>Cambodia, Sudan, Afghanistan, Myanmar,  Haiti, and Bangladesh. These less developed countries </a:t>
            </a:r>
            <a:r>
              <a:rPr sz="1200" dirty="0">
                <a:latin typeface="Times New Roman"/>
                <a:cs typeface="Times New Roman"/>
              </a:rPr>
              <a:t>are not </a:t>
            </a:r>
            <a:r>
              <a:rPr sz="1200" spc="-5" dirty="0">
                <a:latin typeface="Times New Roman"/>
                <a:cs typeface="Times New Roman"/>
              </a:rPr>
              <a:t>attractive markets </a:t>
            </a:r>
            <a:r>
              <a:rPr sz="1200" dirty="0">
                <a:latin typeface="Times New Roman"/>
                <a:cs typeface="Times New Roman"/>
              </a:rPr>
              <a:t>for most  </a:t>
            </a:r>
            <a:r>
              <a:rPr sz="1200" spc="-5" dirty="0">
                <a:latin typeface="Times New Roman"/>
                <a:cs typeface="Times New Roman"/>
              </a:rPr>
              <a:t>consumer goods </a:t>
            </a:r>
            <a:r>
              <a:rPr sz="1200" dirty="0">
                <a:latin typeface="Times New Roman"/>
                <a:cs typeface="Times New Roman"/>
              </a:rPr>
              <a:t>or for highly </a:t>
            </a:r>
            <a:r>
              <a:rPr sz="1200" spc="-5" dirty="0">
                <a:latin typeface="Times New Roman"/>
                <a:cs typeface="Times New Roman"/>
              </a:rPr>
              <a:t>technical </a:t>
            </a:r>
            <a:r>
              <a:rPr sz="1200" dirty="0">
                <a:latin typeface="Times New Roman"/>
                <a:cs typeface="Times New Roman"/>
              </a:rPr>
              <a:t>products. </a:t>
            </a:r>
            <a:r>
              <a:rPr sz="1200" spc="-5" dirty="0">
                <a:latin typeface="Times New Roman"/>
                <a:cs typeface="Times New Roman"/>
              </a:rPr>
              <a:t>However,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should not be totally </a:t>
            </a:r>
            <a:r>
              <a:rPr sz="1200" spc="-5" dirty="0">
                <a:latin typeface="Times New Roman"/>
                <a:cs typeface="Times New Roman"/>
              </a:rPr>
              <a:t>ignored.  </a:t>
            </a:r>
            <a:r>
              <a:rPr sz="1200" spc="-10" dirty="0">
                <a:latin typeface="Times New Roman"/>
                <a:cs typeface="Times New Roman"/>
              </a:rPr>
              <a:t>Less </a:t>
            </a:r>
            <a:r>
              <a:rPr sz="1200" spc="-5" dirty="0">
                <a:latin typeface="Times New Roman"/>
                <a:cs typeface="Times New Roman"/>
              </a:rPr>
              <a:t>developed countries are </a:t>
            </a:r>
            <a:r>
              <a:rPr sz="1200" dirty="0">
                <a:latin typeface="Times New Roman"/>
                <a:cs typeface="Times New Roman"/>
              </a:rPr>
              <a:t>very </a:t>
            </a:r>
            <a:r>
              <a:rPr sz="1200" spc="-5" dirty="0">
                <a:latin typeface="Times New Roman"/>
                <a:cs typeface="Times New Roman"/>
              </a:rPr>
              <a:t>eager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acquire </a:t>
            </a:r>
            <a:r>
              <a:rPr sz="1200" dirty="0">
                <a:latin typeface="Times New Roman"/>
                <a:cs typeface="Times New Roman"/>
              </a:rPr>
              <a:t>technology </a:t>
            </a:r>
            <a:r>
              <a:rPr sz="1200" spc="-5" dirty="0">
                <a:latin typeface="Times New Roman"/>
                <a:cs typeface="Times New Roman"/>
              </a:rPr>
              <a:t>that will, for example, allow them 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increase agricultural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output.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ts val="2410"/>
              </a:lnSpc>
              <a:spcBef>
                <a:spcPts val="40"/>
              </a:spcBef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next </a:t>
            </a:r>
            <a:r>
              <a:rPr sz="1200" spc="-5" dirty="0">
                <a:latin typeface="Times New Roman"/>
                <a:cs typeface="Times New Roman"/>
              </a:rPr>
              <a:t>level are </a:t>
            </a:r>
            <a:r>
              <a:rPr sz="1200" dirty="0">
                <a:latin typeface="Times New Roman"/>
                <a:cs typeface="Times New Roman"/>
              </a:rPr>
              <a:t>countries that </a:t>
            </a:r>
            <a:r>
              <a:rPr sz="1200" spc="-5" dirty="0">
                <a:latin typeface="Times New Roman"/>
                <a:cs typeface="Times New Roman"/>
              </a:rPr>
              <a:t>have an average GDP between </a:t>
            </a:r>
            <a:r>
              <a:rPr sz="1200" dirty="0">
                <a:latin typeface="Times New Roman"/>
                <a:cs typeface="Times New Roman"/>
              </a:rPr>
              <a:t>$1,700 and $ 5,500. This </a:t>
            </a:r>
            <a:r>
              <a:rPr sz="1200" spc="-5" dirty="0">
                <a:latin typeface="Times New Roman"/>
                <a:cs typeface="Times New Roman"/>
              </a:rPr>
              <a:t>group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about </a:t>
            </a:r>
            <a:r>
              <a:rPr sz="1200" dirty="0">
                <a:latin typeface="Times New Roman"/>
                <a:cs typeface="Times New Roman"/>
              </a:rPr>
              <a:t>40 </a:t>
            </a:r>
            <a:r>
              <a:rPr sz="1200" spc="-5" dirty="0">
                <a:latin typeface="Times New Roman"/>
                <a:cs typeface="Times New Roman"/>
              </a:rPr>
              <a:t>nations, </a:t>
            </a:r>
            <a:r>
              <a:rPr sz="1200" dirty="0">
                <a:latin typeface="Times New Roman"/>
                <a:cs typeface="Times New Roman"/>
              </a:rPr>
              <a:t>including </a:t>
            </a:r>
            <a:r>
              <a:rPr sz="1200" spc="-5" dirty="0">
                <a:latin typeface="Times New Roman"/>
                <a:cs typeface="Times New Roman"/>
              </a:rPr>
              <a:t>Chile, Thailand, Malaysia, and </a:t>
            </a:r>
            <a:r>
              <a:rPr sz="1200" dirty="0">
                <a:latin typeface="Times New Roman"/>
                <a:cs typeface="Times New Roman"/>
              </a:rPr>
              <a:t>Mexico, are </a:t>
            </a:r>
            <a:r>
              <a:rPr sz="1200" spc="-5" dirty="0">
                <a:latin typeface="Times New Roman"/>
                <a:cs typeface="Times New Roman"/>
              </a:rPr>
              <a:t>described as </a:t>
            </a:r>
            <a:r>
              <a:rPr sz="1200" b="1" i="1" spc="-5" dirty="0">
                <a:latin typeface="Times New Roman"/>
                <a:cs typeface="Times New Roman"/>
              </a:rPr>
              <a:t>newly  industrialized countries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combine an eager workforce, low wages, and </a:t>
            </a:r>
            <a:r>
              <a:rPr sz="1200" dirty="0">
                <a:latin typeface="Times New Roman"/>
                <a:cs typeface="Times New Roman"/>
              </a:rPr>
              <a:t>reasonably stable  </a:t>
            </a:r>
            <a:r>
              <a:rPr sz="1200" spc="-5" dirty="0">
                <a:latin typeface="Times New Roman"/>
                <a:cs typeface="Times New Roman"/>
              </a:rPr>
              <a:t>governments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produce high rates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economic growth. </a:t>
            </a:r>
            <a:r>
              <a:rPr sz="1200" dirty="0">
                <a:latin typeface="Times New Roman"/>
                <a:cs typeface="Times New Roman"/>
              </a:rPr>
              <a:t>They typically export </a:t>
            </a:r>
            <a:r>
              <a:rPr sz="1200" spc="-5" dirty="0">
                <a:latin typeface="Times New Roman"/>
                <a:cs typeface="Times New Roman"/>
              </a:rPr>
              <a:t>manufactured  goods and </a:t>
            </a:r>
            <a:r>
              <a:rPr sz="1200" dirty="0">
                <a:latin typeface="Times New Roman"/>
                <a:cs typeface="Times New Roman"/>
              </a:rPr>
              <a:t>import technology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consumer </a:t>
            </a:r>
            <a:r>
              <a:rPr sz="1200" spc="-5" dirty="0">
                <a:latin typeface="Times New Roman"/>
                <a:cs typeface="Times New Roman"/>
              </a:rPr>
              <a:t>goods. These are </a:t>
            </a:r>
            <a:r>
              <a:rPr sz="1200" dirty="0">
                <a:latin typeface="Times New Roman"/>
                <a:cs typeface="Times New Roman"/>
              </a:rPr>
              <a:t>highly </a:t>
            </a:r>
            <a:r>
              <a:rPr sz="1200" spc="-5" dirty="0">
                <a:latin typeface="Times New Roman"/>
                <a:cs typeface="Times New Roman"/>
              </a:rPr>
              <a:t>attractive markets </a:t>
            </a:r>
            <a:r>
              <a:rPr sz="1200" dirty="0">
                <a:latin typeface="Times New Roman"/>
                <a:cs typeface="Times New Roman"/>
              </a:rPr>
              <a:t>for firms  that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technological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advantage.</a:t>
            </a:r>
            <a:endParaRPr sz="1200">
              <a:latin typeface="Times New Roman"/>
              <a:cs typeface="Times New Roman"/>
            </a:endParaRPr>
          </a:p>
          <a:p>
            <a:pPr marL="12700" marR="8890" algn="just">
              <a:lnSpc>
                <a:spcPts val="241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Finally, </a:t>
            </a:r>
            <a:r>
              <a:rPr sz="1200" dirty="0">
                <a:latin typeface="Times New Roman"/>
                <a:cs typeface="Times New Roman"/>
              </a:rPr>
              <a:t>there are the </a:t>
            </a:r>
            <a:r>
              <a:rPr sz="1200" b="1" i="1" dirty="0">
                <a:latin typeface="Times New Roman"/>
                <a:cs typeface="Times New Roman"/>
              </a:rPr>
              <a:t>highly </a:t>
            </a:r>
            <a:r>
              <a:rPr sz="1200" b="1" i="1" spc="-5" dirty="0">
                <a:latin typeface="Times New Roman"/>
                <a:cs typeface="Times New Roman"/>
              </a:rPr>
              <a:t>industrialized countries</a:t>
            </a:r>
            <a:r>
              <a:rPr sz="1200" spc="-5" dirty="0">
                <a:latin typeface="Times New Roman"/>
                <a:cs typeface="Times New Roman"/>
              </a:rPr>
              <a:t>, which have an </a:t>
            </a:r>
            <a:r>
              <a:rPr sz="1200" dirty="0">
                <a:latin typeface="Times New Roman"/>
                <a:cs typeface="Times New Roman"/>
              </a:rPr>
              <a:t>average per capita income  </a:t>
            </a:r>
            <a:r>
              <a:rPr sz="1200" spc="-5" dirty="0">
                <a:latin typeface="Times New Roman"/>
                <a:cs typeface="Times New Roman"/>
              </a:rPr>
              <a:t>GDP over </a:t>
            </a:r>
            <a:r>
              <a:rPr sz="1200" dirty="0">
                <a:latin typeface="Times New Roman"/>
                <a:cs typeface="Times New Roman"/>
              </a:rPr>
              <a:t>$5,500. About 35 </a:t>
            </a:r>
            <a:r>
              <a:rPr sz="1200" spc="-5" dirty="0">
                <a:latin typeface="Times New Roman"/>
                <a:cs typeface="Times New Roman"/>
              </a:rPr>
              <a:t>nations </a:t>
            </a:r>
            <a:r>
              <a:rPr sz="1200" dirty="0">
                <a:latin typeface="Times New Roman"/>
                <a:cs typeface="Times New Roman"/>
              </a:rPr>
              <a:t>fall into this </a:t>
            </a:r>
            <a:r>
              <a:rPr sz="1200" spc="-5" dirty="0">
                <a:latin typeface="Times New Roman"/>
                <a:cs typeface="Times New Roman"/>
              </a:rPr>
              <a:t>category, </a:t>
            </a:r>
            <a:r>
              <a:rPr sz="1200" dirty="0">
                <a:latin typeface="Times New Roman"/>
                <a:cs typeface="Times New Roman"/>
              </a:rPr>
              <a:t>including the </a:t>
            </a:r>
            <a:r>
              <a:rPr sz="1200" spc="-5" dirty="0">
                <a:latin typeface="Times New Roman"/>
                <a:cs typeface="Times New Roman"/>
              </a:rPr>
              <a:t>U.S., Canada, </a:t>
            </a:r>
            <a:r>
              <a:rPr sz="1200" dirty="0">
                <a:latin typeface="Times New Roman"/>
                <a:cs typeface="Times New Roman"/>
              </a:rPr>
              <a:t>Japan,  </a:t>
            </a:r>
            <a:r>
              <a:rPr sz="1200" spc="-5" dirty="0">
                <a:latin typeface="Times New Roman"/>
                <a:cs typeface="Times New Roman"/>
              </a:rPr>
              <a:t>Taiwan, Germany, France, and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U.K.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2410"/>
              </a:lnSpc>
              <a:spcBef>
                <a:spcPts val="10"/>
              </a:spcBef>
            </a:pP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well-developed </a:t>
            </a:r>
            <a:r>
              <a:rPr sz="1200" spc="-5" dirty="0">
                <a:latin typeface="Times New Roman"/>
                <a:cs typeface="Times New Roman"/>
              </a:rPr>
              <a:t>infrastructures, </a:t>
            </a:r>
            <a:r>
              <a:rPr sz="1200" dirty="0">
                <a:latin typeface="Times New Roman"/>
                <a:cs typeface="Times New Roman"/>
              </a:rPr>
              <a:t>high </a:t>
            </a:r>
            <a:r>
              <a:rPr sz="1200" spc="-5" dirty="0">
                <a:latin typeface="Times New Roman"/>
                <a:cs typeface="Times New Roman"/>
              </a:rPr>
              <a:t>levels </a:t>
            </a:r>
            <a:r>
              <a:rPr sz="1200" dirty="0">
                <a:latin typeface="Times New Roman"/>
                <a:cs typeface="Times New Roman"/>
              </a:rPr>
              <a:t>of education </a:t>
            </a:r>
            <a:r>
              <a:rPr sz="1200" spc="-5" dirty="0">
                <a:latin typeface="Times New Roman"/>
                <a:cs typeface="Times New Roman"/>
              </a:rPr>
              <a:t>and literacy, </a:t>
            </a:r>
            <a:r>
              <a:rPr sz="1200" dirty="0">
                <a:latin typeface="Times New Roman"/>
                <a:cs typeface="Times New Roman"/>
              </a:rPr>
              <a:t>stable  </a:t>
            </a:r>
            <a:r>
              <a:rPr sz="1200" spc="-5" dirty="0">
                <a:latin typeface="Times New Roman"/>
                <a:cs typeface="Times New Roman"/>
              </a:rPr>
              <a:t>governments, </a:t>
            </a:r>
            <a:r>
              <a:rPr sz="1200" dirty="0">
                <a:latin typeface="Times New Roman"/>
                <a:cs typeface="Times New Roman"/>
              </a:rPr>
              <a:t>constantly </a:t>
            </a:r>
            <a:r>
              <a:rPr sz="1200" spc="-5" dirty="0">
                <a:latin typeface="Times New Roman"/>
                <a:cs typeface="Times New Roman"/>
              </a:rPr>
              <a:t>advancing technology,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well-trained work </a:t>
            </a:r>
            <a:r>
              <a:rPr sz="1200" dirty="0">
                <a:latin typeface="Times New Roman"/>
                <a:cs typeface="Times New Roman"/>
              </a:rPr>
              <a:t>forces. </a:t>
            </a:r>
            <a:r>
              <a:rPr sz="1200" spc="-5" dirty="0">
                <a:latin typeface="Times New Roman"/>
                <a:cs typeface="Times New Roman"/>
              </a:rPr>
              <a:t>These countries are  </a:t>
            </a:r>
            <a:r>
              <a:rPr sz="1200" dirty="0">
                <a:latin typeface="Times New Roman"/>
                <a:cs typeface="Times New Roman"/>
              </a:rPr>
              <a:t>heavily </a:t>
            </a:r>
            <a:r>
              <a:rPr sz="1200" spc="-5" dirty="0">
                <a:latin typeface="Times New Roman"/>
                <a:cs typeface="Times New Roman"/>
              </a:rPr>
              <a:t>involved </a:t>
            </a:r>
            <a:r>
              <a:rPr sz="1200" dirty="0">
                <a:latin typeface="Times New Roman"/>
                <a:cs typeface="Times New Roman"/>
              </a:rPr>
              <a:t>in exporting a wide variety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30"/>
              </a:spcBef>
            </a:pPr>
            <a:r>
              <a:rPr sz="1200" spc="-5" dirty="0">
                <a:latin typeface="Times New Roman"/>
                <a:cs typeface="Times New Roman"/>
              </a:rPr>
              <a:t>Although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these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wealthiest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countries,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they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also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ones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which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75"/>
              </a:spcBef>
            </a:pPr>
            <a:r>
              <a:rPr sz="1200" dirty="0">
                <a:latin typeface="Times New Roman"/>
                <a:cs typeface="Times New Roman"/>
              </a:rPr>
              <a:t>likely to </a:t>
            </a:r>
            <a:r>
              <a:rPr sz="1200" spc="-5" dirty="0">
                <a:latin typeface="Times New Roman"/>
                <a:cs typeface="Times New Roman"/>
              </a:rPr>
              <a:t>face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stiffest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competition.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World </a:t>
            </a:r>
            <a:r>
              <a:rPr sz="1200" spc="-5" dirty="0">
                <a:latin typeface="Times New Roman"/>
                <a:cs typeface="Times New Roman"/>
              </a:rPr>
              <a:t>Bank has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different classification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categorizing </a:t>
            </a:r>
            <a:r>
              <a:rPr sz="1200" dirty="0">
                <a:latin typeface="Times New Roman"/>
                <a:cs typeface="Times New Roman"/>
              </a:rPr>
              <a:t>countries </a:t>
            </a:r>
            <a:r>
              <a:rPr sz="1200" spc="-5" dirty="0">
                <a:latin typeface="Times New Roman"/>
                <a:cs typeface="Times New Roman"/>
              </a:rPr>
              <a:t>regarding economic  development. </a:t>
            </a:r>
            <a:r>
              <a:rPr sz="1200" dirty="0">
                <a:latin typeface="Times New Roman"/>
                <a:cs typeface="Times New Roman"/>
              </a:rPr>
              <a:t>The World </a:t>
            </a:r>
            <a:r>
              <a:rPr sz="1200" spc="-5" dirty="0">
                <a:latin typeface="Times New Roman"/>
                <a:cs typeface="Times New Roman"/>
              </a:rPr>
              <a:t>Bank </a:t>
            </a:r>
            <a:r>
              <a:rPr sz="1200" dirty="0">
                <a:latin typeface="Times New Roman"/>
                <a:cs typeface="Times New Roman"/>
              </a:rPr>
              <a:t>(1996) </a:t>
            </a:r>
            <a:r>
              <a:rPr sz="1200" spc="-5" dirty="0">
                <a:latin typeface="Times New Roman"/>
                <a:cs typeface="Times New Roman"/>
              </a:rPr>
              <a:t>groups </a:t>
            </a:r>
            <a:r>
              <a:rPr sz="1200" dirty="0">
                <a:latin typeface="Times New Roman"/>
                <a:cs typeface="Times New Roman"/>
              </a:rPr>
              <a:t>countries on the </a:t>
            </a:r>
            <a:r>
              <a:rPr sz="1200" spc="-5" dirty="0">
                <a:latin typeface="Times New Roman"/>
                <a:cs typeface="Times New Roman"/>
              </a:rPr>
              <a:t>basis </a:t>
            </a:r>
            <a:r>
              <a:rPr sz="1200" dirty="0">
                <a:latin typeface="Times New Roman"/>
                <a:cs typeface="Times New Roman"/>
              </a:rPr>
              <a:t>of gross </a:t>
            </a:r>
            <a:r>
              <a:rPr sz="1200" spc="-5" dirty="0">
                <a:latin typeface="Times New Roman"/>
                <a:cs typeface="Times New Roman"/>
              </a:rPr>
              <a:t>national product</a:t>
            </a:r>
            <a:r>
              <a:rPr sz="1200" spc="-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  capita as </a:t>
            </a:r>
            <a:r>
              <a:rPr sz="1200" dirty="0">
                <a:latin typeface="Times New Roman"/>
                <a:cs typeface="Times New Roman"/>
              </a:rPr>
              <a:t>follows:</a:t>
            </a:r>
            <a:endParaRPr sz="1200">
              <a:latin typeface="Times New Roman"/>
              <a:cs typeface="Times New Roman"/>
            </a:endParaRPr>
          </a:p>
          <a:p>
            <a:pPr marL="241300" algn="just">
              <a:lnSpc>
                <a:spcPct val="100000"/>
              </a:lnSpc>
              <a:spcBef>
                <a:spcPts val="975"/>
              </a:spcBef>
            </a:pPr>
            <a:r>
              <a:rPr sz="1200" dirty="0">
                <a:latin typeface="Times New Roman"/>
                <a:cs typeface="Times New Roman"/>
              </a:rPr>
              <a:t>1. </a:t>
            </a:r>
            <a:r>
              <a:rPr sz="1200" spc="-5" dirty="0">
                <a:latin typeface="Times New Roman"/>
                <a:cs typeface="Times New Roman"/>
              </a:rPr>
              <a:t>Low- </a:t>
            </a:r>
            <a:r>
              <a:rPr sz="1200" dirty="0">
                <a:latin typeface="Times New Roman"/>
                <a:cs typeface="Times New Roman"/>
              </a:rPr>
              <a:t>income </a:t>
            </a:r>
            <a:r>
              <a:rPr sz="1200" spc="-5" dirty="0">
                <a:latin typeface="Times New Roman"/>
                <a:cs typeface="Times New Roman"/>
              </a:rPr>
              <a:t>economies (for example, Vietnam, </a:t>
            </a:r>
            <a:r>
              <a:rPr sz="1200" dirty="0">
                <a:latin typeface="Times New Roman"/>
                <a:cs typeface="Times New Roman"/>
              </a:rPr>
              <a:t>Ethiopia, </a:t>
            </a:r>
            <a:r>
              <a:rPr sz="1200" spc="-5" dirty="0">
                <a:latin typeface="Times New Roman"/>
                <a:cs typeface="Times New Roman"/>
              </a:rPr>
              <a:t>Haiti)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$490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31</a:t>
            </a:fld>
            <a:endParaRPr spc="-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767" y="951563"/>
            <a:ext cx="123145" cy="126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535" y="951563"/>
            <a:ext cx="5409610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7328" y="1257887"/>
            <a:ext cx="118584" cy="131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586" y="1253366"/>
            <a:ext cx="5019331" cy="162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2767" y="1564211"/>
            <a:ext cx="123145" cy="126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1555" y="1559690"/>
            <a:ext cx="4574443" cy="162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18388" y="1870535"/>
            <a:ext cx="6226810" cy="7118984"/>
            <a:chOff x="818388" y="1870535"/>
            <a:chExt cx="6226810" cy="7118984"/>
          </a:xfrm>
        </p:grpSpPr>
        <p:sp>
          <p:nvSpPr>
            <p:cNvPr id="9" name="object 9"/>
            <p:cNvSpPr/>
            <p:nvPr/>
          </p:nvSpPr>
          <p:spPr>
            <a:xfrm>
              <a:off x="914362" y="1870535"/>
              <a:ext cx="5639651" cy="1582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8388" y="1993379"/>
              <a:ext cx="1700022" cy="3345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8388" y="2273795"/>
              <a:ext cx="1668018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8388" y="2554211"/>
              <a:ext cx="6188202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388" y="2758427"/>
              <a:ext cx="6188202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8388" y="2962643"/>
              <a:ext cx="6188202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3166859"/>
              <a:ext cx="6188202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3371075"/>
              <a:ext cx="6186677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3575291"/>
              <a:ext cx="6185154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388" y="3779507"/>
              <a:ext cx="4324350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88" y="4059923"/>
              <a:ext cx="6226302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4366247"/>
              <a:ext cx="6188202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8388" y="4672571"/>
              <a:ext cx="6188202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8388" y="4978895"/>
              <a:ext cx="6188202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8388" y="5285219"/>
              <a:ext cx="2224278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8388" y="5591543"/>
              <a:ext cx="6186677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388" y="5897867"/>
              <a:ext cx="6186677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8388" y="6204191"/>
              <a:ext cx="6186677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6510515"/>
              <a:ext cx="6188202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6816839"/>
              <a:ext cx="6186677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7123163"/>
              <a:ext cx="3446526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388" y="7429487"/>
              <a:ext cx="6188202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8388" y="7735811"/>
              <a:ext cx="6188202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18388" y="8042135"/>
              <a:ext cx="6186677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8388" y="8348459"/>
              <a:ext cx="1835658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450592" y="8348459"/>
              <a:ext cx="1622297" cy="32995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869436" y="8348459"/>
              <a:ext cx="529577" cy="3345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195572" y="8348459"/>
              <a:ext cx="2227326" cy="32995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219444" y="8348459"/>
              <a:ext cx="784098" cy="33453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9912" y="8654795"/>
              <a:ext cx="2001774" cy="32995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618232" y="8654795"/>
              <a:ext cx="311670" cy="33453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902004" y="894333"/>
            <a:ext cx="5972175" cy="7994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Lower middle- </a:t>
            </a:r>
            <a:r>
              <a:rPr sz="1200" dirty="0">
                <a:latin typeface="Times New Roman"/>
                <a:cs typeface="Times New Roman"/>
              </a:rPr>
              <a:t>income </a:t>
            </a:r>
            <a:r>
              <a:rPr sz="1200" spc="-5" dirty="0">
                <a:latin typeface="Times New Roman"/>
                <a:cs typeface="Times New Roman"/>
              </a:rPr>
              <a:t>economies (for example, Guatemala, </a:t>
            </a:r>
            <a:r>
              <a:rPr sz="1200" dirty="0">
                <a:latin typeface="Times New Roman"/>
                <a:cs typeface="Times New Roman"/>
              </a:rPr>
              <a:t>Philippines, Turkey</a:t>
            </a:r>
            <a:r>
              <a:rPr sz="1200" i="1" dirty="0">
                <a:latin typeface="Times New Roman"/>
                <a:cs typeface="Times New Roman"/>
              </a:rPr>
              <a:t>)</a:t>
            </a:r>
            <a:r>
              <a:rPr sz="1200" i="1" spc="9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$1740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969"/>
              </a:spcBef>
              <a:buAutoNum type="arabicPeriod" startAt="2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Upper middle- </a:t>
            </a:r>
            <a:r>
              <a:rPr sz="1200" dirty="0">
                <a:latin typeface="Times New Roman"/>
                <a:cs typeface="Times New Roman"/>
              </a:rPr>
              <a:t>income </a:t>
            </a:r>
            <a:r>
              <a:rPr sz="1200" spc="-5" dirty="0">
                <a:latin typeface="Times New Roman"/>
                <a:cs typeface="Times New Roman"/>
              </a:rPr>
              <a:t>economies (for example </a:t>
            </a:r>
            <a:r>
              <a:rPr sz="1200" dirty="0">
                <a:latin typeface="Times New Roman"/>
                <a:cs typeface="Times New Roman"/>
              </a:rPr>
              <a:t>Mexico, </a:t>
            </a:r>
            <a:r>
              <a:rPr sz="1200" spc="-5" dirty="0">
                <a:latin typeface="Times New Roman"/>
                <a:cs typeface="Times New Roman"/>
              </a:rPr>
              <a:t>Malaysia, </a:t>
            </a:r>
            <a:r>
              <a:rPr sz="1200" dirty="0">
                <a:latin typeface="Times New Roman"/>
                <a:cs typeface="Times New Roman"/>
              </a:rPr>
              <a:t>Greece)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$4600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969"/>
              </a:spcBef>
              <a:buAutoNum type="arabicPeriod" startAt="2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Upper </a:t>
            </a:r>
            <a:r>
              <a:rPr sz="1200" dirty="0">
                <a:latin typeface="Times New Roman"/>
                <a:cs typeface="Times New Roman"/>
              </a:rPr>
              <a:t>– income economies </a:t>
            </a:r>
            <a:r>
              <a:rPr sz="1200" spc="-5" dirty="0">
                <a:latin typeface="Times New Roman"/>
                <a:cs typeface="Times New Roman"/>
              </a:rPr>
              <a:t>(for example. USA, Japan, Germany)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$25,870</a:t>
            </a:r>
            <a:endParaRPr sz="1200">
              <a:latin typeface="Times New Roman"/>
              <a:cs typeface="Times New Roman"/>
            </a:endParaRPr>
          </a:p>
          <a:p>
            <a:pPr marL="12700" marR="327025" algn="just">
              <a:lnSpc>
                <a:spcPct val="111700"/>
              </a:lnSpc>
              <a:spcBef>
                <a:spcPts val="805"/>
              </a:spcBef>
            </a:pP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separate class, </a:t>
            </a:r>
            <a:r>
              <a:rPr sz="1200" dirty="0">
                <a:latin typeface="Times New Roman"/>
                <a:cs typeface="Times New Roman"/>
              </a:rPr>
              <a:t>the newly </a:t>
            </a:r>
            <a:r>
              <a:rPr sz="1200" spc="-5" dirty="0">
                <a:latin typeface="Times New Roman"/>
                <a:cs typeface="Times New Roman"/>
              </a:rPr>
              <a:t>industrialized countries (NICs)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Asia such as </a:t>
            </a:r>
            <a:r>
              <a:rPr sz="1200" dirty="0">
                <a:latin typeface="Times New Roman"/>
                <a:cs typeface="Times New Roman"/>
              </a:rPr>
              <a:t>Singapore </a:t>
            </a:r>
            <a:r>
              <a:rPr sz="1200" spc="-5" dirty="0">
                <a:latin typeface="Times New Roman"/>
                <a:cs typeface="Times New Roman"/>
              </a:rPr>
              <a:t>and  Taiwan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recognized.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95"/>
              </a:spcBef>
            </a:pPr>
            <a:r>
              <a:rPr sz="1200" b="1" spc="-5" dirty="0">
                <a:latin typeface="Times New Roman"/>
                <a:cs typeface="Times New Roman"/>
              </a:rPr>
              <a:t>Use </a:t>
            </a:r>
            <a:r>
              <a:rPr sz="1200" b="1" dirty="0">
                <a:latin typeface="Times New Roman"/>
                <a:cs typeface="Times New Roman"/>
              </a:rPr>
              <a:t>of</a:t>
            </a:r>
            <a:r>
              <a:rPr sz="1200" b="1" spc="-5" dirty="0">
                <a:latin typeface="Times New Roman"/>
                <a:cs typeface="Times New Roman"/>
              </a:rPr>
              <a:t> Classifications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1700"/>
              </a:lnSpc>
              <a:spcBef>
                <a:spcPts val="575"/>
              </a:spcBef>
            </a:pPr>
            <a:r>
              <a:rPr sz="1200" spc="-5" dirty="0">
                <a:latin typeface="Times New Roman"/>
                <a:cs typeface="Times New Roman"/>
              </a:rPr>
              <a:t>These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types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classification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only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limited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usefulness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should  not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sole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basis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deciding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whether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enter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how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 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such markets.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spc="-5" dirty="0">
                <a:latin typeface="Times New Roman"/>
                <a:cs typeface="Times New Roman"/>
              </a:rPr>
              <a:t>classification scheme assumes </a:t>
            </a:r>
            <a:r>
              <a:rPr sz="1200" dirty="0">
                <a:latin typeface="Times New Roman"/>
                <a:cs typeface="Times New Roman"/>
              </a:rPr>
              <a:t>certain homogeneity </a:t>
            </a:r>
            <a:r>
              <a:rPr sz="1200" spc="-5" dirty="0">
                <a:latin typeface="Times New Roman"/>
                <a:cs typeface="Times New Roman"/>
              </a:rPr>
              <a:t>among markets </a:t>
            </a:r>
            <a:r>
              <a:rPr sz="1200" dirty="0">
                <a:latin typeface="Times New Roman"/>
                <a:cs typeface="Times New Roman"/>
              </a:rPr>
              <a:t>in the  </a:t>
            </a:r>
            <a:r>
              <a:rPr sz="1200" spc="-5" dirty="0">
                <a:latin typeface="Times New Roman"/>
                <a:cs typeface="Times New Roman"/>
              </a:rPr>
              <a:t>same category, which </a:t>
            </a:r>
            <a:r>
              <a:rPr sz="1200" dirty="0">
                <a:latin typeface="Times New Roman"/>
                <a:cs typeface="Times New Roman"/>
              </a:rPr>
              <a:t>often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correct. Even </a:t>
            </a:r>
            <a:r>
              <a:rPr sz="1200" dirty="0">
                <a:latin typeface="Times New Roman"/>
                <a:cs typeface="Times New Roman"/>
              </a:rPr>
              <a:t>the more </a:t>
            </a:r>
            <a:r>
              <a:rPr sz="1200" spc="-5" dirty="0">
                <a:latin typeface="Times New Roman"/>
                <a:cs typeface="Times New Roman"/>
              </a:rPr>
              <a:t>traditional countries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have groups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people </a:t>
            </a:r>
            <a:r>
              <a:rPr sz="1200" dirty="0">
                <a:latin typeface="Times New Roman"/>
                <a:cs typeface="Times New Roman"/>
              </a:rPr>
              <a:t>who, due to </a:t>
            </a:r>
            <a:r>
              <a:rPr sz="1200" spc="-5" dirty="0">
                <a:latin typeface="Times New Roman"/>
                <a:cs typeface="Times New Roman"/>
              </a:rPr>
              <a:t>their </a:t>
            </a:r>
            <a:r>
              <a:rPr sz="1200" dirty="0">
                <a:latin typeface="Times New Roman"/>
                <a:cs typeface="Times New Roman"/>
              </a:rPr>
              <a:t>income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sets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values will </a:t>
            </a:r>
            <a:r>
              <a:rPr sz="1200" dirty="0">
                <a:latin typeface="Times New Roman"/>
                <a:cs typeface="Times New Roman"/>
              </a:rPr>
              <a:t>be a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sophisticated  products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services,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while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developed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still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portions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population  </a:t>
            </a:r>
            <a:r>
              <a:rPr sz="1200" dirty="0">
                <a:latin typeface="Times New Roman"/>
                <a:cs typeface="Times New Roman"/>
              </a:rPr>
              <a:t>to some extent outside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active </a:t>
            </a:r>
            <a:r>
              <a:rPr sz="1200" dirty="0">
                <a:latin typeface="Times New Roman"/>
                <a:cs typeface="Times New Roman"/>
              </a:rPr>
              <a:t>involvement in 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economy.</a:t>
            </a:r>
            <a:endParaRPr sz="1200">
              <a:latin typeface="Times New Roman"/>
              <a:cs typeface="Times New Roman"/>
            </a:endParaRPr>
          </a:p>
          <a:p>
            <a:pPr marL="12700" marR="10160" algn="just">
              <a:lnSpc>
                <a:spcPts val="2410"/>
              </a:lnSpc>
              <a:spcBef>
                <a:spcPts val="40"/>
              </a:spcBef>
            </a:pPr>
            <a:r>
              <a:rPr sz="1200" spc="-5" dirty="0">
                <a:latin typeface="Times New Roman"/>
                <a:cs typeface="Times New Roman"/>
              </a:rPr>
              <a:t>Note </a:t>
            </a:r>
            <a:r>
              <a:rPr sz="1200" dirty="0">
                <a:latin typeface="Times New Roman"/>
                <a:cs typeface="Times New Roman"/>
              </a:rPr>
              <a:t>that a </a:t>
            </a:r>
            <a:r>
              <a:rPr sz="1200" spc="-5" dirty="0">
                <a:latin typeface="Times New Roman"/>
                <a:cs typeface="Times New Roman"/>
              </a:rPr>
              <a:t>classification </a:t>
            </a:r>
            <a:r>
              <a:rPr sz="1200" dirty="0">
                <a:latin typeface="Times New Roman"/>
                <a:cs typeface="Times New Roman"/>
              </a:rPr>
              <a:t>like the </a:t>
            </a:r>
            <a:r>
              <a:rPr sz="1200" spc="-5" dirty="0">
                <a:latin typeface="Times New Roman"/>
                <a:cs typeface="Times New Roman"/>
              </a:rPr>
              <a:t>above </a:t>
            </a:r>
            <a:r>
              <a:rPr sz="1200" dirty="0">
                <a:latin typeface="Times New Roman"/>
                <a:cs typeface="Times New Roman"/>
              </a:rPr>
              <a:t>can be useful, but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simplicity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make it </a:t>
            </a:r>
            <a:r>
              <a:rPr sz="1200" spc="-5" dirty="0">
                <a:latin typeface="Times New Roman"/>
                <a:cs typeface="Times New Roman"/>
              </a:rPr>
              <a:t>misleading.  </a:t>
            </a:r>
            <a:r>
              <a:rPr sz="1200" dirty="0">
                <a:latin typeface="Times New Roman"/>
                <a:cs typeface="Times New Roman"/>
              </a:rPr>
              <a:t>Some smaller </a:t>
            </a:r>
            <a:r>
              <a:rPr sz="1200" spc="-5" dirty="0">
                <a:latin typeface="Times New Roman"/>
                <a:cs typeface="Times New Roman"/>
              </a:rPr>
              <a:t>countries, such as </a:t>
            </a:r>
            <a:r>
              <a:rPr sz="1200" dirty="0">
                <a:latin typeface="Times New Roman"/>
                <a:cs typeface="Times New Roman"/>
              </a:rPr>
              <a:t>the United </a:t>
            </a:r>
            <a:r>
              <a:rPr sz="1200" spc="-5" dirty="0">
                <a:latin typeface="Times New Roman"/>
                <a:cs typeface="Times New Roman"/>
              </a:rPr>
              <a:t>Arab Emirates and Kuwait, </a:t>
            </a:r>
            <a:r>
              <a:rPr sz="1200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large GDPs relative 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small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populations,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although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overall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level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economic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activity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small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comparison  </a:t>
            </a:r>
            <a:r>
              <a:rPr sz="1200" dirty="0">
                <a:latin typeface="Times New Roman"/>
                <a:cs typeface="Times New Roman"/>
              </a:rPr>
              <a:t>with the </a:t>
            </a:r>
            <a:r>
              <a:rPr sz="1200" spc="-5" dirty="0">
                <a:latin typeface="Times New Roman"/>
                <a:cs typeface="Times New Roman"/>
              </a:rPr>
              <a:t>larger countries. Consumers </a:t>
            </a:r>
            <a:r>
              <a:rPr sz="1200" dirty="0">
                <a:latin typeface="Times New Roman"/>
                <a:cs typeface="Times New Roman"/>
              </a:rPr>
              <a:t>in these countries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have a lot </a:t>
            </a:r>
            <a:r>
              <a:rPr sz="1200" spc="1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purchasing </a:t>
            </a:r>
            <a:r>
              <a:rPr sz="1200" dirty="0">
                <a:latin typeface="Times New Roman"/>
                <a:cs typeface="Times New Roman"/>
              </a:rPr>
              <a:t>power, but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35"/>
              </a:spcBef>
            </a:pP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dirty="0">
                <a:latin typeface="Times New Roman"/>
                <a:cs typeface="Times New Roman"/>
              </a:rPr>
              <a:t>are not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many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them.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Conversely,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many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developing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countries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large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populations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relative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economic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strength;  that </a:t>
            </a:r>
            <a:r>
              <a:rPr sz="1200" spc="-5" dirty="0">
                <a:latin typeface="Times New Roman"/>
                <a:cs typeface="Times New Roman"/>
              </a:rPr>
              <a:t>is, individual customers </a:t>
            </a:r>
            <a:r>
              <a:rPr sz="1200" dirty="0">
                <a:latin typeface="Times New Roman"/>
                <a:cs typeface="Times New Roman"/>
              </a:rPr>
              <a:t>do not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much </a:t>
            </a:r>
            <a:r>
              <a:rPr sz="1200" spc="-5" dirty="0">
                <a:latin typeface="Times New Roman"/>
                <a:cs typeface="Times New Roman"/>
              </a:rPr>
              <a:t>purchasing power. However, subgroups </a:t>
            </a:r>
            <a:r>
              <a:rPr sz="1200" dirty="0">
                <a:latin typeface="Times New Roman"/>
                <a:cs typeface="Times New Roman"/>
              </a:rPr>
              <a:t>within  these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substantial purchasing </a:t>
            </a:r>
            <a:r>
              <a:rPr sz="1200" dirty="0">
                <a:latin typeface="Times New Roman"/>
                <a:cs typeface="Times New Roman"/>
              </a:rPr>
              <a:t>power, or </a:t>
            </a:r>
            <a:r>
              <a:rPr sz="1200" spc="-5" dirty="0">
                <a:latin typeface="Times New Roman"/>
                <a:cs typeface="Times New Roman"/>
              </a:rPr>
              <a:t>economic growth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-2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offer </a:t>
            </a:r>
            <a:r>
              <a:rPr sz="1200" spc="-5" dirty="0">
                <a:latin typeface="Times New Roman"/>
                <a:cs typeface="Times New Roman"/>
              </a:rPr>
              <a:t>substantial  opportunities </a:t>
            </a:r>
            <a:r>
              <a:rPr sz="1200" dirty="0">
                <a:latin typeface="Times New Roman"/>
                <a:cs typeface="Times New Roman"/>
              </a:rPr>
              <a:t>in the future. </a:t>
            </a:r>
            <a:r>
              <a:rPr sz="1200" spc="-5" dirty="0">
                <a:latin typeface="Times New Roman"/>
                <a:cs typeface="Times New Roman"/>
              </a:rPr>
              <a:t>India,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example, </a:t>
            </a:r>
            <a:r>
              <a:rPr sz="1200" dirty="0">
                <a:latin typeface="Times New Roman"/>
                <a:cs typeface="Times New Roman"/>
              </a:rPr>
              <a:t>has a large </a:t>
            </a:r>
            <a:r>
              <a:rPr sz="1200" spc="-5" dirty="0">
                <a:latin typeface="Times New Roman"/>
                <a:cs typeface="Times New Roman"/>
              </a:rPr>
              <a:t>and growing </a:t>
            </a:r>
            <a:r>
              <a:rPr sz="1200" dirty="0">
                <a:latin typeface="Times New Roman"/>
                <a:cs typeface="Times New Roman"/>
              </a:rPr>
              <a:t>population but a </a:t>
            </a:r>
            <a:r>
              <a:rPr sz="1200" spc="-5" dirty="0">
                <a:latin typeface="Times New Roman"/>
                <a:cs typeface="Times New Roman"/>
              </a:rPr>
              <a:t>low </a:t>
            </a:r>
            <a:r>
              <a:rPr sz="1200" dirty="0">
                <a:latin typeface="Times New Roman"/>
                <a:cs typeface="Times New Roman"/>
              </a:rPr>
              <a:t>per  </a:t>
            </a:r>
            <a:r>
              <a:rPr sz="1200" spc="-5" dirty="0">
                <a:latin typeface="Times New Roman"/>
                <a:cs typeface="Times New Roman"/>
              </a:rPr>
              <a:t>capita income. </a:t>
            </a:r>
            <a:r>
              <a:rPr sz="1200" dirty="0">
                <a:latin typeface="Times New Roman"/>
                <a:cs typeface="Times New Roman"/>
              </a:rPr>
              <a:t>Within this relatively poor </a:t>
            </a:r>
            <a:r>
              <a:rPr sz="1200" spc="-5" dirty="0">
                <a:latin typeface="Times New Roman"/>
                <a:cs typeface="Times New Roman"/>
              </a:rPr>
              <a:t>country, however, are </a:t>
            </a:r>
            <a:r>
              <a:rPr sz="1200" dirty="0">
                <a:latin typeface="Times New Roman"/>
                <a:cs typeface="Times New Roman"/>
              </a:rPr>
              <a:t>250 million </a:t>
            </a:r>
            <a:r>
              <a:rPr sz="1200" spc="-5" dirty="0">
                <a:latin typeface="Times New Roman"/>
                <a:cs typeface="Times New Roman"/>
              </a:rPr>
              <a:t>middle-class  consumers. This is larger </a:t>
            </a:r>
            <a:r>
              <a:rPr sz="1200" dirty="0">
                <a:latin typeface="Times New Roman"/>
                <a:cs typeface="Times New Roman"/>
              </a:rPr>
              <a:t>than the </a:t>
            </a:r>
            <a:r>
              <a:rPr sz="1200" spc="-5" dirty="0">
                <a:latin typeface="Times New Roman"/>
                <a:cs typeface="Times New Roman"/>
              </a:rPr>
              <a:t>total U.S.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75"/>
              </a:spcBef>
            </a:pPr>
            <a:r>
              <a:rPr sz="1200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companies </a:t>
            </a:r>
            <a:r>
              <a:rPr sz="1200" dirty="0">
                <a:latin typeface="Times New Roman"/>
                <a:cs typeface="Times New Roman"/>
              </a:rPr>
              <a:t>including Coca-Cola, </a:t>
            </a:r>
            <a:r>
              <a:rPr sz="1200" spc="-5" dirty="0">
                <a:latin typeface="Times New Roman"/>
                <a:cs typeface="Times New Roman"/>
              </a:rPr>
              <a:t>Walt Disney, and Motorola have </a:t>
            </a:r>
            <a:r>
              <a:rPr sz="1200" dirty="0">
                <a:latin typeface="Times New Roman"/>
                <a:cs typeface="Times New Roman"/>
              </a:rPr>
              <a:t>recently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started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operations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India </a:t>
            </a:r>
            <a:r>
              <a:rPr sz="1200" dirty="0">
                <a:latin typeface="Times New Roman"/>
                <a:cs typeface="Times New Roman"/>
              </a:rPr>
              <a:t>to take </a:t>
            </a:r>
            <a:r>
              <a:rPr sz="1200" spc="-5" dirty="0">
                <a:latin typeface="Times New Roman"/>
                <a:cs typeface="Times New Roman"/>
              </a:rPr>
              <a:t>advantage </a:t>
            </a:r>
            <a:r>
              <a:rPr sz="1200" dirty="0">
                <a:latin typeface="Times New Roman"/>
                <a:cs typeface="Times New Roman"/>
              </a:rPr>
              <a:t>of this </a:t>
            </a:r>
            <a:r>
              <a:rPr sz="1200" spc="-5" dirty="0">
                <a:latin typeface="Times New Roman"/>
                <a:cs typeface="Times New Roman"/>
              </a:rPr>
              <a:t>opportunity. </a:t>
            </a:r>
            <a:r>
              <a:rPr sz="1200" dirty="0">
                <a:latin typeface="Times New Roman"/>
                <a:cs typeface="Times New Roman"/>
              </a:rPr>
              <a:t>Thus, </a:t>
            </a:r>
            <a:r>
              <a:rPr sz="1200" spc="-5" dirty="0">
                <a:latin typeface="Times New Roman"/>
                <a:cs typeface="Times New Roman"/>
              </a:rPr>
              <a:t>when analyzing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given foreign  market, management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also consider </a:t>
            </a:r>
            <a:r>
              <a:rPr sz="1200" dirty="0">
                <a:latin typeface="Times New Roman"/>
                <a:cs typeface="Times New Roman"/>
              </a:rPr>
              <a:t>other indications of </a:t>
            </a:r>
            <a:r>
              <a:rPr sz="1200" spc="-5" dirty="0">
                <a:latin typeface="Times New Roman"/>
                <a:cs typeface="Times New Roman"/>
              </a:rPr>
              <a:t>development. </a:t>
            </a:r>
            <a:r>
              <a:rPr sz="1200" dirty="0">
                <a:latin typeface="Times New Roman"/>
                <a:cs typeface="Times New Roman"/>
              </a:rPr>
              <a:t>Common </a:t>
            </a:r>
            <a:r>
              <a:rPr sz="1200" spc="-5" dirty="0">
                <a:latin typeface="Times New Roman"/>
                <a:cs typeface="Times New Roman"/>
              </a:rPr>
              <a:t>economic  indicators </a:t>
            </a:r>
            <a:r>
              <a:rPr sz="1200" dirty="0">
                <a:latin typeface="Times New Roman"/>
                <a:cs typeface="Times New Roman"/>
              </a:rPr>
              <a:t>include the (1) </a:t>
            </a:r>
            <a:r>
              <a:rPr sz="1200" b="1" i="1" spc="-5" dirty="0">
                <a:latin typeface="Times New Roman"/>
                <a:cs typeface="Times New Roman"/>
              </a:rPr>
              <a:t>distribution </a:t>
            </a:r>
            <a:r>
              <a:rPr sz="1200" b="1" i="1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income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dirty="0">
                <a:latin typeface="Times New Roman"/>
                <a:cs typeface="Times New Roman"/>
              </a:rPr>
              <a:t>(2) </a:t>
            </a:r>
            <a:r>
              <a:rPr sz="1200" b="1" i="1" dirty="0">
                <a:latin typeface="Times New Roman"/>
                <a:cs typeface="Times New Roman"/>
              </a:rPr>
              <a:t>rate of </a:t>
            </a:r>
            <a:r>
              <a:rPr sz="1200" b="1" i="1" spc="-5" dirty="0">
                <a:latin typeface="Times New Roman"/>
                <a:cs typeface="Times New Roman"/>
              </a:rPr>
              <a:t>growth </a:t>
            </a:r>
            <a:r>
              <a:rPr sz="1200" b="1" i="1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buying </a:t>
            </a:r>
            <a:r>
              <a:rPr sz="1200" b="1" i="1" dirty="0">
                <a:latin typeface="Times New Roman"/>
                <a:cs typeface="Times New Roman"/>
              </a:rPr>
              <a:t>power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(3)  </a:t>
            </a:r>
            <a:r>
              <a:rPr sz="1200" b="1" i="1" spc="-5" dirty="0">
                <a:latin typeface="Times New Roman"/>
                <a:cs typeface="Times New Roman"/>
              </a:rPr>
              <a:t>extent </a:t>
            </a:r>
            <a:r>
              <a:rPr sz="1200" b="1" i="1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available</a:t>
            </a:r>
            <a:r>
              <a:rPr sz="1200" b="1" i="1" dirty="0">
                <a:latin typeface="Times New Roman"/>
                <a:cs typeface="Times New Roman"/>
              </a:rPr>
              <a:t> financing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32</a:t>
            </a:fld>
            <a:endParaRPr spc="-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388" y="870191"/>
            <a:ext cx="6188710" cy="6461125"/>
            <a:chOff x="818388" y="870191"/>
            <a:chExt cx="6188710" cy="6461125"/>
          </a:xfrm>
        </p:grpSpPr>
        <p:sp>
          <p:nvSpPr>
            <p:cNvPr id="3" name="object 3"/>
            <p:cNvSpPr/>
            <p:nvPr/>
          </p:nvSpPr>
          <p:spPr>
            <a:xfrm>
              <a:off x="914261" y="951563"/>
              <a:ext cx="2396839" cy="1582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53739" y="870191"/>
              <a:ext cx="1495806" cy="3299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46091" y="870191"/>
              <a:ext cx="517410" cy="3345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0035" y="870191"/>
              <a:ext cx="2141982" cy="32995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1303" y="1257874"/>
              <a:ext cx="1261206" cy="1310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60448" y="1176515"/>
              <a:ext cx="752094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09088" y="1176515"/>
              <a:ext cx="2201417" cy="32995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07052" y="1176515"/>
              <a:ext cx="311670" cy="3345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8388" y="1482839"/>
              <a:ext cx="1533906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8388" y="1789163"/>
              <a:ext cx="6188202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388" y="2095487"/>
              <a:ext cx="6188202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8388" y="2401811"/>
              <a:ext cx="6188202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2708135"/>
              <a:ext cx="4641342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3014459"/>
              <a:ext cx="6188202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3320783"/>
              <a:ext cx="6188202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388" y="3627107"/>
              <a:ext cx="6188202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88" y="3933431"/>
              <a:ext cx="6188202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4239755"/>
              <a:ext cx="6188202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8388" y="4546079"/>
              <a:ext cx="857250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8388" y="4852403"/>
              <a:ext cx="6188202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8388" y="5158727"/>
              <a:ext cx="6188202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8388" y="5465051"/>
              <a:ext cx="6188202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388" y="5771375"/>
              <a:ext cx="618820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8388" y="6077699"/>
              <a:ext cx="6186677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6384023"/>
              <a:ext cx="6188202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6690347"/>
              <a:ext cx="6186677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6996671"/>
              <a:ext cx="3722370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1371520" y="7695212"/>
            <a:ext cx="634981" cy="15822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62441" y="7997015"/>
            <a:ext cx="4187235" cy="15822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89842" y="8609676"/>
            <a:ext cx="5479642" cy="15822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71523" y="8915999"/>
            <a:ext cx="694392" cy="15822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02004" y="894333"/>
            <a:ext cx="5970905" cy="817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Useful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noneconomic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indicators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(1)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infant</a:t>
            </a:r>
            <a:r>
              <a:rPr sz="1200" b="1" i="1" spc="9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mortality</a:t>
            </a:r>
            <a:r>
              <a:rPr sz="1200" b="1" i="1" spc="8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rate</a:t>
            </a:r>
            <a:r>
              <a:rPr sz="1200" dirty="0">
                <a:latin typeface="Times New Roman"/>
                <a:cs typeface="Times New Roman"/>
              </a:rPr>
              <a:t>,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(2)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percent</a:t>
            </a:r>
            <a:r>
              <a:rPr sz="1200" b="1" i="1" spc="9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of</a:t>
            </a:r>
            <a:r>
              <a:rPr sz="1200" b="1" i="1" spc="8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the</a:t>
            </a:r>
            <a:r>
              <a:rPr sz="1200" b="1" i="1" spc="8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population</a:t>
            </a:r>
            <a:r>
              <a:rPr sz="1200" b="1" i="1" spc="9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that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b="1" i="1" spc="-5" dirty="0">
                <a:latin typeface="Times New Roman"/>
                <a:cs typeface="Times New Roman"/>
              </a:rPr>
              <a:t>lives in urban areas</a:t>
            </a:r>
            <a:r>
              <a:rPr sz="1200" spc="-5" dirty="0">
                <a:latin typeface="Times New Roman"/>
                <a:cs typeface="Times New Roman"/>
              </a:rPr>
              <a:t>, and </a:t>
            </a:r>
            <a:r>
              <a:rPr sz="1200" dirty="0">
                <a:latin typeface="Times New Roman"/>
                <a:cs typeface="Times New Roman"/>
              </a:rPr>
              <a:t>(3) </a:t>
            </a:r>
            <a:r>
              <a:rPr sz="1200" b="1" i="1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number </a:t>
            </a:r>
            <a:r>
              <a:rPr sz="1200" b="1" i="1" dirty="0">
                <a:latin typeface="Times New Roman"/>
                <a:cs typeface="Times New Roman"/>
              </a:rPr>
              <a:t>of daily</a:t>
            </a:r>
            <a:r>
              <a:rPr sz="1200" b="1" i="1" spc="1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newspapers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sz="1200" b="1" spc="-5" dirty="0">
                <a:latin typeface="Times New Roman"/>
                <a:cs typeface="Times New Roman"/>
              </a:rPr>
              <a:t>Income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distribution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The income </a:t>
            </a:r>
            <a:r>
              <a:rPr sz="1200" spc="-5" dirty="0">
                <a:latin typeface="Times New Roman"/>
                <a:cs typeface="Times New Roman"/>
              </a:rPr>
              <a:t>and wealth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people are relevant because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determine purchasing power. </a:t>
            </a:r>
            <a:r>
              <a:rPr sz="1200" spc="-5" dirty="0">
                <a:latin typeface="Times New Roman"/>
                <a:cs typeface="Times New Roman"/>
              </a:rPr>
              <a:t>A  country’s </a:t>
            </a:r>
            <a:r>
              <a:rPr sz="1200" dirty="0">
                <a:latin typeface="Times New Roman"/>
                <a:cs typeface="Times New Roman"/>
              </a:rPr>
              <a:t>income distribution is </a:t>
            </a:r>
            <a:r>
              <a:rPr sz="1200" spc="-5" dirty="0">
                <a:latin typeface="Times New Roman"/>
                <a:cs typeface="Times New Roman"/>
              </a:rPr>
              <a:t>important because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gives </a:t>
            </a:r>
            <a:r>
              <a:rPr sz="1200" dirty="0">
                <a:latin typeface="Times New Roman"/>
                <a:cs typeface="Times New Roman"/>
              </a:rPr>
              <a:t>a more </a:t>
            </a:r>
            <a:r>
              <a:rPr sz="1200" spc="-5" dirty="0">
                <a:latin typeface="Times New Roman"/>
                <a:cs typeface="Times New Roman"/>
              </a:rPr>
              <a:t>reliable picture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country’s  purchasing </a:t>
            </a:r>
            <a:r>
              <a:rPr sz="1200" dirty="0">
                <a:latin typeface="Times New Roman"/>
                <a:cs typeface="Times New Roman"/>
              </a:rPr>
              <a:t>power. Generally </a:t>
            </a:r>
            <a:r>
              <a:rPr sz="1200" spc="-5" dirty="0">
                <a:latin typeface="Times New Roman"/>
                <a:cs typeface="Times New Roman"/>
              </a:rPr>
              <a:t>speaking, as </a:t>
            </a:r>
            <a:r>
              <a:rPr sz="1200" dirty="0">
                <a:latin typeface="Times New Roman"/>
                <a:cs typeface="Times New Roman"/>
              </a:rPr>
              <a:t>the proportion of middle-income </a:t>
            </a:r>
            <a:r>
              <a:rPr sz="1200" spc="-5" dirty="0">
                <a:latin typeface="Times New Roman"/>
                <a:cs typeface="Times New Roman"/>
              </a:rPr>
              <a:t>class </a:t>
            </a:r>
            <a:r>
              <a:rPr sz="1200" dirty="0">
                <a:latin typeface="Times New Roman"/>
                <a:cs typeface="Times New Roman"/>
              </a:rPr>
              <a:t>households in a  country </a:t>
            </a:r>
            <a:r>
              <a:rPr sz="1200" spc="-5" dirty="0">
                <a:latin typeface="Times New Roman"/>
                <a:cs typeface="Times New Roman"/>
              </a:rPr>
              <a:t>increases,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greater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country’s </a:t>
            </a:r>
            <a:r>
              <a:rPr sz="1200" dirty="0">
                <a:latin typeface="Times New Roman"/>
                <a:cs typeface="Times New Roman"/>
              </a:rPr>
              <a:t>purchasing power </a:t>
            </a:r>
            <a:r>
              <a:rPr sz="1200" spc="-5" dirty="0">
                <a:latin typeface="Times New Roman"/>
                <a:cs typeface="Times New Roman"/>
              </a:rPr>
              <a:t>tends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40"/>
              </a:spcBef>
            </a:pP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income is a major </a:t>
            </a:r>
            <a:r>
              <a:rPr sz="1200" spc="-5" dirty="0">
                <a:latin typeface="Times New Roman"/>
                <a:cs typeface="Times New Roman"/>
              </a:rPr>
              <a:t>determinant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ownership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consumer durable goods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very much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documented. But, sales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durable goods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affected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other factors </a:t>
            </a:r>
            <a:r>
              <a:rPr sz="1200" spc="-5" dirty="0">
                <a:latin typeface="Times New Roman"/>
                <a:cs typeface="Times New Roman"/>
              </a:rPr>
              <a:t>such as climate and  geography. Countries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subsistence economies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consist </a:t>
            </a:r>
            <a:r>
              <a:rPr sz="1200" dirty="0">
                <a:latin typeface="Times New Roman"/>
                <a:cs typeface="Times New Roman"/>
              </a:rPr>
              <a:t>mostly households with very </a:t>
            </a:r>
            <a:r>
              <a:rPr sz="1200" spc="-5" dirty="0">
                <a:latin typeface="Times New Roman"/>
                <a:cs typeface="Times New Roman"/>
              </a:rPr>
              <a:t>low  </a:t>
            </a:r>
            <a:r>
              <a:rPr sz="1200" dirty="0">
                <a:latin typeface="Times New Roman"/>
                <a:cs typeface="Times New Roman"/>
              </a:rPr>
              <a:t>family </a:t>
            </a:r>
            <a:r>
              <a:rPr sz="1200" spc="-5" dirty="0">
                <a:latin typeface="Times New Roman"/>
                <a:cs typeface="Times New Roman"/>
              </a:rPr>
              <a:t>incomes.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contrast, industrialized nations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spc="5" dirty="0">
                <a:latin typeface="Times New Roman"/>
                <a:cs typeface="Times New Roman"/>
              </a:rPr>
              <a:t>low-, </a:t>
            </a:r>
            <a:r>
              <a:rPr sz="1200" spc="-5" dirty="0">
                <a:latin typeface="Times New Roman"/>
                <a:cs typeface="Times New Roman"/>
              </a:rPr>
              <a:t>medium-, and high-income  households. Still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may have households with only </a:t>
            </a:r>
            <a:r>
              <a:rPr sz="1200" spc="-5" dirty="0">
                <a:latin typeface="Times New Roman"/>
                <a:cs typeface="Times New Roman"/>
              </a:rPr>
              <a:t>either </a:t>
            </a:r>
            <a:r>
              <a:rPr sz="1200" dirty="0">
                <a:latin typeface="Times New Roman"/>
                <a:cs typeface="Times New Roman"/>
              </a:rPr>
              <a:t>very </a:t>
            </a:r>
            <a:r>
              <a:rPr sz="1200" spc="-5" dirty="0">
                <a:latin typeface="Times New Roman"/>
                <a:cs typeface="Times New Roman"/>
              </a:rPr>
              <a:t>low </a:t>
            </a:r>
            <a:r>
              <a:rPr sz="1200" dirty="0">
                <a:latin typeface="Times New Roman"/>
                <a:cs typeface="Times New Roman"/>
              </a:rPr>
              <a:t>or very </a:t>
            </a:r>
            <a:r>
              <a:rPr sz="1200" spc="-5" dirty="0">
                <a:latin typeface="Times New Roman"/>
                <a:cs typeface="Times New Roman"/>
              </a:rPr>
              <a:t>high  incomes.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However,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cases, poorer countries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have small but wealthy segments of</a:t>
            </a:r>
            <a:r>
              <a:rPr sz="1200" spc="-1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upper-income  </a:t>
            </a:r>
            <a:r>
              <a:rPr sz="1200" spc="-5" dirty="0">
                <a:latin typeface="Times New Roman"/>
                <a:cs typeface="Times New Roman"/>
              </a:rPr>
              <a:t>consumers. </a:t>
            </a:r>
            <a:r>
              <a:rPr sz="1200" dirty="0">
                <a:latin typeface="Times New Roman"/>
                <a:cs typeface="Times New Roman"/>
              </a:rPr>
              <a:t>So </a:t>
            </a:r>
            <a:r>
              <a:rPr sz="1200" spc="-5" dirty="0">
                <a:latin typeface="Times New Roman"/>
                <a:cs typeface="Times New Roman"/>
              </a:rPr>
              <a:t>even </a:t>
            </a:r>
            <a:r>
              <a:rPr sz="1200" dirty="0">
                <a:latin typeface="Times New Roman"/>
                <a:cs typeface="Times New Roman"/>
              </a:rPr>
              <a:t>in a society </a:t>
            </a:r>
            <a:r>
              <a:rPr sz="1200" spc="-5" dirty="0">
                <a:latin typeface="Times New Roman"/>
                <a:cs typeface="Times New Roman"/>
              </a:rPr>
              <a:t>with </a:t>
            </a:r>
            <a:r>
              <a:rPr sz="1200" dirty="0">
                <a:latin typeface="Times New Roman"/>
                <a:cs typeface="Times New Roman"/>
              </a:rPr>
              <a:t>low </a:t>
            </a:r>
            <a:r>
              <a:rPr sz="1200" spc="-5" dirty="0">
                <a:latin typeface="Times New Roman"/>
                <a:cs typeface="Times New Roman"/>
              </a:rPr>
              <a:t>average income, </a:t>
            </a:r>
            <a:r>
              <a:rPr sz="1200" dirty="0">
                <a:latin typeface="Times New Roman"/>
                <a:cs typeface="Times New Roman"/>
              </a:rPr>
              <a:t>there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a population </a:t>
            </a:r>
            <a:r>
              <a:rPr sz="1200" spc="-5" dirty="0">
                <a:latin typeface="Times New Roman"/>
                <a:cs typeface="Times New Roman"/>
              </a:rPr>
              <a:t>segment  </a:t>
            </a:r>
            <a:r>
              <a:rPr sz="1200" dirty="0">
                <a:latin typeface="Times New Roman"/>
                <a:cs typeface="Times New Roman"/>
              </a:rPr>
              <a:t>with a </a:t>
            </a:r>
            <a:r>
              <a:rPr sz="1200" spc="-5" dirty="0">
                <a:latin typeface="Times New Roman"/>
                <a:cs typeface="Times New Roman"/>
              </a:rPr>
              <a:t>high-income </a:t>
            </a:r>
            <a:r>
              <a:rPr sz="1200" dirty="0">
                <a:latin typeface="Times New Roman"/>
                <a:cs typeface="Times New Roman"/>
              </a:rPr>
              <a:t>level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desire </a:t>
            </a:r>
            <a:r>
              <a:rPr sz="1200" dirty="0">
                <a:latin typeface="Times New Roman"/>
                <a:cs typeface="Times New Roman"/>
              </a:rPr>
              <a:t>to purchase luxury </a:t>
            </a:r>
            <a:r>
              <a:rPr sz="1200" spc="-5" dirty="0">
                <a:latin typeface="Times New Roman"/>
                <a:cs typeface="Times New Roman"/>
              </a:rPr>
              <a:t>goods. </a:t>
            </a:r>
            <a:r>
              <a:rPr sz="1200" dirty="0">
                <a:latin typeface="Times New Roman"/>
                <a:cs typeface="Times New Roman"/>
              </a:rPr>
              <a:t>Also, even in </a:t>
            </a:r>
            <a:r>
              <a:rPr sz="1200" spc="-5" dirty="0">
                <a:latin typeface="Times New Roman"/>
                <a:cs typeface="Times New Roman"/>
              </a:rPr>
              <a:t>low-income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developing economies, </a:t>
            </a:r>
            <a:r>
              <a:rPr sz="1200" dirty="0">
                <a:latin typeface="Times New Roman"/>
                <a:cs typeface="Times New Roman"/>
              </a:rPr>
              <a:t>people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find </a:t>
            </a:r>
            <a:r>
              <a:rPr sz="1200" spc="-5" dirty="0">
                <a:latin typeface="Times New Roman"/>
                <a:cs typeface="Times New Roman"/>
              </a:rPr>
              <a:t>ways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buy </a:t>
            </a:r>
            <a:r>
              <a:rPr sz="1200" dirty="0">
                <a:latin typeface="Times New Roman"/>
                <a:cs typeface="Times New Roman"/>
              </a:rPr>
              <a:t>products that are important to them. </a:t>
            </a:r>
            <a:r>
              <a:rPr sz="1200" spc="-5" dirty="0">
                <a:latin typeface="Times New Roman"/>
                <a:cs typeface="Times New Roman"/>
              </a:rPr>
              <a:t>Income  growth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developing countries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Asia, Latin America, and Central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Eastern Europe is  expected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stimulate </a:t>
            </a:r>
            <a:r>
              <a:rPr sz="1200" dirty="0">
                <a:latin typeface="Times New Roman"/>
                <a:cs typeface="Times New Roman"/>
              </a:rPr>
              <a:t>world </a:t>
            </a:r>
            <a:r>
              <a:rPr sz="1200" spc="-5" dirty="0">
                <a:latin typeface="Times New Roman"/>
                <a:cs typeface="Times New Roman"/>
              </a:rPr>
              <a:t>trade </a:t>
            </a:r>
            <a:r>
              <a:rPr sz="1200" dirty="0">
                <a:latin typeface="Times New Roman"/>
                <a:cs typeface="Times New Roman"/>
              </a:rPr>
              <a:t>in the first century of this </a:t>
            </a:r>
            <a:r>
              <a:rPr sz="1200" spc="-5" dirty="0">
                <a:latin typeface="Times New Roman"/>
                <a:cs typeface="Times New Roman"/>
              </a:rPr>
              <a:t>millennium. </a:t>
            </a:r>
            <a:r>
              <a:rPr sz="1200" dirty="0">
                <a:latin typeface="Times New Roman"/>
                <a:cs typeface="Times New Roman"/>
              </a:rPr>
              <a:t>Thus, </a:t>
            </a:r>
            <a:r>
              <a:rPr sz="1200" spc="-5" dirty="0">
                <a:latin typeface="Times New Roman"/>
                <a:cs typeface="Times New Roman"/>
              </a:rPr>
              <a:t>international  marketers face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challenges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understanding </a:t>
            </a:r>
            <a:r>
              <a:rPr sz="1200" dirty="0">
                <a:latin typeface="Times New Roman"/>
                <a:cs typeface="Times New Roman"/>
              </a:rPr>
              <a:t>how the </a:t>
            </a:r>
            <a:r>
              <a:rPr sz="1200" spc="-5" dirty="0">
                <a:latin typeface="Times New Roman"/>
                <a:cs typeface="Times New Roman"/>
              </a:rPr>
              <a:t>economic </a:t>
            </a:r>
            <a:r>
              <a:rPr sz="1200" dirty="0">
                <a:latin typeface="Times New Roman"/>
                <a:cs typeface="Times New Roman"/>
              </a:rPr>
              <a:t>environment </a:t>
            </a:r>
            <a:r>
              <a:rPr sz="1200" spc="-5" dirty="0">
                <a:latin typeface="Times New Roman"/>
                <a:cs typeface="Times New Roman"/>
              </a:rPr>
              <a:t>will affect  decisions about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foreign markets </a:t>
            </a:r>
            <a:r>
              <a:rPr sz="1200" dirty="0">
                <a:latin typeface="Times New Roman"/>
                <a:cs typeface="Times New Roman"/>
              </a:rPr>
              <a:t>to enter and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how.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Activity </a:t>
            </a:r>
            <a:r>
              <a:rPr sz="1200" b="1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944"/>
              </a:spcBef>
            </a:pPr>
            <a:r>
              <a:rPr sz="1200" i="1" spc="-5" dirty="0">
                <a:latin typeface="Times New Roman"/>
                <a:cs typeface="Times New Roman"/>
              </a:rPr>
              <a:t>Answer </a:t>
            </a:r>
            <a:r>
              <a:rPr sz="1200" i="1" dirty="0">
                <a:latin typeface="Times New Roman"/>
                <a:cs typeface="Times New Roman"/>
              </a:rPr>
              <a:t>the following </a:t>
            </a:r>
            <a:r>
              <a:rPr sz="1200" i="1" spc="-5" dirty="0">
                <a:latin typeface="Times New Roman"/>
                <a:cs typeface="Times New Roman"/>
              </a:rPr>
              <a:t>questions before continuing to </a:t>
            </a:r>
            <a:r>
              <a:rPr sz="1200" i="1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next</a:t>
            </a:r>
            <a:r>
              <a:rPr sz="1200" i="1" spc="4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section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469265" marR="10795">
              <a:lnSpc>
                <a:spcPct val="167500"/>
              </a:lnSpc>
              <a:spcBef>
                <a:spcPts val="919"/>
              </a:spcBef>
            </a:pPr>
            <a:r>
              <a:rPr sz="1200" dirty="0">
                <a:latin typeface="Times New Roman"/>
                <a:cs typeface="Times New Roman"/>
              </a:rPr>
              <a:t>1. What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significance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level </a:t>
            </a:r>
            <a:r>
              <a:rPr sz="1200" dirty="0">
                <a:latin typeface="Times New Roman"/>
                <a:cs typeface="Times New Roman"/>
              </a:rPr>
              <a:t>of economic </a:t>
            </a:r>
            <a:r>
              <a:rPr sz="1200" spc="-5" dirty="0">
                <a:latin typeface="Times New Roman"/>
                <a:cs typeface="Times New Roman"/>
              </a:rPr>
              <a:t>development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international  marketing?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15" y="1078142"/>
            <a:ext cx="5508625" cy="36195"/>
            <a:chOff x="1367015" y="1078142"/>
            <a:chExt cx="5508625" cy="36195"/>
          </a:xfrm>
        </p:grpSpPr>
        <p:sp>
          <p:nvSpPr>
            <p:cNvPr id="3" name="object 3"/>
            <p:cNvSpPr/>
            <p:nvPr/>
          </p:nvSpPr>
          <p:spPr>
            <a:xfrm>
              <a:off x="1367015" y="1078142"/>
              <a:ext cx="5508531" cy="361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71853" y="1089304"/>
              <a:ext cx="5486400" cy="0"/>
            </a:xfrm>
            <a:custGeom>
              <a:avLst/>
              <a:gdLst/>
              <a:ahLst/>
              <a:cxnLst/>
              <a:rect l="l" t="t" r="r" b="b"/>
              <a:pathLst>
                <a:path w="5486400">
                  <a:moveTo>
                    <a:pt x="0" y="0"/>
                  </a:moveTo>
                  <a:lnTo>
                    <a:pt x="54864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371525" y="1564211"/>
            <a:ext cx="4664406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367015" y="1997114"/>
            <a:ext cx="5508625" cy="36195"/>
            <a:chOff x="1367015" y="1997114"/>
            <a:chExt cx="5508625" cy="36195"/>
          </a:xfrm>
        </p:grpSpPr>
        <p:sp>
          <p:nvSpPr>
            <p:cNvPr id="7" name="object 7"/>
            <p:cNvSpPr/>
            <p:nvPr/>
          </p:nvSpPr>
          <p:spPr>
            <a:xfrm>
              <a:off x="1367015" y="1997114"/>
              <a:ext cx="5508531" cy="361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71853" y="2008276"/>
              <a:ext cx="5486400" cy="0"/>
            </a:xfrm>
            <a:custGeom>
              <a:avLst/>
              <a:gdLst/>
              <a:ahLst/>
              <a:cxnLst/>
              <a:rect l="l" t="t" r="r" b="b"/>
              <a:pathLst>
                <a:path w="5486400">
                  <a:moveTo>
                    <a:pt x="0" y="0"/>
                  </a:moveTo>
                  <a:lnTo>
                    <a:pt x="54864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918929" y="2176859"/>
            <a:ext cx="514132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367013" y="2609762"/>
            <a:ext cx="4594225" cy="36195"/>
            <a:chOff x="1367013" y="2609762"/>
            <a:chExt cx="4594225" cy="36195"/>
          </a:xfrm>
        </p:grpSpPr>
        <p:sp>
          <p:nvSpPr>
            <p:cNvPr id="11" name="object 11"/>
            <p:cNvSpPr/>
            <p:nvPr/>
          </p:nvSpPr>
          <p:spPr>
            <a:xfrm>
              <a:off x="1367013" y="2609762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1854" y="2620924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918710" y="2794028"/>
            <a:ext cx="592812" cy="126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02" y="3100352"/>
            <a:ext cx="1968525" cy="126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40" y="3402155"/>
            <a:ext cx="5958218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64" y="3708479"/>
            <a:ext cx="5955116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146" y="4028365"/>
            <a:ext cx="1171905" cy="1446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64" y="4321127"/>
            <a:ext cx="5955116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8884" y="4627451"/>
            <a:ext cx="4056397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8934" y="4933775"/>
            <a:ext cx="5950545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8934" y="5240099"/>
            <a:ext cx="595511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8935" y="5546423"/>
            <a:ext cx="5945988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818388" y="5771375"/>
            <a:ext cx="6188710" cy="641350"/>
            <a:chOff x="818388" y="5771375"/>
            <a:chExt cx="6188710" cy="641350"/>
          </a:xfrm>
        </p:grpSpPr>
        <p:sp>
          <p:nvSpPr>
            <p:cNvPr id="24" name="object 24"/>
            <p:cNvSpPr/>
            <p:nvPr/>
          </p:nvSpPr>
          <p:spPr>
            <a:xfrm>
              <a:off x="914373" y="5852747"/>
              <a:ext cx="2495615" cy="15822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43655" y="5771375"/>
              <a:ext cx="989838" cy="32995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130040" y="5771375"/>
              <a:ext cx="2876550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6077699"/>
              <a:ext cx="3355086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914376" y="6776240"/>
            <a:ext cx="2737951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14364" y="7078043"/>
            <a:ext cx="5955116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18934" y="7384367"/>
            <a:ext cx="5950545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8797" y="7690691"/>
            <a:ext cx="1049740" cy="13109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15893" y="8000051"/>
            <a:ext cx="2175592" cy="1581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4364" y="8303339"/>
            <a:ext cx="5955116" cy="1582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4340" y="8609676"/>
            <a:ext cx="5949080" cy="1582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18928" y="8915999"/>
            <a:ext cx="4967597" cy="15822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902004" y="1506981"/>
            <a:ext cx="5968365" cy="7561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marR="834390" indent="-152400" algn="r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152400" algn="l"/>
              </a:tabLst>
            </a:pPr>
            <a:r>
              <a:rPr sz="1200" dirty="0">
                <a:latin typeface="Times New Roman"/>
                <a:cs typeface="Times New Roman"/>
              </a:rPr>
              <a:t>Outline the </a:t>
            </a:r>
            <a:r>
              <a:rPr sz="1200" spc="-5" dirty="0">
                <a:latin typeface="Times New Roman"/>
                <a:cs typeface="Times New Roman"/>
              </a:rPr>
              <a:t>grouping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world </a:t>
            </a:r>
            <a:r>
              <a:rPr sz="1200" spc="-5" dirty="0">
                <a:latin typeface="Times New Roman"/>
                <a:cs typeface="Times New Roman"/>
              </a:rPr>
              <a:t>Bank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basis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GNP.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AutoNum type="arabicPeriod" startAt="2"/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Times New Roman"/>
              <a:buAutoNum type="arabicPeriod" startAt="2"/>
            </a:pPr>
            <a:endParaRPr sz="1600">
              <a:latin typeface="Times New Roman"/>
              <a:cs typeface="Times New Roman"/>
            </a:endParaRPr>
          </a:p>
          <a:p>
            <a:pPr marL="152400" marR="817244" indent="-152400" algn="r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152400" algn="l"/>
              </a:tabLst>
            </a:pPr>
            <a:r>
              <a:rPr sz="1200" spc="-5" dirty="0">
                <a:latin typeface="Times New Roman"/>
                <a:cs typeface="Times New Roman"/>
              </a:rPr>
              <a:t>How does </a:t>
            </a:r>
            <a:r>
              <a:rPr sz="1200" dirty="0">
                <a:latin typeface="Times New Roman"/>
                <a:cs typeface="Times New Roman"/>
              </a:rPr>
              <a:t>the distribution of the </a:t>
            </a:r>
            <a:r>
              <a:rPr sz="1200" spc="-5" dirty="0">
                <a:latin typeface="Times New Roman"/>
                <a:cs typeface="Times New Roman"/>
              </a:rPr>
              <a:t>income </a:t>
            </a:r>
            <a:r>
              <a:rPr sz="1200" dirty="0">
                <a:latin typeface="Times New Roman"/>
                <a:cs typeface="Times New Roman"/>
              </a:rPr>
              <a:t>of people </a:t>
            </a:r>
            <a:r>
              <a:rPr sz="1200" spc="-5" dirty="0">
                <a:latin typeface="Times New Roman"/>
                <a:cs typeface="Times New Roman"/>
              </a:rPr>
              <a:t>affect international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marketing?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  <a:p>
            <a:pPr marL="240665" lvl="1" indent="-228600" algn="just">
              <a:lnSpc>
                <a:spcPct val="100000"/>
              </a:lnSpc>
              <a:spcBef>
                <a:spcPts val="969"/>
              </a:spcBef>
              <a:buAutoNum type="arabicPeriod" startAt="2"/>
              <a:tabLst>
                <a:tab pos="241300" algn="l"/>
              </a:tabLst>
            </a:pPr>
            <a:r>
              <a:rPr sz="1200" b="1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Political Environment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ts val="2410"/>
              </a:lnSpc>
              <a:spcBef>
                <a:spcPts val="22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political </a:t>
            </a:r>
            <a:r>
              <a:rPr sz="1200" dirty="0">
                <a:latin typeface="Times New Roman"/>
                <a:cs typeface="Times New Roman"/>
              </a:rPr>
              <a:t>environment of </a:t>
            </a:r>
            <a:r>
              <a:rPr sz="1200" spc="-5" dirty="0">
                <a:latin typeface="Times New Roman"/>
                <a:cs typeface="Times New Roman"/>
              </a:rPr>
              <a:t>international marketing includes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dirty="0">
                <a:latin typeface="Times New Roman"/>
                <a:cs typeface="Times New Roman"/>
              </a:rPr>
              <a:t>national or </a:t>
            </a:r>
            <a:r>
              <a:rPr sz="1200" spc="-5" dirty="0">
                <a:latin typeface="Times New Roman"/>
                <a:cs typeface="Times New Roman"/>
              </a:rPr>
              <a:t>international  political factor </a:t>
            </a:r>
            <a:r>
              <a:rPr sz="1200" dirty="0">
                <a:latin typeface="Times New Roman"/>
                <a:cs typeface="Times New Roman"/>
              </a:rPr>
              <a:t>that can </a:t>
            </a:r>
            <a:r>
              <a:rPr sz="1200" spc="-5" dirty="0">
                <a:latin typeface="Times New Roman"/>
                <a:cs typeface="Times New Roman"/>
              </a:rPr>
              <a:t>affect its operations. A factor is political when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derives from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government sector.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241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political </a:t>
            </a:r>
            <a:r>
              <a:rPr sz="1200" dirty="0">
                <a:latin typeface="Times New Roman"/>
                <a:cs typeface="Times New Roman"/>
              </a:rPr>
              <a:t>environment </a:t>
            </a:r>
            <a:r>
              <a:rPr sz="1200" spc="-5" dirty="0">
                <a:latin typeface="Times New Roman"/>
                <a:cs typeface="Times New Roman"/>
              </a:rPr>
              <a:t>comprises three dimensions: </a:t>
            </a:r>
            <a:r>
              <a:rPr sz="1200" dirty="0">
                <a:latin typeface="Times New Roman"/>
                <a:cs typeface="Times New Roman"/>
              </a:rPr>
              <a:t>(1) the host-country </a:t>
            </a:r>
            <a:r>
              <a:rPr sz="1200" spc="-5" dirty="0">
                <a:latin typeface="Times New Roman"/>
                <a:cs typeface="Times New Roman"/>
              </a:rPr>
              <a:t>environment, </a:t>
            </a:r>
            <a:r>
              <a:rPr sz="1200" dirty="0">
                <a:latin typeface="Times New Roman"/>
                <a:cs typeface="Times New Roman"/>
              </a:rPr>
              <a:t>(2) the 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environment, and </a:t>
            </a:r>
            <a:r>
              <a:rPr sz="1200" spc="-5" dirty="0">
                <a:latin typeface="Times New Roman"/>
                <a:cs typeface="Times New Roman"/>
              </a:rPr>
              <a:t>(3) </a:t>
            </a:r>
            <a:r>
              <a:rPr sz="1200" dirty="0">
                <a:latin typeface="Times New Roman"/>
                <a:cs typeface="Times New Roman"/>
              </a:rPr>
              <a:t>the home-country</a:t>
            </a:r>
            <a:r>
              <a:rPr sz="1200" spc="-5" dirty="0">
                <a:latin typeface="Times New Roman"/>
                <a:cs typeface="Times New Roman"/>
              </a:rPr>
              <a:t> environment.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241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Surveys </a:t>
            </a:r>
            <a:r>
              <a:rPr sz="1200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shown that dealing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problems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political arena is </a:t>
            </a:r>
            <a:r>
              <a:rPr sz="1200" dirty="0">
                <a:latin typeface="Times New Roman"/>
                <a:cs typeface="Times New Roman"/>
              </a:rPr>
              <a:t>the number one </a:t>
            </a:r>
            <a:r>
              <a:rPr sz="1200" spc="-5" dirty="0">
                <a:latin typeface="Times New Roman"/>
                <a:cs typeface="Times New Roman"/>
              </a:rPr>
              <a:t>challenge  facing international managers, and occupies </a:t>
            </a:r>
            <a:r>
              <a:rPr sz="1200" dirty="0">
                <a:latin typeface="Times New Roman"/>
                <a:cs typeface="Times New Roman"/>
              </a:rPr>
              <a:t>more of </a:t>
            </a:r>
            <a:r>
              <a:rPr sz="1200" spc="-5" dirty="0">
                <a:latin typeface="Times New Roman"/>
                <a:cs typeface="Times New Roman"/>
              </a:rPr>
              <a:t>their </a:t>
            </a:r>
            <a:r>
              <a:rPr sz="1200" dirty="0">
                <a:latin typeface="Times New Roman"/>
                <a:cs typeface="Times New Roman"/>
              </a:rPr>
              <a:t>time </a:t>
            </a:r>
            <a:r>
              <a:rPr sz="1200" spc="-5" dirty="0">
                <a:latin typeface="Times New Roman"/>
                <a:cs typeface="Times New Roman"/>
              </a:rPr>
              <a:t>than any other management  function.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Yet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managers'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concerns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those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political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scientist.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ts val="241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Managers are concerned </a:t>
            </a:r>
            <a:r>
              <a:rPr sz="1200" dirty="0">
                <a:latin typeface="Times New Roman"/>
                <a:cs typeface="Times New Roman"/>
              </a:rPr>
              <a:t>primarily </a:t>
            </a:r>
            <a:r>
              <a:rPr sz="1200" spc="-5" dirty="0">
                <a:latin typeface="Times New Roman"/>
                <a:cs typeface="Times New Roman"/>
              </a:rPr>
              <a:t>about </a:t>
            </a:r>
            <a:r>
              <a:rPr sz="1200" b="1" i="1" spc="-5" dirty="0">
                <a:latin typeface="Times New Roman"/>
                <a:cs typeface="Times New Roman"/>
              </a:rPr>
              <a:t>political risk </a:t>
            </a:r>
            <a:r>
              <a:rPr sz="1200" dirty="0">
                <a:latin typeface="Times New Roman"/>
                <a:cs typeface="Times New Roman"/>
              </a:rPr>
              <a:t>– the possibility of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spc="-5" dirty="0">
                <a:latin typeface="Times New Roman"/>
                <a:cs typeface="Times New Roman"/>
              </a:rPr>
              <a:t>government action  affecting </a:t>
            </a:r>
            <a:r>
              <a:rPr sz="1200" dirty="0">
                <a:latin typeface="Times New Roman"/>
                <a:cs typeface="Times New Roman"/>
              </a:rPr>
              <a:t>adversely (or </a:t>
            </a:r>
            <a:r>
              <a:rPr sz="1200" spc="-5" dirty="0">
                <a:latin typeface="Times New Roman"/>
                <a:cs typeface="Times New Roman"/>
              </a:rPr>
              <a:t>favorably)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imes New Roman"/>
              <a:cs typeface="Times New Roman"/>
            </a:endParaRPr>
          </a:p>
          <a:p>
            <a:pPr marL="355600" lvl="2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Host-Country Political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Environment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definition, the international </a:t>
            </a:r>
            <a:r>
              <a:rPr sz="1200" spc="-5" dirty="0">
                <a:latin typeface="Times New Roman"/>
                <a:cs typeface="Times New Roman"/>
              </a:rPr>
              <a:t>firm 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guest,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foreigner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markets </a:t>
            </a:r>
            <a:r>
              <a:rPr sz="1200" spc="-5" dirty="0">
                <a:latin typeface="Times New Roman"/>
                <a:cs typeface="Times New Roman"/>
              </a:rPr>
              <a:t>abroad.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Therefore,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international managers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especially concerned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nationalism and dealings with 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governments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host countries.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000"/>
              </a:spcBef>
            </a:pPr>
            <a:r>
              <a:rPr sz="1200" b="1" i="1" dirty="0">
                <a:latin typeface="Times New Roman"/>
                <a:cs typeface="Times New Roman"/>
              </a:rPr>
              <a:t>i) </a:t>
            </a:r>
            <a:r>
              <a:rPr sz="1200" b="1" i="1" spc="-5" dirty="0">
                <a:latin typeface="Times New Roman"/>
                <a:cs typeface="Times New Roman"/>
              </a:rPr>
              <a:t>Host-Country National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Interests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ts val="2410"/>
              </a:lnSpc>
              <a:spcBef>
                <a:spcPts val="219"/>
              </a:spcBef>
            </a:pP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dirty="0">
                <a:latin typeface="Times New Roman"/>
                <a:cs typeface="Times New Roman"/>
              </a:rPr>
              <a:t>way to </a:t>
            </a:r>
            <a:r>
              <a:rPr sz="1200" spc="-10" dirty="0">
                <a:latin typeface="Times New Roman"/>
                <a:cs typeface="Times New Roman"/>
              </a:rPr>
              <a:t>get </a:t>
            </a:r>
            <a:r>
              <a:rPr sz="1200" dirty="0">
                <a:latin typeface="Times New Roman"/>
                <a:cs typeface="Times New Roman"/>
              </a:rPr>
              <a:t>a feeling for the </a:t>
            </a:r>
            <a:r>
              <a:rPr sz="1200" spc="-5" dirty="0">
                <a:latin typeface="Times New Roman"/>
                <a:cs typeface="Times New Roman"/>
              </a:rPr>
              <a:t>situation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foreign market </a:t>
            </a:r>
            <a:r>
              <a:rPr sz="1200" dirty="0">
                <a:latin typeface="Times New Roman"/>
                <a:cs typeface="Times New Roman"/>
              </a:rPr>
              <a:t>is to see how </a:t>
            </a:r>
            <a:r>
              <a:rPr sz="1200" spc="-5" dirty="0">
                <a:latin typeface="Times New Roman"/>
                <a:cs typeface="Times New Roman"/>
              </a:rPr>
              <a:t>compatible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firm’s  activities are with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interests </a:t>
            </a:r>
            <a:r>
              <a:rPr sz="1200" dirty="0">
                <a:latin typeface="Times New Roman"/>
                <a:cs typeface="Times New Roman"/>
              </a:rPr>
              <a:t>of the host </a:t>
            </a:r>
            <a:r>
              <a:rPr sz="1200" spc="-5" dirty="0">
                <a:latin typeface="Times New Roman"/>
                <a:cs typeface="Times New Roman"/>
              </a:rPr>
              <a:t>country. Nationalism and </a:t>
            </a:r>
            <a:r>
              <a:rPr sz="1200" dirty="0">
                <a:latin typeface="Times New Roman"/>
                <a:cs typeface="Times New Roman"/>
              </a:rPr>
              <a:t>patriotism </a:t>
            </a:r>
            <a:r>
              <a:rPr sz="1200" spc="-5" dirty="0">
                <a:latin typeface="Times New Roman"/>
                <a:cs typeface="Times New Roman"/>
              </a:rPr>
              <a:t>refer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citizens’  feelings about their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and its interests. Such feelings </a:t>
            </a:r>
            <a:r>
              <a:rPr sz="1200" dirty="0">
                <a:latin typeface="Times New Roman"/>
                <a:cs typeface="Times New Roman"/>
              </a:rPr>
              <a:t>exist in every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388" y="870191"/>
            <a:ext cx="6226810" cy="7992745"/>
            <a:chOff x="818388" y="870191"/>
            <a:chExt cx="6226810" cy="7992745"/>
          </a:xfrm>
        </p:grpSpPr>
        <p:sp>
          <p:nvSpPr>
            <p:cNvPr id="3" name="object 3"/>
            <p:cNvSpPr/>
            <p:nvPr/>
          </p:nvSpPr>
          <p:spPr>
            <a:xfrm>
              <a:off x="914357" y="953036"/>
              <a:ext cx="4921843" cy="1582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27191" y="870191"/>
              <a:ext cx="1277873" cy="3345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8388" y="1176515"/>
              <a:ext cx="4941570" cy="3345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8388" y="1482839"/>
              <a:ext cx="6188202" cy="3345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8388" y="1789163"/>
              <a:ext cx="6188202" cy="3345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8388" y="2095487"/>
              <a:ext cx="718566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8388" y="2398763"/>
              <a:ext cx="3400805" cy="3345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14216" y="2401811"/>
              <a:ext cx="2992374" cy="3345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8388" y="2708135"/>
              <a:ext cx="6188202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8388" y="3014459"/>
              <a:ext cx="6188202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388" y="3320783"/>
              <a:ext cx="6188202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8388" y="3627107"/>
              <a:ext cx="5903214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3930383"/>
              <a:ext cx="3292602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06011" y="3933431"/>
              <a:ext cx="3100578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4239755"/>
              <a:ext cx="6188202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388" y="4546079"/>
              <a:ext cx="6223254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88" y="4852403"/>
              <a:ext cx="6226302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5158727"/>
              <a:ext cx="6188202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8388" y="5465051"/>
              <a:ext cx="1690877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9912" y="5774423"/>
              <a:ext cx="1997202" cy="32995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8388" y="6077699"/>
              <a:ext cx="6188202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8388" y="6384023"/>
              <a:ext cx="6188202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388" y="6690347"/>
              <a:ext cx="618820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8388" y="6996671"/>
              <a:ext cx="6188202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7302995"/>
              <a:ext cx="2038350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9912" y="7612367"/>
              <a:ext cx="2247138" cy="32995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7915643"/>
              <a:ext cx="6186677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388" y="8221967"/>
              <a:ext cx="6188202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8388" y="8528303"/>
              <a:ext cx="6186677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902004" y="894333"/>
            <a:ext cx="5970905" cy="786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All</a:t>
            </a:r>
            <a:r>
              <a:rPr sz="1200" b="1" spc="6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countries</a:t>
            </a:r>
            <a:r>
              <a:rPr sz="1200" b="1" spc="6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wish</a:t>
            </a:r>
            <a:r>
              <a:rPr sz="1200" b="1" spc="5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to</a:t>
            </a:r>
            <a:r>
              <a:rPr sz="1200" b="1" spc="4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maintain</a:t>
            </a:r>
            <a:r>
              <a:rPr sz="1200" b="1" spc="6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and</a:t>
            </a:r>
            <a:r>
              <a:rPr sz="1200" b="1" spc="6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enhance</a:t>
            </a:r>
            <a:r>
              <a:rPr sz="1200" b="1" spc="6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their</a:t>
            </a:r>
            <a:r>
              <a:rPr sz="1200" b="1" spc="5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national</a:t>
            </a:r>
            <a:r>
              <a:rPr sz="1200" b="1" spc="5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sovereignty</a:t>
            </a:r>
            <a:r>
              <a:rPr sz="1200" dirty="0">
                <a:latin typeface="Times New Roman"/>
                <a:cs typeface="Times New Roman"/>
              </a:rPr>
              <a:t>.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firms,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individually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collectively,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perceived </a:t>
            </a:r>
            <a:r>
              <a:rPr sz="1200" spc="-10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threat </a:t>
            </a:r>
            <a:r>
              <a:rPr sz="1200" dirty="0">
                <a:latin typeface="Times New Roman"/>
                <a:cs typeface="Times New Roman"/>
              </a:rPr>
              <a:t>to that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sovereignty.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larger and </a:t>
            </a:r>
            <a:r>
              <a:rPr sz="1200" dirty="0">
                <a:latin typeface="Times New Roman"/>
                <a:cs typeface="Times New Roman"/>
              </a:rPr>
              <a:t>more numerous the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firms, the more likely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are to be perceived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threat </a:t>
            </a:r>
            <a:r>
              <a:rPr sz="1200" dirty="0">
                <a:latin typeface="Times New Roman"/>
                <a:cs typeface="Times New Roman"/>
              </a:rPr>
              <a:t>– or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least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irritant.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times of turmoil, </a:t>
            </a:r>
            <a:r>
              <a:rPr sz="1200" spc="-5" dirty="0">
                <a:latin typeface="Times New Roman"/>
                <a:cs typeface="Times New Roman"/>
              </a:rPr>
              <a:t>foreign firms </a:t>
            </a:r>
            <a:r>
              <a:rPr sz="1200" dirty="0">
                <a:latin typeface="Times New Roman"/>
                <a:cs typeface="Times New Roman"/>
              </a:rPr>
              <a:t>– or foreign </a:t>
            </a:r>
            <a:r>
              <a:rPr sz="1200" spc="-5" dirty="0">
                <a:latin typeface="Times New Roman"/>
                <a:cs typeface="Times New Roman"/>
              </a:rPr>
              <a:t>embassies </a:t>
            </a:r>
            <a:r>
              <a:rPr sz="1200" dirty="0">
                <a:latin typeface="Times New Roman"/>
                <a:cs typeface="Times New Roman"/>
              </a:rPr>
              <a:t>–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targets.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b="1" spc="-5" dirty="0">
                <a:latin typeface="Times New Roman"/>
                <a:cs typeface="Times New Roman"/>
              </a:rPr>
              <a:t>Countries </a:t>
            </a:r>
            <a:r>
              <a:rPr sz="1200" b="1" dirty="0">
                <a:latin typeface="Times New Roman"/>
                <a:cs typeface="Times New Roman"/>
              </a:rPr>
              <a:t>wish to </a:t>
            </a:r>
            <a:r>
              <a:rPr sz="1200" b="1" spc="-5" dirty="0">
                <a:latin typeface="Times New Roman"/>
                <a:cs typeface="Times New Roman"/>
              </a:rPr>
              <a:t>protect their national </a:t>
            </a:r>
            <a:r>
              <a:rPr sz="1200" b="1" dirty="0">
                <a:latin typeface="Times New Roman"/>
                <a:cs typeface="Times New Roman"/>
              </a:rPr>
              <a:t>security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Although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foreign firm is </a:t>
            </a:r>
            <a:r>
              <a:rPr sz="1200" dirty="0">
                <a:latin typeface="Times New Roman"/>
                <a:cs typeface="Times New Roman"/>
              </a:rPr>
              <a:t>not a </a:t>
            </a:r>
            <a:r>
              <a:rPr sz="1200" spc="-5" dirty="0">
                <a:latin typeface="Times New Roman"/>
                <a:cs typeface="Times New Roman"/>
              </a:rPr>
              <a:t>military  threat as such,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5" dirty="0">
                <a:latin typeface="Times New Roman"/>
                <a:cs typeface="Times New Roman"/>
              </a:rPr>
              <a:t>may be </a:t>
            </a:r>
            <a:r>
              <a:rPr sz="1200" spc="-5" dirty="0">
                <a:latin typeface="Times New Roman"/>
                <a:cs typeface="Times New Roman"/>
              </a:rPr>
              <a:t>considered as </a:t>
            </a:r>
            <a:r>
              <a:rPr sz="1200" dirty="0">
                <a:latin typeface="Times New Roman"/>
                <a:cs typeface="Times New Roman"/>
              </a:rPr>
              <a:t>potentially </a:t>
            </a:r>
            <a:r>
              <a:rPr sz="1200" spc="-5" dirty="0">
                <a:latin typeface="Times New Roman"/>
                <a:cs typeface="Times New Roman"/>
              </a:rPr>
              <a:t>prejudicial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national security. Governments  generally </a:t>
            </a:r>
            <a:r>
              <a:rPr sz="1200" dirty="0">
                <a:latin typeface="Times New Roman"/>
                <a:cs typeface="Times New Roman"/>
              </a:rPr>
              <a:t>prohibit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firms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involvement in </a:t>
            </a:r>
            <a:r>
              <a:rPr sz="1200" spc="-5" dirty="0">
                <a:latin typeface="Times New Roman"/>
                <a:cs typeface="Times New Roman"/>
              </a:rPr>
              <a:t>"sensitive" </a:t>
            </a:r>
            <a:r>
              <a:rPr sz="1200" dirty="0">
                <a:latin typeface="Times New Roman"/>
                <a:cs typeface="Times New Roman"/>
              </a:rPr>
              <a:t>industries, </a:t>
            </a:r>
            <a:r>
              <a:rPr sz="1200" spc="-5" dirty="0">
                <a:latin typeface="Times New Roman"/>
                <a:cs typeface="Times New Roman"/>
              </a:rPr>
              <a:t>such as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defense,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5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communications, and </a:t>
            </a:r>
            <a:r>
              <a:rPr sz="1200" dirty="0">
                <a:latin typeface="Times New Roman"/>
                <a:cs typeface="Times New Roman"/>
              </a:rPr>
              <a:t>perhaps energy </a:t>
            </a:r>
            <a:r>
              <a:rPr sz="1200" spc="-5" dirty="0">
                <a:latin typeface="Times New Roman"/>
                <a:cs typeface="Times New Roman"/>
              </a:rPr>
              <a:t>and natural resources.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is </a:t>
            </a:r>
            <a:r>
              <a:rPr sz="1200" dirty="0">
                <a:latin typeface="Times New Roman"/>
                <a:cs typeface="Times New Roman"/>
              </a:rPr>
              <a:t>from a country deemed  unfriendly to the host </a:t>
            </a:r>
            <a:r>
              <a:rPr sz="1200" spc="-5" dirty="0">
                <a:latin typeface="Times New Roman"/>
                <a:cs typeface="Times New Roman"/>
              </a:rPr>
              <a:t>country,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have difficulty operating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even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denied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admission.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500"/>
              </a:lnSpc>
            </a:pPr>
            <a:r>
              <a:rPr sz="1200" b="1" spc="-5" dirty="0">
                <a:latin typeface="Times New Roman"/>
                <a:cs typeface="Times New Roman"/>
              </a:rPr>
              <a:t>All countries </a:t>
            </a:r>
            <a:r>
              <a:rPr sz="1200" b="1" dirty="0">
                <a:latin typeface="Times New Roman"/>
                <a:cs typeface="Times New Roman"/>
              </a:rPr>
              <a:t>want to </a:t>
            </a:r>
            <a:r>
              <a:rPr sz="1200" b="1" spc="-5" dirty="0">
                <a:latin typeface="Times New Roman"/>
                <a:cs typeface="Times New Roman"/>
              </a:rPr>
              <a:t>enhance economic </a:t>
            </a:r>
            <a:r>
              <a:rPr sz="1200" b="1" dirty="0">
                <a:latin typeface="Times New Roman"/>
                <a:cs typeface="Times New Roman"/>
              </a:rPr>
              <a:t>welfare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Generally,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means increasing employment  and </a:t>
            </a:r>
            <a:r>
              <a:rPr sz="1200" dirty="0">
                <a:latin typeface="Times New Roman"/>
                <a:cs typeface="Times New Roman"/>
              </a:rPr>
              <a:t>income in the </a:t>
            </a:r>
            <a:r>
              <a:rPr sz="1200" spc="-5" dirty="0">
                <a:latin typeface="Times New Roman"/>
                <a:cs typeface="Times New Roman"/>
              </a:rPr>
              <a:t>country. Foreign firms </a:t>
            </a:r>
            <a:r>
              <a:rPr sz="1200" dirty="0">
                <a:latin typeface="Times New Roman"/>
                <a:cs typeface="Times New Roman"/>
              </a:rPr>
              <a:t>contribute to this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employment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generate.  </a:t>
            </a:r>
            <a:r>
              <a:rPr sz="1200" dirty="0">
                <a:latin typeface="Times New Roman"/>
                <a:cs typeface="Times New Roman"/>
              </a:rPr>
              <a:t>They can </a:t>
            </a:r>
            <a:r>
              <a:rPr sz="1200" spc="-5" dirty="0">
                <a:latin typeface="Times New Roman"/>
                <a:cs typeface="Times New Roman"/>
              </a:rPr>
              <a:t>contribute further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using </a:t>
            </a:r>
            <a:r>
              <a:rPr sz="1200" spc="-5" dirty="0">
                <a:latin typeface="Times New Roman"/>
                <a:cs typeface="Times New Roman"/>
              </a:rPr>
              <a:t>local suppliers and having </a:t>
            </a:r>
            <a:r>
              <a:rPr sz="1200" dirty="0">
                <a:latin typeface="Times New Roman"/>
                <a:cs typeface="Times New Roman"/>
              </a:rPr>
              <a:t>local </a:t>
            </a:r>
            <a:r>
              <a:rPr sz="1200" spc="-5" dirty="0">
                <a:latin typeface="Times New Roman"/>
                <a:cs typeface="Times New Roman"/>
              </a:rPr>
              <a:t>content </a:t>
            </a:r>
            <a:r>
              <a:rPr sz="1200" dirty="0">
                <a:latin typeface="Times New Roman"/>
                <a:cs typeface="Times New Roman"/>
              </a:rPr>
              <a:t>in their </a:t>
            </a:r>
            <a:r>
              <a:rPr sz="1200" spc="-5" dirty="0">
                <a:latin typeface="Times New Roman"/>
                <a:cs typeface="Times New Roman"/>
              </a:rPr>
              <a:t>products. 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can contribute further </a:t>
            </a:r>
            <a:r>
              <a:rPr sz="1200" dirty="0">
                <a:latin typeface="Times New Roman"/>
                <a:cs typeface="Times New Roman"/>
              </a:rPr>
              <a:t>still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exporting from the country </a:t>
            </a:r>
            <a:r>
              <a:rPr sz="1200" spc="-5" dirty="0">
                <a:latin typeface="Times New Roman"/>
                <a:cs typeface="Times New Roman"/>
              </a:rPr>
              <a:t>and generating foreign </a:t>
            </a:r>
            <a:r>
              <a:rPr sz="1200" dirty="0">
                <a:latin typeface="Times New Roman"/>
                <a:cs typeface="Times New Roman"/>
              </a:rPr>
              <a:t>exchange.  They </a:t>
            </a:r>
            <a:r>
              <a:rPr sz="1200" spc="-5" dirty="0">
                <a:latin typeface="Times New Roman"/>
                <a:cs typeface="Times New Roman"/>
              </a:rPr>
              <a:t>can contribute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different </a:t>
            </a:r>
            <a:r>
              <a:rPr sz="1200" dirty="0">
                <a:latin typeface="Times New Roman"/>
                <a:cs typeface="Times New Roman"/>
              </a:rPr>
              <a:t>way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supplying </a:t>
            </a:r>
            <a:r>
              <a:rPr sz="1200" spc="-5" dirty="0">
                <a:latin typeface="Times New Roman"/>
                <a:cs typeface="Times New Roman"/>
              </a:rPr>
              <a:t>products, services, and </a:t>
            </a:r>
            <a:r>
              <a:rPr sz="1200" dirty="0">
                <a:latin typeface="Times New Roman"/>
                <a:cs typeface="Times New Roman"/>
              </a:rPr>
              <a:t>/ or training </a:t>
            </a:r>
            <a:r>
              <a:rPr sz="1200" spc="-5" dirty="0">
                <a:latin typeface="Times New Roman"/>
                <a:cs typeface="Times New Roman"/>
              </a:rPr>
              <a:t>that  enhances productivity.</a:t>
            </a:r>
            <a:endParaRPr sz="1200">
              <a:latin typeface="Times New Roman"/>
              <a:cs typeface="Times New Roman"/>
            </a:endParaRPr>
          </a:p>
          <a:p>
            <a:pPr marL="186690" indent="-174625" algn="just">
              <a:lnSpc>
                <a:spcPct val="100000"/>
              </a:lnSpc>
              <a:spcBef>
                <a:spcPts val="994"/>
              </a:spcBef>
              <a:buAutoNum type="romanLcParenR" startAt="2"/>
              <a:tabLst>
                <a:tab pos="187325" algn="l"/>
              </a:tabLst>
            </a:pPr>
            <a:r>
              <a:rPr sz="1200" b="1" i="1" dirty="0">
                <a:latin typeface="Times New Roman"/>
                <a:cs typeface="Times New Roman"/>
              </a:rPr>
              <a:t>Host – </a:t>
            </a:r>
            <a:r>
              <a:rPr sz="1200" b="1" i="1" spc="-5" dirty="0">
                <a:latin typeface="Times New Roman"/>
                <a:cs typeface="Times New Roman"/>
              </a:rPr>
              <a:t>Country Controls</a:t>
            </a:r>
            <a:endParaRPr sz="1200">
              <a:latin typeface="Times New Roman"/>
              <a:cs typeface="Times New Roman"/>
            </a:endParaRPr>
          </a:p>
          <a:p>
            <a:pPr marL="12700" marR="7620" algn="just">
              <a:lnSpc>
                <a:spcPts val="2410"/>
              </a:lnSpc>
              <a:spcBef>
                <a:spcPts val="220"/>
              </a:spcBef>
            </a:pPr>
            <a:r>
              <a:rPr sz="1200" spc="-5" dirty="0">
                <a:latin typeface="Times New Roman"/>
                <a:cs typeface="Times New Roman"/>
              </a:rPr>
              <a:t>Host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don’t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depend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entirely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goodwill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help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them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achieve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  </a:t>
            </a:r>
            <a:r>
              <a:rPr sz="1200" spc="-5" dirty="0">
                <a:latin typeface="Times New Roman"/>
                <a:cs typeface="Times New Roman"/>
              </a:rPr>
              <a:t>national goals.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achieve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goals, </a:t>
            </a:r>
            <a:r>
              <a:rPr sz="1200" dirty="0">
                <a:latin typeface="Times New Roman"/>
                <a:cs typeface="Times New Roman"/>
              </a:rPr>
              <a:t>the host countries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dirty="0">
                <a:latin typeface="Times New Roman"/>
                <a:cs typeface="Times New Roman"/>
              </a:rPr>
              <a:t>a variety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tools/controls </a:t>
            </a:r>
            <a:r>
              <a:rPr sz="1200" spc="-5" dirty="0">
                <a:latin typeface="Times New Roman"/>
                <a:cs typeface="Times New Roman"/>
              </a:rPr>
              <a:t>over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firm, such as </a:t>
            </a:r>
            <a:r>
              <a:rPr sz="1200" dirty="0">
                <a:latin typeface="Times New Roman"/>
                <a:cs typeface="Times New Roman"/>
              </a:rPr>
              <a:t>entry </a:t>
            </a:r>
            <a:r>
              <a:rPr sz="1200" spc="-5" dirty="0">
                <a:latin typeface="Times New Roman"/>
                <a:cs typeface="Times New Roman"/>
              </a:rPr>
              <a:t>restrictions, price controls, </a:t>
            </a:r>
            <a:r>
              <a:rPr sz="1200" dirty="0">
                <a:latin typeface="Times New Roman"/>
                <a:cs typeface="Times New Roman"/>
              </a:rPr>
              <a:t>quotas &amp; </a:t>
            </a:r>
            <a:r>
              <a:rPr sz="1200" spc="-5" dirty="0">
                <a:latin typeface="Times New Roman"/>
                <a:cs typeface="Times New Roman"/>
              </a:rPr>
              <a:t>tariffs, exchange control, and </a:t>
            </a:r>
            <a:r>
              <a:rPr sz="1200" dirty="0">
                <a:latin typeface="Times New Roman"/>
                <a:cs typeface="Times New Roman"/>
              </a:rPr>
              <a:t>even  </a:t>
            </a:r>
            <a:r>
              <a:rPr sz="1200" spc="-5" dirty="0">
                <a:latin typeface="Times New Roman"/>
                <a:cs typeface="Times New Roman"/>
              </a:rPr>
              <a:t>expropriation. These national interests and controls constitute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political environment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an  international </a:t>
            </a:r>
            <a:r>
              <a:rPr sz="1200" dirty="0">
                <a:latin typeface="Times New Roman"/>
                <a:cs typeface="Times New Roman"/>
              </a:rPr>
              <a:t>marketing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firm.</a:t>
            </a:r>
            <a:endParaRPr sz="1200">
              <a:latin typeface="Times New Roman"/>
              <a:cs typeface="Times New Roman"/>
            </a:endParaRPr>
          </a:p>
          <a:p>
            <a:pPr marL="228600" indent="-216535" algn="just">
              <a:lnSpc>
                <a:spcPct val="100000"/>
              </a:lnSpc>
              <a:spcBef>
                <a:spcPts val="765"/>
              </a:spcBef>
              <a:buAutoNum type="romanLcParenR" startAt="3"/>
              <a:tabLst>
                <a:tab pos="229235" algn="l"/>
              </a:tabLst>
            </a:pPr>
            <a:r>
              <a:rPr sz="1200" b="1" i="1" dirty="0">
                <a:latin typeface="Times New Roman"/>
                <a:cs typeface="Times New Roman"/>
              </a:rPr>
              <a:t>Political – </a:t>
            </a:r>
            <a:r>
              <a:rPr sz="1200" b="1" i="1" spc="-5" dirty="0">
                <a:latin typeface="Times New Roman"/>
                <a:cs typeface="Times New Roman"/>
              </a:rPr>
              <a:t>Risk Assessment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firm needs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evaluate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host- </a:t>
            </a:r>
            <a:r>
              <a:rPr sz="1200" dirty="0">
                <a:latin typeface="Times New Roman"/>
                <a:cs typeface="Times New Roman"/>
              </a:rPr>
              <a:t>country environment </a:t>
            </a:r>
            <a:r>
              <a:rPr sz="1200" spc="-5" dirty="0">
                <a:latin typeface="Times New Roman"/>
                <a:cs typeface="Times New Roman"/>
              </a:rPr>
              <a:t>and assess its  own political </a:t>
            </a:r>
            <a:r>
              <a:rPr sz="1200" dirty="0">
                <a:latin typeface="Times New Roman"/>
                <a:cs typeface="Times New Roman"/>
              </a:rPr>
              <a:t>risk </a:t>
            </a:r>
            <a:r>
              <a:rPr sz="1200" spc="-5" dirty="0">
                <a:latin typeface="Times New Roman"/>
                <a:cs typeface="Times New Roman"/>
              </a:rPr>
              <a:t>there. Then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needs </a:t>
            </a:r>
            <a:r>
              <a:rPr sz="1200" dirty="0">
                <a:latin typeface="Times New Roman"/>
                <a:cs typeface="Times New Roman"/>
              </a:rPr>
              <a:t>a plan for </a:t>
            </a:r>
            <a:r>
              <a:rPr sz="1200" spc="-5" dirty="0">
                <a:latin typeface="Times New Roman"/>
                <a:cs typeface="Times New Roman"/>
              </a:rPr>
              <a:t>managing </a:t>
            </a:r>
            <a:r>
              <a:rPr sz="1200" dirty="0">
                <a:latin typeface="Times New Roman"/>
                <a:cs typeface="Times New Roman"/>
              </a:rPr>
              <a:t>host-country relations, both </a:t>
            </a:r>
            <a:r>
              <a:rPr sz="1200" spc="-5" dirty="0">
                <a:latin typeface="Times New Roman"/>
                <a:cs typeface="Times New Roman"/>
              </a:rPr>
              <a:t>before</a:t>
            </a:r>
            <a:r>
              <a:rPr sz="1200" spc="-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after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entering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While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evaluating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political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environment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market,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959" y="951563"/>
            <a:ext cx="5942872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14311" y="1176515"/>
            <a:ext cx="4394835" cy="334645"/>
            <a:chOff x="914311" y="1176515"/>
            <a:chExt cx="4394835" cy="334645"/>
          </a:xfrm>
        </p:grpSpPr>
        <p:sp>
          <p:nvSpPr>
            <p:cNvPr id="4" name="object 4"/>
            <p:cNvSpPr/>
            <p:nvPr/>
          </p:nvSpPr>
          <p:spPr>
            <a:xfrm>
              <a:off x="914311" y="1257887"/>
              <a:ext cx="2251920" cy="1582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95244" y="1176515"/>
              <a:ext cx="753618" cy="3299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45408" y="1176515"/>
              <a:ext cx="502145" cy="3345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44111" y="1176515"/>
              <a:ext cx="803910" cy="32995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44567" y="1176515"/>
              <a:ext cx="764286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918922" y="1568732"/>
            <a:ext cx="1270391" cy="153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1889" y="1872008"/>
            <a:ext cx="118584" cy="126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818388" y="1786115"/>
            <a:ext cx="6188710" cy="7077075"/>
            <a:chOff x="818388" y="1786115"/>
            <a:chExt cx="6188710" cy="7077075"/>
          </a:xfrm>
        </p:grpSpPr>
        <p:sp>
          <p:nvSpPr>
            <p:cNvPr id="12" name="object 12"/>
            <p:cNvSpPr/>
            <p:nvPr/>
          </p:nvSpPr>
          <p:spPr>
            <a:xfrm>
              <a:off x="1382136" y="1870523"/>
              <a:ext cx="1634735" cy="15819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04744" y="1786115"/>
              <a:ext cx="300977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00755" y="1789163"/>
              <a:ext cx="4005834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75588" y="2095487"/>
              <a:ext cx="3435858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46988" y="2398763"/>
              <a:ext cx="319265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77112" y="2401811"/>
              <a:ext cx="1483614" cy="32995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601467" y="2401811"/>
              <a:ext cx="4405122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75588" y="2708135"/>
              <a:ext cx="5731002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75588" y="3014459"/>
              <a:ext cx="1966722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46988" y="3317735"/>
              <a:ext cx="319265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77112" y="3320783"/>
              <a:ext cx="2248662" cy="32995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77183" y="3320783"/>
              <a:ext cx="3629406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75588" y="3627107"/>
              <a:ext cx="5731002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75588" y="3933431"/>
              <a:ext cx="5731002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75588" y="4239755"/>
              <a:ext cx="845058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6988" y="4543031"/>
              <a:ext cx="319265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77112" y="4546079"/>
              <a:ext cx="1593341" cy="32995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734055" y="4546079"/>
              <a:ext cx="4269486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75588" y="4852403"/>
              <a:ext cx="4431030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01640" y="4849355"/>
              <a:ext cx="1501902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75588" y="5155679"/>
              <a:ext cx="2538222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608832" y="5158727"/>
              <a:ext cx="1197102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600955" y="5155679"/>
              <a:ext cx="1617726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013703" y="5158727"/>
              <a:ext cx="992886" cy="3345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75588" y="5465051"/>
              <a:ext cx="5729477" cy="3345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75588" y="5771375"/>
              <a:ext cx="5731002" cy="3345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75588" y="6077699"/>
              <a:ext cx="5729477" cy="33453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75588" y="6384023"/>
              <a:ext cx="718565" cy="33453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46988" y="6687299"/>
              <a:ext cx="319265" cy="33453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77112" y="6690347"/>
              <a:ext cx="2219706" cy="32995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337560" y="6690347"/>
              <a:ext cx="3667505" cy="334530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75588" y="6996671"/>
              <a:ext cx="5731002" cy="33453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75588" y="7302995"/>
              <a:ext cx="1492758" cy="334530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18388" y="7609319"/>
              <a:ext cx="1625346" cy="334530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46988" y="7912595"/>
              <a:ext cx="319265" cy="334530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277112" y="7915643"/>
              <a:ext cx="1393698" cy="32995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467355" y="7912595"/>
              <a:ext cx="282689" cy="334530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545080" y="7915643"/>
              <a:ext cx="4458462" cy="33453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75588" y="8221967"/>
              <a:ext cx="5731002" cy="334530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75588" y="8528303"/>
              <a:ext cx="3477005" cy="334530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902004" y="894333"/>
            <a:ext cx="5971540" cy="786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include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preliminary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analysis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political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vulnerability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particular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host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Elements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such an analysis include </a:t>
            </a:r>
            <a:r>
              <a:rPr sz="1200" b="1" i="1" dirty="0">
                <a:latin typeface="Times New Roman"/>
                <a:cs typeface="Times New Roman"/>
              </a:rPr>
              <a:t>External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Company</a:t>
            </a:r>
            <a:r>
              <a:rPr sz="1200" b="1" i="1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factors.</a:t>
            </a:r>
            <a:endParaRPr sz="1200">
              <a:latin typeface="Times New Roman"/>
              <a:cs typeface="Times New Roman"/>
            </a:endParaRPr>
          </a:p>
          <a:p>
            <a:pPr marL="177165" indent="-165100" algn="just">
              <a:lnSpc>
                <a:spcPct val="100000"/>
              </a:lnSpc>
              <a:spcBef>
                <a:spcPts val="994"/>
              </a:spcBef>
              <a:buAutoNum type="alphaLcParenR"/>
              <a:tabLst>
                <a:tab pos="1778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External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Factors</a:t>
            </a:r>
            <a:endParaRPr sz="1200">
              <a:latin typeface="Times New Roman"/>
              <a:cs typeface="Times New Roman"/>
            </a:endParaRPr>
          </a:p>
          <a:p>
            <a:pPr marL="469265" marR="10795" lvl="1" indent="-228600" algn="just">
              <a:lnSpc>
                <a:spcPts val="2410"/>
              </a:lnSpc>
              <a:spcBef>
                <a:spcPts val="220"/>
              </a:spcBef>
              <a:buFont typeface="Times New Roman"/>
              <a:buAutoNum type="arabicPeriod"/>
              <a:tabLst>
                <a:tab pos="4699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The firm’s </a:t>
            </a:r>
            <a:r>
              <a:rPr sz="1200" b="1" i="1" spc="-5" dirty="0">
                <a:latin typeface="Times New Roman"/>
                <a:cs typeface="Times New Roman"/>
              </a:rPr>
              <a:t>home country</a:t>
            </a:r>
            <a:r>
              <a:rPr sz="1200" b="1" spc="-5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Other things </a:t>
            </a:r>
            <a:r>
              <a:rPr sz="1200" dirty="0">
                <a:latin typeface="Times New Roman"/>
                <a:cs typeface="Times New Roman"/>
              </a:rPr>
              <a:t>being equal, a </a:t>
            </a:r>
            <a:r>
              <a:rPr sz="1200" spc="-5" dirty="0">
                <a:latin typeface="Times New Roman"/>
                <a:cs typeface="Times New Roman"/>
              </a:rPr>
              <a:t>firm has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better reception </a:t>
            </a:r>
            <a:r>
              <a:rPr sz="1200" dirty="0">
                <a:latin typeface="Times New Roman"/>
                <a:cs typeface="Times New Roman"/>
              </a:rPr>
              <a:t>in a  country that </a:t>
            </a:r>
            <a:r>
              <a:rPr sz="1200" spc="-5" dirty="0">
                <a:latin typeface="Times New Roman"/>
                <a:cs typeface="Times New Roman"/>
              </a:rPr>
              <a:t>has good relations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own</a:t>
            </a:r>
            <a:r>
              <a:rPr sz="1200" spc="-5" dirty="0">
                <a:latin typeface="Times New Roman"/>
                <a:cs typeface="Times New Roman"/>
              </a:rPr>
              <a:t> county.</a:t>
            </a:r>
            <a:endParaRPr sz="1200">
              <a:latin typeface="Times New Roman"/>
              <a:cs typeface="Times New Roman"/>
            </a:endParaRPr>
          </a:p>
          <a:p>
            <a:pPr marL="469265" marR="7620" lvl="1" indent="-228600" algn="just">
              <a:lnSpc>
                <a:spcPts val="2410"/>
              </a:lnSpc>
              <a:spcBef>
                <a:spcPts val="5"/>
              </a:spcBef>
              <a:buFont typeface="Times New Roman"/>
              <a:buAutoNum type="arabicPeriod"/>
              <a:tabLst>
                <a:tab pos="4699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Product or industry. </a:t>
            </a:r>
            <a:r>
              <a:rPr sz="1200" dirty="0">
                <a:latin typeface="Times New Roman"/>
                <a:cs typeface="Times New Roman"/>
              </a:rPr>
              <a:t>Sensitivity of the industry </a:t>
            </a:r>
            <a:r>
              <a:rPr sz="1200" spc="-5" dirty="0">
                <a:latin typeface="Times New Roman"/>
                <a:cs typeface="Times New Roman"/>
              </a:rPr>
              <a:t>is an important consideration. Generally,  raw materials, </a:t>
            </a:r>
            <a:r>
              <a:rPr sz="1200" dirty="0">
                <a:latin typeface="Times New Roman"/>
                <a:cs typeface="Times New Roman"/>
              </a:rPr>
              <a:t>public </a:t>
            </a:r>
            <a:r>
              <a:rPr sz="1200" spc="-5" dirty="0">
                <a:latin typeface="Times New Roman"/>
                <a:cs typeface="Times New Roman"/>
              </a:rPr>
              <a:t>utilities, communications, pharmaceuticals, and </a:t>
            </a:r>
            <a:r>
              <a:rPr sz="1200" dirty="0">
                <a:latin typeface="Times New Roman"/>
                <a:cs typeface="Times New Roman"/>
              </a:rPr>
              <a:t>defense- </a:t>
            </a:r>
            <a:r>
              <a:rPr sz="1200" spc="-5" dirty="0">
                <a:latin typeface="Times New Roman"/>
                <a:cs typeface="Times New Roman"/>
              </a:rPr>
              <a:t>related  products are </a:t>
            </a:r>
            <a:r>
              <a:rPr sz="1200" dirty="0">
                <a:latin typeface="Times New Roman"/>
                <a:cs typeface="Times New Roman"/>
              </a:rPr>
              <a:t>most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sensitive.</a:t>
            </a:r>
            <a:endParaRPr sz="1200">
              <a:latin typeface="Times New Roman"/>
              <a:cs typeface="Times New Roman"/>
            </a:endParaRPr>
          </a:p>
          <a:p>
            <a:pPr marL="469265" marR="10160" lvl="1" indent="-228600" algn="just">
              <a:lnSpc>
                <a:spcPts val="2410"/>
              </a:lnSpc>
              <a:spcBef>
                <a:spcPts val="10"/>
              </a:spcBef>
              <a:buFont typeface="Times New Roman"/>
              <a:buAutoNum type="arabicPeriod"/>
              <a:tabLst>
                <a:tab pos="4699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Size and </a:t>
            </a:r>
            <a:r>
              <a:rPr sz="1200" b="1" i="1" dirty="0">
                <a:latin typeface="Times New Roman"/>
                <a:cs typeface="Times New Roman"/>
              </a:rPr>
              <a:t>location of </a:t>
            </a:r>
            <a:r>
              <a:rPr sz="1200" b="1" i="1" spc="-5" dirty="0">
                <a:latin typeface="Times New Roman"/>
                <a:cs typeface="Times New Roman"/>
              </a:rPr>
              <a:t>operations.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larger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foreign firm, </a:t>
            </a:r>
            <a:r>
              <a:rPr sz="1200" dirty="0">
                <a:latin typeface="Times New Roman"/>
                <a:cs typeface="Times New Roman"/>
              </a:rPr>
              <a:t>the more threatening it </a:t>
            </a:r>
            <a:r>
              <a:rPr sz="1200" spc="-5" dirty="0">
                <a:latin typeface="Times New Roman"/>
                <a:cs typeface="Times New Roman"/>
              </a:rPr>
              <a:t>is  perceived </a:t>
            </a:r>
            <a:r>
              <a:rPr sz="1200" dirty="0">
                <a:latin typeface="Times New Roman"/>
                <a:cs typeface="Times New Roman"/>
              </a:rPr>
              <a:t>to be. This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especially true if the firm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large </a:t>
            </a:r>
            <a:r>
              <a:rPr sz="1200" spc="-5" dirty="0">
                <a:latin typeface="Times New Roman"/>
                <a:cs typeface="Times New Roman"/>
              </a:rPr>
              <a:t>facilities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is located </a:t>
            </a:r>
            <a:r>
              <a:rPr sz="1200" dirty="0">
                <a:latin typeface="Times New Roman"/>
                <a:cs typeface="Times New Roman"/>
              </a:rPr>
              <a:t>in a  </a:t>
            </a:r>
            <a:r>
              <a:rPr sz="1200" spc="-5" dirty="0">
                <a:latin typeface="Times New Roman"/>
                <a:cs typeface="Times New Roman"/>
              </a:rPr>
              <a:t>prominent urban area,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capital.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serves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constant reminder </a:t>
            </a:r>
            <a:r>
              <a:rPr sz="1200" dirty="0">
                <a:latin typeface="Times New Roman"/>
                <a:cs typeface="Times New Roman"/>
              </a:rPr>
              <a:t>of the</a:t>
            </a:r>
            <a:r>
              <a:rPr sz="1200" spc="-2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  presence.</a:t>
            </a:r>
            <a:endParaRPr sz="1200">
              <a:latin typeface="Times New Roman"/>
              <a:cs typeface="Times New Roman"/>
            </a:endParaRPr>
          </a:p>
          <a:p>
            <a:pPr marL="469265" marR="7620" lvl="1" indent="-228600" algn="just">
              <a:lnSpc>
                <a:spcPts val="2410"/>
              </a:lnSpc>
              <a:spcBef>
                <a:spcPts val="10"/>
              </a:spcBef>
              <a:buFont typeface="Times New Roman"/>
              <a:buAutoNum type="arabicPeriod"/>
              <a:tabLst>
                <a:tab pos="4699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Visibility </a:t>
            </a:r>
            <a:r>
              <a:rPr sz="1200" b="1" i="1" dirty="0">
                <a:latin typeface="Times New Roman"/>
                <a:cs typeface="Times New Roman"/>
              </a:rPr>
              <a:t>of the firm. </a:t>
            </a:r>
            <a:r>
              <a:rPr sz="1200" spc="-5" dirty="0">
                <a:latin typeface="Times New Roman"/>
                <a:cs typeface="Times New Roman"/>
              </a:rPr>
              <a:t>The greater </a:t>
            </a:r>
            <a:r>
              <a:rPr sz="1200" dirty="0">
                <a:latin typeface="Times New Roman"/>
                <a:cs typeface="Times New Roman"/>
              </a:rPr>
              <a:t>the visibility of the </a:t>
            </a:r>
            <a:r>
              <a:rPr sz="1200" spc="-5" dirty="0">
                <a:latin typeface="Times New Roman"/>
                <a:cs typeface="Times New Roman"/>
              </a:rPr>
              <a:t>foreign firm,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greater is its  vulnerability. </a:t>
            </a:r>
            <a:r>
              <a:rPr sz="1200" dirty="0">
                <a:latin typeface="Times New Roman"/>
                <a:cs typeface="Times New Roman"/>
              </a:rPr>
              <a:t>Visibility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function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several </a:t>
            </a:r>
            <a:r>
              <a:rPr sz="1200" dirty="0">
                <a:latin typeface="Times New Roman"/>
                <a:cs typeface="Times New Roman"/>
              </a:rPr>
              <a:t>things. </a:t>
            </a:r>
            <a:r>
              <a:rPr sz="1200" spc="-5" dirty="0">
                <a:latin typeface="Times New Roman"/>
                <a:cs typeface="Times New Roman"/>
              </a:rPr>
              <a:t>Two </a:t>
            </a:r>
            <a:r>
              <a:rPr sz="1200" spc="10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b="1" dirty="0">
                <a:latin typeface="Times New Roman"/>
                <a:cs typeface="Times New Roman"/>
              </a:rPr>
              <a:t>size and </a:t>
            </a:r>
            <a:r>
              <a:rPr sz="1200" b="1" spc="-5" dirty="0">
                <a:latin typeface="Times New Roman"/>
                <a:cs typeface="Times New Roman"/>
              </a:rPr>
              <a:t>location </a:t>
            </a:r>
            <a:r>
              <a:rPr sz="1200" b="1" dirty="0">
                <a:latin typeface="Times New Roman"/>
                <a:cs typeface="Times New Roman"/>
              </a:rPr>
              <a:t>of  </a:t>
            </a:r>
            <a:r>
              <a:rPr sz="1200" b="1" spc="-5" dirty="0">
                <a:latin typeface="Times New Roman"/>
                <a:cs typeface="Times New Roman"/>
              </a:rPr>
              <a:t>the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firm’s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operations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in</a:t>
            </a:r>
            <a:r>
              <a:rPr sz="1200" b="1" spc="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the</a:t>
            </a:r>
            <a:r>
              <a:rPr sz="1200" b="1" spc="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country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Another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nature</a:t>
            </a:r>
            <a:r>
              <a:rPr sz="1200" b="1" spc="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of</a:t>
            </a:r>
            <a:r>
              <a:rPr sz="1200" b="1" spc="3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its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products</a:t>
            </a:r>
            <a:r>
              <a:rPr sz="1200" dirty="0">
                <a:latin typeface="Times New Roman"/>
                <a:cs typeface="Times New Roman"/>
              </a:rPr>
              <a:t>.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Consumer</a:t>
            </a:r>
            <a:endParaRPr sz="1200">
              <a:latin typeface="Times New Roman"/>
              <a:cs typeface="Times New Roman"/>
            </a:endParaRPr>
          </a:p>
          <a:p>
            <a:pPr marL="469265" marR="7620" algn="just">
              <a:lnSpc>
                <a:spcPts val="241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products are </a:t>
            </a:r>
            <a:r>
              <a:rPr sz="1200" dirty="0">
                <a:latin typeface="Times New Roman"/>
                <a:cs typeface="Times New Roman"/>
              </a:rPr>
              <a:t>more visible than </a:t>
            </a:r>
            <a:r>
              <a:rPr sz="1200" spc="-5" dirty="0">
                <a:latin typeface="Times New Roman"/>
                <a:cs typeface="Times New Roman"/>
              </a:rPr>
              <a:t>industrial products. Finished goods </a:t>
            </a:r>
            <a:r>
              <a:rPr sz="1200" dirty="0">
                <a:latin typeface="Times New Roman"/>
                <a:cs typeface="Times New Roman"/>
              </a:rPr>
              <a:t>are more visible than  </a:t>
            </a:r>
            <a:r>
              <a:rPr sz="1200" spc="-5" dirty="0">
                <a:latin typeface="Times New Roman"/>
                <a:cs typeface="Times New Roman"/>
              </a:rPr>
              <a:t>components </a:t>
            </a:r>
            <a:r>
              <a:rPr sz="1200" dirty="0">
                <a:latin typeface="Times New Roman"/>
                <a:cs typeface="Times New Roman"/>
              </a:rPr>
              <a:t>or inputs that are hidden in the final product. Heavy advertisers are more  visible than </a:t>
            </a:r>
            <a:r>
              <a:rPr sz="1200" spc="-5" dirty="0">
                <a:latin typeface="Times New Roman"/>
                <a:cs typeface="Times New Roman"/>
              </a:rPr>
              <a:t>non-advertisers. International </a:t>
            </a:r>
            <a:r>
              <a:rPr sz="1200" dirty="0">
                <a:latin typeface="Times New Roman"/>
                <a:cs typeface="Times New Roman"/>
              </a:rPr>
              <a:t>brands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provocative </a:t>
            </a:r>
            <a:r>
              <a:rPr sz="1200" dirty="0">
                <a:latin typeface="Times New Roman"/>
                <a:cs typeface="Times New Roman"/>
              </a:rPr>
              <a:t>than </a:t>
            </a:r>
            <a:r>
              <a:rPr sz="1200" spc="-5" dirty="0">
                <a:latin typeface="Times New Roman"/>
                <a:cs typeface="Times New Roman"/>
              </a:rPr>
              <a:t>localized  brands.</a:t>
            </a:r>
            <a:endParaRPr sz="1200">
              <a:latin typeface="Times New Roman"/>
              <a:cs typeface="Times New Roman"/>
            </a:endParaRPr>
          </a:p>
          <a:p>
            <a:pPr marL="469265" marR="9525" lvl="1" indent="-228600" algn="just">
              <a:lnSpc>
                <a:spcPts val="2410"/>
              </a:lnSpc>
              <a:spcBef>
                <a:spcPts val="10"/>
              </a:spcBef>
              <a:buFont typeface="Times New Roman"/>
              <a:buAutoNum type="arabicPeriod" startAt="5"/>
              <a:tabLst>
                <a:tab pos="4699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Host-country political situation.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political situation </a:t>
            </a:r>
            <a:r>
              <a:rPr sz="1200" dirty="0">
                <a:latin typeface="Times New Roman"/>
                <a:cs typeface="Times New Roman"/>
              </a:rPr>
              <a:t>in the host </a:t>
            </a:r>
            <a:r>
              <a:rPr sz="1200" spc="-5" dirty="0">
                <a:latin typeface="Times New Roman"/>
                <a:cs typeface="Times New Roman"/>
              </a:rPr>
              <a:t>country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5" dirty="0">
                <a:latin typeface="Times New Roman"/>
                <a:cs typeface="Times New Roman"/>
              </a:rPr>
              <a:t>affect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firm.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country’s political </a:t>
            </a:r>
            <a:r>
              <a:rPr sz="1200" dirty="0">
                <a:latin typeface="Times New Roman"/>
                <a:cs typeface="Times New Roman"/>
              </a:rPr>
              <a:t>risk should be </a:t>
            </a:r>
            <a:r>
              <a:rPr sz="1200" spc="-5" dirty="0">
                <a:latin typeface="Times New Roman"/>
                <a:cs typeface="Times New Roman"/>
              </a:rPr>
              <a:t>evaluated before </a:t>
            </a:r>
            <a:r>
              <a:rPr sz="1200" dirty="0">
                <a:latin typeface="Times New Roman"/>
                <a:cs typeface="Times New Roman"/>
              </a:rPr>
              <a:t>starting </a:t>
            </a:r>
            <a:r>
              <a:rPr sz="1200" spc="-5" dirty="0">
                <a:latin typeface="Times New Roman"/>
                <a:cs typeface="Times New Roman"/>
              </a:rPr>
              <a:t>marketing operations 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host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endParaRPr sz="1200">
              <a:latin typeface="Times New Roman"/>
              <a:cs typeface="Times New Roman"/>
            </a:endParaRPr>
          </a:p>
          <a:p>
            <a:pPr marL="186690" indent="-174625" algn="just">
              <a:lnSpc>
                <a:spcPct val="100000"/>
              </a:lnSpc>
              <a:spcBef>
                <a:spcPts val="760"/>
              </a:spcBef>
              <a:buAutoNum type="alphaLcParenR"/>
              <a:tabLst>
                <a:tab pos="18732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Company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Factors</a:t>
            </a:r>
            <a:endParaRPr sz="1200">
              <a:latin typeface="Times New Roman"/>
              <a:cs typeface="Times New Roman"/>
            </a:endParaRPr>
          </a:p>
          <a:p>
            <a:pPr marL="469265" marR="5080" lvl="1" indent="-228600" algn="just">
              <a:lnSpc>
                <a:spcPts val="2410"/>
              </a:lnSpc>
              <a:spcBef>
                <a:spcPts val="220"/>
              </a:spcBef>
              <a:buFont typeface="Times New Roman"/>
              <a:buAutoNum type="arabicPeriod"/>
              <a:tabLst>
                <a:tab pos="4699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Company </a:t>
            </a:r>
            <a:r>
              <a:rPr sz="1200" b="1" i="1" dirty="0">
                <a:latin typeface="Times New Roman"/>
                <a:cs typeface="Times New Roman"/>
              </a:rPr>
              <a:t>behavior</a:t>
            </a:r>
            <a:r>
              <a:rPr sz="1200" b="1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Each firm develops </a:t>
            </a: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record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corporate citizenship based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its  practices.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sensitive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responsive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" dirty="0">
                <a:latin typeface="Times New Roman"/>
                <a:cs typeface="Times New Roman"/>
              </a:rPr>
              <a:t> situation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host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  than </a:t>
            </a:r>
            <a:r>
              <a:rPr sz="1200" spc="-5" dirty="0">
                <a:latin typeface="Times New Roman"/>
                <a:cs typeface="Times New Roman"/>
              </a:rPr>
              <a:t>others. Goodwill </a:t>
            </a:r>
            <a:r>
              <a:rPr sz="1200" dirty="0">
                <a:latin typeface="Times New Roman"/>
                <a:cs typeface="Times New Roman"/>
              </a:rPr>
              <a:t>in this </a:t>
            </a:r>
            <a:r>
              <a:rPr sz="1200" spc="-5" dirty="0">
                <a:latin typeface="Times New Roman"/>
                <a:cs typeface="Times New Roman"/>
              </a:rPr>
              <a:t>area 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valuable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asset.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767" y="953036"/>
            <a:ext cx="127706" cy="126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46988" y="867143"/>
            <a:ext cx="5998210" cy="5239385"/>
            <a:chOff x="1046988" y="867143"/>
            <a:chExt cx="5998210" cy="5239385"/>
          </a:xfrm>
        </p:grpSpPr>
        <p:sp>
          <p:nvSpPr>
            <p:cNvPr id="4" name="object 4"/>
            <p:cNvSpPr/>
            <p:nvPr/>
          </p:nvSpPr>
          <p:spPr>
            <a:xfrm>
              <a:off x="1415770" y="951550"/>
              <a:ext cx="2806494" cy="158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10227" y="867143"/>
              <a:ext cx="319265" cy="3345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24527" y="870191"/>
              <a:ext cx="2782062" cy="3345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5588" y="1176515"/>
              <a:ext cx="5731002" cy="3345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5588" y="1482839"/>
              <a:ext cx="5731002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75588" y="1789163"/>
              <a:ext cx="942594" cy="3345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46988" y="2092439"/>
              <a:ext cx="319265" cy="3345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15212" y="2095487"/>
              <a:ext cx="1878330" cy="32995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60192" y="2095487"/>
              <a:ext cx="3946398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75588" y="2401811"/>
              <a:ext cx="5731002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75588" y="2708135"/>
              <a:ext cx="5729477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75588" y="3014459"/>
              <a:ext cx="5731002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75588" y="3320783"/>
              <a:ext cx="1678686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46988" y="3624059"/>
              <a:ext cx="319265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77112" y="3627107"/>
              <a:ext cx="1687830" cy="32995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48355" y="3627107"/>
              <a:ext cx="4156710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75588" y="3933431"/>
              <a:ext cx="5729477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75588" y="4239755"/>
              <a:ext cx="5731002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75588" y="4546079"/>
              <a:ext cx="5769102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75588" y="4852403"/>
              <a:ext cx="5731002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75588" y="5158727"/>
              <a:ext cx="4370070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75588" y="5465051"/>
              <a:ext cx="5729477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75588" y="5771375"/>
              <a:ext cx="4959858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1142963" y="6422723"/>
            <a:ext cx="5731089" cy="1582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42857" y="6729047"/>
            <a:ext cx="1241738" cy="15822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42882" y="7055183"/>
            <a:ext cx="2849436" cy="15822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25016" y="6999097"/>
            <a:ext cx="5752465" cy="6350"/>
          </a:xfrm>
          <a:custGeom>
            <a:avLst/>
            <a:gdLst/>
            <a:ahLst/>
            <a:cxnLst/>
            <a:rect l="l" t="t" r="r" b="b"/>
            <a:pathLst>
              <a:path w="5752465" h="6350">
                <a:moveTo>
                  <a:pt x="5752465" y="0"/>
                </a:moveTo>
                <a:lnTo>
                  <a:pt x="0" y="0"/>
                </a:lnTo>
                <a:lnTo>
                  <a:pt x="0" y="6095"/>
                </a:lnTo>
                <a:lnTo>
                  <a:pt x="5752465" y="6095"/>
                </a:lnTo>
                <a:lnTo>
                  <a:pt x="57524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1046988" y="7298423"/>
            <a:ext cx="5830570" cy="1576705"/>
            <a:chOff x="1046988" y="7298423"/>
            <a:chExt cx="5830570" cy="1576705"/>
          </a:xfrm>
        </p:grpSpPr>
        <p:sp>
          <p:nvSpPr>
            <p:cNvPr id="32" name="object 32"/>
            <p:cNvSpPr/>
            <p:nvPr/>
          </p:nvSpPr>
          <p:spPr>
            <a:xfrm>
              <a:off x="1125016" y="7337425"/>
              <a:ext cx="5752465" cy="6350"/>
            </a:xfrm>
            <a:custGeom>
              <a:avLst/>
              <a:gdLst/>
              <a:ahLst/>
              <a:cxnLst/>
              <a:rect l="l" t="t" r="r" b="b"/>
              <a:pathLst>
                <a:path w="5752465" h="6350">
                  <a:moveTo>
                    <a:pt x="5752465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5752465" y="6095"/>
                  </a:lnTo>
                  <a:lnTo>
                    <a:pt x="57524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46988" y="7298423"/>
              <a:ext cx="1608582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46988" y="7604747"/>
              <a:ext cx="319265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75588" y="7604747"/>
              <a:ext cx="2012441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46988" y="7911071"/>
              <a:ext cx="319265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75588" y="7911071"/>
              <a:ext cx="2309622" cy="3345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46988" y="8228063"/>
              <a:ext cx="319265" cy="3345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75588" y="8228063"/>
              <a:ext cx="1117853" cy="3345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82368" y="8209800"/>
              <a:ext cx="300977" cy="355841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72284" y="8228063"/>
              <a:ext cx="2161794" cy="33453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46988" y="8540496"/>
              <a:ext cx="319265" cy="33453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75588" y="8540496"/>
              <a:ext cx="1564386" cy="33453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130604" y="894333"/>
            <a:ext cx="5742305" cy="7879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 indent="-266700" algn="just">
              <a:lnSpc>
                <a:spcPct val="100000"/>
              </a:lnSpc>
              <a:spcBef>
                <a:spcPts val="100"/>
              </a:spcBef>
              <a:buFont typeface="Times New Roman"/>
              <a:buAutoNum type="arabicPeriod" startAt="2"/>
              <a:tabLst>
                <a:tab pos="2794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Contributions </a:t>
            </a:r>
            <a:r>
              <a:rPr sz="1200" b="1" i="1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the </a:t>
            </a:r>
            <a:r>
              <a:rPr sz="1200" b="1" i="1" dirty="0">
                <a:latin typeface="Times New Roman"/>
                <a:cs typeface="Times New Roman"/>
              </a:rPr>
              <a:t>firm to </a:t>
            </a:r>
            <a:r>
              <a:rPr sz="1200" b="1" i="1" spc="-5" dirty="0">
                <a:latin typeface="Times New Roman"/>
                <a:cs typeface="Times New Roman"/>
              </a:rPr>
              <a:t>the host </a:t>
            </a:r>
            <a:r>
              <a:rPr sz="1200" b="1" i="1" dirty="0">
                <a:latin typeface="Times New Roman"/>
                <a:cs typeface="Times New Roman"/>
              </a:rPr>
              <a:t>country</a:t>
            </a:r>
            <a:r>
              <a:rPr sz="1200" b="1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Many of these </a:t>
            </a:r>
            <a:r>
              <a:rPr sz="1200" spc="-5" dirty="0">
                <a:latin typeface="Times New Roman"/>
                <a:cs typeface="Times New Roman"/>
              </a:rPr>
              <a:t>contributions are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objective</a:t>
            </a:r>
            <a:endParaRPr sz="1200">
              <a:latin typeface="Times New Roman"/>
              <a:cs typeface="Times New Roman"/>
            </a:endParaRPr>
          </a:p>
          <a:p>
            <a:pPr marL="240665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quantifiable.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Contributions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could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regarding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how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much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tax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been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paid,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how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much  </a:t>
            </a:r>
            <a:r>
              <a:rPr sz="1200" spc="-5" dirty="0">
                <a:latin typeface="Times New Roman"/>
                <a:cs typeface="Times New Roman"/>
              </a:rPr>
              <a:t>employment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created,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how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exports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generated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what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new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skills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resources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  brought </a:t>
            </a:r>
            <a:r>
              <a:rPr sz="1200" dirty="0">
                <a:latin typeface="Times New Roman"/>
                <a:cs typeface="Times New Roman"/>
              </a:rPr>
              <a:t>in.</a:t>
            </a:r>
            <a:endParaRPr sz="1200">
              <a:latin typeface="Times New Roman"/>
              <a:cs typeface="Times New Roman"/>
            </a:endParaRPr>
          </a:p>
          <a:p>
            <a:pPr marL="240665" marR="6985" indent="-228600" algn="just">
              <a:lnSpc>
                <a:spcPct val="167500"/>
              </a:lnSpc>
              <a:buFont typeface="Times New Roman"/>
              <a:buAutoNum type="arabicPeriod" startAt="3"/>
              <a:tabLst>
                <a:tab pos="279400" algn="l"/>
              </a:tabLst>
            </a:pPr>
            <a:r>
              <a:rPr dirty="0"/>
              <a:t>	</a:t>
            </a:r>
            <a:r>
              <a:rPr sz="1200" b="1" i="1" spc="-5" dirty="0">
                <a:latin typeface="Times New Roman"/>
                <a:cs typeface="Times New Roman"/>
              </a:rPr>
              <a:t>Localization </a:t>
            </a:r>
            <a:r>
              <a:rPr sz="1200" b="1" i="1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operations. </a:t>
            </a:r>
            <a:r>
              <a:rPr sz="1200" spc="-5" dirty="0">
                <a:latin typeface="Times New Roman"/>
                <a:cs typeface="Times New Roman"/>
              </a:rPr>
              <a:t>Generally, </a:t>
            </a:r>
            <a:r>
              <a:rPr sz="1200" dirty="0">
                <a:latin typeface="Times New Roman"/>
                <a:cs typeface="Times New Roman"/>
              </a:rPr>
              <a:t>the more </a:t>
            </a:r>
            <a:r>
              <a:rPr sz="1200" spc="-5" dirty="0">
                <a:latin typeface="Times New Roman"/>
                <a:cs typeface="Times New Roman"/>
              </a:rPr>
              <a:t>localized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firm’s </a:t>
            </a:r>
            <a:r>
              <a:rPr sz="1200" dirty="0">
                <a:latin typeface="Times New Roman"/>
                <a:cs typeface="Times New Roman"/>
              </a:rPr>
              <a:t>operations, the more  </a:t>
            </a:r>
            <a:r>
              <a:rPr sz="1200" spc="-5" dirty="0">
                <a:latin typeface="Times New Roman"/>
                <a:cs typeface="Times New Roman"/>
              </a:rPr>
              <a:t>acceptable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to the host </a:t>
            </a:r>
            <a:r>
              <a:rPr sz="1200" spc="-5" dirty="0">
                <a:latin typeface="Times New Roman"/>
                <a:cs typeface="Times New Roman"/>
              </a:rPr>
              <a:t>country. </a:t>
            </a:r>
            <a:r>
              <a:rPr sz="1200" dirty="0">
                <a:latin typeface="Times New Roman"/>
                <a:cs typeface="Times New Roman"/>
              </a:rPr>
              <a:t>There are several </a:t>
            </a:r>
            <a:r>
              <a:rPr sz="1200" spc="-5" dirty="0">
                <a:latin typeface="Times New Roman"/>
                <a:cs typeface="Times New Roman"/>
              </a:rPr>
              <a:t>dimensions </a:t>
            </a:r>
            <a:r>
              <a:rPr sz="1200" dirty="0">
                <a:latin typeface="Times New Roman"/>
                <a:cs typeface="Times New Roman"/>
              </a:rPr>
              <a:t>to localization,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including  </a:t>
            </a:r>
            <a:r>
              <a:rPr sz="1200" spc="-5" dirty="0">
                <a:latin typeface="Times New Roman"/>
                <a:cs typeface="Times New Roman"/>
              </a:rPr>
              <a:t>having </a:t>
            </a:r>
            <a:r>
              <a:rPr sz="1200" dirty="0">
                <a:latin typeface="Times New Roman"/>
                <a:cs typeface="Times New Roman"/>
              </a:rPr>
              <a:t>local </a:t>
            </a:r>
            <a:r>
              <a:rPr sz="1200" spc="-5" dirty="0">
                <a:latin typeface="Times New Roman"/>
                <a:cs typeface="Times New Roman"/>
              </a:rPr>
              <a:t>equity, </a:t>
            </a:r>
            <a:r>
              <a:rPr sz="1200" dirty="0">
                <a:latin typeface="Times New Roman"/>
                <a:cs typeface="Times New Roman"/>
              </a:rPr>
              <a:t>hiring local </a:t>
            </a:r>
            <a:r>
              <a:rPr sz="1200" spc="-5" dirty="0">
                <a:latin typeface="Times New Roman"/>
                <a:cs typeface="Times New Roman"/>
              </a:rPr>
              <a:t>managers and technical staff, </a:t>
            </a:r>
            <a:r>
              <a:rPr sz="1200" dirty="0">
                <a:latin typeface="Times New Roman"/>
                <a:cs typeface="Times New Roman"/>
              </a:rPr>
              <a:t>using local </a:t>
            </a:r>
            <a:r>
              <a:rPr sz="1200" spc="-5" dirty="0">
                <a:latin typeface="Times New Roman"/>
                <a:cs typeface="Times New Roman"/>
              </a:rPr>
              <a:t>content </a:t>
            </a:r>
            <a:r>
              <a:rPr sz="1200" dirty="0">
                <a:latin typeface="Times New Roman"/>
                <a:cs typeface="Times New Roman"/>
              </a:rPr>
              <a:t>in the  </a:t>
            </a:r>
            <a:r>
              <a:rPr sz="1200" spc="-5" dirty="0">
                <a:latin typeface="Times New Roman"/>
                <a:cs typeface="Times New Roman"/>
              </a:rPr>
              <a:t>products, </a:t>
            </a:r>
            <a:r>
              <a:rPr sz="1200" dirty="0">
                <a:latin typeface="Times New Roman"/>
                <a:cs typeface="Times New Roman"/>
              </a:rPr>
              <a:t>including </a:t>
            </a:r>
            <a:r>
              <a:rPr sz="1200" spc="-5" dirty="0">
                <a:latin typeface="Times New Roman"/>
                <a:cs typeface="Times New Roman"/>
              </a:rPr>
              <a:t>local suppliers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goods and services, and </a:t>
            </a:r>
            <a:r>
              <a:rPr sz="1200" dirty="0">
                <a:latin typeface="Times New Roman"/>
                <a:cs typeface="Times New Roman"/>
              </a:rPr>
              <a:t>developing </a:t>
            </a:r>
            <a:r>
              <a:rPr sz="1200" spc="-5" dirty="0">
                <a:latin typeface="Times New Roman"/>
                <a:cs typeface="Times New Roman"/>
              </a:rPr>
              <a:t>local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</a:t>
            </a:r>
            <a:endParaRPr sz="1200">
              <a:latin typeface="Times New Roman"/>
              <a:cs typeface="Times New Roman"/>
            </a:endParaRPr>
          </a:p>
          <a:p>
            <a:pPr marL="240665" algn="just">
              <a:lnSpc>
                <a:spcPct val="100000"/>
              </a:lnSpc>
              <a:spcBef>
                <a:spcPts val="975"/>
              </a:spcBef>
            </a:pPr>
            <a:r>
              <a:rPr sz="1200" spc="-5" dirty="0">
                <a:latin typeface="Times New Roman"/>
                <a:cs typeface="Times New Roman"/>
              </a:rPr>
              <a:t>and local brand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names.</a:t>
            </a:r>
            <a:endParaRPr sz="1200">
              <a:latin typeface="Times New Roman"/>
              <a:cs typeface="Times New Roman"/>
            </a:endParaRPr>
          </a:p>
          <a:p>
            <a:pPr marL="240665" marR="5080" indent="-228600" algn="just">
              <a:lnSpc>
                <a:spcPct val="167500"/>
              </a:lnSpc>
              <a:buFont typeface="Times New Roman"/>
              <a:buAutoNum type="arabicPeriod" startAt="4"/>
              <a:tabLst>
                <a:tab pos="2413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Subsidiary dependence.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factor is somewhat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contradiction </a:t>
            </a:r>
            <a:r>
              <a:rPr sz="1200" dirty="0">
                <a:latin typeface="Times New Roman"/>
                <a:cs typeface="Times New Roman"/>
              </a:rPr>
              <a:t>to the preceding point.  The more the </a:t>
            </a:r>
            <a:r>
              <a:rPr sz="1200" spc="-5" dirty="0">
                <a:latin typeface="Times New Roman"/>
                <a:cs typeface="Times New Roman"/>
              </a:rPr>
              <a:t>firm’s </a:t>
            </a:r>
            <a:r>
              <a:rPr sz="1200" dirty="0">
                <a:latin typeface="Times New Roman"/>
                <a:cs typeface="Times New Roman"/>
              </a:rPr>
              <a:t>local </a:t>
            </a:r>
            <a:r>
              <a:rPr sz="1200" spc="-5" dirty="0">
                <a:latin typeface="Times New Roman"/>
                <a:cs typeface="Times New Roman"/>
              </a:rPr>
              <a:t>operation depends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parent company, </a:t>
            </a:r>
            <a:r>
              <a:rPr sz="1200" dirty="0">
                <a:latin typeface="Times New Roman"/>
                <a:cs typeface="Times New Roman"/>
              </a:rPr>
              <a:t>the less </a:t>
            </a:r>
            <a:r>
              <a:rPr sz="1200" spc="-5" dirty="0">
                <a:latin typeface="Times New Roman"/>
                <a:cs typeface="Times New Roman"/>
              </a:rPr>
              <a:t>vulnerable </a:t>
            </a:r>
            <a:r>
              <a:rPr sz="1200" dirty="0">
                <a:latin typeface="Times New Roman"/>
                <a:cs typeface="Times New Roman"/>
              </a:rPr>
              <a:t>it  </a:t>
            </a:r>
            <a:r>
              <a:rPr sz="1200" spc="-5" dirty="0">
                <a:latin typeface="Times New Roman"/>
                <a:cs typeface="Times New Roman"/>
              </a:rPr>
              <a:t>is.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it cannot function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separate, self-contained unit but </a:t>
            </a:r>
            <a:r>
              <a:rPr sz="1200" spc="-5" dirty="0">
                <a:latin typeface="Times New Roman"/>
                <a:cs typeface="Times New Roman"/>
              </a:rPr>
              <a:t>is dependent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parent</a:t>
            </a:r>
            <a:r>
              <a:rPr sz="1200" spc="-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  </a:t>
            </a:r>
            <a:r>
              <a:rPr sz="1200" spc="-5" dirty="0">
                <a:latin typeface="Times New Roman"/>
                <a:cs typeface="Times New Roman"/>
              </a:rPr>
              <a:t>critical resources </a:t>
            </a:r>
            <a:r>
              <a:rPr sz="1200" dirty="0">
                <a:latin typeface="Times New Roman"/>
                <a:cs typeface="Times New Roman"/>
              </a:rPr>
              <a:t>and/or for </a:t>
            </a:r>
            <a:r>
              <a:rPr sz="1200" spc="-5" dirty="0">
                <a:latin typeface="Times New Roman"/>
                <a:cs typeface="Times New Roman"/>
              </a:rPr>
              <a:t>markets,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be seen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less </a:t>
            </a:r>
            <a:r>
              <a:rPr sz="1200" spc="-5" dirty="0">
                <a:latin typeface="Times New Roman"/>
                <a:cs typeface="Times New Roman"/>
              </a:rPr>
              <a:t>rewarding takeover target. 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is so because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cannot operate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own without support of </a:t>
            </a:r>
            <a:r>
              <a:rPr sz="1200" spc="-5" dirty="0">
                <a:latin typeface="Times New Roman"/>
                <a:cs typeface="Times New Roman"/>
              </a:rPr>
              <a:t>its parent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critical  resources and </a:t>
            </a:r>
            <a:r>
              <a:rPr sz="1200" dirty="0">
                <a:latin typeface="Times New Roman"/>
                <a:cs typeface="Times New Roman"/>
              </a:rPr>
              <a:t>so would be </a:t>
            </a:r>
            <a:r>
              <a:rPr sz="1200" spc="-5" dirty="0">
                <a:latin typeface="Times New Roman"/>
                <a:cs typeface="Times New Roman"/>
              </a:rPr>
              <a:t>seen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less rewarding takeover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target.</a:t>
            </a:r>
            <a:endParaRPr sz="1200">
              <a:latin typeface="Times New Roman"/>
              <a:cs typeface="Times New Roman"/>
            </a:endParaRPr>
          </a:p>
          <a:p>
            <a:pPr marL="240665" marR="952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Political environment </a:t>
            </a:r>
            <a:r>
              <a:rPr sz="1200" spc="-1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analysis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continuing tasks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firm.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information </a:t>
            </a:r>
            <a:r>
              <a:rPr sz="1200" dirty="0">
                <a:latin typeface="Times New Roman"/>
                <a:cs typeface="Times New Roman"/>
              </a:rPr>
              <a:t>that  these </a:t>
            </a:r>
            <a:r>
              <a:rPr sz="1200" spc="-5" dirty="0">
                <a:latin typeface="Times New Roman"/>
                <a:cs typeface="Times New Roman"/>
              </a:rPr>
              <a:t>analyses </a:t>
            </a:r>
            <a:r>
              <a:rPr sz="1200" dirty="0">
                <a:latin typeface="Times New Roman"/>
                <a:cs typeface="Times New Roman"/>
              </a:rPr>
              <a:t>provide must 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manage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firm’s political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 marR="6985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Table 2-1 </a:t>
            </a:r>
            <a:r>
              <a:rPr sz="1200" dirty="0">
                <a:latin typeface="Times New Roman"/>
                <a:cs typeface="Times New Roman"/>
              </a:rPr>
              <a:t>suggests some </a:t>
            </a:r>
            <a:r>
              <a:rPr sz="1200" spc="-5" dirty="0">
                <a:latin typeface="Times New Roman"/>
                <a:cs typeface="Times New Roman"/>
              </a:rPr>
              <a:t>approaches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managing </a:t>
            </a:r>
            <a:r>
              <a:rPr sz="1200" dirty="0">
                <a:latin typeface="Times New Roman"/>
                <a:cs typeface="Times New Roman"/>
              </a:rPr>
              <a:t>host country </a:t>
            </a:r>
            <a:r>
              <a:rPr sz="1200" spc="-5" dirty="0">
                <a:latin typeface="Times New Roman"/>
                <a:cs typeface="Times New Roman"/>
              </a:rPr>
              <a:t>relations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5" dirty="0">
                <a:latin typeface="Times New Roman"/>
                <a:cs typeface="Times New Roman"/>
              </a:rPr>
              <a:t>before and after  entering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200" spc="-5" dirty="0">
                <a:latin typeface="Times New Roman"/>
                <a:cs typeface="Times New Roman"/>
              </a:rPr>
              <a:t>Table 2-1 Managing </a:t>
            </a:r>
            <a:r>
              <a:rPr sz="1200" dirty="0">
                <a:latin typeface="Times New Roman"/>
                <a:cs typeface="Times New Roman"/>
              </a:rPr>
              <a:t>Host – Country </a:t>
            </a:r>
            <a:r>
              <a:rPr sz="1200" spc="-5" dirty="0">
                <a:latin typeface="Times New Roman"/>
                <a:cs typeface="Times New Roman"/>
              </a:rPr>
              <a:t>Relations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200" b="1" spc="-5" dirty="0">
                <a:latin typeface="Times New Roman"/>
                <a:cs typeface="Times New Roman"/>
              </a:rPr>
              <a:t>Pre- Entry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Planning</a:t>
            </a:r>
            <a:endParaRPr sz="1200">
              <a:latin typeface="Times New Roman"/>
              <a:cs typeface="Times New Roman"/>
            </a:endParaRPr>
          </a:p>
          <a:p>
            <a:pPr marL="240665" indent="-228600" algn="just">
              <a:lnSpc>
                <a:spcPct val="100000"/>
              </a:lnSpc>
              <a:spcBef>
                <a:spcPts val="950"/>
              </a:spcBef>
              <a:buAutoNum type="arabicPeriod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Avoid </a:t>
            </a:r>
            <a:r>
              <a:rPr sz="1200" spc="-5" dirty="0">
                <a:latin typeface="Times New Roman"/>
                <a:cs typeface="Times New Roman"/>
              </a:rPr>
              <a:t>threatening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 marL="240665" indent="-228600" algn="just">
              <a:lnSpc>
                <a:spcPct val="100000"/>
              </a:lnSpc>
              <a:spcBef>
                <a:spcPts val="975"/>
              </a:spcBef>
              <a:buAutoNum type="arabicPeriod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Negotiate with </a:t>
            </a:r>
            <a:r>
              <a:rPr sz="1200" dirty="0">
                <a:latin typeface="Times New Roman"/>
                <a:cs typeface="Times New Roman"/>
              </a:rPr>
              <a:t>host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government.</a:t>
            </a:r>
            <a:endParaRPr sz="1200">
              <a:latin typeface="Times New Roman"/>
              <a:cs typeface="Times New Roman"/>
            </a:endParaRPr>
          </a:p>
          <a:p>
            <a:pPr marL="240665" indent="-228600" algn="just">
              <a:lnSpc>
                <a:spcPct val="100000"/>
              </a:lnSpc>
              <a:spcBef>
                <a:spcPts val="1055"/>
              </a:spcBef>
              <a:buAutoNum type="arabicPeriod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Buy insurance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dirty="0">
                <a:latin typeface="Times New Roman"/>
                <a:cs typeface="Times New Roman"/>
              </a:rPr>
              <a:t> for overseas investment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risks.</a:t>
            </a:r>
            <a:endParaRPr sz="1200">
              <a:latin typeface="Times New Roman"/>
              <a:cs typeface="Times New Roman"/>
            </a:endParaRPr>
          </a:p>
          <a:p>
            <a:pPr marL="240665" indent="-228600" algn="just">
              <a:lnSpc>
                <a:spcPct val="100000"/>
              </a:lnSpc>
              <a:spcBef>
                <a:spcPts val="1019"/>
              </a:spcBef>
              <a:buAutoNum type="arabicPeriod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Adjust </a:t>
            </a:r>
            <a:r>
              <a:rPr sz="1200" dirty="0">
                <a:latin typeface="Times New Roman"/>
                <a:cs typeface="Times New Roman"/>
              </a:rPr>
              <a:t>entry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method.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7528" y="956084"/>
            <a:ext cx="1485258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1011" y="1257887"/>
            <a:ext cx="104901" cy="126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409" y="1257887"/>
            <a:ext cx="1647217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2767" y="1564211"/>
            <a:ext cx="123145" cy="1265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1479" y="1564211"/>
            <a:ext cx="2771731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7328" y="1870535"/>
            <a:ext cx="118584" cy="131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1542" y="1870535"/>
            <a:ext cx="3513744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2767" y="2176859"/>
            <a:ext cx="123145" cy="126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1546" y="2176859"/>
            <a:ext cx="3842915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7328" y="2493851"/>
            <a:ext cx="118584" cy="1265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818388" y="2394216"/>
            <a:ext cx="6226810" cy="6811645"/>
            <a:chOff x="818388" y="2394216"/>
            <a:chExt cx="6226810" cy="6811645"/>
          </a:xfrm>
        </p:grpSpPr>
        <p:sp>
          <p:nvSpPr>
            <p:cNvPr id="13" name="object 13"/>
            <p:cNvSpPr/>
            <p:nvPr/>
          </p:nvSpPr>
          <p:spPr>
            <a:xfrm>
              <a:off x="1371532" y="2493851"/>
              <a:ext cx="2978835" cy="15822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90613" y="2549444"/>
              <a:ext cx="108997" cy="3927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399534" y="2558667"/>
              <a:ext cx="78740" cy="7620"/>
            </a:xfrm>
            <a:custGeom>
              <a:avLst/>
              <a:gdLst/>
              <a:ahLst/>
              <a:cxnLst/>
              <a:rect l="l" t="t" r="r" b="b"/>
              <a:pathLst>
                <a:path w="78739" h="7619">
                  <a:moveTo>
                    <a:pt x="0" y="7367"/>
                  </a:moveTo>
                  <a:lnTo>
                    <a:pt x="78134" y="7367"/>
                  </a:lnTo>
                  <a:lnTo>
                    <a:pt x="78134" y="0"/>
                  </a:lnTo>
                  <a:lnTo>
                    <a:pt x="0" y="0"/>
                  </a:lnTo>
                  <a:lnTo>
                    <a:pt x="0" y="736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42459" y="2412479"/>
              <a:ext cx="1032510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63896" y="2394216"/>
              <a:ext cx="300977" cy="35584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53811" y="2412479"/>
              <a:ext cx="1652778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75588" y="2724899"/>
              <a:ext cx="5729477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75588" y="3031223"/>
              <a:ext cx="976122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46988" y="3337547"/>
              <a:ext cx="1928622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25016" y="3702431"/>
              <a:ext cx="5752465" cy="6350"/>
            </a:xfrm>
            <a:custGeom>
              <a:avLst/>
              <a:gdLst/>
              <a:ahLst/>
              <a:cxnLst/>
              <a:rect l="l" t="t" r="r" b="b"/>
              <a:pathLst>
                <a:path w="5752465" h="6350">
                  <a:moveTo>
                    <a:pt x="5752465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5752465" y="6095"/>
                  </a:lnTo>
                  <a:lnTo>
                    <a:pt x="57524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8388" y="3663683"/>
              <a:ext cx="3006090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8388" y="3970007"/>
              <a:ext cx="6226302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388" y="4276331"/>
              <a:ext cx="6188202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8388" y="4582655"/>
              <a:ext cx="6188202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4888979"/>
              <a:ext cx="618820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5195303"/>
              <a:ext cx="6226302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5501627"/>
              <a:ext cx="6188202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388" y="5807951"/>
              <a:ext cx="6186677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8388" y="6114275"/>
              <a:ext cx="6186677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18388" y="6420599"/>
              <a:ext cx="6188202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8388" y="6726923"/>
              <a:ext cx="6188202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8388" y="7033247"/>
              <a:ext cx="6186677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8388" y="7339571"/>
              <a:ext cx="6217158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18388" y="7645895"/>
              <a:ext cx="6188202" cy="3345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18388" y="7952219"/>
              <a:ext cx="6188202" cy="33453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8388" y="8258543"/>
              <a:ext cx="6188202" cy="3345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18388" y="8564879"/>
              <a:ext cx="6188202" cy="33453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8388" y="8871203"/>
              <a:ext cx="6188202" cy="33453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902004" y="897381"/>
            <a:ext cx="5971540" cy="8207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Post-Entry Operations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944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monitoring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system.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975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Develop corporate communications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program.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969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Have appropriate </a:t>
            </a:r>
            <a:r>
              <a:rPr sz="1200" dirty="0">
                <a:latin typeface="Times New Roman"/>
                <a:cs typeface="Times New Roman"/>
              </a:rPr>
              <a:t>national </a:t>
            </a:r>
            <a:r>
              <a:rPr sz="1200" spc="-5" dirty="0">
                <a:latin typeface="Times New Roman"/>
                <a:cs typeface="Times New Roman"/>
              </a:rPr>
              <a:t>executives and </a:t>
            </a:r>
            <a:r>
              <a:rPr sz="1200" dirty="0">
                <a:latin typeface="Times New Roman"/>
                <a:cs typeface="Times New Roman"/>
              </a:rPr>
              <a:t>advisory </a:t>
            </a:r>
            <a:r>
              <a:rPr sz="1200" spc="-5" dirty="0">
                <a:latin typeface="Times New Roman"/>
                <a:cs typeface="Times New Roman"/>
              </a:rPr>
              <a:t>board.</a:t>
            </a:r>
            <a:endParaRPr sz="1200">
              <a:latin typeface="Times New Roman"/>
              <a:cs typeface="Times New Roman"/>
            </a:endParaRPr>
          </a:p>
          <a:p>
            <a:pPr marL="469265" indent="-228600" algn="just">
              <a:lnSpc>
                <a:spcPct val="100000"/>
              </a:lnSpc>
              <a:spcBef>
                <a:spcPts val="975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Develop local </a:t>
            </a:r>
            <a:r>
              <a:rPr sz="1200" dirty="0">
                <a:latin typeface="Times New Roman"/>
                <a:cs typeface="Times New Roman"/>
              </a:rPr>
              <a:t>stake </a:t>
            </a:r>
            <a:r>
              <a:rPr sz="1200" spc="-5" dirty="0">
                <a:latin typeface="Times New Roman"/>
                <a:cs typeface="Times New Roman"/>
              </a:rPr>
              <a:t>holders (employees, </a:t>
            </a:r>
            <a:r>
              <a:rPr sz="1200" dirty="0">
                <a:latin typeface="Times New Roman"/>
                <a:cs typeface="Times New Roman"/>
              </a:rPr>
              <a:t>suppliers,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customers).</a:t>
            </a:r>
            <a:endParaRPr sz="1200">
              <a:latin typeface="Times New Roman"/>
              <a:cs typeface="Times New Roman"/>
            </a:endParaRPr>
          </a:p>
          <a:p>
            <a:pPr marL="469265" marR="9525" indent="-228600" algn="just">
              <a:lnSpc>
                <a:spcPct val="169200"/>
              </a:lnSpc>
              <a:spcBef>
                <a:spcPts val="55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Change operations </a:t>
            </a:r>
            <a:r>
              <a:rPr sz="1200" dirty="0">
                <a:latin typeface="Times New Roman"/>
                <a:cs typeface="Times New Roman"/>
              </a:rPr>
              <a:t>over time </a:t>
            </a:r>
            <a:r>
              <a:rPr sz="1200" spc="-5" dirty="0">
                <a:latin typeface="Times New Roman"/>
                <a:cs typeface="Times New Roman"/>
              </a:rPr>
              <a:t>as perceived </a:t>
            </a:r>
            <a:r>
              <a:rPr sz="1200" dirty="0">
                <a:latin typeface="Times New Roman"/>
                <a:cs typeface="Times New Roman"/>
              </a:rPr>
              <a:t>host country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dirty="0">
                <a:latin typeface="Times New Roman"/>
                <a:cs typeface="Times New Roman"/>
              </a:rPr>
              <a:t> benefit </a:t>
            </a:r>
            <a:r>
              <a:rPr sz="1200" spc="-5" dirty="0">
                <a:latin typeface="Times New Roman"/>
                <a:cs typeface="Times New Roman"/>
              </a:rPr>
              <a:t>ratio changes.  Examples: new products and processes, </a:t>
            </a:r>
            <a:r>
              <a:rPr sz="1200" dirty="0">
                <a:latin typeface="Times New Roman"/>
                <a:cs typeface="Times New Roman"/>
              </a:rPr>
              <a:t>more local equity </a:t>
            </a:r>
            <a:r>
              <a:rPr sz="1200" spc="-5" dirty="0">
                <a:latin typeface="Times New Roman"/>
                <a:cs typeface="Times New Roman"/>
              </a:rPr>
              <a:t>and management, new </a:t>
            </a:r>
            <a:r>
              <a:rPr sz="1200" dirty="0">
                <a:latin typeface="Times New Roman"/>
                <a:cs typeface="Times New Roman"/>
              </a:rPr>
              <a:t>exports,  </a:t>
            </a:r>
            <a:r>
              <a:rPr sz="1200" spc="-5" dirty="0">
                <a:latin typeface="Times New Roman"/>
                <a:cs typeface="Times New Roman"/>
              </a:rPr>
              <a:t>local R&amp;D</a:t>
            </a:r>
            <a:endParaRPr sz="1200">
              <a:latin typeface="Times New Roman"/>
              <a:cs typeface="Times New Roman"/>
            </a:endParaRPr>
          </a:p>
          <a:p>
            <a:pPr marL="431800" indent="-190500" algn="just">
              <a:lnSpc>
                <a:spcPct val="100000"/>
              </a:lnSpc>
              <a:spcBef>
                <a:spcPts val="975"/>
              </a:spcBef>
              <a:buAutoNum type="arabicPeriod"/>
              <a:tabLst>
                <a:tab pos="431800" algn="l"/>
              </a:tabLst>
            </a:pP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contingency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plans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155"/>
              </a:spcBef>
            </a:pPr>
            <a:r>
              <a:rPr sz="1200" b="1" dirty="0">
                <a:latin typeface="Times New Roman"/>
                <a:cs typeface="Times New Roman"/>
              </a:rPr>
              <a:t>2.2.2 </a:t>
            </a:r>
            <a:r>
              <a:rPr sz="1200" b="1" spc="-5" dirty="0">
                <a:latin typeface="Times New Roman"/>
                <a:cs typeface="Times New Roman"/>
              </a:rPr>
              <a:t>International Political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Environment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political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environment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involves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political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relations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between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two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countries.  The </a:t>
            </a:r>
            <a:r>
              <a:rPr sz="1200" spc="-5" dirty="0">
                <a:latin typeface="Times New Roman"/>
                <a:cs typeface="Times New Roman"/>
              </a:rPr>
              <a:t>international firm </a:t>
            </a:r>
            <a:r>
              <a:rPr sz="1200" dirty="0">
                <a:latin typeface="Times New Roman"/>
                <a:cs typeface="Times New Roman"/>
              </a:rPr>
              <a:t>almost inevitably becomes </a:t>
            </a:r>
            <a:r>
              <a:rPr sz="1200" spc="-5" dirty="0">
                <a:latin typeface="Times New Roman"/>
                <a:cs typeface="Times New Roman"/>
              </a:rPr>
              <a:t>somewhat involved with </a:t>
            </a:r>
            <a:r>
              <a:rPr sz="1200" dirty="0">
                <a:latin typeface="Times New Roman"/>
                <a:cs typeface="Times New Roman"/>
              </a:rPr>
              <a:t>the host </a:t>
            </a:r>
            <a:r>
              <a:rPr sz="1200" spc="-5" dirty="0">
                <a:latin typeface="Times New Roman"/>
                <a:cs typeface="Times New Roman"/>
              </a:rPr>
              <a:t>country’s  international relations, </a:t>
            </a:r>
            <a:r>
              <a:rPr sz="1200" spc="5" dirty="0">
                <a:latin typeface="Times New Roman"/>
                <a:cs typeface="Times New Roman"/>
              </a:rPr>
              <a:t>no </a:t>
            </a:r>
            <a:r>
              <a:rPr sz="1200" dirty="0">
                <a:latin typeface="Times New Roman"/>
                <a:cs typeface="Times New Roman"/>
              </a:rPr>
              <a:t>matter how </a:t>
            </a:r>
            <a:r>
              <a:rPr sz="1200" spc="-5" dirty="0">
                <a:latin typeface="Times New Roman"/>
                <a:cs typeface="Times New Roman"/>
              </a:rPr>
              <a:t>neutral </a:t>
            </a:r>
            <a:r>
              <a:rPr sz="1200" dirty="0">
                <a:latin typeface="Times New Roman"/>
                <a:cs typeface="Times New Roman"/>
              </a:rPr>
              <a:t>it may </a:t>
            </a:r>
            <a:r>
              <a:rPr sz="1200" spc="5" dirty="0">
                <a:latin typeface="Times New Roman"/>
                <a:cs typeface="Times New Roman"/>
              </a:rPr>
              <a:t>try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be.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does </a:t>
            </a:r>
            <a:r>
              <a:rPr sz="1200" dirty="0">
                <a:latin typeface="Times New Roman"/>
                <a:cs typeface="Times New Roman"/>
              </a:rPr>
              <a:t>so, </a:t>
            </a:r>
            <a:r>
              <a:rPr sz="1200" spc="5" dirty="0">
                <a:latin typeface="Times New Roman"/>
                <a:cs typeface="Times New Roman"/>
              </a:rPr>
              <a:t>first </a:t>
            </a: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foreigner from </a:t>
            </a:r>
            <a:r>
              <a:rPr sz="1200" dirty="0">
                <a:latin typeface="Times New Roman"/>
                <a:cs typeface="Times New Roman"/>
              </a:rPr>
              <a:t>a specific home </a:t>
            </a:r>
            <a:r>
              <a:rPr sz="1200" spc="-5" dirty="0">
                <a:latin typeface="Times New Roman"/>
                <a:cs typeface="Times New Roman"/>
              </a:rPr>
              <a:t>country, and </a:t>
            </a:r>
            <a:r>
              <a:rPr sz="1200" dirty="0">
                <a:latin typeface="Times New Roman"/>
                <a:cs typeface="Times New Roman"/>
              </a:rPr>
              <a:t>second, </a:t>
            </a:r>
            <a:r>
              <a:rPr sz="1200" spc="-5" dirty="0">
                <a:latin typeface="Times New Roman"/>
                <a:cs typeface="Times New Roman"/>
              </a:rPr>
              <a:t>because its operations </a:t>
            </a:r>
            <a:r>
              <a:rPr sz="1200" dirty="0">
                <a:latin typeface="Times New Roman"/>
                <a:cs typeface="Times New Roman"/>
              </a:rPr>
              <a:t>in a country are  frequently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related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operations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other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countries,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either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supply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demand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side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both.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ts val="241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One aspect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a country’s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relations </a:t>
            </a:r>
            <a:r>
              <a:rPr sz="1200" spc="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relationship with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firm’s </a:t>
            </a:r>
            <a:r>
              <a:rPr sz="1200" dirty="0">
                <a:latin typeface="Times New Roman"/>
                <a:cs typeface="Times New Roman"/>
              </a:rPr>
              <a:t>home </a:t>
            </a:r>
            <a:r>
              <a:rPr sz="1200" spc="-5" dirty="0">
                <a:latin typeface="Times New Roman"/>
                <a:cs typeface="Times New Roman"/>
              </a:rPr>
              <a:t>country.  For example, US </a:t>
            </a:r>
            <a:r>
              <a:rPr sz="1200" dirty="0">
                <a:latin typeface="Times New Roman"/>
                <a:cs typeface="Times New Roman"/>
              </a:rPr>
              <a:t>firms </a:t>
            </a:r>
            <a:r>
              <a:rPr sz="1200" spc="-5" dirty="0">
                <a:latin typeface="Times New Roman"/>
                <a:cs typeface="Times New Roman"/>
              </a:rPr>
              <a:t>abroad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affected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host </a:t>
            </a:r>
            <a:r>
              <a:rPr sz="1200" spc="-5" dirty="0">
                <a:latin typeface="Times New Roman"/>
                <a:cs typeface="Times New Roman"/>
              </a:rPr>
              <a:t>nation’s attitude toward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United States.  A second critical </a:t>
            </a:r>
            <a:r>
              <a:rPr sz="1200" dirty="0">
                <a:latin typeface="Times New Roman"/>
                <a:cs typeface="Times New Roman"/>
              </a:rPr>
              <a:t>element </a:t>
            </a:r>
            <a:r>
              <a:rPr sz="1200" spc="-5" dirty="0">
                <a:latin typeface="Times New Roman"/>
                <a:cs typeface="Times New Roman"/>
              </a:rPr>
              <a:t>affecting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political </a:t>
            </a:r>
            <a:r>
              <a:rPr sz="1200" dirty="0">
                <a:latin typeface="Times New Roman"/>
                <a:cs typeface="Times New Roman"/>
              </a:rPr>
              <a:t>environment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host- </a:t>
            </a:r>
            <a:r>
              <a:rPr sz="1200" spc="-5" dirty="0">
                <a:latin typeface="Times New Roman"/>
                <a:cs typeface="Times New Roman"/>
              </a:rPr>
              <a:t>country’s relations with  </a:t>
            </a:r>
            <a:r>
              <a:rPr sz="1200" dirty="0">
                <a:latin typeface="Times New Roman"/>
                <a:cs typeface="Times New Roman"/>
              </a:rPr>
              <a:t>other countries. </a:t>
            </a:r>
            <a:r>
              <a:rPr sz="1200" spc="-5" dirty="0">
                <a:latin typeface="Times New Roman"/>
                <a:cs typeface="Times New Roman"/>
              </a:rPr>
              <a:t>For example, </a:t>
            </a:r>
            <a:r>
              <a:rPr sz="1200" dirty="0">
                <a:latin typeface="Times New Roman"/>
                <a:cs typeface="Times New Roman"/>
              </a:rPr>
              <a:t>if a country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member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regional group, such as EU,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fact  influences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firm’s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evaluation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particular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friends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enemies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among  other </a:t>
            </a:r>
            <a:r>
              <a:rPr sz="1200" spc="-5" dirty="0">
                <a:latin typeface="Times New Roman"/>
                <a:cs typeface="Times New Roman"/>
              </a:rPr>
              <a:t>nations,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must modify </a:t>
            </a:r>
            <a:r>
              <a:rPr sz="1200" spc="-5" dirty="0">
                <a:latin typeface="Times New Roman"/>
                <a:cs typeface="Times New Roman"/>
              </a:rPr>
              <a:t>its international </a:t>
            </a:r>
            <a:r>
              <a:rPr sz="1200" dirty="0">
                <a:latin typeface="Times New Roman"/>
                <a:cs typeface="Times New Roman"/>
              </a:rPr>
              <a:t>logistics to comply with how that </a:t>
            </a:r>
            <a:r>
              <a:rPr sz="1200" spc="-5" dirty="0">
                <a:latin typeface="Times New Roman"/>
                <a:cs typeface="Times New Roman"/>
              </a:rPr>
              <a:t>market is  supplied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whom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sell.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example,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United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States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limits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trade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with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various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2410"/>
              </a:lnSpc>
              <a:spcBef>
                <a:spcPts val="20"/>
              </a:spcBef>
            </a:pPr>
            <a:r>
              <a:rPr sz="1200" spc="-5" dirty="0">
                <a:latin typeface="Times New Roman"/>
                <a:cs typeface="Times New Roman"/>
              </a:rPr>
              <a:t>Another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clue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nation’s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behavior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membership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organizations.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Memberships 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organizations affect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country’s behavior. Membership </a:t>
            </a:r>
            <a:r>
              <a:rPr sz="1200" dirty="0">
                <a:latin typeface="Times New Roman"/>
                <a:cs typeface="Times New Roman"/>
              </a:rPr>
              <a:t>in WTO </a:t>
            </a:r>
            <a:r>
              <a:rPr sz="1200" spc="-5" dirty="0">
                <a:latin typeface="Times New Roman"/>
                <a:cs typeface="Times New Roman"/>
              </a:rPr>
              <a:t>reduces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likelihood </a:t>
            </a:r>
            <a:r>
              <a:rPr sz="1200" dirty="0">
                <a:latin typeface="Times New Roman"/>
                <a:cs typeface="Times New Roman"/>
              </a:rPr>
              <a:t>that a country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impose </a:t>
            </a:r>
            <a:r>
              <a:rPr sz="1200" spc="-5" dirty="0">
                <a:latin typeface="Times New Roman"/>
                <a:cs typeface="Times New Roman"/>
              </a:rPr>
              <a:t>new </a:t>
            </a:r>
            <a:r>
              <a:rPr sz="1200" dirty="0">
                <a:latin typeface="Times New Roman"/>
                <a:cs typeface="Times New Roman"/>
              </a:rPr>
              <a:t>trade </a:t>
            </a:r>
            <a:r>
              <a:rPr sz="1200" spc="-5" dirty="0">
                <a:latin typeface="Times New Roman"/>
                <a:cs typeface="Times New Roman"/>
              </a:rPr>
              <a:t>barriers. Membership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IMF </a:t>
            </a:r>
            <a:r>
              <a:rPr sz="1200" dirty="0">
                <a:latin typeface="Times New Roman"/>
                <a:cs typeface="Times New Roman"/>
              </a:rPr>
              <a:t>or the World </a:t>
            </a:r>
            <a:r>
              <a:rPr sz="1200" spc="-5" dirty="0">
                <a:latin typeface="Times New Roman"/>
                <a:cs typeface="Times New Roman"/>
              </a:rPr>
              <a:t>Bank  also </a:t>
            </a:r>
            <a:r>
              <a:rPr sz="1200" dirty="0">
                <a:latin typeface="Times New Roman"/>
                <a:cs typeface="Times New Roman"/>
              </a:rPr>
              <a:t>puts </a:t>
            </a:r>
            <a:r>
              <a:rPr sz="1200" spc="-5" dirty="0">
                <a:latin typeface="Times New Roman"/>
                <a:cs typeface="Times New Roman"/>
              </a:rPr>
              <a:t>constraints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country’s behavior. </a:t>
            </a:r>
            <a:r>
              <a:rPr sz="1200" dirty="0">
                <a:latin typeface="Times New Roman"/>
                <a:cs typeface="Times New Roman"/>
              </a:rPr>
              <a:t>Many other </a:t>
            </a:r>
            <a:r>
              <a:rPr sz="1200" spc="-5" dirty="0">
                <a:latin typeface="Times New Roman"/>
                <a:cs typeface="Times New Roman"/>
              </a:rPr>
              <a:t>international agreements </a:t>
            </a:r>
            <a:r>
              <a:rPr sz="1200" dirty="0">
                <a:latin typeface="Times New Roman"/>
                <a:cs typeface="Times New Roman"/>
              </a:rPr>
              <a:t>impose </a:t>
            </a:r>
            <a:r>
              <a:rPr sz="1200" spc="-5" dirty="0">
                <a:latin typeface="Times New Roman"/>
                <a:cs typeface="Times New Roman"/>
              </a:rPr>
              <a:t>rules 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members.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These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agreements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affect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patents,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communication,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transportation,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38</a:t>
            </a:fld>
            <a:endParaRPr spc="-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934" y="951563"/>
            <a:ext cx="595511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37" y="1257887"/>
            <a:ext cx="5615349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287" y="1568732"/>
            <a:ext cx="2936350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1870535"/>
            <a:ext cx="595511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40" y="2176859"/>
            <a:ext cx="5958218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8910" y="2483183"/>
            <a:ext cx="5953649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2789507"/>
            <a:ext cx="595968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8934" y="3095831"/>
            <a:ext cx="5955116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31" y="3402155"/>
            <a:ext cx="2919415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64" y="3708479"/>
            <a:ext cx="5955116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40" y="4014803"/>
            <a:ext cx="5958218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32" y="4321127"/>
            <a:ext cx="2987991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4627451"/>
            <a:ext cx="595511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64" y="4933775"/>
            <a:ext cx="595968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8900" y="5240099"/>
            <a:ext cx="2937705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40" y="5546423"/>
            <a:ext cx="5958218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64" y="5852747"/>
            <a:ext cx="5955116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64" y="6159071"/>
            <a:ext cx="5959686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364" y="6465395"/>
            <a:ext cx="5955116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340" y="6771719"/>
            <a:ext cx="5962787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8883" y="7078043"/>
            <a:ext cx="4065506" cy="1491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019" y="7695212"/>
            <a:ext cx="642093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62371" y="7997015"/>
            <a:ext cx="4187302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61011" y="8303339"/>
            <a:ext cx="104901" cy="12657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71584" y="8303339"/>
            <a:ext cx="4205578" cy="1582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02004" y="894333"/>
            <a:ext cx="5969635" cy="7561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items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interest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marketer.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rule,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organizations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country belongs to, the more </a:t>
            </a:r>
            <a:r>
              <a:rPr sz="1200" spc="-5" dirty="0">
                <a:latin typeface="Times New Roman"/>
                <a:cs typeface="Times New Roman"/>
              </a:rPr>
              <a:t>regulations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accepts,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more </a:t>
            </a:r>
            <a:r>
              <a:rPr sz="1200" dirty="0">
                <a:latin typeface="Times New Roman"/>
                <a:cs typeface="Times New Roman"/>
              </a:rPr>
              <a:t>dependable </a:t>
            </a:r>
            <a:r>
              <a:rPr sz="1200" spc="-5" dirty="0">
                <a:latin typeface="Times New Roman"/>
                <a:cs typeface="Times New Roman"/>
              </a:rPr>
              <a:t>is its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behavior.</a:t>
            </a:r>
            <a:endParaRPr sz="1200">
              <a:latin typeface="Times New Roman"/>
              <a:cs typeface="Times New Roman"/>
            </a:endParaRPr>
          </a:p>
          <a:p>
            <a:pPr marL="279400" lvl="1" indent="-266700" algn="just">
              <a:lnSpc>
                <a:spcPct val="100000"/>
              </a:lnSpc>
              <a:spcBef>
                <a:spcPts val="994"/>
              </a:spcBef>
              <a:buAutoNum type="arabicPeriod" startAt="2"/>
              <a:tabLst>
                <a:tab pos="279400" algn="l"/>
              </a:tabLst>
            </a:pPr>
            <a:r>
              <a:rPr sz="1200" b="1" dirty="0">
                <a:latin typeface="Times New Roman"/>
                <a:cs typeface="Times New Roman"/>
              </a:rPr>
              <a:t>3 Home - </a:t>
            </a:r>
            <a:r>
              <a:rPr sz="1200" b="1" spc="-5" dirty="0">
                <a:latin typeface="Times New Roman"/>
                <a:cs typeface="Times New Roman"/>
              </a:rPr>
              <a:t>Country Political Environment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firm’s </a:t>
            </a:r>
            <a:r>
              <a:rPr sz="1200" dirty="0">
                <a:latin typeface="Times New Roman"/>
                <a:cs typeface="Times New Roman"/>
              </a:rPr>
              <a:t>home-country </a:t>
            </a:r>
            <a:r>
              <a:rPr sz="1200" spc="-5" dirty="0">
                <a:latin typeface="Times New Roman"/>
                <a:cs typeface="Times New Roman"/>
              </a:rPr>
              <a:t>political environment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5" dirty="0">
                <a:latin typeface="Times New Roman"/>
                <a:cs typeface="Times New Roman"/>
              </a:rPr>
              <a:t>constrain its international operations as well  as its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operations. </a:t>
            </a:r>
            <a:r>
              <a:rPr sz="1200" dirty="0">
                <a:latin typeface="Times New Roman"/>
                <a:cs typeface="Times New Roman"/>
              </a:rPr>
              <a:t>Home-country political </a:t>
            </a:r>
            <a:r>
              <a:rPr sz="1200" spc="-5" dirty="0">
                <a:latin typeface="Times New Roman"/>
                <a:cs typeface="Times New Roman"/>
              </a:rPr>
              <a:t>environment can </a:t>
            </a:r>
            <a:r>
              <a:rPr sz="1200" dirty="0">
                <a:latin typeface="Times New Roman"/>
                <a:cs typeface="Times New Roman"/>
              </a:rPr>
              <a:t>limit the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that the 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firm may </a:t>
            </a:r>
            <a:r>
              <a:rPr sz="1200" spc="-5" dirty="0">
                <a:latin typeface="Times New Roman"/>
                <a:cs typeface="Times New Roman"/>
              </a:rPr>
              <a:t>enter. </a:t>
            </a:r>
            <a:r>
              <a:rPr sz="1200" dirty="0">
                <a:latin typeface="Times New Roman"/>
                <a:cs typeface="Times New Roman"/>
              </a:rPr>
              <a:t>The United </a:t>
            </a:r>
            <a:r>
              <a:rPr sz="1200" spc="-5" dirty="0">
                <a:latin typeface="Times New Roman"/>
                <a:cs typeface="Times New Roman"/>
              </a:rPr>
              <a:t>States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example, </a:t>
            </a:r>
            <a:r>
              <a:rPr sz="1200" dirty="0">
                <a:latin typeface="Times New Roman"/>
                <a:cs typeface="Times New Roman"/>
              </a:rPr>
              <a:t>prohibits </a:t>
            </a:r>
            <a:r>
              <a:rPr sz="1200" spc="-5" dirty="0">
                <a:latin typeface="Times New Roman"/>
                <a:cs typeface="Times New Roman"/>
              </a:rPr>
              <a:t>its firms from  dealing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North </a:t>
            </a:r>
            <a:r>
              <a:rPr sz="1200" dirty="0">
                <a:latin typeface="Times New Roman"/>
                <a:cs typeface="Times New Roman"/>
              </a:rPr>
              <a:t>Korea. </a:t>
            </a:r>
            <a:r>
              <a:rPr sz="1200" spc="-5" dirty="0">
                <a:latin typeface="Times New Roman"/>
                <a:cs typeface="Times New Roman"/>
              </a:rPr>
              <a:t>Sometimes, restrictions are </a:t>
            </a:r>
            <a:r>
              <a:rPr sz="1200" dirty="0">
                <a:latin typeface="Times New Roman"/>
                <a:cs typeface="Times New Roman"/>
              </a:rPr>
              <a:t>even occasionally </a:t>
            </a:r>
            <a:r>
              <a:rPr sz="1200" spc="-5" dirty="0">
                <a:latin typeface="Times New Roman"/>
                <a:cs typeface="Times New Roman"/>
              </a:rPr>
              <a:t>exercised </a:t>
            </a:r>
            <a:r>
              <a:rPr sz="1200" dirty="0">
                <a:latin typeface="Times New Roman"/>
                <a:cs typeface="Times New Roman"/>
              </a:rPr>
              <a:t>against</a:t>
            </a:r>
            <a:r>
              <a:rPr sz="1200" spc="-1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  </a:t>
            </a:r>
            <a:r>
              <a:rPr sz="1200" dirty="0">
                <a:latin typeface="Times New Roman"/>
                <a:cs typeface="Times New Roman"/>
              </a:rPr>
              <a:t>firms,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Toshiba,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penalized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by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U.S.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selling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Russians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technology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40"/>
              </a:spcBef>
            </a:pPr>
            <a:r>
              <a:rPr sz="1200" spc="-5" dirty="0">
                <a:latin typeface="Times New Roman"/>
                <a:cs typeface="Times New Roman"/>
              </a:rPr>
              <a:t>allowed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submarines </a:t>
            </a:r>
            <a:r>
              <a:rPr sz="1200" dirty="0">
                <a:latin typeface="Times New Roman"/>
                <a:cs typeface="Times New Roman"/>
              </a:rPr>
              <a:t>to move more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quietly.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best </a:t>
            </a:r>
            <a:r>
              <a:rPr sz="1200" dirty="0">
                <a:latin typeface="Times New Roman"/>
                <a:cs typeface="Times New Roman"/>
              </a:rPr>
              <a:t>– known example of the home-country </a:t>
            </a:r>
            <a:r>
              <a:rPr sz="1200" spc="-5" dirty="0">
                <a:latin typeface="Times New Roman"/>
                <a:cs typeface="Times New Roman"/>
              </a:rPr>
              <a:t>political environment affecting international  operations used </a:t>
            </a:r>
            <a:r>
              <a:rPr sz="1200" dirty="0">
                <a:latin typeface="Times New Roman"/>
                <a:cs typeface="Times New Roman"/>
              </a:rPr>
              <a:t>to be </a:t>
            </a:r>
            <a:r>
              <a:rPr sz="1200" spc="-5" dirty="0">
                <a:latin typeface="Times New Roman"/>
                <a:cs typeface="Times New Roman"/>
              </a:rPr>
              <a:t>South Africa. </a:t>
            </a:r>
            <a:r>
              <a:rPr sz="1200" dirty="0">
                <a:latin typeface="Times New Roman"/>
                <a:cs typeface="Times New Roman"/>
              </a:rPr>
              <a:t>Home-country </a:t>
            </a:r>
            <a:r>
              <a:rPr sz="1200" spc="-5" dirty="0">
                <a:latin typeface="Times New Roman"/>
                <a:cs typeface="Times New Roman"/>
              </a:rPr>
              <a:t>political pressures </a:t>
            </a:r>
            <a:r>
              <a:rPr sz="1200" dirty="0">
                <a:latin typeface="Times New Roman"/>
                <a:cs typeface="Times New Roman"/>
              </a:rPr>
              <a:t>induced more than 200  </a:t>
            </a:r>
            <a:r>
              <a:rPr sz="1200" spc="-5" dirty="0">
                <a:latin typeface="Times New Roman"/>
                <a:cs typeface="Times New Roman"/>
              </a:rPr>
              <a:t>American firms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leave </a:t>
            </a:r>
            <a:r>
              <a:rPr sz="1200" dirty="0">
                <a:latin typeface="Times New Roman"/>
                <a:cs typeface="Times New Roman"/>
              </a:rPr>
              <a:t>South </a:t>
            </a:r>
            <a:r>
              <a:rPr sz="1200" spc="-5" dirty="0">
                <a:latin typeface="Times New Roman"/>
                <a:cs typeface="Times New Roman"/>
              </a:rPr>
              <a:t>Africa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altogether.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recent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example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occurred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pressure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American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human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rights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groups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induced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  </a:t>
            </a:r>
            <a:r>
              <a:rPr sz="1200" spc="-5" dirty="0">
                <a:latin typeface="Times New Roman"/>
                <a:cs typeface="Times New Roman"/>
              </a:rPr>
              <a:t>American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leave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Myanmar.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Pepsico,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example,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pulled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out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joint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venture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even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though 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had </a:t>
            </a:r>
            <a:r>
              <a:rPr sz="1200" dirty="0">
                <a:latin typeface="Times New Roman"/>
                <a:cs typeface="Times New Roman"/>
              </a:rPr>
              <a:t>85 </a:t>
            </a:r>
            <a:r>
              <a:rPr sz="1200" spc="-5" dirty="0">
                <a:latin typeface="Times New Roman"/>
                <a:cs typeface="Times New Roman"/>
              </a:rPr>
              <a:t>percent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soft drinks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there.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One challenge </a:t>
            </a:r>
            <a:r>
              <a:rPr sz="1200" dirty="0">
                <a:latin typeface="Times New Roman"/>
                <a:cs typeface="Times New Roman"/>
              </a:rPr>
              <a:t>facing </a:t>
            </a:r>
            <a:r>
              <a:rPr sz="1200" spc="-5" dirty="0">
                <a:latin typeface="Times New Roman"/>
                <a:cs typeface="Times New Roman"/>
              </a:rPr>
              <a:t>multinational companies is </a:t>
            </a:r>
            <a:r>
              <a:rPr sz="1200" dirty="0">
                <a:latin typeface="Times New Roman"/>
                <a:cs typeface="Times New Roman"/>
              </a:rPr>
              <a:t>that they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triple – </a:t>
            </a:r>
            <a:r>
              <a:rPr sz="1200" spc="-5" dirty="0">
                <a:latin typeface="Times New Roman"/>
                <a:cs typeface="Times New Roman"/>
              </a:rPr>
              <a:t>threat political  environment.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Even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home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host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give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them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problems,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face  </a:t>
            </a:r>
            <a:r>
              <a:rPr sz="1200" spc="-5" dirty="0">
                <a:latin typeface="Times New Roman"/>
                <a:cs typeface="Times New Roman"/>
              </a:rPr>
              <a:t>threats </a:t>
            </a:r>
            <a:r>
              <a:rPr sz="1200" dirty="0">
                <a:latin typeface="Times New Roman"/>
                <a:cs typeface="Times New Roman"/>
              </a:rPr>
              <a:t>in third </a:t>
            </a:r>
            <a:r>
              <a:rPr sz="1200" spc="-5" dirty="0">
                <a:latin typeface="Times New Roman"/>
                <a:cs typeface="Times New Roman"/>
              </a:rPr>
              <a:t>markets. Firms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do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problems with their </a:t>
            </a:r>
            <a:r>
              <a:rPr sz="1200" spc="-5" dirty="0">
                <a:latin typeface="Times New Roman"/>
                <a:cs typeface="Times New Roman"/>
              </a:rPr>
              <a:t>home government </a:t>
            </a:r>
            <a:r>
              <a:rPr sz="1200" dirty="0">
                <a:latin typeface="Times New Roman"/>
                <a:cs typeface="Times New Roman"/>
              </a:rPr>
              <a:t>or the host  </a:t>
            </a:r>
            <a:r>
              <a:rPr sz="1200" spc="-5" dirty="0">
                <a:latin typeface="Times New Roman"/>
                <a:cs typeface="Times New Roman"/>
              </a:rPr>
              <a:t>government, </a:t>
            </a:r>
            <a:r>
              <a:rPr sz="1200" dirty="0">
                <a:latin typeface="Times New Roman"/>
                <a:cs typeface="Times New Roman"/>
              </a:rPr>
              <a:t>for example,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bothered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boycotted </a:t>
            </a:r>
            <a:r>
              <a:rPr sz="1200" dirty="0">
                <a:latin typeface="Times New Roman"/>
                <a:cs typeface="Times New Roman"/>
              </a:rPr>
              <a:t>in third </a:t>
            </a:r>
            <a:r>
              <a:rPr sz="1200" spc="-5" dirty="0">
                <a:latin typeface="Times New Roman"/>
                <a:cs typeface="Times New Roman"/>
              </a:rPr>
              <a:t>countries. For example, Nestlé’s  problems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its instant formula </a:t>
            </a:r>
            <a:r>
              <a:rPr sz="1200" dirty="0">
                <a:latin typeface="Times New Roman"/>
                <a:cs typeface="Times New Roman"/>
              </a:rPr>
              <a:t>controversy were most serious, not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home, in </a:t>
            </a:r>
            <a:r>
              <a:rPr sz="1200" spc="-5" dirty="0">
                <a:latin typeface="Times New Roman"/>
                <a:cs typeface="Times New Roman"/>
              </a:rPr>
              <a:t>Switzerland, </a:t>
            </a:r>
            <a:r>
              <a:rPr sz="1200" dirty="0">
                <a:latin typeface="Times New Roman"/>
                <a:cs typeface="Times New Roman"/>
              </a:rPr>
              <a:t>or  in </a:t>
            </a:r>
            <a:r>
              <a:rPr sz="1200" spc="-5" dirty="0">
                <a:latin typeface="Times New Roman"/>
                <a:cs typeface="Times New Roman"/>
              </a:rPr>
              <a:t>African </a:t>
            </a:r>
            <a:r>
              <a:rPr sz="1200" dirty="0">
                <a:latin typeface="Times New Roman"/>
                <a:cs typeface="Times New Roman"/>
              </a:rPr>
              <a:t>host countries, but in a third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– the </a:t>
            </a:r>
            <a:r>
              <a:rPr sz="1200" spc="-5" dirty="0">
                <a:latin typeface="Times New Roman"/>
                <a:cs typeface="Times New Roman"/>
              </a:rPr>
              <a:t>United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States.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Times New Roman"/>
                <a:cs typeface="Times New Roman"/>
              </a:rPr>
              <a:t>Activity </a:t>
            </a:r>
            <a:r>
              <a:rPr sz="1200" b="1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944"/>
              </a:spcBef>
            </a:pPr>
            <a:r>
              <a:rPr sz="1200" i="1" spc="-5" dirty="0">
                <a:latin typeface="Times New Roman"/>
                <a:cs typeface="Times New Roman"/>
              </a:rPr>
              <a:t>Answer </a:t>
            </a:r>
            <a:r>
              <a:rPr sz="1200" i="1" dirty="0">
                <a:latin typeface="Times New Roman"/>
                <a:cs typeface="Times New Roman"/>
              </a:rPr>
              <a:t>the following </a:t>
            </a:r>
            <a:r>
              <a:rPr sz="1200" i="1" spc="-5" dirty="0">
                <a:latin typeface="Times New Roman"/>
                <a:cs typeface="Times New Roman"/>
              </a:rPr>
              <a:t>questions before continuing to </a:t>
            </a:r>
            <a:r>
              <a:rPr sz="1200" i="1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next</a:t>
            </a:r>
            <a:r>
              <a:rPr sz="1200" i="1" spc="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section</a:t>
            </a:r>
            <a:endParaRPr sz="1200">
              <a:latin typeface="Times New Roman"/>
              <a:cs typeface="Times New Roman"/>
            </a:endParaRPr>
          </a:p>
          <a:p>
            <a:pPr marL="469265" lvl="2" indent="-228600">
              <a:lnSpc>
                <a:spcPct val="100000"/>
              </a:lnSpc>
              <a:spcBef>
                <a:spcPts val="975"/>
              </a:spcBef>
              <a:buAutoNum type="arabicPeriod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political </a:t>
            </a:r>
            <a:r>
              <a:rPr sz="1200" dirty="0">
                <a:latin typeface="Times New Roman"/>
                <a:cs typeface="Times New Roman"/>
              </a:rPr>
              <a:t>environment </a:t>
            </a:r>
            <a:r>
              <a:rPr sz="1200" spc="-5" dirty="0">
                <a:latin typeface="Times New Roman"/>
                <a:cs typeface="Times New Roman"/>
              </a:rPr>
              <a:t>comprises three </a:t>
            </a:r>
            <a:r>
              <a:rPr sz="1200" dirty="0">
                <a:latin typeface="Times New Roman"/>
                <a:cs typeface="Times New Roman"/>
              </a:rPr>
              <a:t>dimensions. Outline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them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367013" y="8736255"/>
            <a:ext cx="4594225" cy="36195"/>
            <a:chOff x="1367013" y="8736255"/>
            <a:chExt cx="4594225" cy="36195"/>
          </a:xfrm>
        </p:grpSpPr>
        <p:sp>
          <p:nvSpPr>
            <p:cNvPr id="29" name="object 29"/>
            <p:cNvSpPr/>
            <p:nvPr/>
          </p:nvSpPr>
          <p:spPr>
            <a:xfrm>
              <a:off x="1367013" y="8736255"/>
              <a:ext cx="4594137" cy="3616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71854" y="8748420"/>
              <a:ext cx="4572635" cy="0"/>
            </a:xfrm>
            <a:custGeom>
              <a:avLst/>
              <a:gdLst/>
              <a:ahLst/>
              <a:cxnLst/>
              <a:rect l="l" t="t" r="r" b="b"/>
              <a:pathLst>
                <a:path w="4572635">
                  <a:moveTo>
                    <a:pt x="0" y="0"/>
                  </a:moveTo>
                  <a:lnTo>
                    <a:pt x="4572381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5968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43" y="1257887"/>
            <a:ext cx="954987" cy="126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40" y="1716611"/>
            <a:ext cx="5958218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2022935"/>
            <a:ext cx="5950545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8892" y="2329259"/>
            <a:ext cx="4550115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64" y="2787983"/>
            <a:ext cx="5959686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3094307"/>
            <a:ext cx="595511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64" y="3400631"/>
            <a:ext cx="5955116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8910" y="3706955"/>
            <a:ext cx="5953649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64" y="4013279"/>
            <a:ext cx="5955116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64" y="4319603"/>
            <a:ext cx="5950558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8934" y="4625927"/>
            <a:ext cx="5955116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277" y="4932251"/>
            <a:ext cx="2726011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64" y="5390975"/>
            <a:ext cx="595968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8959" y="5697299"/>
            <a:ext cx="5947444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64" y="6003623"/>
            <a:ext cx="5955116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64" y="6309947"/>
            <a:ext cx="5950558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40" y="6616271"/>
            <a:ext cx="5958218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8877" y="6922595"/>
            <a:ext cx="3800346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381" y="7381319"/>
            <a:ext cx="3716323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02004" y="894333"/>
            <a:ext cx="5969635" cy="6638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has become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globalized. Products </a:t>
            </a:r>
            <a:r>
              <a:rPr sz="1200" dirty="0">
                <a:latin typeface="Times New Roman"/>
                <a:cs typeface="Times New Roman"/>
              </a:rPr>
              <a:t>developed in one country are finding </a:t>
            </a:r>
            <a:r>
              <a:rPr sz="1200" spc="-5" dirty="0">
                <a:latin typeface="Times New Roman"/>
                <a:cs typeface="Times New Roman"/>
              </a:rPr>
              <a:t>enthusiastic acceptance </a:t>
            </a:r>
            <a:r>
              <a:rPr sz="1200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International marketing has received increased </a:t>
            </a:r>
            <a:r>
              <a:rPr sz="1200" dirty="0">
                <a:latin typeface="Times New Roman"/>
                <a:cs typeface="Times New Roman"/>
              </a:rPr>
              <a:t>attention </a:t>
            </a:r>
            <a:r>
              <a:rPr sz="1200" spc="-5" dirty="0">
                <a:latin typeface="Times New Roman"/>
                <a:cs typeface="Times New Roman"/>
              </a:rPr>
              <a:t>from governments and business firms  over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six decades </a:t>
            </a:r>
            <a:r>
              <a:rPr sz="1200" dirty="0">
                <a:latin typeface="Times New Roman"/>
                <a:cs typeface="Times New Roman"/>
              </a:rPr>
              <a:t>since the </a:t>
            </a:r>
            <a:r>
              <a:rPr sz="1200" spc="-5" dirty="0">
                <a:latin typeface="Times New Roman"/>
                <a:cs typeface="Times New Roman"/>
              </a:rPr>
              <a:t>end </a:t>
            </a:r>
            <a:r>
              <a:rPr sz="1200" dirty="0">
                <a:latin typeface="Times New Roman"/>
                <a:cs typeface="Times New Roman"/>
              </a:rPr>
              <a:t>of World </a:t>
            </a:r>
            <a:r>
              <a:rPr sz="1200" spc="-5" dirty="0">
                <a:latin typeface="Times New Roman"/>
                <a:cs typeface="Times New Roman"/>
              </a:rPr>
              <a:t>War </a:t>
            </a:r>
            <a:r>
              <a:rPr sz="1200" spc="-10" dirty="0">
                <a:latin typeface="Times New Roman"/>
                <a:cs typeface="Times New Roman"/>
              </a:rPr>
              <a:t>II. </a:t>
            </a:r>
            <a:r>
              <a:rPr sz="1200" spc="-5" dirty="0">
                <a:latin typeface="Times New Roman"/>
                <a:cs typeface="Times New Roman"/>
              </a:rPr>
              <a:t>International marketing is </a:t>
            </a:r>
            <a:r>
              <a:rPr sz="1200" dirty="0">
                <a:latin typeface="Times New Roman"/>
                <a:cs typeface="Times New Roman"/>
              </a:rPr>
              <a:t>necessary because, 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national </a:t>
            </a:r>
            <a:r>
              <a:rPr sz="1200" dirty="0">
                <a:latin typeface="Times New Roman"/>
                <a:cs typeface="Times New Roman"/>
              </a:rPr>
              <a:t>standpoint, </a:t>
            </a:r>
            <a:r>
              <a:rPr sz="1200" spc="-5" dirty="0">
                <a:latin typeface="Times New Roman"/>
                <a:cs typeface="Times New Roman"/>
              </a:rPr>
              <a:t>economic isolationism has become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impossible.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Failure </a:t>
            </a:r>
            <a:r>
              <a:rPr sz="1200" dirty="0">
                <a:latin typeface="Times New Roman"/>
                <a:cs typeface="Times New Roman"/>
              </a:rPr>
              <a:t>to participate in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global market place assures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nation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declining economic </a:t>
            </a:r>
            <a:r>
              <a:rPr sz="1200" dirty="0">
                <a:latin typeface="Times New Roman"/>
                <a:cs typeface="Times New Roman"/>
              </a:rPr>
              <a:t>capability 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citizens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decrease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their standard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living. </a:t>
            </a:r>
            <a:r>
              <a:rPr sz="1200" dirty="0">
                <a:latin typeface="Times New Roman"/>
                <a:cs typeface="Times New Roman"/>
              </a:rPr>
              <a:t>Successful international </a:t>
            </a:r>
            <a:r>
              <a:rPr sz="1200" spc="-5" dirty="0">
                <a:latin typeface="Times New Roman"/>
                <a:cs typeface="Times New Roman"/>
              </a:rPr>
              <a:t>marketing,  however, </a:t>
            </a:r>
            <a:r>
              <a:rPr sz="1200" dirty="0">
                <a:latin typeface="Times New Roman"/>
                <a:cs typeface="Times New Roman"/>
              </a:rPr>
              <a:t>holds the promise of </a:t>
            </a:r>
            <a:r>
              <a:rPr sz="1200" spc="-5" dirty="0">
                <a:latin typeface="Times New Roman"/>
                <a:cs typeface="Times New Roman"/>
              </a:rPr>
              <a:t>an improved </a:t>
            </a:r>
            <a:r>
              <a:rPr sz="1200" dirty="0">
                <a:latin typeface="Times New Roman"/>
                <a:cs typeface="Times New Roman"/>
              </a:rPr>
              <a:t>quality of </a:t>
            </a:r>
            <a:r>
              <a:rPr sz="1200" spc="-5" dirty="0">
                <a:latin typeface="Times New Roman"/>
                <a:cs typeface="Times New Roman"/>
              </a:rPr>
              <a:t>life, </a:t>
            </a:r>
            <a:r>
              <a:rPr sz="1200" dirty="0">
                <a:latin typeface="Times New Roman"/>
                <a:cs typeface="Times New Roman"/>
              </a:rPr>
              <a:t>a better </a:t>
            </a:r>
            <a:r>
              <a:rPr sz="1200" spc="-5" dirty="0">
                <a:latin typeface="Times New Roman"/>
                <a:cs typeface="Times New Roman"/>
              </a:rPr>
              <a:t>society, and, as </a:t>
            </a:r>
            <a:r>
              <a:rPr sz="1200" dirty="0">
                <a:latin typeface="Times New Roman"/>
                <a:cs typeface="Times New Roman"/>
              </a:rPr>
              <a:t>some have  </a:t>
            </a:r>
            <a:r>
              <a:rPr sz="1200" spc="-5" dirty="0">
                <a:latin typeface="Times New Roman"/>
                <a:cs typeface="Times New Roman"/>
              </a:rPr>
              <a:t>stated, even </a:t>
            </a:r>
            <a:r>
              <a:rPr sz="1200" dirty="0">
                <a:latin typeface="Times New Roman"/>
                <a:cs typeface="Times New Roman"/>
              </a:rPr>
              <a:t>a more </a:t>
            </a:r>
            <a:r>
              <a:rPr sz="1200" spc="-5" dirty="0">
                <a:latin typeface="Times New Roman"/>
                <a:cs typeface="Times New Roman"/>
              </a:rPr>
              <a:t>peaceful world. Regarding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firm, </a:t>
            </a:r>
            <a:r>
              <a:rPr sz="1200" dirty="0">
                <a:latin typeface="Times New Roman"/>
                <a:cs typeface="Times New Roman"/>
              </a:rPr>
              <a:t>today there </a:t>
            </a:r>
            <a:r>
              <a:rPr sz="1200" spc="-5" dirty="0">
                <a:latin typeface="Times New Roman"/>
                <a:cs typeface="Times New Roman"/>
              </a:rPr>
              <a:t>is intensified global  competition. Foreign </a:t>
            </a:r>
            <a:r>
              <a:rPr sz="1200" dirty="0">
                <a:latin typeface="Times New Roman"/>
                <a:cs typeface="Times New Roman"/>
              </a:rPr>
              <a:t>firms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expanding aggressively into </a:t>
            </a:r>
            <a:r>
              <a:rPr sz="1200" spc="-5" dirty="0">
                <a:latin typeface="Times New Roman"/>
                <a:cs typeface="Times New Roman"/>
              </a:rPr>
              <a:t>new </a:t>
            </a:r>
            <a:r>
              <a:rPr sz="1200" dirty="0">
                <a:latin typeface="Times New Roman"/>
                <a:cs typeface="Times New Roman"/>
              </a:rPr>
              <a:t>international </a:t>
            </a:r>
            <a:r>
              <a:rPr sz="1200" spc="-5" dirty="0">
                <a:latin typeface="Times New Roman"/>
                <a:cs typeface="Times New Roman"/>
              </a:rPr>
              <a:t>markets, </a:t>
            </a:r>
            <a:r>
              <a:rPr sz="1200" dirty="0">
                <a:latin typeface="Times New Roman"/>
                <a:cs typeface="Times New Roman"/>
              </a:rPr>
              <a:t>and home 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are no </a:t>
            </a:r>
            <a:r>
              <a:rPr sz="1200" spc="-5" dirty="0">
                <a:latin typeface="Times New Roman"/>
                <a:cs typeface="Times New Roman"/>
              </a:rPr>
              <a:t>longer </a:t>
            </a:r>
            <a:r>
              <a:rPr sz="1200" dirty="0">
                <a:latin typeface="Times New Roman"/>
                <a:cs typeface="Times New Roman"/>
              </a:rPr>
              <a:t>rich in </a:t>
            </a:r>
            <a:r>
              <a:rPr sz="1200" spc="-5" dirty="0">
                <a:latin typeface="Times New Roman"/>
                <a:cs typeface="Times New Roman"/>
              </a:rPr>
              <a:t>opportunity. Few </a:t>
            </a:r>
            <a:r>
              <a:rPr sz="1200" dirty="0">
                <a:latin typeface="Times New Roman"/>
                <a:cs typeface="Times New Roman"/>
              </a:rPr>
              <a:t>industries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now </a:t>
            </a:r>
            <a:r>
              <a:rPr sz="1200" spc="-5" dirty="0">
                <a:latin typeface="Times New Roman"/>
                <a:cs typeface="Times New Roman"/>
              </a:rPr>
              <a:t>safe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foreign competition.  So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companies have </a:t>
            </a:r>
            <a:r>
              <a:rPr sz="1200" dirty="0">
                <a:latin typeface="Times New Roman"/>
                <a:cs typeface="Times New Roman"/>
              </a:rPr>
              <a:t>to continuously improve their </a:t>
            </a:r>
            <a:r>
              <a:rPr sz="1200" spc="-5" dirty="0">
                <a:latin typeface="Times New Roman"/>
                <a:cs typeface="Times New Roman"/>
              </a:rPr>
              <a:t>products at </a:t>
            </a:r>
            <a:r>
              <a:rPr sz="1200" dirty="0">
                <a:latin typeface="Times New Roman"/>
                <a:cs typeface="Times New Roman"/>
              </a:rPr>
              <a:t>home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expand into </a:t>
            </a:r>
            <a:r>
              <a:rPr sz="1200" spc="-5" dirty="0">
                <a:latin typeface="Times New Roman"/>
                <a:cs typeface="Times New Roman"/>
              </a:rPr>
              <a:t>foreign  markets so as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face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competition.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5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Companies </a:t>
            </a:r>
            <a:r>
              <a:rPr sz="1200" dirty="0">
                <a:latin typeface="Times New Roman"/>
                <a:cs typeface="Times New Roman"/>
              </a:rPr>
              <a:t>that delay taking </a:t>
            </a:r>
            <a:r>
              <a:rPr sz="1200" spc="-5" dirty="0">
                <a:latin typeface="Times New Roman"/>
                <a:cs typeface="Times New Roman"/>
              </a:rPr>
              <a:t>steps toward </a:t>
            </a:r>
            <a:r>
              <a:rPr sz="1200" dirty="0">
                <a:latin typeface="Times New Roman"/>
                <a:cs typeface="Times New Roman"/>
              </a:rPr>
              <a:t>internationalizing their </a:t>
            </a:r>
            <a:r>
              <a:rPr sz="1200" spc="-5" dirty="0">
                <a:latin typeface="Times New Roman"/>
                <a:cs typeface="Times New Roman"/>
              </a:rPr>
              <a:t>operations face </a:t>
            </a:r>
            <a:r>
              <a:rPr sz="1200" dirty="0">
                <a:latin typeface="Times New Roman"/>
                <a:cs typeface="Times New Roman"/>
              </a:rPr>
              <a:t>the risk of</a:t>
            </a:r>
            <a:r>
              <a:rPr sz="1200" spc="-1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being  </a:t>
            </a:r>
            <a:r>
              <a:rPr sz="1200" dirty="0">
                <a:latin typeface="Times New Roman"/>
                <a:cs typeface="Times New Roman"/>
              </a:rPr>
              <a:t>shut out of </a:t>
            </a:r>
            <a:r>
              <a:rPr sz="1200" spc="-5" dirty="0">
                <a:latin typeface="Times New Roman"/>
                <a:cs typeface="Times New Roman"/>
              </a:rPr>
              <a:t>growing markets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Eastern Europe, </a:t>
            </a:r>
            <a:r>
              <a:rPr sz="1200" dirty="0">
                <a:latin typeface="Times New Roman"/>
                <a:cs typeface="Times New Roman"/>
              </a:rPr>
              <a:t>South </a:t>
            </a:r>
            <a:r>
              <a:rPr sz="1200" spc="-5" dirty="0">
                <a:latin typeface="Times New Roman"/>
                <a:cs typeface="Times New Roman"/>
              </a:rPr>
              <a:t>Asia, </a:t>
            </a:r>
            <a:r>
              <a:rPr sz="1200" dirty="0">
                <a:latin typeface="Times New Roman"/>
                <a:cs typeface="Times New Roman"/>
              </a:rPr>
              <a:t>South </a:t>
            </a:r>
            <a:r>
              <a:rPr sz="1200" spc="-5" dirty="0">
                <a:latin typeface="Times New Roman"/>
                <a:cs typeface="Times New Roman"/>
              </a:rPr>
              <a:t>America, and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places.  Firms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concentrate </a:t>
            </a:r>
            <a:r>
              <a:rPr sz="1200" dirty="0">
                <a:latin typeface="Times New Roman"/>
                <a:cs typeface="Times New Roman"/>
              </a:rPr>
              <a:t>only </a:t>
            </a:r>
            <a:r>
              <a:rPr sz="1200" spc="-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for safety </a:t>
            </a:r>
            <a:r>
              <a:rPr sz="1200" spc="-5" dirty="0">
                <a:latin typeface="Times New Roman"/>
                <a:cs typeface="Times New Roman"/>
              </a:rPr>
              <a:t>reasons </a:t>
            </a:r>
            <a:r>
              <a:rPr sz="1200" dirty="0">
                <a:latin typeface="Times New Roman"/>
                <a:cs typeface="Times New Roman"/>
              </a:rPr>
              <a:t>may not only lose the  opportunity of entering </a:t>
            </a:r>
            <a:r>
              <a:rPr sz="1200" spc="-5" dirty="0">
                <a:latin typeface="Times New Roman"/>
                <a:cs typeface="Times New Roman"/>
              </a:rPr>
              <a:t>lucrative overseas </a:t>
            </a:r>
            <a:r>
              <a:rPr sz="1200" dirty="0">
                <a:latin typeface="Times New Roman"/>
                <a:cs typeface="Times New Roman"/>
              </a:rPr>
              <a:t>markets but </a:t>
            </a:r>
            <a:r>
              <a:rPr sz="1200" spc="-5" dirty="0">
                <a:latin typeface="Times New Roman"/>
                <a:cs typeface="Times New Roman"/>
              </a:rPr>
              <a:t>also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risk losing their home </a:t>
            </a:r>
            <a:r>
              <a:rPr sz="1200" spc="-5" dirty="0">
                <a:latin typeface="Times New Roman"/>
                <a:cs typeface="Times New Roman"/>
              </a:rPr>
              <a:t>markets.  Domestic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never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thought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competition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home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  </a:t>
            </a:r>
            <a:r>
              <a:rPr sz="1200" dirty="0">
                <a:latin typeface="Times New Roman"/>
                <a:cs typeface="Times New Roman"/>
              </a:rPr>
              <a:t>suddenly have </a:t>
            </a:r>
            <a:r>
              <a:rPr sz="1200" spc="-5" dirty="0">
                <a:latin typeface="Times New Roman"/>
                <a:cs typeface="Times New Roman"/>
              </a:rPr>
              <a:t>found foreign competition </a:t>
            </a:r>
            <a:r>
              <a:rPr sz="1200" dirty="0">
                <a:latin typeface="Times New Roman"/>
                <a:cs typeface="Times New Roman"/>
              </a:rPr>
              <a:t>in their base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How does international marketing benefit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or a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nation?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367013" y="7966623"/>
            <a:ext cx="4594225" cy="36195"/>
            <a:chOff x="1367013" y="7966623"/>
            <a:chExt cx="4594225" cy="36195"/>
          </a:xfrm>
        </p:grpSpPr>
        <p:sp>
          <p:nvSpPr>
            <p:cNvPr id="24" name="object 24"/>
            <p:cNvSpPr/>
            <p:nvPr/>
          </p:nvSpPr>
          <p:spPr>
            <a:xfrm>
              <a:off x="1367013" y="7966623"/>
              <a:ext cx="4594137" cy="3616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71854" y="7978800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367013" y="8425346"/>
            <a:ext cx="4594225" cy="36195"/>
            <a:chOff x="1367013" y="8425346"/>
            <a:chExt cx="4594225" cy="36195"/>
          </a:xfrm>
        </p:grpSpPr>
        <p:sp>
          <p:nvSpPr>
            <p:cNvPr id="27" name="object 27"/>
            <p:cNvSpPr/>
            <p:nvPr/>
          </p:nvSpPr>
          <p:spPr>
            <a:xfrm>
              <a:off x="1367013" y="8425346"/>
              <a:ext cx="4594137" cy="3616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71854" y="8437524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367013" y="8884083"/>
            <a:ext cx="4594225" cy="36195"/>
            <a:chOff x="1367013" y="8884083"/>
            <a:chExt cx="4594225" cy="36195"/>
          </a:xfrm>
        </p:grpSpPr>
        <p:sp>
          <p:nvSpPr>
            <p:cNvPr id="30" name="object 30"/>
            <p:cNvSpPr/>
            <p:nvPr/>
          </p:nvSpPr>
          <p:spPr>
            <a:xfrm>
              <a:off x="1367013" y="8884083"/>
              <a:ext cx="4594137" cy="3616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71854" y="8896197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767" y="951563"/>
            <a:ext cx="123145" cy="126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561" y="951563"/>
            <a:ext cx="5502493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462" y="1257887"/>
            <a:ext cx="1333111" cy="1265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67013" y="1690790"/>
            <a:ext cx="4594225" cy="36195"/>
            <a:chOff x="1367013" y="1690790"/>
            <a:chExt cx="4594225" cy="36195"/>
          </a:xfrm>
        </p:grpSpPr>
        <p:sp>
          <p:nvSpPr>
            <p:cNvPr id="6" name="object 6"/>
            <p:cNvSpPr/>
            <p:nvPr/>
          </p:nvSpPr>
          <p:spPr>
            <a:xfrm>
              <a:off x="1367013" y="1690790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71854" y="1701952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147491" y="1781568"/>
            <a:ext cx="5857875" cy="356235"/>
            <a:chOff x="1147491" y="1781568"/>
            <a:chExt cx="5857875" cy="356235"/>
          </a:xfrm>
        </p:grpSpPr>
        <p:sp>
          <p:nvSpPr>
            <p:cNvPr id="9" name="object 9"/>
            <p:cNvSpPr/>
            <p:nvPr/>
          </p:nvSpPr>
          <p:spPr>
            <a:xfrm>
              <a:off x="1147491" y="1881203"/>
              <a:ext cx="4518102" cy="15822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09843" y="1781568"/>
              <a:ext cx="300977" cy="35584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99760" y="1799831"/>
              <a:ext cx="1305306" cy="3345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85806" y="2193623"/>
            <a:ext cx="520702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367013" y="2626526"/>
            <a:ext cx="4594225" cy="36195"/>
            <a:chOff x="1367013" y="2626526"/>
            <a:chExt cx="4594225" cy="36195"/>
          </a:xfrm>
        </p:grpSpPr>
        <p:sp>
          <p:nvSpPr>
            <p:cNvPr id="14" name="object 14"/>
            <p:cNvSpPr/>
            <p:nvPr/>
          </p:nvSpPr>
          <p:spPr>
            <a:xfrm>
              <a:off x="1367013" y="2626526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71854" y="2637688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142987" y="2806271"/>
            <a:ext cx="5732554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76042" y="3112595"/>
            <a:ext cx="1502244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367013" y="3545498"/>
            <a:ext cx="4594225" cy="36195"/>
            <a:chOff x="1367013" y="3545498"/>
            <a:chExt cx="4594225" cy="36195"/>
          </a:xfrm>
        </p:grpSpPr>
        <p:sp>
          <p:nvSpPr>
            <p:cNvPr id="19" name="object 19"/>
            <p:cNvSpPr/>
            <p:nvPr/>
          </p:nvSpPr>
          <p:spPr>
            <a:xfrm>
              <a:off x="1367013" y="3545498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71854" y="3557041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918710" y="3729764"/>
            <a:ext cx="592812" cy="1265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64" y="4036088"/>
            <a:ext cx="1800706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388" y="4337891"/>
            <a:ext cx="5956582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8934" y="4644215"/>
            <a:ext cx="5950545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8910" y="4950539"/>
            <a:ext cx="5971926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4364" y="5256863"/>
            <a:ext cx="5955116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4364" y="5563187"/>
            <a:ext cx="5955116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4364" y="5869511"/>
            <a:ext cx="5959686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18934" y="6177359"/>
            <a:ext cx="5968827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14208" y="6483683"/>
            <a:ext cx="1638075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4333" y="6794528"/>
            <a:ext cx="2965158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14364" y="7096331"/>
            <a:ext cx="5955116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4340" y="7402655"/>
            <a:ext cx="5958218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4283" y="7708979"/>
            <a:ext cx="1538894" cy="1582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14364" y="8015303"/>
            <a:ext cx="5836258" cy="1582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4380" y="8326148"/>
            <a:ext cx="3506016" cy="15822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14364" y="8627964"/>
            <a:ext cx="5955116" cy="15822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14364" y="8934287"/>
            <a:ext cx="5955116" cy="1491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902004" y="894333"/>
            <a:ext cx="5972175" cy="8192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What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factors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considered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political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risk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assessment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endParaRPr sz="12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an international</a:t>
            </a:r>
            <a:r>
              <a:rPr sz="1200" dirty="0">
                <a:latin typeface="Times New Roman"/>
                <a:cs typeface="Times New Roman"/>
              </a:rPr>
              <a:t> firm?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583565" marR="6985" indent="-342900">
              <a:lnSpc>
                <a:spcPct val="170800"/>
              </a:lnSpc>
              <a:spcBef>
                <a:spcPts val="955"/>
              </a:spcBef>
              <a:buAutoNum type="arabicPeriod" startAt="3"/>
              <a:tabLst>
                <a:tab pos="474345" algn="l"/>
              </a:tabLst>
            </a:pPr>
            <a:r>
              <a:rPr sz="1200" dirty="0">
                <a:latin typeface="Times New Roman"/>
                <a:cs typeface="Times New Roman"/>
              </a:rPr>
              <a:t>Sensitivity of the industry </a:t>
            </a:r>
            <a:r>
              <a:rPr sz="1200" spc="-5" dirty="0">
                <a:latin typeface="Times New Roman"/>
                <a:cs typeface="Times New Roman"/>
              </a:rPr>
              <a:t>is an important consideration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political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dirty="0">
                <a:latin typeface="Times New Roman"/>
                <a:cs typeface="Times New Roman"/>
              </a:rPr>
              <a:t> risk </a:t>
            </a:r>
            <a:r>
              <a:rPr sz="1200" spc="-5" dirty="0">
                <a:latin typeface="Times New Roman"/>
                <a:cs typeface="Times New Roman"/>
              </a:rPr>
              <a:t>assessment.  </a:t>
            </a:r>
            <a:r>
              <a:rPr sz="1200" dirty="0">
                <a:latin typeface="Times New Roman"/>
                <a:cs typeface="Times New Roman"/>
              </a:rPr>
              <a:t>Explain.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AutoNum type="arabicPeriod" startAt="3"/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Times New Roman"/>
              <a:buAutoNum type="arabicPeriod" startAt="3"/>
            </a:pPr>
            <a:endParaRPr sz="1600">
              <a:latin typeface="Times New Roman"/>
              <a:cs typeface="Times New Roman"/>
            </a:endParaRPr>
          </a:p>
          <a:p>
            <a:pPr marL="464820" indent="-224154">
              <a:lnSpc>
                <a:spcPct val="100000"/>
              </a:lnSpc>
              <a:spcBef>
                <a:spcPts val="5"/>
              </a:spcBef>
              <a:buAutoNum type="arabicPeriod" startAt="3"/>
              <a:tabLst>
                <a:tab pos="465455" algn="l"/>
              </a:tabLst>
            </a:pPr>
            <a:r>
              <a:rPr sz="1200" spc="-5" dirty="0">
                <a:latin typeface="Times New Roman"/>
                <a:cs typeface="Times New Roman"/>
              </a:rPr>
              <a:t>How does membership </a:t>
            </a:r>
            <a:r>
              <a:rPr sz="1200" dirty="0">
                <a:latin typeface="Times New Roman"/>
                <a:cs typeface="Times New Roman"/>
              </a:rPr>
              <a:t>of a country in </a:t>
            </a:r>
            <a:r>
              <a:rPr sz="1200" spc="-5" dirty="0">
                <a:latin typeface="Times New Roman"/>
                <a:cs typeface="Times New Roman"/>
              </a:rPr>
              <a:t>international organizations affect its behavior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international marketing?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  <a:p>
            <a:pPr marL="241300" lvl="1" indent="-228600" algn="just">
              <a:lnSpc>
                <a:spcPct val="100000"/>
              </a:lnSpc>
              <a:spcBef>
                <a:spcPts val="969"/>
              </a:spcBef>
              <a:buAutoNum type="arabicPeriod" startAt="3"/>
              <a:tabLst>
                <a:tab pos="2413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The Legal Environment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2410"/>
              </a:lnSpc>
              <a:spcBef>
                <a:spcPts val="220"/>
              </a:spcBef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addition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political environment </a:t>
            </a:r>
            <a:r>
              <a:rPr sz="1200" dirty="0">
                <a:latin typeface="Times New Roman"/>
                <a:cs typeface="Times New Roman"/>
              </a:rPr>
              <a:t>in a nation, the </a:t>
            </a:r>
            <a:r>
              <a:rPr sz="1200" i="1" dirty="0">
                <a:latin typeface="Times New Roman"/>
                <a:cs typeface="Times New Roman"/>
              </a:rPr>
              <a:t>legal </a:t>
            </a:r>
            <a:r>
              <a:rPr sz="1200" i="1" spc="-5" dirty="0">
                <a:latin typeface="Times New Roman"/>
                <a:cs typeface="Times New Roman"/>
              </a:rPr>
              <a:t>environment </a:t>
            </a:r>
            <a:r>
              <a:rPr sz="1200" i="1" dirty="0">
                <a:latin typeface="Times New Roman"/>
                <a:cs typeface="Times New Roman"/>
              </a:rPr>
              <a:t>– that </a:t>
            </a:r>
            <a:r>
              <a:rPr sz="1200" i="1" spc="-5" dirty="0">
                <a:latin typeface="Times New Roman"/>
                <a:cs typeface="Times New Roman"/>
              </a:rPr>
              <a:t>is,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nation’s  laws and regulations pertaining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business </a:t>
            </a:r>
            <a:r>
              <a:rPr sz="1200" dirty="0">
                <a:latin typeface="Times New Roman"/>
                <a:cs typeface="Times New Roman"/>
              </a:rPr>
              <a:t>– </a:t>
            </a:r>
            <a:r>
              <a:rPr sz="1200" spc="-5" dirty="0">
                <a:latin typeface="Times New Roman"/>
                <a:cs typeface="Times New Roman"/>
              </a:rPr>
              <a:t>also influences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operations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foreign firm. A  firm </a:t>
            </a:r>
            <a:r>
              <a:rPr sz="1200" dirty="0">
                <a:latin typeface="Times New Roman"/>
                <a:cs typeface="Times New Roman"/>
              </a:rPr>
              <a:t>must know the </a:t>
            </a:r>
            <a:r>
              <a:rPr sz="1200" spc="-5" dirty="0">
                <a:latin typeface="Times New Roman"/>
                <a:cs typeface="Times New Roman"/>
              </a:rPr>
              <a:t>legal environment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each market because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laws </a:t>
            </a:r>
            <a:r>
              <a:rPr sz="1200" dirty="0">
                <a:latin typeface="Times New Roman"/>
                <a:cs typeface="Times New Roman"/>
              </a:rPr>
              <a:t>constitute the </a:t>
            </a:r>
            <a:r>
              <a:rPr sz="1200" spc="-5" dirty="0">
                <a:latin typeface="Times New Roman"/>
                <a:cs typeface="Times New Roman"/>
              </a:rPr>
              <a:t>"rules </a:t>
            </a:r>
            <a:r>
              <a:rPr sz="1200" dirty="0">
                <a:latin typeface="Times New Roman"/>
                <a:cs typeface="Times New Roman"/>
              </a:rPr>
              <a:t>of  the </a:t>
            </a:r>
            <a:r>
              <a:rPr sz="1200" spc="-5" dirty="0">
                <a:latin typeface="Times New Roman"/>
                <a:cs typeface="Times New Roman"/>
              </a:rPr>
              <a:t>game."  At </a:t>
            </a:r>
            <a:r>
              <a:rPr sz="1200" dirty="0">
                <a:latin typeface="Times New Roman"/>
                <a:cs typeface="Times New Roman"/>
              </a:rPr>
              <a:t>the same time, 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must know the </a:t>
            </a:r>
            <a:r>
              <a:rPr sz="1200" spc="-5" dirty="0">
                <a:latin typeface="Times New Roman"/>
                <a:cs typeface="Times New Roman"/>
              </a:rPr>
              <a:t>political environment because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determines</a:t>
            </a:r>
            <a:endParaRPr sz="1200">
              <a:latin typeface="Times New Roman"/>
              <a:cs typeface="Times New Roman"/>
            </a:endParaRPr>
          </a:p>
          <a:p>
            <a:pPr marL="12700" marR="7620" algn="just">
              <a:lnSpc>
                <a:spcPts val="241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dirty="0">
                <a:latin typeface="Times New Roman"/>
                <a:cs typeface="Times New Roman"/>
              </a:rPr>
              <a:t>the laws are </a:t>
            </a:r>
            <a:r>
              <a:rPr sz="1200" spc="-5" dirty="0">
                <a:latin typeface="Times New Roman"/>
                <a:cs typeface="Times New Roman"/>
              </a:rPr>
              <a:t>enforced and </a:t>
            </a:r>
            <a:r>
              <a:rPr sz="1200" dirty="0">
                <a:latin typeface="Times New Roman"/>
                <a:cs typeface="Times New Roman"/>
              </a:rPr>
              <a:t>indicates the </a:t>
            </a:r>
            <a:r>
              <a:rPr sz="1200" spc="-5" dirty="0">
                <a:latin typeface="Times New Roman"/>
                <a:cs typeface="Times New Roman"/>
              </a:rPr>
              <a:t>direction </a:t>
            </a:r>
            <a:r>
              <a:rPr sz="1200" dirty="0">
                <a:latin typeface="Times New Roman"/>
                <a:cs typeface="Times New Roman"/>
              </a:rPr>
              <a:t>of new </a:t>
            </a:r>
            <a:r>
              <a:rPr sz="1200" spc="-5" dirty="0">
                <a:latin typeface="Times New Roman"/>
                <a:cs typeface="Times New Roman"/>
              </a:rPr>
              <a:t>legislation.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legal environment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is  complicated, </a:t>
            </a:r>
            <a:r>
              <a:rPr sz="1200" dirty="0">
                <a:latin typeface="Times New Roman"/>
                <a:cs typeface="Times New Roman"/>
              </a:rPr>
              <a:t>having </a:t>
            </a:r>
            <a:r>
              <a:rPr sz="1200" spc="-5" dirty="0">
                <a:latin typeface="Times New Roman"/>
                <a:cs typeface="Times New Roman"/>
              </a:rPr>
              <a:t>three  dimensions.   For</a:t>
            </a:r>
            <a:r>
              <a:rPr sz="1200" spc="2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domestic/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Ethiopian</a:t>
            </a:r>
            <a:endParaRPr sz="1200">
              <a:latin typeface="Times New Roman"/>
              <a:cs typeface="Times New Roman"/>
            </a:endParaRPr>
          </a:p>
          <a:p>
            <a:pPr marL="12700" marR="12065" algn="just">
              <a:lnSpc>
                <a:spcPts val="2410"/>
              </a:lnSpc>
              <a:spcBef>
                <a:spcPts val="15"/>
              </a:spcBef>
            </a:pPr>
            <a:r>
              <a:rPr sz="1200" spc="-5" dirty="0">
                <a:latin typeface="Times New Roman"/>
                <a:cs typeface="Times New Roman"/>
              </a:rPr>
              <a:t>firm,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(1) </a:t>
            </a:r>
            <a:r>
              <a:rPr sz="1200" spc="-5" dirty="0">
                <a:latin typeface="Times New Roman"/>
                <a:cs typeface="Times New Roman"/>
              </a:rPr>
              <a:t>local </a:t>
            </a:r>
            <a:r>
              <a:rPr sz="1200" dirty="0">
                <a:latin typeface="Times New Roman"/>
                <a:cs typeface="Times New Roman"/>
              </a:rPr>
              <a:t>/ Ethiopian </a:t>
            </a:r>
            <a:r>
              <a:rPr sz="1200" spc="-5" dirty="0">
                <a:latin typeface="Times New Roman"/>
                <a:cs typeface="Times New Roman"/>
              </a:rPr>
              <a:t>laws, </a:t>
            </a:r>
            <a:r>
              <a:rPr sz="1200" dirty="0">
                <a:latin typeface="Times New Roman"/>
                <a:cs typeface="Times New Roman"/>
              </a:rPr>
              <a:t>(2) </a:t>
            </a:r>
            <a:r>
              <a:rPr sz="1200" spc="-5" dirty="0">
                <a:latin typeface="Times New Roman"/>
                <a:cs typeface="Times New Roman"/>
              </a:rPr>
              <a:t>international law, and </a:t>
            </a:r>
            <a:r>
              <a:rPr sz="1200" dirty="0">
                <a:latin typeface="Times New Roman"/>
                <a:cs typeface="Times New Roman"/>
              </a:rPr>
              <a:t>(3) domestic </a:t>
            </a:r>
            <a:r>
              <a:rPr sz="1200" spc="-5" dirty="0">
                <a:latin typeface="Times New Roman"/>
                <a:cs typeface="Times New Roman"/>
              </a:rPr>
              <a:t>laws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of  the </a:t>
            </a:r>
            <a:r>
              <a:rPr sz="1200" spc="-5" dirty="0">
                <a:latin typeface="Times New Roman"/>
                <a:cs typeface="Times New Roman"/>
              </a:rPr>
              <a:t>firm’s foreign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  <a:p>
            <a:pPr marL="355600" lvl="2" indent="-342900" algn="just">
              <a:lnSpc>
                <a:spcPct val="100000"/>
              </a:lnSpc>
              <a:spcBef>
                <a:spcPts val="760"/>
              </a:spcBef>
              <a:buAutoNum type="arabicPeriod"/>
              <a:tabLst>
                <a:tab pos="3556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Local Law </a:t>
            </a:r>
            <a:r>
              <a:rPr sz="1200" b="1" spc="-10" dirty="0">
                <a:latin typeface="Times New Roman"/>
                <a:cs typeface="Times New Roman"/>
              </a:rPr>
              <a:t>and </a:t>
            </a:r>
            <a:r>
              <a:rPr sz="1200" b="1" spc="-5" dirty="0">
                <a:latin typeface="Times New Roman"/>
                <a:cs typeface="Times New Roman"/>
              </a:rPr>
              <a:t>International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local laws that affect international marketing operations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local </a:t>
            </a:r>
            <a:r>
              <a:rPr sz="1200" dirty="0">
                <a:latin typeface="Times New Roman"/>
                <a:cs typeface="Times New Roman"/>
              </a:rPr>
              <a:t>firm </a:t>
            </a:r>
            <a:r>
              <a:rPr sz="1200" spc="-5" dirty="0">
                <a:latin typeface="Times New Roman"/>
                <a:cs typeface="Times New Roman"/>
              </a:rPr>
              <a:t>differ from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200" spc="-5" dirty="0">
                <a:latin typeface="Times New Roman"/>
                <a:cs typeface="Times New Roman"/>
              </a:rPr>
              <a:t>country.   These local</a:t>
            </a:r>
            <a:r>
              <a:rPr sz="1200" spc="2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laws 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relate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exporting,  antitrust  </a:t>
            </a:r>
            <a:r>
              <a:rPr sz="1200" dirty="0">
                <a:latin typeface="Times New Roman"/>
                <a:cs typeface="Times New Roman"/>
              </a:rPr>
              <a:t>/ </a:t>
            </a:r>
            <a:r>
              <a:rPr sz="1200" spc="-5" dirty="0">
                <a:latin typeface="Times New Roman"/>
                <a:cs typeface="Times New Roman"/>
              </a:rPr>
              <a:t>monopoly,  and organization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200" spc="-5" dirty="0">
                <a:latin typeface="Times New Roman"/>
                <a:cs typeface="Times New Roman"/>
              </a:rPr>
              <a:t>ownership arrangements.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For example, USA has </a:t>
            </a: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controls, </a:t>
            </a:r>
            <a:r>
              <a:rPr sz="1200" dirty="0">
                <a:latin typeface="Times New Roman"/>
                <a:cs typeface="Times New Roman"/>
              </a:rPr>
              <a:t>antitrust </a:t>
            </a:r>
            <a:r>
              <a:rPr sz="1200" spc="-5" dirty="0">
                <a:latin typeface="Times New Roman"/>
                <a:cs typeface="Times New Roman"/>
              </a:rPr>
              <a:t>controls,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laws against </a:t>
            </a:r>
            <a:r>
              <a:rPr sz="1200" dirty="0">
                <a:latin typeface="Times New Roman"/>
                <a:cs typeface="Times New Roman"/>
              </a:rPr>
              <a:t>bribery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US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firms.</a:t>
            </a:r>
            <a:endParaRPr sz="1200">
              <a:latin typeface="Times New Roman"/>
              <a:cs typeface="Times New Roman"/>
            </a:endParaRPr>
          </a:p>
          <a:p>
            <a:pPr marL="393700" lvl="2" indent="-381000">
              <a:lnSpc>
                <a:spcPct val="100000"/>
              </a:lnSpc>
              <a:spcBef>
                <a:spcPts val="994"/>
              </a:spcBef>
              <a:buAutoNum type="arabicPeriod" startAt="2"/>
              <a:tabLst>
                <a:tab pos="3937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International </a:t>
            </a:r>
            <a:r>
              <a:rPr sz="1200" b="1" spc="-10" dirty="0">
                <a:latin typeface="Times New Roman"/>
                <a:cs typeface="Times New Roman"/>
              </a:rPr>
              <a:t>Law </a:t>
            </a:r>
            <a:r>
              <a:rPr sz="1200" b="1" spc="-5" dirty="0">
                <a:latin typeface="Times New Roman"/>
                <a:cs typeface="Times New Roman"/>
              </a:rPr>
              <a:t>and International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 marL="12700" marR="12700" algn="just">
              <a:lnSpc>
                <a:spcPts val="2410"/>
              </a:lnSpc>
              <a:spcBef>
                <a:spcPts val="220"/>
              </a:spcBef>
            </a:pP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law </a:t>
            </a:r>
            <a:r>
              <a:rPr sz="1200" spc="-5" dirty="0">
                <a:latin typeface="Times New Roman"/>
                <a:cs typeface="Times New Roman"/>
              </a:rPr>
              <a:t>could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defined as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collection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treaties, conventions, and agreements  between nations </a:t>
            </a:r>
            <a:r>
              <a:rPr sz="1200" dirty="0">
                <a:latin typeface="Times New Roman"/>
                <a:cs typeface="Times New Roman"/>
              </a:rPr>
              <a:t>that have, more or </a:t>
            </a:r>
            <a:r>
              <a:rPr sz="1200" spc="-5" dirty="0">
                <a:latin typeface="Times New Roman"/>
                <a:cs typeface="Times New Roman"/>
              </a:rPr>
              <a:t>less,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force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law. International law involves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40</a:t>
            </a:fld>
            <a:endParaRPr spc="-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5968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27" y="1271449"/>
            <a:ext cx="740102" cy="1446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2004" y="894333"/>
            <a:ext cx="5969635" cy="8176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mutuality,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two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2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participating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drafting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and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execution</a:t>
            </a:r>
            <a:r>
              <a:rPr sz="1200" spc="2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laws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agreements.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200" b="1" spc="-5" dirty="0">
                <a:latin typeface="Times New Roman"/>
                <a:cs typeface="Times New Roman"/>
              </a:rPr>
              <a:t>IMF and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WTO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2060"/>
              </a:lnSpc>
              <a:spcBef>
                <a:spcPts val="16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agreements </a:t>
            </a:r>
            <a:r>
              <a:rPr sz="1200" dirty="0">
                <a:latin typeface="Times New Roman"/>
                <a:cs typeface="Times New Roman"/>
              </a:rPr>
              <a:t>in both </a:t>
            </a:r>
            <a:r>
              <a:rPr sz="1200" spc="-10" dirty="0">
                <a:latin typeface="Times New Roman"/>
                <a:cs typeface="Times New Roman"/>
              </a:rPr>
              <a:t>IMF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WTO identify acceptable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nonacceptable behavior for  </a:t>
            </a:r>
            <a:r>
              <a:rPr sz="1200" spc="-5" dirty="0">
                <a:latin typeface="Times New Roman"/>
                <a:cs typeface="Times New Roman"/>
              </a:rPr>
              <a:t>member nations. Their effectiveness </a:t>
            </a:r>
            <a:r>
              <a:rPr sz="1200" dirty="0">
                <a:latin typeface="Times New Roman"/>
                <a:cs typeface="Times New Roman"/>
              </a:rPr>
              <a:t>lies in </a:t>
            </a:r>
            <a:r>
              <a:rPr sz="1200" spc="-5" dirty="0">
                <a:latin typeface="Times New Roman"/>
                <a:cs typeface="Times New Roman"/>
              </a:rPr>
              <a:t>their power </a:t>
            </a:r>
            <a:r>
              <a:rPr sz="1200" dirty="0">
                <a:latin typeface="Times New Roman"/>
                <a:cs typeface="Times New Roman"/>
              </a:rPr>
              <a:t>to apply sanctions. The </a:t>
            </a:r>
            <a:r>
              <a:rPr sz="1200" spc="-10" dirty="0">
                <a:latin typeface="Times New Roman"/>
                <a:cs typeface="Times New Roman"/>
              </a:rPr>
              <a:t>IMF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withhold  </a:t>
            </a:r>
            <a:r>
              <a:rPr sz="1200" spc="-5" dirty="0">
                <a:latin typeface="Times New Roman"/>
                <a:cs typeface="Times New Roman"/>
              </a:rPr>
              <a:t>its services from </a:t>
            </a:r>
            <a:r>
              <a:rPr sz="1200" dirty="0">
                <a:latin typeface="Times New Roman"/>
                <a:cs typeface="Times New Roman"/>
              </a:rPr>
              <a:t>members </a:t>
            </a:r>
            <a:r>
              <a:rPr sz="1200" spc="-5" dirty="0">
                <a:latin typeface="Times New Roman"/>
                <a:cs typeface="Times New Roman"/>
              </a:rPr>
              <a:t>who act “illegally,” </a:t>
            </a:r>
            <a:r>
              <a:rPr sz="1200" dirty="0">
                <a:latin typeface="Times New Roman"/>
                <a:cs typeface="Times New Roman"/>
              </a:rPr>
              <a:t>that is, contrary to the agreement. WTO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allows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470"/>
              </a:spcBef>
            </a:pPr>
            <a:r>
              <a:rPr sz="1200" spc="-5" dirty="0">
                <a:latin typeface="Times New Roman"/>
                <a:cs typeface="Times New Roman"/>
              </a:rPr>
              <a:t>injured nations </a:t>
            </a:r>
            <a:r>
              <a:rPr sz="1200" dirty="0">
                <a:latin typeface="Times New Roman"/>
                <a:cs typeface="Times New Roman"/>
              </a:rPr>
              <a:t>to retaliate </a:t>
            </a:r>
            <a:r>
              <a:rPr sz="1200" spc="-5" dirty="0">
                <a:latin typeface="Times New Roman"/>
                <a:cs typeface="Times New Roman"/>
              </a:rPr>
              <a:t>against </a:t>
            </a:r>
            <a:r>
              <a:rPr sz="1200" dirty="0">
                <a:latin typeface="Times New Roman"/>
                <a:cs typeface="Times New Roman"/>
              </a:rPr>
              <a:t>members </a:t>
            </a:r>
            <a:r>
              <a:rPr sz="1200" spc="-5" dirty="0">
                <a:latin typeface="Times New Roman"/>
                <a:cs typeface="Times New Roman"/>
              </a:rPr>
              <a:t>who </a:t>
            </a:r>
            <a:r>
              <a:rPr sz="1200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broken its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rules.</a:t>
            </a:r>
            <a:endParaRPr sz="1200">
              <a:latin typeface="Times New Roman"/>
              <a:cs typeface="Times New Roman"/>
            </a:endParaRPr>
          </a:p>
          <a:p>
            <a:pPr marL="12700" indent="39370" algn="just">
              <a:lnSpc>
                <a:spcPct val="100000"/>
              </a:lnSpc>
              <a:spcBef>
                <a:spcPts val="625"/>
              </a:spcBef>
            </a:pP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marketers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interested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IMF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WTO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because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shared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concern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maintenance </a:t>
            </a:r>
            <a:r>
              <a:rPr sz="1200" dirty="0">
                <a:latin typeface="Times New Roman"/>
                <a:cs typeface="Times New Roman"/>
              </a:rPr>
              <a:t>of a stable </a:t>
            </a:r>
            <a:r>
              <a:rPr sz="1200" spc="-5" dirty="0">
                <a:latin typeface="Times New Roman"/>
                <a:cs typeface="Times New Roman"/>
              </a:rPr>
              <a:t>environment </a:t>
            </a:r>
            <a:r>
              <a:rPr sz="1200" dirty="0">
                <a:latin typeface="Times New Roman"/>
                <a:cs typeface="Times New Roman"/>
              </a:rPr>
              <a:t>conducive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international trade.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legal reach </a:t>
            </a:r>
            <a:r>
              <a:rPr sz="1200" dirty="0">
                <a:latin typeface="Times New Roman"/>
                <a:cs typeface="Times New Roman"/>
              </a:rPr>
              <a:t>of WTO 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IMF does </a:t>
            </a:r>
            <a:r>
              <a:rPr sz="1200" dirty="0">
                <a:latin typeface="Times New Roman"/>
                <a:cs typeface="Times New Roman"/>
              </a:rPr>
              <a:t>not extend to the </a:t>
            </a:r>
            <a:r>
              <a:rPr sz="1200" spc="-5" dirty="0">
                <a:latin typeface="Times New Roman"/>
                <a:cs typeface="Times New Roman"/>
              </a:rPr>
              <a:t>international marketer’s behavior </a:t>
            </a:r>
            <a:r>
              <a:rPr sz="1200" dirty="0">
                <a:latin typeface="Times New Roman"/>
                <a:cs typeface="Times New Roman"/>
              </a:rPr>
              <a:t>but rather to the behavior of  the </a:t>
            </a:r>
            <a:r>
              <a:rPr sz="1200" spc="-5" dirty="0">
                <a:latin typeface="Times New Roman"/>
                <a:cs typeface="Times New Roman"/>
              </a:rPr>
              <a:t>nations </a:t>
            </a:r>
            <a:r>
              <a:rPr sz="1200" dirty="0">
                <a:latin typeface="Times New Roman"/>
                <a:cs typeface="Times New Roman"/>
              </a:rPr>
              <a:t>within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is marketing.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environment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is 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dependable </a:t>
            </a:r>
            <a:r>
              <a:rPr sz="1200" dirty="0">
                <a:latin typeface="Times New Roman"/>
                <a:cs typeface="Times New Roman"/>
              </a:rPr>
              <a:t>because of </a:t>
            </a:r>
            <a:r>
              <a:rPr sz="1200" spc="-5" dirty="0">
                <a:latin typeface="Times New Roman"/>
                <a:cs typeface="Times New Roman"/>
              </a:rPr>
              <a:t>these two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organizations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b="1" spc="-5" dirty="0">
                <a:latin typeface="Times New Roman"/>
                <a:cs typeface="Times New Roman"/>
              </a:rPr>
              <a:t>UNCITRAL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United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Nations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established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Commission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Trade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(UNCITRAL)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8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goal </a:t>
            </a:r>
            <a:r>
              <a:rPr sz="1200" dirty="0">
                <a:latin typeface="Times New Roman"/>
                <a:cs typeface="Times New Roman"/>
              </a:rPr>
              <a:t>to promote a uniform </a:t>
            </a:r>
            <a:r>
              <a:rPr sz="1200" spc="-5" dirty="0">
                <a:latin typeface="Times New Roman"/>
                <a:cs typeface="Times New Roman"/>
              </a:rPr>
              <a:t>commercial code </a:t>
            </a:r>
            <a:r>
              <a:rPr sz="1200" dirty="0">
                <a:latin typeface="Times New Roman"/>
                <a:cs typeface="Times New Roman"/>
              </a:rPr>
              <a:t>for the whole </a:t>
            </a:r>
            <a:r>
              <a:rPr sz="1200" spc="-5" dirty="0">
                <a:latin typeface="Times New Roman"/>
                <a:cs typeface="Times New Roman"/>
              </a:rPr>
              <a:t>world. </a:t>
            </a:r>
            <a:r>
              <a:rPr sz="1200" dirty="0">
                <a:latin typeface="Times New Roman"/>
                <a:cs typeface="Times New Roman"/>
              </a:rPr>
              <a:t>The commission </a:t>
            </a:r>
            <a:r>
              <a:rPr sz="1200" spc="-5" dirty="0">
                <a:latin typeface="Times New Roman"/>
                <a:cs typeface="Times New Roman"/>
              </a:rPr>
              <a:t>works </a:t>
            </a:r>
            <a:r>
              <a:rPr sz="1200" dirty="0">
                <a:latin typeface="Times New Roman"/>
                <a:cs typeface="Times New Roman"/>
              </a:rPr>
              <a:t>with  </a:t>
            </a:r>
            <a:r>
              <a:rPr sz="1200" spc="-5" dirty="0">
                <a:latin typeface="Times New Roman"/>
                <a:cs typeface="Times New Roman"/>
              </a:rPr>
              <a:t>government and private groups, such as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Chamber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Commerce.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first </a:t>
            </a:r>
            <a:r>
              <a:rPr sz="1200" dirty="0">
                <a:latin typeface="Times New Roman"/>
                <a:cs typeface="Times New Roman"/>
              </a:rPr>
              <a:t>output  (in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1983)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Convention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Contracts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Goods.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purpose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convention is </a:t>
            </a:r>
            <a:r>
              <a:rPr sz="1200" dirty="0">
                <a:latin typeface="Times New Roman"/>
                <a:cs typeface="Times New Roman"/>
              </a:rPr>
              <a:t>to bridge the </a:t>
            </a:r>
            <a:r>
              <a:rPr sz="1200" spc="-5" dirty="0">
                <a:latin typeface="Times New Roman"/>
                <a:cs typeface="Times New Roman"/>
              </a:rPr>
              <a:t>communications </a:t>
            </a:r>
            <a:r>
              <a:rPr sz="1200" spc="-10" dirty="0">
                <a:latin typeface="Times New Roman"/>
                <a:cs typeface="Times New Roman"/>
              </a:rPr>
              <a:t>gap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dirty="0">
                <a:latin typeface="Times New Roman"/>
                <a:cs typeface="Times New Roman"/>
              </a:rPr>
              <a:t>countries having </a:t>
            </a:r>
            <a:r>
              <a:rPr sz="1200" spc="-5" dirty="0">
                <a:latin typeface="Times New Roman"/>
                <a:cs typeface="Times New Roman"/>
              </a:rPr>
              <a:t>different </a:t>
            </a:r>
            <a:r>
              <a:rPr sz="1200" dirty="0">
                <a:latin typeface="Times New Roman"/>
                <a:cs typeface="Times New Roman"/>
              </a:rPr>
              <a:t>legal </a:t>
            </a:r>
            <a:r>
              <a:rPr sz="1200" spc="-5" dirty="0">
                <a:latin typeface="Times New Roman"/>
                <a:cs typeface="Times New Roman"/>
              </a:rPr>
              <a:t>systems  as well as </a:t>
            </a:r>
            <a:r>
              <a:rPr sz="1200" dirty="0">
                <a:latin typeface="Times New Roman"/>
                <a:cs typeface="Times New Roman"/>
              </a:rPr>
              <a:t>minimize </a:t>
            </a:r>
            <a:r>
              <a:rPr sz="1200" spc="-5" dirty="0">
                <a:latin typeface="Times New Roman"/>
                <a:cs typeface="Times New Roman"/>
              </a:rPr>
              <a:t>contract disputes and facilitate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task </a:t>
            </a:r>
            <a:r>
              <a:rPr sz="1200" dirty="0">
                <a:latin typeface="Times New Roman"/>
                <a:cs typeface="Times New Roman"/>
              </a:rPr>
              <a:t>of selling </a:t>
            </a:r>
            <a:r>
              <a:rPr sz="1200" spc="-5" dirty="0">
                <a:latin typeface="Times New Roman"/>
                <a:cs typeface="Times New Roman"/>
              </a:rPr>
              <a:t>goods between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200" b="1" spc="-5" dirty="0">
                <a:latin typeface="Times New Roman"/>
                <a:cs typeface="Times New Roman"/>
              </a:rPr>
              <a:t>ISO</a:t>
            </a:r>
            <a:endParaRPr sz="1200">
              <a:latin typeface="Times New Roman"/>
              <a:cs typeface="Times New Roman"/>
            </a:endParaRPr>
          </a:p>
          <a:p>
            <a:pPr marL="12700" marR="9525" algn="just">
              <a:lnSpc>
                <a:spcPts val="206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Intentional </a:t>
            </a:r>
            <a:r>
              <a:rPr sz="1200" dirty="0">
                <a:latin typeface="Times New Roman"/>
                <a:cs typeface="Times New Roman"/>
              </a:rPr>
              <a:t>Standards </a:t>
            </a:r>
            <a:r>
              <a:rPr sz="1200" spc="-5" dirty="0">
                <a:latin typeface="Times New Roman"/>
                <a:cs typeface="Times New Roman"/>
              </a:rPr>
              <a:t>Organization (ISO) </a:t>
            </a:r>
            <a:r>
              <a:rPr sz="1200" dirty="0">
                <a:latin typeface="Times New Roman"/>
                <a:cs typeface="Times New Roman"/>
              </a:rPr>
              <a:t>has been </a:t>
            </a:r>
            <a:r>
              <a:rPr sz="1200" spc="-5" dirty="0">
                <a:latin typeface="Times New Roman"/>
                <a:cs typeface="Times New Roman"/>
              </a:rPr>
              <a:t>working through its technical committees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develop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uniform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standards.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ISO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creating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standards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ts val="2060"/>
              </a:lnSpc>
              <a:spcBef>
                <a:spcPts val="2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incorporate </a:t>
            </a:r>
            <a:r>
              <a:rPr sz="1200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its product planning. But </a:t>
            </a:r>
            <a:r>
              <a:rPr sz="1200" dirty="0">
                <a:latin typeface="Times New Roman"/>
                <a:cs typeface="Times New Roman"/>
              </a:rPr>
              <a:t>standardization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slow </a:t>
            </a:r>
            <a:r>
              <a:rPr sz="1200" dirty="0">
                <a:latin typeface="Times New Roman"/>
                <a:cs typeface="Times New Roman"/>
              </a:rPr>
              <a:t>task </a:t>
            </a:r>
            <a:r>
              <a:rPr sz="1200" spc="-5" dirty="0">
                <a:latin typeface="Times New Roman"/>
                <a:cs typeface="Times New Roman"/>
              </a:rPr>
              <a:t>because  changing national </a:t>
            </a:r>
            <a:r>
              <a:rPr sz="1200" dirty="0">
                <a:latin typeface="Times New Roman"/>
                <a:cs typeface="Times New Roman"/>
              </a:rPr>
              <a:t>standards </a:t>
            </a:r>
            <a:r>
              <a:rPr sz="1200" spc="-5" dirty="0">
                <a:latin typeface="Times New Roman"/>
                <a:cs typeface="Times New Roman"/>
              </a:rPr>
              <a:t>often hurts </a:t>
            </a:r>
            <a:r>
              <a:rPr sz="1200" dirty="0">
                <a:latin typeface="Times New Roman"/>
                <a:cs typeface="Times New Roman"/>
              </a:rPr>
              <a:t>vested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interests.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495"/>
              </a:spcBef>
            </a:pPr>
            <a:r>
              <a:rPr sz="1200" b="1" spc="-5" dirty="0">
                <a:latin typeface="Times New Roman"/>
                <a:cs typeface="Times New Roman"/>
              </a:rPr>
              <a:t>Patent Protection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System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605"/>
              </a:spcBef>
            </a:pPr>
            <a:r>
              <a:rPr sz="1200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firms </a:t>
            </a:r>
            <a:r>
              <a:rPr sz="1200" dirty="0">
                <a:latin typeface="Times New Roman"/>
                <a:cs typeface="Times New Roman"/>
              </a:rPr>
              <a:t>have patented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to sell. When </a:t>
            </a:r>
            <a:r>
              <a:rPr sz="1200" spc="-5" dirty="0">
                <a:latin typeface="Times New Roman"/>
                <a:cs typeface="Times New Roman"/>
              </a:rPr>
              <a:t>selling </a:t>
            </a:r>
            <a:r>
              <a:rPr sz="1200" dirty="0">
                <a:latin typeface="Times New Roman"/>
                <a:cs typeface="Times New Roman"/>
              </a:rPr>
              <a:t>outside their home </a:t>
            </a:r>
            <a:r>
              <a:rPr sz="1200" spc="-5" dirty="0">
                <a:latin typeface="Times New Roman"/>
                <a:cs typeface="Times New Roman"/>
              </a:rPr>
              <a:t>market,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want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4330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protect </a:t>
            </a:r>
            <a:r>
              <a:rPr sz="1200" dirty="0">
                <a:latin typeface="Times New Roman"/>
                <a:cs typeface="Times New Roman"/>
              </a:rPr>
              <a:t>their patent </a:t>
            </a:r>
            <a:r>
              <a:rPr sz="1200" spc="-5" dirty="0">
                <a:latin typeface="Times New Roman"/>
                <a:cs typeface="Times New Roman"/>
              </a:rPr>
              <a:t>right. </a:t>
            </a:r>
            <a:r>
              <a:rPr sz="1200" dirty="0">
                <a:latin typeface="Times New Roman"/>
                <a:cs typeface="Times New Roman"/>
              </a:rPr>
              <a:t>Generally patents must be </a:t>
            </a:r>
            <a:r>
              <a:rPr sz="1200" spc="-5" dirty="0">
                <a:latin typeface="Times New Roman"/>
                <a:cs typeface="Times New Roman"/>
              </a:rPr>
              <a:t>registered </a:t>
            </a:r>
            <a:r>
              <a:rPr sz="1200" dirty="0">
                <a:latin typeface="Times New Roman"/>
                <a:cs typeface="Times New Roman"/>
              </a:rPr>
              <a:t>separately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country where  the </a:t>
            </a:r>
            <a:r>
              <a:rPr sz="1200" spc="-5" dirty="0">
                <a:latin typeface="Times New Roman"/>
                <a:cs typeface="Times New Roman"/>
              </a:rPr>
              <a:t>firm wants</a:t>
            </a:r>
            <a:r>
              <a:rPr sz="1200" dirty="0">
                <a:latin typeface="Times New Roman"/>
                <a:cs typeface="Times New Roman"/>
              </a:rPr>
              <a:t> protection.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purpose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patent protection 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prevent </a:t>
            </a:r>
            <a:r>
              <a:rPr sz="1200" dirty="0">
                <a:latin typeface="Times New Roman"/>
                <a:cs typeface="Times New Roman"/>
              </a:rPr>
              <a:t>others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selling the patented </a:t>
            </a:r>
            <a:r>
              <a:rPr sz="1200" spc="-5" dirty="0">
                <a:latin typeface="Times New Roman"/>
                <a:cs typeface="Times New Roman"/>
              </a:rPr>
              <a:t>product wherever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patent is registered.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element </a:t>
            </a:r>
            <a:r>
              <a:rPr sz="1200" dirty="0">
                <a:latin typeface="Times New Roman"/>
                <a:cs typeface="Times New Roman"/>
              </a:rPr>
              <a:t>of monopoly </a:t>
            </a:r>
            <a:r>
              <a:rPr sz="1200" spc="-5" dirty="0">
                <a:latin typeface="Times New Roman"/>
                <a:cs typeface="Times New Roman"/>
              </a:rPr>
              <a:t>protection allows higher prices and encourages  Research </a:t>
            </a:r>
            <a:r>
              <a:rPr sz="1200" dirty="0">
                <a:latin typeface="Times New Roman"/>
                <a:cs typeface="Times New Roman"/>
              </a:rPr>
              <a:t>&amp; Development </a:t>
            </a:r>
            <a:r>
              <a:rPr sz="1200" spc="-5" dirty="0">
                <a:latin typeface="Times New Roman"/>
                <a:cs typeface="Times New Roman"/>
              </a:rPr>
              <a:t>(R&amp;D) </a:t>
            </a:r>
            <a:r>
              <a:rPr sz="1200" dirty="0">
                <a:latin typeface="Times New Roman"/>
                <a:cs typeface="Times New Roman"/>
              </a:rPr>
              <a:t>activity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41</a:t>
            </a:fld>
            <a:endParaRPr spc="-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36" y="4110764"/>
            <a:ext cx="3166292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64" y="4412567"/>
            <a:ext cx="5955116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39" y="4718891"/>
            <a:ext cx="5747958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5025215"/>
            <a:ext cx="595968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8910" y="5331539"/>
            <a:ext cx="5953649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8906" y="5637863"/>
            <a:ext cx="3262296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281" y="5948708"/>
            <a:ext cx="1566255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88" y="6250511"/>
            <a:ext cx="5956582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3989" y="6556835"/>
            <a:ext cx="619134" cy="1310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128" y="6867680"/>
            <a:ext cx="1071384" cy="153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818388" y="7085063"/>
            <a:ext cx="6188710" cy="1563370"/>
            <a:chOff x="818388" y="7085063"/>
            <a:chExt cx="6188710" cy="1563370"/>
          </a:xfrm>
        </p:grpSpPr>
        <p:sp>
          <p:nvSpPr>
            <p:cNvPr id="13" name="object 13"/>
            <p:cNvSpPr/>
            <p:nvPr/>
          </p:nvSpPr>
          <p:spPr>
            <a:xfrm>
              <a:off x="914363" y="7169483"/>
              <a:ext cx="5717373" cy="15822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59296" y="7085063"/>
              <a:ext cx="357390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11696" y="7088111"/>
              <a:ext cx="294894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7394435"/>
              <a:ext cx="6186677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7700759"/>
              <a:ext cx="6188202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388" y="8007083"/>
              <a:ext cx="6186677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88" y="8313407"/>
              <a:ext cx="6188202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02004" y="1075689"/>
            <a:ext cx="5970905" cy="747140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200" b="1" spc="-5" dirty="0">
                <a:latin typeface="Times New Roman"/>
                <a:cs typeface="Times New Roman"/>
              </a:rPr>
              <a:t>Trademark Conventions</a:t>
            </a:r>
            <a:endParaRPr sz="1200">
              <a:latin typeface="Times New Roman"/>
              <a:cs typeface="Times New Roman"/>
            </a:endParaRPr>
          </a:p>
          <a:p>
            <a:pPr marL="12700" marR="6985">
              <a:lnSpc>
                <a:spcPts val="2060"/>
              </a:lnSpc>
              <a:spcBef>
                <a:spcPts val="165"/>
              </a:spcBef>
            </a:pPr>
            <a:r>
              <a:rPr sz="1200" spc="-5" dirty="0">
                <a:latin typeface="Times New Roman"/>
                <a:cs typeface="Times New Roman"/>
              </a:rPr>
              <a:t>Trademarks are another </a:t>
            </a:r>
            <a:r>
              <a:rPr sz="1200" dirty="0">
                <a:latin typeface="Times New Roman"/>
                <a:cs typeface="Times New Roman"/>
              </a:rPr>
              <a:t>form of </a:t>
            </a:r>
            <a:r>
              <a:rPr sz="1200" spc="-5" dirty="0">
                <a:latin typeface="Times New Roman"/>
                <a:cs typeface="Times New Roman"/>
              </a:rPr>
              <a:t>intellectual property. Like patents, </a:t>
            </a:r>
            <a:r>
              <a:rPr sz="1200" dirty="0">
                <a:latin typeface="Times New Roman"/>
                <a:cs typeface="Times New Roman"/>
              </a:rPr>
              <a:t>trademarks or </a:t>
            </a:r>
            <a:r>
              <a:rPr sz="1200" spc="-5" dirty="0">
                <a:latin typeface="Times New Roman"/>
                <a:cs typeface="Times New Roman"/>
              </a:rPr>
              <a:t>brands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10" dirty="0">
                <a:latin typeface="Times New Roman"/>
                <a:cs typeface="Times New Roman"/>
              </a:rPr>
              <a:t>go  </a:t>
            </a:r>
            <a:r>
              <a:rPr sz="1200" spc="-5" dirty="0">
                <a:latin typeface="Times New Roman"/>
                <a:cs typeface="Times New Roman"/>
              </a:rPr>
              <a:t>through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national registration process </a:t>
            </a:r>
            <a:r>
              <a:rPr sz="1200" dirty="0">
                <a:latin typeface="Times New Roman"/>
                <a:cs typeface="Times New Roman"/>
              </a:rPr>
              <a:t>to be </a:t>
            </a:r>
            <a:r>
              <a:rPr sz="1200" spc="-5" dirty="0">
                <a:latin typeface="Times New Roman"/>
                <a:cs typeface="Times New Roman"/>
              </a:rPr>
              <a:t>protected; </a:t>
            </a:r>
            <a:r>
              <a:rPr sz="1200" dirty="0">
                <a:latin typeface="Times New Roman"/>
                <a:cs typeface="Times New Roman"/>
              </a:rPr>
              <a:t>registration </a:t>
            </a:r>
            <a:r>
              <a:rPr sz="1200" spc="-5" dirty="0">
                <a:latin typeface="Times New Roman"/>
                <a:cs typeface="Times New Roman"/>
              </a:rPr>
              <a:t>is less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time-consuming and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200" spc="-5" dirty="0">
                <a:latin typeface="Times New Roman"/>
                <a:cs typeface="Times New Roman"/>
              </a:rPr>
              <a:t>costly, though.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Regional Groupings and International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Law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nations have </a:t>
            </a:r>
            <a:r>
              <a:rPr sz="1200" dirty="0">
                <a:latin typeface="Times New Roman"/>
                <a:cs typeface="Times New Roman"/>
              </a:rPr>
              <a:t>felt the </a:t>
            </a:r>
            <a:r>
              <a:rPr sz="1200" spc="-5" dirty="0">
                <a:latin typeface="Times New Roman"/>
                <a:cs typeface="Times New Roman"/>
              </a:rPr>
              <a:t>need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larger market groupings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accelerate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economic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growth.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7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Such regional groupings have </a:t>
            </a:r>
            <a:r>
              <a:rPr sz="1200" dirty="0">
                <a:latin typeface="Times New Roman"/>
                <a:cs typeface="Times New Roman"/>
              </a:rPr>
              <a:t>developed on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continents. With </a:t>
            </a:r>
            <a:r>
              <a:rPr sz="1200" spc="-5" dirty="0">
                <a:latin typeface="Times New Roman"/>
                <a:cs typeface="Times New Roman"/>
              </a:rPr>
              <a:t>regional groupings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body of  </a:t>
            </a:r>
            <a:r>
              <a:rPr sz="1200" spc="-5" dirty="0">
                <a:latin typeface="Times New Roman"/>
                <a:cs typeface="Times New Roman"/>
              </a:rPr>
              <a:t>international (regional) law grows. Because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groupings </a:t>
            </a:r>
            <a:r>
              <a:rPr sz="1200" dirty="0">
                <a:latin typeface="Times New Roman"/>
                <a:cs typeface="Times New Roman"/>
              </a:rPr>
              <a:t>are primarily </a:t>
            </a:r>
            <a:r>
              <a:rPr sz="1200" i="1" dirty="0">
                <a:latin typeface="Times New Roman"/>
                <a:cs typeface="Times New Roman"/>
              </a:rPr>
              <a:t>economic </a:t>
            </a:r>
            <a:r>
              <a:rPr sz="1200" spc="-5" dirty="0">
                <a:latin typeface="Times New Roman"/>
                <a:cs typeface="Times New Roman"/>
              </a:rPr>
              <a:t>alliances,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develops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primarily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economic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questions.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Therefore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regional  groupings </a:t>
            </a:r>
            <a:r>
              <a:rPr sz="1200" dirty="0">
                <a:latin typeface="Times New Roman"/>
                <a:cs typeface="Times New Roman"/>
              </a:rPr>
              <a:t>provide a development of </a:t>
            </a:r>
            <a:r>
              <a:rPr sz="1200" spc="-5" dirty="0">
                <a:latin typeface="Times New Roman"/>
                <a:cs typeface="Times New Roman"/>
              </a:rPr>
              <a:t>international law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interest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multinational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companies.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10"/>
              </a:spcBef>
            </a:pPr>
            <a:r>
              <a:rPr sz="1200" b="1" dirty="0">
                <a:latin typeface="Times New Roman"/>
                <a:cs typeface="Times New Roman"/>
              </a:rPr>
              <a:t>2.3.3 </a:t>
            </a:r>
            <a:r>
              <a:rPr sz="1200" b="1" spc="-5" dirty="0">
                <a:latin typeface="Times New Roman"/>
                <a:cs typeface="Times New Roman"/>
              </a:rPr>
              <a:t>Foreign </a:t>
            </a:r>
            <a:r>
              <a:rPr sz="1200" b="1" dirty="0">
                <a:latin typeface="Times New Roman"/>
                <a:cs typeface="Times New Roman"/>
              </a:rPr>
              <a:t>Laws </a:t>
            </a:r>
            <a:r>
              <a:rPr sz="1200" b="1" spc="-5" dirty="0">
                <a:latin typeface="Times New Roman"/>
                <a:cs typeface="Times New Roman"/>
              </a:rPr>
              <a:t>and International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 marL="12700" marR="7620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Ethiopian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local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play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ubiquitous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/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ever-present/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role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Ethiopian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business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practice.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laws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other nations </a:t>
            </a:r>
            <a:r>
              <a:rPr sz="1200" dirty="0">
                <a:latin typeface="Times New Roman"/>
                <a:cs typeface="Times New Roman"/>
              </a:rPr>
              <a:t>play a similar role regarding the </a:t>
            </a:r>
            <a:r>
              <a:rPr sz="1200" spc="-5" dirty="0">
                <a:latin typeface="Times New Roman"/>
                <a:cs typeface="Times New Roman"/>
              </a:rPr>
              <a:t>activities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business within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boundaries.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importance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foreign laws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international marketer lies </a:t>
            </a:r>
            <a:r>
              <a:rPr sz="1200" dirty="0">
                <a:latin typeface="Times New Roman"/>
                <a:cs typeface="Times New Roman"/>
              </a:rPr>
              <a:t>primarily in </a:t>
            </a:r>
            <a:r>
              <a:rPr sz="1200" spc="-5" dirty="0">
                <a:latin typeface="Times New Roman"/>
                <a:cs typeface="Times New Roman"/>
              </a:rPr>
              <a:t>domestic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 marL="12700" marR="8890">
              <a:lnSpc>
                <a:spcPct val="1675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each foreign market. Problems arise from the fact </a:t>
            </a:r>
            <a:r>
              <a:rPr sz="1200" dirty="0">
                <a:latin typeface="Times New Roman"/>
                <a:cs typeface="Times New Roman"/>
              </a:rPr>
              <a:t>that the </a:t>
            </a:r>
            <a:r>
              <a:rPr sz="1200" spc="-5" dirty="0">
                <a:latin typeface="Times New Roman"/>
                <a:cs typeface="Times New Roman"/>
              </a:rPr>
              <a:t>laws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each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tend to be  </a:t>
            </a:r>
            <a:r>
              <a:rPr sz="1200" spc="-5" dirty="0">
                <a:latin typeface="Times New Roman"/>
                <a:cs typeface="Times New Roman"/>
              </a:rPr>
              <a:t>somewhat different from </a:t>
            </a:r>
            <a:r>
              <a:rPr sz="1200" dirty="0">
                <a:latin typeface="Times New Roman"/>
                <a:cs typeface="Times New Roman"/>
              </a:rPr>
              <a:t>those in every other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200" b="1" dirty="0">
                <a:latin typeface="Times New Roman"/>
                <a:cs typeface="Times New Roman"/>
              </a:rPr>
              <a:t>Differing </a:t>
            </a:r>
            <a:r>
              <a:rPr sz="1200" b="1" spc="-5" dirty="0">
                <a:latin typeface="Times New Roman"/>
                <a:cs typeface="Times New Roman"/>
              </a:rPr>
              <a:t>Legal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Systems</a:t>
            </a:r>
            <a:endParaRPr sz="1200">
              <a:latin typeface="Times New Roman"/>
              <a:cs typeface="Times New Roman"/>
            </a:endParaRPr>
          </a:p>
          <a:p>
            <a:pPr marL="12700" marR="6985">
              <a:lnSpc>
                <a:spcPts val="2410"/>
              </a:lnSpc>
              <a:spcBef>
                <a:spcPts val="220"/>
              </a:spcBef>
            </a:pPr>
            <a:r>
              <a:rPr sz="1200" spc="-5" dirty="0">
                <a:latin typeface="Times New Roman"/>
                <a:cs typeface="Times New Roman"/>
              </a:rPr>
              <a:t>Most countries derive their legal system from either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common law </a:t>
            </a:r>
            <a:r>
              <a:rPr sz="1200" dirty="0">
                <a:latin typeface="Times New Roman"/>
                <a:cs typeface="Times New Roman"/>
              </a:rPr>
              <a:t>or the </a:t>
            </a:r>
            <a:r>
              <a:rPr sz="1200" spc="-5" dirty="0">
                <a:latin typeface="Times New Roman"/>
                <a:cs typeface="Times New Roman"/>
              </a:rPr>
              <a:t>civil code law  traditions.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200" b="1" dirty="0">
                <a:latin typeface="Times New Roman"/>
                <a:cs typeface="Times New Roman"/>
              </a:rPr>
              <a:t>i) </a:t>
            </a:r>
            <a:r>
              <a:rPr sz="1200" b="1" spc="-5" dirty="0">
                <a:latin typeface="Times New Roman"/>
                <a:cs typeface="Times New Roman"/>
              </a:rPr>
              <a:t>Common Law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50"/>
              </a:spcBef>
            </a:pPr>
            <a:r>
              <a:rPr sz="1200" dirty="0">
                <a:latin typeface="Times New Roman"/>
                <a:cs typeface="Times New Roman"/>
              </a:rPr>
              <a:t>Common </a:t>
            </a:r>
            <a:r>
              <a:rPr sz="1200" spc="-5" dirty="0">
                <a:latin typeface="Times New Roman"/>
                <a:cs typeface="Times New Roman"/>
              </a:rPr>
              <a:t>law </a:t>
            </a:r>
            <a:r>
              <a:rPr sz="1200" spc="-1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English in origin and is </a:t>
            </a:r>
            <a:r>
              <a:rPr sz="1200" dirty="0">
                <a:latin typeface="Times New Roman"/>
                <a:cs typeface="Times New Roman"/>
              </a:rPr>
              <a:t>found 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United </a:t>
            </a:r>
            <a:r>
              <a:rPr sz="1200" spc="-5" dirty="0">
                <a:latin typeface="Times New Roman"/>
                <a:cs typeface="Times New Roman"/>
              </a:rPr>
              <a:t>States and other countries (about 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26</a:t>
            </a:r>
            <a:r>
              <a:rPr sz="120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that have had </a:t>
            </a:r>
            <a:r>
              <a:rPr sz="1200" dirty="0">
                <a:latin typeface="Times New Roman"/>
                <a:cs typeface="Times New Roman"/>
              </a:rPr>
              <a:t>a strong </a:t>
            </a:r>
            <a:r>
              <a:rPr sz="1200" spc="-5" dirty="0">
                <a:latin typeface="Times New Roman"/>
                <a:cs typeface="Times New Roman"/>
              </a:rPr>
              <a:t>English influence, </a:t>
            </a:r>
            <a:r>
              <a:rPr sz="1200" dirty="0">
                <a:latin typeface="Times New Roman"/>
                <a:cs typeface="Times New Roman"/>
              </a:rPr>
              <a:t>usually a </a:t>
            </a:r>
            <a:r>
              <a:rPr sz="1200" spc="-5" dirty="0">
                <a:latin typeface="Times New Roman"/>
                <a:cs typeface="Times New Roman"/>
              </a:rPr>
              <a:t>previous </a:t>
            </a:r>
            <a:r>
              <a:rPr sz="1200" dirty="0">
                <a:latin typeface="Times New Roman"/>
                <a:cs typeface="Times New Roman"/>
              </a:rPr>
              <a:t>colonial tie. Common </a:t>
            </a:r>
            <a:r>
              <a:rPr sz="1200" spc="-5" dirty="0">
                <a:latin typeface="Times New Roman"/>
                <a:cs typeface="Times New Roman"/>
              </a:rPr>
              <a:t>law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tradition</a:t>
            </a:r>
            <a:endParaRPr sz="12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675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oriented;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is,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interpretation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what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law means </a:t>
            </a:r>
            <a:r>
              <a:rPr sz="1200" dirty="0">
                <a:latin typeface="Times New Roman"/>
                <a:cs typeface="Times New Roman"/>
              </a:rPr>
              <a:t>on a </a:t>
            </a:r>
            <a:r>
              <a:rPr sz="1200" spc="-5" dirty="0">
                <a:latin typeface="Times New Roman"/>
                <a:cs typeface="Times New Roman"/>
              </a:rPr>
              <a:t>given </a:t>
            </a:r>
            <a:r>
              <a:rPr sz="1200" dirty="0">
                <a:latin typeface="Times New Roman"/>
                <a:cs typeface="Times New Roman"/>
              </a:rPr>
              <a:t>subject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heavily </a:t>
            </a:r>
            <a:r>
              <a:rPr sz="1200" spc="-5" dirty="0">
                <a:latin typeface="Times New Roman"/>
                <a:cs typeface="Times New Roman"/>
              </a:rPr>
              <a:t>influenced 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previous court decisions as well as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usage and </a:t>
            </a:r>
            <a:r>
              <a:rPr sz="1200" spc="-5" dirty="0">
                <a:latin typeface="Times New Roman"/>
                <a:cs typeface="Times New Roman"/>
              </a:rPr>
              <a:t>custom.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there is </a:t>
            </a:r>
            <a:r>
              <a:rPr sz="1200" dirty="0">
                <a:latin typeface="Times New Roman"/>
                <a:cs typeface="Times New Roman"/>
              </a:rPr>
              <a:t>no </a:t>
            </a:r>
            <a:r>
              <a:rPr sz="1200" spc="-5" dirty="0">
                <a:latin typeface="Times New Roman"/>
                <a:cs typeface="Times New Roman"/>
              </a:rPr>
              <a:t>specific legal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precedent 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statute,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common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court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decision.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understand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law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common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42</a:t>
            </a:fld>
            <a:endParaRPr spc="-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5511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476" y="1271449"/>
            <a:ext cx="495890" cy="117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55" y="1568732"/>
            <a:ext cx="1389249" cy="153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40" y="1870535"/>
            <a:ext cx="5958218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176859"/>
            <a:ext cx="595511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818388" y="2398763"/>
            <a:ext cx="6226810" cy="6464300"/>
            <a:chOff x="818388" y="2398763"/>
            <a:chExt cx="6226810" cy="6464300"/>
          </a:xfrm>
        </p:grpSpPr>
        <p:sp>
          <p:nvSpPr>
            <p:cNvPr id="8" name="object 8"/>
            <p:cNvSpPr/>
            <p:nvPr/>
          </p:nvSpPr>
          <p:spPr>
            <a:xfrm>
              <a:off x="914359" y="2483183"/>
              <a:ext cx="5118451" cy="15822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60364" y="2398763"/>
              <a:ext cx="1046226" cy="3345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3654" y="2790980"/>
              <a:ext cx="290336" cy="12657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8804" y="2708135"/>
              <a:ext cx="5907786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8388" y="3014459"/>
              <a:ext cx="6188202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388" y="3320783"/>
              <a:ext cx="1174241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8388" y="3627107"/>
              <a:ext cx="6188202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3933431"/>
              <a:ext cx="6226302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4239755"/>
              <a:ext cx="6186677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4546079"/>
              <a:ext cx="4427982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41391" y="4543031"/>
              <a:ext cx="358901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95316" y="4546079"/>
              <a:ext cx="1811274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4852403"/>
              <a:ext cx="1581150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8388" y="5158727"/>
              <a:ext cx="1221486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8388" y="5465051"/>
              <a:ext cx="3728466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341876" y="5462003"/>
              <a:ext cx="357390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94276" y="5465051"/>
              <a:ext cx="2512314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388" y="5771375"/>
              <a:ext cx="618820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8388" y="6077699"/>
              <a:ext cx="6186677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6384023"/>
              <a:ext cx="6186677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6690347"/>
              <a:ext cx="6186677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6996671"/>
              <a:ext cx="6188202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388" y="7302995"/>
              <a:ext cx="3114293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8388" y="7609319"/>
              <a:ext cx="3423666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18388" y="7915643"/>
              <a:ext cx="6188202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8388" y="8221967"/>
              <a:ext cx="6188202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8388" y="8528303"/>
              <a:ext cx="3219450" cy="3345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02004" y="894333"/>
            <a:ext cx="5970905" cy="786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study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previous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court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decisions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matters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similar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circumstance,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well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statutes.</a:t>
            </a:r>
            <a:endParaRPr sz="1200">
              <a:latin typeface="Times New Roman"/>
              <a:cs typeface="Times New Roman"/>
            </a:endParaRPr>
          </a:p>
          <a:p>
            <a:pPr marL="186690" indent="-174625" algn="just">
              <a:lnSpc>
                <a:spcPct val="100000"/>
              </a:lnSpc>
              <a:spcBef>
                <a:spcPts val="994"/>
              </a:spcBef>
              <a:buAutoNum type="romanLcParenR" startAt="2"/>
              <a:tabLst>
                <a:tab pos="18732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Civil </a:t>
            </a:r>
            <a:r>
              <a:rPr sz="1200" b="1" dirty="0">
                <a:latin typeface="Times New Roman"/>
                <a:cs typeface="Times New Roman"/>
              </a:rPr>
              <a:t>or </a:t>
            </a:r>
            <a:r>
              <a:rPr sz="1200" b="1" spc="-5" dirty="0">
                <a:latin typeface="Times New Roman"/>
                <a:cs typeface="Times New Roman"/>
              </a:rPr>
              <a:t>Code Law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Civil or </a:t>
            </a:r>
            <a:r>
              <a:rPr sz="1200" spc="-5" dirty="0">
                <a:latin typeface="Times New Roman"/>
                <a:cs typeface="Times New Roman"/>
              </a:rPr>
              <a:t>code law is </a:t>
            </a:r>
            <a:r>
              <a:rPr sz="1200" dirty="0">
                <a:latin typeface="Times New Roman"/>
                <a:cs typeface="Times New Roman"/>
              </a:rPr>
              <a:t>based on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extensive </a:t>
            </a:r>
            <a:r>
              <a:rPr sz="1200" spc="-5" dirty="0">
                <a:latin typeface="Times New Roman"/>
                <a:cs typeface="Times New Roman"/>
              </a:rPr>
              <a:t>and, presumably, </a:t>
            </a:r>
            <a:r>
              <a:rPr sz="1200" dirty="0">
                <a:latin typeface="Times New Roman"/>
                <a:cs typeface="Times New Roman"/>
              </a:rPr>
              <a:t>comprehensive </a:t>
            </a:r>
            <a:r>
              <a:rPr sz="1200" spc="-5" dirty="0">
                <a:latin typeface="Times New Roman"/>
                <a:cs typeface="Times New Roman"/>
              </a:rPr>
              <a:t>set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laws </a:t>
            </a:r>
            <a:r>
              <a:rPr sz="1200" dirty="0">
                <a:latin typeface="Times New Roman"/>
                <a:cs typeface="Times New Roman"/>
              </a:rPr>
              <a:t>organized 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subject matter into a </a:t>
            </a:r>
            <a:r>
              <a:rPr sz="1200" spc="-5" dirty="0">
                <a:latin typeface="Times New Roman"/>
                <a:cs typeface="Times New Roman"/>
              </a:rPr>
              <a:t>code.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intention </a:t>
            </a:r>
            <a:r>
              <a:rPr sz="1200" dirty="0">
                <a:latin typeface="Times New Roman"/>
                <a:cs typeface="Times New Roman"/>
              </a:rPr>
              <a:t>in civil </a:t>
            </a:r>
            <a:r>
              <a:rPr sz="1200" spc="-5" dirty="0">
                <a:latin typeface="Times New Roman"/>
                <a:cs typeface="Times New Roman"/>
              </a:rPr>
              <a:t>law countries 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spell </a:t>
            </a:r>
            <a:r>
              <a:rPr sz="1200" dirty="0">
                <a:latin typeface="Times New Roman"/>
                <a:cs typeface="Times New Roman"/>
              </a:rPr>
              <a:t>out the </a:t>
            </a:r>
            <a:r>
              <a:rPr sz="1200" spc="-5" dirty="0">
                <a:latin typeface="Times New Roman"/>
                <a:cs typeface="Times New Roman"/>
              </a:rPr>
              <a:t>law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all  </a:t>
            </a:r>
            <a:r>
              <a:rPr sz="1200" dirty="0">
                <a:latin typeface="Times New Roman"/>
                <a:cs typeface="Times New Roman"/>
              </a:rPr>
              <a:t>possible </a:t>
            </a:r>
            <a:r>
              <a:rPr sz="1200" spc="-5" dirty="0">
                <a:latin typeface="Times New Roman"/>
                <a:cs typeface="Times New Roman"/>
              </a:rPr>
              <a:t>legal questions </a:t>
            </a:r>
            <a:r>
              <a:rPr sz="1200" dirty="0">
                <a:latin typeface="Times New Roman"/>
                <a:cs typeface="Times New Roman"/>
              </a:rPr>
              <a:t>rather than to rely on precedent or </a:t>
            </a:r>
            <a:r>
              <a:rPr sz="1200" spc="-5" dirty="0">
                <a:latin typeface="Times New Roman"/>
                <a:cs typeface="Times New Roman"/>
              </a:rPr>
              <a:t>court </a:t>
            </a:r>
            <a:r>
              <a:rPr sz="1200" dirty="0">
                <a:latin typeface="Times New Roman"/>
                <a:cs typeface="Times New Roman"/>
              </a:rPr>
              <a:t>interpretation. The </a:t>
            </a:r>
            <a:r>
              <a:rPr sz="1200" b="1" spc="-5" dirty="0">
                <a:latin typeface="Times New Roman"/>
                <a:cs typeface="Times New Roman"/>
              </a:rPr>
              <a:t>‘letter </a:t>
            </a:r>
            <a:r>
              <a:rPr sz="1200" b="1" dirty="0">
                <a:latin typeface="Times New Roman"/>
                <a:cs typeface="Times New Roman"/>
              </a:rPr>
              <a:t>of the  law’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very </a:t>
            </a:r>
            <a:r>
              <a:rPr sz="1200" spc="-5" dirty="0">
                <a:latin typeface="Times New Roman"/>
                <a:cs typeface="Times New Roman"/>
              </a:rPr>
              <a:t>important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code law countries. However, </a:t>
            </a:r>
            <a:r>
              <a:rPr sz="1200" dirty="0">
                <a:latin typeface="Times New Roman"/>
                <a:cs typeface="Times New Roman"/>
              </a:rPr>
              <a:t>these needs to be all–inclusive may lead  to some </a:t>
            </a:r>
            <a:r>
              <a:rPr sz="1200" spc="-5" dirty="0">
                <a:latin typeface="Times New Roman"/>
                <a:cs typeface="Times New Roman"/>
              </a:rPr>
              <a:t>rather </a:t>
            </a:r>
            <a:r>
              <a:rPr sz="1200" spc="-10" dirty="0">
                <a:latin typeface="Times New Roman"/>
                <a:cs typeface="Times New Roman"/>
              </a:rPr>
              <a:t>general </a:t>
            </a:r>
            <a:r>
              <a:rPr sz="1200" spc="-5" dirty="0">
                <a:latin typeface="Times New Roman"/>
                <a:cs typeface="Times New Roman"/>
              </a:rPr>
              <a:t>and elastic </a:t>
            </a:r>
            <a:r>
              <a:rPr sz="1200" dirty="0">
                <a:latin typeface="Times New Roman"/>
                <a:cs typeface="Times New Roman"/>
              </a:rPr>
              <a:t>provisions, </a:t>
            </a:r>
            <a:r>
              <a:rPr sz="1200" spc="-5" dirty="0">
                <a:latin typeface="Times New Roman"/>
                <a:cs typeface="Times New Roman"/>
              </a:rPr>
              <a:t>permitting an application </a:t>
            </a:r>
            <a:r>
              <a:rPr sz="1200" spc="15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facts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200" spc="-5" dirty="0">
                <a:latin typeface="Times New Roman"/>
                <a:cs typeface="Times New Roman"/>
              </a:rPr>
              <a:t>circumstances.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75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Because code law </a:t>
            </a:r>
            <a:r>
              <a:rPr sz="1200" dirty="0">
                <a:latin typeface="Times New Roman"/>
                <a:cs typeface="Times New Roman"/>
              </a:rPr>
              <a:t>countries do not </a:t>
            </a:r>
            <a:r>
              <a:rPr sz="1200" spc="5" dirty="0">
                <a:latin typeface="Times New Roman"/>
                <a:cs typeface="Times New Roman"/>
              </a:rPr>
              <a:t>rely </a:t>
            </a:r>
            <a:r>
              <a:rPr sz="1200" dirty="0">
                <a:latin typeface="Times New Roman"/>
                <a:cs typeface="Times New Roman"/>
              </a:rPr>
              <a:t>on previous </a:t>
            </a:r>
            <a:r>
              <a:rPr sz="1200" spc="-5" dirty="0">
                <a:latin typeface="Times New Roman"/>
                <a:cs typeface="Times New Roman"/>
              </a:rPr>
              <a:t>court decisions, </a:t>
            </a:r>
            <a:r>
              <a:rPr sz="1200" dirty="0">
                <a:latin typeface="Times New Roman"/>
                <a:cs typeface="Times New Roman"/>
              </a:rPr>
              <a:t>various </a:t>
            </a:r>
            <a:r>
              <a:rPr sz="1200" spc="-5" dirty="0">
                <a:latin typeface="Times New Roman"/>
                <a:cs typeface="Times New Roman"/>
              </a:rPr>
              <a:t>applications </a:t>
            </a:r>
            <a:r>
              <a:rPr sz="1200" dirty="0">
                <a:latin typeface="Times New Roman"/>
                <a:cs typeface="Times New Roman"/>
              </a:rPr>
              <a:t>of the  </a:t>
            </a:r>
            <a:r>
              <a:rPr sz="1200" spc="-5" dirty="0">
                <a:latin typeface="Times New Roman"/>
                <a:cs typeface="Times New Roman"/>
              </a:rPr>
              <a:t>same law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yield different interpretations.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can lead </a:t>
            </a:r>
            <a:r>
              <a:rPr sz="1200" dirty="0">
                <a:latin typeface="Times New Roman"/>
                <a:cs typeface="Times New Roman"/>
              </a:rPr>
              <a:t>to some uncertainty for the marketer.  Code </a:t>
            </a:r>
            <a:r>
              <a:rPr sz="1200" spc="-5" dirty="0">
                <a:latin typeface="Times New Roman"/>
                <a:cs typeface="Times New Roman"/>
              </a:rPr>
              <a:t>law is </a:t>
            </a:r>
            <a:r>
              <a:rPr sz="1200" dirty="0">
                <a:latin typeface="Times New Roman"/>
                <a:cs typeface="Times New Roman"/>
              </a:rPr>
              <a:t>a legacy of Roman </a:t>
            </a:r>
            <a:r>
              <a:rPr sz="1200" spc="-5" dirty="0">
                <a:latin typeface="Times New Roman"/>
                <a:cs typeface="Times New Roman"/>
              </a:rPr>
              <a:t>law and is predominant </a:t>
            </a:r>
            <a:r>
              <a:rPr sz="1200" dirty="0">
                <a:latin typeface="Times New Roman"/>
                <a:cs typeface="Times New Roman"/>
              </a:rPr>
              <a:t>in Europe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in nations of the </a:t>
            </a:r>
            <a:r>
              <a:rPr sz="1200" spc="-5" dirty="0">
                <a:latin typeface="Times New Roman"/>
                <a:cs typeface="Times New Roman"/>
              </a:rPr>
              <a:t>world </a:t>
            </a:r>
            <a:r>
              <a:rPr sz="1200" dirty="0">
                <a:latin typeface="Times New Roman"/>
                <a:cs typeface="Times New Roman"/>
              </a:rPr>
              <a:t>that 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not had </a:t>
            </a:r>
            <a:r>
              <a:rPr sz="1200" spc="-5" dirty="0">
                <a:latin typeface="Times New Roman"/>
                <a:cs typeface="Times New Roman"/>
              </a:rPr>
              <a:t>close ties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England. </a:t>
            </a:r>
            <a:r>
              <a:rPr sz="1200" dirty="0">
                <a:latin typeface="Times New Roman"/>
                <a:cs typeface="Times New Roman"/>
              </a:rPr>
              <a:t>Thus, code </a:t>
            </a:r>
            <a:r>
              <a:rPr sz="1200" spc="-5" dirty="0">
                <a:latin typeface="Times New Roman"/>
                <a:cs typeface="Times New Roman"/>
              </a:rPr>
              <a:t>law nations (about </a:t>
            </a:r>
            <a:r>
              <a:rPr sz="1200" b="1" dirty="0">
                <a:latin typeface="Times New Roman"/>
                <a:cs typeface="Times New Roman"/>
              </a:rPr>
              <a:t>70</a:t>
            </a:r>
            <a:r>
              <a:rPr sz="1200" dirty="0">
                <a:latin typeface="Times New Roman"/>
                <a:cs typeface="Times New Roman"/>
              </a:rPr>
              <a:t>) are more numerous </a:t>
            </a:r>
            <a:r>
              <a:rPr sz="1200" spc="-5" dirty="0">
                <a:latin typeface="Times New Roman"/>
                <a:cs typeface="Times New Roman"/>
              </a:rPr>
              <a:t>than  common law nations.</a:t>
            </a:r>
            <a:endParaRPr sz="1200">
              <a:latin typeface="Times New Roman"/>
              <a:cs typeface="Times New Roman"/>
            </a:endParaRPr>
          </a:p>
          <a:p>
            <a:pPr marL="228600" indent="-216535" algn="just">
              <a:lnSpc>
                <a:spcPct val="100000"/>
              </a:lnSpc>
              <a:spcBef>
                <a:spcPts val="994"/>
              </a:spcBef>
              <a:buAutoNum type="romanLcParenR" startAt="3"/>
              <a:tabLst>
                <a:tab pos="22923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Islamic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Law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2410"/>
              </a:lnSpc>
              <a:spcBef>
                <a:spcPts val="220"/>
              </a:spcBef>
            </a:pPr>
            <a:r>
              <a:rPr sz="1200" spc="-5" dirty="0">
                <a:latin typeface="Times New Roman"/>
                <a:cs typeface="Times New Roman"/>
              </a:rPr>
              <a:t>Islamic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law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represents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third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major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legal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system.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About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27</a:t>
            </a:r>
            <a:r>
              <a:rPr sz="1200" b="1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follow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Islamic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varying  degrees, </a:t>
            </a:r>
            <a:r>
              <a:rPr sz="1200" dirty="0">
                <a:latin typeface="Times New Roman"/>
                <a:cs typeface="Times New Roman"/>
              </a:rPr>
              <a:t>usually mixed with </a:t>
            </a:r>
            <a:r>
              <a:rPr sz="1200" spc="-5" dirty="0">
                <a:latin typeface="Times New Roman"/>
                <a:cs typeface="Times New Roman"/>
              </a:rPr>
              <a:t>civil common, and </a:t>
            </a:r>
            <a:r>
              <a:rPr sz="1200" dirty="0">
                <a:latin typeface="Times New Roman"/>
                <a:cs typeface="Times New Roman"/>
              </a:rPr>
              <a:t>/ or </a:t>
            </a:r>
            <a:r>
              <a:rPr sz="1200" spc="-5" dirty="0">
                <a:latin typeface="Times New Roman"/>
                <a:cs typeface="Times New Roman"/>
              </a:rPr>
              <a:t>indigenous law.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Islamic resurgence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recent years has </a:t>
            </a:r>
            <a:r>
              <a:rPr sz="1200" dirty="0">
                <a:latin typeface="Times New Roman"/>
                <a:cs typeface="Times New Roman"/>
              </a:rPr>
              <a:t>led many </a:t>
            </a:r>
            <a:r>
              <a:rPr sz="1200" spc="-5" dirty="0">
                <a:latin typeface="Times New Roman"/>
                <a:cs typeface="Times New Roman"/>
              </a:rPr>
              <a:t>nations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give </a:t>
            </a:r>
            <a:r>
              <a:rPr sz="1200" spc="-10" dirty="0">
                <a:latin typeface="Times New Roman"/>
                <a:cs typeface="Times New Roman"/>
              </a:rPr>
              <a:t>Islamic </a:t>
            </a:r>
            <a:r>
              <a:rPr sz="1200" spc="-5" dirty="0">
                <a:latin typeface="Times New Roman"/>
                <a:cs typeface="Times New Roman"/>
              </a:rPr>
              <a:t>law, Shari’ a, </a:t>
            </a:r>
            <a:r>
              <a:rPr sz="1200" dirty="0">
                <a:latin typeface="Times New Roman"/>
                <a:cs typeface="Times New Roman"/>
              </a:rPr>
              <a:t>a more prominent </a:t>
            </a:r>
            <a:r>
              <a:rPr sz="1200" spc="-5" dirty="0">
                <a:latin typeface="Times New Roman"/>
                <a:cs typeface="Times New Roman"/>
              </a:rPr>
              <a:t>role. Shari’a  governs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aspects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life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where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dominant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legal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system,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Saudi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Arabia.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Rules  not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defined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Shari’a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left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decision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government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regulations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Islamic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judges.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Although 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has harsh penalties </a:t>
            </a:r>
            <a:r>
              <a:rPr sz="1200" dirty="0">
                <a:latin typeface="Times New Roman"/>
                <a:cs typeface="Times New Roman"/>
              </a:rPr>
              <a:t>for adultery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theft, </a:t>
            </a:r>
            <a:r>
              <a:rPr sz="1200" spc="-5" dirty="0">
                <a:latin typeface="Times New Roman"/>
                <a:cs typeface="Times New Roman"/>
              </a:rPr>
              <a:t>Islamic law is </a:t>
            </a:r>
            <a:r>
              <a:rPr sz="1200" dirty="0">
                <a:latin typeface="Times New Roman"/>
                <a:cs typeface="Times New Roman"/>
              </a:rPr>
              <a:t>not dramatically different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other  </a:t>
            </a:r>
            <a:r>
              <a:rPr sz="1200" spc="-5" dirty="0">
                <a:latin typeface="Times New Roman"/>
                <a:cs typeface="Times New Roman"/>
              </a:rPr>
              <a:t>legal systems </a:t>
            </a:r>
            <a:r>
              <a:rPr sz="1200" dirty="0">
                <a:latin typeface="Times New Roman"/>
                <a:cs typeface="Times New Roman"/>
              </a:rPr>
              <a:t>insofar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business is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concerned.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70"/>
              </a:spcBef>
            </a:pPr>
            <a:r>
              <a:rPr sz="1200" b="1" dirty="0">
                <a:latin typeface="Times New Roman"/>
                <a:cs typeface="Times New Roman"/>
              </a:rPr>
              <a:t>Concluding </a:t>
            </a:r>
            <a:r>
              <a:rPr sz="1200" b="1" spc="-5" dirty="0">
                <a:latin typeface="Times New Roman"/>
                <a:cs typeface="Times New Roman"/>
              </a:rPr>
              <a:t>comments on different legal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systems</a:t>
            </a:r>
            <a:endParaRPr sz="1200">
              <a:latin typeface="Times New Roman"/>
              <a:cs typeface="Times New Roman"/>
            </a:endParaRPr>
          </a:p>
          <a:p>
            <a:pPr marL="12700" marR="7620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differences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among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legal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systems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important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Because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legal  systems </a:t>
            </a:r>
            <a:r>
              <a:rPr sz="1200" dirty="0">
                <a:latin typeface="Times New Roman"/>
                <a:cs typeface="Times New Roman"/>
              </a:rPr>
              <a:t>of no </a:t>
            </a:r>
            <a:r>
              <a:rPr sz="1200" spc="-5" dirty="0">
                <a:latin typeface="Times New Roman"/>
                <a:cs typeface="Times New Roman"/>
              </a:rPr>
              <a:t>two countries </a:t>
            </a:r>
            <a:r>
              <a:rPr sz="1200" dirty="0">
                <a:latin typeface="Times New Roman"/>
                <a:cs typeface="Times New Roman"/>
              </a:rPr>
              <a:t>are exactly the same, </a:t>
            </a:r>
            <a:r>
              <a:rPr sz="1200" spc="-5" dirty="0">
                <a:latin typeface="Times New Roman"/>
                <a:cs typeface="Times New Roman"/>
              </a:rPr>
              <a:t>each market </a:t>
            </a:r>
            <a:r>
              <a:rPr sz="1200" dirty="0">
                <a:latin typeface="Times New Roman"/>
                <a:cs typeface="Times New Roman"/>
              </a:rPr>
              <a:t>must be studied individually </a:t>
            </a:r>
            <a:r>
              <a:rPr sz="1200" spc="-5" dirty="0">
                <a:latin typeface="Times New Roman"/>
                <a:cs typeface="Times New Roman"/>
              </a:rPr>
              <a:t>and  appropriate legal </a:t>
            </a:r>
            <a:r>
              <a:rPr sz="1200" dirty="0">
                <a:latin typeface="Times New Roman"/>
                <a:cs typeface="Times New Roman"/>
              </a:rPr>
              <a:t>advice </a:t>
            </a:r>
            <a:r>
              <a:rPr sz="1200" spc="-5" dirty="0">
                <a:latin typeface="Times New Roman"/>
                <a:cs typeface="Times New Roman"/>
              </a:rPr>
              <a:t>sought when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necessary.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43</a:t>
            </a:fld>
            <a:endParaRPr spc="-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253" y="956084"/>
            <a:ext cx="2223171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27" y="1257887"/>
            <a:ext cx="4787849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168" y="1568732"/>
            <a:ext cx="670460" cy="153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1870535"/>
            <a:ext cx="595511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176859"/>
            <a:ext cx="595511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64" y="2483183"/>
            <a:ext cx="5955116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2789507"/>
            <a:ext cx="596425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64" y="3095831"/>
            <a:ext cx="5955116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4" y="3402155"/>
            <a:ext cx="595511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64" y="3708479"/>
            <a:ext cx="5955116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18" y="4014803"/>
            <a:ext cx="2411959" cy="1310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88" y="4321127"/>
            <a:ext cx="5952015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4627451"/>
            <a:ext cx="596425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64" y="4933775"/>
            <a:ext cx="595968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64" y="5240099"/>
            <a:ext cx="5959686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196" y="5546423"/>
            <a:ext cx="1528380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64" y="5852747"/>
            <a:ext cx="5955116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64" y="6159071"/>
            <a:ext cx="5977967" cy="1491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8934" y="6465395"/>
            <a:ext cx="5955116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818388" y="6687299"/>
            <a:ext cx="6188710" cy="2176145"/>
            <a:chOff x="818388" y="6687299"/>
            <a:chExt cx="6188710" cy="2176145"/>
          </a:xfrm>
        </p:grpSpPr>
        <p:sp>
          <p:nvSpPr>
            <p:cNvPr id="22" name="object 22"/>
            <p:cNvSpPr/>
            <p:nvPr/>
          </p:nvSpPr>
          <p:spPr>
            <a:xfrm>
              <a:off x="913985" y="6773192"/>
              <a:ext cx="687391" cy="15822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30096" y="6687299"/>
              <a:ext cx="965454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290572" y="6690347"/>
              <a:ext cx="3545586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31179" y="6687299"/>
              <a:ext cx="112852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554723" y="6690347"/>
              <a:ext cx="450342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6996671"/>
              <a:ext cx="2800350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7302995"/>
              <a:ext cx="934974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7609319"/>
              <a:ext cx="3335274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948683" y="7606271"/>
              <a:ext cx="1962150" cy="3345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05855" y="7609319"/>
              <a:ext cx="1299209" cy="3345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18388" y="7915643"/>
              <a:ext cx="6188202" cy="33453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8388" y="8221967"/>
              <a:ext cx="6188202" cy="3345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8388" y="8528304"/>
              <a:ext cx="1483614" cy="3345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02004" y="897381"/>
            <a:ext cx="5970905" cy="7864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Foreign </a:t>
            </a:r>
            <a:r>
              <a:rPr sz="1200" b="1" dirty="0">
                <a:latin typeface="Times New Roman"/>
                <a:cs typeface="Times New Roman"/>
              </a:rPr>
              <a:t>Laws </a:t>
            </a:r>
            <a:r>
              <a:rPr sz="1200" b="1" spc="-5" dirty="0">
                <a:latin typeface="Times New Roman"/>
                <a:cs typeface="Times New Roman"/>
              </a:rPr>
              <a:t>and Marketing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Mix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44"/>
              </a:spcBef>
            </a:pP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laws </a:t>
            </a:r>
            <a:r>
              <a:rPr sz="1200" spc="-5" dirty="0">
                <a:latin typeface="Times New Roman"/>
                <a:cs typeface="Times New Roman"/>
              </a:rPr>
              <a:t>influence </a:t>
            </a:r>
            <a:r>
              <a:rPr sz="1200" dirty="0">
                <a:latin typeface="Times New Roman"/>
                <a:cs typeface="Times New Roman"/>
              </a:rPr>
              <a:t>the four P’s of marketing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marketer.</a:t>
            </a:r>
            <a:endParaRPr sz="1200">
              <a:latin typeface="Times New Roman"/>
              <a:cs typeface="Times New Roman"/>
            </a:endParaRPr>
          </a:p>
          <a:p>
            <a:pPr marL="143510" indent="-131445" algn="just">
              <a:lnSpc>
                <a:spcPct val="100000"/>
              </a:lnSpc>
              <a:spcBef>
                <a:spcPts val="1000"/>
              </a:spcBef>
              <a:buAutoNum type="romanLcParenR"/>
              <a:tabLst>
                <a:tab pos="14414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Product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ts val="2410"/>
              </a:lnSpc>
              <a:spcBef>
                <a:spcPts val="219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marketer will </a:t>
            </a:r>
            <a:r>
              <a:rPr sz="1200" dirty="0">
                <a:latin typeface="Times New Roman"/>
                <a:cs typeface="Times New Roman"/>
              </a:rPr>
              <a:t>find many regulations </a:t>
            </a:r>
            <a:r>
              <a:rPr sz="1200" spc="-5" dirty="0">
                <a:latin typeface="Times New Roman"/>
                <a:cs typeface="Times New Roman"/>
              </a:rPr>
              <a:t>affecting </a:t>
            </a:r>
            <a:r>
              <a:rPr sz="1200" dirty="0">
                <a:latin typeface="Times New Roman"/>
                <a:cs typeface="Times New Roman"/>
              </a:rPr>
              <a:t>the product. The </a:t>
            </a:r>
            <a:r>
              <a:rPr sz="1200" spc="-5" dirty="0">
                <a:latin typeface="Times New Roman"/>
                <a:cs typeface="Times New Roman"/>
              </a:rPr>
              <a:t>foreign laws  affect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aspects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policy,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including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physical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itself,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package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label,  the </a:t>
            </a:r>
            <a:r>
              <a:rPr sz="1200" spc="-5" dirty="0">
                <a:latin typeface="Times New Roman"/>
                <a:cs typeface="Times New Roman"/>
              </a:rPr>
              <a:t>brand </a:t>
            </a:r>
            <a:r>
              <a:rPr sz="1200" dirty="0">
                <a:latin typeface="Times New Roman"/>
                <a:cs typeface="Times New Roman"/>
              </a:rPr>
              <a:t>name,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warranty.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physical and chemical </a:t>
            </a:r>
            <a:r>
              <a:rPr sz="1200" dirty="0">
                <a:latin typeface="Times New Roman"/>
                <a:cs typeface="Times New Roman"/>
              </a:rPr>
              <a:t>aspects of the product </a:t>
            </a:r>
            <a:r>
              <a:rPr sz="1200" spc="-5" dirty="0">
                <a:latin typeface="Times New Roman"/>
                <a:cs typeface="Times New Roman"/>
              </a:rPr>
              <a:t>are  affected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laws </a:t>
            </a:r>
            <a:r>
              <a:rPr sz="1200" spc="-5" dirty="0">
                <a:latin typeface="Times New Roman"/>
                <a:cs typeface="Times New Roman"/>
              </a:rPr>
              <a:t>designed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protect </a:t>
            </a:r>
            <a:r>
              <a:rPr sz="1200" dirty="0">
                <a:latin typeface="Times New Roman"/>
                <a:cs typeface="Times New Roman"/>
              </a:rPr>
              <a:t>national consumers with </a:t>
            </a:r>
            <a:r>
              <a:rPr sz="1200" spc="-5" dirty="0">
                <a:latin typeface="Times New Roman"/>
                <a:cs typeface="Times New Roman"/>
              </a:rPr>
              <a:t>respect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its purity, safety, </a:t>
            </a:r>
            <a:r>
              <a:rPr sz="1200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performance. Although consumers </a:t>
            </a:r>
            <a:r>
              <a:rPr sz="1200" dirty="0">
                <a:latin typeface="Times New Roman"/>
                <a:cs typeface="Times New Roman"/>
              </a:rPr>
              <a:t>should be </a:t>
            </a:r>
            <a:r>
              <a:rPr sz="1200" spc="-5" dirty="0">
                <a:latin typeface="Times New Roman"/>
                <a:cs typeface="Times New Roman"/>
              </a:rPr>
              <a:t>protected, different </a:t>
            </a:r>
            <a:r>
              <a:rPr sz="1200" dirty="0">
                <a:latin typeface="Times New Roman"/>
                <a:cs typeface="Times New Roman"/>
              </a:rPr>
              <a:t>safety </a:t>
            </a:r>
            <a:r>
              <a:rPr sz="1200" spc="-5" dirty="0">
                <a:latin typeface="Times New Roman"/>
                <a:cs typeface="Times New Roman"/>
              </a:rPr>
              <a:t>requirements are</a:t>
            </a:r>
            <a:r>
              <a:rPr sz="1200" spc="-15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not</a:t>
            </a:r>
            <a:endParaRPr sz="1200">
              <a:latin typeface="Times New Roman"/>
              <a:cs typeface="Times New Roman"/>
            </a:endParaRPr>
          </a:p>
          <a:p>
            <a:pPr marL="12700" marR="11430" algn="just">
              <a:lnSpc>
                <a:spcPts val="2410"/>
              </a:lnSpc>
              <a:spcBef>
                <a:spcPts val="10"/>
              </a:spcBef>
            </a:pPr>
            <a:r>
              <a:rPr sz="1200" dirty="0">
                <a:latin typeface="Times New Roman"/>
                <a:cs typeface="Times New Roman"/>
              </a:rPr>
              <a:t>necessary for the </a:t>
            </a:r>
            <a:r>
              <a:rPr sz="1200" spc="-5" dirty="0">
                <a:latin typeface="Times New Roman"/>
                <a:cs typeface="Times New Roman"/>
              </a:rPr>
              <a:t>consumers </a:t>
            </a:r>
            <a:r>
              <a:rPr sz="1200" dirty="0">
                <a:latin typeface="Times New Roman"/>
                <a:cs typeface="Times New Roman"/>
              </a:rPr>
              <a:t>of every </a:t>
            </a:r>
            <a:r>
              <a:rPr sz="1200" spc="-5" dirty="0">
                <a:latin typeface="Times New Roman"/>
                <a:cs typeface="Times New Roman"/>
              </a:rPr>
              <a:t>country. One reason </a:t>
            </a:r>
            <a:r>
              <a:rPr sz="1200" dirty="0">
                <a:latin typeface="Times New Roman"/>
                <a:cs typeface="Times New Roman"/>
              </a:rPr>
              <a:t>nations </a:t>
            </a:r>
            <a:r>
              <a:rPr sz="1200" spc="-5" dirty="0">
                <a:latin typeface="Times New Roman"/>
                <a:cs typeface="Times New Roman"/>
              </a:rPr>
              <a:t>persist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particular legal  requirements is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protect </a:t>
            </a:r>
            <a:r>
              <a:rPr sz="1200" dirty="0">
                <a:latin typeface="Times New Roman"/>
                <a:cs typeface="Times New Roman"/>
              </a:rPr>
              <a:t>their own producers. </a:t>
            </a:r>
            <a:r>
              <a:rPr sz="1200" spc="-5" dirty="0">
                <a:latin typeface="Times New Roman"/>
                <a:cs typeface="Times New Roman"/>
              </a:rPr>
              <a:t>For example, German </a:t>
            </a:r>
            <a:r>
              <a:rPr sz="1200" dirty="0">
                <a:latin typeface="Times New Roman"/>
                <a:cs typeface="Times New Roman"/>
              </a:rPr>
              <a:t>noise </a:t>
            </a:r>
            <a:r>
              <a:rPr sz="1200" spc="-5" dirty="0">
                <a:latin typeface="Times New Roman"/>
                <a:cs typeface="Times New Roman"/>
              </a:rPr>
              <a:t>standards kept  British lawnmowers </a:t>
            </a:r>
            <a:r>
              <a:rPr sz="1200" dirty="0">
                <a:latin typeface="Times New Roman"/>
                <a:cs typeface="Times New Roman"/>
              </a:rPr>
              <a:t>off </a:t>
            </a:r>
            <a:r>
              <a:rPr sz="1200" spc="-5" dirty="0">
                <a:latin typeface="Times New Roman"/>
                <a:cs typeface="Times New Roman"/>
              </a:rPr>
              <a:t>German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lawns.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ts val="241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Labeling is subject </a:t>
            </a:r>
            <a:r>
              <a:rPr sz="1200" dirty="0">
                <a:latin typeface="Times New Roman"/>
                <a:cs typeface="Times New Roman"/>
              </a:rPr>
              <a:t>to more </a:t>
            </a:r>
            <a:r>
              <a:rPr sz="1200" spc="-5" dirty="0">
                <a:latin typeface="Times New Roman"/>
                <a:cs typeface="Times New Roman"/>
              </a:rPr>
              <a:t>legal requirements </a:t>
            </a:r>
            <a:r>
              <a:rPr sz="1200" dirty="0">
                <a:latin typeface="Times New Roman"/>
                <a:cs typeface="Times New Roman"/>
              </a:rPr>
              <a:t>than the </a:t>
            </a:r>
            <a:r>
              <a:rPr sz="1200" spc="-5" dirty="0">
                <a:latin typeface="Times New Roman"/>
                <a:cs typeface="Times New Roman"/>
              </a:rPr>
              <a:t>package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marketing.  Labeling items covered </a:t>
            </a:r>
            <a:r>
              <a:rPr sz="1200" dirty="0">
                <a:latin typeface="Times New Roman"/>
                <a:cs typeface="Times New Roman"/>
              </a:rPr>
              <a:t>include (1) the </a:t>
            </a:r>
            <a:r>
              <a:rPr sz="1200" spc="-5" dirty="0">
                <a:latin typeface="Times New Roman"/>
                <a:cs typeface="Times New Roman"/>
              </a:rPr>
              <a:t>name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product, </a:t>
            </a:r>
            <a:r>
              <a:rPr sz="1200" dirty="0">
                <a:latin typeface="Times New Roman"/>
                <a:cs typeface="Times New Roman"/>
              </a:rPr>
              <a:t>(2) the name of the producer or  distributor, (3) a description of the </a:t>
            </a:r>
            <a:r>
              <a:rPr sz="1200" spc="-5" dirty="0">
                <a:latin typeface="Times New Roman"/>
                <a:cs typeface="Times New Roman"/>
              </a:rPr>
              <a:t>ingredients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dirty="0">
                <a:latin typeface="Times New Roman"/>
                <a:cs typeface="Times New Roman"/>
              </a:rPr>
              <a:t>of the product, (4) the </a:t>
            </a:r>
            <a:r>
              <a:rPr sz="1200" spc="-5" dirty="0">
                <a:latin typeface="Times New Roman"/>
                <a:cs typeface="Times New Roman"/>
              </a:rPr>
              <a:t>weight, either </a:t>
            </a:r>
            <a:r>
              <a:rPr sz="1200" spc="15" dirty="0">
                <a:latin typeface="Times New Roman"/>
                <a:cs typeface="Times New Roman"/>
              </a:rPr>
              <a:t>net </a:t>
            </a:r>
            <a:r>
              <a:rPr sz="1200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gross,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(5)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origin.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warranty,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relative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freedom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formulate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40"/>
              </a:spcBef>
            </a:pPr>
            <a:r>
              <a:rPr sz="1200" spc="-5" dirty="0">
                <a:latin typeface="Times New Roman"/>
                <a:cs typeface="Times New Roman"/>
              </a:rPr>
              <a:t>warranty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Brand names and trademarks also face different </a:t>
            </a:r>
            <a:r>
              <a:rPr sz="1200" dirty="0">
                <a:latin typeface="Times New Roman"/>
                <a:cs typeface="Times New Roman"/>
              </a:rPr>
              <a:t>national </a:t>
            </a:r>
            <a:r>
              <a:rPr sz="1200" spc="-5" dirty="0">
                <a:latin typeface="Times New Roman"/>
                <a:cs typeface="Times New Roman"/>
              </a:rPr>
              <a:t>requirements. Most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larger nations  are </a:t>
            </a:r>
            <a:r>
              <a:rPr sz="1200" dirty="0">
                <a:latin typeface="Times New Roman"/>
                <a:cs typeface="Times New Roman"/>
              </a:rPr>
              <a:t>members of the Paris Union or some other </a:t>
            </a:r>
            <a:r>
              <a:rPr sz="1200" spc="-5" dirty="0">
                <a:latin typeface="Times New Roman"/>
                <a:cs typeface="Times New Roman"/>
              </a:rPr>
              <a:t>trademark </a:t>
            </a:r>
            <a:r>
              <a:rPr sz="1200" dirty="0">
                <a:latin typeface="Times New Roman"/>
                <a:cs typeface="Times New Roman"/>
              </a:rPr>
              <a:t>convention, </a:t>
            </a:r>
            <a:r>
              <a:rPr sz="1200" spc="-5" dirty="0">
                <a:latin typeface="Times New Roman"/>
                <a:cs typeface="Times New Roman"/>
              </a:rPr>
              <a:t>which ensures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measure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international uniformity. However, differences </a:t>
            </a:r>
            <a:r>
              <a:rPr sz="1200" dirty="0">
                <a:latin typeface="Times New Roman"/>
                <a:cs typeface="Times New Roman"/>
              </a:rPr>
              <a:t>exist </a:t>
            </a:r>
            <a:r>
              <a:rPr sz="1200" spc="-5" dirty="0">
                <a:latin typeface="Times New Roman"/>
                <a:cs typeface="Times New Roman"/>
              </a:rPr>
              <a:t>between code law </a:t>
            </a:r>
            <a:r>
              <a:rPr sz="1200" dirty="0">
                <a:latin typeface="Times New Roman"/>
                <a:cs typeface="Times New Roman"/>
              </a:rPr>
              <a:t>countries </a:t>
            </a:r>
            <a:r>
              <a:rPr sz="1200" spc="-5" dirty="0">
                <a:latin typeface="Times New Roman"/>
                <a:cs typeface="Times New Roman"/>
              </a:rPr>
              <a:t>(ownership </a:t>
            </a:r>
            <a:r>
              <a:rPr sz="1200" spc="10" dirty="0">
                <a:latin typeface="Times New Roman"/>
                <a:cs typeface="Times New Roman"/>
              </a:rPr>
              <a:t>by  </a:t>
            </a:r>
            <a:r>
              <a:rPr sz="1200" b="1" spc="-5" dirty="0">
                <a:latin typeface="Times New Roman"/>
                <a:cs typeface="Times New Roman"/>
              </a:rPr>
              <a:t>priority in registration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brand) and common law countries </a:t>
            </a:r>
            <a:r>
              <a:rPr sz="1200" dirty="0">
                <a:latin typeface="Times New Roman"/>
                <a:cs typeface="Times New Roman"/>
              </a:rPr>
              <a:t>(ownership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b="1" spc="-5" dirty="0">
                <a:latin typeface="Times New Roman"/>
                <a:cs typeface="Times New Roman"/>
              </a:rPr>
              <a:t>priority in use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dirty="0">
                <a:latin typeface="Times New Roman"/>
                <a:cs typeface="Times New Roman"/>
              </a:rPr>
              <a:t>in  their </a:t>
            </a:r>
            <a:r>
              <a:rPr sz="1200" spc="-5" dirty="0">
                <a:latin typeface="Times New Roman"/>
                <a:cs typeface="Times New Roman"/>
              </a:rPr>
              <a:t>treatment </a:t>
            </a:r>
            <a:r>
              <a:rPr sz="1200" dirty="0">
                <a:latin typeface="Times New Roman"/>
                <a:cs typeface="Times New Roman"/>
              </a:rPr>
              <a:t>of the brand or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trademark.</a:t>
            </a:r>
            <a:endParaRPr sz="1200">
              <a:latin typeface="Times New Roman"/>
              <a:cs typeface="Times New Roman"/>
            </a:endParaRPr>
          </a:p>
          <a:p>
            <a:pPr marL="186055" indent="-173990" algn="just">
              <a:lnSpc>
                <a:spcPct val="100000"/>
              </a:lnSpc>
              <a:spcBef>
                <a:spcPts val="994"/>
              </a:spcBef>
              <a:buAutoNum type="romanLcParenR" startAt="2"/>
              <a:tabLst>
                <a:tab pos="18669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Pricing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ts val="2410"/>
              </a:lnSpc>
              <a:spcBef>
                <a:spcPts val="225"/>
              </a:spcBef>
            </a:pPr>
            <a:r>
              <a:rPr sz="1200" spc="-5" dirty="0">
                <a:latin typeface="Times New Roman"/>
                <a:cs typeface="Times New Roman"/>
              </a:rPr>
              <a:t>Price controls are </a:t>
            </a:r>
            <a:r>
              <a:rPr sz="1200" dirty="0">
                <a:latin typeface="Times New Roman"/>
                <a:cs typeface="Times New Roman"/>
              </a:rPr>
              <a:t>pervasive in the </a:t>
            </a:r>
            <a:r>
              <a:rPr sz="1200" spc="-5" dirty="0">
                <a:latin typeface="Times New Roman"/>
                <a:cs typeface="Times New Roman"/>
              </a:rPr>
              <a:t>world economy. </a:t>
            </a:r>
            <a:r>
              <a:rPr sz="1200" b="1" spc="-5" dirty="0">
                <a:latin typeface="Times New Roman"/>
                <a:cs typeface="Times New Roman"/>
              </a:rPr>
              <a:t>Resale </a:t>
            </a:r>
            <a:r>
              <a:rPr sz="1200" b="1" dirty="0">
                <a:latin typeface="Times New Roman"/>
                <a:cs typeface="Times New Roman"/>
              </a:rPr>
              <a:t>– </a:t>
            </a:r>
            <a:r>
              <a:rPr sz="1200" b="1" spc="-5" dirty="0">
                <a:latin typeface="Times New Roman"/>
                <a:cs typeface="Times New Roman"/>
              </a:rPr>
              <a:t>price maintenance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common</a:t>
            </a:r>
            <a:r>
              <a:rPr sz="1200" spc="-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  relating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pricing. </a:t>
            </a:r>
            <a:r>
              <a:rPr sz="1200" dirty="0">
                <a:latin typeface="Times New Roman"/>
                <a:cs typeface="Times New Roman"/>
              </a:rPr>
              <a:t>Many nations have some legal provisions for resale-price maintenance, but  with </a:t>
            </a:r>
            <a:r>
              <a:rPr sz="1200" spc="-5" dirty="0">
                <a:latin typeface="Times New Roman"/>
                <a:cs typeface="Times New Roman"/>
              </a:rPr>
              <a:t>numerous variations. Another variable 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fact </a:t>
            </a:r>
            <a:r>
              <a:rPr sz="1200" dirty="0">
                <a:latin typeface="Times New Roman"/>
                <a:cs typeface="Times New Roman"/>
              </a:rPr>
              <a:t>that some </a:t>
            </a:r>
            <a:r>
              <a:rPr sz="1200" spc="-5" dirty="0">
                <a:latin typeface="Times New Roman"/>
                <a:cs typeface="Times New Roman"/>
              </a:rPr>
              <a:t>countries allow </a:t>
            </a:r>
            <a:r>
              <a:rPr sz="1200" dirty="0">
                <a:latin typeface="Times New Roman"/>
                <a:cs typeface="Times New Roman"/>
              </a:rPr>
              <a:t>price </a:t>
            </a:r>
            <a:r>
              <a:rPr sz="1200" spc="-5" dirty="0">
                <a:latin typeface="Times New Roman"/>
                <a:cs typeface="Times New Roman"/>
              </a:rPr>
              <a:t>agreements  among competitors.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44</a:t>
            </a:fld>
            <a:endParaRPr spc="-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934" y="951563"/>
            <a:ext cx="5950545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40" y="1257887"/>
            <a:ext cx="5958218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8934" y="1564211"/>
            <a:ext cx="595511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57" y="1870535"/>
            <a:ext cx="4880729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119" y="2181380"/>
            <a:ext cx="1025692" cy="153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86" y="2483183"/>
            <a:ext cx="5083340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2789507"/>
            <a:ext cx="595968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64" y="3095831"/>
            <a:ext cx="5955116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87" y="3402155"/>
            <a:ext cx="5421665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093" y="3713000"/>
            <a:ext cx="911480" cy="153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64" y="4014803"/>
            <a:ext cx="5955116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64" y="4321127"/>
            <a:ext cx="5959686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4627451"/>
            <a:ext cx="5950545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8958" y="4933775"/>
            <a:ext cx="5234223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40" y="5240099"/>
            <a:ext cx="5953649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64" y="5546423"/>
            <a:ext cx="5955116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34" y="5852747"/>
            <a:ext cx="5299891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210" y="6163592"/>
            <a:ext cx="1651795" cy="1265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340" y="6465395"/>
            <a:ext cx="5958218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8910" y="6771719"/>
            <a:ext cx="5953649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64" y="7078043"/>
            <a:ext cx="5959686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8878" y="7384367"/>
            <a:ext cx="2192528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364" y="7690691"/>
            <a:ext cx="5959686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8934" y="7997015"/>
            <a:ext cx="5955116" cy="1582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4364" y="8303339"/>
            <a:ext cx="5955116" cy="1582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910" y="8609676"/>
            <a:ext cx="5953649" cy="15822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4372" y="8915999"/>
            <a:ext cx="2349324" cy="15822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02004" y="894333"/>
            <a:ext cx="5972810" cy="817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form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government price control is another law </a:t>
            </a:r>
            <a:r>
              <a:rPr sz="1200" dirty="0">
                <a:latin typeface="Times New Roman"/>
                <a:cs typeface="Times New Roman"/>
              </a:rPr>
              <a:t>in a majority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nations.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price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controls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economy wide or limited to </a:t>
            </a:r>
            <a:r>
              <a:rPr sz="1200" spc="-5" dirty="0">
                <a:latin typeface="Times New Roman"/>
                <a:cs typeface="Times New Roman"/>
              </a:rPr>
              <a:t>certain </a:t>
            </a:r>
            <a:r>
              <a:rPr sz="1200" dirty="0">
                <a:latin typeface="Times New Roman"/>
                <a:cs typeface="Times New Roman"/>
              </a:rPr>
              <a:t>sectors. </a:t>
            </a:r>
            <a:r>
              <a:rPr sz="1200" spc="-5" dirty="0">
                <a:latin typeface="Times New Roman"/>
                <a:cs typeface="Times New Roman"/>
              </a:rPr>
              <a:t>Generally, </a:t>
            </a:r>
            <a:r>
              <a:rPr sz="1200" dirty="0">
                <a:latin typeface="Times New Roman"/>
                <a:cs typeface="Times New Roman"/>
              </a:rPr>
              <a:t>price controls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limited to  </a:t>
            </a:r>
            <a:r>
              <a:rPr sz="1200" spc="-5" dirty="0">
                <a:latin typeface="Times New Roman"/>
                <a:cs typeface="Times New Roman"/>
              </a:rPr>
              <a:t>"essential" goods, such </a:t>
            </a:r>
            <a:r>
              <a:rPr sz="1200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foodstuffs.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pharmaceutical </a:t>
            </a:r>
            <a:r>
              <a:rPr sz="1200" dirty="0">
                <a:latin typeface="Times New Roman"/>
                <a:cs typeface="Times New Roman"/>
              </a:rPr>
              <a:t>industry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one of the most </a:t>
            </a:r>
            <a:r>
              <a:rPr sz="1200" spc="5" dirty="0">
                <a:latin typeface="Times New Roman"/>
                <a:cs typeface="Times New Roman"/>
              </a:rPr>
              <a:t>frequently  </a:t>
            </a:r>
            <a:r>
              <a:rPr sz="1200" spc="-5" dirty="0">
                <a:latin typeface="Times New Roman"/>
                <a:cs typeface="Times New Roman"/>
              </a:rPr>
              <a:t>controlled. </a:t>
            </a:r>
            <a:r>
              <a:rPr sz="1200" dirty="0">
                <a:latin typeface="Times New Roman"/>
                <a:cs typeface="Times New Roman"/>
              </a:rPr>
              <a:t>Control </a:t>
            </a:r>
            <a:r>
              <a:rPr sz="1200" spc="-5" dirty="0">
                <a:latin typeface="Times New Roman"/>
                <a:cs typeface="Times New Roman"/>
              </a:rPr>
              <a:t>here </a:t>
            </a:r>
            <a:r>
              <a:rPr sz="1200" dirty="0">
                <a:latin typeface="Times New Roman"/>
                <a:cs typeface="Times New Roman"/>
              </a:rPr>
              <a:t>sometimes </a:t>
            </a:r>
            <a:r>
              <a:rPr sz="1200" spc="-5" dirty="0">
                <a:latin typeface="Times New Roman"/>
                <a:cs typeface="Times New Roman"/>
              </a:rPr>
              <a:t>takes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form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controlling </a:t>
            </a:r>
            <a:r>
              <a:rPr sz="1200" dirty="0">
                <a:latin typeface="Times New Roman"/>
                <a:cs typeface="Times New Roman"/>
              </a:rPr>
              <a:t>profit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margins.</a:t>
            </a:r>
            <a:endParaRPr sz="1200">
              <a:latin typeface="Times New Roman"/>
              <a:cs typeface="Times New Roman"/>
            </a:endParaRPr>
          </a:p>
          <a:p>
            <a:pPr marL="228600" indent="-216535" algn="just">
              <a:lnSpc>
                <a:spcPct val="100000"/>
              </a:lnSpc>
              <a:spcBef>
                <a:spcPts val="994"/>
              </a:spcBef>
              <a:buAutoNum type="romanLcParenR" startAt="3"/>
              <a:tabLst>
                <a:tab pos="22923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Distribution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44"/>
              </a:spcBef>
            </a:pPr>
            <a:r>
              <a:rPr sz="1200" dirty="0">
                <a:latin typeface="Times New Roman"/>
                <a:cs typeface="Times New Roman"/>
              </a:rPr>
              <a:t>Distribution </a:t>
            </a:r>
            <a:r>
              <a:rPr sz="1200" spc="-5" dirty="0">
                <a:latin typeface="Times New Roman"/>
                <a:cs typeface="Times New Roman"/>
              </a:rPr>
              <a:t>is an area </a:t>
            </a:r>
            <a:r>
              <a:rPr sz="1200" dirty="0">
                <a:latin typeface="Times New Roman"/>
                <a:cs typeface="Times New Roman"/>
              </a:rPr>
              <a:t>with relatively </a:t>
            </a:r>
            <a:r>
              <a:rPr sz="1200" spc="-5" dirty="0">
                <a:latin typeface="Times New Roman"/>
                <a:cs typeface="Times New Roman"/>
              </a:rPr>
              <a:t>few constraints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7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has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high </a:t>
            </a:r>
            <a:r>
              <a:rPr sz="1200" dirty="0">
                <a:latin typeface="Times New Roman"/>
                <a:cs typeface="Times New Roman"/>
              </a:rPr>
              <a:t>degree of </a:t>
            </a:r>
            <a:r>
              <a:rPr sz="1200" spc="-5" dirty="0">
                <a:latin typeface="Times New Roman"/>
                <a:cs typeface="Times New Roman"/>
              </a:rPr>
              <a:t>freedom </a:t>
            </a:r>
            <a:r>
              <a:rPr sz="1200" dirty="0">
                <a:latin typeface="Times New Roman"/>
                <a:cs typeface="Times New Roman"/>
              </a:rPr>
              <a:t>in choosing distribution </a:t>
            </a:r>
            <a:r>
              <a:rPr sz="1200" spc="-5" dirty="0">
                <a:latin typeface="Times New Roman"/>
                <a:cs typeface="Times New Roman"/>
              </a:rPr>
              <a:t>channels </a:t>
            </a:r>
            <a:r>
              <a:rPr sz="1200" dirty="0">
                <a:latin typeface="Times New Roman"/>
                <a:cs typeface="Times New Roman"/>
              </a:rPr>
              <a:t>among those </a:t>
            </a:r>
            <a:r>
              <a:rPr sz="1200" spc="-5" dirty="0">
                <a:latin typeface="Times New Roman"/>
                <a:cs typeface="Times New Roman"/>
              </a:rPr>
              <a:t>available</a:t>
            </a:r>
            <a:r>
              <a:rPr sz="1200" spc="-1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Of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course,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cannot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choose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channels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available. 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One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major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question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75"/>
              </a:spcBef>
            </a:pPr>
            <a:r>
              <a:rPr sz="1200" dirty="0">
                <a:latin typeface="Times New Roman"/>
                <a:cs typeface="Times New Roman"/>
              </a:rPr>
              <a:t>the legality of exclusive distribution. </a:t>
            </a:r>
            <a:r>
              <a:rPr sz="1200" spc="-5" dirty="0">
                <a:latin typeface="Times New Roman"/>
                <a:cs typeface="Times New Roman"/>
              </a:rPr>
              <a:t>Fortunately, </a:t>
            </a:r>
            <a:r>
              <a:rPr sz="1200" dirty="0">
                <a:latin typeface="Times New Roman"/>
                <a:cs typeface="Times New Roman"/>
              </a:rPr>
              <a:t>this option </a:t>
            </a:r>
            <a:r>
              <a:rPr sz="1200" spc="-5" dirty="0">
                <a:latin typeface="Times New Roman"/>
                <a:cs typeface="Times New Roman"/>
              </a:rPr>
              <a:t>is allowed </a:t>
            </a:r>
            <a:r>
              <a:rPr sz="1200" dirty="0">
                <a:latin typeface="Times New Roman"/>
                <a:cs typeface="Times New Roman"/>
              </a:rPr>
              <a:t>in most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  <a:p>
            <a:pPr marL="219710" indent="-207645" algn="just">
              <a:lnSpc>
                <a:spcPct val="100000"/>
              </a:lnSpc>
              <a:spcBef>
                <a:spcPts val="994"/>
              </a:spcBef>
              <a:buAutoNum type="romanLcParenR" startAt="4"/>
              <a:tabLst>
                <a:tab pos="22034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Promotion</a:t>
            </a:r>
            <a:endParaRPr sz="1200">
              <a:latin typeface="Times New Roman"/>
              <a:cs typeface="Times New Roman"/>
            </a:endParaRPr>
          </a:p>
          <a:p>
            <a:pPr marL="12700" marR="10160" algn="just">
              <a:lnSpc>
                <a:spcPts val="2410"/>
              </a:lnSpc>
              <a:spcBef>
                <a:spcPts val="220"/>
              </a:spcBef>
            </a:pPr>
            <a:r>
              <a:rPr sz="1200" spc="-5" dirty="0">
                <a:latin typeface="Times New Roman"/>
                <a:cs typeface="Times New Roman"/>
              </a:rPr>
              <a:t>Advertising is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most </a:t>
            </a:r>
            <a:r>
              <a:rPr sz="1200" spc="-5" dirty="0">
                <a:latin typeface="Times New Roman"/>
                <a:cs typeface="Times New Roman"/>
              </a:rPr>
              <a:t>controversial </a:t>
            </a:r>
            <a:r>
              <a:rPr sz="1200" dirty="0">
                <a:latin typeface="Times New Roman"/>
                <a:cs typeface="Times New Roman"/>
              </a:rPr>
              <a:t>elements of </a:t>
            </a:r>
            <a:r>
              <a:rPr sz="1200" spc="-5" dirty="0">
                <a:latin typeface="Times New Roman"/>
                <a:cs typeface="Times New Roman"/>
              </a:rPr>
              <a:t>marketing and is subject </a:t>
            </a:r>
            <a:r>
              <a:rPr sz="1200" dirty="0">
                <a:latin typeface="Times New Roman"/>
                <a:cs typeface="Times New Roman"/>
              </a:rPr>
              <a:t>to more </a:t>
            </a:r>
            <a:r>
              <a:rPr sz="1200" spc="-5" dirty="0">
                <a:latin typeface="Times New Roman"/>
                <a:cs typeface="Times New Roman"/>
              </a:rPr>
              <a:t>control  </a:t>
            </a:r>
            <a:r>
              <a:rPr sz="1200" dirty="0">
                <a:latin typeface="Times New Roman"/>
                <a:cs typeface="Times New Roman"/>
              </a:rPr>
              <a:t>than some of the others. Many </a:t>
            </a:r>
            <a:r>
              <a:rPr sz="1200" spc="-5" dirty="0">
                <a:latin typeface="Times New Roman"/>
                <a:cs typeface="Times New Roman"/>
              </a:rPr>
              <a:t>nations </a:t>
            </a:r>
            <a:r>
              <a:rPr sz="1200" dirty="0">
                <a:latin typeface="Times New Roman"/>
                <a:cs typeface="Times New Roman"/>
              </a:rPr>
              <a:t>have some </a:t>
            </a:r>
            <a:r>
              <a:rPr sz="1200" spc="-5" dirty="0">
                <a:latin typeface="Times New Roman"/>
                <a:cs typeface="Times New Roman"/>
              </a:rPr>
              <a:t>law regulating advertising. </a:t>
            </a:r>
            <a:r>
              <a:rPr sz="1200" dirty="0">
                <a:latin typeface="Times New Roman"/>
                <a:cs typeface="Times New Roman"/>
              </a:rPr>
              <a:t>Advertising  </a:t>
            </a:r>
            <a:r>
              <a:rPr sz="1200" spc="-5" dirty="0">
                <a:latin typeface="Times New Roman"/>
                <a:cs typeface="Times New Roman"/>
              </a:rPr>
              <a:t>regulations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take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several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forms.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One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form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pertains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message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truthfulness.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Germany, 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example,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difficult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use comparative </a:t>
            </a:r>
            <a:r>
              <a:rPr sz="1200" dirty="0">
                <a:latin typeface="Times New Roman"/>
                <a:cs typeface="Times New Roman"/>
              </a:rPr>
              <a:t>advertising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words </a:t>
            </a:r>
            <a:r>
              <a:rPr sz="1200" i="1" dirty="0">
                <a:latin typeface="Times New Roman"/>
                <a:cs typeface="Times New Roman"/>
              </a:rPr>
              <a:t>better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best.</a:t>
            </a:r>
            <a:endParaRPr sz="1200">
              <a:latin typeface="Times New Roman"/>
              <a:cs typeface="Times New Roman"/>
            </a:endParaRPr>
          </a:p>
          <a:p>
            <a:pPr marL="12700" marR="10795" algn="just">
              <a:lnSpc>
                <a:spcPts val="241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Another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form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restriction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advertising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certain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example,  Britain does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allow </a:t>
            </a:r>
            <a:r>
              <a:rPr sz="1200" dirty="0">
                <a:latin typeface="Times New Roman"/>
                <a:cs typeface="Times New Roman"/>
              </a:rPr>
              <a:t>no </a:t>
            </a:r>
            <a:r>
              <a:rPr sz="1200" spc="-5" dirty="0">
                <a:latin typeface="Times New Roman"/>
                <a:cs typeface="Times New Roman"/>
              </a:rPr>
              <a:t>cigarette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liquor advertising on </a:t>
            </a:r>
            <a:r>
              <a:rPr sz="1200" spc="-5" dirty="0">
                <a:latin typeface="Times New Roman"/>
                <a:cs typeface="Times New Roman"/>
              </a:rPr>
              <a:t>television.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many nations </a:t>
            </a: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dirty="0">
                <a:latin typeface="Times New Roman"/>
                <a:cs typeface="Times New Roman"/>
              </a:rPr>
              <a:t>are  </a:t>
            </a:r>
            <a:r>
              <a:rPr sz="1200" spc="-5" dirty="0">
                <a:latin typeface="Times New Roman"/>
                <a:cs typeface="Times New Roman"/>
              </a:rPr>
              <a:t>restrictions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sales </a:t>
            </a:r>
            <a:r>
              <a:rPr sz="1200" dirty="0">
                <a:latin typeface="Times New Roman"/>
                <a:cs typeface="Times New Roman"/>
              </a:rPr>
              <a:t>promotion </a:t>
            </a:r>
            <a:r>
              <a:rPr sz="1200" spc="-5" dirty="0">
                <a:latin typeface="Times New Roman"/>
                <a:cs typeface="Times New Roman"/>
              </a:rPr>
              <a:t>techniques </a:t>
            </a:r>
            <a:r>
              <a:rPr sz="1200" dirty="0">
                <a:latin typeface="Times New Roman"/>
                <a:cs typeface="Times New Roman"/>
              </a:rPr>
              <a:t>like discounts, contests, </a:t>
            </a:r>
            <a:r>
              <a:rPr sz="1200" spc="-5" dirty="0">
                <a:latin typeface="Times New Roman"/>
                <a:cs typeface="Times New Roman"/>
              </a:rPr>
              <a:t>deals,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premiums.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60"/>
              </a:spcBef>
            </a:pPr>
            <a:r>
              <a:rPr sz="1200" b="1" spc="-5" dirty="0">
                <a:latin typeface="Times New Roman"/>
                <a:cs typeface="Times New Roman"/>
              </a:rPr>
              <a:t>Enforcement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the</a:t>
            </a:r>
            <a:r>
              <a:rPr sz="1200" b="1" dirty="0">
                <a:latin typeface="Times New Roman"/>
                <a:cs typeface="Times New Roman"/>
              </a:rPr>
              <a:t> Laws</a:t>
            </a:r>
            <a:endParaRPr sz="1200">
              <a:latin typeface="Times New Roman"/>
              <a:cs typeface="Times New Roman"/>
            </a:endParaRPr>
          </a:p>
          <a:p>
            <a:pPr marL="12700" marR="10160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needs to know how </a:t>
            </a:r>
            <a:r>
              <a:rPr sz="1200" spc="-5" dirty="0">
                <a:latin typeface="Times New Roman"/>
                <a:cs typeface="Times New Roman"/>
              </a:rPr>
              <a:t>foreign laws will affect its operations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market. For this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not  </a:t>
            </a:r>
            <a:r>
              <a:rPr sz="1200" spc="-5" dirty="0">
                <a:latin typeface="Times New Roman"/>
                <a:cs typeface="Times New Roman"/>
              </a:rPr>
              <a:t>sufficient </a:t>
            </a:r>
            <a:r>
              <a:rPr sz="1200" dirty="0">
                <a:latin typeface="Times New Roman"/>
                <a:cs typeface="Times New Roman"/>
              </a:rPr>
              <a:t>to know only the </a:t>
            </a:r>
            <a:r>
              <a:rPr sz="1200" spc="-5" dirty="0">
                <a:latin typeface="Times New Roman"/>
                <a:cs typeface="Times New Roman"/>
              </a:rPr>
              <a:t>laws; </a:t>
            </a:r>
            <a:r>
              <a:rPr sz="1200" dirty="0">
                <a:latin typeface="Times New Roman"/>
                <a:cs typeface="Times New Roman"/>
              </a:rPr>
              <a:t>one must </a:t>
            </a:r>
            <a:r>
              <a:rPr sz="1200" spc="-5" dirty="0">
                <a:latin typeface="Times New Roman"/>
                <a:cs typeface="Times New Roman"/>
              </a:rPr>
              <a:t>also know </a:t>
            </a:r>
            <a:r>
              <a:rPr sz="1200" dirty="0">
                <a:latin typeface="Times New Roman"/>
                <a:cs typeface="Times New Roman"/>
              </a:rPr>
              <a:t>how the </a:t>
            </a:r>
            <a:r>
              <a:rPr sz="1200" spc="-5" dirty="0">
                <a:latin typeface="Times New Roman"/>
                <a:cs typeface="Times New Roman"/>
              </a:rPr>
              <a:t>laws are enforced. Most nations  have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been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forgotten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enforced.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Others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enforced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haphazardly,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still </a:t>
            </a:r>
            <a:r>
              <a:rPr sz="1200" spc="-5" dirty="0">
                <a:latin typeface="Times New Roman"/>
                <a:cs typeface="Times New Roman"/>
              </a:rPr>
              <a:t>others </a:t>
            </a:r>
            <a:r>
              <a:rPr sz="1200" dirty="0">
                <a:latin typeface="Times New Roman"/>
                <a:cs typeface="Times New Roman"/>
              </a:rPr>
              <a:t>may be strictly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enforced.</a:t>
            </a:r>
            <a:endParaRPr sz="1200">
              <a:latin typeface="Times New Roman"/>
              <a:cs typeface="Times New Roman"/>
            </a:endParaRPr>
          </a:p>
          <a:p>
            <a:pPr marL="12700" marR="10795" algn="just">
              <a:lnSpc>
                <a:spcPts val="241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An important aspect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enforcement is </a:t>
            </a:r>
            <a:r>
              <a:rPr sz="1200" dirty="0">
                <a:latin typeface="Times New Roman"/>
                <a:cs typeface="Times New Roman"/>
              </a:rPr>
              <a:t>the degree of impartiality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justice. Does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foreign  </a:t>
            </a:r>
            <a:r>
              <a:rPr sz="1200" dirty="0">
                <a:latin typeface="Times New Roman"/>
                <a:cs typeface="Times New Roman"/>
              </a:rPr>
              <a:t>subsidiary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standing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before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strictly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company?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Courts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been  </a:t>
            </a:r>
            <a:r>
              <a:rPr sz="1200" dirty="0">
                <a:latin typeface="Times New Roman"/>
                <a:cs typeface="Times New Roman"/>
              </a:rPr>
              <a:t>known to favor </a:t>
            </a:r>
            <a:r>
              <a:rPr sz="1200" spc="-5" dirty="0">
                <a:latin typeface="Times New Roman"/>
                <a:cs typeface="Times New Roman"/>
              </a:rPr>
              <a:t>national </a:t>
            </a:r>
            <a:r>
              <a:rPr sz="1200" dirty="0">
                <a:latin typeface="Times New Roman"/>
                <a:cs typeface="Times New Roman"/>
              </a:rPr>
              <a:t>firms </a:t>
            </a:r>
            <a:r>
              <a:rPr sz="1200" spc="-5" dirty="0">
                <a:latin typeface="Times New Roman"/>
                <a:cs typeface="Times New Roman"/>
              </a:rPr>
              <a:t>over foreign subsidiaries.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such cases, </a:t>
            </a:r>
            <a:r>
              <a:rPr sz="1200" dirty="0">
                <a:latin typeface="Times New Roman"/>
                <a:cs typeface="Times New Roman"/>
              </a:rPr>
              <a:t>biased </a:t>
            </a:r>
            <a:r>
              <a:rPr sz="1200" spc="-5" dirty="0">
                <a:latin typeface="Times New Roman"/>
                <a:cs typeface="Times New Roman"/>
              </a:rPr>
              <a:t>enforcement</a:t>
            </a:r>
            <a:r>
              <a:rPr sz="1200" spc="-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makes  it one </a:t>
            </a:r>
            <a:r>
              <a:rPr sz="1200" spc="-5" dirty="0">
                <a:latin typeface="Times New Roman"/>
                <a:cs typeface="Times New Roman"/>
              </a:rPr>
              <a:t>law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foreigner and another </a:t>
            </a:r>
            <a:r>
              <a:rPr sz="1200" dirty="0">
                <a:latin typeface="Times New Roman"/>
                <a:cs typeface="Times New Roman"/>
              </a:rPr>
              <a:t>for the national. </a:t>
            </a:r>
            <a:r>
              <a:rPr sz="1200" spc="-5" dirty="0">
                <a:latin typeface="Times New Roman"/>
                <a:cs typeface="Times New Roman"/>
              </a:rPr>
              <a:t>Knowledge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such discrimination is  helpful </a:t>
            </a:r>
            <a:r>
              <a:rPr sz="1200" dirty="0">
                <a:latin typeface="Times New Roman"/>
                <a:cs typeface="Times New Roman"/>
              </a:rPr>
              <a:t>in evaluating the </a:t>
            </a:r>
            <a:r>
              <a:rPr sz="1200" spc="-5" dirty="0">
                <a:latin typeface="Times New Roman"/>
                <a:cs typeface="Times New Roman"/>
              </a:rPr>
              <a:t>legal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climate.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45</a:t>
            </a:fld>
            <a:endParaRPr spc="-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43" y="956084"/>
            <a:ext cx="3591468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234" y="1262408"/>
            <a:ext cx="1894113" cy="126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64" y="1564211"/>
            <a:ext cx="595511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58" y="1870535"/>
            <a:ext cx="5013314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02004" y="897381"/>
            <a:ext cx="5969000" cy="7997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lvl="2" indent="-342900">
              <a:lnSpc>
                <a:spcPct val="100000"/>
              </a:lnSpc>
              <a:spcBef>
                <a:spcPts val="100"/>
              </a:spcBef>
              <a:buAutoNum type="arabicPeriod" startAt="4"/>
              <a:tabLst>
                <a:tab pos="3556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The Firm in the International Legal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Environment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200" b="1" spc="-5" dirty="0">
                <a:latin typeface="Times New Roman"/>
                <a:cs typeface="Times New Roman"/>
              </a:rPr>
              <a:t>Whose </a:t>
            </a:r>
            <a:r>
              <a:rPr sz="1200" b="1" dirty="0">
                <a:latin typeface="Times New Roman"/>
                <a:cs typeface="Times New Roman"/>
              </a:rPr>
              <a:t>Law? </a:t>
            </a:r>
            <a:r>
              <a:rPr sz="1200" b="1" spc="-5" dirty="0">
                <a:latin typeface="Times New Roman"/>
                <a:cs typeface="Times New Roman"/>
              </a:rPr>
              <a:t>Whose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Courts?</a:t>
            </a:r>
            <a:endParaRPr sz="1200">
              <a:latin typeface="Times New Roman"/>
              <a:cs typeface="Times New Roman"/>
            </a:endParaRPr>
          </a:p>
          <a:p>
            <a:pPr marL="12700" marR="6985">
              <a:lnSpc>
                <a:spcPts val="2410"/>
              </a:lnSpc>
              <a:spcBef>
                <a:spcPts val="220"/>
              </a:spcBef>
            </a:pPr>
            <a:r>
              <a:rPr sz="1200" spc="-5" dirty="0">
                <a:latin typeface="Times New Roman"/>
                <a:cs typeface="Times New Roman"/>
              </a:rPr>
              <a:t>Domestic laws govern marketing </a:t>
            </a:r>
            <a:r>
              <a:rPr sz="1200" dirty="0">
                <a:latin typeface="Times New Roman"/>
                <a:cs typeface="Times New Roman"/>
              </a:rPr>
              <a:t>within a </a:t>
            </a:r>
            <a:r>
              <a:rPr sz="1200" spc="-5" dirty="0">
                <a:latin typeface="Times New Roman"/>
                <a:cs typeface="Times New Roman"/>
              </a:rPr>
              <a:t>country. Questions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appropriate </a:t>
            </a:r>
            <a:r>
              <a:rPr sz="1200" dirty="0">
                <a:latin typeface="Times New Roman"/>
                <a:cs typeface="Times New Roman"/>
              </a:rPr>
              <a:t>law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appropriate courts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arise, </a:t>
            </a:r>
            <a:r>
              <a:rPr sz="1200" spc="-5" dirty="0">
                <a:latin typeface="Times New Roman"/>
                <a:cs typeface="Times New Roman"/>
              </a:rPr>
              <a:t>however,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cases </a:t>
            </a:r>
            <a:r>
              <a:rPr sz="1200" dirty="0">
                <a:latin typeface="Times New Roman"/>
                <a:cs typeface="Times New Roman"/>
              </a:rPr>
              <a:t>involving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marketing.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44200"/>
              </a:lnSpc>
              <a:spcBef>
                <a:spcPts val="50"/>
              </a:spcBef>
            </a:pP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commercial </a:t>
            </a:r>
            <a:r>
              <a:rPr sz="1200" dirty="0">
                <a:latin typeface="Times New Roman"/>
                <a:cs typeface="Times New Roman"/>
              </a:rPr>
              <a:t>disputes </a:t>
            </a:r>
            <a:r>
              <a:rPr sz="1200" spc="-5" dirty="0">
                <a:latin typeface="Times New Roman"/>
                <a:cs typeface="Times New Roman"/>
              </a:rPr>
              <a:t>arise </a:t>
            </a:r>
            <a:r>
              <a:rPr sz="1200" dirty="0">
                <a:latin typeface="Times New Roman"/>
                <a:cs typeface="Times New Roman"/>
              </a:rPr>
              <a:t>between </a:t>
            </a:r>
            <a:r>
              <a:rPr sz="1200" spc="-5" dirty="0">
                <a:latin typeface="Times New Roman"/>
                <a:cs typeface="Times New Roman"/>
              </a:rPr>
              <a:t>principals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two different </a:t>
            </a:r>
            <a:r>
              <a:rPr sz="1200" dirty="0">
                <a:latin typeface="Times New Roman"/>
                <a:cs typeface="Times New Roman"/>
              </a:rPr>
              <a:t>nations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would probably  </a:t>
            </a:r>
            <a:r>
              <a:rPr sz="1200" spc="-5" dirty="0">
                <a:latin typeface="Times New Roman"/>
                <a:cs typeface="Times New Roman"/>
              </a:rPr>
              <a:t>prefer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the matter </a:t>
            </a:r>
            <a:r>
              <a:rPr sz="1200" spc="-5" dirty="0">
                <a:latin typeface="Times New Roman"/>
                <a:cs typeface="Times New Roman"/>
              </a:rPr>
              <a:t>judged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own national </a:t>
            </a:r>
            <a:r>
              <a:rPr sz="1200" spc="-5" dirty="0">
                <a:latin typeface="Times New Roman"/>
                <a:cs typeface="Times New Roman"/>
              </a:rPr>
              <a:t>courts under its </a:t>
            </a:r>
            <a:r>
              <a:rPr sz="1200" dirty="0">
                <a:latin typeface="Times New Roman"/>
                <a:cs typeface="Times New Roman"/>
              </a:rPr>
              <a:t>own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laws.</a:t>
            </a:r>
            <a:endParaRPr sz="1200">
              <a:latin typeface="Times New Roman"/>
              <a:cs typeface="Times New Roman"/>
            </a:endParaRPr>
          </a:p>
          <a:p>
            <a:pPr marL="12700" marR="6350">
              <a:lnSpc>
                <a:spcPts val="2080"/>
              </a:lnSpc>
              <a:spcBef>
                <a:spcPts val="160"/>
              </a:spcBef>
            </a:pP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time the dispute </a:t>
            </a:r>
            <a:r>
              <a:rPr sz="1200" spc="-10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arisen, however, </a:t>
            </a:r>
            <a:r>
              <a:rPr sz="1200" dirty="0">
                <a:latin typeface="Times New Roman"/>
                <a:cs typeface="Times New Roman"/>
              </a:rPr>
              <a:t>the question of </a:t>
            </a:r>
            <a:r>
              <a:rPr sz="1200" spc="-5" dirty="0">
                <a:latin typeface="Times New Roman"/>
                <a:cs typeface="Times New Roman"/>
              </a:rPr>
              <a:t>jurisdiction </a:t>
            </a:r>
            <a:r>
              <a:rPr sz="1200" spc="-10" dirty="0">
                <a:latin typeface="Times New Roman"/>
                <a:cs typeface="Times New Roman"/>
              </a:rPr>
              <a:t>has </a:t>
            </a:r>
            <a:r>
              <a:rPr sz="1200" spc="5" dirty="0">
                <a:latin typeface="Times New Roman"/>
                <a:cs typeface="Times New Roman"/>
              </a:rPr>
              <a:t>usually </a:t>
            </a:r>
            <a:r>
              <a:rPr sz="1200" dirty="0">
                <a:latin typeface="Times New Roman"/>
                <a:cs typeface="Times New Roman"/>
              </a:rPr>
              <a:t>already been  </a:t>
            </a:r>
            <a:r>
              <a:rPr sz="1200" spc="-5" dirty="0">
                <a:latin typeface="Times New Roman"/>
                <a:cs typeface="Times New Roman"/>
              </a:rPr>
              <a:t>settled  </a:t>
            </a:r>
            <a:r>
              <a:rPr sz="1200" spc="5" dirty="0">
                <a:latin typeface="Times New Roman"/>
                <a:cs typeface="Times New Roman"/>
              </a:rPr>
              <a:t>by  </a:t>
            </a:r>
            <a:r>
              <a:rPr sz="1200" dirty="0">
                <a:latin typeface="Times New Roman"/>
                <a:cs typeface="Times New Roman"/>
              </a:rPr>
              <a:t>one  means 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another.  One  </a:t>
            </a:r>
            <a:r>
              <a:rPr sz="1200" spc="5" dirty="0">
                <a:latin typeface="Times New Roman"/>
                <a:cs typeface="Times New Roman"/>
              </a:rPr>
              <a:t>way 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decide 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issue  </a:t>
            </a:r>
            <a:r>
              <a:rPr sz="1200" dirty="0">
                <a:latin typeface="Times New Roman"/>
                <a:cs typeface="Times New Roman"/>
              </a:rPr>
              <a:t>before  </a:t>
            </a:r>
            <a:r>
              <a:rPr sz="1200" spc="-5" dirty="0">
                <a:latin typeface="Times New Roman"/>
                <a:cs typeface="Times New Roman"/>
              </a:rPr>
              <a:t>hand  is 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inserting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200" i="1" spc="-5" dirty="0">
                <a:latin typeface="Times New Roman"/>
                <a:cs typeface="Times New Roman"/>
              </a:rPr>
              <a:t>jurisdictional clause </a:t>
            </a:r>
            <a:r>
              <a:rPr sz="1200" dirty="0">
                <a:latin typeface="Times New Roman"/>
                <a:cs typeface="Times New Roman"/>
              </a:rPr>
              <a:t>in to the </a:t>
            </a:r>
            <a:r>
              <a:rPr sz="1200" spc="-5" dirty="0">
                <a:latin typeface="Times New Roman"/>
                <a:cs typeface="Times New Roman"/>
              </a:rPr>
              <a:t>contract. Then when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contract is signed </a:t>
            </a:r>
            <a:r>
              <a:rPr sz="1200" dirty="0">
                <a:latin typeface="Times New Roman"/>
                <a:cs typeface="Times New Roman"/>
              </a:rPr>
              <a:t>each party </a:t>
            </a:r>
            <a:r>
              <a:rPr sz="1200" spc="-5" dirty="0">
                <a:latin typeface="Times New Roman"/>
                <a:cs typeface="Times New Roman"/>
              </a:rPr>
              <a:t>agrees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200" spc="-5" dirty="0">
                <a:latin typeface="Times New Roman"/>
                <a:cs typeface="Times New Roman"/>
              </a:rPr>
              <a:t>laws </a:t>
            </a:r>
            <a:r>
              <a:rPr sz="1200" dirty="0">
                <a:latin typeface="Times New Roman"/>
                <a:cs typeface="Times New Roman"/>
              </a:rPr>
              <a:t>of a particular nation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governs.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Arbitration </a:t>
            </a:r>
            <a:r>
              <a:rPr sz="1200" b="1" dirty="0">
                <a:latin typeface="Times New Roman"/>
                <a:cs typeface="Times New Roman"/>
              </a:rPr>
              <a:t>or</a:t>
            </a:r>
            <a:r>
              <a:rPr sz="1200" b="1" spc="-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Litigation?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2060"/>
              </a:lnSpc>
              <a:spcBef>
                <a:spcPts val="16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marketer </a:t>
            </a:r>
            <a:r>
              <a:rPr sz="1200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knowledgeable about laws and contracts. Contracts </a:t>
            </a:r>
            <a:r>
              <a:rPr sz="1200" dirty="0">
                <a:latin typeface="Times New Roman"/>
                <a:cs typeface="Times New Roman"/>
              </a:rPr>
              <a:t>identify  </a:t>
            </a:r>
            <a:r>
              <a:rPr sz="1200" spc="-5" dirty="0">
                <a:latin typeface="Times New Roman"/>
                <a:cs typeface="Times New Roman"/>
              </a:rPr>
              <a:t>two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things: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(1)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responsibilities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each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party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(2)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legal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recourse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obtain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satisfaction.</a:t>
            </a:r>
            <a:endParaRPr sz="1200">
              <a:latin typeface="Times New Roman"/>
              <a:cs typeface="Times New Roman"/>
            </a:endParaRPr>
          </a:p>
          <a:p>
            <a:pPr marL="12700" marR="8255">
              <a:lnSpc>
                <a:spcPts val="2060"/>
              </a:lnSpc>
              <a:spcBef>
                <a:spcPts val="20"/>
              </a:spcBef>
            </a:pPr>
            <a:r>
              <a:rPr sz="1200" spc="-5" dirty="0">
                <a:latin typeface="Times New Roman"/>
                <a:cs typeface="Times New Roman"/>
              </a:rPr>
              <a:t>Actually, </a:t>
            </a:r>
            <a:r>
              <a:rPr sz="1200" dirty="0">
                <a:latin typeface="Times New Roman"/>
                <a:cs typeface="Times New Roman"/>
              </a:rPr>
              <a:t>however, </a:t>
            </a:r>
            <a:r>
              <a:rPr sz="1200" spc="-5" dirty="0">
                <a:latin typeface="Times New Roman"/>
                <a:cs typeface="Times New Roman"/>
              </a:rPr>
              <a:t>international marketers consider litigation </a:t>
            </a:r>
            <a:r>
              <a:rPr sz="1200" dirty="0">
                <a:latin typeface="Times New Roman"/>
                <a:cs typeface="Times New Roman"/>
              </a:rPr>
              <a:t>a last resort </a:t>
            </a:r>
            <a:r>
              <a:rPr sz="1200" spc="-5" dirty="0">
                <a:latin typeface="Times New Roman"/>
                <a:cs typeface="Times New Roman"/>
              </a:rPr>
              <a:t>and prefer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settle  </a:t>
            </a:r>
            <a:r>
              <a:rPr sz="1200" dirty="0">
                <a:latin typeface="Times New Roman"/>
                <a:cs typeface="Times New Roman"/>
              </a:rPr>
              <a:t>disputes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way.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several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reasons,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litigation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considered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poor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way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settling</a:t>
            </a:r>
            <a:endParaRPr sz="1200">
              <a:latin typeface="Times New Roman"/>
              <a:cs typeface="Times New Roman"/>
            </a:endParaRPr>
          </a:p>
          <a:p>
            <a:pPr marL="12700" marR="6350">
              <a:lnSpc>
                <a:spcPts val="2070"/>
              </a:lnSpc>
              <a:spcBef>
                <a:spcPts val="10"/>
              </a:spcBef>
            </a:pPr>
            <a:r>
              <a:rPr sz="1200" dirty="0">
                <a:latin typeface="Times New Roman"/>
                <a:cs typeface="Times New Roman"/>
              </a:rPr>
              <a:t>disputes with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parties. </a:t>
            </a:r>
            <a:r>
              <a:rPr sz="1200" spc="-5" dirty="0">
                <a:latin typeface="Times New Roman"/>
                <a:cs typeface="Times New Roman"/>
              </a:rPr>
              <a:t>Litigation </a:t>
            </a:r>
            <a:r>
              <a:rPr sz="1200" dirty="0">
                <a:latin typeface="Times New Roman"/>
                <a:cs typeface="Times New Roman"/>
              </a:rPr>
              <a:t>usually involves long </a:t>
            </a:r>
            <a:r>
              <a:rPr sz="1200" spc="-5" dirty="0">
                <a:latin typeface="Times New Roman"/>
                <a:cs typeface="Times New Roman"/>
              </a:rPr>
              <a:t>delays, </a:t>
            </a:r>
            <a:r>
              <a:rPr sz="1200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which inventories 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tied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up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trade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halted.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Further,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costly,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only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money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also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customer</a:t>
            </a:r>
            <a:endParaRPr sz="1200">
              <a:latin typeface="Times New Roman"/>
              <a:cs typeface="Times New Roman"/>
            </a:endParaRPr>
          </a:p>
          <a:p>
            <a:pPr marL="12700" marR="8255">
              <a:lnSpc>
                <a:spcPts val="206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goodwill and </a:t>
            </a:r>
            <a:r>
              <a:rPr sz="1200" dirty="0">
                <a:latin typeface="Times New Roman"/>
                <a:cs typeface="Times New Roman"/>
              </a:rPr>
              <a:t>public relations. </a:t>
            </a:r>
            <a:r>
              <a:rPr sz="1200" spc="-5" dirty="0">
                <a:latin typeface="Times New Roman"/>
                <a:cs typeface="Times New Roman"/>
              </a:rPr>
              <a:t>Firms also </a:t>
            </a:r>
            <a:r>
              <a:rPr sz="1200" dirty="0">
                <a:latin typeface="Times New Roman"/>
                <a:cs typeface="Times New Roman"/>
              </a:rPr>
              <a:t>frequently </a:t>
            </a:r>
            <a:r>
              <a:rPr sz="1200" spc="-5" dirty="0">
                <a:latin typeface="Times New Roman"/>
                <a:cs typeface="Times New Roman"/>
              </a:rPr>
              <a:t>fear discrimination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foreign court.  Litigation is </a:t>
            </a:r>
            <a:r>
              <a:rPr sz="1200" dirty="0">
                <a:latin typeface="Times New Roman"/>
                <a:cs typeface="Times New Roman"/>
              </a:rPr>
              <a:t>thus </a:t>
            </a:r>
            <a:r>
              <a:rPr sz="1200" spc="-5" dirty="0">
                <a:latin typeface="Times New Roman"/>
                <a:cs typeface="Times New Roman"/>
              </a:rPr>
              <a:t>seen as an unattractive alternative </a:t>
            </a:r>
            <a:r>
              <a:rPr sz="1200" dirty="0">
                <a:latin typeface="Times New Roman"/>
                <a:cs typeface="Times New Roman"/>
              </a:rPr>
              <a:t>to 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5" dirty="0">
                <a:latin typeface="Times New Roman"/>
                <a:cs typeface="Times New Roman"/>
              </a:rPr>
              <a:t>only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else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fails.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900"/>
              </a:lnSpc>
            </a:pPr>
            <a:r>
              <a:rPr sz="1200" spc="-5" dirty="0">
                <a:latin typeface="Times New Roman"/>
                <a:cs typeface="Times New Roman"/>
              </a:rPr>
              <a:t>Arbitration 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process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5" dirty="0">
                <a:latin typeface="Times New Roman"/>
                <a:cs typeface="Times New Roman"/>
              </a:rPr>
              <a:t>parties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conflict agree </a:t>
            </a:r>
            <a:r>
              <a:rPr sz="1200" dirty="0">
                <a:latin typeface="Times New Roman"/>
                <a:cs typeface="Times New Roman"/>
              </a:rPr>
              <a:t>to submit their </a:t>
            </a:r>
            <a:r>
              <a:rPr sz="1200" spc="-5" dirty="0">
                <a:latin typeface="Times New Roman"/>
                <a:cs typeface="Times New Roman"/>
              </a:rPr>
              <a:t>cases </a:t>
            </a:r>
            <a:r>
              <a:rPr sz="1200" dirty="0">
                <a:latin typeface="Times New Roman"/>
                <a:cs typeface="Times New Roman"/>
              </a:rPr>
              <a:t>to a  </a:t>
            </a:r>
            <a:r>
              <a:rPr sz="1200" spc="-5" dirty="0">
                <a:latin typeface="Times New Roman"/>
                <a:cs typeface="Times New Roman"/>
              </a:rPr>
              <a:t>private </a:t>
            </a:r>
            <a:r>
              <a:rPr sz="1200" dirty="0">
                <a:latin typeface="Times New Roman"/>
                <a:cs typeface="Times New Roman"/>
              </a:rPr>
              <a:t>individual or body whose decision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will </a:t>
            </a:r>
            <a:r>
              <a:rPr sz="1200" spc="-5" dirty="0">
                <a:latin typeface="Times New Roman"/>
                <a:cs typeface="Times New Roman"/>
              </a:rPr>
              <a:t>honor. Arbitration </a:t>
            </a:r>
            <a:r>
              <a:rPr sz="1200" dirty="0">
                <a:latin typeface="Times New Roman"/>
                <a:cs typeface="Times New Roman"/>
              </a:rPr>
              <a:t>generally </a:t>
            </a:r>
            <a:r>
              <a:rPr sz="1200" spc="-5" dirty="0">
                <a:latin typeface="Times New Roman"/>
                <a:cs typeface="Times New Roman"/>
              </a:rPr>
              <a:t>overcomes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disadvantages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litigation. Decisions </a:t>
            </a:r>
            <a:r>
              <a:rPr sz="1200" dirty="0">
                <a:latin typeface="Times New Roman"/>
                <a:cs typeface="Times New Roman"/>
              </a:rPr>
              <a:t>tend to be </a:t>
            </a:r>
            <a:r>
              <a:rPr sz="1200" spc="-5" dirty="0">
                <a:latin typeface="Times New Roman"/>
                <a:cs typeface="Times New Roman"/>
              </a:rPr>
              <a:t>faster and cheaper. </a:t>
            </a:r>
            <a:r>
              <a:rPr sz="1200" dirty="0">
                <a:latin typeface="Times New Roman"/>
                <a:cs typeface="Times New Roman"/>
              </a:rPr>
              <a:t>Arbitration </a:t>
            </a:r>
            <a:r>
              <a:rPr sz="1200" spc="-5" dirty="0">
                <a:latin typeface="Times New Roman"/>
                <a:cs typeface="Times New Roman"/>
              </a:rPr>
              <a:t>is less damaging 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good will because </a:t>
            </a:r>
            <a:r>
              <a:rPr sz="1200" dirty="0">
                <a:latin typeface="Times New Roman"/>
                <a:cs typeface="Times New Roman"/>
              </a:rPr>
              <a:t>of the secrecy of the </a:t>
            </a:r>
            <a:r>
              <a:rPr sz="1200" spc="-5" dirty="0">
                <a:latin typeface="Times New Roman"/>
                <a:cs typeface="Times New Roman"/>
              </a:rPr>
              <a:t>proceedings and </a:t>
            </a:r>
            <a:r>
              <a:rPr sz="1200" dirty="0">
                <a:latin typeface="Times New Roman"/>
                <a:cs typeface="Times New Roman"/>
              </a:rPr>
              <a:t>their less hostile</a:t>
            </a:r>
            <a:r>
              <a:rPr sz="1200" spc="-5" dirty="0">
                <a:latin typeface="Times New Roman"/>
                <a:cs typeface="Times New Roman"/>
              </a:rPr>
              <a:t> nature.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Activity </a:t>
            </a:r>
            <a:r>
              <a:rPr sz="1200" b="1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  <a:spcBef>
                <a:spcPts val="625"/>
              </a:spcBef>
            </a:pPr>
            <a:r>
              <a:rPr sz="1200" b="1" dirty="0">
                <a:latin typeface="Times New Roman"/>
                <a:cs typeface="Times New Roman"/>
              </a:rPr>
              <a:t>Answer </a:t>
            </a:r>
            <a:r>
              <a:rPr sz="1200" b="1" spc="-5" dirty="0">
                <a:latin typeface="Times New Roman"/>
                <a:cs typeface="Times New Roman"/>
              </a:rPr>
              <a:t>the following questions before continuing </a:t>
            </a:r>
            <a:r>
              <a:rPr sz="1200" b="1" dirty="0">
                <a:latin typeface="Times New Roman"/>
                <a:cs typeface="Times New Roman"/>
              </a:rPr>
              <a:t>to </a:t>
            </a:r>
            <a:r>
              <a:rPr sz="1200" b="1" spc="-5" dirty="0">
                <a:latin typeface="Times New Roman"/>
                <a:cs typeface="Times New Roman"/>
              </a:rPr>
              <a:t>the next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section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469265" lvl="3" indent="-228600">
              <a:lnSpc>
                <a:spcPct val="100000"/>
              </a:lnSpc>
              <a:buAutoNum type="arabicPeriod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legal </a:t>
            </a:r>
            <a:r>
              <a:rPr sz="1200" dirty="0">
                <a:latin typeface="Times New Roman"/>
                <a:cs typeface="Times New Roman"/>
              </a:rPr>
              <a:t>environment of </a:t>
            </a:r>
            <a:r>
              <a:rPr sz="1200" spc="-5" dirty="0">
                <a:latin typeface="Times New Roman"/>
                <a:cs typeface="Times New Roman"/>
              </a:rPr>
              <a:t>international marketing has three dimensions. </a:t>
            </a:r>
            <a:r>
              <a:rPr sz="1200" dirty="0">
                <a:latin typeface="Times New Roman"/>
                <a:cs typeface="Times New Roman"/>
              </a:rPr>
              <a:t>Outline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them.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46</a:t>
            </a:fld>
            <a:endParaRPr spc="-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853" y="1082954"/>
            <a:ext cx="5486400" cy="0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0604" y="1414018"/>
            <a:ext cx="54844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2. Explain how </a:t>
            </a:r>
            <a:r>
              <a:rPr sz="1200" spc="-5" dirty="0">
                <a:latin typeface="Times New Roman"/>
                <a:cs typeface="Times New Roman"/>
              </a:rPr>
              <a:t>WTO creates an environment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favorable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1853" y="1871116"/>
            <a:ext cx="5487035" cy="0"/>
          </a:xfrm>
          <a:custGeom>
            <a:avLst/>
            <a:gdLst/>
            <a:ahLst/>
            <a:cxnLst/>
            <a:rect l="l" t="t" r="r" b="b"/>
            <a:pathLst>
              <a:path w="5487034">
                <a:moveTo>
                  <a:pt x="0" y="0"/>
                </a:moveTo>
                <a:lnTo>
                  <a:pt x="548703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30604" y="2201926"/>
            <a:ext cx="5724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3. The </a:t>
            </a:r>
            <a:r>
              <a:rPr sz="1200" spc="-5" dirty="0">
                <a:latin typeface="Times New Roman"/>
                <a:cs typeface="Times New Roman"/>
              </a:rPr>
              <a:t>differences </a:t>
            </a:r>
            <a:r>
              <a:rPr sz="1200" dirty="0">
                <a:latin typeface="Times New Roman"/>
                <a:cs typeface="Times New Roman"/>
              </a:rPr>
              <a:t>among </a:t>
            </a:r>
            <a:r>
              <a:rPr sz="1200" spc="-5" dirty="0">
                <a:latin typeface="Times New Roman"/>
                <a:cs typeface="Times New Roman"/>
              </a:rPr>
              <a:t>legal systems </a:t>
            </a:r>
            <a:r>
              <a:rPr sz="1200" dirty="0">
                <a:latin typeface="Times New Roman"/>
                <a:cs typeface="Times New Roman"/>
              </a:rPr>
              <a:t>are important to the </a:t>
            </a:r>
            <a:r>
              <a:rPr sz="1200" spc="-5" dirty="0">
                <a:latin typeface="Times New Roman"/>
                <a:cs typeface="Times New Roman"/>
              </a:rPr>
              <a:t>international marketer.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Explain.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853" y="2660548"/>
            <a:ext cx="5486400" cy="0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30604" y="2911728"/>
            <a:ext cx="3181350" cy="55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>
              <a:lnSpc>
                <a:spcPct val="1435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4. Explain how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laws </a:t>
            </a:r>
            <a:r>
              <a:rPr sz="1200" spc="-5" dirty="0">
                <a:latin typeface="Times New Roman"/>
                <a:cs typeface="Times New Roman"/>
              </a:rPr>
              <a:t>influence </a:t>
            </a:r>
            <a:r>
              <a:rPr sz="1200" dirty="0">
                <a:latin typeface="Times New Roman"/>
                <a:cs typeface="Times New Roman"/>
              </a:rPr>
              <a:t>the four 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2162" y="2991357"/>
            <a:ext cx="2425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P’s of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in the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71853" y="3712489"/>
            <a:ext cx="5486400" cy="0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1853" y="3974617"/>
            <a:ext cx="3657600" cy="0"/>
          </a:xfrm>
          <a:custGeom>
            <a:avLst/>
            <a:gdLst/>
            <a:ahLst/>
            <a:cxnLst/>
            <a:rect l="l" t="t" r="r" b="b"/>
            <a:pathLst>
              <a:path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71853" y="5026177"/>
            <a:ext cx="5486400" cy="0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8710" y="5162324"/>
            <a:ext cx="597372" cy="126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20" y="5468648"/>
            <a:ext cx="2494252" cy="126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5770451"/>
            <a:ext cx="595511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64" y="6076775"/>
            <a:ext cx="595968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8934" y="6383099"/>
            <a:ext cx="595968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64" y="6689423"/>
            <a:ext cx="5955116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40" y="6995747"/>
            <a:ext cx="5958218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64" y="7302071"/>
            <a:ext cx="5959686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296" y="7608395"/>
            <a:ext cx="1817699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388" y="7914719"/>
            <a:ext cx="5956577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64" y="8221043"/>
            <a:ext cx="5959686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364" y="8527367"/>
            <a:ext cx="5955116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364" y="8833704"/>
            <a:ext cx="595511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02004" y="4224655"/>
            <a:ext cx="5970905" cy="476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228600">
              <a:lnSpc>
                <a:spcPct val="1442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5.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Between litigation </a:t>
            </a:r>
            <a:r>
              <a:rPr sz="1200" dirty="0">
                <a:latin typeface="Times New Roman"/>
                <a:cs typeface="Times New Roman"/>
              </a:rPr>
              <a:t>&amp; </a:t>
            </a:r>
            <a:r>
              <a:rPr sz="1200" spc="-5" dirty="0">
                <a:latin typeface="Times New Roman"/>
                <a:cs typeface="Times New Roman"/>
              </a:rPr>
              <a:t>arbitration which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better option for </a:t>
            </a:r>
            <a:r>
              <a:rPr sz="1200" spc="-5" dirty="0">
                <a:latin typeface="Times New Roman"/>
                <a:cs typeface="Times New Roman"/>
              </a:rPr>
              <a:t>settling commercial </a:t>
            </a:r>
            <a:r>
              <a:rPr sz="1200" dirty="0">
                <a:latin typeface="Times New Roman"/>
                <a:cs typeface="Times New Roman"/>
              </a:rPr>
              <a:t>disputes  </a:t>
            </a:r>
            <a:r>
              <a:rPr sz="1200" spc="-5" dirty="0">
                <a:latin typeface="Times New Roman"/>
                <a:cs typeface="Times New Roman"/>
              </a:rPr>
              <a:t>arising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marketing?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Jusitify.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75"/>
              </a:spcBef>
            </a:pPr>
            <a:r>
              <a:rPr sz="1200" b="1" dirty="0">
                <a:latin typeface="Times New Roman"/>
                <a:cs typeface="Times New Roman"/>
              </a:rPr>
              <a:t>2.4 </a:t>
            </a:r>
            <a:r>
              <a:rPr sz="1200" b="1" spc="-5" dirty="0">
                <a:latin typeface="Times New Roman"/>
                <a:cs typeface="Times New Roman"/>
              </a:rPr>
              <a:t>The Socio </a:t>
            </a:r>
            <a:r>
              <a:rPr sz="1200" b="1" dirty="0">
                <a:latin typeface="Times New Roman"/>
                <a:cs typeface="Times New Roman"/>
              </a:rPr>
              <a:t>– </a:t>
            </a:r>
            <a:r>
              <a:rPr sz="1200" b="1" spc="-5" dirty="0">
                <a:latin typeface="Times New Roman"/>
                <a:cs typeface="Times New Roman"/>
              </a:rPr>
              <a:t>Cultural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Environment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socio </a:t>
            </a:r>
            <a:r>
              <a:rPr sz="1200" dirty="0">
                <a:latin typeface="Times New Roman"/>
                <a:cs typeface="Times New Roman"/>
              </a:rPr>
              <a:t>- </a:t>
            </a:r>
            <a:r>
              <a:rPr sz="1200" spc="-5" dirty="0">
                <a:latin typeface="Times New Roman"/>
                <a:cs typeface="Times New Roman"/>
              </a:rPr>
              <a:t>cultural </a:t>
            </a:r>
            <a:r>
              <a:rPr sz="1200" dirty="0">
                <a:latin typeface="Times New Roman"/>
                <a:cs typeface="Times New Roman"/>
              </a:rPr>
              <a:t>environment </a:t>
            </a:r>
            <a:r>
              <a:rPr sz="1200" spc="-5" dirty="0">
                <a:latin typeface="Times New Roman"/>
                <a:cs typeface="Times New Roman"/>
              </a:rPr>
              <a:t>influences </a:t>
            </a:r>
            <a:r>
              <a:rPr sz="1200" dirty="0">
                <a:latin typeface="Times New Roman"/>
                <a:cs typeface="Times New Roman"/>
              </a:rPr>
              <a:t>the behavior of </a:t>
            </a:r>
            <a:r>
              <a:rPr sz="1200" spc="-5" dirty="0">
                <a:latin typeface="Times New Roman"/>
                <a:cs typeface="Times New Roman"/>
              </a:rPr>
              <a:t>customers </a:t>
            </a:r>
            <a:r>
              <a:rPr sz="1200" dirty="0">
                <a:latin typeface="Times New Roman"/>
                <a:cs typeface="Times New Roman"/>
              </a:rPr>
              <a:t>who </a:t>
            </a:r>
            <a:r>
              <a:rPr sz="1200" spc="-5" dirty="0">
                <a:latin typeface="Times New Roman"/>
                <a:cs typeface="Times New Roman"/>
              </a:rPr>
              <a:t>comprise markets,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managers </a:t>
            </a:r>
            <a:r>
              <a:rPr sz="1200" dirty="0">
                <a:latin typeface="Times New Roman"/>
                <a:cs typeface="Times New Roman"/>
              </a:rPr>
              <a:t>who plan and </a:t>
            </a:r>
            <a:r>
              <a:rPr sz="1200" spc="-5" dirty="0">
                <a:latin typeface="Times New Roman"/>
                <a:cs typeface="Times New Roman"/>
              </a:rPr>
              <a:t>implement international marketing programs, and </a:t>
            </a:r>
            <a:r>
              <a:rPr sz="1200" dirty="0">
                <a:latin typeface="Times New Roman"/>
                <a:cs typeface="Times New Roman"/>
              </a:rPr>
              <a:t>the marketing  </a:t>
            </a:r>
            <a:r>
              <a:rPr sz="1200" spc="-5" dirty="0">
                <a:latin typeface="Times New Roman"/>
                <a:cs typeface="Times New Roman"/>
              </a:rPr>
              <a:t>intermediaries </a:t>
            </a:r>
            <a:r>
              <a:rPr sz="1200" dirty="0">
                <a:latin typeface="Times New Roman"/>
                <a:cs typeface="Times New Roman"/>
              </a:rPr>
              <a:t>who participate in </a:t>
            </a:r>
            <a:r>
              <a:rPr sz="1200" spc="-5" dirty="0">
                <a:latin typeface="Times New Roman"/>
                <a:cs typeface="Times New Roman"/>
              </a:rPr>
              <a:t>international marketing process. </a:t>
            </a:r>
            <a:r>
              <a:rPr sz="1200" dirty="0">
                <a:latin typeface="Times New Roman"/>
                <a:cs typeface="Times New Roman"/>
              </a:rPr>
              <a:t>Culture should not be simply  </a:t>
            </a:r>
            <a:r>
              <a:rPr sz="1200" spc="-5" dirty="0">
                <a:latin typeface="Times New Roman"/>
                <a:cs typeface="Times New Roman"/>
              </a:rPr>
              <a:t>considered as an </a:t>
            </a:r>
            <a:r>
              <a:rPr sz="1200" dirty="0">
                <a:latin typeface="Times New Roman"/>
                <a:cs typeface="Times New Roman"/>
              </a:rPr>
              <a:t>obstacle to doing </a:t>
            </a:r>
            <a:r>
              <a:rPr sz="1200" spc="-5" dirty="0">
                <a:latin typeface="Times New Roman"/>
                <a:cs typeface="Times New Roman"/>
              </a:rPr>
              <a:t>business across cultures. </a:t>
            </a:r>
            <a:r>
              <a:rPr sz="1200" dirty="0">
                <a:latin typeface="Times New Roman"/>
                <a:cs typeface="Times New Roman"/>
              </a:rPr>
              <a:t>Culture can provide </a:t>
            </a:r>
            <a:r>
              <a:rPr sz="1200" spc="-5" dirty="0">
                <a:latin typeface="Times New Roman"/>
                <a:cs typeface="Times New Roman"/>
              </a:rPr>
              <a:t>tangible </a:t>
            </a:r>
            <a:r>
              <a:rPr sz="1200" dirty="0">
                <a:latin typeface="Times New Roman"/>
                <a:cs typeface="Times New Roman"/>
              </a:rPr>
              <a:t>benefits  </a:t>
            </a:r>
            <a:r>
              <a:rPr sz="1200" spc="-5" dirty="0">
                <a:latin typeface="Times New Roman"/>
                <a:cs typeface="Times New Roman"/>
              </a:rPr>
              <a:t>and 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competitive </a:t>
            </a:r>
            <a:r>
              <a:rPr sz="1200" dirty="0">
                <a:latin typeface="Times New Roman"/>
                <a:cs typeface="Times New Roman"/>
              </a:rPr>
              <a:t>tool or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basis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competitive strategy.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short, </a:t>
            </a:r>
            <a:r>
              <a:rPr sz="1200" spc="-5" dirty="0">
                <a:latin typeface="Times New Roman"/>
                <a:cs typeface="Times New Roman"/>
              </a:rPr>
              <a:t>cultural  differences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can,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should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managed.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It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they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mismanaged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that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problems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arise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40"/>
              </a:spcBef>
            </a:pPr>
            <a:r>
              <a:rPr sz="1200" spc="-5" dirty="0">
                <a:latin typeface="Times New Roman"/>
                <a:cs typeface="Times New Roman"/>
              </a:rPr>
              <a:t>profits are </a:t>
            </a:r>
            <a:r>
              <a:rPr sz="1200" dirty="0">
                <a:latin typeface="Times New Roman"/>
                <a:cs typeface="Times New Roman"/>
              </a:rPr>
              <a:t>adversely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affected.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buying decision process of buyers </a:t>
            </a:r>
            <a:r>
              <a:rPr sz="1200" spc="-5" dirty="0">
                <a:latin typeface="Times New Roman"/>
                <a:cs typeface="Times New Roman"/>
              </a:rPr>
              <a:t>whether </a:t>
            </a:r>
            <a:r>
              <a:rPr sz="1200" dirty="0">
                <a:latin typeface="Times New Roman"/>
                <a:cs typeface="Times New Roman"/>
              </a:rPr>
              <a:t>consumer or </a:t>
            </a:r>
            <a:r>
              <a:rPr sz="1200" spc="-5" dirty="0">
                <a:latin typeface="Times New Roman"/>
                <a:cs typeface="Times New Roman"/>
              </a:rPr>
              <a:t>industrial is influenced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socio-  </a:t>
            </a:r>
            <a:r>
              <a:rPr sz="1200" spc="-5" dirty="0">
                <a:latin typeface="Times New Roman"/>
                <a:cs typeface="Times New Roman"/>
              </a:rPr>
              <a:t>cultural characteristics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buyers, and </a:t>
            </a:r>
            <a:r>
              <a:rPr sz="1200" dirty="0">
                <a:latin typeface="Times New Roman"/>
                <a:cs typeface="Times New Roman"/>
              </a:rPr>
              <a:t>these socio - </a:t>
            </a:r>
            <a:r>
              <a:rPr sz="1200" spc="-5" dirty="0">
                <a:latin typeface="Times New Roman"/>
                <a:cs typeface="Times New Roman"/>
              </a:rPr>
              <a:t>cultural characteristics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influenced </a:t>
            </a:r>
            <a:r>
              <a:rPr sz="1200" spc="10" dirty="0">
                <a:latin typeface="Times New Roman"/>
                <a:cs typeface="Times New Roman"/>
              </a:rPr>
              <a:t>by  </a:t>
            </a:r>
            <a:r>
              <a:rPr sz="1200" spc="-5" dirty="0">
                <a:latin typeface="Times New Roman"/>
                <a:cs typeface="Times New Roman"/>
              </a:rPr>
              <a:t>external </a:t>
            </a:r>
            <a:r>
              <a:rPr sz="1200" dirty="0">
                <a:latin typeface="Times New Roman"/>
                <a:cs typeface="Times New Roman"/>
              </a:rPr>
              <a:t>stimuli. The </a:t>
            </a:r>
            <a:r>
              <a:rPr sz="1200" spc="-5" dirty="0">
                <a:latin typeface="Times New Roman"/>
                <a:cs typeface="Times New Roman"/>
              </a:rPr>
              <a:t>set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factors </a:t>
            </a:r>
            <a:r>
              <a:rPr sz="1200" dirty="0">
                <a:latin typeface="Times New Roman"/>
                <a:cs typeface="Times New Roman"/>
              </a:rPr>
              <a:t>included in </a:t>
            </a:r>
            <a:r>
              <a:rPr sz="1200" spc="-5" dirty="0">
                <a:latin typeface="Times New Roman"/>
                <a:cs typeface="Times New Roman"/>
              </a:rPr>
              <a:t>socio-cultural </a:t>
            </a:r>
            <a:r>
              <a:rPr sz="1200" dirty="0">
                <a:latin typeface="Times New Roman"/>
                <a:cs typeface="Times New Roman"/>
              </a:rPr>
              <a:t>characteristics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things as  material culture, language, education, values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attitudes, social organization,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political-legal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47</a:t>
            </a:fld>
            <a:endParaRPr spc="-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934" y="951563"/>
            <a:ext cx="595511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738" y="1257887"/>
            <a:ext cx="634030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64" y="1564211"/>
            <a:ext cx="595968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1870535"/>
            <a:ext cx="595968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176859"/>
            <a:ext cx="595511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64" y="2483183"/>
            <a:ext cx="5973397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2789507"/>
            <a:ext cx="595511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272" y="3095831"/>
            <a:ext cx="2593444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295" y="3406676"/>
            <a:ext cx="1817669" cy="1265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40" y="3708479"/>
            <a:ext cx="5953649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64" y="4014803"/>
            <a:ext cx="5955116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75" y="4321127"/>
            <a:ext cx="2637361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8819" y="4631972"/>
            <a:ext cx="1214303" cy="1265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88" y="4933775"/>
            <a:ext cx="5961153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64" y="5240099"/>
            <a:ext cx="5959686" cy="1491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64" y="5546423"/>
            <a:ext cx="5955116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8849" y="5852747"/>
            <a:ext cx="1607390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57" y="6159071"/>
            <a:ext cx="4876157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8910" y="6465395"/>
            <a:ext cx="5953649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364" y="6771719"/>
            <a:ext cx="5959686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8643" y="7078043"/>
            <a:ext cx="888626" cy="12657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364" y="7384367"/>
            <a:ext cx="5964256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340" y="7690691"/>
            <a:ext cx="5958218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4364" y="7997015"/>
            <a:ext cx="5959686" cy="1582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4340" y="8303339"/>
            <a:ext cx="5958218" cy="1582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854" y="8609676"/>
            <a:ext cx="1680525" cy="13109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4324" y="8915999"/>
            <a:ext cx="4604973" cy="15822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02004" y="894333"/>
            <a:ext cx="5972810" cy="817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94510" algn="l"/>
              </a:tabLst>
            </a:pPr>
            <a:r>
              <a:rPr sz="1200" spc="-5" dirty="0">
                <a:latin typeface="Times New Roman"/>
                <a:cs typeface="Times New Roman"/>
              </a:rPr>
              <a:t>structure,</a:t>
            </a:r>
            <a:r>
              <a:rPr sz="1200" spc="2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philosophy.	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set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factors </a:t>
            </a:r>
            <a:r>
              <a:rPr sz="1200" dirty="0">
                <a:latin typeface="Times New Roman"/>
                <a:cs typeface="Times New Roman"/>
              </a:rPr>
              <a:t>found in socio-cultural </a:t>
            </a:r>
            <a:r>
              <a:rPr sz="1200" spc="-5" dirty="0">
                <a:latin typeface="Times New Roman"/>
                <a:cs typeface="Times New Roman"/>
              </a:rPr>
              <a:t>characteristics is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very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important.</a:t>
            </a:r>
            <a:endParaRPr sz="12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a more </a:t>
            </a:r>
            <a:r>
              <a:rPr sz="1200" spc="-5" dirty="0">
                <a:latin typeface="Times New Roman"/>
                <a:cs typeface="Times New Roman"/>
              </a:rPr>
              <a:t>general </a:t>
            </a:r>
            <a:r>
              <a:rPr sz="1200" dirty="0">
                <a:latin typeface="Times New Roman"/>
                <a:cs typeface="Times New Roman"/>
              </a:rPr>
              <a:t>level, </a:t>
            </a:r>
            <a:r>
              <a:rPr sz="1200" spc="-5" dirty="0">
                <a:latin typeface="Times New Roman"/>
                <a:cs typeface="Times New Roman"/>
              </a:rPr>
              <a:t>consumer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nation </a:t>
            </a:r>
            <a:r>
              <a:rPr sz="1200" spc="-5" dirty="0">
                <a:latin typeface="Times New Roman"/>
                <a:cs typeface="Times New Roman"/>
              </a:rPr>
              <a:t>is different from </a:t>
            </a:r>
            <a:r>
              <a:rPr sz="1200" dirty="0">
                <a:latin typeface="Times New Roman"/>
                <a:cs typeface="Times New Roman"/>
              </a:rPr>
              <a:t>consumers in every other  </a:t>
            </a:r>
            <a:r>
              <a:rPr sz="1200" spc="-5" dirty="0">
                <a:latin typeface="Times New Roman"/>
                <a:cs typeface="Times New Roman"/>
              </a:rPr>
              <a:t>country. </a:t>
            </a:r>
            <a:r>
              <a:rPr sz="1200" dirty="0">
                <a:latin typeface="Times New Roman"/>
                <a:cs typeface="Times New Roman"/>
              </a:rPr>
              <a:t>There are major </a:t>
            </a:r>
            <a:r>
              <a:rPr sz="1200" spc="-5" dirty="0">
                <a:latin typeface="Times New Roman"/>
                <a:cs typeface="Times New Roman"/>
              </a:rPr>
              <a:t>cultural differences among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consumers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different </a:t>
            </a:r>
            <a:r>
              <a:rPr sz="1200" dirty="0">
                <a:latin typeface="Times New Roman"/>
                <a:cs typeface="Times New Roman"/>
              </a:rPr>
              <a:t>nations </a:t>
            </a:r>
            <a:r>
              <a:rPr sz="1200" spc="-5" dirty="0">
                <a:latin typeface="Times New Roman"/>
                <a:cs typeface="Times New Roman"/>
              </a:rPr>
              <a:t>which  affect purchase </a:t>
            </a:r>
            <a:r>
              <a:rPr sz="1200" dirty="0">
                <a:latin typeface="Times New Roman"/>
                <a:cs typeface="Times New Roman"/>
              </a:rPr>
              <a:t>behavior. </a:t>
            </a:r>
            <a:r>
              <a:rPr sz="1200" spc="-5" dirty="0">
                <a:latin typeface="Times New Roman"/>
                <a:cs typeface="Times New Roman"/>
              </a:rPr>
              <a:t>International marketing managers all </a:t>
            </a:r>
            <a:r>
              <a:rPr sz="1200" dirty="0">
                <a:latin typeface="Times New Roman"/>
                <a:cs typeface="Times New Roman"/>
              </a:rPr>
              <a:t>too </a:t>
            </a:r>
            <a:r>
              <a:rPr sz="1200" spc="-5" dirty="0">
                <a:latin typeface="Times New Roman"/>
                <a:cs typeface="Times New Roman"/>
              </a:rPr>
              <a:t>often lack cultural awareness  which can lead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errors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loss </a:t>
            </a:r>
            <a:r>
              <a:rPr sz="1200" dirty="0">
                <a:latin typeface="Times New Roman"/>
                <a:cs typeface="Times New Roman"/>
              </a:rPr>
              <a:t>of potential </a:t>
            </a:r>
            <a:r>
              <a:rPr sz="1200" spc="-5" dirty="0">
                <a:latin typeface="Times New Roman"/>
                <a:cs typeface="Times New Roman"/>
              </a:rPr>
              <a:t>gains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marketing process.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process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acculturation </a:t>
            </a:r>
            <a:r>
              <a:rPr sz="1200" dirty="0">
                <a:latin typeface="Times New Roman"/>
                <a:cs typeface="Times New Roman"/>
              </a:rPr>
              <a:t>– </a:t>
            </a:r>
            <a:r>
              <a:rPr sz="1200" spc="-5" dirty="0">
                <a:latin typeface="Times New Roman"/>
                <a:cs typeface="Times New Roman"/>
              </a:rPr>
              <a:t>adjusting and </a:t>
            </a:r>
            <a:r>
              <a:rPr sz="1200" dirty="0">
                <a:latin typeface="Times New Roman"/>
                <a:cs typeface="Times New Roman"/>
              </a:rPr>
              <a:t>adapting to a </a:t>
            </a:r>
            <a:r>
              <a:rPr sz="1200" spc="-5" dirty="0">
                <a:latin typeface="Times New Roman"/>
                <a:cs typeface="Times New Roman"/>
              </a:rPr>
              <a:t>specific culture </a:t>
            </a:r>
            <a:r>
              <a:rPr sz="1200" dirty="0">
                <a:latin typeface="Times New Roman"/>
                <a:cs typeface="Times New Roman"/>
              </a:rPr>
              <a:t>other than one’s own –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one of the  </a:t>
            </a:r>
            <a:r>
              <a:rPr sz="1200" spc="-10" dirty="0">
                <a:latin typeface="Times New Roman"/>
                <a:cs typeface="Times New Roman"/>
              </a:rPr>
              <a:t>keys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success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000"/>
              </a:spcBef>
            </a:pPr>
            <a:r>
              <a:rPr sz="1200" b="1" dirty="0">
                <a:latin typeface="Times New Roman"/>
                <a:cs typeface="Times New Roman"/>
              </a:rPr>
              <a:t>2.4.1 </a:t>
            </a:r>
            <a:r>
              <a:rPr sz="1200" b="1" spc="-5" dirty="0">
                <a:latin typeface="Times New Roman"/>
                <a:cs typeface="Times New Roman"/>
              </a:rPr>
              <a:t>The Nature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Culture</a:t>
            </a:r>
            <a:endParaRPr sz="1200">
              <a:latin typeface="Times New Roman"/>
              <a:cs typeface="Times New Roman"/>
            </a:endParaRPr>
          </a:p>
          <a:p>
            <a:pPr marL="12700" marR="13335" algn="just">
              <a:lnSpc>
                <a:spcPts val="2410"/>
              </a:lnSpc>
              <a:spcBef>
                <a:spcPts val="220"/>
              </a:spcBef>
            </a:pPr>
            <a:r>
              <a:rPr sz="1200" spc="-5" dirty="0">
                <a:latin typeface="Times New Roman"/>
                <a:cs typeface="Times New Roman"/>
              </a:rPr>
              <a:t>Cultural factors </a:t>
            </a:r>
            <a:r>
              <a:rPr sz="1200" dirty="0">
                <a:latin typeface="Times New Roman"/>
                <a:cs typeface="Times New Roman"/>
              </a:rPr>
              <a:t>exert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major </a:t>
            </a:r>
            <a:r>
              <a:rPr sz="1200" spc="-5" dirty="0">
                <a:latin typeface="Times New Roman"/>
                <a:cs typeface="Times New Roman"/>
              </a:rPr>
              <a:t>influence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consumer behavior as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most </a:t>
            </a:r>
            <a:r>
              <a:rPr sz="1200" spc="-5" dirty="0">
                <a:latin typeface="Times New Roman"/>
                <a:cs typeface="Times New Roman"/>
              </a:rPr>
              <a:t>fundamental  determinant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person’s wants and behavior.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success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marketing operations  depends </a:t>
            </a:r>
            <a:r>
              <a:rPr sz="1200" dirty="0">
                <a:latin typeface="Times New Roman"/>
                <a:cs typeface="Times New Roman"/>
              </a:rPr>
              <a:t>upon the </a:t>
            </a:r>
            <a:r>
              <a:rPr sz="1200" spc="-5" dirty="0">
                <a:latin typeface="Times New Roman"/>
                <a:cs typeface="Times New Roman"/>
              </a:rPr>
              <a:t>understanding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culture.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55"/>
              </a:spcBef>
            </a:pPr>
            <a:r>
              <a:rPr sz="1200" b="1" spc="-5" dirty="0">
                <a:latin typeface="Times New Roman"/>
                <a:cs typeface="Times New Roman"/>
              </a:rPr>
              <a:t>So what is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culture!</a:t>
            </a:r>
            <a:endParaRPr sz="1200">
              <a:latin typeface="Times New Roman"/>
              <a:cs typeface="Times New Roman"/>
            </a:endParaRPr>
          </a:p>
          <a:p>
            <a:pPr marL="12700" marR="7620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Culture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defined as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specific learned </a:t>
            </a:r>
            <a:r>
              <a:rPr sz="1200" dirty="0">
                <a:latin typeface="Times New Roman"/>
                <a:cs typeface="Times New Roman"/>
              </a:rPr>
              <a:t>norms of the </a:t>
            </a:r>
            <a:r>
              <a:rPr sz="1200" spc="-5" dirty="0">
                <a:latin typeface="Times New Roman"/>
                <a:cs typeface="Times New Roman"/>
              </a:rPr>
              <a:t>society, based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attitudes, values,</a:t>
            </a:r>
            <a:r>
              <a:rPr sz="1200" spc="-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beliefs.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real sense, </a:t>
            </a:r>
            <a:r>
              <a:rPr sz="1200" dirty="0">
                <a:latin typeface="Times New Roman"/>
                <a:cs typeface="Times New Roman"/>
              </a:rPr>
              <a:t>culture is human-made.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learned and, as such, </a:t>
            </a:r>
            <a:r>
              <a:rPr sz="1200" spc="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communicated from 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-5" dirty="0">
                <a:latin typeface="Times New Roman"/>
                <a:cs typeface="Times New Roman"/>
              </a:rPr>
              <a:t>generation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another.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understand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culture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understand its origins, history,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40"/>
              </a:spcBef>
            </a:pPr>
            <a:r>
              <a:rPr sz="1200" spc="-5" dirty="0">
                <a:latin typeface="Times New Roman"/>
                <a:cs typeface="Times New Roman"/>
              </a:rPr>
              <a:t>structure, and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functioning.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Culture </a:t>
            </a:r>
            <a:r>
              <a:rPr sz="1200" spc="-5" dirty="0">
                <a:latin typeface="Times New Roman"/>
                <a:cs typeface="Times New Roman"/>
              </a:rPr>
              <a:t>undergoes </a:t>
            </a:r>
            <a:r>
              <a:rPr sz="1200" dirty="0">
                <a:latin typeface="Times New Roman"/>
                <a:cs typeface="Times New Roman"/>
              </a:rPr>
              <a:t>change </a:t>
            </a:r>
            <a:r>
              <a:rPr sz="1200" spc="-5" dirty="0">
                <a:latin typeface="Times New Roman"/>
                <a:cs typeface="Times New Roman"/>
              </a:rPr>
              <a:t>over time, </a:t>
            </a:r>
            <a:r>
              <a:rPr sz="1200" dirty="0">
                <a:latin typeface="Times New Roman"/>
                <a:cs typeface="Times New Roman"/>
              </a:rPr>
              <a:t>with change typically being </a:t>
            </a:r>
            <a:r>
              <a:rPr sz="1200" spc="-5" dirty="0">
                <a:latin typeface="Times New Roman"/>
                <a:cs typeface="Times New Roman"/>
              </a:rPr>
              <a:t>slow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occur.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Sometimes "rapid </a:t>
            </a:r>
            <a:r>
              <a:rPr sz="1200" dirty="0">
                <a:latin typeface="Times New Roman"/>
                <a:cs typeface="Times New Roman"/>
              </a:rPr>
              <a:t>changes" occur due to outside </a:t>
            </a:r>
            <a:r>
              <a:rPr sz="1200" spc="-5" dirty="0">
                <a:latin typeface="Times New Roman"/>
                <a:cs typeface="Times New Roman"/>
              </a:rPr>
              <a:t>pressures </a:t>
            </a:r>
            <a:r>
              <a:rPr sz="1200" spc="5" dirty="0">
                <a:latin typeface="Times New Roman"/>
                <a:cs typeface="Times New Roman"/>
              </a:rPr>
              <a:t>like </a:t>
            </a:r>
            <a:r>
              <a:rPr sz="1200" spc="-5" dirty="0">
                <a:latin typeface="Times New Roman"/>
                <a:cs typeface="Times New Roman"/>
              </a:rPr>
              <a:t>government, </a:t>
            </a:r>
            <a:r>
              <a:rPr sz="1200" dirty="0">
                <a:latin typeface="Times New Roman"/>
                <a:cs typeface="Times New Roman"/>
              </a:rPr>
              <a:t>but not due to</a:t>
            </a:r>
            <a:r>
              <a:rPr sz="1200" spc="-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natural  reasons.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example,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Iran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after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fall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Shah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changed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theocratic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earlier  liberal culture.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managers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know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how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culture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changes,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also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how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their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5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decisions interact </a:t>
            </a:r>
            <a:r>
              <a:rPr sz="1200" dirty="0">
                <a:latin typeface="Times New Roman"/>
                <a:cs typeface="Times New Roman"/>
              </a:rPr>
              <a:t>with and sometimes </a:t>
            </a:r>
            <a:r>
              <a:rPr sz="1200" spc="-5" dirty="0">
                <a:latin typeface="Times New Roman"/>
                <a:cs typeface="Times New Roman"/>
              </a:rPr>
              <a:t>serve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change </a:t>
            </a:r>
            <a:r>
              <a:rPr sz="1200" dirty="0">
                <a:latin typeface="Times New Roman"/>
                <a:cs typeface="Times New Roman"/>
              </a:rPr>
              <a:t>agent in the </a:t>
            </a:r>
            <a:r>
              <a:rPr sz="1200" spc="-5" dirty="0">
                <a:latin typeface="Times New Roman"/>
                <a:cs typeface="Times New Roman"/>
              </a:rPr>
              <a:t>culture. Learning about  cultures is </a:t>
            </a:r>
            <a:r>
              <a:rPr sz="1200" dirty="0">
                <a:latin typeface="Times New Roman"/>
                <a:cs typeface="Times New Roman"/>
              </a:rPr>
              <a:t>made </a:t>
            </a:r>
            <a:r>
              <a:rPr sz="1200" spc="-5" dirty="0">
                <a:latin typeface="Times New Roman"/>
                <a:cs typeface="Times New Roman"/>
              </a:rPr>
              <a:t>even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difficult </a:t>
            </a:r>
            <a:r>
              <a:rPr sz="1200" dirty="0">
                <a:latin typeface="Times New Roman"/>
                <a:cs typeface="Times New Roman"/>
              </a:rPr>
              <a:t>because societies or </a:t>
            </a:r>
            <a:r>
              <a:rPr sz="1200" spc="-5" dirty="0">
                <a:latin typeface="Times New Roman"/>
                <a:cs typeface="Times New Roman"/>
              </a:rPr>
              <a:t>groups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share certain common  cultural traits, </a:t>
            </a:r>
            <a:r>
              <a:rPr sz="1200" dirty="0">
                <a:latin typeface="Times New Roman"/>
                <a:cs typeface="Times New Roman"/>
              </a:rPr>
              <a:t>but there are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dirty="0">
                <a:latin typeface="Times New Roman"/>
                <a:cs typeface="Times New Roman"/>
              </a:rPr>
              <a:t>possible </a:t>
            </a:r>
            <a:r>
              <a:rPr sz="1200" spc="-5" dirty="0">
                <a:latin typeface="Times New Roman"/>
                <a:cs typeface="Times New Roman"/>
              </a:rPr>
              <a:t>subcultures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characteristics </a:t>
            </a:r>
            <a:r>
              <a:rPr sz="1200" spc="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explain </a:t>
            </a:r>
            <a:r>
              <a:rPr sz="1200" spc="-5" dirty="0">
                <a:latin typeface="Times New Roman"/>
                <a:cs typeface="Times New Roman"/>
              </a:rPr>
              <a:t>variations 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behavior within</a:t>
            </a:r>
            <a:r>
              <a:rPr sz="1200" dirty="0">
                <a:latin typeface="Times New Roman"/>
                <a:cs typeface="Times New Roman"/>
              </a:rPr>
              <a:t> cultures.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Major subcultures </a:t>
            </a:r>
            <a:r>
              <a:rPr sz="1200" spc="5" dirty="0">
                <a:latin typeface="Times New Roman"/>
                <a:cs typeface="Times New Roman"/>
              </a:rPr>
              <a:t>may be </a:t>
            </a:r>
            <a:r>
              <a:rPr sz="1200" spc="-5" dirty="0">
                <a:latin typeface="Times New Roman"/>
                <a:cs typeface="Times New Roman"/>
              </a:rPr>
              <a:t>based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nationality, religion, race,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location.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48</a:t>
            </a:fld>
            <a:endParaRPr spc="-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5968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64" y="1257887"/>
            <a:ext cx="5955116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64" y="1564211"/>
            <a:ext cx="595968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56" y="1870535"/>
            <a:ext cx="4743570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70" y="2181380"/>
            <a:ext cx="2235029" cy="126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49" y="2483183"/>
            <a:ext cx="4112654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18388" y="2708135"/>
            <a:ext cx="6226810" cy="6155055"/>
            <a:chOff x="818388" y="2708135"/>
            <a:chExt cx="6226810" cy="6155055"/>
          </a:xfrm>
        </p:grpSpPr>
        <p:sp>
          <p:nvSpPr>
            <p:cNvPr id="9" name="object 9"/>
            <p:cNvSpPr/>
            <p:nvPr/>
          </p:nvSpPr>
          <p:spPr>
            <a:xfrm>
              <a:off x="914314" y="2790980"/>
              <a:ext cx="657778" cy="1582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3040" y="2708135"/>
              <a:ext cx="5542026" cy="3345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8388" y="3014459"/>
              <a:ext cx="6188202" cy="3345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8388" y="3320783"/>
              <a:ext cx="6188202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388" y="3627107"/>
              <a:ext cx="6188202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8388" y="3933431"/>
              <a:ext cx="6188202" cy="3345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8388" y="4239755"/>
              <a:ext cx="5133594" cy="334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8388" y="4546079"/>
              <a:ext cx="6188202" cy="3345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8388" y="4852403"/>
              <a:ext cx="6186677" cy="3345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8388" y="5158727"/>
              <a:ext cx="861822" cy="3345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88" y="5465051"/>
              <a:ext cx="6188202" cy="3345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8" y="5771375"/>
              <a:ext cx="4473702" cy="334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8388" y="6077699"/>
              <a:ext cx="6188202" cy="3345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8388" y="6384023"/>
              <a:ext cx="6188202" cy="3345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8388" y="6690347"/>
              <a:ext cx="4655058" cy="3345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8388" y="6996671"/>
              <a:ext cx="6188202" cy="3345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388" y="7302995"/>
              <a:ext cx="6188202" cy="3345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8388" y="7609319"/>
              <a:ext cx="6188202" cy="3345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8388" y="7915643"/>
              <a:ext cx="6186677" cy="3345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8388" y="8221967"/>
              <a:ext cx="6226302" cy="3345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388" y="8528304"/>
              <a:ext cx="6188202" cy="3345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02004" y="894333"/>
            <a:ext cx="5969635" cy="786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regards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international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management,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seems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best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study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only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broad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perspective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learn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about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relevant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patterns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themes,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also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narrow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perspective  </a:t>
            </a:r>
            <a:r>
              <a:rPr sz="1200" spc="-5" dirty="0">
                <a:latin typeface="Times New Roman"/>
                <a:cs typeface="Times New Roman"/>
              </a:rPr>
              <a:t>as behavior relates </a:t>
            </a:r>
            <a:r>
              <a:rPr sz="1200" dirty="0">
                <a:latin typeface="Times New Roman"/>
                <a:cs typeface="Times New Roman"/>
              </a:rPr>
              <a:t>specifically to </a:t>
            </a:r>
            <a:r>
              <a:rPr sz="1200" spc="-5" dirty="0">
                <a:latin typeface="Times New Roman"/>
                <a:cs typeface="Times New Roman"/>
              </a:rPr>
              <a:t>certain </a:t>
            </a:r>
            <a:r>
              <a:rPr sz="1200" dirty="0">
                <a:latin typeface="Times New Roman"/>
                <a:cs typeface="Times New Roman"/>
              </a:rPr>
              <a:t>products or </a:t>
            </a:r>
            <a:r>
              <a:rPr sz="1200" spc="-5" dirty="0">
                <a:latin typeface="Times New Roman"/>
                <a:cs typeface="Times New Roman"/>
              </a:rPr>
              <a:t>marketing efforts.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approach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studying  culture can </a:t>
            </a:r>
            <a:r>
              <a:rPr sz="1200" dirty="0">
                <a:latin typeface="Times New Roman"/>
                <a:cs typeface="Times New Roman"/>
              </a:rPr>
              <a:t>lead to information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will </a:t>
            </a:r>
            <a:r>
              <a:rPr sz="1200" spc="-5" dirty="0">
                <a:latin typeface="Times New Roman"/>
                <a:cs typeface="Times New Roman"/>
              </a:rPr>
              <a:t>guide international marketing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efforts.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sz="1200" b="1" dirty="0">
                <a:latin typeface="Times New Roman"/>
                <a:cs typeface="Times New Roman"/>
              </a:rPr>
              <a:t>2.4.2 </a:t>
            </a:r>
            <a:r>
              <a:rPr sz="1200" b="1" spc="-5" dirty="0">
                <a:latin typeface="Times New Roman"/>
                <a:cs typeface="Times New Roman"/>
              </a:rPr>
              <a:t>Culture and Communication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44"/>
              </a:spcBef>
            </a:pPr>
            <a:r>
              <a:rPr sz="1200" dirty="0">
                <a:latin typeface="Times New Roman"/>
                <a:cs typeface="Times New Roman"/>
              </a:rPr>
              <a:t>Every </a:t>
            </a:r>
            <a:r>
              <a:rPr sz="1200" spc="-5" dirty="0">
                <a:latin typeface="Times New Roman"/>
                <a:cs typeface="Times New Roman"/>
              </a:rPr>
              <a:t>culture reflects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its language what is </a:t>
            </a:r>
            <a:r>
              <a:rPr sz="1200" dirty="0">
                <a:latin typeface="Times New Roman"/>
                <a:cs typeface="Times New Roman"/>
              </a:rPr>
              <a:t>of value to the </a:t>
            </a:r>
            <a:r>
              <a:rPr sz="1200" spc="-5" dirty="0">
                <a:latin typeface="Times New Roman"/>
                <a:cs typeface="Times New Roman"/>
              </a:rPr>
              <a:t>people.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75"/>
              </a:spcBef>
            </a:pPr>
            <a:r>
              <a:rPr sz="1200" b="1" dirty="0">
                <a:latin typeface="Times New Roman"/>
                <a:cs typeface="Times New Roman"/>
              </a:rPr>
              <a:t>Language</a:t>
            </a:r>
            <a:r>
              <a:rPr sz="1200" b="1" spc="1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whether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written,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spoken,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silent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becomes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embodiment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culture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means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whereby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people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communicate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other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people,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either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within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their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own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other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cultures.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language </a:t>
            </a:r>
            <a:r>
              <a:rPr sz="1200" dirty="0">
                <a:latin typeface="Times New Roman"/>
                <a:cs typeface="Times New Roman"/>
              </a:rPr>
              <a:t>capability </a:t>
            </a:r>
            <a:r>
              <a:rPr sz="1200" spc="-5" dirty="0">
                <a:latin typeface="Times New Roman"/>
                <a:cs typeface="Times New Roman"/>
              </a:rPr>
              <a:t>serves </a:t>
            </a:r>
            <a:r>
              <a:rPr sz="1200" dirty="0">
                <a:latin typeface="Times New Roman"/>
                <a:cs typeface="Times New Roman"/>
              </a:rPr>
              <a:t>four distinct </a:t>
            </a:r>
            <a:r>
              <a:rPr sz="1200" spc="-5" dirty="0">
                <a:latin typeface="Times New Roman"/>
                <a:cs typeface="Times New Roman"/>
              </a:rPr>
              <a:t>roles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marketing. First,  language is important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information gathering and evaluation efforts. </a:t>
            </a:r>
            <a:r>
              <a:rPr sz="1200" dirty="0">
                <a:latin typeface="Times New Roman"/>
                <a:cs typeface="Times New Roman"/>
              </a:rPr>
              <a:t>Second, </a:t>
            </a:r>
            <a:r>
              <a:rPr sz="1200" spc="-5" dirty="0">
                <a:latin typeface="Times New Roman"/>
                <a:cs typeface="Times New Roman"/>
              </a:rPr>
              <a:t>language provides  access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local society. </a:t>
            </a:r>
            <a:r>
              <a:rPr sz="1200" dirty="0">
                <a:latin typeface="Times New Roman"/>
                <a:cs typeface="Times New Roman"/>
              </a:rPr>
              <a:t>Third, </a:t>
            </a:r>
            <a:r>
              <a:rPr sz="1200" spc="-5" dirty="0">
                <a:latin typeface="Times New Roman"/>
                <a:cs typeface="Times New Roman"/>
              </a:rPr>
              <a:t>language </a:t>
            </a:r>
            <a:r>
              <a:rPr sz="1200" dirty="0">
                <a:latin typeface="Times New Roman"/>
                <a:cs typeface="Times New Roman"/>
              </a:rPr>
              <a:t>capability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increasingly important in company  </a:t>
            </a:r>
            <a:r>
              <a:rPr sz="1200" spc="-5" dirty="0">
                <a:latin typeface="Times New Roman"/>
                <a:cs typeface="Times New Roman"/>
              </a:rPr>
              <a:t>communications whether </a:t>
            </a:r>
            <a:r>
              <a:rPr sz="1200" dirty="0">
                <a:latin typeface="Times New Roman"/>
                <a:cs typeface="Times New Roman"/>
              </a:rPr>
              <a:t>within the </a:t>
            </a:r>
            <a:r>
              <a:rPr sz="1200" spc="-5" dirty="0">
                <a:latin typeface="Times New Roman"/>
                <a:cs typeface="Times New Roman"/>
              </a:rPr>
              <a:t>corporate </a:t>
            </a:r>
            <a:r>
              <a:rPr sz="1200" dirty="0">
                <a:latin typeface="Times New Roman"/>
                <a:cs typeface="Times New Roman"/>
              </a:rPr>
              <a:t>family or </a:t>
            </a:r>
            <a:r>
              <a:rPr sz="1200" spc="-5" dirty="0">
                <a:latin typeface="Times New Roman"/>
                <a:cs typeface="Times New Roman"/>
              </a:rPr>
              <a:t>with channel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members.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Finally, language </a:t>
            </a:r>
            <a:r>
              <a:rPr sz="1200" dirty="0">
                <a:latin typeface="Times New Roman"/>
                <a:cs typeface="Times New Roman"/>
              </a:rPr>
              <a:t>provides more than the ability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communicate. </a:t>
            </a:r>
            <a:r>
              <a:rPr sz="1200" spc="-15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extends </a:t>
            </a:r>
            <a:r>
              <a:rPr sz="1200" spc="-5" dirty="0">
                <a:latin typeface="Times New Roman"/>
                <a:cs typeface="Times New Roman"/>
              </a:rPr>
              <a:t>beyond mechanics </a:t>
            </a:r>
            <a:r>
              <a:rPr sz="1200" dirty="0">
                <a:latin typeface="Times New Roman"/>
                <a:cs typeface="Times New Roman"/>
              </a:rPr>
              <a:t>to  the </a:t>
            </a:r>
            <a:r>
              <a:rPr sz="1200" spc="-5" dirty="0">
                <a:latin typeface="Times New Roman"/>
                <a:cs typeface="Times New Roman"/>
              </a:rPr>
              <a:t>interpretation </a:t>
            </a:r>
            <a:r>
              <a:rPr sz="1200" dirty="0">
                <a:latin typeface="Times New Roman"/>
                <a:cs typeface="Times New Roman"/>
              </a:rPr>
              <a:t>of contexts. </a:t>
            </a:r>
            <a:r>
              <a:rPr sz="1200" spc="-5" dirty="0">
                <a:latin typeface="Times New Roman"/>
                <a:cs typeface="Times New Roman"/>
              </a:rPr>
              <a:t>Behavior itself 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form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communication,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known </a:t>
            </a:r>
            <a:r>
              <a:rPr sz="1200" spc="-5" dirty="0">
                <a:latin typeface="Times New Roman"/>
                <a:cs typeface="Times New Roman"/>
              </a:rPr>
              <a:t>as silent  language.</a:t>
            </a:r>
            <a:endParaRPr sz="1200">
              <a:latin typeface="Times New Roman"/>
              <a:cs typeface="Times New Roman"/>
            </a:endParaRPr>
          </a:p>
          <a:p>
            <a:pPr marL="12700" marR="1016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Broadly, communication includes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dirty="0">
                <a:latin typeface="Times New Roman"/>
                <a:cs typeface="Times New Roman"/>
              </a:rPr>
              <a:t>behavior that </a:t>
            </a:r>
            <a:r>
              <a:rPr sz="1200" spc="-5" dirty="0">
                <a:latin typeface="Times New Roman"/>
                <a:cs typeface="Times New Roman"/>
              </a:rPr>
              <a:t>another </a:t>
            </a:r>
            <a:r>
              <a:rPr sz="1200" dirty="0">
                <a:latin typeface="Times New Roman"/>
                <a:cs typeface="Times New Roman"/>
              </a:rPr>
              <a:t>person perceives </a:t>
            </a:r>
            <a:r>
              <a:rPr sz="1200" spc="-5" dirty="0">
                <a:latin typeface="Times New Roman"/>
                <a:cs typeface="Times New Roman"/>
              </a:rPr>
              <a:t>and interprets. As  such, </a:t>
            </a:r>
            <a:r>
              <a:rPr sz="1200" dirty="0">
                <a:latin typeface="Times New Roman"/>
                <a:cs typeface="Times New Roman"/>
              </a:rPr>
              <a:t>it is one </a:t>
            </a:r>
            <a:r>
              <a:rPr sz="1200" spc="-5" dirty="0">
                <a:latin typeface="Times New Roman"/>
                <a:cs typeface="Times New Roman"/>
              </a:rPr>
              <a:t>person’s </a:t>
            </a:r>
            <a:r>
              <a:rPr sz="1200" dirty="0">
                <a:latin typeface="Times New Roman"/>
                <a:cs typeface="Times New Roman"/>
              </a:rPr>
              <a:t>understanding of </a:t>
            </a:r>
            <a:r>
              <a:rPr sz="1200" spc="-5" dirty="0">
                <a:latin typeface="Times New Roman"/>
                <a:cs typeface="Times New Roman"/>
              </a:rPr>
              <a:t>what </a:t>
            </a:r>
            <a:r>
              <a:rPr sz="1200" dirty="0">
                <a:latin typeface="Times New Roman"/>
                <a:cs typeface="Times New Roman"/>
              </a:rPr>
              <a:t>another </a:t>
            </a:r>
            <a:r>
              <a:rPr sz="1200" spc="-5" dirty="0">
                <a:latin typeface="Times New Roman"/>
                <a:cs typeface="Times New Roman"/>
              </a:rPr>
              <a:t>person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means.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major </a:t>
            </a:r>
            <a:r>
              <a:rPr sz="1200" spc="-5" dirty="0">
                <a:latin typeface="Times New Roman"/>
                <a:cs typeface="Times New Roman"/>
              </a:rPr>
              <a:t>dimensions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silent language as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operate </a:t>
            </a:r>
            <a:r>
              <a:rPr sz="1200" dirty="0">
                <a:latin typeface="Times New Roman"/>
                <a:cs typeface="Times New Roman"/>
              </a:rPr>
              <a:t>within international </a:t>
            </a:r>
            <a:r>
              <a:rPr sz="1200" spc="-5" dirty="0">
                <a:latin typeface="Times New Roman"/>
                <a:cs typeface="Times New Roman"/>
              </a:rPr>
              <a:t>marketing as  being: </a:t>
            </a:r>
            <a:r>
              <a:rPr sz="1200" dirty="0">
                <a:latin typeface="Times New Roman"/>
                <a:cs typeface="Times New Roman"/>
              </a:rPr>
              <a:t>(1) Time; (2) </a:t>
            </a:r>
            <a:r>
              <a:rPr sz="1200" spc="-5" dirty="0">
                <a:latin typeface="Times New Roman"/>
                <a:cs typeface="Times New Roman"/>
              </a:rPr>
              <a:t>Space; </a:t>
            </a:r>
            <a:r>
              <a:rPr sz="1200" dirty="0">
                <a:latin typeface="Times New Roman"/>
                <a:cs typeface="Times New Roman"/>
              </a:rPr>
              <a:t>(3) </a:t>
            </a:r>
            <a:r>
              <a:rPr sz="1200" spc="-5" dirty="0">
                <a:latin typeface="Times New Roman"/>
                <a:cs typeface="Times New Roman"/>
              </a:rPr>
              <a:t>Material Things; </a:t>
            </a:r>
            <a:r>
              <a:rPr sz="1200" dirty="0">
                <a:latin typeface="Times New Roman"/>
                <a:cs typeface="Times New Roman"/>
              </a:rPr>
              <a:t>(4) </a:t>
            </a:r>
            <a:r>
              <a:rPr sz="1200" spc="-5" dirty="0">
                <a:latin typeface="Times New Roman"/>
                <a:cs typeface="Times New Roman"/>
              </a:rPr>
              <a:t>Friendships, and; </a:t>
            </a:r>
            <a:r>
              <a:rPr sz="1200" dirty="0">
                <a:latin typeface="Times New Roman"/>
                <a:cs typeface="Times New Roman"/>
              </a:rPr>
              <a:t>(5) </a:t>
            </a:r>
            <a:r>
              <a:rPr sz="1200" spc="-5" dirty="0">
                <a:latin typeface="Times New Roman"/>
                <a:cs typeface="Times New Roman"/>
              </a:rPr>
              <a:t>Agreements. </a:t>
            </a:r>
            <a:r>
              <a:rPr sz="1200" dirty="0">
                <a:latin typeface="Times New Roman"/>
                <a:cs typeface="Times New Roman"/>
              </a:rPr>
              <a:t>These five  </a:t>
            </a:r>
            <a:r>
              <a:rPr sz="1200" spc="-5" dirty="0">
                <a:latin typeface="Times New Roman"/>
                <a:cs typeface="Times New Roman"/>
              </a:rPr>
              <a:t>dimensions can form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basis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real </a:t>
            </a:r>
            <a:r>
              <a:rPr sz="1200" dirty="0">
                <a:latin typeface="Times New Roman"/>
                <a:cs typeface="Times New Roman"/>
              </a:rPr>
              <a:t>understanding of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cultures.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75"/>
              </a:spcBef>
            </a:pPr>
            <a:r>
              <a:rPr sz="1200" spc="-5" dirty="0">
                <a:latin typeface="Times New Roman"/>
                <a:cs typeface="Times New Roman"/>
              </a:rPr>
              <a:t>Finally,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needs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recognize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doing</a:t>
            </a:r>
            <a:r>
              <a:rPr sz="1200" spc="2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business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involves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cross-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cultural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communication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aspects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relationship. 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person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the other </a:t>
            </a:r>
            <a:r>
              <a:rPr sz="1200" spc="-5" dirty="0">
                <a:latin typeface="Times New Roman"/>
                <a:cs typeface="Times New Roman"/>
              </a:rPr>
              <a:t>culture does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receive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sender’s message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manner </a:t>
            </a:r>
            <a:r>
              <a:rPr sz="1200" dirty="0">
                <a:latin typeface="Times New Roman"/>
                <a:cs typeface="Times New Roman"/>
              </a:rPr>
              <a:t>intended, </a:t>
            </a:r>
            <a:r>
              <a:rPr sz="1200" spc="-5" dirty="0">
                <a:latin typeface="Times New Roman"/>
                <a:cs typeface="Times New Roman"/>
              </a:rPr>
              <a:t>cross- cultural  miscommunication occurs.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greater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differences between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cultures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seller and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buyer,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greater </a:t>
            </a:r>
            <a:r>
              <a:rPr sz="1200" dirty="0">
                <a:latin typeface="Times New Roman"/>
                <a:cs typeface="Times New Roman"/>
              </a:rPr>
              <a:t>the probability for cross- </a:t>
            </a:r>
            <a:r>
              <a:rPr sz="1200" spc="-5" dirty="0">
                <a:latin typeface="Times New Roman"/>
                <a:cs typeface="Times New Roman"/>
              </a:rPr>
              <a:t>cultural miscommunication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occur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to take </a:t>
            </a:r>
            <a:r>
              <a:rPr sz="1200" spc="-5" dirty="0">
                <a:latin typeface="Times New Roman"/>
                <a:cs typeface="Times New Roman"/>
              </a:rPr>
              <a:t>place.  Miscommunication   </a:t>
            </a:r>
            <a:r>
              <a:rPr sz="1200" dirty="0">
                <a:latin typeface="Times New Roman"/>
                <a:cs typeface="Times New Roman"/>
              </a:rPr>
              <a:t>involves</a:t>
            </a:r>
            <a:r>
              <a:rPr sz="1200" spc="3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misunderstanding   </a:t>
            </a:r>
            <a:r>
              <a:rPr sz="1200" dirty="0">
                <a:latin typeface="Times New Roman"/>
                <a:cs typeface="Times New Roman"/>
              </a:rPr>
              <a:t>due</a:t>
            </a:r>
            <a:r>
              <a:rPr sz="1200" spc="3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3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misperception,   misinterpretation,</a:t>
            </a:r>
            <a:r>
              <a:rPr sz="1200" spc="2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49</a:t>
            </a:fld>
            <a:endParaRPr spc="-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888" y="956084"/>
            <a:ext cx="589296" cy="126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3528" y="1414808"/>
            <a:ext cx="5037622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64" y="1869011"/>
            <a:ext cx="595968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2175335"/>
            <a:ext cx="595968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8934" y="2481659"/>
            <a:ext cx="5950545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44" y="2787983"/>
            <a:ext cx="3673758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3246707"/>
            <a:ext cx="5955116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8959" y="3553031"/>
            <a:ext cx="5952010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1" y="3859355"/>
            <a:ext cx="5379065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166" y="4322600"/>
            <a:ext cx="665891" cy="1265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64" y="4776803"/>
            <a:ext cx="5955116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64" y="5083127"/>
            <a:ext cx="5959686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5389451"/>
            <a:ext cx="5977967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8910" y="5695775"/>
            <a:ext cx="5953649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64" y="6002099"/>
            <a:ext cx="5955116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146" y="6321985"/>
            <a:ext cx="592787" cy="1175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64" y="6767147"/>
            <a:ext cx="5955116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64" y="7073471"/>
            <a:ext cx="5950545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364" y="7379795"/>
            <a:ext cx="5955116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8934" y="7686119"/>
            <a:ext cx="5955116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40" y="7992443"/>
            <a:ext cx="5953649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364" y="8298767"/>
            <a:ext cx="5959686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364" y="8605104"/>
            <a:ext cx="5955116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02004" y="897381"/>
            <a:ext cx="5971540" cy="7860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latin typeface="Times New Roman"/>
                <a:cs typeface="Times New Roman"/>
              </a:rPr>
              <a:t>1.1 </a:t>
            </a:r>
            <a:r>
              <a:rPr sz="1200" b="1" spc="-5" dirty="0">
                <a:latin typeface="Times New Roman"/>
                <a:cs typeface="Times New Roman"/>
              </a:rPr>
              <a:t>Definition </a:t>
            </a:r>
            <a:r>
              <a:rPr sz="1200" b="1" spc="-10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International Marketing (What is International</a:t>
            </a:r>
            <a:r>
              <a:rPr sz="1200" b="1" spc="7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Marketing?)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Though international marketing has </a:t>
            </a:r>
            <a:r>
              <a:rPr sz="1200" dirty="0">
                <a:latin typeface="Times New Roman"/>
                <a:cs typeface="Times New Roman"/>
              </a:rPr>
              <a:t>distinct </a:t>
            </a:r>
            <a:r>
              <a:rPr sz="1200" spc="-5" dirty="0">
                <a:latin typeface="Times New Roman"/>
                <a:cs typeface="Times New Roman"/>
              </a:rPr>
              <a:t>characteristics,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similar </a:t>
            </a:r>
            <a:r>
              <a:rPr sz="1200" dirty="0">
                <a:latin typeface="Times New Roman"/>
                <a:cs typeface="Times New Roman"/>
              </a:rPr>
              <a:t>to domestic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technical </a:t>
            </a:r>
            <a:r>
              <a:rPr sz="1200" dirty="0">
                <a:latin typeface="Times New Roman"/>
                <a:cs typeface="Times New Roman"/>
              </a:rPr>
              <a:t>factors. The marketing process </a:t>
            </a:r>
            <a:r>
              <a:rPr sz="1200" spc="-5" dirty="0">
                <a:latin typeface="Times New Roman"/>
                <a:cs typeface="Times New Roman"/>
              </a:rPr>
              <a:t>consists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two factors such as technical and  social.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technical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factors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cover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non-human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factors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price,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brand,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etc.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basic  </a:t>
            </a:r>
            <a:r>
              <a:rPr sz="1200" spc="-5" dirty="0">
                <a:latin typeface="Times New Roman"/>
                <a:cs typeface="Times New Roman"/>
              </a:rPr>
              <a:t>principles regarding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factors are </a:t>
            </a:r>
            <a:r>
              <a:rPr sz="1200" dirty="0">
                <a:latin typeface="Times New Roman"/>
                <a:cs typeface="Times New Roman"/>
              </a:rPr>
              <a:t>universally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applicable.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On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hand,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social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aspect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unique,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because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associates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human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elements  such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behavior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consumers,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characteristics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society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includes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customs,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attitudes,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values,  etc.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true that </a:t>
            </a:r>
            <a:r>
              <a:rPr sz="1200" spc="-5" dirty="0">
                <a:latin typeface="Times New Roman"/>
                <a:cs typeface="Times New Roman"/>
              </a:rPr>
              <a:t>marketing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social process is </a:t>
            </a:r>
            <a:r>
              <a:rPr sz="1200" dirty="0">
                <a:latin typeface="Times New Roman"/>
                <a:cs typeface="Times New Roman"/>
              </a:rPr>
              <a:t>not uniform in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environments.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Definition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better understood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following definitions: </a:t>
            </a:r>
            <a:r>
              <a:rPr sz="1200" spc="-5" dirty="0">
                <a:latin typeface="Times New Roman"/>
                <a:cs typeface="Times New Roman"/>
              </a:rPr>
              <a:t>According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Michael </a:t>
            </a:r>
            <a:r>
              <a:rPr sz="1200" dirty="0">
                <a:latin typeface="Times New Roman"/>
                <a:cs typeface="Times New Roman"/>
              </a:rPr>
              <a:t>R. </a:t>
            </a:r>
            <a:r>
              <a:rPr sz="1200" spc="-5" dirty="0">
                <a:latin typeface="Times New Roman"/>
                <a:cs typeface="Times New Roman"/>
              </a:rPr>
              <a:t>Czinkota and </a:t>
            </a:r>
            <a:r>
              <a:rPr sz="1200" spc="-15" dirty="0">
                <a:latin typeface="Times New Roman"/>
                <a:cs typeface="Times New Roman"/>
              </a:rPr>
              <a:t>I. </a:t>
            </a:r>
            <a:r>
              <a:rPr sz="1200" spc="-5" dirty="0">
                <a:latin typeface="Times New Roman"/>
                <a:cs typeface="Times New Roman"/>
              </a:rPr>
              <a:t>A. Ronkainen, ‘International marketing </a:t>
            </a:r>
            <a:r>
              <a:rPr sz="1200" dirty="0">
                <a:latin typeface="Times New Roman"/>
                <a:cs typeface="Times New Roman"/>
              </a:rPr>
              <a:t>is the </a:t>
            </a:r>
            <a:r>
              <a:rPr sz="1200" spc="-5" dirty="0">
                <a:latin typeface="Times New Roman"/>
                <a:cs typeface="Times New Roman"/>
              </a:rPr>
              <a:t>process </a:t>
            </a:r>
            <a:r>
              <a:rPr sz="1200" dirty="0">
                <a:latin typeface="Times New Roman"/>
                <a:cs typeface="Times New Roman"/>
              </a:rPr>
              <a:t>of planning </a:t>
            </a:r>
            <a:r>
              <a:rPr sz="1200" spc="-5" dirty="0">
                <a:latin typeface="Times New Roman"/>
                <a:cs typeface="Times New Roman"/>
              </a:rPr>
              <a:t>and  conducting transactions across </a:t>
            </a:r>
            <a:r>
              <a:rPr sz="1200" dirty="0">
                <a:latin typeface="Times New Roman"/>
                <a:cs typeface="Times New Roman"/>
              </a:rPr>
              <a:t>national borders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create exchanges </a:t>
            </a:r>
            <a:r>
              <a:rPr sz="1200" dirty="0">
                <a:latin typeface="Times New Roman"/>
                <a:cs typeface="Times New Roman"/>
              </a:rPr>
              <a:t>that satisfy the </a:t>
            </a:r>
            <a:r>
              <a:rPr sz="1200" spc="-5" dirty="0">
                <a:latin typeface="Times New Roman"/>
                <a:cs typeface="Times New Roman"/>
              </a:rPr>
              <a:t>objectives </a:t>
            </a:r>
            <a:r>
              <a:rPr sz="1200" dirty="0">
                <a:latin typeface="Times New Roman"/>
                <a:cs typeface="Times New Roman"/>
              </a:rPr>
              <a:t>of  individuals </a:t>
            </a:r>
            <a:r>
              <a:rPr sz="1200" spc="-5" dirty="0">
                <a:latin typeface="Times New Roman"/>
                <a:cs typeface="Times New Roman"/>
              </a:rPr>
              <a:t>and organizations.’ International marketing has forms ranging from </a:t>
            </a:r>
            <a:r>
              <a:rPr sz="1200" dirty="0">
                <a:latin typeface="Times New Roman"/>
                <a:cs typeface="Times New Roman"/>
              </a:rPr>
              <a:t>export-import  </a:t>
            </a:r>
            <a:r>
              <a:rPr sz="1200" spc="-5" dirty="0">
                <a:latin typeface="Times New Roman"/>
                <a:cs typeface="Times New Roman"/>
              </a:rPr>
              <a:t>trade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licensing,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joint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ventures,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wholly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owned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subsidiaries,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turnkey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operations,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management  contracts.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definition indicates, international marketing </a:t>
            </a:r>
            <a:r>
              <a:rPr sz="1200" dirty="0">
                <a:latin typeface="Times New Roman"/>
                <a:cs typeface="Times New Roman"/>
              </a:rPr>
              <a:t>very much retains the </a:t>
            </a:r>
            <a:r>
              <a:rPr sz="1200" spc="-5" dirty="0">
                <a:latin typeface="Times New Roman"/>
                <a:cs typeface="Times New Roman"/>
              </a:rPr>
              <a:t>basic marketing tenets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"satisfaction" and </a:t>
            </a:r>
            <a:r>
              <a:rPr sz="1200" dirty="0">
                <a:latin typeface="Times New Roman"/>
                <a:cs typeface="Times New Roman"/>
              </a:rPr>
              <a:t>"exchange." The </a:t>
            </a:r>
            <a:r>
              <a:rPr sz="1200" spc="-5" dirty="0">
                <a:latin typeface="Times New Roman"/>
                <a:cs typeface="Times New Roman"/>
              </a:rPr>
              <a:t>fact </a:t>
            </a:r>
            <a:r>
              <a:rPr sz="1200" dirty="0">
                <a:latin typeface="Times New Roman"/>
                <a:cs typeface="Times New Roman"/>
              </a:rPr>
              <a:t>that a </a:t>
            </a:r>
            <a:r>
              <a:rPr sz="1200" spc="-5" dirty="0">
                <a:latin typeface="Times New Roman"/>
                <a:cs typeface="Times New Roman"/>
              </a:rPr>
              <a:t>transaction </a:t>
            </a:r>
            <a:r>
              <a:rPr sz="1200" dirty="0">
                <a:latin typeface="Times New Roman"/>
                <a:cs typeface="Times New Roman"/>
              </a:rPr>
              <a:t>takes place </a:t>
            </a:r>
            <a:r>
              <a:rPr sz="1200" spc="-5" dirty="0">
                <a:latin typeface="Times New Roman"/>
                <a:cs typeface="Times New Roman"/>
              </a:rPr>
              <a:t>"across national </a:t>
            </a:r>
            <a:r>
              <a:rPr sz="1200" dirty="0">
                <a:latin typeface="Times New Roman"/>
                <a:cs typeface="Times New Roman"/>
              </a:rPr>
              <a:t>borders"  </a:t>
            </a:r>
            <a:r>
              <a:rPr sz="1200" spc="-5" dirty="0">
                <a:latin typeface="Times New Roman"/>
                <a:cs typeface="Times New Roman"/>
              </a:rPr>
              <a:t>highlights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difference between domestic marketing and international marketing.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international marketer is subject </a:t>
            </a:r>
            <a:r>
              <a:rPr sz="1200" dirty="0">
                <a:latin typeface="Times New Roman"/>
                <a:cs typeface="Times New Roman"/>
              </a:rPr>
              <a:t>to a </a:t>
            </a:r>
            <a:r>
              <a:rPr sz="1200" spc="-5" dirty="0">
                <a:latin typeface="Times New Roman"/>
                <a:cs typeface="Times New Roman"/>
              </a:rPr>
              <a:t>new set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macro environmental factors,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different  constraints, and </a:t>
            </a:r>
            <a:r>
              <a:rPr sz="1200" dirty="0">
                <a:latin typeface="Times New Roman"/>
                <a:cs typeface="Times New Roman"/>
              </a:rPr>
              <a:t>to quite </a:t>
            </a:r>
            <a:r>
              <a:rPr sz="1200" spc="-5" dirty="0">
                <a:latin typeface="Times New Roman"/>
                <a:cs typeface="Times New Roman"/>
              </a:rPr>
              <a:t>different </a:t>
            </a:r>
            <a:r>
              <a:rPr sz="1200" dirty="0">
                <a:latin typeface="Times New Roman"/>
                <a:cs typeface="Times New Roman"/>
              </a:rPr>
              <a:t>conflicts </a:t>
            </a:r>
            <a:r>
              <a:rPr sz="1200" spc="-5" dirty="0">
                <a:latin typeface="Times New Roman"/>
                <a:cs typeface="Times New Roman"/>
              </a:rPr>
              <a:t>resulting from different laws, cultures, and </a:t>
            </a:r>
            <a:r>
              <a:rPr sz="1200" dirty="0">
                <a:latin typeface="Times New Roman"/>
                <a:cs typeface="Times New Roman"/>
              </a:rPr>
              <a:t>societies.  The </a:t>
            </a:r>
            <a:r>
              <a:rPr sz="1200" spc="-5" dirty="0">
                <a:latin typeface="Times New Roman"/>
                <a:cs typeface="Times New Roman"/>
              </a:rPr>
              <a:t>basic principles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marketing still </a:t>
            </a:r>
            <a:r>
              <a:rPr sz="1200" spc="-5" dirty="0">
                <a:latin typeface="Times New Roman"/>
                <a:cs typeface="Times New Roman"/>
              </a:rPr>
              <a:t>apply, </a:t>
            </a:r>
            <a:r>
              <a:rPr sz="1200" dirty="0">
                <a:latin typeface="Times New Roman"/>
                <a:cs typeface="Times New Roman"/>
              </a:rPr>
              <a:t>but their </a:t>
            </a:r>
            <a:r>
              <a:rPr sz="1200" spc="-5" dirty="0">
                <a:latin typeface="Times New Roman"/>
                <a:cs typeface="Times New Roman"/>
              </a:rPr>
              <a:t>application, complexity, and </a:t>
            </a:r>
            <a:r>
              <a:rPr sz="1200" dirty="0">
                <a:latin typeface="Times New Roman"/>
                <a:cs typeface="Times New Roman"/>
              </a:rPr>
              <a:t>intensity </a:t>
            </a:r>
            <a:r>
              <a:rPr sz="1200" spc="5" dirty="0">
                <a:latin typeface="Times New Roman"/>
                <a:cs typeface="Times New Roman"/>
              </a:rPr>
              <a:t>may  </a:t>
            </a:r>
            <a:r>
              <a:rPr sz="1200" dirty="0">
                <a:latin typeface="Times New Roman"/>
                <a:cs typeface="Times New Roman"/>
              </a:rPr>
              <a:t>vary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substantially.</a:t>
            </a:r>
            <a:r>
              <a:rPr sz="1200" spc="-10" dirty="0">
                <a:latin typeface="Times New Roman"/>
                <a:cs typeface="Times New Roman"/>
              </a:rPr>
              <a:t> It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field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observe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most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closely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6425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887" y="1257887"/>
            <a:ext cx="4248380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243" y="1568732"/>
            <a:ext cx="2049473" cy="1265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1870535"/>
            <a:ext cx="5950558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88" y="2176859"/>
            <a:ext cx="5956582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64" y="2483183"/>
            <a:ext cx="5955116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8934" y="2789507"/>
            <a:ext cx="5950545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8959" y="3095831"/>
            <a:ext cx="5947434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4" y="3402155"/>
            <a:ext cx="595511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86" y="3708479"/>
            <a:ext cx="5252503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59" y="4019324"/>
            <a:ext cx="1508115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64" y="4321127"/>
            <a:ext cx="5977967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4627451"/>
            <a:ext cx="5950545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40" y="4933775"/>
            <a:ext cx="5953649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64" y="5240099"/>
            <a:ext cx="5950545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54" y="5546423"/>
            <a:ext cx="4583554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40" y="5852747"/>
            <a:ext cx="5958218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64" y="6159071"/>
            <a:ext cx="5955116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386" y="6465395"/>
            <a:ext cx="4964468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02004" y="894333"/>
            <a:ext cx="5971540" cy="795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misevaluation.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Thus,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becoming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involved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cross-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cultural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situation,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spc="-5" dirty="0">
                <a:latin typeface="Times New Roman"/>
                <a:cs typeface="Times New Roman"/>
              </a:rPr>
              <a:t>should heed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advice: </a:t>
            </a:r>
            <a:r>
              <a:rPr sz="1200" dirty="0">
                <a:latin typeface="Times New Roman"/>
                <a:cs typeface="Times New Roman"/>
              </a:rPr>
              <a:t>‘</a:t>
            </a:r>
            <a:r>
              <a:rPr sz="1200" i="1" dirty="0">
                <a:latin typeface="Times New Roman"/>
                <a:cs typeface="Times New Roman"/>
              </a:rPr>
              <a:t>assume </a:t>
            </a:r>
            <a:r>
              <a:rPr sz="1200" i="1" spc="-5" dirty="0">
                <a:latin typeface="Times New Roman"/>
                <a:cs typeface="Times New Roman"/>
              </a:rPr>
              <a:t>difference </a:t>
            </a:r>
            <a:r>
              <a:rPr sz="1200" i="1" dirty="0">
                <a:latin typeface="Times New Roman"/>
                <a:cs typeface="Times New Roman"/>
              </a:rPr>
              <a:t>until </a:t>
            </a:r>
            <a:r>
              <a:rPr sz="1200" i="1" spc="-5" dirty="0">
                <a:latin typeface="Times New Roman"/>
                <a:cs typeface="Times New Roman"/>
              </a:rPr>
              <a:t>similarity is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proven.</a:t>
            </a:r>
            <a:r>
              <a:rPr sz="1200" dirty="0">
                <a:latin typeface="Times New Roman"/>
                <a:cs typeface="Times New Roman"/>
              </a:rPr>
              <a:t>’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sz="1200" b="1" dirty="0">
                <a:latin typeface="Times New Roman"/>
                <a:cs typeface="Times New Roman"/>
              </a:rPr>
              <a:t>2.4.3 </a:t>
            </a:r>
            <a:r>
              <a:rPr sz="1200" b="1" spc="-5" dirty="0">
                <a:latin typeface="Times New Roman"/>
                <a:cs typeface="Times New Roman"/>
              </a:rPr>
              <a:t>Self </a:t>
            </a:r>
            <a:r>
              <a:rPr sz="1200" b="1" dirty="0">
                <a:latin typeface="Times New Roman"/>
                <a:cs typeface="Times New Roman"/>
              </a:rPr>
              <a:t>– </a:t>
            </a:r>
            <a:r>
              <a:rPr sz="1200" b="1" spc="-5" dirty="0">
                <a:latin typeface="Times New Roman"/>
                <a:cs typeface="Times New Roman"/>
              </a:rPr>
              <a:t>Reference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Criterion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James </a:t>
            </a:r>
            <a:r>
              <a:rPr sz="1200" spc="-10" dirty="0">
                <a:latin typeface="Times New Roman"/>
                <a:cs typeface="Times New Roman"/>
              </a:rPr>
              <a:t>Lee </a:t>
            </a:r>
            <a:r>
              <a:rPr sz="1200" dirty="0">
                <a:latin typeface="Times New Roman"/>
                <a:cs typeface="Times New Roman"/>
              </a:rPr>
              <a:t>coined the term </a:t>
            </a:r>
            <a:r>
              <a:rPr sz="1200" spc="-5" dirty="0">
                <a:latin typeface="Times New Roman"/>
                <a:cs typeface="Times New Roman"/>
              </a:rPr>
              <a:t>‘Self-Reference </a:t>
            </a:r>
            <a:r>
              <a:rPr sz="1200" dirty="0">
                <a:latin typeface="Times New Roman"/>
                <a:cs typeface="Times New Roman"/>
              </a:rPr>
              <a:t>Criterion’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useful concept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avoid cultural </a:t>
            </a:r>
            <a:r>
              <a:rPr sz="1200" dirty="0">
                <a:latin typeface="Times New Roman"/>
                <a:cs typeface="Times New Roman"/>
              </a:rPr>
              <a:t>bias.  </a:t>
            </a:r>
            <a:r>
              <a:rPr sz="1200" spc="-5" dirty="0">
                <a:latin typeface="Times New Roman"/>
                <a:cs typeface="Times New Roman"/>
              </a:rPr>
              <a:t>He suggested </a:t>
            </a:r>
            <a:r>
              <a:rPr sz="1200" dirty="0">
                <a:latin typeface="Times New Roman"/>
                <a:cs typeface="Times New Roman"/>
              </a:rPr>
              <a:t>that problems should be </a:t>
            </a:r>
            <a:r>
              <a:rPr sz="1200" spc="-5" dirty="0">
                <a:latin typeface="Times New Roman"/>
                <a:cs typeface="Times New Roman"/>
              </a:rPr>
              <a:t>first defined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cultural traits, habits, </a:t>
            </a:r>
            <a:r>
              <a:rPr sz="1200" dirty="0">
                <a:latin typeface="Times New Roman"/>
                <a:cs typeface="Times New Roman"/>
              </a:rPr>
              <a:t>or norms  of the home </a:t>
            </a:r>
            <a:r>
              <a:rPr sz="1200" spc="-5" dirty="0">
                <a:latin typeface="Times New Roman"/>
                <a:cs typeface="Times New Roman"/>
              </a:rPr>
              <a:t>society. </a:t>
            </a:r>
            <a:r>
              <a:rPr sz="1200" dirty="0">
                <a:latin typeface="Times New Roman"/>
                <a:cs typeface="Times New Roman"/>
              </a:rPr>
              <a:t>Then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should be redefined without </a:t>
            </a:r>
            <a:r>
              <a:rPr sz="1200" spc="-5" dirty="0">
                <a:latin typeface="Times New Roman"/>
                <a:cs typeface="Times New Roman"/>
              </a:rPr>
              <a:t>value judgments,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the  </a:t>
            </a:r>
            <a:r>
              <a:rPr sz="1200" spc="-5" dirty="0">
                <a:latin typeface="Times New Roman"/>
                <a:cs typeface="Times New Roman"/>
              </a:rPr>
              <a:t>foreign cultural traits, </a:t>
            </a:r>
            <a:r>
              <a:rPr sz="1200" dirty="0">
                <a:latin typeface="Times New Roman"/>
                <a:cs typeface="Times New Roman"/>
              </a:rPr>
              <a:t>habits,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norms. He indicated that the difference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two  specifications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an indication </a:t>
            </a:r>
            <a:r>
              <a:rPr sz="1200" dirty="0">
                <a:latin typeface="Times New Roman"/>
                <a:cs typeface="Times New Roman"/>
              </a:rPr>
              <a:t>of the likely </a:t>
            </a:r>
            <a:r>
              <a:rPr sz="1200" spc="-5" dirty="0">
                <a:latin typeface="Times New Roman"/>
                <a:cs typeface="Times New Roman"/>
              </a:rPr>
              <a:t>cultural bias,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self-reference criterion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effect. </a:t>
            </a:r>
            <a:r>
              <a:rPr sz="1200" dirty="0">
                <a:latin typeface="Times New Roman"/>
                <a:cs typeface="Times New Roman"/>
              </a:rPr>
              <a:t>Self-</a:t>
            </a:r>
            <a:endParaRPr sz="1200">
              <a:latin typeface="Times New Roman"/>
              <a:cs typeface="Times New Roman"/>
            </a:endParaRPr>
          </a:p>
          <a:p>
            <a:pPr marL="12700" marR="12700" algn="just">
              <a:lnSpc>
                <a:spcPts val="2410"/>
              </a:lnSpc>
              <a:spcBef>
                <a:spcPts val="15"/>
              </a:spcBef>
            </a:pPr>
            <a:r>
              <a:rPr sz="1200" spc="-5" dirty="0">
                <a:latin typeface="Times New Roman"/>
                <a:cs typeface="Times New Roman"/>
              </a:rPr>
              <a:t>reference </a:t>
            </a:r>
            <a:r>
              <a:rPr sz="1200" dirty="0">
                <a:latin typeface="Times New Roman"/>
                <a:cs typeface="Times New Roman"/>
              </a:rPr>
              <a:t>criterion </a:t>
            </a:r>
            <a:r>
              <a:rPr sz="1200" spc="-5" dirty="0">
                <a:latin typeface="Times New Roman"/>
                <a:cs typeface="Times New Roman"/>
              </a:rPr>
              <a:t>effect can </a:t>
            </a:r>
            <a:r>
              <a:rPr sz="1200" dirty="0">
                <a:latin typeface="Times New Roman"/>
                <a:cs typeface="Times New Roman"/>
              </a:rPr>
              <a:t>then be </a:t>
            </a:r>
            <a:r>
              <a:rPr sz="1200" spc="-5" dirty="0">
                <a:latin typeface="Times New Roman"/>
                <a:cs typeface="Times New Roman"/>
              </a:rPr>
              <a:t>isolated and </a:t>
            </a:r>
            <a:r>
              <a:rPr sz="1200" dirty="0">
                <a:latin typeface="Times New Roman"/>
                <a:cs typeface="Times New Roman"/>
              </a:rPr>
              <a:t>carefully </a:t>
            </a:r>
            <a:r>
              <a:rPr sz="1200" spc="-5" dirty="0">
                <a:latin typeface="Times New Roman"/>
                <a:cs typeface="Times New Roman"/>
              </a:rPr>
              <a:t>examined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see </a:t>
            </a:r>
            <a:r>
              <a:rPr sz="1200" dirty="0">
                <a:latin typeface="Times New Roman"/>
                <a:cs typeface="Times New Roman"/>
              </a:rPr>
              <a:t>how it </a:t>
            </a:r>
            <a:r>
              <a:rPr sz="1200" spc="-5" dirty="0">
                <a:latin typeface="Times New Roman"/>
                <a:cs typeface="Times New Roman"/>
              </a:rPr>
              <a:t>influences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problem. Following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examination,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problem is redefined </a:t>
            </a:r>
            <a:r>
              <a:rPr sz="1200" dirty="0">
                <a:latin typeface="Times New Roman"/>
                <a:cs typeface="Times New Roman"/>
              </a:rPr>
              <a:t>with the bias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removed.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55"/>
              </a:spcBef>
            </a:pPr>
            <a:r>
              <a:rPr sz="1200" b="1" dirty="0">
                <a:latin typeface="Times New Roman"/>
                <a:cs typeface="Times New Roman"/>
              </a:rPr>
              <a:t>Concluding</a:t>
            </a:r>
            <a:r>
              <a:rPr sz="1200" b="1" spc="-5" dirty="0">
                <a:latin typeface="Times New Roman"/>
                <a:cs typeface="Times New Roman"/>
              </a:rPr>
              <a:t> Comments</a:t>
            </a:r>
            <a:endParaRPr sz="1200">
              <a:latin typeface="Times New Roman"/>
              <a:cs typeface="Times New Roman"/>
            </a:endParaRPr>
          </a:p>
          <a:p>
            <a:pPr marL="12700" marR="8890" algn="just">
              <a:lnSpc>
                <a:spcPts val="2410"/>
              </a:lnSpc>
              <a:spcBef>
                <a:spcPts val="220"/>
              </a:spcBef>
            </a:pPr>
            <a:r>
              <a:rPr sz="1200" dirty="0">
                <a:latin typeface="Times New Roman"/>
                <a:cs typeface="Times New Roman"/>
              </a:rPr>
              <a:t>Culture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pervasive environmental element affecting all international marketing activity. Of  concern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international marketing manager are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influences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religious, family,  educational, and social systems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society. Often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manifested in the </a:t>
            </a:r>
            <a:r>
              <a:rPr sz="1200" spc="-5" dirty="0">
                <a:latin typeface="Times New Roman"/>
                <a:cs typeface="Times New Roman"/>
              </a:rPr>
              <a:t>values, attitudes,  and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motivations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people,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can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affect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business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customs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personal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manners,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colors,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40"/>
              </a:spcBef>
            </a:pPr>
            <a:r>
              <a:rPr sz="1200" spc="-5" dirty="0">
                <a:latin typeface="Times New Roman"/>
                <a:cs typeface="Times New Roman"/>
              </a:rPr>
              <a:t>advertising, "gift" giving and receiving, </a:t>
            </a:r>
            <a:r>
              <a:rPr sz="1200" dirty="0">
                <a:latin typeface="Times New Roman"/>
                <a:cs typeface="Times New Roman"/>
              </a:rPr>
              <a:t>pride </a:t>
            </a:r>
            <a:r>
              <a:rPr sz="1200" spc="-5" dirty="0">
                <a:latin typeface="Times New Roman"/>
                <a:cs typeface="Times New Roman"/>
              </a:rPr>
              <a:t>and status,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other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aspects.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too </a:t>
            </a:r>
            <a:r>
              <a:rPr sz="1200" spc="-5" dirty="0">
                <a:latin typeface="Times New Roman"/>
                <a:cs typeface="Times New Roman"/>
              </a:rPr>
              <a:t>often,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domestic market situations there is tendency </a:t>
            </a:r>
            <a:r>
              <a:rPr sz="1200" dirty="0">
                <a:latin typeface="Times New Roman"/>
                <a:cs typeface="Times New Roman"/>
              </a:rPr>
              <a:t>to take culture for </a:t>
            </a:r>
            <a:r>
              <a:rPr sz="1200" spc="-5" dirty="0">
                <a:latin typeface="Times New Roman"/>
                <a:cs typeface="Times New Roman"/>
              </a:rPr>
              <a:t>granted and </a:t>
            </a:r>
            <a:r>
              <a:rPr sz="1200" spc="10" dirty="0">
                <a:latin typeface="Times New Roman"/>
                <a:cs typeface="Times New Roman"/>
              </a:rPr>
              <a:t>not  </a:t>
            </a:r>
            <a:r>
              <a:rPr sz="1200" dirty="0">
                <a:latin typeface="Times New Roman"/>
                <a:cs typeface="Times New Roman"/>
              </a:rPr>
              <a:t>explicitly </a:t>
            </a:r>
            <a:r>
              <a:rPr sz="1200" spc="-5" dirty="0">
                <a:latin typeface="Times New Roman"/>
                <a:cs typeface="Times New Roman"/>
              </a:rPr>
              <a:t>incorporate its effect </a:t>
            </a:r>
            <a:r>
              <a:rPr sz="1200" dirty="0">
                <a:latin typeface="Times New Roman"/>
                <a:cs typeface="Times New Roman"/>
              </a:rPr>
              <a:t>into the </a:t>
            </a:r>
            <a:r>
              <a:rPr sz="1200" spc="-5" dirty="0">
                <a:latin typeface="Times New Roman"/>
                <a:cs typeface="Times New Roman"/>
              </a:rPr>
              <a:t>decision. So when dealing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foreign markets, where  there is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much cultural distance, </a:t>
            </a:r>
            <a:r>
              <a:rPr sz="1200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culture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granted </a:t>
            </a:r>
            <a:r>
              <a:rPr sz="1200" dirty="0">
                <a:latin typeface="Times New Roman"/>
                <a:cs typeface="Times New Roman"/>
              </a:rPr>
              <a:t>should not be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done.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44"/>
              </a:spcBef>
            </a:pPr>
            <a:r>
              <a:rPr sz="1200" b="1" spc="-5" dirty="0">
                <a:latin typeface="Times New Roman"/>
                <a:cs typeface="Times New Roman"/>
              </a:rPr>
              <a:t>Self </a:t>
            </a:r>
            <a:r>
              <a:rPr sz="1200" b="1" dirty="0">
                <a:latin typeface="Times New Roman"/>
                <a:cs typeface="Times New Roman"/>
              </a:rPr>
              <a:t>– </a:t>
            </a:r>
            <a:r>
              <a:rPr sz="1200" b="1" spc="-5" dirty="0">
                <a:latin typeface="Times New Roman"/>
                <a:cs typeface="Times New Roman"/>
              </a:rPr>
              <a:t>Test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Exercise</a:t>
            </a:r>
            <a:endParaRPr sz="12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43300"/>
              </a:lnSpc>
              <a:spcBef>
                <a:spcPts val="1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Write “True” </a:t>
            </a:r>
            <a:r>
              <a:rPr sz="1200" b="1" i="1" dirty="0">
                <a:latin typeface="Times New Roman"/>
                <a:cs typeface="Times New Roman"/>
              </a:rPr>
              <a:t>if </a:t>
            </a:r>
            <a:r>
              <a:rPr sz="1200" b="1" i="1" spc="-5" dirty="0">
                <a:latin typeface="Times New Roman"/>
                <a:cs typeface="Times New Roman"/>
              </a:rPr>
              <a:t>the statement </a:t>
            </a:r>
            <a:r>
              <a:rPr sz="1200" b="1" i="1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correct </a:t>
            </a:r>
            <a:r>
              <a:rPr sz="1200" b="1" i="1" dirty="0">
                <a:latin typeface="Times New Roman"/>
                <a:cs typeface="Times New Roman"/>
              </a:rPr>
              <a:t>or </a:t>
            </a:r>
            <a:r>
              <a:rPr sz="1200" b="1" i="1" spc="-5" dirty="0">
                <a:latin typeface="Times New Roman"/>
                <a:cs typeface="Times New Roman"/>
              </a:rPr>
              <a:t>“false” </a:t>
            </a:r>
            <a:r>
              <a:rPr sz="1200" b="1" i="1" dirty="0">
                <a:latin typeface="Times New Roman"/>
                <a:cs typeface="Times New Roman"/>
              </a:rPr>
              <a:t>if it </a:t>
            </a:r>
            <a:r>
              <a:rPr sz="1200" b="1" i="1" spc="-10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incorrect. Answer key for </a:t>
            </a:r>
            <a:r>
              <a:rPr sz="1200" b="1" i="1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True or  </a:t>
            </a:r>
            <a:r>
              <a:rPr sz="1200" b="1" i="1" dirty="0">
                <a:latin typeface="Times New Roman"/>
                <a:cs typeface="Times New Roman"/>
              </a:rPr>
              <a:t>False </a:t>
            </a:r>
            <a:r>
              <a:rPr sz="1200" b="1" i="1" spc="-5" dirty="0">
                <a:latin typeface="Times New Roman"/>
                <a:cs typeface="Times New Roman"/>
              </a:rPr>
              <a:t>questions is provided </a:t>
            </a:r>
            <a:r>
              <a:rPr sz="1200" b="1" i="1" dirty="0">
                <a:latin typeface="Times New Roman"/>
                <a:cs typeface="Times New Roman"/>
              </a:rPr>
              <a:t>at the </a:t>
            </a:r>
            <a:r>
              <a:rPr sz="1200" b="1" i="1" spc="-5" dirty="0">
                <a:latin typeface="Times New Roman"/>
                <a:cs typeface="Times New Roman"/>
              </a:rPr>
              <a:t>end </a:t>
            </a:r>
            <a:r>
              <a:rPr sz="1200" b="1" i="1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the</a:t>
            </a:r>
            <a:r>
              <a:rPr sz="1200" b="1" i="1" spc="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module.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imes New Roman"/>
              <a:cs typeface="Times New Roman"/>
            </a:endParaRPr>
          </a:p>
          <a:p>
            <a:pPr marL="926465" marR="10160" indent="-914400">
              <a:lnSpc>
                <a:spcPct val="144200"/>
              </a:lnSpc>
              <a:tabLst>
                <a:tab pos="6978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1.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level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development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general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indication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types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products  that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likely to be in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demand.</a:t>
            </a:r>
            <a:endParaRPr sz="1200">
              <a:latin typeface="Times New Roman"/>
              <a:cs typeface="Times New Roman"/>
            </a:endParaRPr>
          </a:p>
          <a:p>
            <a:pPr marL="926465" marR="116839" indent="-914400">
              <a:lnSpc>
                <a:spcPts val="1380"/>
              </a:lnSpc>
              <a:spcBef>
                <a:spcPts val="705"/>
              </a:spcBef>
              <a:tabLst>
                <a:tab pos="6978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2. Since the less </a:t>
            </a:r>
            <a:r>
              <a:rPr sz="1200" spc="-5" dirty="0">
                <a:latin typeface="Times New Roman"/>
                <a:cs typeface="Times New Roman"/>
              </a:rPr>
              <a:t>developed countries </a:t>
            </a:r>
            <a:r>
              <a:rPr sz="1200" dirty="0">
                <a:latin typeface="Times New Roman"/>
                <a:cs typeface="Times New Roman"/>
              </a:rPr>
              <a:t>are not </a:t>
            </a:r>
            <a:r>
              <a:rPr sz="1200" spc="-5" dirty="0">
                <a:latin typeface="Times New Roman"/>
                <a:cs typeface="Times New Roman"/>
              </a:rPr>
              <a:t>attractive markets </a:t>
            </a:r>
            <a:r>
              <a:rPr sz="1200" dirty="0">
                <a:latin typeface="Times New Roman"/>
                <a:cs typeface="Times New Roman"/>
              </a:rPr>
              <a:t>for most consumer 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or for highly technical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marketing manager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international  </a:t>
            </a:r>
            <a:r>
              <a:rPr sz="1200" spc="-5" dirty="0">
                <a:latin typeface="Times New Roman"/>
                <a:cs typeface="Times New Roman"/>
              </a:rPr>
              <a:t>firm can ignore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50</a:t>
            </a:fld>
            <a:endParaRPr spc="-5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51</a:t>
            </a:fld>
            <a:endParaRPr spc="-5" dirty="0"/>
          </a:p>
        </p:txBody>
      </p:sp>
      <p:sp>
        <p:nvSpPr>
          <p:cNvPr id="2" name="object 2"/>
          <p:cNvSpPr txBox="1"/>
          <p:nvPr/>
        </p:nvSpPr>
        <p:spPr>
          <a:xfrm>
            <a:off x="902004" y="808481"/>
            <a:ext cx="5969635" cy="3969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6465" marR="6985" indent="-914400">
              <a:lnSpc>
                <a:spcPct val="143500"/>
              </a:lnSpc>
              <a:spcBef>
                <a:spcPts val="100"/>
              </a:spcBef>
              <a:tabLst>
                <a:tab pos="7740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3.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large GDP </a:t>
            </a:r>
            <a:r>
              <a:rPr sz="1200" dirty="0">
                <a:latin typeface="Times New Roman"/>
                <a:cs typeface="Times New Roman"/>
              </a:rPr>
              <a:t>per capita </a:t>
            </a:r>
            <a:r>
              <a:rPr sz="1200" spc="-5" dirty="0">
                <a:latin typeface="Times New Roman"/>
                <a:cs typeface="Times New Roman"/>
              </a:rPr>
              <a:t>always create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great </a:t>
            </a:r>
            <a:r>
              <a:rPr sz="1200" dirty="0">
                <a:latin typeface="Times New Roman"/>
                <a:cs typeface="Times New Roman"/>
              </a:rPr>
              <a:t>market potential for </a:t>
            </a:r>
            <a:r>
              <a:rPr sz="1200" spc="-5" dirty="0">
                <a:latin typeface="Times New Roman"/>
                <a:cs typeface="Times New Roman"/>
              </a:rPr>
              <a:t>an  international </a:t>
            </a:r>
            <a:r>
              <a:rPr sz="1200" dirty="0">
                <a:latin typeface="Times New Roman"/>
                <a:cs typeface="Times New Roman"/>
              </a:rPr>
              <a:t>firm.</a:t>
            </a:r>
            <a:endParaRPr sz="1200">
              <a:latin typeface="Times New Roman"/>
              <a:cs typeface="Times New Roman"/>
            </a:endParaRPr>
          </a:p>
          <a:p>
            <a:pPr marL="926465" marR="8255" indent="-914400">
              <a:lnSpc>
                <a:spcPct val="143300"/>
              </a:lnSpc>
              <a:spcBef>
                <a:spcPts val="10"/>
              </a:spcBef>
              <a:tabLst>
                <a:tab pos="7740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4. </a:t>
            </a:r>
            <a:r>
              <a:rPr sz="1200" spc="-5" dirty="0">
                <a:latin typeface="Times New Roman"/>
                <a:cs typeface="Times New Roman"/>
              </a:rPr>
              <a:t>Nationalism and patriotism 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sources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concern </a:t>
            </a:r>
            <a:r>
              <a:rPr sz="1200" dirty="0">
                <a:latin typeface="Times New Roman"/>
                <a:cs typeface="Times New Roman"/>
              </a:rPr>
              <a:t>to an </a:t>
            </a:r>
            <a:r>
              <a:rPr sz="1200" spc="-5" dirty="0">
                <a:latin typeface="Times New Roman"/>
                <a:cs typeface="Times New Roman"/>
              </a:rPr>
              <a:t>international firm’s  marketing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manager.</a:t>
            </a:r>
            <a:endParaRPr sz="1200">
              <a:latin typeface="Times New Roman"/>
              <a:cs typeface="Times New Roman"/>
            </a:endParaRPr>
          </a:p>
          <a:p>
            <a:pPr marL="926465" marR="5080" indent="-914400">
              <a:lnSpc>
                <a:spcPct val="143300"/>
              </a:lnSpc>
              <a:spcBef>
                <a:spcPts val="15"/>
              </a:spcBef>
              <a:tabLst>
                <a:tab pos="7740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5. </a:t>
            </a:r>
            <a:r>
              <a:rPr sz="1200" spc="-5" dirty="0">
                <a:latin typeface="Times New Roman"/>
                <a:cs typeface="Times New Roman"/>
              </a:rPr>
              <a:t>Generally, </a:t>
            </a:r>
            <a:r>
              <a:rPr sz="1200" dirty="0">
                <a:latin typeface="Times New Roman"/>
                <a:cs typeface="Times New Roman"/>
              </a:rPr>
              <a:t>the more </a:t>
            </a:r>
            <a:r>
              <a:rPr sz="1200" spc="-5" dirty="0">
                <a:latin typeface="Times New Roman"/>
                <a:cs typeface="Times New Roman"/>
              </a:rPr>
              <a:t>localized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firm’s operation </a:t>
            </a:r>
            <a:r>
              <a:rPr sz="1200" dirty="0">
                <a:latin typeface="Times New Roman"/>
                <a:cs typeface="Times New Roman"/>
              </a:rPr>
              <a:t>the less </a:t>
            </a:r>
            <a:r>
              <a:rPr sz="1200" spc="-5" dirty="0">
                <a:latin typeface="Times New Roman"/>
                <a:cs typeface="Times New Roman"/>
              </a:rPr>
              <a:t>acceptable </a:t>
            </a:r>
            <a:r>
              <a:rPr sz="1200" dirty="0">
                <a:latin typeface="Times New Roman"/>
                <a:cs typeface="Times New Roman"/>
              </a:rPr>
              <a:t>it is to the  host</a:t>
            </a:r>
            <a:r>
              <a:rPr sz="1200" spc="-5" dirty="0">
                <a:latin typeface="Times New Roman"/>
                <a:cs typeface="Times New Roman"/>
              </a:rPr>
              <a:t> country.</a:t>
            </a:r>
            <a:endParaRPr sz="1200">
              <a:latin typeface="Times New Roman"/>
              <a:cs typeface="Times New Roman"/>
            </a:endParaRPr>
          </a:p>
          <a:p>
            <a:pPr marL="926465" marR="8255" indent="-914400">
              <a:lnSpc>
                <a:spcPct val="143300"/>
              </a:lnSpc>
              <a:spcBef>
                <a:spcPts val="10"/>
              </a:spcBef>
              <a:tabLst>
                <a:tab pos="7740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6. </a:t>
            </a:r>
            <a:r>
              <a:rPr sz="1200" spc="-5" dirty="0">
                <a:latin typeface="Times New Roman"/>
                <a:cs typeface="Times New Roman"/>
              </a:rPr>
              <a:t>Memberships </a:t>
            </a:r>
            <a:r>
              <a:rPr sz="1200" dirty="0">
                <a:latin typeface="Times New Roman"/>
                <a:cs typeface="Times New Roman"/>
              </a:rPr>
              <a:t>of a country in </a:t>
            </a:r>
            <a:r>
              <a:rPr sz="1200" spc="-5" dirty="0">
                <a:latin typeface="Times New Roman"/>
                <a:cs typeface="Times New Roman"/>
              </a:rPr>
              <a:t>international organizations makes its behavior </a:t>
            </a:r>
            <a:r>
              <a:rPr sz="1200" dirty="0">
                <a:latin typeface="Times New Roman"/>
                <a:cs typeface="Times New Roman"/>
              </a:rPr>
              <a:t>on 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5" dirty="0">
                <a:latin typeface="Times New Roman"/>
                <a:cs typeface="Times New Roman"/>
              </a:rPr>
              <a:t> predictable.</a:t>
            </a:r>
            <a:endParaRPr sz="1200">
              <a:latin typeface="Times New Roman"/>
              <a:cs typeface="Times New Roman"/>
            </a:endParaRPr>
          </a:p>
          <a:p>
            <a:pPr marL="926465" marR="11430" indent="-914400">
              <a:lnSpc>
                <a:spcPct val="143500"/>
              </a:lnSpc>
              <a:spcBef>
                <a:spcPts val="10"/>
              </a:spcBef>
              <a:tabLst>
                <a:tab pos="8502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7. </a:t>
            </a:r>
            <a:r>
              <a:rPr sz="1200" spc="-5" dirty="0">
                <a:latin typeface="Times New Roman"/>
                <a:cs typeface="Times New Roman"/>
              </a:rPr>
              <a:t>Labeling is subject </a:t>
            </a:r>
            <a:r>
              <a:rPr sz="1200" dirty="0">
                <a:latin typeface="Times New Roman"/>
                <a:cs typeface="Times New Roman"/>
              </a:rPr>
              <a:t>to more </a:t>
            </a:r>
            <a:r>
              <a:rPr sz="1200" spc="-5" dirty="0">
                <a:latin typeface="Times New Roman"/>
                <a:cs typeface="Times New Roman"/>
              </a:rPr>
              <a:t>legal requirements </a:t>
            </a:r>
            <a:r>
              <a:rPr sz="1200" dirty="0">
                <a:latin typeface="Times New Roman"/>
                <a:cs typeface="Times New Roman"/>
              </a:rPr>
              <a:t>than the </a:t>
            </a:r>
            <a:r>
              <a:rPr sz="1200" spc="-5" dirty="0">
                <a:latin typeface="Times New Roman"/>
                <a:cs typeface="Times New Roman"/>
              </a:rPr>
              <a:t>package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 marketing.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  <a:tabLst>
                <a:tab pos="8502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8. </a:t>
            </a:r>
            <a:r>
              <a:rPr sz="1200" spc="-5" dirty="0">
                <a:latin typeface="Times New Roman"/>
                <a:cs typeface="Times New Roman"/>
              </a:rPr>
              <a:t>Price </a:t>
            </a:r>
            <a:r>
              <a:rPr sz="1200" dirty="0">
                <a:latin typeface="Times New Roman"/>
                <a:cs typeface="Times New Roman"/>
              </a:rPr>
              <a:t>controls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nonexistent in the </a:t>
            </a:r>
            <a:r>
              <a:rPr sz="1200" spc="-5" dirty="0">
                <a:latin typeface="Times New Roman"/>
                <a:cs typeface="Times New Roman"/>
              </a:rPr>
              <a:t>free market world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economy.</a:t>
            </a:r>
            <a:endParaRPr sz="1200">
              <a:latin typeface="Times New Roman"/>
              <a:cs typeface="Times New Roman"/>
            </a:endParaRPr>
          </a:p>
          <a:p>
            <a:pPr marL="1040765" marR="6350" indent="-1028700">
              <a:lnSpc>
                <a:spcPts val="2080"/>
              </a:lnSpc>
              <a:spcBef>
                <a:spcPts val="160"/>
              </a:spcBef>
              <a:tabLst>
                <a:tab pos="8502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9. </a:t>
            </a:r>
            <a:r>
              <a:rPr sz="1200" spc="-5" dirty="0">
                <a:latin typeface="Times New Roman"/>
                <a:cs typeface="Times New Roman"/>
              </a:rPr>
              <a:t>All kinds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products 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advertised through mass </a:t>
            </a:r>
            <a:r>
              <a:rPr sz="1200" dirty="0">
                <a:latin typeface="Times New Roman"/>
                <a:cs typeface="Times New Roman"/>
              </a:rPr>
              <a:t>media in the </a:t>
            </a:r>
            <a:r>
              <a:rPr sz="1200" spc="-5" dirty="0">
                <a:latin typeface="Times New Roman"/>
                <a:cs typeface="Times New Roman"/>
              </a:rPr>
              <a:t>international  market.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  <a:tabLst>
                <a:tab pos="7740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10. Doing business in </a:t>
            </a:r>
            <a:r>
              <a:rPr sz="1200" spc="-5" dirty="0">
                <a:latin typeface="Times New Roman"/>
                <a:cs typeface="Times New Roman"/>
              </a:rPr>
              <a:t>foreign markets </a:t>
            </a:r>
            <a:r>
              <a:rPr sz="1200" dirty="0">
                <a:latin typeface="Times New Roman"/>
                <a:cs typeface="Times New Roman"/>
              </a:rPr>
              <a:t>involves </a:t>
            </a:r>
            <a:r>
              <a:rPr sz="1200" spc="-5" dirty="0">
                <a:latin typeface="Times New Roman"/>
                <a:cs typeface="Times New Roman"/>
              </a:rPr>
              <a:t>cross-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cultural</a:t>
            </a:r>
            <a:endParaRPr sz="1200">
              <a:latin typeface="Times New Roman"/>
              <a:cs typeface="Times New Roman"/>
            </a:endParaRPr>
          </a:p>
          <a:p>
            <a:pPr marL="1040765">
              <a:lnSpc>
                <a:spcPct val="100000"/>
              </a:lnSpc>
              <a:spcBef>
                <a:spcPts val="635"/>
              </a:spcBef>
            </a:pPr>
            <a:r>
              <a:rPr sz="1200" spc="-5" dirty="0">
                <a:latin typeface="Times New Roman"/>
                <a:cs typeface="Times New Roman"/>
              </a:rPr>
              <a:t>communication.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52</a:t>
            </a:fld>
            <a:endParaRPr spc="-5" dirty="0"/>
          </a:p>
        </p:txBody>
      </p:sp>
      <p:sp>
        <p:nvSpPr>
          <p:cNvPr id="2" name="object 2"/>
          <p:cNvSpPr txBox="1"/>
          <p:nvPr/>
        </p:nvSpPr>
        <p:spPr>
          <a:xfrm>
            <a:off x="2659507" y="886714"/>
            <a:ext cx="18103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0" dirty="0">
                <a:latin typeface="Times New Roman"/>
                <a:cs typeface="Times New Roman"/>
              </a:rPr>
              <a:t>CHAPTER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10" dirty="0">
                <a:latin typeface="Times New Roman"/>
                <a:cs typeface="Times New Roman"/>
              </a:rPr>
              <a:t>THREE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296974"/>
            <a:ext cx="1579880" cy="659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400"/>
              </a:lnSpc>
              <a:spcBef>
                <a:spcPts val="100"/>
              </a:spcBef>
            </a:pPr>
            <a:r>
              <a:rPr sz="1450" b="1" spc="10" dirty="0">
                <a:latin typeface="Times New Roman"/>
                <a:cs typeface="Times New Roman"/>
              </a:rPr>
              <a:t>ANALYZING  </a:t>
            </a:r>
            <a:r>
              <a:rPr sz="1450" b="1" spc="20" dirty="0">
                <a:latin typeface="Times New Roman"/>
                <a:cs typeface="Times New Roman"/>
              </a:rPr>
              <a:t>OP</a:t>
            </a:r>
            <a:r>
              <a:rPr sz="1450" b="1" spc="10" dirty="0">
                <a:latin typeface="Times New Roman"/>
                <a:cs typeface="Times New Roman"/>
              </a:rPr>
              <a:t>P</a:t>
            </a:r>
            <a:r>
              <a:rPr sz="1450" b="1" spc="20" dirty="0">
                <a:latin typeface="Times New Roman"/>
                <a:cs typeface="Times New Roman"/>
              </a:rPr>
              <a:t>O</a:t>
            </a:r>
            <a:r>
              <a:rPr sz="1450" b="1" spc="5" dirty="0">
                <a:latin typeface="Times New Roman"/>
                <a:cs typeface="Times New Roman"/>
              </a:rPr>
              <a:t>R</a:t>
            </a:r>
            <a:r>
              <a:rPr sz="1450" b="1" spc="25" dirty="0">
                <a:latin typeface="Times New Roman"/>
                <a:cs typeface="Times New Roman"/>
              </a:rPr>
              <a:t>T</a:t>
            </a:r>
            <a:r>
              <a:rPr sz="1450" b="1" spc="15" dirty="0">
                <a:latin typeface="Times New Roman"/>
                <a:cs typeface="Times New Roman"/>
              </a:rPr>
              <a:t>UN</a:t>
            </a:r>
            <a:r>
              <a:rPr sz="1450" b="1" spc="10" dirty="0">
                <a:latin typeface="Times New Roman"/>
                <a:cs typeface="Times New Roman"/>
              </a:rPr>
              <a:t>I</a:t>
            </a:r>
            <a:r>
              <a:rPr sz="1450" b="1" spc="25" dirty="0">
                <a:latin typeface="Times New Roman"/>
                <a:cs typeface="Times New Roman"/>
              </a:rPr>
              <a:t>T</a:t>
            </a:r>
            <a:r>
              <a:rPr sz="1450" b="1" spc="10" dirty="0">
                <a:latin typeface="Times New Roman"/>
                <a:cs typeface="Times New Roman"/>
              </a:rPr>
              <a:t>I</a:t>
            </a:r>
            <a:r>
              <a:rPr sz="1450" b="1" spc="25" dirty="0">
                <a:latin typeface="Times New Roman"/>
                <a:cs typeface="Times New Roman"/>
              </a:rPr>
              <a:t>E</a:t>
            </a:r>
            <a:r>
              <a:rPr sz="1450" b="1" dirty="0">
                <a:latin typeface="Times New Roman"/>
                <a:cs typeface="Times New Roman"/>
              </a:rPr>
              <a:t>S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23346" y="1392681"/>
            <a:ext cx="163385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15" dirty="0">
                <a:latin typeface="Times New Roman"/>
                <a:cs typeface="Times New Roman"/>
              </a:rPr>
              <a:t>INTERNATIONAL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06506" y="1392681"/>
            <a:ext cx="122110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10" dirty="0">
                <a:latin typeface="Times New Roman"/>
                <a:cs typeface="Times New Roman"/>
              </a:rPr>
              <a:t>MARKETING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2182114"/>
            <a:ext cx="5969635" cy="69030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Indicators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International Marketing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Opportunity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800"/>
              </a:lnSpc>
              <a:spcBef>
                <a:spcPts val="1170"/>
              </a:spcBef>
            </a:pPr>
            <a:r>
              <a:rPr sz="1200" spc="15" dirty="0">
                <a:latin typeface="Times New Roman"/>
                <a:cs typeface="Times New Roman"/>
              </a:rPr>
              <a:t>Broadly speaking, international marketing </a:t>
            </a:r>
            <a:r>
              <a:rPr sz="1200" spc="10" dirty="0">
                <a:latin typeface="Times New Roman"/>
                <a:cs typeface="Times New Roman"/>
              </a:rPr>
              <a:t>opportunities could be identified </a:t>
            </a:r>
            <a:r>
              <a:rPr sz="1200" spc="15" dirty="0">
                <a:latin typeface="Times New Roman"/>
                <a:cs typeface="Times New Roman"/>
              </a:rPr>
              <a:t>by recognizing the  existence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of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unfulfilled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demand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foreign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country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that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your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company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can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effectively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service;  or, </a:t>
            </a:r>
            <a:r>
              <a:rPr sz="1200" spc="15" dirty="0">
                <a:latin typeface="Times New Roman"/>
                <a:cs typeface="Times New Roman"/>
              </a:rPr>
              <a:t>by recognizing </a:t>
            </a:r>
            <a:r>
              <a:rPr sz="1200" spc="10" dirty="0">
                <a:latin typeface="Times New Roman"/>
                <a:cs typeface="Times New Roman"/>
              </a:rPr>
              <a:t>the </a:t>
            </a:r>
            <a:r>
              <a:rPr sz="1200" spc="15" dirty="0">
                <a:latin typeface="Times New Roman"/>
                <a:cs typeface="Times New Roman"/>
              </a:rPr>
              <a:t>existence </a:t>
            </a:r>
            <a:r>
              <a:rPr sz="1200" spc="10" dirty="0">
                <a:latin typeface="Times New Roman"/>
                <a:cs typeface="Times New Roman"/>
              </a:rPr>
              <a:t>of goods and services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10" dirty="0">
                <a:latin typeface="Times New Roman"/>
                <a:cs typeface="Times New Roman"/>
              </a:rPr>
              <a:t>foreign </a:t>
            </a:r>
            <a:r>
              <a:rPr sz="1200" spc="15" dirty="0">
                <a:latin typeface="Times New Roman"/>
                <a:cs typeface="Times New Roman"/>
              </a:rPr>
              <a:t>markets </a:t>
            </a:r>
            <a:r>
              <a:rPr sz="1200" spc="10" dirty="0">
                <a:latin typeface="Times New Roman"/>
                <a:cs typeface="Times New Roman"/>
              </a:rPr>
              <a:t>that </a:t>
            </a:r>
            <a:r>
              <a:rPr sz="1200" spc="5" dirty="0">
                <a:latin typeface="Times New Roman"/>
                <a:cs typeface="Times New Roman"/>
              </a:rPr>
              <a:t>your </a:t>
            </a:r>
            <a:r>
              <a:rPr sz="1200" spc="15" dirty="0">
                <a:latin typeface="Times New Roman"/>
                <a:cs typeface="Times New Roman"/>
              </a:rPr>
              <a:t>company  </a:t>
            </a:r>
            <a:r>
              <a:rPr sz="1200" spc="10" dirty="0">
                <a:latin typeface="Times New Roman"/>
                <a:cs typeface="Times New Roman"/>
              </a:rPr>
              <a:t>can </a:t>
            </a:r>
            <a:r>
              <a:rPr sz="1200" spc="15" dirty="0">
                <a:latin typeface="Times New Roman"/>
                <a:cs typeface="Times New Roman"/>
              </a:rPr>
              <a:t>obtain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10" dirty="0">
                <a:latin typeface="Times New Roman"/>
                <a:cs typeface="Times New Roman"/>
              </a:rPr>
              <a:t>fulfill </a:t>
            </a:r>
            <a:r>
              <a:rPr sz="1200" spc="15" dirty="0">
                <a:latin typeface="Times New Roman"/>
                <a:cs typeface="Times New Roman"/>
              </a:rPr>
              <a:t>domestic demand.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10" dirty="0">
                <a:latin typeface="Times New Roman"/>
                <a:cs typeface="Times New Roman"/>
              </a:rPr>
              <a:t>other words, </a:t>
            </a:r>
            <a:r>
              <a:rPr sz="1200" spc="15" dirty="0">
                <a:latin typeface="Times New Roman"/>
                <a:cs typeface="Times New Roman"/>
              </a:rPr>
              <a:t>international </a:t>
            </a:r>
            <a:r>
              <a:rPr sz="1200" spc="10" dirty="0">
                <a:latin typeface="Times New Roman"/>
                <a:cs typeface="Times New Roman"/>
              </a:rPr>
              <a:t>marketing </a:t>
            </a:r>
            <a:r>
              <a:rPr sz="1200" spc="20" dirty="0">
                <a:latin typeface="Times New Roman"/>
                <a:cs typeface="Times New Roman"/>
              </a:rPr>
              <a:t>opportunities  </a:t>
            </a:r>
            <a:r>
              <a:rPr sz="1200" spc="10" dirty="0">
                <a:latin typeface="Times New Roman"/>
                <a:cs typeface="Times New Roman"/>
              </a:rPr>
              <a:t>exist in one of </a:t>
            </a:r>
            <a:r>
              <a:rPr sz="1200" spc="15" dirty="0">
                <a:latin typeface="Times New Roman"/>
                <a:cs typeface="Times New Roman"/>
              </a:rPr>
              <a:t>these </a:t>
            </a:r>
            <a:r>
              <a:rPr sz="1200" spc="10" dirty="0">
                <a:latin typeface="Times New Roman"/>
                <a:cs typeface="Times New Roman"/>
              </a:rPr>
              <a:t>two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forms: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560705" marR="14604" indent="-274320">
              <a:lnSpc>
                <a:spcPct val="143300"/>
              </a:lnSpc>
              <a:spcBef>
                <a:spcPts val="5"/>
              </a:spcBef>
              <a:buAutoNum type="arabicPeriod"/>
              <a:tabLst>
                <a:tab pos="433705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Existing,</a:t>
            </a:r>
            <a:r>
              <a:rPr sz="1200" i="1" spc="-4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latent,</a:t>
            </a:r>
            <a:r>
              <a:rPr sz="1200" i="1" spc="-5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or</a:t>
            </a:r>
            <a:r>
              <a:rPr sz="1200" i="1" spc="-4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incipient</a:t>
            </a:r>
            <a:r>
              <a:rPr sz="1200" i="1" spc="-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demand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foreign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countries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that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firm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can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effectively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fulfill  through its </a:t>
            </a:r>
            <a:r>
              <a:rPr sz="1200" spc="15" dirty="0">
                <a:latin typeface="Times New Roman"/>
                <a:cs typeface="Times New Roman"/>
              </a:rPr>
              <a:t>product-service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offerings;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AutoNum type="arabicPeriod"/>
            </a:pPr>
            <a:endParaRPr sz="1050">
              <a:latin typeface="Times New Roman"/>
              <a:cs typeface="Times New Roman"/>
            </a:endParaRPr>
          </a:p>
          <a:p>
            <a:pPr marL="560705" marR="7620" indent="-274320">
              <a:lnSpc>
                <a:spcPct val="143300"/>
              </a:lnSpc>
              <a:spcBef>
                <a:spcPts val="5"/>
              </a:spcBef>
              <a:buAutoNum type="arabicPeriod"/>
              <a:tabLst>
                <a:tab pos="443865" algn="l"/>
              </a:tabLst>
            </a:pP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15" dirty="0">
                <a:latin typeface="Times New Roman"/>
                <a:cs typeface="Times New Roman"/>
              </a:rPr>
              <a:t>opportunity </a:t>
            </a:r>
            <a:r>
              <a:rPr sz="1200" spc="10" dirty="0">
                <a:latin typeface="Times New Roman"/>
                <a:cs typeface="Times New Roman"/>
              </a:rPr>
              <a:t>to source goods and services from foreign </a:t>
            </a:r>
            <a:r>
              <a:rPr sz="1200" spc="15" dirty="0">
                <a:latin typeface="Times New Roman"/>
                <a:cs typeface="Times New Roman"/>
              </a:rPr>
              <a:t>countries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25" dirty="0">
                <a:latin typeface="Times New Roman"/>
                <a:cs typeface="Times New Roman"/>
              </a:rPr>
              <a:t>fulfill </a:t>
            </a:r>
            <a:r>
              <a:rPr sz="1200" spc="10" dirty="0">
                <a:latin typeface="Times New Roman"/>
                <a:cs typeface="Times New Roman"/>
              </a:rPr>
              <a:t>demand in  </a:t>
            </a:r>
            <a:r>
              <a:rPr sz="1200" spc="15" dirty="0">
                <a:latin typeface="Times New Roman"/>
                <a:cs typeface="Times New Roman"/>
              </a:rPr>
              <a:t>domestic </a:t>
            </a:r>
            <a:r>
              <a:rPr sz="1200" spc="10" dirty="0">
                <a:latin typeface="Times New Roman"/>
                <a:cs typeface="Times New Roman"/>
              </a:rPr>
              <a:t>markets and/or other foreign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first case, the managerial task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10" dirty="0">
                <a:latin typeface="Times New Roman"/>
                <a:cs typeface="Times New Roman"/>
              </a:rPr>
              <a:t>assess the nature of foreign market demand and </a:t>
            </a:r>
            <a:r>
              <a:rPr sz="1200" spc="5" dirty="0">
                <a:latin typeface="Times New Roman"/>
                <a:cs typeface="Times New Roman"/>
              </a:rPr>
              <a:t>your  </a:t>
            </a:r>
            <a:r>
              <a:rPr sz="1200" spc="10" dirty="0">
                <a:latin typeface="Times New Roman"/>
                <a:cs typeface="Times New Roman"/>
              </a:rPr>
              <a:t>company's </a:t>
            </a:r>
            <a:r>
              <a:rPr sz="1200" spc="15" dirty="0">
                <a:latin typeface="Times New Roman"/>
                <a:cs typeface="Times New Roman"/>
              </a:rPr>
              <a:t>ability </a:t>
            </a:r>
            <a:r>
              <a:rPr sz="1200" spc="10" dirty="0">
                <a:latin typeface="Times New Roman"/>
                <a:cs typeface="Times New Roman"/>
              </a:rPr>
              <a:t>to serve that </a:t>
            </a:r>
            <a:r>
              <a:rPr sz="1200" spc="15" dirty="0">
                <a:latin typeface="Times New Roman"/>
                <a:cs typeface="Times New Roman"/>
              </a:rPr>
              <a:t>demand.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15" dirty="0">
                <a:latin typeface="Times New Roman"/>
                <a:cs typeface="Times New Roman"/>
              </a:rPr>
              <a:t>the second </a:t>
            </a:r>
            <a:r>
              <a:rPr sz="1200" spc="10" dirty="0">
                <a:latin typeface="Times New Roman"/>
                <a:cs typeface="Times New Roman"/>
              </a:rPr>
              <a:t>case, </a:t>
            </a:r>
            <a:r>
              <a:rPr sz="1200" dirty="0">
                <a:latin typeface="Times New Roman"/>
                <a:cs typeface="Times New Roman"/>
              </a:rPr>
              <a:t>you </a:t>
            </a:r>
            <a:r>
              <a:rPr sz="1200" spc="10" dirty="0">
                <a:latin typeface="Times New Roman"/>
                <a:cs typeface="Times New Roman"/>
              </a:rPr>
              <a:t>need to assess the </a:t>
            </a:r>
            <a:r>
              <a:rPr sz="1200" spc="15" dirty="0">
                <a:latin typeface="Times New Roman"/>
                <a:cs typeface="Times New Roman"/>
              </a:rPr>
              <a:t>supply  position </a:t>
            </a:r>
            <a:r>
              <a:rPr sz="1200" spc="10" dirty="0">
                <a:latin typeface="Times New Roman"/>
                <a:cs typeface="Times New Roman"/>
              </a:rPr>
              <a:t>of the foreign </a:t>
            </a:r>
            <a:r>
              <a:rPr sz="1200" spc="15" dirty="0">
                <a:latin typeface="Times New Roman"/>
                <a:cs typeface="Times New Roman"/>
              </a:rPr>
              <a:t>country </a:t>
            </a:r>
            <a:r>
              <a:rPr sz="1200" spc="10" dirty="0">
                <a:latin typeface="Times New Roman"/>
                <a:cs typeface="Times New Roman"/>
              </a:rPr>
              <a:t>and, </a:t>
            </a:r>
            <a:r>
              <a:rPr sz="1200" spc="5" dirty="0">
                <a:latin typeface="Times New Roman"/>
                <a:cs typeface="Times New Roman"/>
              </a:rPr>
              <a:t>your </a:t>
            </a:r>
            <a:r>
              <a:rPr sz="1200" spc="15" dirty="0">
                <a:latin typeface="Times New Roman"/>
                <a:cs typeface="Times New Roman"/>
              </a:rPr>
              <a:t>ability </a:t>
            </a:r>
            <a:r>
              <a:rPr sz="1200" spc="10" dirty="0">
                <a:latin typeface="Times New Roman"/>
                <a:cs typeface="Times New Roman"/>
              </a:rPr>
              <a:t>to acquire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foreign goods </a:t>
            </a:r>
            <a:r>
              <a:rPr sz="1200" spc="5" dirty="0">
                <a:latin typeface="Times New Roman"/>
                <a:cs typeface="Times New Roman"/>
              </a:rPr>
              <a:t>and </a:t>
            </a:r>
            <a:r>
              <a:rPr sz="1200" spc="10" dirty="0">
                <a:latin typeface="Times New Roman"/>
                <a:cs typeface="Times New Roman"/>
              </a:rPr>
              <a:t>services to  fulfill demand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15" dirty="0">
                <a:latin typeface="Times New Roman"/>
                <a:cs typeface="Times New Roman"/>
              </a:rPr>
              <a:t>domestic markets </a:t>
            </a:r>
            <a:r>
              <a:rPr sz="1200" spc="10" dirty="0">
                <a:latin typeface="Times New Roman"/>
                <a:cs typeface="Times New Roman"/>
              </a:rPr>
              <a:t>and other foreign </a:t>
            </a:r>
            <a:r>
              <a:rPr sz="1200" spc="15" dirty="0">
                <a:latin typeface="Times New Roman"/>
                <a:cs typeface="Times New Roman"/>
              </a:rPr>
              <a:t>countries. </a:t>
            </a:r>
            <a:r>
              <a:rPr sz="1200" spc="5" dirty="0">
                <a:latin typeface="Times New Roman"/>
                <a:cs typeface="Times New Roman"/>
              </a:rPr>
              <a:t>As an </a:t>
            </a:r>
            <a:r>
              <a:rPr sz="1200" spc="15" dirty="0">
                <a:latin typeface="Times New Roman"/>
                <a:cs typeface="Times New Roman"/>
              </a:rPr>
              <a:t>international marketing  </a:t>
            </a:r>
            <a:r>
              <a:rPr sz="1200" spc="10" dirty="0">
                <a:latin typeface="Times New Roman"/>
                <a:cs typeface="Times New Roman"/>
              </a:rPr>
              <a:t>manager </a:t>
            </a:r>
            <a:r>
              <a:rPr sz="1200" dirty="0">
                <a:latin typeface="Times New Roman"/>
                <a:cs typeface="Times New Roman"/>
              </a:rPr>
              <a:t>you </a:t>
            </a:r>
            <a:r>
              <a:rPr sz="1200" spc="15" dirty="0">
                <a:latin typeface="Times New Roman"/>
                <a:cs typeface="Times New Roman"/>
              </a:rPr>
              <a:t>should </a:t>
            </a:r>
            <a:r>
              <a:rPr sz="1200" spc="10" dirty="0">
                <a:latin typeface="Times New Roman"/>
                <a:cs typeface="Times New Roman"/>
              </a:rPr>
              <a:t>be </a:t>
            </a:r>
            <a:r>
              <a:rPr sz="1200" spc="15" dirty="0">
                <a:latin typeface="Times New Roman"/>
                <a:cs typeface="Times New Roman"/>
              </a:rPr>
              <a:t>cognizant </a:t>
            </a:r>
            <a:r>
              <a:rPr sz="1200" spc="10" dirty="0">
                <a:latin typeface="Times New Roman"/>
                <a:cs typeface="Times New Roman"/>
              </a:rPr>
              <a:t>of both types of </a:t>
            </a:r>
            <a:r>
              <a:rPr sz="1200" spc="15" dirty="0">
                <a:latin typeface="Times New Roman"/>
                <a:cs typeface="Times New Roman"/>
              </a:rPr>
              <a:t>opportunities </a:t>
            </a:r>
            <a:r>
              <a:rPr sz="1200" spc="10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global </a:t>
            </a:r>
            <a:r>
              <a:rPr sz="1200" spc="15" dirty="0">
                <a:latin typeface="Times New Roman"/>
                <a:cs typeface="Times New Roman"/>
              </a:rPr>
              <a:t>orientation  </a:t>
            </a:r>
            <a:r>
              <a:rPr sz="1200" spc="10" dirty="0">
                <a:latin typeface="Times New Roman"/>
                <a:cs typeface="Times New Roman"/>
              </a:rPr>
              <a:t>to business connotes that </a:t>
            </a:r>
            <a:r>
              <a:rPr sz="1200" spc="5" dirty="0">
                <a:latin typeface="Times New Roman"/>
                <a:cs typeface="Times New Roman"/>
              </a:rPr>
              <a:t>we </a:t>
            </a:r>
            <a:r>
              <a:rPr sz="1200" spc="10" dirty="0">
                <a:latin typeface="Times New Roman"/>
                <a:cs typeface="Times New Roman"/>
              </a:rPr>
              <a:t>look for </a:t>
            </a:r>
            <a:r>
              <a:rPr sz="1200" spc="15" dirty="0">
                <a:latin typeface="Times New Roman"/>
                <a:cs typeface="Times New Roman"/>
              </a:rPr>
              <a:t>opportunities </a:t>
            </a:r>
            <a:r>
              <a:rPr sz="1200" spc="10" dirty="0">
                <a:latin typeface="Times New Roman"/>
                <a:cs typeface="Times New Roman"/>
              </a:rPr>
              <a:t>to serve world markets </a:t>
            </a:r>
            <a:r>
              <a:rPr sz="1200" spc="15" dirty="0">
                <a:latin typeface="Times New Roman"/>
                <a:cs typeface="Times New Roman"/>
              </a:rPr>
              <a:t>by obtaining  resources </a:t>
            </a:r>
            <a:r>
              <a:rPr sz="1200" spc="10" dirty="0">
                <a:latin typeface="Times New Roman"/>
                <a:cs typeface="Times New Roman"/>
              </a:rPr>
              <a:t>from around the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world.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i="1" spc="-10" dirty="0">
                <a:latin typeface="Times New Roman"/>
                <a:cs typeface="Times New Roman"/>
              </a:rPr>
              <a:t>Existing Demand in </a:t>
            </a:r>
            <a:r>
              <a:rPr sz="1200" b="1" i="1" spc="-15" dirty="0">
                <a:latin typeface="Times New Roman"/>
                <a:cs typeface="Times New Roman"/>
              </a:rPr>
              <a:t>foreign</a:t>
            </a:r>
            <a:r>
              <a:rPr sz="1200" b="1" i="1" spc="-65" dirty="0">
                <a:latin typeface="Times New Roman"/>
                <a:cs typeface="Times New Roman"/>
              </a:rPr>
              <a:t> </a:t>
            </a:r>
            <a:r>
              <a:rPr sz="1200" b="1" i="1" spc="-15" dirty="0">
                <a:latin typeface="Times New Roman"/>
                <a:cs typeface="Times New Roman"/>
              </a:rPr>
              <a:t>Countries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500"/>
              </a:lnSpc>
            </a:pPr>
            <a:r>
              <a:rPr sz="1200" spc="-10" dirty="0">
                <a:latin typeface="Times New Roman"/>
                <a:cs typeface="Times New Roman"/>
              </a:rPr>
              <a:t>The primary </a:t>
            </a:r>
            <a:r>
              <a:rPr sz="1200" spc="-15" dirty="0">
                <a:latin typeface="Times New Roman"/>
                <a:cs typeface="Times New Roman"/>
              </a:rPr>
              <a:t>indicators </a:t>
            </a:r>
            <a:r>
              <a:rPr sz="1200" spc="-10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international </a:t>
            </a:r>
            <a:r>
              <a:rPr sz="1200" spc="-10" dirty="0">
                <a:latin typeface="Times New Roman"/>
                <a:cs typeface="Times New Roman"/>
              </a:rPr>
              <a:t>marketing </a:t>
            </a:r>
            <a:r>
              <a:rPr sz="1200" spc="-15" dirty="0">
                <a:latin typeface="Times New Roman"/>
                <a:cs typeface="Times New Roman"/>
              </a:rPr>
              <a:t>opportunity </a:t>
            </a:r>
            <a:r>
              <a:rPr sz="1200" spc="-10" dirty="0">
                <a:latin typeface="Times New Roman"/>
                <a:cs typeface="Times New Roman"/>
              </a:rPr>
              <a:t>are the demand and supply situation  </a:t>
            </a:r>
            <a:r>
              <a:rPr sz="1200" spc="-15" dirty="0">
                <a:latin typeface="Times New Roman"/>
                <a:cs typeface="Times New Roman"/>
              </a:rPr>
              <a:t>for goods </a:t>
            </a:r>
            <a:r>
              <a:rPr sz="1200" spc="-10" dirty="0">
                <a:latin typeface="Times New Roman"/>
                <a:cs typeface="Times New Roman"/>
              </a:rPr>
              <a:t>and service;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foreign </a:t>
            </a:r>
            <a:r>
              <a:rPr sz="1200" spc="-15" dirty="0">
                <a:latin typeface="Times New Roman"/>
                <a:cs typeface="Times New Roman"/>
              </a:rPr>
              <a:t>country, </a:t>
            </a:r>
            <a:r>
              <a:rPr sz="1200" spc="-10" dirty="0">
                <a:latin typeface="Times New Roman"/>
                <a:cs typeface="Times New Roman"/>
              </a:rPr>
              <a:t>moderated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international </a:t>
            </a:r>
            <a:r>
              <a:rPr sz="1200" spc="-15" dirty="0">
                <a:latin typeface="Times New Roman"/>
                <a:cs typeface="Times New Roman"/>
              </a:rPr>
              <a:t>marketer's </a:t>
            </a:r>
            <a:r>
              <a:rPr sz="1200" spc="-10" dirty="0">
                <a:latin typeface="Times New Roman"/>
                <a:cs typeface="Times New Roman"/>
              </a:rPr>
              <a:t>ability </a:t>
            </a:r>
            <a:r>
              <a:rPr sz="1200" spc="-5" dirty="0">
                <a:latin typeface="Times New Roman"/>
                <a:cs typeface="Times New Roman"/>
              </a:rPr>
              <a:t>to  </a:t>
            </a:r>
            <a:r>
              <a:rPr sz="1200" spc="-15" dirty="0">
                <a:latin typeface="Times New Roman"/>
                <a:cs typeface="Times New Roman"/>
              </a:rPr>
              <a:t>effectively </a:t>
            </a:r>
            <a:r>
              <a:rPr sz="1200" spc="-10" dirty="0">
                <a:latin typeface="Times New Roman"/>
                <a:cs typeface="Times New Roman"/>
              </a:rPr>
              <a:t>service those </a:t>
            </a:r>
            <a:r>
              <a:rPr sz="1200" spc="-15" dirty="0">
                <a:latin typeface="Times New Roman"/>
                <a:cs typeface="Times New Roman"/>
              </a:rPr>
              <a:t>markets. </a:t>
            </a:r>
            <a:r>
              <a:rPr sz="1200" spc="-10" dirty="0">
                <a:latin typeface="Times New Roman"/>
                <a:cs typeface="Times New Roman"/>
              </a:rPr>
              <a:t>When there is already existing </a:t>
            </a:r>
            <a:r>
              <a:rPr sz="1200" spc="-15" dirty="0">
                <a:latin typeface="Times New Roman"/>
                <a:cs typeface="Times New Roman"/>
              </a:rPr>
              <a:t>demand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certain </a:t>
            </a:r>
            <a:r>
              <a:rPr sz="1200" spc="-10" dirty="0">
                <a:latin typeface="Times New Roman"/>
                <a:cs typeface="Times New Roman"/>
              </a:rPr>
              <a:t>products </a:t>
            </a:r>
            <a:r>
              <a:rPr sz="1200" spc="-15" dirty="0">
                <a:latin typeface="Times New Roman"/>
                <a:cs typeface="Times New Roman"/>
              </a:rPr>
              <a:t>and  services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foreign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countries,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you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choose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serve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that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market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offering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products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services  that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meet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current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demand.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Your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marketing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task,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this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context,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is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offer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superior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value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53</a:t>
            </a:fld>
            <a:endParaRPr spc="-5" dirty="0"/>
          </a:p>
        </p:txBody>
      </p:sp>
      <p:sp>
        <p:nvSpPr>
          <p:cNvPr id="2" name="object 2"/>
          <p:cNvSpPr txBox="1"/>
          <p:nvPr/>
        </p:nvSpPr>
        <p:spPr>
          <a:xfrm>
            <a:off x="902004" y="808481"/>
            <a:ext cx="5972810" cy="8260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 algn="just">
              <a:lnSpc>
                <a:spcPct val="143700"/>
              </a:lnSpc>
              <a:spcBef>
                <a:spcPts val="95"/>
              </a:spcBef>
            </a:pPr>
            <a:r>
              <a:rPr sz="1200" spc="-15" dirty="0">
                <a:latin typeface="Times New Roman"/>
                <a:cs typeface="Times New Roman"/>
              </a:rPr>
              <a:t>customers, </a:t>
            </a:r>
            <a:r>
              <a:rPr sz="1200" spc="-10" dirty="0">
                <a:latin typeface="Times New Roman"/>
                <a:cs typeface="Times New Roman"/>
              </a:rPr>
              <a:t>whereby their </a:t>
            </a:r>
            <a:r>
              <a:rPr sz="1200" spc="-15" dirty="0">
                <a:latin typeface="Times New Roman"/>
                <a:cs typeface="Times New Roman"/>
              </a:rPr>
              <a:t>preferences </a:t>
            </a:r>
            <a:r>
              <a:rPr sz="1200" spc="-10" dirty="0">
                <a:latin typeface="Times New Roman"/>
                <a:cs typeface="Times New Roman"/>
              </a:rPr>
              <a:t>can be </a:t>
            </a:r>
            <a:r>
              <a:rPr sz="1200" spc="-15" dirty="0">
                <a:latin typeface="Times New Roman"/>
                <a:cs typeface="Times New Roman"/>
              </a:rPr>
              <a:t>channeled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favor of </a:t>
            </a:r>
            <a:r>
              <a:rPr sz="1200" spc="-15" dirty="0">
                <a:latin typeface="Times New Roman"/>
                <a:cs typeface="Times New Roman"/>
              </a:rPr>
              <a:t>your company's offerings. </a:t>
            </a:r>
            <a:r>
              <a:rPr sz="1200" spc="-5" dirty="0">
                <a:latin typeface="Times New Roman"/>
                <a:cs typeface="Times New Roman"/>
              </a:rPr>
              <a:t>Such  </a:t>
            </a:r>
            <a:r>
              <a:rPr sz="1200" spc="-10" dirty="0">
                <a:latin typeface="Times New Roman"/>
                <a:cs typeface="Times New Roman"/>
              </a:rPr>
              <a:t>existing demand is manifested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local shortage of </a:t>
            </a:r>
            <a:r>
              <a:rPr sz="1200" spc="-15" dirty="0">
                <a:latin typeface="Times New Roman"/>
                <a:cs typeface="Times New Roman"/>
              </a:rPr>
              <a:t>goods, substantial </a:t>
            </a:r>
            <a:r>
              <a:rPr sz="1200" spc="-10" dirty="0">
                <a:latin typeface="Times New Roman"/>
                <a:cs typeface="Times New Roman"/>
              </a:rPr>
              <a:t>imports,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higher prices  </a:t>
            </a:r>
            <a:r>
              <a:rPr sz="1200" spc="-15" dirty="0">
                <a:latin typeface="Times New Roman"/>
                <a:cs typeface="Times New Roman"/>
              </a:rPr>
              <a:t>charged for </a:t>
            </a:r>
            <a:r>
              <a:rPr sz="1200" spc="-10" dirty="0">
                <a:latin typeface="Times New Roman"/>
                <a:cs typeface="Times New Roman"/>
              </a:rPr>
              <a:t>these </a:t>
            </a:r>
            <a:r>
              <a:rPr sz="1200" spc="-1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local markets. To identify existing </a:t>
            </a:r>
            <a:r>
              <a:rPr sz="1200" spc="-15" dirty="0">
                <a:latin typeface="Times New Roman"/>
                <a:cs typeface="Times New Roman"/>
              </a:rPr>
              <a:t>demand,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0" dirty="0">
                <a:latin typeface="Times New Roman"/>
                <a:cs typeface="Times New Roman"/>
              </a:rPr>
              <a:t>will therefore consider  </a:t>
            </a:r>
            <a:r>
              <a:rPr sz="1200" spc="-15" dirty="0">
                <a:latin typeface="Times New Roman"/>
                <a:cs typeface="Times New Roman"/>
              </a:rPr>
              <a:t>methods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capture </a:t>
            </a:r>
            <a:r>
              <a:rPr sz="1200" spc="-10" dirty="0">
                <a:latin typeface="Times New Roman"/>
                <a:cs typeface="Times New Roman"/>
              </a:rPr>
              <a:t>such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manifestations.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i="1" spc="-15" dirty="0">
                <a:latin typeface="Times New Roman"/>
                <a:cs typeface="Times New Roman"/>
              </a:rPr>
              <a:t>Latent </a:t>
            </a:r>
            <a:r>
              <a:rPr sz="1200" b="1" i="1" spc="-10" dirty="0">
                <a:latin typeface="Times New Roman"/>
                <a:cs typeface="Times New Roman"/>
              </a:rPr>
              <a:t>Demand and </a:t>
            </a:r>
            <a:r>
              <a:rPr sz="1200" b="1" i="1" spc="-15" dirty="0">
                <a:latin typeface="Times New Roman"/>
                <a:cs typeface="Times New Roman"/>
              </a:rPr>
              <a:t>International </a:t>
            </a:r>
            <a:r>
              <a:rPr sz="1200" b="1" i="1" spc="-10" dirty="0">
                <a:latin typeface="Times New Roman"/>
                <a:cs typeface="Times New Roman"/>
              </a:rPr>
              <a:t>marketing</a:t>
            </a:r>
            <a:r>
              <a:rPr sz="1200" b="1" i="1" spc="-75" dirty="0">
                <a:latin typeface="Times New Roman"/>
                <a:cs typeface="Times New Roman"/>
              </a:rPr>
              <a:t> </a:t>
            </a:r>
            <a:r>
              <a:rPr sz="1200" b="1" i="1" spc="-15" dirty="0">
                <a:latin typeface="Times New Roman"/>
                <a:cs typeface="Times New Roman"/>
              </a:rPr>
              <a:t>Opportunity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800"/>
              </a:lnSpc>
            </a:pPr>
            <a:r>
              <a:rPr sz="1200" spc="-15" dirty="0">
                <a:latin typeface="Times New Roman"/>
                <a:cs typeface="Times New Roman"/>
              </a:rPr>
              <a:t>Latent </a:t>
            </a:r>
            <a:r>
              <a:rPr sz="1200" spc="-10" dirty="0">
                <a:latin typeface="Times New Roman"/>
                <a:cs typeface="Times New Roman"/>
              </a:rPr>
              <a:t>demand </a:t>
            </a:r>
            <a:r>
              <a:rPr sz="1200" spc="-5" dirty="0">
                <a:latin typeface="Times New Roman"/>
                <a:cs typeface="Times New Roman"/>
              </a:rPr>
              <a:t>may </a:t>
            </a:r>
            <a:r>
              <a:rPr sz="1200" spc="-10" dirty="0">
                <a:latin typeface="Times New Roman"/>
                <a:cs typeface="Times New Roman"/>
              </a:rPr>
              <a:t>exist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foreign markets because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unavailability of </a:t>
            </a:r>
            <a:r>
              <a:rPr sz="1200" spc="-15" dirty="0">
                <a:latin typeface="Times New Roman"/>
                <a:cs typeface="Times New Roman"/>
              </a:rPr>
              <a:t>certain products and  services that </a:t>
            </a:r>
            <a:r>
              <a:rPr sz="1200" spc="-10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fulfill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need or want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15" dirty="0">
                <a:latin typeface="Times New Roman"/>
                <a:cs typeface="Times New Roman"/>
              </a:rPr>
              <a:t>substantial </a:t>
            </a:r>
            <a:r>
              <a:rPr sz="1200" spc="-10" dirty="0">
                <a:latin typeface="Times New Roman"/>
                <a:cs typeface="Times New Roman"/>
              </a:rPr>
              <a:t>number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people </a:t>
            </a:r>
            <a:r>
              <a:rPr sz="1200" spc="-5" dirty="0">
                <a:latin typeface="Times New Roman"/>
                <a:cs typeface="Times New Roman"/>
              </a:rPr>
              <a:t>in the </a:t>
            </a:r>
            <a:r>
              <a:rPr sz="1200" spc="-15" dirty="0">
                <a:latin typeface="Times New Roman"/>
                <a:cs typeface="Times New Roman"/>
              </a:rPr>
              <a:t>country. </a:t>
            </a:r>
            <a:r>
              <a:rPr sz="1200" spc="-10" dirty="0">
                <a:latin typeface="Times New Roman"/>
                <a:cs typeface="Times New Roman"/>
              </a:rPr>
              <a:t>Such  </a:t>
            </a:r>
            <a:r>
              <a:rPr sz="1200" spc="-15" dirty="0">
                <a:latin typeface="Times New Roman"/>
                <a:cs typeface="Times New Roman"/>
              </a:rPr>
              <a:t>unavailability </a:t>
            </a:r>
            <a:r>
              <a:rPr sz="1200" spc="-10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products could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due to the </a:t>
            </a:r>
            <a:r>
              <a:rPr sz="1200" spc="-10" dirty="0">
                <a:latin typeface="Times New Roman"/>
                <a:cs typeface="Times New Roman"/>
              </a:rPr>
              <a:t>lack of </a:t>
            </a:r>
            <a:r>
              <a:rPr sz="1200" spc="-15" dirty="0">
                <a:latin typeface="Times New Roman"/>
                <a:cs typeface="Times New Roman"/>
              </a:rPr>
              <a:t>technological </a:t>
            </a:r>
            <a:r>
              <a:rPr sz="1200" spc="-10" dirty="0">
                <a:latin typeface="Times New Roman"/>
                <a:cs typeface="Times New Roman"/>
              </a:rPr>
              <a:t>solutions for certain </a:t>
            </a:r>
            <a:r>
              <a:rPr sz="1200" spc="-15" dirty="0">
                <a:latin typeface="Times New Roman"/>
                <a:cs typeface="Times New Roman"/>
              </a:rPr>
              <a:t>problems.  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countries,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see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this,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need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drugs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vaccines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cure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AIDS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prevent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cancer. 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other </a:t>
            </a:r>
            <a:r>
              <a:rPr sz="1200" spc="-15" dirty="0">
                <a:latin typeface="Times New Roman"/>
                <a:cs typeface="Times New Roman"/>
              </a:rPr>
              <a:t>cases, </a:t>
            </a:r>
            <a:r>
              <a:rPr sz="1200" spc="-10" dirty="0">
                <a:latin typeface="Times New Roman"/>
                <a:cs typeface="Times New Roman"/>
              </a:rPr>
              <a:t>latent </a:t>
            </a:r>
            <a:r>
              <a:rPr sz="1200" spc="-15" dirty="0">
                <a:latin typeface="Times New Roman"/>
                <a:cs typeface="Times New Roman"/>
              </a:rPr>
              <a:t>demand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-10" dirty="0">
                <a:latin typeface="Times New Roman"/>
                <a:cs typeface="Times New Roman"/>
              </a:rPr>
              <a:t>exist when </a:t>
            </a:r>
            <a:r>
              <a:rPr sz="1200" spc="-15" dirty="0">
                <a:latin typeface="Times New Roman"/>
                <a:cs typeface="Times New Roman"/>
              </a:rPr>
              <a:t>technological </a:t>
            </a:r>
            <a:r>
              <a:rPr sz="1200" spc="-10" dirty="0">
                <a:latin typeface="Times New Roman"/>
                <a:cs typeface="Times New Roman"/>
              </a:rPr>
              <a:t>solutions are available but marketers 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-10" dirty="0">
                <a:latin typeface="Times New Roman"/>
                <a:cs typeface="Times New Roman"/>
              </a:rPr>
              <a:t>not </a:t>
            </a:r>
            <a:r>
              <a:rPr sz="1200" spc="-15" dirty="0">
                <a:latin typeface="Times New Roman"/>
                <a:cs typeface="Times New Roman"/>
              </a:rPr>
              <a:t>as </a:t>
            </a:r>
            <a:r>
              <a:rPr sz="1200" spc="-20" dirty="0">
                <a:latin typeface="Times New Roman"/>
                <a:cs typeface="Times New Roman"/>
              </a:rPr>
              <a:t>yet </a:t>
            </a:r>
            <a:r>
              <a:rPr sz="1200" spc="-15" dirty="0">
                <a:latin typeface="Times New Roman"/>
                <a:cs typeface="Times New Roman"/>
              </a:rPr>
              <a:t>developed liable products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meet </a:t>
            </a:r>
            <a:r>
              <a:rPr sz="1200" spc="-15" dirty="0">
                <a:latin typeface="Times New Roman"/>
                <a:cs typeface="Times New Roman"/>
              </a:rPr>
              <a:t>customer </a:t>
            </a:r>
            <a:r>
              <a:rPr sz="1200" spc="-10" dirty="0">
                <a:latin typeface="Times New Roman"/>
                <a:cs typeface="Times New Roman"/>
              </a:rPr>
              <a:t>needs. For example,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most parts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world </a:t>
            </a:r>
            <a:r>
              <a:rPr sz="1200" spc="-10" dirty="0">
                <a:latin typeface="Times New Roman"/>
                <a:cs typeface="Times New Roman"/>
              </a:rPr>
              <a:t>there is </a:t>
            </a:r>
            <a:r>
              <a:rPr sz="1200" spc="-15" dirty="0">
                <a:latin typeface="Times New Roman"/>
                <a:cs typeface="Times New Roman"/>
              </a:rPr>
              <a:t>latent </a:t>
            </a:r>
            <a:r>
              <a:rPr sz="1200" spc="-10" dirty="0">
                <a:latin typeface="Times New Roman"/>
                <a:cs typeface="Times New Roman"/>
              </a:rPr>
              <a:t>demand for </a:t>
            </a:r>
            <a:r>
              <a:rPr sz="1200" spc="-15" dirty="0">
                <a:latin typeface="Times New Roman"/>
                <a:cs typeface="Times New Roman"/>
              </a:rPr>
              <a:t>efficient automobiles that </a:t>
            </a:r>
            <a:r>
              <a:rPr sz="1200" spc="-10" dirty="0">
                <a:latin typeface="Times New Roman"/>
                <a:cs typeface="Times New Roman"/>
              </a:rPr>
              <a:t>can operate without </a:t>
            </a:r>
            <a:r>
              <a:rPr sz="1200" spc="-15" dirty="0">
                <a:latin typeface="Times New Roman"/>
                <a:cs typeface="Times New Roman"/>
              </a:rPr>
              <a:t>expensive gasoline.  In </a:t>
            </a:r>
            <a:r>
              <a:rPr sz="1200" spc="-10" dirty="0">
                <a:latin typeface="Times New Roman"/>
                <a:cs typeface="Times New Roman"/>
              </a:rPr>
              <a:t>still other </a:t>
            </a:r>
            <a:r>
              <a:rPr sz="1200" spc="-15" dirty="0">
                <a:latin typeface="Times New Roman"/>
                <a:cs typeface="Times New Roman"/>
              </a:rPr>
              <a:t>situations, </a:t>
            </a:r>
            <a:r>
              <a:rPr sz="1200" spc="-10" dirty="0">
                <a:latin typeface="Times New Roman"/>
                <a:cs typeface="Times New Roman"/>
              </a:rPr>
              <a:t>latent demand is prevalent </a:t>
            </a:r>
            <a:r>
              <a:rPr sz="1200" spc="-15" dirty="0">
                <a:latin typeface="Times New Roman"/>
                <a:cs typeface="Times New Roman"/>
              </a:rPr>
              <a:t>because those </a:t>
            </a:r>
            <a:r>
              <a:rPr sz="1200" spc="-10" dirty="0">
                <a:latin typeface="Times New Roman"/>
                <a:cs typeface="Times New Roman"/>
              </a:rPr>
              <a:t>markets have either not been  </a:t>
            </a:r>
            <a:r>
              <a:rPr sz="1200" spc="-15" dirty="0">
                <a:latin typeface="Times New Roman"/>
                <a:cs typeface="Times New Roman"/>
              </a:rPr>
              <a:t>serviced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existing </a:t>
            </a:r>
            <a:r>
              <a:rPr sz="1200" spc="-15" dirty="0">
                <a:latin typeface="Times New Roman"/>
                <a:cs typeface="Times New Roman"/>
              </a:rPr>
              <a:t>marketers </a:t>
            </a:r>
            <a:r>
              <a:rPr sz="1200" spc="-10" dirty="0">
                <a:latin typeface="Times New Roman"/>
                <a:cs typeface="Times New Roman"/>
              </a:rPr>
              <a:t>or </a:t>
            </a:r>
            <a:r>
              <a:rPr sz="1200" spc="-15" dirty="0">
                <a:latin typeface="Times New Roman"/>
                <a:cs typeface="Times New Roman"/>
              </a:rPr>
              <a:t>because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government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that country has imposed </a:t>
            </a:r>
            <a:r>
              <a:rPr sz="1200" spc="-15" dirty="0">
                <a:latin typeface="Times New Roman"/>
                <a:cs typeface="Times New Roman"/>
              </a:rPr>
              <a:t>barriers  that restrict products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spc="-15" dirty="0">
                <a:latin typeface="Times New Roman"/>
                <a:cs typeface="Times New Roman"/>
              </a:rPr>
              <a:t>elsewhere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come </a:t>
            </a:r>
            <a:r>
              <a:rPr sz="1200" spc="-5" dirty="0">
                <a:latin typeface="Times New Roman"/>
                <a:cs typeface="Times New Roman"/>
              </a:rPr>
              <a:t>into </a:t>
            </a:r>
            <a:r>
              <a:rPr sz="1200" spc="-15" dirty="0">
                <a:latin typeface="Times New Roman"/>
                <a:cs typeface="Times New Roman"/>
              </a:rPr>
              <a:t>these markets. </a:t>
            </a:r>
            <a:r>
              <a:rPr sz="1200" spc="-10" dirty="0">
                <a:latin typeface="Times New Roman"/>
                <a:cs typeface="Times New Roman"/>
              </a:rPr>
              <a:t>This has been true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many  </a:t>
            </a:r>
            <a:r>
              <a:rPr sz="1200" spc="-15" dirty="0">
                <a:latin typeface="Times New Roman"/>
                <a:cs typeface="Times New Roman"/>
              </a:rPr>
              <a:t>developing countries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followed </a:t>
            </a:r>
            <a:r>
              <a:rPr sz="1200" spc="-10" dirty="0">
                <a:latin typeface="Times New Roman"/>
                <a:cs typeface="Times New Roman"/>
              </a:rPr>
              <a:t>an </a:t>
            </a:r>
            <a:r>
              <a:rPr sz="1200" spc="-15" dirty="0">
                <a:latin typeface="Times New Roman"/>
                <a:cs typeface="Times New Roman"/>
              </a:rPr>
              <a:t>import-substitution </a:t>
            </a:r>
            <a:r>
              <a:rPr sz="1200" spc="-10" dirty="0">
                <a:latin typeface="Times New Roman"/>
                <a:cs typeface="Times New Roman"/>
              </a:rPr>
              <a:t>policy </a:t>
            </a:r>
            <a:r>
              <a:rPr sz="1200" spc="-15" dirty="0">
                <a:latin typeface="Times New Roman"/>
                <a:cs typeface="Times New Roman"/>
              </a:rPr>
              <a:t>and controlled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influx of </a:t>
            </a:r>
            <a:r>
              <a:rPr sz="1200" spc="-15" dirty="0">
                <a:latin typeface="Times New Roman"/>
                <a:cs typeface="Times New Roman"/>
              </a:rPr>
              <a:t>goads  and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services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into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country.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order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benefit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your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company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of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opportunities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latent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markets,  </a:t>
            </a:r>
            <a:r>
              <a:rPr sz="1200" spc="-15" dirty="0">
                <a:latin typeface="Times New Roman"/>
                <a:cs typeface="Times New Roman"/>
              </a:rPr>
              <a:t>you </a:t>
            </a:r>
            <a:r>
              <a:rPr sz="1200" spc="-10" dirty="0">
                <a:latin typeface="Times New Roman"/>
                <a:cs typeface="Times New Roman"/>
              </a:rPr>
              <a:t>must study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needs and </a:t>
            </a:r>
            <a:r>
              <a:rPr sz="1200" spc="-10" dirty="0">
                <a:latin typeface="Times New Roman"/>
                <a:cs typeface="Times New Roman"/>
              </a:rPr>
              <a:t>wants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people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foreign markets and then be </a:t>
            </a:r>
            <a:r>
              <a:rPr sz="1200" spc="-15" dirty="0">
                <a:latin typeface="Times New Roman"/>
                <a:cs typeface="Times New Roman"/>
              </a:rPr>
              <a:t>prepared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210" dirty="0">
                <a:latin typeface="Times New Roman"/>
                <a:cs typeface="Times New Roman"/>
              </a:rPr>
              <a:t> </a:t>
            </a:r>
            <a:r>
              <a:rPr sz="1200" i="1" spc="-15" dirty="0">
                <a:latin typeface="Times New Roman"/>
                <a:cs typeface="Times New Roman"/>
              </a:rPr>
              <a:t>undertake  market development </a:t>
            </a:r>
            <a:r>
              <a:rPr sz="1200" i="1" spc="-10" dirty="0">
                <a:latin typeface="Times New Roman"/>
                <a:cs typeface="Times New Roman"/>
              </a:rPr>
              <a:t>activities </a:t>
            </a:r>
            <a:r>
              <a:rPr sz="1200" i="1" spc="-5" dirty="0">
                <a:latin typeface="Times New Roman"/>
                <a:cs typeface="Times New Roman"/>
              </a:rPr>
              <a:t>to </a:t>
            </a:r>
            <a:r>
              <a:rPr sz="1200" i="1" spc="-10" dirty="0">
                <a:latin typeface="Times New Roman"/>
                <a:cs typeface="Times New Roman"/>
              </a:rPr>
              <a:t>stimulate </a:t>
            </a:r>
            <a:r>
              <a:rPr sz="1200" i="1" spc="-5" dirty="0">
                <a:latin typeface="Times New Roman"/>
                <a:cs typeface="Times New Roman"/>
              </a:rPr>
              <a:t>the </a:t>
            </a:r>
            <a:r>
              <a:rPr sz="1200" i="1" spc="-10" dirty="0">
                <a:latin typeface="Times New Roman"/>
                <a:cs typeface="Times New Roman"/>
              </a:rPr>
              <a:t>latent </a:t>
            </a:r>
            <a:r>
              <a:rPr sz="1200" i="1" spc="-15" dirty="0">
                <a:latin typeface="Times New Roman"/>
                <a:cs typeface="Times New Roman"/>
              </a:rPr>
              <a:t>demand </a:t>
            </a:r>
            <a:r>
              <a:rPr sz="1200" spc="-10" dirty="0">
                <a:latin typeface="Times New Roman"/>
                <a:cs typeface="Times New Roman"/>
              </a:rPr>
              <a:t>into 'ready demand' </a:t>
            </a:r>
            <a:r>
              <a:rPr sz="1200" spc="-15" dirty="0">
                <a:latin typeface="Times New Roman"/>
                <a:cs typeface="Times New Roman"/>
              </a:rPr>
              <a:t>for products and  services that you </a:t>
            </a:r>
            <a:r>
              <a:rPr sz="1200" spc="-10" dirty="0">
                <a:latin typeface="Times New Roman"/>
                <a:cs typeface="Times New Roman"/>
              </a:rPr>
              <a:t>will offer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these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i="1" spc="-15" dirty="0">
                <a:latin typeface="Times New Roman"/>
                <a:cs typeface="Times New Roman"/>
              </a:rPr>
              <a:t>Incipient</a:t>
            </a:r>
            <a:r>
              <a:rPr sz="1200" b="1" i="1" spc="-3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Demand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spc="-15" dirty="0">
                <a:latin typeface="Times New Roman"/>
                <a:cs typeface="Times New Roman"/>
              </a:rPr>
              <a:t>One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the most exciting </a:t>
            </a:r>
            <a:r>
              <a:rPr sz="1200" spc="-15" dirty="0">
                <a:latin typeface="Times New Roman"/>
                <a:cs typeface="Times New Roman"/>
              </a:rPr>
              <a:t>opportunities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international </a:t>
            </a:r>
            <a:r>
              <a:rPr sz="1200" spc="-10" dirty="0">
                <a:latin typeface="Times New Roman"/>
                <a:cs typeface="Times New Roman"/>
              </a:rPr>
              <a:t>marketing </a:t>
            </a:r>
            <a:r>
              <a:rPr sz="1200" spc="-15" dirty="0">
                <a:latin typeface="Times New Roman"/>
                <a:cs typeface="Times New Roman"/>
              </a:rPr>
              <a:t>arises </a:t>
            </a:r>
            <a:r>
              <a:rPr sz="1200" spc="-10" dirty="0">
                <a:latin typeface="Times New Roman"/>
                <a:cs typeface="Times New Roman"/>
              </a:rPr>
              <a:t>when there is incipient  </a:t>
            </a:r>
            <a:r>
              <a:rPr sz="1200" spc="-15" dirty="0">
                <a:latin typeface="Times New Roman"/>
                <a:cs typeface="Times New Roman"/>
              </a:rPr>
              <a:t>demand for </a:t>
            </a:r>
            <a:r>
              <a:rPr sz="1200" spc="-10" dirty="0">
                <a:latin typeface="Times New Roman"/>
                <a:cs typeface="Times New Roman"/>
              </a:rPr>
              <a:t>some products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services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foreign </a:t>
            </a:r>
            <a:r>
              <a:rPr sz="1200" spc="-10" dirty="0">
                <a:latin typeface="Times New Roman"/>
                <a:cs typeface="Times New Roman"/>
              </a:rPr>
              <a:t>markets. </a:t>
            </a:r>
            <a:r>
              <a:rPr sz="1200" i="1" spc="-15" dirty="0">
                <a:latin typeface="Times New Roman"/>
                <a:cs typeface="Times New Roman"/>
              </a:rPr>
              <a:t>Incipient markets are </a:t>
            </a:r>
            <a:r>
              <a:rPr sz="1200" i="1" spc="-10" dirty="0">
                <a:latin typeface="Times New Roman"/>
                <a:cs typeface="Times New Roman"/>
              </a:rPr>
              <a:t>usually  </a:t>
            </a:r>
            <a:r>
              <a:rPr sz="1200" i="1" spc="-15" dirty="0">
                <a:latin typeface="Times New Roman"/>
                <a:cs typeface="Times New Roman"/>
              </a:rPr>
              <a:t>characterized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by</a:t>
            </a:r>
            <a:r>
              <a:rPr sz="1200" i="1" spc="-45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emerging</a:t>
            </a:r>
            <a:r>
              <a:rPr sz="1200" i="1" spc="-50" dirty="0">
                <a:latin typeface="Times New Roman"/>
                <a:cs typeface="Times New Roman"/>
              </a:rPr>
              <a:t> </a:t>
            </a:r>
            <a:r>
              <a:rPr sz="1200" i="1" spc="-15" dirty="0">
                <a:latin typeface="Times New Roman"/>
                <a:cs typeface="Times New Roman"/>
              </a:rPr>
              <a:t>demand</a:t>
            </a:r>
            <a:r>
              <a:rPr sz="1200" i="1" spc="-35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for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i="1" spc="-15" dirty="0">
                <a:latin typeface="Times New Roman"/>
                <a:cs typeface="Times New Roman"/>
              </a:rPr>
              <a:t>certain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i="1" spc="-15" dirty="0">
                <a:latin typeface="Times New Roman"/>
                <a:cs typeface="Times New Roman"/>
              </a:rPr>
              <a:t>products</a:t>
            </a:r>
            <a:r>
              <a:rPr sz="1200" i="1" spc="-35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and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i="1" spc="-15" dirty="0">
                <a:latin typeface="Times New Roman"/>
                <a:cs typeface="Times New Roman"/>
              </a:rPr>
              <a:t>services.</a:t>
            </a:r>
            <a:r>
              <a:rPr sz="1200" i="1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They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provide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early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signals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 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high market </a:t>
            </a:r>
            <a:r>
              <a:rPr sz="1200" spc="-15" dirty="0">
                <a:latin typeface="Times New Roman"/>
                <a:cs typeface="Times New Roman"/>
              </a:rPr>
              <a:t>growth </a:t>
            </a:r>
            <a:r>
              <a:rPr sz="1200" spc="-10" dirty="0">
                <a:latin typeface="Times New Roman"/>
                <a:cs typeface="Times New Roman"/>
              </a:rPr>
              <a:t>that one would </a:t>
            </a:r>
            <a:r>
              <a:rPr sz="1200" spc="-15" dirty="0">
                <a:latin typeface="Times New Roman"/>
                <a:cs typeface="Times New Roman"/>
              </a:rPr>
              <a:t>expect </a:t>
            </a:r>
            <a:r>
              <a:rPr sz="1200" i="1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follow </a:t>
            </a:r>
            <a:r>
              <a:rPr sz="1200" spc="-5" dirty="0">
                <a:latin typeface="Times New Roman"/>
                <a:cs typeface="Times New Roman"/>
              </a:rPr>
              <a:t>in the </a:t>
            </a:r>
            <a:r>
              <a:rPr sz="1200" spc="-10" dirty="0">
                <a:latin typeface="Times New Roman"/>
                <a:cs typeface="Times New Roman"/>
              </a:rPr>
              <a:t>near </a:t>
            </a:r>
            <a:r>
              <a:rPr sz="1200" spc="-15" dirty="0">
                <a:latin typeface="Times New Roman"/>
                <a:cs typeface="Times New Roman"/>
              </a:rPr>
              <a:t>future. Since </a:t>
            </a:r>
            <a:r>
              <a:rPr sz="1200" spc="-10" dirty="0">
                <a:latin typeface="Times New Roman"/>
                <a:cs typeface="Times New Roman"/>
              </a:rPr>
              <a:t>most marketers </a:t>
            </a:r>
            <a:r>
              <a:rPr sz="1200" spc="-5" dirty="0">
                <a:latin typeface="Times New Roman"/>
                <a:cs typeface="Times New Roman"/>
              </a:rPr>
              <a:t>like  to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be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growth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markets,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they</a:t>
            </a:r>
            <a:r>
              <a:rPr sz="1200" spc="-1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are</a:t>
            </a:r>
            <a:r>
              <a:rPr sz="1200" spc="-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likely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attracted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incipient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markets.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Incipient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demands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usually  </a:t>
            </a:r>
            <a:r>
              <a:rPr sz="1200" spc="-15" dirty="0">
                <a:latin typeface="Times New Roman"/>
                <a:cs typeface="Times New Roman"/>
              </a:rPr>
              <a:t>correspond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emerging </a:t>
            </a:r>
            <a:r>
              <a:rPr sz="1200" spc="-15" dirty="0">
                <a:latin typeface="Times New Roman"/>
                <a:cs typeface="Times New Roman"/>
              </a:rPr>
              <a:t>and growth </a:t>
            </a:r>
            <a:r>
              <a:rPr sz="1200" spc="-10" dirty="0">
                <a:latin typeface="Times New Roman"/>
                <a:cs typeface="Times New Roman"/>
              </a:rPr>
              <a:t>stages of </a:t>
            </a:r>
            <a:r>
              <a:rPr sz="1200" spc="-15" dirty="0">
                <a:latin typeface="Times New Roman"/>
                <a:cs typeface="Times New Roman"/>
              </a:rPr>
              <a:t>market evolution. International marketers  interested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identifying </a:t>
            </a:r>
            <a:r>
              <a:rPr sz="1200" spc="-15" dirty="0">
                <a:latin typeface="Times New Roman"/>
                <a:cs typeface="Times New Roman"/>
              </a:rPr>
              <a:t>such opportunities </a:t>
            </a:r>
            <a:r>
              <a:rPr sz="1200" spc="-10" dirty="0">
                <a:latin typeface="Times New Roman"/>
                <a:cs typeface="Times New Roman"/>
              </a:rPr>
              <a:t>often look </a:t>
            </a:r>
            <a:r>
              <a:rPr sz="1200" spc="-15" dirty="0">
                <a:latin typeface="Times New Roman"/>
                <a:cs typeface="Times New Roman"/>
              </a:rPr>
              <a:t>for trends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recent growth rates and  consumption </a:t>
            </a:r>
            <a:r>
              <a:rPr sz="1200" spc="-10" dirty="0">
                <a:latin typeface="Times New Roman"/>
                <a:cs typeface="Times New Roman"/>
              </a:rPr>
              <a:t>patterns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certain </a:t>
            </a:r>
            <a:r>
              <a:rPr sz="1200" spc="-15" dirty="0">
                <a:latin typeface="Times New Roman"/>
                <a:cs typeface="Times New Roman"/>
              </a:rPr>
              <a:t>products. 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volume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market </a:t>
            </a:r>
            <a:r>
              <a:rPr sz="1200" spc="-15" dirty="0">
                <a:latin typeface="Times New Roman"/>
                <a:cs typeface="Times New Roman"/>
              </a:rPr>
              <a:t>which </a:t>
            </a:r>
            <a:r>
              <a:rPr sz="1200" spc="-10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important</a:t>
            </a:r>
            <a:r>
              <a:rPr sz="1200" spc="2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but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54</a:t>
            </a:fld>
            <a:endParaRPr spc="-5" dirty="0"/>
          </a:p>
        </p:txBody>
      </p:sp>
      <p:sp>
        <p:nvSpPr>
          <p:cNvPr id="2" name="object 2"/>
          <p:cNvSpPr txBox="1"/>
          <p:nvPr/>
        </p:nvSpPr>
        <p:spPr>
          <a:xfrm>
            <a:off x="902004" y="808481"/>
            <a:ext cx="5971540" cy="8113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43800"/>
              </a:lnSpc>
              <a:spcBef>
                <a:spcPts val="95"/>
              </a:spcBef>
            </a:pPr>
            <a:r>
              <a:rPr sz="1200" spc="-10" dirty="0">
                <a:latin typeface="Times New Roman"/>
                <a:cs typeface="Times New Roman"/>
              </a:rPr>
              <a:t>the rate of growth </a:t>
            </a:r>
            <a:r>
              <a:rPr sz="1200" spc="-15" dirty="0">
                <a:latin typeface="Times New Roman"/>
                <a:cs typeface="Times New Roman"/>
              </a:rPr>
              <a:t>and potential </a:t>
            </a:r>
            <a:r>
              <a:rPr sz="1200" spc="-10" dirty="0">
                <a:latin typeface="Times New Roman"/>
                <a:cs typeface="Times New Roman"/>
              </a:rPr>
              <a:t>interest </a:t>
            </a:r>
            <a:r>
              <a:rPr sz="1200" spc="-5" dirty="0">
                <a:latin typeface="Times New Roman"/>
                <a:cs typeface="Times New Roman"/>
              </a:rPr>
              <a:t>in the </a:t>
            </a:r>
            <a:r>
              <a:rPr sz="1200" spc="-15" dirty="0">
                <a:latin typeface="Times New Roman"/>
                <a:cs typeface="Times New Roman"/>
              </a:rPr>
              <a:t>product </a:t>
            </a:r>
            <a:r>
              <a:rPr sz="1200" spc="-10" dirty="0">
                <a:latin typeface="Times New Roman"/>
                <a:cs typeface="Times New Roman"/>
              </a:rPr>
              <a:t>among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country's population. </a:t>
            </a:r>
            <a:r>
              <a:rPr sz="1200" spc="-10" dirty="0">
                <a:latin typeface="Times New Roman"/>
                <a:cs typeface="Times New Roman"/>
              </a:rPr>
              <a:t>Servicing  </a:t>
            </a:r>
            <a:r>
              <a:rPr sz="1200" spc="-15" dirty="0">
                <a:latin typeface="Times New Roman"/>
                <a:cs typeface="Times New Roman"/>
              </a:rPr>
              <a:t>incipient demand </a:t>
            </a:r>
            <a:r>
              <a:rPr sz="1200" spc="-10" dirty="0">
                <a:latin typeface="Times New Roman"/>
                <a:cs typeface="Times New Roman"/>
              </a:rPr>
              <a:t>is both </a:t>
            </a:r>
            <a:r>
              <a:rPr sz="1200" spc="-15" dirty="0">
                <a:latin typeface="Times New Roman"/>
                <a:cs typeface="Times New Roman"/>
              </a:rPr>
              <a:t>challenging </a:t>
            </a:r>
            <a:r>
              <a:rPr sz="1200" spc="-10" dirty="0">
                <a:latin typeface="Times New Roman"/>
                <a:cs typeface="Times New Roman"/>
              </a:rPr>
              <a:t>and exciting </a:t>
            </a:r>
            <a:r>
              <a:rPr sz="1200" spc="-15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it </a:t>
            </a:r>
            <a:r>
              <a:rPr sz="1200" spc="-10" dirty="0">
                <a:latin typeface="Times New Roman"/>
                <a:cs typeface="Times New Roman"/>
              </a:rPr>
              <a:t>involves market development activities </a:t>
            </a:r>
            <a:r>
              <a:rPr sz="1200" spc="-5" dirty="0">
                <a:latin typeface="Times New Roman"/>
                <a:cs typeface="Times New Roman"/>
              </a:rPr>
              <a:t>as  </a:t>
            </a:r>
            <a:r>
              <a:rPr sz="1200" spc="-15" dirty="0">
                <a:latin typeface="Times New Roman"/>
                <a:cs typeface="Times New Roman"/>
              </a:rPr>
              <a:t>well as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threat </a:t>
            </a:r>
            <a:r>
              <a:rPr sz="1200" spc="-10" dirty="0">
                <a:latin typeface="Times New Roman"/>
                <a:cs typeface="Times New Roman"/>
              </a:rPr>
              <a:t>of new </a:t>
            </a:r>
            <a:r>
              <a:rPr sz="1200" spc="-15" dirty="0">
                <a:latin typeface="Times New Roman"/>
                <a:cs typeface="Times New Roman"/>
              </a:rPr>
              <a:t>entrants </a:t>
            </a:r>
            <a:r>
              <a:rPr sz="1200" spc="-10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marketplace.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15" dirty="0">
                <a:latin typeface="Times New Roman"/>
                <a:cs typeface="Times New Roman"/>
              </a:rPr>
              <a:t>Sourcing </a:t>
            </a:r>
            <a:r>
              <a:rPr sz="1200" b="1" i="1" spc="-10" dirty="0">
                <a:latin typeface="Times New Roman"/>
                <a:cs typeface="Times New Roman"/>
              </a:rPr>
              <a:t>as an </a:t>
            </a:r>
            <a:r>
              <a:rPr sz="1200" b="1" i="1" spc="-15" dirty="0">
                <a:latin typeface="Times New Roman"/>
                <a:cs typeface="Times New Roman"/>
              </a:rPr>
              <a:t>international </a:t>
            </a:r>
            <a:r>
              <a:rPr sz="1200" b="1" i="1" spc="-10" dirty="0">
                <a:latin typeface="Times New Roman"/>
                <a:cs typeface="Times New Roman"/>
              </a:rPr>
              <a:t>marketing</a:t>
            </a:r>
            <a:r>
              <a:rPr sz="1200" b="1" i="1" spc="-70" dirty="0">
                <a:latin typeface="Times New Roman"/>
                <a:cs typeface="Times New Roman"/>
              </a:rPr>
              <a:t> </a:t>
            </a:r>
            <a:r>
              <a:rPr sz="1200" b="1" i="1" spc="-15" dirty="0">
                <a:latin typeface="Times New Roman"/>
                <a:cs typeface="Times New Roman"/>
              </a:rPr>
              <a:t>opportunity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following factors </a:t>
            </a:r>
            <a:r>
              <a:rPr sz="1200" spc="-10" dirty="0">
                <a:latin typeface="Times New Roman"/>
                <a:cs typeface="Times New Roman"/>
              </a:rPr>
              <a:t>are </a:t>
            </a:r>
            <a:r>
              <a:rPr sz="1200" spc="-15" dirty="0">
                <a:latin typeface="Times New Roman"/>
                <a:cs typeface="Times New Roman"/>
              </a:rPr>
              <a:t>indicative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international </a:t>
            </a:r>
            <a:r>
              <a:rPr sz="1200" spc="-10" dirty="0">
                <a:latin typeface="Times New Roman"/>
                <a:cs typeface="Times New Roman"/>
              </a:rPr>
              <a:t>sourcing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opportunities.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imes New Roman"/>
              <a:cs typeface="Times New Roman"/>
            </a:endParaRPr>
          </a:p>
          <a:p>
            <a:pPr marL="241300" marR="7620" indent="-228600" algn="just">
              <a:lnSpc>
                <a:spcPct val="144200"/>
              </a:lnSpc>
              <a:spcBef>
                <a:spcPts val="5"/>
              </a:spcBef>
              <a:buFont typeface="Symbol"/>
              <a:buChar char="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price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30" dirty="0">
                <a:latin typeface="Times New Roman"/>
                <a:cs typeface="Times New Roman"/>
              </a:rPr>
              <a:t>product </a:t>
            </a:r>
            <a:r>
              <a:rPr sz="1200" spc="20" dirty="0">
                <a:latin typeface="Times New Roman"/>
                <a:cs typeface="Times New Roman"/>
              </a:rPr>
              <a:t>or </a:t>
            </a:r>
            <a:r>
              <a:rPr sz="1200" spc="35" dirty="0">
                <a:latin typeface="Times New Roman"/>
                <a:cs typeface="Times New Roman"/>
              </a:rPr>
              <a:t>service- </a:t>
            </a:r>
            <a:r>
              <a:rPr sz="1200" spc="15" dirty="0">
                <a:latin typeface="Times New Roman"/>
                <a:cs typeface="Times New Roman"/>
              </a:rPr>
              <a:t>is </a:t>
            </a:r>
            <a:r>
              <a:rPr sz="1200" spc="35" dirty="0">
                <a:latin typeface="Times New Roman"/>
                <a:cs typeface="Times New Roman"/>
              </a:rPr>
              <a:t>significantly </a:t>
            </a:r>
            <a:r>
              <a:rPr sz="1200" dirty="0">
                <a:latin typeface="Times New Roman"/>
                <a:cs typeface="Times New Roman"/>
              </a:rPr>
              <a:t>lower in a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country than in  domestic or third country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comparable </a:t>
            </a:r>
            <a:r>
              <a:rPr sz="1200" dirty="0">
                <a:latin typeface="Times New Roman"/>
                <a:cs typeface="Times New Roman"/>
              </a:rPr>
              <a:t>quality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5" dirty="0">
                <a:latin typeface="Times New Roman"/>
                <a:cs typeface="Times New Roman"/>
              </a:rPr>
              <a:t> services;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241300" marR="12700" indent="-228600" algn="just">
              <a:lnSpc>
                <a:spcPct val="143300"/>
              </a:lnSpc>
              <a:spcBef>
                <a:spcPts val="5"/>
              </a:spcBef>
              <a:buFont typeface="Symbol"/>
              <a:buChar char="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where superior </a:t>
            </a:r>
            <a:r>
              <a:rPr sz="1200" dirty="0">
                <a:latin typeface="Times New Roman"/>
                <a:cs typeface="Times New Roman"/>
              </a:rPr>
              <a:t>quality goods </a:t>
            </a:r>
            <a:r>
              <a:rPr sz="1200" spc="-5" dirty="0">
                <a:latin typeface="Times New Roman"/>
                <a:cs typeface="Times New Roman"/>
              </a:rPr>
              <a:t>are available </a:t>
            </a:r>
            <a:r>
              <a:rPr sz="1200" dirty="0">
                <a:latin typeface="Times New Roman"/>
                <a:cs typeface="Times New Roman"/>
              </a:rPr>
              <a:t>in another country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have the potential to </a:t>
            </a:r>
            <a:r>
              <a:rPr sz="1200" spc="-5" dirty="0">
                <a:latin typeface="Times New Roman"/>
                <a:cs typeface="Times New Roman"/>
              </a:rPr>
              <a:t>better  meet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needs of </a:t>
            </a:r>
            <a:r>
              <a:rPr sz="1200" spc="15" dirty="0">
                <a:latin typeface="Times New Roman"/>
                <a:cs typeface="Times New Roman"/>
              </a:rPr>
              <a:t>domestic </a:t>
            </a:r>
            <a:r>
              <a:rPr sz="1200" spc="10" dirty="0">
                <a:latin typeface="Times New Roman"/>
                <a:cs typeface="Times New Roman"/>
              </a:rPr>
              <a:t>and/or </a:t>
            </a:r>
            <a:r>
              <a:rPr sz="1200" spc="15" dirty="0">
                <a:latin typeface="Times New Roman"/>
                <a:cs typeface="Times New Roman"/>
              </a:rPr>
              <a:t>third country </a:t>
            </a:r>
            <a:r>
              <a:rPr sz="1200" spc="-5" dirty="0">
                <a:latin typeface="Times New Roman"/>
                <a:cs typeface="Times New Roman"/>
              </a:rPr>
              <a:t>markets, given comparable</a:t>
            </a:r>
            <a:r>
              <a:rPr sz="1200" spc="2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prices;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241300" marR="5080" indent="-228600" algn="just">
              <a:lnSpc>
                <a:spcPct val="143700"/>
              </a:lnSpc>
              <a:buFont typeface="Symbol"/>
              <a:buChar char="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there is </a:t>
            </a:r>
            <a:r>
              <a:rPr sz="1200" dirty="0">
                <a:latin typeface="Times New Roman"/>
                <a:cs typeface="Times New Roman"/>
              </a:rPr>
              <a:t>shortage of </a:t>
            </a:r>
            <a:r>
              <a:rPr sz="1200" spc="25" dirty="0">
                <a:latin typeface="Times New Roman"/>
                <a:cs typeface="Times New Roman"/>
              </a:rPr>
              <a:t>supply </a:t>
            </a:r>
            <a:r>
              <a:rPr sz="1200" dirty="0">
                <a:latin typeface="Times New Roman"/>
                <a:cs typeface="Times New Roman"/>
              </a:rPr>
              <a:t>in domestic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another foreign country. </a:t>
            </a:r>
            <a:r>
              <a:rPr sz="1200" dirty="0">
                <a:latin typeface="Times New Roman"/>
                <a:cs typeface="Times New Roman"/>
              </a:rPr>
              <a:t>This has to be  </a:t>
            </a:r>
            <a:r>
              <a:rPr sz="1200" spc="-5" dirty="0">
                <a:latin typeface="Times New Roman"/>
                <a:cs typeface="Times New Roman"/>
              </a:rPr>
              <a:t>complemented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available capacity or short </a:t>
            </a:r>
            <a:r>
              <a:rPr sz="1200" i="1" spc="25" dirty="0">
                <a:latin typeface="Times New Roman"/>
                <a:cs typeface="Times New Roman"/>
              </a:rPr>
              <a:t>term </a:t>
            </a:r>
            <a:r>
              <a:rPr sz="1200" dirty="0">
                <a:latin typeface="Times New Roman"/>
                <a:cs typeface="Times New Roman"/>
              </a:rPr>
              <a:t>elasticity of supply in the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country 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where </a:t>
            </a:r>
            <a:r>
              <a:rPr sz="1200" spc="-10" dirty="0">
                <a:latin typeface="Times New Roman"/>
                <a:cs typeface="Times New Roman"/>
              </a:rPr>
              <a:t>you </a:t>
            </a:r>
            <a:r>
              <a:rPr sz="1200" spc="-5" dirty="0">
                <a:latin typeface="Times New Roman"/>
                <a:cs typeface="Times New Roman"/>
              </a:rPr>
              <a:t>wish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source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goods;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Among the </a:t>
            </a:r>
            <a:r>
              <a:rPr sz="1200" spc="-5" dirty="0">
                <a:latin typeface="Times New Roman"/>
                <a:cs typeface="Times New Roman"/>
              </a:rPr>
              <a:t>indicators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sourcing opportunities are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changing preference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people </a:t>
            </a:r>
            <a:r>
              <a:rPr sz="1200" dirty="0">
                <a:latin typeface="Times New Roman"/>
                <a:cs typeface="Times New Roman"/>
              </a:rPr>
              <a:t>towards  </a:t>
            </a:r>
            <a:r>
              <a:rPr sz="1200" spc="-5" dirty="0">
                <a:latin typeface="Times New Roman"/>
                <a:cs typeface="Times New Roman"/>
              </a:rPr>
              <a:t>foreign goods and </a:t>
            </a:r>
            <a:r>
              <a:rPr sz="1200" dirty="0">
                <a:latin typeface="Times New Roman"/>
                <a:cs typeface="Times New Roman"/>
              </a:rPr>
              <a:t>services. These </a:t>
            </a:r>
            <a:r>
              <a:rPr sz="1200" spc="-5" dirty="0">
                <a:latin typeface="Times New Roman"/>
                <a:cs typeface="Times New Roman"/>
              </a:rPr>
              <a:t>could </a:t>
            </a:r>
            <a:r>
              <a:rPr sz="1200" dirty="0">
                <a:latin typeface="Times New Roman"/>
                <a:cs typeface="Times New Roman"/>
              </a:rPr>
              <a:t>be a favorable image </a:t>
            </a:r>
            <a:r>
              <a:rPr sz="1200" spc="-5" dirty="0">
                <a:latin typeface="Times New Roman"/>
                <a:cs typeface="Times New Roman"/>
              </a:rPr>
              <a:t>regarding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particular country's  products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general, </a:t>
            </a:r>
            <a:r>
              <a:rPr sz="1200" dirty="0">
                <a:latin typeface="Times New Roman"/>
                <a:cs typeface="Times New Roman"/>
              </a:rPr>
              <a:t>or it may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related </a:t>
            </a:r>
            <a:r>
              <a:rPr sz="1200" dirty="0">
                <a:latin typeface="Times New Roman"/>
                <a:cs typeface="Times New Roman"/>
              </a:rPr>
              <a:t>to specific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designs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countries. </a:t>
            </a:r>
            <a:r>
              <a:rPr sz="1200" spc="-5" dirty="0">
                <a:latin typeface="Times New Roman"/>
                <a:cs typeface="Times New Roman"/>
              </a:rPr>
              <a:t>For  example, Japanese </a:t>
            </a:r>
            <a:r>
              <a:rPr sz="1200" dirty="0">
                <a:latin typeface="Times New Roman"/>
                <a:cs typeface="Times New Roman"/>
              </a:rPr>
              <a:t>automobiles </a:t>
            </a:r>
            <a:r>
              <a:rPr sz="1200" spc="-5" dirty="0">
                <a:latin typeface="Times New Roman"/>
                <a:cs typeface="Times New Roman"/>
              </a:rPr>
              <a:t>and electronic </a:t>
            </a:r>
            <a:r>
              <a:rPr sz="1200" dirty="0">
                <a:latin typeface="Times New Roman"/>
                <a:cs typeface="Times New Roman"/>
              </a:rPr>
              <a:t>products are favorably viewed in most countries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  the </a:t>
            </a:r>
            <a:r>
              <a:rPr sz="1200" spc="-5" dirty="0">
                <a:latin typeface="Times New Roman"/>
                <a:cs typeface="Times New Roman"/>
              </a:rPr>
              <a:t>world. Similarly, French perfumes, Italian </a:t>
            </a:r>
            <a:r>
              <a:rPr sz="1200" dirty="0">
                <a:latin typeface="Times New Roman"/>
                <a:cs typeface="Times New Roman"/>
              </a:rPr>
              <a:t>dress </a:t>
            </a:r>
            <a:r>
              <a:rPr sz="1200" spc="-5" dirty="0">
                <a:latin typeface="Times New Roman"/>
                <a:cs typeface="Times New Roman"/>
              </a:rPr>
              <a:t>designs, Swiss engineering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moving parts,  </a:t>
            </a:r>
            <a:r>
              <a:rPr sz="1200" spc="-5" dirty="0">
                <a:latin typeface="Times New Roman"/>
                <a:cs typeface="Times New Roman"/>
              </a:rPr>
              <a:t>and computer software capabilities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engineers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India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amongst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better </a:t>
            </a:r>
            <a:r>
              <a:rPr sz="1200" dirty="0">
                <a:latin typeface="Times New Roman"/>
                <a:cs typeface="Times New Roman"/>
              </a:rPr>
              <a:t>known in their  </a:t>
            </a:r>
            <a:r>
              <a:rPr sz="1200" spc="-5" dirty="0">
                <a:latin typeface="Times New Roman"/>
                <a:cs typeface="Times New Roman"/>
              </a:rPr>
              <a:t>class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products and services around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world.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Times New Roman"/>
                <a:cs typeface="Times New Roman"/>
              </a:rPr>
              <a:t>Existing </a:t>
            </a:r>
            <a:r>
              <a:rPr sz="1200" b="1" i="1" spc="-5" dirty="0">
                <a:latin typeface="Times New Roman"/>
                <a:cs typeface="Times New Roman"/>
              </a:rPr>
              <a:t>products, modified </a:t>
            </a:r>
            <a:r>
              <a:rPr sz="1200" b="1" i="1" spc="25" dirty="0">
                <a:latin typeface="Times New Roman"/>
                <a:cs typeface="Times New Roman"/>
              </a:rPr>
              <a:t>products </a:t>
            </a:r>
            <a:r>
              <a:rPr sz="1200" b="1" i="1" spc="20" dirty="0">
                <a:latin typeface="Times New Roman"/>
                <a:cs typeface="Times New Roman"/>
              </a:rPr>
              <a:t>and new </a:t>
            </a:r>
            <a:r>
              <a:rPr sz="1200" b="1" i="1" spc="30" dirty="0">
                <a:latin typeface="Times New Roman"/>
                <a:cs typeface="Times New Roman"/>
              </a:rPr>
              <a:t>products </a:t>
            </a:r>
            <a:r>
              <a:rPr sz="1200" b="1" i="1" spc="20" dirty="0">
                <a:latin typeface="Times New Roman"/>
                <a:cs typeface="Times New Roman"/>
              </a:rPr>
              <a:t>for </a:t>
            </a:r>
            <a:r>
              <a:rPr sz="1200" b="1" i="1" spc="30" dirty="0">
                <a:latin typeface="Times New Roman"/>
                <a:cs typeface="Times New Roman"/>
              </a:rPr>
              <a:t>international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b="1" i="1" spc="30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900"/>
              </a:lnSpc>
            </a:pP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opportunities are </a:t>
            </a:r>
            <a:r>
              <a:rPr sz="1200" spc="-5" dirty="0">
                <a:latin typeface="Times New Roman"/>
                <a:cs typeface="Times New Roman"/>
              </a:rPr>
              <a:t>recognized as </a:t>
            </a:r>
            <a:r>
              <a:rPr sz="1200" dirty="0">
                <a:latin typeface="Times New Roman"/>
                <a:cs typeface="Times New Roman"/>
              </a:rPr>
              <a:t>unfulfilled </a:t>
            </a:r>
            <a:r>
              <a:rPr sz="1200" spc="-5" dirty="0">
                <a:latin typeface="Times New Roman"/>
                <a:cs typeface="Times New Roman"/>
              </a:rPr>
              <a:t>demand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foreign  countries,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choose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fulfill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demand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offering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existing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  the </a:t>
            </a:r>
            <a:r>
              <a:rPr sz="1200" spc="-5" dirty="0">
                <a:latin typeface="Times New Roman"/>
                <a:cs typeface="Times New Roman"/>
              </a:rPr>
              <a:t>foreign market; </a:t>
            </a:r>
            <a:r>
              <a:rPr sz="1200" dirty="0">
                <a:latin typeface="Times New Roman"/>
                <a:cs typeface="Times New Roman"/>
              </a:rPr>
              <a:t>modify them to suit </a:t>
            </a:r>
            <a:r>
              <a:rPr sz="1200" spc="-5" dirty="0">
                <a:latin typeface="Times New Roman"/>
                <a:cs typeface="Times New Roman"/>
              </a:rPr>
              <a:t>local </a:t>
            </a:r>
            <a:r>
              <a:rPr sz="1200" dirty="0">
                <a:latin typeface="Times New Roman"/>
                <a:cs typeface="Times New Roman"/>
              </a:rPr>
              <a:t>requirements; </a:t>
            </a:r>
            <a:r>
              <a:rPr sz="1200" spc="-5" dirty="0">
                <a:latin typeface="Times New Roman"/>
                <a:cs typeface="Times New Roman"/>
              </a:rPr>
              <a:t>acquire </a:t>
            </a:r>
            <a:r>
              <a:rPr sz="1200" dirty="0">
                <a:latin typeface="Times New Roman"/>
                <a:cs typeface="Times New Roman"/>
              </a:rPr>
              <a:t>products </a:t>
            </a:r>
            <a:r>
              <a:rPr sz="1200" spc="-5" dirty="0">
                <a:latin typeface="Times New Roman"/>
                <a:cs typeface="Times New Roman"/>
              </a:rPr>
              <a:t>and services from 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sources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appropriately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match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customer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requirements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abroad;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choose  to </a:t>
            </a:r>
            <a:r>
              <a:rPr sz="1200" spc="-5" dirty="0">
                <a:latin typeface="Times New Roman"/>
                <a:cs typeface="Times New Roman"/>
              </a:rPr>
              <a:t>develop new </a:t>
            </a:r>
            <a:r>
              <a:rPr sz="1200" dirty="0">
                <a:latin typeface="Times New Roman"/>
                <a:cs typeface="Times New Roman"/>
              </a:rPr>
              <a:t>products or </a:t>
            </a:r>
            <a:r>
              <a:rPr sz="1200" spc="-5" dirty="0">
                <a:latin typeface="Times New Roman"/>
                <a:cs typeface="Times New Roman"/>
              </a:rPr>
              <a:t>services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meet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foreign market </a:t>
            </a:r>
            <a:r>
              <a:rPr sz="1200" dirty="0">
                <a:latin typeface="Times New Roman"/>
                <a:cs typeface="Times New Roman"/>
              </a:rPr>
              <a:t>needs. </a:t>
            </a:r>
            <a:r>
              <a:rPr sz="1200" spc="-5" dirty="0">
                <a:latin typeface="Times New Roman"/>
                <a:cs typeface="Times New Roman"/>
              </a:rPr>
              <a:t>Similarly, when  international marketing </a:t>
            </a:r>
            <a:r>
              <a:rPr sz="1200" dirty="0">
                <a:latin typeface="Times New Roman"/>
                <a:cs typeface="Times New Roman"/>
              </a:rPr>
              <a:t>opportunity </a:t>
            </a:r>
            <a:r>
              <a:rPr sz="1200" spc="-5" dirty="0">
                <a:latin typeface="Times New Roman"/>
                <a:cs typeface="Times New Roman"/>
              </a:rPr>
              <a:t>is recognized based </a:t>
            </a:r>
            <a:r>
              <a:rPr sz="1200" dirty="0">
                <a:latin typeface="Times New Roman"/>
                <a:cs typeface="Times New Roman"/>
              </a:rPr>
              <a:t>on a </a:t>
            </a:r>
            <a:r>
              <a:rPr sz="1200" spc="-5" dirty="0">
                <a:latin typeface="Times New Roman"/>
                <a:cs typeface="Times New Roman"/>
              </a:rPr>
              <a:t>foreign source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supply,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55</a:t>
            </a:fld>
            <a:endParaRPr spc="-5" dirty="0"/>
          </a:p>
        </p:txBody>
      </p:sp>
      <p:sp>
        <p:nvSpPr>
          <p:cNvPr id="2" name="object 2"/>
          <p:cNvSpPr txBox="1"/>
          <p:nvPr/>
        </p:nvSpPr>
        <p:spPr>
          <a:xfrm>
            <a:off x="902004" y="808481"/>
            <a:ext cx="5969635" cy="7849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algn="just">
              <a:lnSpc>
                <a:spcPct val="143700"/>
              </a:lnSpc>
              <a:spcBef>
                <a:spcPts val="95"/>
              </a:spcBef>
            </a:pPr>
            <a:r>
              <a:rPr sz="1200" dirty="0">
                <a:latin typeface="Times New Roman"/>
                <a:cs typeface="Times New Roman"/>
              </a:rPr>
              <a:t>may acquire </a:t>
            </a:r>
            <a:r>
              <a:rPr sz="1200" spc="-5" dirty="0">
                <a:latin typeface="Times New Roman"/>
                <a:cs typeface="Times New Roman"/>
              </a:rPr>
              <a:t>and market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services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their existing </a:t>
            </a:r>
            <a:r>
              <a:rPr sz="1200" spc="-5" dirty="0">
                <a:latin typeface="Times New Roman"/>
                <a:cs typeface="Times New Roman"/>
              </a:rPr>
              <a:t>form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fulfill </a:t>
            </a:r>
            <a:r>
              <a:rPr sz="1200" dirty="0">
                <a:latin typeface="Times New Roman"/>
                <a:cs typeface="Times New Roman"/>
              </a:rPr>
              <a:t>domestic or third  country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needs,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modify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suit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customer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requirements, 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transform </a:t>
            </a:r>
            <a:r>
              <a:rPr sz="1200" dirty="0">
                <a:latin typeface="Times New Roman"/>
                <a:cs typeface="Times New Roman"/>
              </a:rPr>
              <a:t>them into </a:t>
            </a:r>
            <a:r>
              <a:rPr sz="1200" spc="-5" dirty="0">
                <a:latin typeface="Times New Roman"/>
                <a:cs typeface="Times New Roman"/>
              </a:rPr>
              <a:t>new products and services </a:t>
            </a:r>
            <a:r>
              <a:rPr sz="1200" dirty="0">
                <a:latin typeface="Times New Roman"/>
                <a:cs typeface="Times New Roman"/>
              </a:rPr>
              <a:t>for domestic or third country </a:t>
            </a:r>
            <a:r>
              <a:rPr sz="1200" spc="-5" dirty="0">
                <a:latin typeface="Times New Roman"/>
                <a:cs typeface="Times New Roman"/>
              </a:rPr>
              <a:t>markets. </a:t>
            </a:r>
            <a:r>
              <a:rPr sz="1200" dirty="0">
                <a:latin typeface="Times New Roman"/>
                <a:cs typeface="Times New Roman"/>
              </a:rPr>
              <a:t>Thus, it 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critical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know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nature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needs as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well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product/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requirements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fulfill  </a:t>
            </a:r>
            <a:r>
              <a:rPr sz="1200" dirty="0">
                <a:latin typeface="Times New Roman"/>
                <a:cs typeface="Times New Roman"/>
              </a:rPr>
              <a:t>them. </a:t>
            </a:r>
            <a:r>
              <a:rPr sz="1200" spc="-5" dirty="0">
                <a:latin typeface="Times New Roman"/>
                <a:cs typeface="Times New Roman"/>
              </a:rPr>
              <a:t>A proper assessment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marketing opportunities </a:t>
            </a:r>
            <a:r>
              <a:rPr sz="1200" dirty="0">
                <a:latin typeface="Times New Roman"/>
                <a:cs typeface="Times New Roman"/>
              </a:rPr>
              <a:t>includes </a:t>
            </a:r>
            <a:r>
              <a:rPr sz="1200" spc="-5" dirty="0">
                <a:latin typeface="Times New Roman"/>
                <a:cs typeface="Times New Roman"/>
              </a:rPr>
              <a:t>an investigation </a:t>
            </a:r>
            <a:r>
              <a:rPr sz="1200" dirty="0">
                <a:latin typeface="Times New Roman"/>
                <a:cs typeface="Times New Roman"/>
              </a:rPr>
              <a:t>into  how to </a:t>
            </a:r>
            <a:r>
              <a:rPr sz="1200" spc="-5" dirty="0">
                <a:latin typeface="Times New Roman"/>
                <a:cs typeface="Times New Roman"/>
              </a:rPr>
              <a:t>fulfill international needs and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wants.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Screening International Marketing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Opportunities</a:t>
            </a:r>
            <a:endParaRPr sz="1200">
              <a:latin typeface="Times New Roman"/>
              <a:cs typeface="Times New Roman"/>
            </a:endParaRPr>
          </a:p>
          <a:p>
            <a:pPr marL="12700" marR="13970">
              <a:lnSpc>
                <a:spcPct val="144000"/>
              </a:lnSpc>
              <a:spcBef>
                <a:spcPts val="1165"/>
              </a:spcBef>
            </a:pPr>
            <a:r>
              <a:rPr sz="1200" spc="-5" dirty="0">
                <a:latin typeface="Times New Roman"/>
                <a:cs typeface="Times New Roman"/>
              </a:rPr>
              <a:t>Assessment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opportunities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important aspect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international marketing. </a:t>
            </a:r>
            <a:r>
              <a:rPr sz="1200" dirty="0">
                <a:latin typeface="Times New Roman"/>
                <a:cs typeface="Times New Roman"/>
              </a:rPr>
              <a:t>Every time  a company decides to expand into </a:t>
            </a:r>
            <a:r>
              <a:rPr sz="1200" spc="-5" dirty="0">
                <a:latin typeface="Times New Roman"/>
                <a:cs typeface="Times New Roman"/>
              </a:rPr>
              <a:t>foreign markets, </a:t>
            </a:r>
            <a:r>
              <a:rPr sz="1200" dirty="0">
                <a:latin typeface="Times New Roman"/>
                <a:cs typeface="Times New Roman"/>
              </a:rPr>
              <a:t>it must </a:t>
            </a:r>
            <a:r>
              <a:rPr sz="1200" spc="-5" dirty="0">
                <a:latin typeface="Times New Roman"/>
                <a:cs typeface="Times New Roman"/>
              </a:rPr>
              <a:t>systematically evaluate </a:t>
            </a:r>
            <a:r>
              <a:rPr sz="1200" dirty="0">
                <a:latin typeface="Times New Roman"/>
                <a:cs typeface="Times New Roman"/>
              </a:rPr>
              <a:t>possible 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to identify the country or group of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with the </a:t>
            </a:r>
            <a:r>
              <a:rPr sz="1200" spc="-5" dirty="0">
                <a:latin typeface="Times New Roman"/>
                <a:cs typeface="Times New Roman"/>
              </a:rPr>
              <a:t>greatest </a:t>
            </a:r>
            <a:r>
              <a:rPr sz="1200" dirty="0">
                <a:latin typeface="Times New Roman"/>
                <a:cs typeface="Times New Roman"/>
              </a:rPr>
              <a:t>opportunities. This process  of </a:t>
            </a:r>
            <a:r>
              <a:rPr sz="1200" spc="-5" dirty="0">
                <a:latin typeface="Times New Roman"/>
                <a:cs typeface="Times New Roman"/>
              </a:rPr>
              <a:t>evaluating worldwide opportunities is complicated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several reasons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including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imes New Roman"/>
              <a:cs typeface="Times New Roman"/>
            </a:endParaRPr>
          </a:p>
          <a:p>
            <a:pPr marL="469265" marR="5080" indent="-228600">
              <a:lnSpc>
                <a:spcPct val="144200"/>
              </a:lnSpc>
              <a:spcBef>
                <a:spcPts val="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There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between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175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–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200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world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making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difficult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examine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these  </a:t>
            </a:r>
            <a:r>
              <a:rPr sz="1200" spc="-5" dirty="0">
                <a:latin typeface="Times New Roman"/>
                <a:cs typeface="Times New Roman"/>
              </a:rPr>
              <a:t>opportunities.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469265" marR="5715" indent="-228600">
              <a:lnSpc>
                <a:spcPct val="1442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Initial </a:t>
            </a:r>
            <a:r>
              <a:rPr sz="1200" dirty="0">
                <a:latin typeface="Times New Roman"/>
                <a:cs typeface="Times New Roman"/>
              </a:rPr>
              <a:t>screening </a:t>
            </a:r>
            <a:r>
              <a:rPr sz="1200" spc="-5" dirty="0">
                <a:latin typeface="Times New Roman"/>
                <a:cs typeface="Times New Roman"/>
              </a:rPr>
              <a:t>process is </a:t>
            </a:r>
            <a:r>
              <a:rPr sz="1200" dirty="0">
                <a:latin typeface="Times New Roman"/>
                <a:cs typeface="Times New Roman"/>
              </a:rPr>
              <a:t>usually limited to the </a:t>
            </a:r>
            <a:r>
              <a:rPr sz="1200" spc="-5" dirty="0">
                <a:latin typeface="Times New Roman"/>
                <a:cs typeface="Times New Roman"/>
              </a:rPr>
              <a:t>analysis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published </a:t>
            </a:r>
            <a:r>
              <a:rPr sz="1200" dirty="0">
                <a:latin typeface="Times New Roman"/>
                <a:cs typeface="Times New Roman"/>
              </a:rPr>
              <a:t>data </a:t>
            </a: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resource </a:t>
            </a:r>
            <a:r>
              <a:rPr sz="1200" dirty="0">
                <a:latin typeface="Times New Roman"/>
                <a:cs typeface="Times New Roman"/>
              </a:rPr>
              <a:t>limitations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quite </a:t>
            </a:r>
            <a:r>
              <a:rPr sz="1200" spc="-5" dirty="0">
                <a:latin typeface="Times New Roman"/>
                <a:cs typeface="Times New Roman"/>
              </a:rPr>
              <a:t>large </a:t>
            </a:r>
            <a:r>
              <a:rPr sz="1200" dirty="0">
                <a:latin typeface="Times New Roman"/>
                <a:cs typeface="Times New Roman"/>
              </a:rPr>
              <a:t>number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469265" marR="9525" indent="-228600">
              <a:lnSpc>
                <a:spcPct val="1433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Many possible </a:t>
            </a:r>
            <a:r>
              <a:rPr sz="1200" spc="-5" dirty="0">
                <a:latin typeface="Times New Roman"/>
                <a:cs typeface="Times New Roman"/>
              </a:rPr>
              <a:t>markets are </a:t>
            </a:r>
            <a:r>
              <a:rPr sz="1200" dirty="0">
                <a:latin typeface="Times New Roman"/>
                <a:cs typeface="Times New Roman"/>
              </a:rPr>
              <a:t>small, with </a:t>
            </a:r>
            <a:r>
              <a:rPr sz="1200" spc="-5" dirty="0">
                <a:latin typeface="Times New Roman"/>
                <a:cs typeface="Times New Roman"/>
              </a:rPr>
              <a:t>little data available about specific consumer,  business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government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Selection Stages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assessment </a:t>
            </a:r>
            <a:r>
              <a:rPr sz="1200" dirty="0">
                <a:latin typeface="Times New Roman"/>
                <a:cs typeface="Times New Roman"/>
              </a:rPr>
              <a:t>of international marketing opportunities usually begins with a screening </a:t>
            </a:r>
            <a:r>
              <a:rPr sz="1200" spc="-5" dirty="0">
                <a:latin typeface="Times New Roman"/>
                <a:cs typeface="Times New Roman"/>
              </a:rPr>
              <a:t>process 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involves gathering relevant information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filtering out the </a:t>
            </a:r>
            <a:r>
              <a:rPr sz="1200" spc="-5" dirty="0">
                <a:latin typeface="Times New Roman"/>
                <a:cs typeface="Times New Roman"/>
              </a:rPr>
              <a:t>less desirable  countries. </a:t>
            </a:r>
            <a:r>
              <a:rPr sz="1200" dirty="0">
                <a:latin typeface="Times New Roman"/>
                <a:cs typeface="Times New Roman"/>
              </a:rPr>
              <a:t>Model </a:t>
            </a:r>
            <a:r>
              <a:rPr sz="1200" spc="-5" dirty="0">
                <a:latin typeface="Times New Roman"/>
                <a:cs typeface="Times New Roman"/>
              </a:rPr>
              <a:t>for selecting foreign markets is shown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figure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below.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6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The model </a:t>
            </a:r>
            <a:r>
              <a:rPr sz="1200" spc="-5" dirty="0">
                <a:latin typeface="Times New Roman"/>
                <a:cs typeface="Times New Roman"/>
              </a:rPr>
              <a:t>includes </a:t>
            </a:r>
            <a:r>
              <a:rPr sz="1200" dirty="0">
                <a:latin typeface="Times New Roman"/>
                <a:cs typeface="Times New Roman"/>
              </a:rPr>
              <a:t>a series of four </a:t>
            </a:r>
            <a:r>
              <a:rPr sz="1200" spc="-5" dirty="0">
                <a:latin typeface="Times New Roman"/>
                <a:cs typeface="Times New Roman"/>
              </a:rPr>
              <a:t>filters </a:t>
            </a:r>
            <a:r>
              <a:rPr sz="1200" dirty="0">
                <a:latin typeface="Times New Roman"/>
                <a:cs typeface="Times New Roman"/>
              </a:rPr>
              <a:t>to screen out countries.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necessary to </a:t>
            </a:r>
            <a:r>
              <a:rPr sz="1200" spc="-5" dirty="0">
                <a:latin typeface="Times New Roman"/>
                <a:cs typeface="Times New Roman"/>
              </a:rPr>
              <a:t>break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process </a:t>
            </a:r>
            <a:r>
              <a:rPr sz="1200" dirty="0">
                <a:latin typeface="Times New Roman"/>
                <a:cs typeface="Times New Roman"/>
              </a:rPr>
              <a:t>down into a series of </a:t>
            </a:r>
            <a:r>
              <a:rPr sz="1200" spc="-5" dirty="0">
                <a:latin typeface="Times New Roman"/>
                <a:cs typeface="Times New Roman"/>
              </a:rPr>
              <a:t>steps </a:t>
            </a:r>
            <a:r>
              <a:rPr sz="1200" dirty="0">
                <a:latin typeface="Times New Roman"/>
                <a:cs typeface="Times New Roman"/>
              </a:rPr>
              <a:t>due to the </a:t>
            </a:r>
            <a:r>
              <a:rPr sz="1200" spc="-5" dirty="0">
                <a:latin typeface="Times New Roman"/>
                <a:cs typeface="Times New Roman"/>
              </a:rPr>
              <a:t>large </a:t>
            </a:r>
            <a:r>
              <a:rPr sz="1200" dirty="0">
                <a:latin typeface="Times New Roman"/>
                <a:cs typeface="Times New Roman"/>
              </a:rPr>
              <a:t>number of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opportunities. </a:t>
            </a:r>
            <a:r>
              <a:rPr sz="1200" spc="-5" dirty="0">
                <a:latin typeface="Times New Roman"/>
                <a:cs typeface="Times New Roman"/>
              </a:rPr>
              <a:t>Although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firm does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want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miss </a:t>
            </a:r>
            <a:r>
              <a:rPr sz="1200" dirty="0">
                <a:latin typeface="Times New Roman"/>
                <a:cs typeface="Times New Roman"/>
              </a:rPr>
              <a:t>a potential </a:t>
            </a:r>
            <a:r>
              <a:rPr sz="1200" spc="-5" dirty="0">
                <a:latin typeface="Times New Roman"/>
                <a:cs typeface="Times New Roman"/>
              </a:rPr>
              <a:t>opportunity,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cannot conduct </a:t>
            </a:r>
            <a:r>
              <a:rPr sz="1200" dirty="0">
                <a:latin typeface="Times New Roman"/>
                <a:cs typeface="Times New Roman"/>
              </a:rPr>
              <a:t>extensive </a:t>
            </a:r>
            <a:r>
              <a:rPr sz="1200" spc="-5" dirty="0">
                <a:latin typeface="Times New Roman"/>
                <a:cs typeface="Times New Roman"/>
              </a:rPr>
              <a:t>market research  studies </a:t>
            </a:r>
            <a:r>
              <a:rPr sz="1200" dirty="0">
                <a:latin typeface="Times New Roman"/>
                <a:cs typeface="Times New Roman"/>
              </a:rPr>
              <a:t>in every country of the </a:t>
            </a:r>
            <a:r>
              <a:rPr sz="1200" spc="-5" dirty="0">
                <a:latin typeface="Times New Roman"/>
                <a:cs typeface="Times New Roman"/>
              </a:rPr>
              <a:t>world. </a:t>
            </a:r>
            <a:r>
              <a:rPr sz="1200" dirty="0">
                <a:latin typeface="Times New Roman"/>
                <a:cs typeface="Times New Roman"/>
              </a:rPr>
              <a:t>The screening </a:t>
            </a:r>
            <a:r>
              <a:rPr sz="1200" spc="-5" dirty="0">
                <a:latin typeface="Times New Roman"/>
                <a:cs typeface="Times New Roman"/>
              </a:rPr>
              <a:t>process is </a:t>
            </a:r>
            <a:r>
              <a:rPr sz="1200" dirty="0">
                <a:latin typeface="Times New Roman"/>
                <a:cs typeface="Times New Roman"/>
              </a:rPr>
              <a:t>used to identify </a:t>
            </a:r>
            <a:r>
              <a:rPr sz="1200" spc="-5" dirty="0">
                <a:latin typeface="Times New Roman"/>
                <a:cs typeface="Times New Roman"/>
              </a:rPr>
              <a:t>good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prospects.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56</a:t>
            </a:fld>
            <a:endParaRPr spc="-5" dirty="0"/>
          </a:p>
        </p:txBody>
      </p:sp>
      <p:sp>
        <p:nvSpPr>
          <p:cNvPr id="2" name="object 2"/>
          <p:cNvSpPr txBox="1"/>
          <p:nvPr/>
        </p:nvSpPr>
        <p:spPr>
          <a:xfrm>
            <a:off x="902004" y="808481"/>
            <a:ext cx="5970905" cy="8260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43800"/>
              </a:lnSpc>
              <a:spcBef>
                <a:spcPts val="95"/>
              </a:spcBef>
            </a:pPr>
            <a:r>
              <a:rPr sz="1200" b="1" i="1" dirty="0">
                <a:latin typeface="Times New Roman"/>
                <a:cs typeface="Times New Roman"/>
              </a:rPr>
              <a:t>Stage 1: </a:t>
            </a:r>
            <a:r>
              <a:rPr sz="1200" spc="-5" dirty="0">
                <a:latin typeface="Times New Roman"/>
                <a:cs typeface="Times New Roman"/>
              </a:rPr>
              <a:t>Macro variables are used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discriminate between countries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represent basic  opportunities and </a:t>
            </a:r>
            <a:r>
              <a:rPr sz="1200" dirty="0">
                <a:latin typeface="Times New Roman"/>
                <a:cs typeface="Times New Roman"/>
              </a:rPr>
              <a:t>countries with little or no opportunity or with </a:t>
            </a:r>
            <a:r>
              <a:rPr sz="1200" spc="-5" dirty="0">
                <a:latin typeface="Times New Roman"/>
                <a:cs typeface="Times New Roman"/>
              </a:rPr>
              <a:t>excessive </a:t>
            </a:r>
            <a:r>
              <a:rPr sz="1200" dirty="0">
                <a:latin typeface="Times New Roman"/>
                <a:cs typeface="Times New Roman"/>
              </a:rPr>
              <a:t>risk. </a:t>
            </a:r>
            <a:r>
              <a:rPr sz="1200" spc="-5" dirty="0">
                <a:latin typeface="Times New Roman"/>
                <a:cs typeface="Times New Roman"/>
              </a:rPr>
              <a:t>Macro variables  describe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total market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economic, </a:t>
            </a:r>
            <a:r>
              <a:rPr sz="1200" dirty="0">
                <a:latin typeface="Times New Roman"/>
                <a:cs typeface="Times New Roman"/>
              </a:rPr>
              <a:t>social, </a:t>
            </a:r>
            <a:r>
              <a:rPr sz="1200" spc="-5" dirty="0">
                <a:latin typeface="Times New Roman"/>
                <a:cs typeface="Times New Roman"/>
              </a:rPr>
              <a:t>and political </a:t>
            </a:r>
            <a:r>
              <a:rPr sz="1200" dirty="0">
                <a:latin typeface="Times New Roman"/>
                <a:cs typeface="Times New Roman"/>
              </a:rPr>
              <a:t>information. </a:t>
            </a:r>
            <a:r>
              <a:rPr sz="1200" spc="-5" dirty="0">
                <a:latin typeface="Times New Roman"/>
                <a:cs typeface="Times New Roman"/>
              </a:rPr>
              <a:t>Often </a:t>
            </a:r>
            <a:r>
              <a:rPr sz="1200" dirty="0">
                <a:latin typeface="Times New Roman"/>
                <a:cs typeface="Times New Roman"/>
              </a:rPr>
              <a:t>macro-  </a:t>
            </a:r>
            <a:r>
              <a:rPr sz="1200" spc="-5" dirty="0">
                <a:latin typeface="Times New Roman"/>
                <a:cs typeface="Times New Roman"/>
              </a:rPr>
              <a:t>economic statistics indicates </a:t>
            </a:r>
            <a:r>
              <a:rPr sz="1200" dirty="0">
                <a:latin typeface="Times New Roman"/>
                <a:cs typeface="Times New Roman"/>
              </a:rPr>
              <a:t>that the country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too small, </a:t>
            </a:r>
            <a:r>
              <a:rPr sz="1200" spc="-5" dirty="0">
                <a:latin typeface="Times New Roman"/>
                <a:cs typeface="Times New Roman"/>
              </a:rPr>
              <a:t>as described </a:t>
            </a:r>
            <a:r>
              <a:rPr sz="1200" dirty="0">
                <a:latin typeface="Times New Roman"/>
                <a:cs typeface="Times New Roman"/>
              </a:rPr>
              <a:t>by the </a:t>
            </a:r>
            <a:r>
              <a:rPr sz="1200" spc="-5" dirty="0">
                <a:latin typeface="Times New Roman"/>
                <a:cs typeface="Times New Roman"/>
              </a:rPr>
              <a:t>gross national </a:t>
            </a:r>
            <a:r>
              <a:rPr sz="1200" dirty="0">
                <a:latin typeface="Times New Roman"/>
                <a:cs typeface="Times New Roman"/>
              </a:rPr>
              <a:t>(or  </a:t>
            </a:r>
            <a:r>
              <a:rPr sz="1200" spc="-5" dirty="0">
                <a:latin typeface="Times New Roman"/>
                <a:cs typeface="Times New Roman"/>
              </a:rPr>
              <a:t>domestic) product.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10795" algn="just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Possibly the </a:t>
            </a:r>
            <a:r>
              <a:rPr sz="1200" spc="-5" dirty="0">
                <a:latin typeface="Times New Roman"/>
                <a:cs typeface="Times New Roman"/>
              </a:rPr>
              <a:t>gross national product seems large enough, </a:t>
            </a:r>
            <a:r>
              <a:rPr sz="1200" dirty="0">
                <a:latin typeface="Times New Roman"/>
                <a:cs typeface="Times New Roman"/>
              </a:rPr>
              <a:t>but the </a:t>
            </a:r>
            <a:r>
              <a:rPr sz="1200" spc="-5" dirty="0">
                <a:latin typeface="Times New Roman"/>
                <a:cs typeface="Times New Roman"/>
              </a:rPr>
              <a:t>personal disposable </a:t>
            </a:r>
            <a:r>
              <a:rPr sz="1200" dirty="0">
                <a:latin typeface="Times New Roman"/>
                <a:cs typeface="Times New Roman"/>
              </a:rPr>
              <a:t>income </a:t>
            </a:r>
            <a:r>
              <a:rPr sz="1200" spc="-5" dirty="0">
                <a:latin typeface="Times New Roman"/>
                <a:cs typeface="Times New Roman"/>
              </a:rPr>
              <a:t>per  household </a:t>
            </a:r>
            <a:r>
              <a:rPr sz="1200" dirty="0">
                <a:latin typeface="Times New Roman"/>
                <a:cs typeface="Times New Roman"/>
              </a:rPr>
              <a:t>may be too low. </a:t>
            </a:r>
            <a:r>
              <a:rPr sz="1200" spc="-5" dirty="0">
                <a:latin typeface="Times New Roman"/>
                <a:cs typeface="Times New Roman"/>
              </a:rPr>
              <a:t>Political </a:t>
            </a:r>
            <a:r>
              <a:rPr sz="1200" dirty="0">
                <a:latin typeface="Times New Roman"/>
                <a:cs typeface="Times New Roman"/>
              </a:rPr>
              <a:t>instability can </a:t>
            </a:r>
            <a:r>
              <a:rPr sz="1200" spc="-5" dirty="0">
                <a:latin typeface="Times New Roman"/>
                <a:cs typeface="Times New Roman"/>
              </a:rPr>
              <a:t>also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remove </a:t>
            </a:r>
            <a:r>
              <a:rPr sz="1200" dirty="0">
                <a:latin typeface="Times New Roman"/>
                <a:cs typeface="Times New Roman"/>
              </a:rPr>
              <a:t>a country from the </a:t>
            </a:r>
            <a:r>
              <a:rPr sz="1200" spc="-5" dirty="0">
                <a:latin typeface="Times New Roman"/>
                <a:cs typeface="Times New Roman"/>
              </a:rPr>
              <a:t>set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possible opportunities.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800"/>
              </a:lnSpc>
              <a:spcBef>
                <a:spcPts val="5"/>
              </a:spcBef>
            </a:pPr>
            <a:r>
              <a:rPr sz="1200" b="1" i="1" dirty="0">
                <a:latin typeface="Times New Roman"/>
                <a:cs typeface="Times New Roman"/>
              </a:rPr>
              <a:t>Stage 2: </a:t>
            </a:r>
            <a:r>
              <a:rPr sz="1200" spc="-5" dirty="0">
                <a:latin typeface="Times New Roman"/>
                <a:cs typeface="Times New Roman"/>
              </a:rPr>
              <a:t>Variables that </a:t>
            </a:r>
            <a:r>
              <a:rPr sz="1200" dirty="0">
                <a:latin typeface="Times New Roman"/>
                <a:cs typeface="Times New Roman"/>
              </a:rPr>
              <a:t>indicate the potential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size </a:t>
            </a:r>
            <a:r>
              <a:rPr sz="1200" spc="-5" dirty="0">
                <a:latin typeface="Times New Roman"/>
                <a:cs typeface="Times New Roman"/>
              </a:rPr>
              <a:t>and acceptance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similar  </a:t>
            </a:r>
            <a:r>
              <a:rPr sz="1200" spc="-5" dirty="0">
                <a:latin typeface="Times New Roman"/>
                <a:cs typeface="Times New Roman"/>
              </a:rPr>
              <a:t>products are used. Often </a:t>
            </a:r>
            <a:r>
              <a:rPr sz="1200" dirty="0">
                <a:latin typeface="Times New Roman"/>
                <a:cs typeface="Times New Roman"/>
              </a:rPr>
              <a:t>proxy </a:t>
            </a:r>
            <a:r>
              <a:rPr sz="1200" spc="-5" dirty="0">
                <a:latin typeface="Times New Roman"/>
                <a:cs typeface="Times New Roman"/>
              </a:rPr>
              <a:t>variables are used </a:t>
            </a:r>
            <a:r>
              <a:rPr sz="1200" dirty="0">
                <a:latin typeface="Times New Roman"/>
                <a:cs typeface="Times New Roman"/>
              </a:rPr>
              <a:t>in this </a:t>
            </a:r>
            <a:r>
              <a:rPr sz="1200" spc="-5" dirty="0">
                <a:latin typeface="Times New Roman"/>
                <a:cs typeface="Times New Roman"/>
              </a:rPr>
              <a:t>screening. A </a:t>
            </a:r>
            <a:r>
              <a:rPr sz="1200" dirty="0">
                <a:latin typeface="Times New Roman"/>
                <a:cs typeface="Times New Roman"/>
              </a:rPr>
              <a:t>proxy </a:t>
            </a:r>
            <a:r>
              <a:rPr sz="1200" spc="-5" dirty="0">
                <a:latin typeface="Times New Roman"/>
                <a:cs typeface="Times New Roman"/>
              </a:rPr>
              <a:t>variable 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similar 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related product that </a:t>
            </a:r>
            <a:r>
              <a:rPr sz="1200" dirty="0">
                <a:latin typeface="Times New Roman"/>
                <a:cs typeface="Times New Roman"/>
              </a:rPr>
              <a:t>indicates a demand </a:t>
            </a:r>
            <a:r>
              <a:rPr sz="1200" spc="-5" dirty="0">
                <a:latin typeface="Times New Roman"/>
                <a:cs typeface="Times New Roman"/>
              </a:rPr>
              <a:t>for your product. For example, </a:t>
            </a:r>
            <a:r>
              <a:rPr sz="1200" spc="5" dirty="0">
                <a:latin typeface="Times New Roman"/>
                <a:cs typeface="Times New Roman"/>
              </a:rPr>
              <a:t>if </a:t>
            </a:r>
            <a:r>
              <a:rPr sz="1200" spc="-10" dirty="0">
                <a:latin typeface="Times New Roman"/>
                <a:cs typeface="Times New Roman"/>
              </a:rPr>
              <a:t>you </a:t>
            </a:r>
            <a:r>
              <a:rPr sz="1200" dirty="0">
                <a:latin typeface="Times New Roman"/>
                <a:cs typeface="Times New Roman"/>
              </a:rPr>
              <a:t>are attempting to  </a:t>
            </a:r>
            <a:r>
              <a:rPr sz="1200" spc="-5" dirty="0">
                <a:latin typeface="Times New Roman"/>
                <a:cs typeface="Times New Roman"/>
              </a:rPr>
              <a:t>measure </a:t>
            </a:r>
            <a:r>
              <a:rPr sz="1200" dirty="0">
                <a:latin typeface="Times New Roman"/>
                <a:cs typeface="Times New Roman"/>
              </a:rPr>
              <a:t>the potential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size </a:t>
            </a:r>
            <a:r>
              <a:rPr sz="1200" spc="-5" dirty="0">
                <a:latin typeface="Times New Roman"/>
                <a:cs typeface="Times New Roman"/>
              </a:rPr>
              <a:t>and receptivity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satellite </a:t>
            </a:r>
            <a:r>
              <a:rPr sz="1200" dirty="0">
                <a:latin typeface="Times New Roman"/>
                <a:cs typeface="Times New Roman"/>
              </a:rPr>
              <a:t>television </a:t>
            </a:r>
            <a:r>
              <a:rPr sz="1200" spc="-5" dirty="0">
                <a:latin typeface="Times New Roman"/>
                <a:cs typeface="Times New Roman"/>
              </a:rPr>
              <a:t>reception equipment,  </a:t>
            </a:r>
            <a:r>
              <a:rPr sz="1200" dirty="0">
                <a:latin typeface="Times New Roman"/>
                <a:cs typeface="Times New Roman"/>
              </a:rPr>
              <a:t>possible proxy </a:t>
            </a:r>
            <a:r>
              <a:rPr sz="1200" spc="-5" dirty="0">
                <a:latin typeface="Times New Roman"/>
                <a:cs typeface="Times New Roman"/>
              </a:rPr>
              <a:t>variables </a:t>
            </a:r>
            <a:r>
              <a:rPr sz="1200" dirty="0">
                <a:latin typeface="Times New Roman"/>
                <a:cs typeface="Times New Roman"/>
              </a:rPr>
              <a:t>may be the number of televisions </a:t>
            </a:r>
            <a:r>
              <a:rPr sz="1200" spc="-5" dirty="0">
                <a:latin typeface="Times New Roman"/>
                <a:cs typeface="Times New Roman"/>
              </a:rPr>
              <a:t>per household, total sales </a:t>
            </a:r>
            <a:r>
              <a:rPr sz="1200" dirty="0">
                <a:latin typeface="Times New Roman"/>
                <a:cs typeface="Times New Roman"/>
              </a:rPr>
              <a:t>of VCRs, or  </a:t>
            </a:r>
            <a:r>
              <a:rPr sz="1200" spc="-5" dirty="0">
                <a:latin typeface="Times New Roman"/>
                <a:cs typeface="Times New Roman"/>
              </a:rPr>
              <a:t>total sales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microwave ovens. </a:t>
            </a:r>
            <a:r>
              <a:rPr sz="1200" dirty="0">
                <a:latin typeface="Times New Roman"/>
                <a:cs typeface="Times New Roman"/>
              </a:rPr>
              <a:t>The number of </a:t>
            </a:r>
            <a:r>
              <a:rPr sz="1200" spc="-5" dirty="0">
                <a:latin typeface="Times New Roman"/>
                <a:cs typeface="Times New Roman"/>
              </a:rPr>
              <a:t>televisions </a:t>
            </a:r>
            <a:r>
              <a:rPr sz="1200" spc="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VCRs </a:t>
            </a:r>
            <a:r>
              <a:rPr sz="1200" spc="-5" dirty="0">
                <a:latin typeface="Times New Roman"/>
                <a:cs typeface="Times New Roman"/>
              </a:rPr>
              <a:t>indicates </a:t>
            </a:r>
            <a:r>
              <a:rPr sz="1200" dirty="0">
                <a:latin typeface="Times New Roman"/>
                <a:cs typeface="Times New Roman"/>
              </a:rPr>
              <a:t>the potential for  home </a:t>
            </a:r>
            <a:r>
              <a:rPr sz="1200" spc="-5" dirty="0">
                <a:latin typeface="Times New Roman"/>
                <a:cs typeface="Times New Roman"/>
              </a:rPr>
              <a:t>entertainment,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sales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microwave ovens indicate </a:t>
            </a:r>
            <a:r>
              <a:rPr sz="1200" dirty="0">
                <a:latin typeface="Times New Roman"/>
                <a:cs typeface="Times New Roman"/>
              </a:rPr>
              <a:t>the propensity to </a:t>
            </a:r>
            <a:r>
              <a:rPr sz="1200" spc="-5" dirty="0">
                <a:latin typeface="Times New Roman"/>
                <a:cs typeface="Times New Roman"/>
              </a:rPr>
              <a:t>use advanced  technologies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place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traditional appliance technology. </a:t>
            </a:r>
            <a:r>
              <a:rPr sz="1200" dirty="0">
                <a:latin typeface="Times New Roman"/>
                <a:cs typeface="Times New Roman"/>
              </a:rPr>
              <a:t>Te </a:t>
            </a:r>
            <a:r>
              <a:rPr sz="1200" spc="-5" dirty="0">
                <a:latin typeface="Times New Roman"/>
                <a:cs typeface="Times New Roman"/>
              </a:rPr>
              <a:t>year-to-year growth rates and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total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similar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proxy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predictors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size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growth.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Other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factors 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second </a:t>
            </a:r>
            <a:r>
              <a:rPr sz="1200" dirty="0">
                <a:latin typeface="Times New Roman"/>
                <a:cs typeface="Times New Roman"/>
              </a:rPr>
              <a:t>stage of the </a:t>
            </a:r>
            <a:r>
              <a:rPr sz="1200" spc="-5" dirty="0">
                <a:latin typeface="Times New Roman"/>
                <a:cs typeface="Times New Roman"/>
              </a:rPr>
              <a:t>selection process can </a:t>
            </a:r>
            <a:r>
              <a:rPr sz="1200" dirty="0">
                <a:latin typeface="Times New Roman"/>
                <a:cs typeface="Times New Roman"/>
              </a:rPr>
              <a:t>also 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screen </a:t>
            </a:r>
            <a:r>
              <a:rPr sz="1200" dirty="0">
                <a:latin typeface="Times New Roman"/>
                <a:cs typeface="Times New Roman"/>
              </a:rPr>
              <a:t>out </a:t>
            </a:r>
            <a:r>
              <a:rPr sz="1200" spc="-5" dirty="0">
                <a:latin typeface="Times New Roman"/>
                <a:cs typeface="Times New Roman"/>
              </a:rPr>
              <a:t>countries, such as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stage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economic development, </a:t>
            </a:r>
            <a:r>
              <a:rPr sz="1200" dirty="0">
                <a:latin typeface="Times New Roman"/>
                <a:cs typeface="Times New Roman"/>
              </a:rPr>
              <a:t>taxes,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duty </a:t>
            </a:r>
            <a:r>
              <a:rPr sz="1200" spc="-5" dirty="0">
                <a:latin typeface="Times New Roman"/>
                <a:cs typeface="Times New Roman"/>
              </a:rPr>
              <a:t>requirement. </a:t>
            </a:r>
            <a:r>
              <a:rPr sz="1200" spc="-10" dirty="0">
                <a:latin typeface="Times New Roman"/>
                <a:cs typeface="Times New Roman"/>
              </a:rPr>
              <a:t>If you </a:t>
            </a:r>
            <a:r>
              <a:rPr sz="1200" dirty="0">
                <a:latin typeface="Times New Roman"/>
                <a:cs typeface="Times New Roman"/>
              </a:rPr>
              <a:t>do not plan to manufacture  </a:t>
            </a:r>
            <a:r>
              <a:rPr sz="1200" spc="-5" dirty="0">
                <a:latin typeface="Times New Roman"/>
                <a:cs typeface="Times New Roman"/>
              </a:rPr>
              <a:t>locally,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high </a:t>
            </a:r>
            <a:r>
              <a:rPr sz="1200" dirty="0">
                <a:latin typeface="Times New Roman"/>
                <a:cs typeface="Times New Roman"/>
              </a:rPr>
              <a:t>import duty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eliminate </a:t>
            </a:r>
            <a:r>
              <a:rPr sz="1200" dirty="0">
                <a:latin typeface="Times New Roman"/>
                <a:cs typeface="Times New Roman"/>
              </a:rPr>
              <a:t>a country from </a:t>
            </a:r>
            <a:r>
              <a:rPr sz="1200" spc="-5" dirty="0">
                <a:latin typeface="Times New Roman"/>
                <a:cs typeface="Times New Roman"/>
              </a:rPr>
              <a:t>consideration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second stage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screening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process.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900"/>
              </a:lnSpc>
            </a:pPr>
            <a:r>
              <a:rPr sz="1200" b="1" dirty="0">
                <a:latin typeface="Times New Roman"/>
                <a:cs typeface="Times New Roman"/>
              </a:rPr>
              <a:t>Stage 3: </a:t>
            </a:r>
            <a:r>
              <a:rPr sz="1200" spc="-1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uses micro </a:t>
            </a:r>
            <a:r>
              <a:rPr sz="1200" dirty="0">
                <a:latin typeface="Times New Roman"/>
                <a:cs typeface="Times New Roman"/>
              </a:rPr>
              <a:t>level </a:t>
            </a:r>
            <a:r>
              <a:rPr sz="1200" spc="-5" dirty="0">
                <a:latin typeface="Times New Roman"/>
                <a:cs typeface="Times New Roman"/>
              </a:rPr>
              <a:t>variables such as </a:t>
            </a:r>
            <a:r>
              <a:rPr sz="1200" dirty="0">
                <a:latin typeface="Times New Roman"/>
                <a:cs typeface="Times New Roman"/>
              </a:rPr>
              <a:t>competitors, </a:t>
            </a:r>
            <a:r>
              <a:rPr sz="1200" spc="-5" dirty="0">
                <a:latin typeface="Times New Roman"/>
                <a:cs typeface="Times New Roman"/>
              </a:rPr>
              <a:t>ease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entry, cost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entry, and </a:t>
            </a:r>
            <a:r>
              <a:rPr sz="1200" dirty="0">
                <a:latin typeface="Times New Roman"/>
                <a:cs typeface="Times New Roman"/>
              </a:rPr>
              <a:t>profit  potential. </a:t>
            </a:r>
            <a:r>
              <a:rPr sz="1200" spc="-5" dirty="0">
                <a:latin typeface="Times New Roman"/>
                <a:cs typeface="Times New Roman"/>
              </a:rPr>
              <a:t>Micro level </a:t>
            </a:r>
            <a:r>
              <a:rPr sz="1200" dirty="0">
                <a:latin typeface="Times New Roman"/>
                <a:cs typeface="Times New Roman"/>
              </a:rPr>
              <a:t>factors influence the </a:t>
            </a:r>
            <a:r>
              <a:rPr sz="1200" spc="-5" dirty="0">
                <a:latin typeface="Times New Roman"/>
                <a:cs typeface="Times New Roman"/>
              </a:rPr>
              <a:t>success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failure </a:t>
            </a:r>
            <a:r>
              <a:rPr sz="1200" dirty="0">
                <a:latin typeface="Times New Roman"/>
                <a:cs typeface="Times New Roman"/>
              </a:rPr>
              <a:t>of a specific product in a </a:t>
            </a:r>
            <a:r>
              <a:rPr sz="1200" spc="-5" dirty="0">
                <a:latin typeface="Times New Roman"/>
                <a:cs typeface="Times New Roman"/>
              </a:rPr>
              <a:t>market. At 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stage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process, markets </a:t>
            </a:r>
            <a:r>
              <a:rPr sz="1200" dirty="0">
                <a:latin typeface="Times New Roman"/>
                <a:cs typeface="Times New Roman"/>
              </a:rPr>
              <a:t>may be considering </a:t>
            </a:r>
            <a:r>
              <a:rPr sz="1200" spc="5" dirty="0">
                <a:latin typeface="Times New Roman"/>
                <a:cs typeface="Times New Roman"/>
              </a:rPr>
              <a:t>only </a:t>
            </a:r>
            <a:r>
              <a:rPr sz="1200" dirty="0">
                <a:latin typeface="Times New Roman"/>
                <a:cs typeface="Times New Roman"/>
              </a:rPr>
              <a:t>a small number of </a:t>
            </a:r>
            <a:r>
              <a:rPr sz="1200" spc="-5" dirty="0">
                <a:latin typeface="Times New Roman"/>
                <a:cs typeface="Times New Roman"/>
              </a:rPr>
              <a:t>countries, so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 feasible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0" dirty="0">
                <a:latin typeface="Times New Roman"/>
                <a:cs typeface="Times New Roman"/>
              </a:rPr>
              <a:t> get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detailed,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up-to-date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information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about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given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government,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non-  government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organizations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companies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operating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Also,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brokers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freight forwarders can </a:t>
            </a:r>
            <a:r>
              <a:rPr sz="1200" dirty="0">
                <a:latin typeface="Times New Roman"/>
                <a:cs typeface="Times New Roman"/>
              </a:rPr>
              <a:t>help at this </a:t>
            </a:r>
            <a:r>
              <a:rPr sz="1200" spc="-5" dirty="0">
                <a:latin typeface="Times New Roman"/>
                <a:cs typeface="Times New Roman"/>
              </a:rPr>
              <a:t>stage </a:t>
            </a:r>
            <a:r>
              <a:rPr sz="1200" dirty="0">
                <a:latin typeface="Times New Roman"/>
                <a:cs typeface="Times New Roman"/>
              </a:rPr>
              <a:t>of the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process.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41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focus </a:t>
            </a:r>
            <a:r>
              <a:rPr sz="1200" dirty="0">
                <a:latin typeface="Times New Roman"/>
                <a:cs typeface="Times New Roman"/>
              </a:rPr>
              <a:t>of the screening </a:t>
            </a:r>
            <a:r>
              <a:rPr sz="1200" spc="-5" dirty="0">
                <a:latin typeface="Times New Roman"/>
                <a:cs typeface="Times New Roman"/>
              </a:rPr>
              <a:t>process switches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total market </a:t>
            </a:r>
            <a:r>
              <a:rPr sz="1200" dirty="0">
                <a:latin typeface="Times New Roman"/>
                <a:cs typeface="Times New Roman"/>
              </a:rPr>
              <a:t>size to </a:t>
            </a:r>
            <a:r>
              <a:rPr sz="1200" spc="-5" dirty="0">
                <a:latin typeface="Times New Roman"/>
                <a:cs typeface="Times New Roman"/>
              </a:rPr>
              <a:t>profitability. </a:t>
            </a: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1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concerns </a:t>
            </a:r>
            <a:r>
              <a:rPr sz="1200" dirty="0">
                <a:latin typeface="Times New Roman"/>
                <a:cs typeface="Times New Roman"/>
              </a:rPr>
              <a:t>would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57</a:t>
            </a:fld>
            <a:endParaRPr spc="-5" dirty="0"/>
          </a:p>
        </p:txBody>
      </p:sp>
      <p:sp>
        <p:nvSpPr>
          <p:cNvPr id="2" name="object 2"/>
          <p:cNvSpPr txBox="1"/>
          <p:nvPr/>
        </p:nvSpPr>
        <p:spPr>
          <a:xfrm>
            <a:off x="902004" y="1302766"/>
            <a:ext cx="5970270" cy="7795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dirty="0">
                <a:latin typeface="Times New Roman"/>
                <a:cs typeface="Times New Roman"/>
              </a:rPr>
              <a:t>much </a:t>
            </a:r>
            <a:r>
              <a:rPr sz="1200" spc="-5" dirty="0">
                <a:latin typeface="Times New Roman"/>
                <a:cs typeface="Times New Roman"/>
              </a:rPr>
              <a:t>would </a:t>
            </a:r>
            <a:r>
              <a:rPr sz="1200" spc="-10" dirty="0">
                <a:latin typeface="Times New Roman"/>
                <a:cs typeface="Times New Roman"/>
              </a:rPr>
              <a:t>you </a:t>
            </a:r>
            <a:r>
              <a:rPr sz="1200" dirty="0">
                <a:latin typeface="Times New Roman"/>
                <a:cs typeface="Times New Roman"/>
              </a:rPr>
              <a:t>need to </a:t>
            </a:r>
            <a:r>
              <a:rPr sz="1200" spc="-5" dirty="0">
                <a:latin typeface="Times New Roman"/>
                <a:cs typeface="Times New Roman"/>
              </a:rPr>
              <a:t>invest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gain </a:t>
            </a:r>
            <a:r>
              <a:rPr sz="1200" dirty="0">
                <a:latin typeface="Times New Roman"/>
                <a:cs typeface="Times New Roman"/>
              </a:rPr>
              <a:t>a particular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share?</a:t>
            </a:r>
            <a:endParaRPr sz="1200">
              <a:latin typeface="Times New Roman"/>
              <a:cs typeface="Times New Roman"/>
            </a:endParaRPr>
          </a:p>
          <a:p>
            <a:pPr marL="12700" marR="494665">
              <a:lnSpc>
                <a:spcPct val="22670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Given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prices currently charged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market, what margin can your </a:t>
            </a:r>
            <a:r>
              <a:rPr sz="1200" dirty="0">
                <a:latin typeface="Times New Roman"/>
                <a:cs typeface="Times New Roman"/>
              </a:rPr>
              <a:t>company </a:t>
            </a:r>
            <a:r>
              <a:rPr sz="1200" spc="-5" dirty="0">
                <a:latin typeface="Times New Roman"/>
                <a:cs typeface="Times New Roman"/>
              </a:rPr>
              <a:t>expect?  Given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of entry and the </a:t>
            </a:r>
            <a:r>
              <a:rPr sz="1200" spc="-5" dirty="0">
                <a:latin typeface="Times New Roman"/>
                <a:cs typeface="Times New Roman"/>
              </a:rPr>
              <a:t>expected sales, </a:t>
            </a:r>
            <a:r>
              <a:rPr sz="1200" dirty="0">
                <a:latin typeface="Times New Roman"/>
                <a:cs typeface="Times New Roman"/>
              </a:rPr>
              <a:t>what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expected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profit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10795">
              <a:lnSpc>
                <a:spcPct val="143300"/>
              </a:lnSpc>
            </a:pP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stage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analysis focuses </a:t>
            </a:r>
            <a:r>
              <a:rPr sz="1200" dirty="0">
                <a:latin typeface="Times New Roman"/>
                <a:cs typeface="Times New Roman"/>
              </a:rPr>
              <a:t>on the quantitative </a:t>
            </a:r>
            <a:r>
              <a:rPr sz="1200" spc="-5" dirty="0">
                <a:latin typeface="Times New Roman"/>
                <a:cs typeface="Times New Roman"/>
              </a:rPr>
              <a:t>profit expected, </a:t>
            </a:r>
            <a:r>
              <a:rPr sz="1200" dirty="0">
                <a:latin typeface="Times New Roman"/>
                <a:cs typeface="Times New Roman"/>
              </a:rPr>
              <a:t>but many subjective  </a:t>
            </a:r>
            <a:r>
              <a:rPr sz="1200" spc="-5" dirty="0">
                <a:latin typeface="Times New Roman"/>
                <a:cs typeface="Times New Roman"/>
              </a:rPr>
              <a:t>judgments </a:t>
            </a:r>
            <a:r>
              <a:rPr sz="1200" dirty="0">
                <a:latin typeface="Times New Roman"/>
                <a:cs typeface="Times New Roman"/>
              </a:rPr>
              <a:t>are made to arrive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expected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profit.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600"/>
              </a:lnSpc>
            </a:pPr>
            <a:r>
              <a:rPr sz="1200" b="1" dirty="0">
                <a:latin typeface="Times New Roman"/>
                <a:cs typeface="Times New Roman"/>
              </a:rPr>
              <a:t>Stage 4: </a:t>
            </a:r>
            <a:r>
              <a:rPr sz="1200" dirty="0">
                <a:latin typeface="Times New Roman"/>
                <a:cs typeface="Times New Roman"/>
              </a:rPr>
              <a:t>The potential </a:t>
            </a:r>
            <a:r>
              <a:rPr sz="1200" spc="-5" dirty="0">
                <a:latin typeface="Times New Roman"/>
                <a:cs typeface="Times New Roman"/>
              </a:rPr>
              <a:t>target countries </a:t>
            </a:r>
            <a:r>
              <a:rPr sz="1200" dirty="0">
                <a:latin typeface="Times New Roman"/>
                <a:cs typeface="Times New Roman"/>
              </a:rPr>
              <a:t>would be </a:t>
            </a:r>
            <a:r>
              <a:rPr sz="1200" spc="-5" dirty="0">
                <a:latin typeface="Times New Roman"/>
                <a:cs typeface="Times New Roman"/>
              </a:rPr>
              <a:t>evaluated and ranked based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corporate  resources, objectives,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strategies. For example, although </a:t>
            </a:r>
            <a:r>
              <a:rPr sz="1200" dirty="0">
                <a:latin typeface="Times New Roman"/>
                <a:cs typeface="Times New Roman"/>
              </a:rPr>
              <a:t>South </a:t>
            </a:r>
            <a:r>
              <a:rPr sz="1200" spc="-5" dirty="0">
                <a:latin typeface="Times New Roman"/>
                <a:cs typeface="Times New Roman"/>
              </a:rPr>
              <a:t>Africa </a:t>
            </a:r>
            <a:r>
              <a:rPr sz="1200" dirty="0">
                <a:latin typeface="Times New Roman"/>
                <a:cs typeface="Times New Roman"/>
              </a:rPr>
              <a:t>may have the same  </a:t>
            </a:r>
            <a:r>
              <a:rPr sz="1200" spc="-5" dirty="0">
                <a:latin typeface="Times New Roman"/>
                <a:cs typeface="Times New Roman"/>
              </a:rPr>
              <a:t>expected </a:t>
            </a:r>
            <a:r>
              <a:rPr sz="1200" dirty="0">
                <a:latin typeface="Times New Roman"/>
                <a:cs typeface="Times New Roman"/>
              </a:rPr>
              <a:t>potential </a:t>
            </a:r>
            <a:r>
              <a:rPr sz="1200" spc="-5" dirty="0">
                <a:latin typeface="Times New Roman"/>
                <a:cs typeface="Times New Roman"/>
              </a:rPr>
              <a:t>as Venezuela, Venezuela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given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higher </a:t>
            </a:r>
            <a:r>
              <a:rPr sz="1200" dirty="0">
                <a:latin typeface="Times New Roman"/>
                <a:cs typeface="Times New Roman"/>
              </a:rPr>
              <a:t>priority because successful  entry into </a:t>
            </a:r>
            <a:r>
              <a:rPr sz="1200" spc="-5" dirty="0">
                <a:latin typeface="Times New Roman"/>
                <a:cs typeface="Times New Roman"/>
              </a:rPr>
              <a:t>Venezuela can later </a:t>
            </a:r>
            <a:r>
              <a:rPr sz="1200" dirty="0">
                <a:latin typeface="Times New Roman"/>
                <a:cs typeface="Times New Roman"/>
              </a:rPr>
              <a:t>be followed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entry into Colombia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Bolivia.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Criteria </a:t>
            </a:r>
            <a:r>
              <a:rPr sz="1200" b="1" dirty="0">
                <a:latin typeface="Times New Roman"/>
                <a:cs typeface="Times New Roman"/>
              </a:rPr>
              <a:t>for </a:t>
            </a:r>
            <a:r>
              <a:rPr sz="1200" b="1" spc="-5" dirty="0">
                <a:latin typeface="Times New Roman"/>
                <a:cs typeface="Times New Roman"/>
              </a:rPr>
              <a:t>Selecting Target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Countries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process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selcting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target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coutries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through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screening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process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requriesthat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companies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200" dirty="0">
                <a:latin typeface="Times New Roman"/>
                <a:cs typeface="Times New Roman"/>
              </a:rPr>
              <a:t>identify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creiteria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differentiate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desirable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countreis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less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desirable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 marL="12700" marR="12065" algn="just">
              <a:lnSpc>
                <a:spcPct val="143500"/>
              </a:lnSpc>
              <a:spcBef>
                <a:spcPts val="10"/>
              </a:spcBef>
            </a:pPr>
            <a:r>
              <a:rPr sz="1200" dirty="0">
                <a:latin typeface="Times New Roman"/>
                <a:cs typeface="Times New Roman"/>
              </a:rPr>
              <a:t>The following four </a:t>
            </a:r>
            <a:r>
              <a:rPr sz="1200" spc="-5" dirty="0">
                <a:latin typeface="Times New Roman"/>
                <a:cs typeface="Times New Roman"/>
              </a:rPr>
              <a:t>critiacal factors affecting </a:t>
            </a:r>
            <a:r>
              <a:rPr sz="1200" dirty="0">
                <a:latin typeface="Times New Roman"/>
                <a:cs typeface="Times New Roman"/>
              </a:rPr>
              <a:t>market </a:t>
            </a:r>
            <a:r>
              <a:rPr sz="1200" spc="-5" dirty="0">
                <a:latin typeface="Times New Roman"/>
                <a:cs typeface="Times New Roman"/>
              </a:rPr>
              <a:t>selection </a:t>
            </a:r>
            <a:r>
              <a:rPr sz="1200" dirty="0">
                <a:latin typeface="Times New Roman"/>
                <a:cs typeface="Times New Roman"/>
              </a:rPr>
              <a:t>have been </a:t>
            </a:r>
            <a:r>
              <a:rPr sz="1200" spc="-5" dirty="0">
                <a:latin typeface="Times New Roman"/>
                <a:cs typeface="Times New Roman"/>
              </a:rPr>
              <a:t>identified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research  conducted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international invstemetn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decisions: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800"/>
              </a:lnSpc>
              <a:spcBef>
                <a:spcPts val="305"/>
              </a:spcBef>
            </a:pPr>
            <a:r>
              <a:rPr sz="1200" b="1" spc="-5" dirty="0">
                <a:latin typeface="Times New Roman"/>
                <a:cs typeface="Times New Roman"/>
              </a:rPr>
              <a:t>Market </a:t>
            </a:r>
            <a:r>
              <a:rPr sz="1200" b="1" dirty="0">
                <a:latin typeface="Times New Roman"/>
                <a:cs typeface="Times New Roman"/>
              </a:rPr>
              <a:t>Size </a:t>
            </a:r>
            <a:r>
              <a:rPr sz="1200" b="1" spc="-5" dirty="0">
                <a:latin typeface="Times New Roman"/>
                <a:cs typeface="Times New Roman"/>
              </a:rPr>
              <a:t>and </a:t>
            </a:r>
            <a:r>
              <a:rPr sz="1200" b="1" dirty="0">
                <a:latin typeface="Times New Roman"/>
                <a:cs typeface="Times New Roman"/>
              </a:rPr>
              <a:t>Growth: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larger </a:t>
            </a:r>
            <a:r>
              <a:rPr sz="1200" dirty="0">
                <a:latin typeface="Times New Roman"/>
                <a:cs typeface="Times New Roman"/>
              </a:rPr>
              <a:t>the potential </a:t>
            </a:r>
            <a:r>
              <a:rPr sz="1200" spc="-5" dirty="0">
                <a:latin typeface="Times New Roman"/>
                <a:cs typeface="Times New Roman"/>
              </a:rPr>
              <a:t>demand </a:t>
            </a:r>
            <a:r>
              <a:rPr sz="1200" dirty="0">
                <a:latin typeface="Times New Roman"/>
                <a:cs typeface="Times New Roman"/>
              </a:rPr>
              <a:t>for a product in a </a:t>
            </a:r>
            <a:r>
              <a:rPr sz="1200" spc="-5" dirty="0">
                <a:latin typeface="Times New Roman"/>
                <a:cs typeface="Times New Roman"/>
              </a:rPr>
              <a:t>country, </a:t>
            </a:r>
            <a:r>
              <a:rPr sz="1200" dirty="0">
                <a:latin typeface="Times New Roman"/>
                <a:cs typeface="Times New Roman"/>
              </a:rPr>
              <a:t>the more  </a:t>
            </a:r>
            <a:r>
              <a:rPr sz="1200" spc="-5" dirty="0">
                <a:latin typeface="Times New Roman"/>
                <a:cs typeface="Times New Roman"/>
              </a:rPr>
              <a:t>attractive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will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company.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Measures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size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growth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macro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micro basis. On macro basis, </a:t>
            </a:r>
            <a:r>
              <a:rPr sz="1200" dirty="0">
                <a:latin typeface="Times New Roman"/>
                <a:cs typeface="Times New Roman"/>
              </a:rPr>
              <a:t>it may be determined that country needs a minimum </a:t>
            </a:r>
            <a:r>
              <a:rPr sz="1200" spc="-5" dirty="0">
                <a:latin typeface="Times New Roman"/>
                <a:cs typeface="Times New Roman"/>
              </a:rPr>
              <a:t>set </a:t>
            </a:r>
            <a:r>
              <a:rPr sz="1200" dirty="0">
                <a:latin typeface="Times New Roman"/>
                <a:cs typeface="Times New Roman"/>
              </a:rPr>
              <a:t>of potential  </a:t>
            </a:r>
            <a:r>
              <a:rPr sz="1200" spc="-5" dirty="0">
                <a:latin typeface="Times New Roman"/>
                <a:cs typeface="Times New Roman"/>
              </a:rPr>
              <a:t>resources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worith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furtner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consideration.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Summary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potential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macroindicators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size  </a:t>
            </a:r>
            <a:r>
              <a:rPr sz="1200" spc="-5" dirty="0">
                <a:latin typeface="Times New Roman"/>
                <a:cs typeface="Times New Roman"/>
              </a:rPr>
              <a:t>are shown </a:t>
            </a:r>
            <a:r>
              <a:rPr sz="1200" dirty="0">
                <a:latin typeface="Times New Roman"/>
                <a:cs typeface="Times New Roman"/>
              </a:rPr>
              <a:t>on table 3.2 </a:t>
            </a:r>
            <a:r>
              <a:rPr sz="1200" spc="-5" dirty="0">
                <a:latin typeface="Times New Roman"/>
                <a:cs typeface="Times New Roman"/>
              </a:rPr>
              <a:t>below. </a:t>
            </a:r>
            <a:r>
              <a:rPr sz="1200" dirty="0">
                <a:latin typeface="Times New Roman"/>
                <a:cs typeface="Times New Roman"/>
              </a:rPr>
              <a:t>There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variety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readiliy </a:t>
            </a:r>
            <a:r>
              <a:rPr sz="1200" spc="-5" dirty="0">
                <a:latin typeface="Times New Roman"/>
                <a:cs typeface="Times New Roman"/>
              </a:rPr>
              <a:t>availabe statistics </a:t>
            </a:r>
            <a:r>
              <a:rPr sz="1200" dirty="0">
                <a:latin typeface="Times New Roman"/>
                <a:cs typeface="Times New Roman"/>
              </a:rPr>
              <a:t>that are  </a:t>
            </a:r>
            <a:r>
              <a:rPr sz="1200" spc="-5" dirty="0">
                <a:latin typeface="Times New Roman"/>
                <a:cs typeface="Times New Roman"/>
              </a:rPr>
              <a:t>mcroindicators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market size. </a:t>
            </a:r>
            <a:r>
              <a:rPr sz="1200" spc="-10" dirty="0">
                <a:latin typeface="Times New Roman"/>
                <a:cs typeface="Times New Roman"/>
              </a:rPr>
              <a:t>If you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screening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for 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sells microwave  overns, </a:t>
            </a:r>
            <a:r>
              <a:rPr sz="1200" spc="-10" dirty="0">
                <a:latin typeface="Times New Roman"/>
                <a:cs typeface="Times New Roman"/>
              </a:rPr>
              <a:t>you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decide not to </a:t>
            </a:r>
            <a:r>
              <a:rPr sz="1200" spc="-5" dirty="0">
                <a:latin typeface="Times New Roman"/>
                <a:cs typeface="Times New Roman"/>
              </a:rPr>
              <a:t>consider </a:t>
            </a:r>
            <a:r>
              <a:rPr sz="1200" dirty="0">
                <a:latin typeface="Times New Roman"/>
                <a:cs typeface="Times New Roman"/>
              </a:rPr>
              <a:t>any country with a </a:t>
            </a:r>
            <a:r>
              <a:rPr sz="1200" spc="-5" dirty="0">
                <a:latin typeface="Times New Roman"/>
                <a:cs typeface="Times New Roman"/>
              </a:rPr>
              <a:t>personal </a:t>
            </a:r>
            <a:r>
              <a:rPr sz="1200" dirty="0">
                <a:latin typeface="Times New Roman"/>
                <a:cs typeface="Times New Roman"/>
              </a:rPr>
              <a:t>disposable income </a:t>
            </a:r>
            <a:r>
              <a:rPr sz="1200" spc="-5" dirty="0">
                <a:latin typeface="Times New Roman"/>
                <a:cs typeface="Times New Roman"/>
              </a:rPr>
              <a:t>per  household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less </a:t>
            </a:r>
            <a:r>
              <a:rPr sz="1200" dirty="0">
                <a:latin typeface="Times New Roman"/>
                <a:cs typeface="Times New Roman"/>
              </a:rPr>
              <a:t>than $10,000 </a:t>
            </a:r>
            <a:r>
              <a:rPr sz="1200" spc="-5" dirty="0">
                <a:latin typeface="Times New Roman"/>
                <a:cs typeface="Times New Roman"/>
              </a:rPr>
              <a:t>peryear.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logic </a:t>
            </a:r>
            <a:r>
              <a:rPr sz="1200" dirty="0">
                <a:latin typeface="Times New Roman"/>
                <a:cs typeface="Times New Roman"/>
              </a:rPr>
              <a:t>of this criterion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that if the average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household  has less </a:t>
            </a:r>
            <a:r>
              <a:rPr sz="1200" dirty="0">
                <a:latin typeface="Times New Roman"/>
                <a:cs typeface="Times New Roman"/>
              </a:rPr>
              <a:t>than $10,000, the potential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a luxury </a:t>
            </a:r>
            <a:r>
              <a:rPr sz="1200" spc="-5" dirty="0">
                <a:latin typeface="Times New Roman"/>
                <a:cs typeface="Times New Roman"/>
              </a:rPr>
              <a:t>item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microwave oven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not be  </a:t>
            </a:r>
            <a:r>
              <a:rPr sz="1200" spc="-5" dirty="0">
                <a:latin typeface="Times New Roman"/>
                <a:cs typeface="Times New Roman"/>
              </a:rPr>
              <a:t>greate. However, </a:t>
            </a:r>
            <a:r>
              <a:rPr sz="1200" dirty="0">
                <a:latin typeface="Times New Roman"/>
                <a:cs typeface="Times New Roman"/>
              </a:rPr>
              <a:t>a single statistic can sometimes be </a:t>
            </a:r>
            <a:r>
              <a:rPr sz="1200" spc="-5" dirty="0">
                <a:latin typeface="Times New Roman"/>
                <a:cs typeface="Times New Roman"/>
              </a:rPr>
              <a:t>decptive. For example, </a:t>
            </a:r>
            <a:r>
              <a:rPr sz="1200" dirty="0">
                <a:latin typeface="Times New Roman"/>
                <a:cs typeface="Times New Roman"/>
              </a:rPr>
              <a:t>a country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have 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average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household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inome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$8,000,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emy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million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households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income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over </a:t>
            </a:r>
            <a:r>
              <a:rPr sz="1200" dirty="0">
                <a:latin typeface="Times New Roman"/>
                <a:cs typeface="Times New Roman"/>
              </a:rPr>
              <a:t>$10,000. </a:t>
            </a:r>
            <a:r>
              <a:rPr sz="1200" spc="-5" dirty="0">
                <a:latin typeface="Times New Roman"/>
                <a:cs typeface="Times New Roman"/>
              </a:rPr>
              <a:t>These </a:t>
            </a:r>
            <a:r>
              <a:rPr sz="1200" dirty="0">
                <a:latin typeface="Times New Roman"/>
                <a:cs typeface="Times New Roman"/>
              </a:rPr>
              <a:t>one million housholds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be potential </a:t>
            </a:r>
            <a:r>
              <a:rPr sz="1200" spc="-5" dirty="0">
                <a:latin typeface="Times New Roman"/>
                <a:cs typeface="Times New Roman"/>
              </a:rPr>
              <a:t>buyers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microwaves. </a:t>
            </a:r>
            <a:r>
              <a:rPr sz="1200" dirty="0">
                <a:latin typeface="Times New Roman"/>
                <a:cs typeface="Times New Roman"/>
              </a:rPr>
              <a:t>One  commerically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available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report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attractiveness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World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58</a:t>
            </a:fld>
            <a:endParaRPr spc="-5" dirty="0"/>
          </a:p>
        </p:txBody>
      </p:sp>
      <p:sp>
        <p:nvSpPr>
          <p:cNvPr id="2" name="object 2"/>
          <p:cNvSpPr txBox="1"/>
          <p:nvPr/>
        </p:nvSpPr>
        <p:spPr>
          <a:xfrm>
            <a:off x="902004" y="808481"/>
            <a:ext cx="5969635" cy="2258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500"/>
              </a:lnSpc>
              <a:spcBef>
                <a:spcPts val="100"/>
              </a:spcBef>
            </a:pPr>
            <a:r>
              <a:rPr sz="1200" i="1" spc="-15" dirty="0">
                <a:latin typeface="Times New Roman"/>
                <a:cs typeface="Times New Roman"/>
              </a:rPr>
              <a:t>Competitiveness Report. </a:t>
            </a:r>
            <a:r>
              <a:rPr sz="1200" spc="-5" dirty="0">
                <a:latin typeface="Times New Roman"/>
                <a:cs typeface="Times New Roman"/>
              </a:rPr>
              <a:t>Published annually,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report analyzes </a:t>
            </a:r>
            <a:r>
              <a:rPr sz="1200" dirty="0">
                <a:latin typeface="Times New Roman"/>
                <a:cs typeface="Times New Roman"/>
              </a:rPr>
              <a:t>three </a:t>
            </a:r>
            <a:r>
              <a:rPr sz="1200" spc="-5" dirty="0">
                <a:latin typeface="Times New Roman"/>
                <a:cs typeface="Times New Roman"/>
              </a:rPr>
              <a:t>hundred </a:t>
            </a:r>
            <a:r>
              <a:rPr sz="1200" dirty="0">
                <a:latin typeface="Times New Roman"/>
                <a:cs typeface="Times New Roman"/>
              </a:rPr>
              <a:t>criteria to 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overall competitiveness </a:t>
            </a:r>
            <a:r>
              <a:rPr sz="1200" dirty="0">
                <a:latin typeface="Times New Roman"/>
                <a:cs typeface="Times New Roman"/>
              </a:rPr>
              <a:t>of the country </a:t>
            </a:r>
            <a:r>
              <a:rPr sz="1200" spc="-5" dirty="0">
                <a:latin typeface="Times New Roman"/>
                <a:cs typeface="Times New Roman"/>
              </a:rPr>
              <a:t>and its strength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industry.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Table 3.2 Macro indicators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Market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Size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Geographic Indicators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Times New Roman"/>
                <a:cs typeface="Times New Roman"/>
              </a:rPr>
              <a:t>Size of the </a:t>
            </a:r>
            <a:r>
              <a:rPr sz="1200" spc="-5" dirty="0">
                <a:latin typeface="Times New Roman"/>
                <a:cs typeface="Times New Roman"/>
              </a:rPr>
              <a:t>country, </a:t>
            </a:r>
            <a:r>
              <a:rPr sz="1200" dirty="0">
                <a:latin typeface="Times New Roman"/>
                <a:cs typeface="Times New Roman"/>
              </a:rPr>
              <a:t>in terms of </a:t>
            </a:r>
            <a:r>
              <a:rPr sz="1200" spc="-5" dirty="0">
                <a:latin typeface="Times New Roman"/>
                <a:cs typeface="Times New Roman"/>
              </a:rPr>
              <a:t>geographic area </a:t>
            </a:r>
            <a:r>
              <a:rPr sz="1200" dirty="0">
                <a:latin typeface="Times New Roman"/>
                <a:cs typeface="Times New Roman"/>
              </a:rPr>
              <a:t>Climatic </a:t>
            </a:r>
            <a:r>
              <a:rPr sz="1200" spc="-5" dirty="0">
                <a:latin typeface="Times New Roman"/>
                <a:cs typeface="Times New Roman"/>
              </a:rPr>
              <a:t>conditions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Times New Roman"/>
                <a:cs typeface="Times New Roman"/>
              </a:rPr>
              <a:t>Topographical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characteristics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3076" y="3301619"/>
            <a:ext cx="2912745" cy="2371725"/>
          </a:xfrm>
          <a:prstGeom prst="rect">
            <a:avLst/>
          </a:prstGeom>
          <a:ln w="6096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35"/>
              </a:spcBef>
            </a:pPr>
            <a:r>
              <a:rPr sz="1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Demographic Characteristics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Times New Roman"/>
              <a:cs typeface="Times New Roman"/>
            </a:endParaRPr>
          </a:p>
          <a:p>
            <a:pPr marL="71120" marR="1437005">
              <a:lnSpc>
                <a:spcPct val="227500"/>
              </a:lnSpc>
            </a:pPr>
            <a:r>
              <a:rPr sz="1200" spc="-5" dirty="0">
                <a:latin typeface="Times New Roman"/>
                <a:cs typeface="Times New Roman"/>
              </a:rPr>
              <a:t>Total population  </a:t>
            </a:r>
            <a:r>
              <a:rPr sz="1200" dirty="0">
                <a:latin typeface="Times New Roman"/>
                <a:cs typeface="Times New Roman"/>
              </a:rPr>
              <a:t>Population </a:t>
            </a:r>
            <a:r>
              <a:rPr sz="1200" spc="-5" dirty="0">
                <a:latin typeface="Times New Roman"/>
                <a:cs typeface="Times New Roman"/>
              </a:rPr>
              <a:t>growth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rate</a:t>
            </a:r>
            <a:endParaRPr sz="1200">
              <a:latin typeface="Times New Roman"/>
              <a:cs typeface="Times New Roman"/>
            </a:endParaRPr>
          </a:p>
          <a:p>
            <a:pPr marL="71120" marR="759460">
              <a:lnSpc>
                <a:spcPts val="3279"/>
              </a:lnSpc>
              <a:spcBef>
                <a:spcPts val="400"/>
              </a:spcBef>
            </a:pPr>
            <a:r>
              <a:rPr sz="1200" spc="-5" dirty="0">
                <a:latin typeface="Times New Roman"/>
                <a:cs typeface="Times New Roman"/>
              </a:rPr>
              <a:t>Age </a:t>
            </a:r>
            <a:r>
              <a:rPr sz="1200" dirty="0">
                <a:latin typeface="Times New Roman"/>
                <a:cs typeface="Times New Roman"/>
              </a:rPr>
              <a:t>distribution of 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population  Degree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population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density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43807" y="3301619"/>
            <a:ext cx="2887345" cy="2371725"/>
          </a:xfrm>
          <a:prstGeom prst="rect">
            <a:avLst/>
          </a:prstGeom>
          <a:ln w="6095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35"/>
              </a:spcBef>
            </a:pPr>
            <a:r>
              <a:rPr sz="1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Economic Characteristics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Times New Roman"/>
              <a:cs typeface="Times New Roman"/>
            </a:endParaRPr>
          </a:p>
          <a:p>
            <a:pPr marL="71120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Total gross national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71120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Per capita gross national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</a:t>
            </a:r>
            <a:endParaRPr sz="1200">
              <a:latin typeface="Times New Roman"/>
              <a:cs typeface="Times New Roman"/>
            </a:endParaRPr>
          </a:p>
          <a:p>
            <a:pPr marL="71120" marR="108585">
              <a:lnSpc>
                <a:spcPct val="227199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Per capita </a:t>
            </a:r>
            <a:r>
              <a:rPr sz="1200" dirty="0">
                <a:latin typeface="Times New Roman"/>
                <a:cs typeface="Times New Roman"/>
              </a:rPr>
              <a:t>income </a:t>
            </a:r>
            <a:r>
              <a:rPr sz="1200" spc="-5" dirty="0">
                <a:latin typeface="Times New Roman"/>
                <a:cs typeface="Times New Roman"/>
              </a:rPr>
              <a:t>(also </a:t>
            </a:r>
            <a:r>
              <a:rPr sz="1200" dirty="0">
                <a:latin typeface="Times New Roman"/>
                <a:cs typeface="Times New Roman"/>
              </a:rPr>
              <a:t>income </a:t>
            </a:r>
            <a:r>
              <a:rPr sz="1200" spc="-5" dirty="0">
                <a:latin typeface="Times New Roman"/>
                <a:cs typeface="Times New Roman"/>
              </a:rPr>
              <a:t>growth </a:t>
            </a:r>
            <a:r>
              <a:rPr sz="1200" dirty="0">
                <a:latin typeface="Times New Roman"/>
                <a:cs typeface="Times New Roman"/>
              </a:rPr>
              <a:t>rate)  </a:t>
            </a:r>
            <a:r>
              <a:rPr sz="1200" spc="-5" dirty="0">
                <a:latin typeface="Times New Roman"/>
                <a:cs typeface="Times New Roman"/>
              </a:rPr>
              <a:t>Personal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household </a:t>
            </a:r>
            <a:r>
              <a:rPr sz="1200" dirty="0">
                <a:latin typeface="Times New Roman"/>
                <a:cs typeface="Times New Roman"/>
              </a:rPr>
              <a:t>disposable income  </a:t>
            </a:r>
            <a:r>
              <a:rPr sz="1200" spc="-5" dirty="0">
                <a:latin typeface="Times New Roman"/>
                <a:cs typeface="Times New Roman"/>
              </a:rPr>
              <a:t>Income </a:t>
            </a:r>
            <a:r>
              <a:rPr sz="1200" dirty="0">
                <a:latin typeface="Times New Roman"/>
                <a:cs typeface="Times New Roman"/>
              </a:rPr>
              <a:t>distribution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6136005"/>
            <a:ext cx="5941060" cy="2392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43800"/>
              </a:lnSpc>
              <a:spcBef>
                <a:spcPts val="10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macro </a:t>
            </a:r>
            <a:r>
              <a:rPr sz="1200" dirty="0">
                <a:latin typeface="Times New Roman"/>
                <a:cs typeface="Times New Roman"/>
              </a:rPr>
              <a:t>indicators of </a:t>
            </a:r>
            <a:r>
              <a:rPr sz="1200" spc="-5" dirty="0">
                <a:latin typeface="Times New Roman"/>
                <a:cs typeface="Times New Roman"/>
              </a:rPr>
              <a:t>market potential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growth are </a:t>
            </a:r>
            <a:r>
              <a:rPr sz="1200" dirty="0">
                <a:latin typeface="Times New Roman"/>
                <a:cs typeface="Times New Roman"/>
              </a:rPr>
              <a:t>usually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first stage </a:t>
            </a:r>
            <a:r>
              <a:rPr sz="1200" dirty="0">
                <a:latin typeface="Times New Roman"/>
                <a:cs typeface="Times New Roman"/>
              </a:rPr>
              <a:t>of the  </a:t>
            </a:r>
            <a:r>
              <a:rPr sz="1200" spc="-5" dirty="0">
                <a:latin typeface="Times New Roman"/>
                <a:cs typeface="Times New Roman"/>
              </a:rPr>
              <a:t>screening process, </a:t>
            </a:r>
            <a:r>
              <a:rPr sz="1200" dirty="0">
                <a:latin typeface="Times New Roman"/>
                <a:cs typeface="Times New Roman"/>
              </a:rPr>
              <a:t>because the </a:t>
            </a:r>
            <a:r>
              <a:rPr sz="1200" spc="-5" dirty="0">
                <a:latin typeface="Times New Roman"/>
                <a:cs typeface="Times New Roman"/>
              </a:rPr>
              <a:t>data </a:t>
            </a:r>
            <a:r>
              <a:rPr sz="1200" dirty="0">
                <a:latin typeface="Times New Roman"/>
                <a:cs typeface="Times New Roman"/>
              </a:rPr>
              <a:t>are readily </a:t>
            </a:r>
            <a:r>
              <a:rPr sz="1200" spc="-5" dirty="0">
                <a:latin typeface="Times New Roman"/>
                <a:cs typeface="Times New Roman"/>
              </a:rPr>
              <a:t>available and </a:t>
            </a:r>
            <a:r>
              <a:rPr sz="1200" dirty="0">
                <a:latin typeface="Times New Roman"/>
                <a:cs typeface="Times New Roman"/>
              </a:rPr>
              <a:t>can 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quickly </a:t>
            </a:r>
            <a:r>
              <a:rPr sz="1200" spc="-5" dirty="0">
                <a:latin typeface="Times New Roman"/>
                <a:cs typeface="Times New Roman"/>
              </a:rPr>
              <a:t>eliminate  countries </a:t>
            </a:r>
            <a:r>
              <a:rPr sz="1200" dirty="0">
                <a:latin typeface="Times New Roman"/>
                <a:cs typeface="Times New Roman"/>
              </a:rPr>
              <a:t>with little or no potential </a:t>
            </a:r>
            <a:r>
              <a:rPr sz="1200" spc="-5" dirty="0">
                <a:latin typeface="Times New Roman"/>
                <a:cs typeface="Times New Roman"/>
              </a:rPr>
              <a:t>demand. The macro indicators focus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the total potential  </a:t>
            </a:r>
            <a:r>
              <a:rPr sz="1200" spc="-5" dirty="0">
                <a:latin typeface="Times New Roman"/>
                <a:cs typeface="Times New Roman"/>
              </a:rPr>
              <a:t>demand (population) and </a:t>
            </a:r>
            <a:r>
              <a:rPr sz="1200" dirty="0">
                <a:latin typeface="Times New Roman"/>
                <a:cs typeface="Times New Roman"/>
              </a:rPr>
              <a:t>ability to </a:t>
            </a:r>
            <a:r>
              <a:rPr sz="1200" spc="-5" dirty="0">
                <a:latin typeface="Times New Roman"/>
                <a:cs typeface="Times New Roman"/>
              </a:rPr>
              <a:t>afford </a:t>
            </a:r>
            <a:r>
              <a:rPr sz="1200" dirty="0">
                <a:latin typeface="Times New Roman"/>
                <a:cs typeface="Times New Roman"/>
              </a:rPr>
              <a:t>a product </a:t>
            </a:r>
            <a:r>
              <a:rPr sz="1200" spc="-5" dirty="0">
                <a:latin typeface="Times New Roman"/>
                <a:cs typeface="Times New Roman"/>
              </a:rPr>
              <a:t>(per capita </a:t>
            </a:r>
            <a:r>
              <a:rPr sz="1200" dirty="0">
                <a:latin typeface="Times New Roman"/>
                <a:cs typeface="Times New Roman"/>
              </a:rPr>
              <a:t>income). </a:t>
            </a:r>
            <a:r>
              <a:rPr sz="1200" spc="-5" dirty="0">
                <a:latin typeface="Times New Roman"/>
                <a:cs typeface="Times New Roman"/>
              </a:rPr>
              <a:t>However, </a:t>
            </a:r>
            <a:r>
              <a:rPr sz="1200" dirty="0">
                <a:latin typeface="Times New Roman"/>
                <a:cs typeface="Times New Roman"/>
              </a:rPr>
              <a:t>because the  </a:t>
            </a:r>
            <a:r>
              <a:rPr sz="1200" spc="-5" dirty="0">
                <a:latin typeface="Times New Roman"/>
                <a:cs typeface="Times New Roman"/>
              </a:rPr>
              <a:t>macro indicators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size </a:t>
            </a:r>
            <a:r>
              <a:rPr sz="1200" spc="-5" dirty="0">
                <a:latin typeface="Times New Roman"/>
                <a:cs typeface="Times New Roman"/>
              </a:rPr>
              <a:t>are general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crude,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do not necessarily </a:t>
            </a:r>
            <a:r>
              <a:rPr sz="1200" spc="-5" dirty="0">
                <a:latin typeface="Times New Roman"/>
                <a:cs typeface="Times New Roman"/>
              </a:rPr>
              <a:t>indicate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perceived need </a:t>
            </a:r>
            <a:r>
              <a:rPr sz="1200" dirty="0">
                <a:latin typeface="Times New Roman"/>
                <a:cs typeface="Times New Roman"/>
              </a:rPr>
              <a:t>for the product.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dirty="0">
                <a:latin typeface="Times New Roman"/>
                <a:cs typeface="Times New Roman"/>
              </a:rPr>
              <a:t>example, a country </a:t>
            </a:r>
            <a:r>
              <a:rPr sz="1200" spc="-5" dirty="0">
                <a:latin typeface="Times New Roman"/>
                <a:cs typeface="Times New Roman"/>
              </a:rPr>
              <a:t>such as Iraq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have the </a:t>
            </a:r>
            <a:r>
              <a:rPr sz="1200" spc="-5" dirty="0">
                <a:latin typeface="Times New Roman"/>
                <a:cs typeface="Times New Roman"/>
              </a:rPr>
              <a:t>population and  </a:t>
            </a:r>
            <a:r>
              <a:rPr sz="1200" dirty="0">
                <a:latin typeface="Times New Roman"/>
                <a:cs typeface="Times New Roman"/>
              </a:rPr>
              <a:t>income to </a:t>
            </a:r>
            <a:r>
              <a:rPr sz="1200" spc="-5" dirty="0">
                <a:latin typeface="Times New Roman"/>
                <a:cs typeface="Times New Roman"/>
              </a:rPr>
              <a:t>indicate </a:t>
            </a:r>
            <a:r>
              <a:rPr sz="1200" dirty="0">
                <a:latin typeface="Times New Roman"/>
                <a:cs typeface="Times New Roman"/>
              </a:rPr>
              <a:t>a large potential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dirty="0">
                <a:latin typeface="Times New Roman"/>
                <a:cs typeface="Times New Roman"/>
              </a:rPr>
              <a:t>razors, but the </a:t>
            </a:r>
            <a:r>
              <a:rPr sz="1200" spc="-5" dirty="0">
                <a:latin typeface="Times New Roman"/>
                <a:cs typeface="Times New Roman"/>
              </a:rPr>
              <a:t>consumers,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dirty="0">
                <a:latin typeface="Times New Roman"/>
                <a:cs typeface="Times New Roman"/>
              </a:rPr>
              <a:t>of whom </a:t>
            </a:r>
            <a:r>
              <a:rPr sz="1200" spc="-5" dirty="0">
                <a:latin typeface="Times New Roman"/>
                <a:cs typeface="Times New Roman"/>
              </a:rPr>
              <a:t>are Moslems,  </a:t>
            </a:r>
            <a:r>
              <a:rPr sz="1200" dirty="0">
                <a:latin typeface="Times New Roman"/>
                <a:cs typeface="Times New Roman"/>
              </a:rPr>
              <a:t>may not </a:t>
            </a:r>
            <a:r>
              <a:rPr sz="1200" spc="-5" dirty="0">
                <a:latin typeface="Times New Roman"/>
                <a:cs typeface="Times New Roman"/>
              </a:rPr>
              <a:t>feel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perceived need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product.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third </a:t>
            </a:r>
            <a:r>
              <a:rPr sz="1200" spc="-5" dirty="0">
                <a:latin typeface="Times New Roman"/>
                <a:cs typeface="Times New Roman"/>
              </a:rPr>
              <a:t>stage </a:t>
            </a:r>
            <a:r>
              <a:rPr sz="1200" dirty="0">
                <a:latin typeface="Times New Roman"/>
                <a:cs typeface="Times New Roman"/>
              </a:rPr>
              <a:t>of the screening </a:t>
            </a:r>
            <a:r>
              <a:rPr sz="1200" spc="-5" dirty="0">
                <a:latin typeface="Times New Roman"/>
                <a:cs typeface="Times New Roman"/>
              </a:rPr>
              <a:t>process,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 recommended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micro indicators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 potential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59</a:t>
            </a:fld>
            <a:endParaRPr spc="-5" dirty="0"/>
          </a:p>
        </p:txBody>
      </p:sp>
      <p:sp>
        <p:nvSpPr>
          <p:cNvPr id="2" name="object 2"/>
          <p:cNvSpPr txBox="1"/>
          <p:nvPr/>
        </p:nvSpPr>
        <p:spPr>
          <a:xfrm>
            <a:off x="902004" y="808481"/>
            <a:ext cx="5970270" cy="416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3510">
              <a:lnSpc>
                <a:spcPct val="1438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Micro indicators </a:t>
            </a:r>
            <a:r>
              <a:rPr sz="1200" dirty="0">
                <a:latin typeface="Times New Roman"/>
                <a:cs typeface="Times New Roman"/>
              </a:rPr>
              <a:t>usually </a:t>
            </a:r>
            <a:r>
              <a:rPr sz="1200" spc="-5" dirty="0">
                <a:latin typeface="Times New Roman"/>
                <a:cs typeface="Times New Roman"/>
              </a:rPr>
              <a:t>indicate actual consumption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company's </a:t>
            </a:r>
            <a:r>
              <a:rPr sz="1200" dirty="0">
                <a:latin typeface="Times New Roman"/>
                <a:cs typeface="Times New Roman"/>
              </a:rPr>
              <a:t>product or a </a:t>
            </a:r>
            <a:r>
              <a:rPr sz="1200" spc="-5" dirty="0">
                <a:latin typeface="Times New Roman"/>
                <a:cs typeface="Times New Roman"/>
              </a:rPr>
              <a:t>similar  product, therefore </a:t>
            </a:r>
            <a:r>
              <a:rPr sz="1200" dirty="0">
                <a:latin typeface="Times New Roman"/>
                <a:cs typeface="Times New Roman"/>
              </a:rPr>
              <a:t>indicating a perceived </a:t>
            </a:r>
            <a:r>
              <a:rPr sz="1200" spc="-5" dirty="0">
                <a:latin typeface="Times New Roman"/>
                <a:cs typeface="Times New Roman"/>
              </a:rPr>
              <a:t>need. </a:t>
            </a:r>
            <a:r>
              <a:rPr sz="1200" dirty="0">
                <a:latin typeface="Times New Roman"/>
                <a:cs typeface="Times New Roman"/>
              </a:rPr>
              <a:t>Table 3.3 </a:t>
            </a:r>
            <a:r>
              <a:rPr sz="1200" spc="-5" dirty="0">
                <a:latin typeface="Times New Roman"/>
                <a:cs typeface="Times New Roman"/>
              </a:rPr>
              <a:t>shows an </a:t>
            </a:r>
            <a:r>
              <a:rPr sz="1200" dirty="0">
                <a:latin typeface="Times New Roman"/>
                <a:cs typeface="Times New Roman"/>
              </a:rPr>
              <a:t>example of </a:t>
            </a:r>
            <a:r>
              <a:rPr sz="1200" spc="-5" dirty="0">
                <a:latin typeface="Times New Roman"/>
                <a:cs typeface="Times New Roman"/>
              </a:rPr>
              <a:t>micro indicators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size.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These micro </a:t>
            </a:r>
            <a:r>
              <a:rPr sz="1200" dirty="0">
                <a:latin typeface="Times New Roman"/>
                <a:cs typeface="Times New Roman"/>
              </a:rPr>
              <a:t>indicators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used to </a:t>
            </a:r>
            <a:r>
              <a:rPr sz="1200" spc="-5" dirty="0">
                <a:latin typeface="Times New Roman"/>
                <a:cs typeface="Times New Roman"/>
              </a:rPr>
              <a:t>estimate market </a:t>
            </a:r>
            <a:r>
              <a:rPr sz="1200" dirty="0">
                <a:latin typeface="Times New Roman"/>
                <a:cs typeface="Times New Roman"/>
              </a:rPr>
              <a:t>size. The number of households with  </a:t>
            </a:r>
            <a:r>
              <a:rPr sz="1200" spc="-5" dirty="0">
                <a:latin typeface="Times New Roman"/>
                <a:cs typeface="Times New Roman"/>
              </a:rPr>
              <a:t>televisions indicates </a:t>
            </a:r>
            <a:r>
              <a:rPr sz="1200" dirty="0">
                <a:latin typeface="Times New Roman"/>
                <a:cs typeface="Times New Roman"/>
              </a:rPr>
              <a:t>the potential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size for </a:t>
            </a:r>
            <a:r>
              <a:rPr sz="1200" spc="-5" dirty="0">
                <a:latin typeface="Times New Roman"/>
                <a:cs typeface="Times New Roman"/>
              </a:rPr>
              <a:t>televisions </a:t>
            </a:r>
            <a:r>
              <a:rPr sz="1200" dirty="0">
                <a:latin typeface="Times New Roman"/>
                <a:cs typeface="Times New Roman"/>
              </a:rPr>
              <a:t>if every household purchased a new  </a:t>
            </a:r>
            <a:r>
              <a:rPr sz="1200" spc="-5" dirty="0">
                <a:latin typeface="Times New Roman"/>
                <a:cs typeface="Times New Roman"/>
              </a:rPr>
              <a:t>television. Depending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the life of the average </a:t>
            </a:r>
            <a:r>
              <a:rPr sz="1200" spc="-5" dirty="0">
                <a:latin typeface="Times New Roman"/>
                <a:cs typeface="Times New Roman"/>
              </a:rPr>
              <a:t>television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use, </a:t>
            </a:r>
            <a:r>
              <a:rPr sz="1200" dirty="0">
                <a:latin typeface="Times New Roman"/>
                <a:cs typeface="Times New Roman"/>
              </a:rPr>
              <a:t>one can </a:t>
            </a:r>
            <a:r>
              <a:rPr sz="1200" spc="-5" dirty="0">
                <a:latin typeface="Times New Roman"/>
                <a:cs typeface="Times New Roman"/>
              </a:rPr>
              <a:t>estimate </a:t>
            </a:r>
            <a:r>
              <a:rPr sz="1200" dirty="0">
                <a:latin typeface="Times New Roman"/>
                <a:cs typeface="Times New Roman"/>
              </a:rPr>
              <a:t>the annual  </a:t>
            </a:r>
            <a:r>
              <a:rPr sz="1200" spc="-5" dirty="0">
                <a:latin typeface="Times New Roman"/>
                <a:cs typeface="Times New Roman"/>
              </a:rPr>
              <a:t>demand. Although </a:t>
            </a:r>
            <a:r>
              <a:rPr sz="1200" dirty="0">
                <a:latin typeface="Times New Roman"/>
                <a:cs typeface="Times New Roman"/>
              </a:rPr>
              <a:t>the actual </a:t>
            </a:r>
            <a:r>
              <a:rPr sz="1200" spc="-5" dirty="0">
                <a:latin typeface="Times New Roman"/>
                <a:cs typeface="Times New Roman"/>
              </a:rPr>
              <a:t>consumption statistics </a:t>
            </a:r>
            <a:r>
              <a:rPr sz="1200" dirty="0">
                <a:latin typeface="Times New Roman"/>
                <a:cs typeface="Times New Roman"/>
              </a:rPr>
              <a:t>may not be available for a </a:t>
            </a:r>
            <a:r>
              <a:rPr sz="1200" spc="-5" dirty="0">
                <a:latin typeface="Times New Roman"/>
                <a:cs typeface="Times New Roman"/>
              </a:rPr>
              <a:t>certain product  category, </a:t>
            </a:r>
            <a:r>
              <a:rPr sz="1200" dirty="0">
                <a:latin typeface="Times New Roman"/>
                <a:cs typeface="Times New Roman"/>
              </a:rPr>
              <a:t>often the consumption of </a:t>
            </a:r>
            <a:r>
              <a:rPr sz="1200" spc="-5" dirty="0">
                <a:latin typeface="Times New Roman"/>
                <a:cs typeface="Times New Roman"/>
              </a:rPr>
              <a:t>similar </a:t>
            </a:r>
            <a:r>
              <a:rPr sz="1200" dirty="0">
                <a:latin typeface="Times New Roman"/>
                <a:cs typeface="Times New Roman"/>
              </a:rPr>
              <a:t>or substitute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spc="-10" dirty="0">
                <a:latin typeface="Times New Roman"/>
                <a:cs typeface="Times New Roman"/>
              </a:rPr>
              <a:t>are used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0" dirty="0">
                <a:latin typeface="Times New Roman"/>
                <a:cs typeface="Times New Roman"/>
              </a:rPr>
              <a:t>proxy </a:t>
            </a:r>
            <a:r>
              <a:rPr sz="1200" spc="-15" dirty="0">
                <a:latin typeface="Times New Roman"/>
                <a:cs typeface="Times New Roman"/>
              </a:rPr>
              <a:t>variables. </a:t>
            </a:r>
            <a:r>
              <a:rPr sz="1200" spc="-10" dirty="0">
                <a:latin typeface="Times New Roman"/>
                <a:cs typeface="Times New Roman"/>
              </a:rPr>
              <a:t>For  </a:t>
            </a:r>
            <a:r>
              <a:rPr sz="1200" spc="-15" dirty="0">
                <a:latin typeface="Times New Roman"/>
                <a:cs typeface="Times New Roman"/>
              </a:rPr>
              <a:t>example,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determining </a:t>
            </a:r>
            <a:r>
              <a:rPr sz="1200" spc="-10" dirty="0">
                <a:latin typeface="Times New Roman"/>
                <a:cs typeface="Times New Roman"/>
              </a:rPr>
              <a:t>the market size for surgical sutures, marketers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-10" dirty="0">
                <a:latin typeface="Times New Roman"/>
                <a:cs typeface="Times New Roman"/>
              </a:rPr>
              <a:t>use the number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15" dirty="0">
                <a:latin typeface="Times New Roman"/>
                <a:cs typeface="Times New Roman"/>
              </a:rPr>
              <a:t>hospital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beds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doctors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proxy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variable.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number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farms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indicate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potential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demand  </a:t>
            </a:r>
            <a:r>
              <a:rPr sz="1200" spc="-15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tractors.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4200"/>
              </a:lnSpc>
            </a:pP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macro-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micro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indicators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market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size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allow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marketer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determine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infer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potential  </a:t>
            </a:r>
            <a:r>
              <a:rPr sz="1200" spc="-15" dirty="0">
                <a:latin typeface="Times New Roman"/>
                <a:cs typeface="Times New Roman"/>
              </a:rPr>
              <a:t>market </a:t>
            </a:r>
            <a:r>
              <a:rPr sz="1200" spc="-10" dirty="0">
                <a:latin typeface="Times New Roman"/>
                <a:cs typeface="Times New Roman"/>
              </a:rPr>
              <a:t>size. Next, the </a:t>
            </a:r>
            <a:r>
              <a:rPr sz="1200" spc="-15" dirty="0">
                <a:latin typeface="Times New Roman"/>
                <a:cs typeface="Times New Roman"/>
              </a:rPr>
              <a:t>marketer needs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evaluate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risk </a:t>
            </a:r>
            <a:r>
              <a:rPr sz="1200" spc="-15" dirty="0">
                <a:latin typeface="Times New Roman"/>
                <a:cs typeface="Times New Roman"/>
              </a:rPr>
              <a:t>associated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15" dirty="0">
                <a:latin typeface="Times New Roman"/>
                <a:cs typeface="Times New Roman"/>
              </a:rPr>
              <a:t>each </a:t>
            </a:r>
            <a:r>
              <a:rPr sz="1200" spc="-10" dirty="0">
                <a:latin typeface="Times New Roman"/>
                <a:cs typeface="Times New Roman"/>
              </a:rPr>
              <a:t>market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opportunity.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i="1" spc="5" dirty="0">
                <a:latin typeface="Times New Roman"/>
                <a:cs typeface="Times New Roman"/>
              </a:rPr>
              <a:t>TABLE 3.3 Micro indicators of Market</a:t>
            </a:r>
            <a:r>
              <a:rPr sz="1200" b="1" i="1" spc="5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Size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099176"/>
            <a:ext cx="1459230" cy="2391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46430">
              <a:lnSpc>
                <a:spcPct val="143800"/>
              </a:lnSpc>
              <a:spcBef>
                <a:spcPts val="95"/>
              </a:spcBef>
            </a:pPr>
            <a:r>
              <a:rPr sz="1200" spc="-15" dirty="0">
                <a:latin typeface="Times New Roman"/>
                <a:cs typeface="Times New Roman"/>
              </a:rPr>
              <a:t>Radios  Televisions  Cinema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seats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2080"/>
              </a:lnSpc>
              <a:spcBef>
                <a:spcPts val="160"/>
              </a:spcBef>
            </a:pPr>
            <a:r>
              <a:rPr sz="1200" spc="-15" dirty="0">
                <a:latin typeface="Times New Roman"/>
                <a:cs typeface="Times New Roman"/>
              </a:rPr>
              <a:t>Scientists and engineers  Hospitals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200" spc="-15" dirty="0">
                <a:latin typeface="Times New Roman"/>
                <a:cs typeface="Times New Roman"/>
              </a:rPr>
              <a:t>Hospital beds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200" spc="-15" dirty="0">
                <a:latin typeface="Times New Roman"/>
                <a:cs typeface="Times New Roman"/>
              </a:rPr>
              <a:t>Physicians</a:t>
            </a:r>
            <a:endParaRPr sz="1200">
              <a:latin typeface="Times New Roman"/>
              <a:cs typeface="Times New Roman"/>
            </a:endParaRPr>
          </a:p>
          <a:p>
            <a:pPr marL="12700" marR="146050">
              <a:lnSpc>
                <a:spcPts val="2080"/>
              </a:lnSpc>
              <a:spcBef>
                <a:spcPts val="160"/>
              </a:spcBef>
            </a:pPr>
            <a:r>
              <a:rPr sz="1200" spc="-15" dirty="0">
                <a:latin typeface="Times New Roman"/>
                <a:cs typeface="Times New Roman"/>
              </a:rPr>
              <a:t>Alcohol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consumption  Coffee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consumption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02734" y="5099176"/>
            <a:ext cx="2453005" cy="2653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89660">
              <a:lnSpc>
                <a:spcPct val="143800"/>
              </a:lnSpc>
              <a:spcBef>
                <a:spcPts val="95"/>
              </a:spcBef>
            </a:pPr>
            <a:r>
              <a:rPr sz="1200" spc="-15" dirty="0">
                <a:latin typeface="Times New Roman"/>
                <a:cs typeface="Times New Roman"/>
              </a:rPr>
              <a:t>Gasoline consumption  Hotel </a:t>
            </a:r>
            <a:r>
              <a:rPr sz="1200" spc="-10" dirty="0">
                <a:latin typeface="Times New Roman"/>
                <a:cs typeface="Times New Roman"/>
              </a:rPr>
              <a:t>beds  </a:t>
            </a:r>
            <a:r>
              <a:rPr sz="1200" spc="-15" dirty="0">
                <a:latin typeface="Times New Roman"/>
                <a:cs typeface="Times New Roman"/>
              </a:rPr>
              <a:t>Telephones</a:t>
            </a:r>
            <a:endParaRPr sz="1200">
              <a:latin typeface="Times New Roman"/>
              <a:cs typeface="Times New Roman"/>
            </a:endParaRPr>
          </a:p>
          <a:p>
            <a:pPr marL="12700" marR="1518285">
              <a:lnSpc>
                <a:spcPts val="2080"/>
              </a:lnSpc>
              <a:spcBef>
                <a:spcPts val="160"/>
              </a:spcBef>
            </a:pPr>
            <a:r>
              <a:rPr sz="1200" spc="-15" dirty="0">
                <a:latin typeface="Times New Roman"/>
                <a:cs typeface="Times New Roman"/>
              </a:rPr>
              <a:t>Tourist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arrivals  Passenger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cars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200" spc="-10" dirty="0">
                <a:latin typeface="Times New Roman"/>
                <a:cs typeface="Times New Roman"/>
              </a:rPr>
              <a:t>Civil airline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passengers</a:t>
            </a:r>
            <a:endParaRPr sz="1200">
              <a:latin typeface="Times New Roman"/>
              <a:cs typeface="Times New Roman"/>
            </a:endParaRPr>
          </a:p>
          <a:p>
            <a:pPr marL="12700" marR="1449070">
              <a:lnSpc>
                <a:spcPct val="143300"/>
              </a:lnSpc>
              <a:spcBef>
                <a:spcPts val="10"/>
              </a:spcBef>
            </a:pPr>
            <a:r>
              <a:rPr sz="1200" spc="-15" dirty="0">
                <a:latin typeface="Times New Roman"/>
                <a:cs typeface="Times New Roman"/>
              </a:rPr>
              <a:t>Steel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production  </a:t>
            </a:r>
            <a:r>
              <a:rPr sz="1200" spc="-10" dirty="0">
                <a:latin typeface="Times New Roman"/>
                <a:cs typeface="Times New Roman"/>
              </a:rPr>
              <a:t>Rice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production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43500"/>
              </a:lnSpc>
              <a:spcBef>
                <a:spcPts val="10"/>
              </a:spcBef>
            </a:pPr>
            <a:r>
              <a:rPr sz="1200" spc="-10" dirty="0">
                <a:latin typeface="Times New Roman"/>
                <a:cs typeface="Times New Roman"/>
              </a:rPr>
              <a:t>Number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farms Land </a:t>
            </a:r>
            <a:r>
              <a:rPr sz="1200" spc="-10" dirty="0">
                <a:latin typeface="Times New Roman"/>
                <a:cs typeface="Times New Roman"/>
              </a:rPr>
              <a:t>under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cultivation  </a:t>
            </a:r>
            <a:r>
              <a:rPr sz="1200" spc="-10" dirty="0">
                <a:latin typeface="Times New Roman"/>
                <a:cs typeface="Times New Roman"/>
              </a:rPr>
              <a:t>Electricity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consumption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73397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886" y="1257887"/>
            <a:ext cx="2389133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64" y="1716611"/>
            <a:ext cx="5977967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88" y="2022935"/>
            <a:ext cx="5947444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329259"/>
            <a:ext cx="595511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40" y="2635583"/>
            <a:ext cx="5958218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8910" y="2941907"/>
            <a:ext cx="5953649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64" y="3248231"/>
            <a:ext cx="5959686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4" y="3554555"/>
            <a:ext cx="595968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64" y="3860879"/>
            <a:ext cx="5950545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88" y="4167203"/>
            <a:ext cx="5947444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64" y="4473527"/>
            <a:ext cx="5959686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234" y="4779851"/>
            <a:ext cx="1935183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40" y="5238575"/>
            <a:ext cx="5958218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54" y="5544899"/>
            <a:ext cx="4455577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64" y="6003623"/>
            <a:ext cx="5959686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64" y="6309947"/>
            <a:ext cx="5950545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64" y="6616271"/>
            <a:ext cx="5950545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364" y="6922595"/>
            <a:ext cx="5959686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364" y="7228919"/>
            <a:ext cx="5959686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88" y="7535243"/>
            <a:ext cx="5956582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364" y="7841567"/>
            <a:ext cx="5955116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364" y="8147891"/>
            <a:ext cx="5955116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4380" y="8454215"/>
            <a:ext cx="3542591" cy="13109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02004" y="894333"/>
            <a:ext cx="5970905" cy="7712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role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key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agent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societal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change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key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instrument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development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societally </a:t>
            </a:r>
            <a:r>
              <a:rPr sz="1200" spc="-5" dirty="0">
                <a:latin typeface="Times New Roman"/>
                <a:cs typeface="Times New Roman"/>
              </a:rPr>
              <a:t>responsive </a:t>
            </a:r>
            <a:r>
              <a:rPr sz="1200" dirty="0">
                <a:latin typeface="Times New Roman"/>
                <a:cs typeface="Times New Roman"/>
              </a:rPr>
              <a:t>business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strategy.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When one looks, for example,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the newly emerging </a:t>
            </a:r>
            <a:r>
              <a:rPr sz="1200" spc="-5" dirty="0">
                <a:latin typeface="Times New Roman"/>
                <a:cs typeface="Times New Roman"/>
              </a:rPr>
              <a:t>market economies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different parts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world,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see the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dirty="0">
                <a:latin typeface="Times New Roman"/>
                <a:cs typeface="Times New Roman"/>
              </a:rPr>
              <a:t>new </a:t>
            </a:r>
            <a:r>
              <a:rPr sz="1200" spc="-5" dirty="0">
                <a:latin typeface="Times New Roman"/>
                <a:cs typeface="Times New Roman"/>
              </a:rPr>
              <a:t>challenges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is confronted </a:t>
            </a:r>
            <a:r>
              <a:rPr sz="1200" dirty="0">
                <a:latin typeface="Times New Roman"/>
                <a:cs typeface="Times New Roman"/>
              </a:rPr>
              <a:t>with.  </a:t>
            </a:r>
            <a:r>
              <a:rPr sz="1200" spc="-5" dirty="0">
                <a:latin typeface="Times New Roman"/>
                <a:cs typeface="Times New Roman"/>
              </a:rPr>
              <a:t>How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does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these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societies?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contribute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economic  development </a:t>
            </a:r>
            <a:r>
              <a:rPr sz="1200" dirty="0">
                <a:latin typeface="Times New Roman"/>
                <a:cs typeface="Times New Roman"/>
              </a:rPr>
              <a:t>and the </a:t>
            </a:r>
            <a:r>
              <a:rPr sz="1200" spc="-5" dirty="0">
                <a:latin typeface="Times New Roman"/>
                <a:cs typeface="Times New Roman"/>
              </a:rPr>
              <a:t>betterment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society? How can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-10" dirty="0">
                <a:latin typeface="Times New Roman"/>
                <a:cs typeface="Times New Roman"/>
              </a:rPr>
              <a:t>get </a:t>
            </a:r>
            <a:r>
              <a:rPr sz="1200" dirty="0">
                <a:latin typeface="Times New Roman"/>
                <a:cs typeface="Times New Roman"/>
              </a:rPr>
              <a:t>the price </a:t>
            </a:r>
            <a:r>
              <a:rPr sz="1200" spc="-5" dirty="0">
                <a:latin typeface="Times New Roman"/>
                <a:cs typeface="Times New Roman"/>
              </a:rPr>
              <a:t>mechanism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work? How  should </a:t>
            </a:r>
            <a:r>
              <a:rPr sz="1200" dirty="0">
                <a:latin typeface="Times New Roman"/>
                <a:cs typeface="Times New Roman"/>
              </a:rPr>
              <a:t>distribution </a:t>
            </a:r>
            <a:r>
              <a:rPr sz="1200" spc="-5" dirty="0">
                <a:latin typeface="Times New Roman"/>
                <a:cs typeface="Times New Roman"/>
              </a:rPr>
              <a:t>systems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organized? Similarly, </a:t>
            </a:r>
            <a:r>
              <a:rPr sz="1200" dirty="0">
                <a:latin typeface="Times New Roman"/>
                <a:cs typeface="Times New Roman"/>
              </a:rPr>
              <a:t>in the international </a:t>
            </a:r>
            <a:r>
              <a:rPr sz="1200" spc="-5" dirty="0">
                <a:latin typeface="Times New Roman"/>
                <a:cs typeface="Times New Roman"/>
              </a:rPr>
              <a:t>areas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social  responsibility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ethics,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faced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multicultural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environment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  </a:t>
            </a:r>
            <a:r>
              <a:rPr sz="1200" spc="-5" dirty="0">
                <a:latin typeface="Times New Roman"/>
                <a:cs typeface="Times New Roman"/>
              </a:rPr>
              <a:t>differing expectations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often inconsistent </a:t>
            </a:r>
            <a:r>
              <a:rPr sz="1200" dirty="0">
                <a:latin typeface="Times New Roman"/>
                <a:cs typeface="Times New Roman"/>
              </a:rPr>
              <a:t>legal </a:t>
            </a:r>
            <a:r>
              <a:rPr sz="1200" spc="-5" dirty="0">
                <a:latin typeface="Times New Roman"/>
                <a:cs typeface="Times New Roman"/>
              </a:rPr>
              <a:t>systems when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comes </a:t>
            </a:r>
            <a:r>
              <a:rPr sz="1200" dirty="0">
                <a:latin typeface="Times New Roman"/>
                <a:cs typeface="Times New Roman"/>
              </a:rPr>
              <a:t>to monitoring  </a:t>
            </a:r>
            <a:r>
              <a:rPr sz="1200" spc="-5" dirty="0">
                <a:latin typeface="Times New Roman"/>
                <a:cs typeface="Times New Roman"/>
              </a:rPr>
              <a:t>environmental </a:t>
            </a:r>
            <a:r>
              <a:rPr sz="1200" dirty="0">
                <a:latin typeface="Times New Roman"/>
                <a:cs typeface="Times New Roman"/>
              </a:rPr>
              <a:t>pollution, maintaining safe working </a:t>
            </a:r>
            <a:r>
              <a:rPr sz="1200" spc="-5" dirty="0">
                <a:latin typeface="Times New Roman"/>
                <a:cs typeface="Times New Roman"/>
              </a:rPr>
              <a:t>conditions, copying </a:t>
            </a:r>
            <a:r>
              <a:rPr sz="1200" dirty="0">
                <a:latin typeface="Times New Roman"/>
                <a:cs typeface="Times New Roman"/>
              </a:rPr>
              <a:t>technology to</a:t>
            </a:r>
            <a:r>
              <a:rPr sz="1200" spc="-1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trademarks, 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paying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bribes.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These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just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few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issues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needs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address.  </a:t>
            </a:r>
            <a:r>
              <a:rPr sz="1200" dirty="0">
                <a:latin typeface="Times New Roman"/>
                <a:cs typeface="Times New Roman"/>
              </a:rPr>
              <a:t>The capability to </a:t>
            </a:r>
            <a:r>
              <a:rPr sz="1200" spc="-5" dirty="0">
                <a:latin typeface="Times New Roman"/>
                <a:cs typeface="Times New Roman"/>
              </a:rPr>
              <a:t>master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challenges </a:t>
            </a:r>
            <a:r>
              <a:rPr sz="1200" dirty="0">
                <a:latin typeface="Times New Roman"/>
                <a:cs typeface="Times New Roman"/>
              </a:rPr>
              <a:t>successfully </a:t>
            </a:r>
            <a:r>
              <a:rPr sz="1200" spc="-5" dirty="0">
                <a:latin typeface="Times New Roman"/>
                <a:cs typeface="Times New Roman"/>
              </a:rPr>
              <a:t>affords </a:t>
            </a:r>
            <a:r>
              <a:rPr sz="1200" dirty="0">
                <a:latin typeface="Times New Roman"/>
                <a:cs typeface="Times New Roman"/>
              </a:rPr>
              <a:t>a company </a:t>
            </a:r>
            <a:r>
              <a:rPr sz="1200" spc="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potential for new  </a:t>
            </a:r>
            <a:r>
              <a:rPr sz="1200" spc="-5" dirty="0">
                <a:latin typeface="Times New Roman"/>
                <a:cs typeface="Times New Roman"/>
              </a:rPr>
              <a:t>opportunities and high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rewards.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above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definition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also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focuses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transactions.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term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recognizes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75"/>
              </a:spcBef>
            </a:pP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internationally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an activity to be </a:t>
            </a:r>
            <a:r>
              <a:rPr sz="1200" spc="-5" dirty="0">
                <a:latin typeface="Times New Roman"/>
                <a:cs typeface="Times New Roman"/>
              </a:rPr>
              <a:t>pursued, often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aggressively.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According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Stuart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Wall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Rees,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‘International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simply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defined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involving 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activities that </a:t>
            </a:r>
            <a:r>
              <a:rPr sz="1200" spc="-5" dirty="0">
                <a:latin typeface="Times New Roman"/>
                <a:cs typeface="Times New Roman"/>
              </a:rPr>
              <a:t>cross </a:t>
            </a:r>
            <a:r>
              <a:rPr sz="1200" dirty="0">
                <a:latin typeface="Times New Roman"/>
                <a:cs typeface="Times New Roman"/>
              </a:rPr>
              <a:t>national borders.’ </a:t>
            </a:r>
            <a:r>
              <a:rPr sz="1200" spc="-5" dirty="0">
                <a:latin typeface="Times New Roman"/>
                <a:cs typeface="Times New Roman"/>
              </a:rPr>
              <a:t>According </a:t>
            </a:r>
            <a:r>
              <a:rPr sz="1200" dirty="0">
                <a:latin typeface="Times New Roman"/>
                <a:cs typeface="Times New Roman"/>
              </a:rPr>
              <a:t>to Philip R. </a:t>
            </a:r>
            <a:r>
              <a:rPr sz="1200" spc="-5" dirty="0">
                <a:latin typeface="Times New Roman"/>
                <a:cs typeface="Times New Roman"/>
              </a:rPr>
              <a:t>Cateora and </a:t>
            </a:r>
            <a:r>
              <a:rPr sz="1200" dirty="0">
                <a:latin typeface="Times New Roman"/>
                <a:cs typeface="Times New Roman"/>
              </a:rPr>
              <a:t>John </a:t>
            </a:r>
            <a:r>
              <a:rPr sz="1200" spc="-10" dirty="0">
                <a:latin typeface="Times New Roman"/>
                <a:cs typeface="Times New Roman"/>
              </a:rPr>
              <a:t>L.  </a:t>
            </a:r>
            <a:r>
              <a:rPr sz="1200" spc="-5" dirty="0">
                <a:latin typeface="Times New Roman"/>
                <a:cs typeface="Times New Roman"/>
              </a:rPr>
              <a:t>Graham, ‘International marketing </a:t>
            </a:r>
            <a:r>
              <a:rPr sz="1200" dirty="0">
                <a:latin typeface="Times New Roman"/>
                <a:cs typeface="Times New Roman"/>
              </a:rPr>
              <a:t>is the </a:t>
            </a:r>
            <a:r>
              <a:rPr sz="1200" spc="-5" dirty="0">
                <a:latin typeface="Times New Roman"/>
                <a:cs typeface="Times New Roman"/>
              </a:rPr>
              <a:t>performance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business activities </a:t>
            </a:r>
            <a:r>
              <a:rPr sz="1200" spc="-10" dirty="0">
                <a:latin typeface="Times New Roman"/>
                <a:cs typeface="Times New Roman"/>
              </a:rPr>
              <a:t>designed </a:t>
            </a:r>
            <a:r>
              <a:rPr sz="1200" dirty="0">
                <a:latin typeface="Times New Roman"/>
                <a:cs typeface="Times New Roman"/>
              </a:rPr>
              <a:t>to plan, </a:t>
            </a:r>
            <a:r>
              <a:rPr sz="1200" spc="-5" dirty="0">
                <a:latin typeface="Times New Roman"/>
                <a:cs typeface="Times New Roman"/>
              </a:rPr>
              <a:t>price,  </a:t>
            </a:r>
            <a:r>
              <a:rPr sz="1200" dirty="0">
                <a:latin typeface="Times New Roman"/>
                <a:cs typeface="Times New Roman"/>
              </a:rPr>
              <a:t>promote, </a:t>
            </a:r>
            <a:r>
              <a:rPr sz="1200" spc="-5" dirty="0">
                <a:latin typeface="Times New Roman"/>
                <a:cs typeface="Times New Roman"/>
              </a:rPr>
              <a:t>and direct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company’s goods and services </a:t>
            </a:r>
            <a:r>
              <a:rPr sz="1200" dirty="0">
                <a:latin typeface="Times New Roman"/>
                <a:cs typeface="Times New Roman"/>
              </a:rPr>
              <a:t>to consumers or </a:t>
            </a:r>
            <a:r>
              <a:rPr sz="1200" spc="-5" dirty="0">
                <a:latin typeface="Times New Roman"/>
                <a:cs typeface="Times New Roman"/>
              </a:rPr>
              <a:t>users </a:t>
            </a:r>
            <a:r>
              <a:rPr sz="1200" dirty="0">
                <a:latin typeface="Times New Roman"/>
                <a:cs typeface="Times New Roman"/>
              </a:rPr>
              <a:t>in more than  one </a:t>
            </a:r>
            <a:r>
              <a:rPr sz="1200" spc="-5" dirty="0">
                <a:latin typeface="Times New Roman"/>
                <a:cs typeface="Times New Roman"/>
              </a:rPr>
              <a:t>nation </a:t>
            </a:r>
            <a:r>
              <a:rPr sz="1200" dirty="0">
                <a:latin typeface="Times New Roman"/>
                <a:cs typeface="Times New Roman"/>
              </a:rPr>
              <a:t>for a profit.’ </a:t>
            </a:r>
            <a:r>
              <a:rPr sz="1200" spc="-5" dirty="0">
                <a:latin typeface="Times New Roman"/>
                <a:cs typeface="Times New Roman"/>
              </a:rPr>
              <a:t>According </a:t>
            </a:r>
            <a:r>
              <a:rPr sz="1200" dirty="0">
                <a:latin typeface="Times New Roman"/>
                <a:cs typeface="Times New Roman"/>
              </a:rPr>
              <a:t>to Vern </a:t>
            </a:r>
            <a:r>
              <a:rPr sz="1200" spc="-5" dirty="0">
                <a:latin typeface="Times New Roman"/>
                <a:cs typeface="Times New Roman"/>
              </a:rPr>
              <a:t>Terpstra and Ravi Sarathy, ‘International marketing  consists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finding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satisfying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customer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better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competition,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domestic  and international, and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coordinating marketing activities </a:t>
            </a:r>
            <a:r>
              <a:rPr sz="1200" dirty="0">
                <a:latin typeface="Times New Roman"/>
                <a:cs typeface="Times New Roman"/>
              </a:rPr>
              <a:t>within the constraints of the </a:t>
            </a:r>
            <a:r>
              <a:rPr sz="1200" spc="-5" dirty="0">
                <a:latin typeface="Times New Roman"/>
                <a:cs typeface="Times New Roman"/>
              </a:rPr>
              <a:t>global  environment.’ </a:t>
            </a:r>
            <a:r>
              <a:rPr sz="1200" dirty="0">
                <a:latin typeface="Times New Roman"/>
                <a:cs typeface="Times New Roman"/>
              </a:rPr>
              <a:t>Simply said, the </a:t>
            </a:r>
            <a:r>
              <a:rPr sz="1200" spc="-5" dirty="0">
                <a:latin typeface="Times New Roman"/>
                <a:cs typeface="Times New Roman"/>
              </a:rPr>
              <a:t>term international marketing refers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exchanges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5" dirty="0">
                <a:latin typeface="Times New Roman"/>
                <a:cs typeface="Times New Roman"/>
              </a:rPr>
              <a:t>national  boundaries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satisfaction </a:t>
            </a:r>
            <a:r>
              <a:rPr sz="1200" dirty="0">
                <a:latin typeface="Times New Roman"/>
                <a:cs typeface="Times New Roman"/>
              </a:rPr>
              <a:t>of human </a:t>
            </a:r>
            <a:r>
              <a:rPr sz="1200" spc="-5" dirty="0">
                <a:latin typeface="Times New Roman"/>
                <a:cs typeface="Times New Roman"/>
              </a:rPr>
              <a:t>needs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wants.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0270" cy="3225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 algn="just">
              <a:lnSpc>
                <a:spcPct val="143800"/>
              </a:lnSpc>
              <a:spcBef>
                <a:spcPts val="95"/>
              </a:spcBef>
            </a:pPr>
            <a:r>
              <a:rPr sz="1200" b="1" spc="5" dirty="0">
                <a:latin typeface="Times New Roman"/>
                <a:cs typeface="Times New Roman"/>
              </a:rPr>
              <a:t>Political Conditions </a:t>
            </a:r>
            <a:r>
              <a:rPr sz="1200" spc="-10" dirty="0">
                <a:latin typeface="Times New Roman"/>
                <a:cs typeface="Times New Roman"/>
              </a:rPr>
              <a:t>The influence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host country's </a:t>
            </a:r>
            <a:r>
              <a:rPr sz="1200" spc="-10" dirty="0">
                <a:latin typeface="Times New Roman"/>
                <a:cs typeface="Times New Roman"/>
              </a:rPr>
              <a:t>political </a:t>
            </a:r>
            <a:r>
              <a:rPr sz="1200" spc="-15" dirty="0">
                <a:latin typeface="Times New Roman"/>
                <a:cs typeface="Times New Roman"/>
              </a:rPr>
              <a:t>environment was described </a:t>
            </a:r>
            <a:r>
              <a:rPr sz="1200" spc="-5" dirty="0">
                <a:latin typeface="Times New Roman"/>
                <a:cs typeface="Times New Roman"/>
              </a:rPr>
              <a:t>in  </a:t>
            </a:r>
            <a:r>
              <a:rPr sz="1200" spc="-15" dirty="0">
                <a:latin typeface="Times New Roman"/>
                <a:cs typeface="Times New Roman"/>
              </a:rPr>
              <a:t>detail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Chapter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2.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Though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political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risk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tends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more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subjective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than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quantitative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indicators  </a:t>
            </a:r>
            <a:r>
              <a:rPr sz="1200" spc="-10" dirty="0">
                <a:latin typeface="Times New Roman"/>
                <a:cs typeface="Times New Roman"/>
              </a:rPr>
              <a:t>of market size, </a:t>
            </a:r>
            <a:r>
              <a:rPr sz="1200" spc="-5" dirty="0">
                <a:latin typeface="Times New Roman"/>
                <a:cs typeface="Times New Roman"/>
              </a:rPr>
              <a:t>it </a:t>
            </a:r>
            <a:r>
              <a:rPr sz="1200" spc="-10" dirty="0">
                <a:latin typeface="Times New Roman"/>
                <a:cs typeface="Times New Roman"/>
              </a:rPr>
              <a:t>is equally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important.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Any </a:t>
            </a:r>
            <a:r>
              <a:rPr sz="1200" spc="-10" dirty="0">
                <a:latin typeface="Times New Roman"/>
                <a:cs typeface="Times New Roman"/>
              </a:rPr>
              <a:t>company can be hurt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15" dirty="0">
                <a:latin typeface="Times New Roman"/>
                <a:cs typeface="Times New Roman"/>
              </a:rPr>
              <a:t>political </a:t>
            </a:r>
            <a:r>
              <a:rPr sz="1200" spc="-10" dirty="0">
                <a:latin typeface="Times New Roman"/>
                <a:cs typeface="Times New Roman"/>
              </a:rPr>
              <a:t>risk, from </a:t>
            </a:r>
            <a:r>
              <a:rPr sz="1200" spc="-15" dirty="0">
                <a:latin typeface="Times New Roman"/>
                <a:cs typeface="Times New Roman"/>
              </a:rPr>
              <a:t>limitations </a:t>
            </a:r>
            <a:r>
              <a:rPr sz="1200" spc="-1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number of </a:t>
            </a:r>
            <a:r>
              <a:rPr sz="1200" spc="-15" dirty="0">
                <a:latin typeface="Times New Roman"/>
                <a:cs typeface="Times New Roman"/>
              </a:rPr>
              <a:t>foreign </a:t>
            </a:r>
            <a:r>
              <a:rPr sz="1200" spc="-10" dirty="0">
                <a:latin typeface="Times New Roman"/>
                <a:cs typeface="Times New Roman"/>
              </a:rPr>
              <a:t>company  </a:t>
            </a:r>
            <a:r>
              <a:rPr sz="1200" spc="-15" dirty="0">
                <a:latin typeface="Times New Roman"/>
                <a:cs typeface="Times New Roman"/>
              </a:rPr>
              <a:t>officials </a:t>
            </a:r>
            <a:r>
              <a:rPr sz="1200" spc="-10" dirty="0">
                <a:latin typeface="Times New Roman"/>
                <a:cs typeface="Times New Roman"/>
              </a:rPr>
              <a:t>and on the amount of </a:t>
            </a:r>
            <a:r>
              <a:rPr sz="1200" spc="-15" dirty="0">
                <a:latin typeface="Times New Roman"/>
                <a:cs typeface="Times New Roman"/>
              </a:rPr>
              <a:t>profits paid </a:t>
            </a:r>
            <a:r>
              <a:rPr sz="1200" spc="-5" dirty="0">
                <a:latin typeface="Times New Roman"/>
                <a:cs typeface="Times New Roman"/>
              </a:rPr>
              <a:t>to the </a:t>
            </a:r>
            <a:r>
              <a:rPr sz="1200" spc="-15" dirty="0">
                <a:latin typeface="Times New Roman"/>
                <a:cs typeface="Times New Roman"/>
              </a:rPr>
              <a:t>parent company,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outright takeovers. There </a:t>
            </a:r>
            <a:r>
              <a:rPr sz="1200" spc="-10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15" dirty="0">
                <a:latin typeface="Times New Roman"/>
                <a:cs typeface="Times New Roman"/>
              </a:rPr>
              <a:t>number </a:t>
            </a:r>
            <a:r>
              <a:rPr sz="1200" spc="-10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indicators </a:t>
            </a:r>
            <a:r>
              <a:rPr sz="1200" spc="-10" dirty="0">
                <a:latin typeface="Times New Roman"/>
                <a:cs typeface="Times New Roman"/>
              </a:rPr>
              <a:t>that 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used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assess </a:t>
            </a:r>
            <a:r>
              <a:rPr sz="1200" spc="-15" dirty="0">
                <a:latin typeface="Times New Roman"/>
                <a:cs typeface="Times New Roman"/>
              </a:rPr>
              <a:t>political risk.' </a:t>
            </a:r>
            <a:r>
              <a:rPr sz="1200" spc="-10" dirty="0">
                <a:latin typeface="Times New Roman"/>
                <a:cs typeface="Times New Roman"/>
              </a:rPr>
              <a:t>Table 3.4 shows some </a:t>
            </a:r>
            <a:r>
              <a:rPr sz="1200" spc="-15" dirty="0">
                <a:latin typeface="Times New Roman"/>
                <a:cs typeface="Times New Roman"/>
              </a:rPr>
              <a:t>indicators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15" dirty="0">
                <a:latin typeface="Times New Roman"/>
                <a:cs typeface="Times New Roman"/>
              </a:rPr>
              <a:t>political risk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may be </a:t>
            </a:r>
            <a:r>
              <a:rPr sz="1200" spc="-10" dirty="0">
                <a:latin typeface="Times New Roman"/>
                <a:cs typeface="Times New Roman"/>
              </a:rPr>
              <a:t>used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country </a:t>
            </a:r>
            <a:r>
              <a:rPr sz="1200" spc="-15" dirty="0">
                <a:latin typeface="Times New Roman"/>
                <a:cs typeface="Times New Roman"/>
              </a:rPr>
              <a:t>selection. Industrial disputes (strikes) </a:t>
            </a:r>
            <a:r>
              <a:rPr sz="1200" spc="-10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a </a:t>
            </a:r>
            <a:r>
              <a:rPr sz="1200" spc="-10" dirty="0">
                <a:latin typeface="Times New Roman"/>
                <a:cs typeface="Times New Roman"/>
              </a:rPr>
              <a:t>major  </a:t>
            </a:r>
            <a:r>
              <a:rPr sz="1200" spc="-15" dirty="0">
                <a:latin typeface="Times New Roman"/>
                <a:cs typeface="Times New Roman"/>
              </a:rPr>
              <a:t>disruption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business,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incidences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vary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greatly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from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country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country.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example,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from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1988 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1992,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Spain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lost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660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working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days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per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1,000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employees,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whereas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Japan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and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Switzerland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each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lost  </a:t>
            </a:r>
            <a:r>
              <a:rPr sz="1200" spc="-15" dirty="0">
                <a:latin typeface="Times New Roman"/>
                <a:cs typeface="Times New Roman"/>
              </a:rPr>
              <a:t>less </a:t>
            </a:r>
            <a:r>
              <a:rPr sz="1200" spc="-10" dirty="0">
                <a:latin typeface="Times New Roman"/>
                <a:cs typeface="Times New Roman"/>
              </a:rPr>
              <a:t>than </a:t>
            </a:r>
            <a:r>
              <a:rPr sz="1200" dirty="0">
                <a:latin typeface="Times New Roman"/>
                <a:cs typeface="Times New Roman"/>
              </a:rPr>
              <a:t>5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days.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i="1" dirty="0">
                <a:latin typeface="Times New Roman"/>
                <a:cs typeface="Times New Roman"/>
              </a:rPr>
              <a:t>Table 3.4 </a:t>
            </a:r>
            <a:r>
              <a:rPr sz="1200" b="1" i="1" spc="-5" dirty="0">
                <a:latin typeface="Times New Roman"/>
                <a:cs typeface="Times New Roman"/>
              </a:rPr>
              <a:t>Indicators </a:t>
            </a:r>
            <a:r>
              <a:rPr sz="1200" b="1" i="1" dirty="0">
                <a:latin typeface="Times New Roman"/>
                <a:cs typeface="Times New Roman"/>
              </a:rPr>
              <a:t>of Political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Risk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60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236846"/>
            <a:ext cx="18103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Probability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nationalization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652898"/>
            <a:ext cx="1228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Bureaucratic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delays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5067427"/>
            <a:ext cx="1608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Number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expropriations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5483733"/>
            <a:ext cx="2058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Number </a:t>
            </a:r>
            <a:r>
              <a:rPr sz="1200" dirty="0">
                <a:latin typeface="Times New Roman"/>
                <a:cs typeface="Times New Roman"/>
              </a:rPr>
              <a:t>of riots or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assassinations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5898260"/>
            <a:ext cx="1224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Political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executions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6314313"/>
            <a:ext cx="5912485" cy="2790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Number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Socialist seats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legislature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>
              <a:lnSpc>
                <a:spcPct val="143900"/>
              </a:lnSpc>
            </a:pPr>
            <a:r>
              <a:rPr sz="1200" spc="-5" dirty="0">
                <a:latin typeface="Times New Roman"/>
                <a:cs typeface="Times New Roman"/>
              </a:rPr>
              <a:t>Historically, extractive industries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10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oil and mining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been susceptible to the </a:t>
            </a:r>
            <a:r>
              <a:rPr sz="1200" spc="-5" dirty="0">
                <a:latin typeface="Times New Roman"/>
                <a:cs typeface="Times New Roman"/>
              </a:rPr>
              <a:t>political  </a:t>
            </a:r>
            <a:r>
              <a:rPr sz="1200" dirty="0">
                <a:latin typeface="Times New Roman"/>
                <a:cs typeface="Times New Roman"/>
              </a:rPr>
              <a:t>risk of </a:t>
            </a:r>
            <a:r>
              <a:rPr sz="1200" spc="-5" dirty="0">
                <a:latin typeface="Times New Roman"/>
                <a:cs typeface="Times New Roman"/>
              </a:rPr>
              <a:t>expropriation. More recently,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financial, insurance, communication, and </a:t>
            </a:r>
            <a:r>
              <a:rPr sz="1200" dirty="0">
                <a:latin typeface="Times New Roman"/>
                <a:cs typeface="Times New Roman"/>
              </a:rPr>
              <a:t>transportation  </a:t>
            </a:r>
            <a:r>
              <a:rPr sz="1200" spc="-5" dirty="0">
                <a:latin typeface="Times New Roman"/>
                <a:cs typeface="Times New Roman"/>
              </a:rPr>
              <a:t>industries have been </a:t>
            </a:r>
            <a:r>
              <a:rPr sz="1200" dirty="0">
                <a:latin typeface="Times New Roman"/>
                <a:cs typeface="Times New Roman"/>
              </a:rPr>
              <a:t>targets of </a:t>
            </a:r>
            <a:r>
              <a:rPr sz="1200" spc="-5" dirty="0">
                <a:latin typeface="Times New Roman"/>
                <a:cs typeface="Times New Roman"/>
              </a:rPr>
              <a:t>expropriation. As shown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Table </a:t>
            </a:r>
            <a:r>
              <a:rPr sz="1200" dirty="0">
                <a:latin typeface="Times New Roman"/>
                <a:cs typeface="Times New Roman"/>
              </a:rPr>
              <a:t>3.4, many </a:t>
            </a:r>
            <a:r>
              <a:rPr sz="1200" spc="-5" dirty="0">
                <a:latin typeface="Times New Roman"/>
                <a:cs typeface="Times New Roman"/>
              </a:rPr>
              <a:t>aspects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political  </a:t>
            </a:r>
            <a:r>
              <a:rPr sz="1200" dirty="0">
                <a:latin typeface="Times New Roman"/>
                <a:cs typeface="Times New Roman"/>
              </a:rPr>
              <a:t>risk </a:t>
            </a:r>
            <a:r>
              <a:rPr sz="1200" spc="-5" dirty="0">
                <a:latin typeface="Times New Roman"/>
                <a:cs typeface="Times New Roman"/>
              </a:rPr>
              <a:t>assessment can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analyzed </a:t>
            </a:r>
            <a:r>
              <a:rPr sz="1200" dirty="0">
                <a:latin typeface="Times New Roman"/>
                <a:cs typeface="Times New Roman"/>
              </a:rPr>
              <a:t>based on historical </a:t>
            </a:r>
            <a:r>
              <a:rPr sz="1200" spc="-5" dirty="0">
                <a:latin typeface="Times New Roman"/>
                <a:cs typeface="Times New Roman"/>
              </a:rPr>
              <a:t>data. Unfortunately, </a:t>
            </a:r>
            <a:r>
              <a:rPr sz="1200" dirty="0">
                <a:latin typeface="Times New Roman"/>
                <a:cs typeface="Times New Roman"/>
              </a:rPr>
              <a:t>historical </a:t>
            </a:r>
            <a:r>
              <a:rPr sz="1200" spc="-5" dirty="0">
                <a:latin typeface="Times New Roman"/>
                <a:cs typeface="Times New Roman"/>
              </a:rPr>
              <a:t>indicators </a:t>
            </a:r>
            <a:r>
              <a:rPr sz="1200" dirty="0">
                <a:latin typeface="Times New Roman"/>
                <a:cs typeface="Times New Roman"/>
              </a:rPr>
              <a:t>are  not </a:t>
            </a:r>
            <a:r>
              <a:rPr sz="1200" spc="-5" dirty="0">
                <a:latin typeface="Times New Roman"/>
                <a:cs typeface="Times New Roman"/>
              </a:rPr>
              <a:t>always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accurate, because political conditions can </a:t>
            </a:r>
            <a:r>
              <a:rPr sz="1200" dirty="0">
                <a:latin typeface="Times New Roman"/>
                <a:cs typeface="Times New Roman"/>
              </a:rPr>
              <a:t>change radically with a </a:t>
            </a:r>
            <a:r>
              <a:rPr sz="1200" spc="-5" dirty="0">
                <a:latin typeface="Times New Roman"/>
                <a:cs typeface="Times New Roman"/>
              </a:rPr>
              <a:t>new  government. </a:t>
            </a:r>
            <a:r>
              <a:rPr sz="1200" dirty="0">
                <a:latin typeface="Times New Roman"/>
                <a:cs typeface="Times New Roman"/>
              </a:rPr>
              <a:t>Some of the </a:t>
            </a:r>
            <a:r>
              <a:rPr sz="1200" spc="-5" dirty="0">
                <a:latin typeface="Times New Roman"/>
                <a:cs typeface="Times New Roman"/>
              </a:rPr>
              <a:t>organized services </a:t>
            </a:r>
            <a:r>
              <a:rPr sz="1200" dirty="0">
                <a:latin typeface="Times New Roman"/>
                <a:cs typeface="Times New Roman"/>
              </a:rPr>
              <a:t>that rate </a:t>
            </a:r>
            <a:r>
              <a:rPr sz="1200" spc="-5" dirty="0">
                <a:latin typeface="Times New Roman"/>
                <a:cs typeface="Times New Roman"/>
              </a:rPr>
              <a:t>political </a:t>
            </a:r>
            <a:r>
              <a:rPr sz="1200" dirty="0">
                <a:latin typeface="Times New Roman"/>
                <a:cs typeface="Times New Roman"/>
              </a:rPr>
              <a:t>risk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World </a:t>
            </a:r>
            <a:r>
              <a:rPr sz="1200" spc="-5" dirty="0">
                <a:latin typeface="Times New Roman"/>
                <a:cs typeface="Times New Roman"/>
              </a:rPr>
              <a:t>Political </a:t>
            </a:r>
            <a:r>
              <a:rPr sz="1200" dirty="0">
                <a:latin typeface="Times New Roman"/>
                <a:cs typeface="Times New Roman"/>
              </a:rPr>
              <a:t>Risk </a:t>
            </a:r>
            <a:r>
              <a:rPr sz="1200" spc="-5" dirty="0">
                <a:latin typeface="Times New Roman"/>
                <a:cs typeface="Times New Roman"/>
              </a:rPr>
              <a:t>Forecast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Frost </a:t>
            </a:r>
            <a:r>
              <a:rPr sz="1200" dirty="0">
                <a:latin typeface="Times New Roman"/>
                <a:cs typeface="Times New Roman"/>
              </a:rPr>
              <a:t>&amp;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Sullivan;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Symbol"/>
              <a:buChar char=""/>
            </a:pPr>
            <a:endParaRPr sz="165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Business International Rating </a:t>
            </a:r>
            <a:r>
              <a:rPr sz="1200" dirty="0">
                <a:latin typeface="Times New Roman"/>
                <a:cs typeface="Times New Roman"/>
              </a:rPr>
              <a:t>of 57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02734" y="4236846"/>
            <a:ext cx="2766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Percentage </a:t>
            </a:r>
            <a:r>
              <a:rPr sz="1200" dirty="0">
                <a:latin typeface="Times New Roman"/>
                <a:cs typeface="Times New Roman"/>
              </a:rPr>
              <a:t>of the voters who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Communist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02734" y="4652898"/>
            <a:ext cx="2068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Restrictions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capital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movement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02734" y="5067427"/>
            <a:ext cx="15614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Government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intervention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2734" y="5483733"/>
            <a:ext cx="1764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Limits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ownership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02734" y="5898260"/>
            <a:ext cx="1282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Soldier/civilian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ratio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98652"/>
            <a:ext cx="5971540" cy="7817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Business Environment </a:t>
            </a:r>
            <a:r>
              <a:rPr sz="1200" dirty="0">
                <a:latin typeface="Times New Roman"/>
                <a:cs typeface="Times New Roman"/>
              </a:rPr>
              <a:t>Risk </a:t>
            </a:r>
            <a:r>
              <a:rPr sz="1200" spc="-5" dirty="0">
                <a:latin typeface="Times New Roman"/>
                <a:cs typeface="Times New Roman"/>
              </a:rPr>
              <a:t>Index and Political Risk Index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BERI,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Ltd.;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Symbol"/>
              <a:buChar char=""/>
            </a:pPr>
            <a:endParaRPr sz="165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Economist Intelligence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Unit.</a:t>
            </a:r>
            <a:endParaRPr sz="12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43700"/>
              </a:lnSpc>
              <a:spcBef>
                <a:spcPts val="1195"/>
              </a:spcBef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addition </a:t>
            </a:r>
            <a:r>
              <a:rPr sz="1200" dirty="0">
                <a:latin typeface="Times New Roman"/>
                <a:cs typeface="Times New Roman"/>
              </a:rPr>
              <a:t>to these major </a:t>
            </a:r>
            <a:r>
              <a:rPr sz="1200" spc="-5" dirty="0">
                <a:latin typeface="Times New Roman"/>
                <a:cs typeface="Times New Roman"/>
              </a:rPr>
              <a:t>sources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information, international </a:t>
            </a:r>
            <a:r>
              <a:rPr sz="1200" dirty="0">
                <a:latin typeface="Times New Roman"/>
                <a:cs typeface="Times New Roman"/>
              </a:rPr>
              <a:t>companies </a:t>
            </a:r>
            <a:r>
              <a:rPr sz="1200" spc="-5" dirty="0">
                <a:latin typeface="Times New Roman"/>
                <a:cs typeface="Times New Roman"/>
              </a:rPr>
              <a:t>often consult banks,  accounting firms, and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government agencies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political </a:t>
            </a:r>
            <a:r>
              <a:rPr sz="1200" dirty="0">
                <a:latin typeface="Times New Roman"/>
                <a:cs typeface="Times New Roman"/>
              </a:rPr>
              <a:t>risk </a:t>
            </a:r>
            <a:r>
              <a:rPr sz="1200" spc="-5" dirty="0">
                <a:latin typeface="Times New Roman"/>
                <a:cs typeface="Times New Roman"/>
              </a:rPr>
              <a:t>information. </a:t>
            </a:r>
            <a:r>
              <a:rPr sz="1200" dirty="0">
                <a:latin typeface="Times New Roman"/>
                <a:cs typeface="Times New Roman"/>
              </a:rPr>
              <a:t>The risk  </a:t>
            </a:r>
            <a:r>
              <a:rPr sz="1200" spc="-5" dirty="0">
                <a:latin typeface="Times New Roman"/>
                <a:cs typeface="Times New Roman"/>
              </a:rPr>
              <a:t>assessment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provided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&amp;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Sullivan,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BERI,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others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  useful long-term measures </a:t>
            </a:r>
            <a:r>
              <a:rPr sz="1200" dirty="0">
                <a:latin typeface="Times New Roman"/>
                <a:cs typeface="Times New Roman"/>
              </a:rPr>
              <a:t>of risk. </a:t>
            </a:r>
            <a:r>
              <a:rPr sz="1200" spc="-5" dirty="0">
                <a:latin typeface="Times New Roman"/>
                <a:cs typeface="Times New Roman"/>
              </a:rPr>
              <a:t>These </a:t>
            </a:r>
            <a:r>
              <a:rPr sz="1200" dirty="0">
                <a:latin typeface="Times New Roman"/>
                <a:cs typeface="Times New Roman"/>
              </a:rPr>
              <a:t>do not exclude the </a:t>
            </a:r>
            <a:r>
              <a:rPr sz="1200" spc="-5" dirty="0">
                <a:latin typeface="Times New Roman"/>
                <a:cs typeface="Times New Roman"/>
              </a:rPr>
              <a:t>need </a:t>
            </a:r>
            <a:r>
              <a:rPr sz="1200" dirty="0">
                <a:latin typeface="Times New Roman"/>
                <a:cs typeface="Times New Roman"/>
              </a:rPr>
              <a:t>to be </a:t>
            </a:r>
            <a:r>
              <a:rPr sz="1200" spc="-5" dirty="0">
                <a:latin typeface="Times New Roman"/>
                <a:cs typeface="Times New Roman"/>
              </a:rPr>
              <a:t>familiar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current  events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5" dirty="0">
                <a:latin typeface="Times New Roman"/>
                <a:cs typeface="Times New Roman"/>
              </a:rPr>
              <a:t>day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usually have </a:t>
            </a:r>
            <a:r>
              <a:rPr sz="1200" spc="-5" dirty="0">
                <a:latin typeface="Times New Roman"/>
                <a:cs typeface="Times New Roman"/>
              </a:rPr>
              <a:t>profound effect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800"/>
              </a:lnSpc>
            </a:pPr>
            <a:r>
              <a:rPr sz="1200" b="1" spc="-5" dirty="0">
                <a:latin typeface="Times New Roman"/>
                <a:cs typeface="Times New Roman"/>
              </a:rPr>
              <a:t>Competition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number, </a:t>
            </a:r>
            <a:r>
              <a:rPr sz="1200" dirty="0">
                <a:latin typeface="Times New Roman"/>
                <a:cs typeface="Times New Roman"/>
              </a:rPr>
              <a:t>size,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quality of the competition in a particular country </a:t>
            </a:r>
            <a:r>
              <a:rPr sz="1200" spc="-5" dirty="0">
                <a:latin typeface="Times New Roman"/>
                <a:cs typeface="Times New Roman"/>
              </a:rPr>
              <a:t>affect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firm's </a:t>
            </a:r>
            <a:r>
              <a:rPr sz="1200" dirty="0">
                <a:latin typeface="Times New Roman"/>
                <a:cs typeface="Times New Roman"/>
              </a:rPr>
              <a:t>ability to enter and </a:t>
            </a:r>
            <a:r>
              <a:rPr sz="1200" spc="-5" dirty="0">
                <a:latin typeface="Times New Roman"/>
                <a:cs typeface="Times New Roman"/>
              </a:rPr>
              <a:t>compete profitably.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general,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more difficult to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competitive structure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foreign countries </a:t>
            </a:r>
            <a:r>
              <a:rPr sz="1200" dirty="0">
                <a:latin typeface="Times New Roman"/>
                <a:cs typeface="Times New Roman"/>
              </a:rPr>
              <a:t>than to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size or </a:t>
            </a:r>
            <a:r>
              <a:rPr sz="1200" spc="-5" dirty="0">
                <a:latin typeface="Times New Roman"/>
                <a:cs typeface="Times New Roman"/>
              </a:rPr>
              <a:t>political </a:t>
            </a:r>
            <a:r>
              <a:rPr sz="1200" dirty="0">
                <a:latin typeface="Times New Roman"/>
                <a:cs typeface="Times New Roman"/>
              </a:rPr>
              <a:t>risk.  </a:t>
            </a: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of the difficulty of </a:t>
            </a:r>
            <a:r>
              <a:rPr sz="1200" spc="-5" dirty="0">
                <a:latin typeface="Times New Roman"/>
                <a:cs typeface="Times New Roman"/>
              </a:rPr>
              <a:t>obtaining information, competitive analysis is </a:t>
            </a:r>
            <a:r>
              <a:rPr sz="1200" dirty="0">
                <a:latin typeface="Times New Roman"/>
                <a:cs typeface="Times New Roman"/>
              </a:rPr>
              <a:t>usually done in the last  </a:t>
            </a:r>
            <a:r>
              <a:rPr sz="1200" spc="-5" dirty="0">
                <a:latin typeface="Times New Roman"/>
                <a:cs typeface="Times New Roman"/>
              </a:rPr>
              <a:t>stages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screening </a:t>
            </a:r>
            <a:r>
              <a:rPr sz="1200" spc="-5" dirty="0">
                <a:latin typeface="Times New Roman"/>
                <a:cs typeface="Times New Roman"/>
              </a:rPr>
              <a:t>process, when </a:t>
            </a:r>
            <a:r>
              <a:rPr sz="1200" dirty="0">
                <a:latin typeface="Times New Roman"/>
                <a:cs typeface="Times New Roman"/>
              </a:rPr>
              <a:t>a small number of countries are being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considered.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Some secondary </a:t>
            </a:r>
            <a:r>
              <a:rPr sz="1200" spc="-5" dirty="0">
                <a:latin typeface="Times New Roman"/>
                <a:cs typeface="Times New Roman"/>
              </a:rPr>
              <a:t>sources are available </a:t>
            </a:r>
            <a:r>
              <a:rPr sz="1200" dirty="0">
                <a:latin typeface="Times New Roman"/>
                <a:cs typeface="Times New Roman"/>
              </a:rPr>
              <a:t>that describe the </a:t>
            </a:r>
            <a:r>
              <a:rPr sz="1200" spc="-5" dirty="0">
                <a:latin typeface="Times New Roman"/>
                <a:cs typeface="Times New Roman"/>
              </a:rPr>
              <a:t>competitive nature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marketplace.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i="1" spc="45" dirty="0">
                <a:latin typeface="Times New Roman"/>
                <a:cs typeface="Times New Roman"/>
              </a:rPr>
              <a:t>Findex</a:t>
            </a:r>
            <a:r>
              <a:rPr sz="1200" i="1" spc="55" dirty="0">
                <a:latin typeface="Times New Roman"/>
                <a:cs typeface="Times New Roman"/>
              </a:rPr>
              <a:t> </a:t>
            </a:r>
            <a:r>
              <a:rPr sz="1200" i="1" spc="45" dirty="0">
                <a:latin typeface="Times New Roman"/>
                <a:cs typeface="Times New Roman"/>
              </a:rPr>
              <a:t>Directory</a:t>
            </a:r>
            <a:r>
              <a:rPr sz="1200" i="1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publishes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listing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readily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available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research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reports.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research  reports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usually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between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$500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$5,000,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average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report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about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$1,200.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some  </a:t>
            </a:r>
            <a:r>
              <a:rPr sz="1200" spc="-5" dirty="0">
                <a:latin typeface="Times New Roman"/>
                <a:cs typeface="Times New Roman"/>
              </a:rPr>
              <a:t>cases,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research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report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covering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specific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category,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  be too expensive. </a:t>
            </a:r>
            <a:r>
              <a:rPr sz="1200" spc="-5" dirty="0">
                <a:latin typeface="Times New Roman"/>
                <a:cs typeface="Times New Roman"/>
              </a:rPr>
              <a:t>Some sources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information </a:t>
            </a:r>
            <a:r>
              <a:rPr sz="1200" dirty="0">
                <a:latin typeface="Times New Roman"/>
                <a:cs typeface="Times New Roman"/>
              </a:rPr>
              <a:t>include </a:t>
            </a:r>
            <a:r>
              <a:rPr sz="1200" spc="-5" dirty="0">
                <a:latin typeface="Times New Roman"/>
                <a:cs typeface="Times New Roman"/>
              </a:rPr>
              <a:t>Chambers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Commerce </a:t>
            </a:r>
            <a:r>
              <a:rPr sz="1200" dirty="0">
                <a:latin typeface="Times New Roman"/>
                <a:cs typeface="Times New Roman"/>
              </a:rPr>
              <a:t>in the country of  </a:t>
            </a:r>
            <a:r>
              <a:rPr sz="1200" spc="-5" dirty="0">
                <a:latin typeface="Times New Roman"/>
                <a:cs typeface="Times New Roman"/>
              </a:rPr>
              <a:t>interest, government </a:t>
            </a:r>
            <a:r>
              <a:rPr sz="1200" dirty="0">
                <a:latin typeface="Times New Roman"/>
                <a:cs typeface="Times New Roman"/>
              </a:rPr>
              <a:t>bodies, embassy </a:t>
            </a:r>
            <a:r>
              <a:rPr sz="1200" spc="-5" dirty="0">
                <a:latin typeface="Times New Roman"/>
                <a:cs typeface="Times New Roman"/>
              </a:rPr>
              <a:t>commercial attaches, and embassies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foreign countries.  Other sources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competitive information </a:t>
            </a:r>
            <a:r>
              <a:rPr sz="1200" dirty="0">
                <a:latin typeface="Times New Roman"/>
                <a:cs typeface="Times New Roman"/>
              </a:rPr>
              <a:t>ovary </a:t>
            </a:r>
            <a:r>
              <a:rPr sz="1200" spc="-5" dirty="0">
                <a:latin typeface="Times New Roman"/>
                <a:cs typeface="Times New Roman"/>
              </a:rPr>
              <a:t>widely, </a:t>
            </a:r>
            <a:r>
              <a:rPr sz="1200" dirty="0">
                <a:latin typeface="Times New Roman"/>
                <a:cs typeface="Times New Roman"/>
              </a:rPr>
              <a:t>depending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the size of the country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product. </a:t>
            </a:r>
            <a:r>
              <a:rPr sz="1200" dirty="0">
                <a:latin typeface="Times New Roman"/>
                <a:cs typeface="Times New Roman"/>
              </a:rPr>
              <a:t>Many of the </a:t>
            </a:r>
            <a:r>
              <a:rPr sz="1200" spc="-5" dirty="0">
                <a:latin typeface="Times New Roman"/>
                <a:cs typeface="Times New Roman"/>
              </a:rPr>
              <a:t>larger countries </a:t>
            </a:r>
            <a:r>
              <a:rPr sz="1200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chambers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commerce </a:t>
            </a:r>
            <a:r>
              <a:rPr sz="1200" dirty="0">
                <a:latin typeface="Times New Roman"/>
                <a:cs typeface="Times New Roman"/>
              </a:rPr>
              <a:t>or other in-country  </a:t>
            </a:r>
            <a:r>
              <a:rPr sz="1200" spc="-5" dirty="0">
                <a:latin typeface="Times New Roman"/>
                <a:cs typeface="Times New Roman"/>
              </a:rPr>
              <a:t>organizations that </a:t>
            </a:r>
            <a:r>
              <a:rPr sz="1200" spc="5" dirty="0">
                <a:latin typeface="Times New Roman"/>
                <a:cs typeface="Times New Roman"/>
              </a:rPr>
              <a:t>may be </a:t>
            </a:r>
            <a:r>
              <a:rPr sz="1200" spc="-5" dirty="0">
                <a:latin typeface="Times New Roman"/>
                <a:cs typeface="Times New Roman"/>
              </a:rPr>
              <a:t>able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assist </a:t>
            </a:r>
            <a:r>
              <a:rPr sz="1200" dirty="0">
                <a:latin typeface="Times New Roman"/>
                <a:cs typeface="Times New Roman"/>
              </a:rPr>
              <a:t>potential investors. The final and usually most expensive  way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assess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 is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go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interview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potential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customers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competitors 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dirty="0">
                <a:latin typeface="Times New Roman"/>
                <a:cs typeface="Times New Roman"/>
              </a:rPr>
              <a:t>the size and </a:t>
            </a:r>
            <a:r>
              <a:rPr sz="1200" spc="-5" dirty="0">
                <a:latin typeface="Times New Roman"/>
                <a:cs typeface="Times New Roman"/>
              </a:rPr>
              <a:t>strength </a:t>
            </a:r>
            <a:r>
              <a:rPr sz="1200" dirty="0">
                <a:latin typeface="Times New Roman"/>
                <a:cs typeface="Times New Roman"/>
              </a:rPr>
              <a:t>of the competition.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trip to a potential </a:t>
            </a:r>
            <a:r>
              <a:rPr sz="1200" spc="-5" dirty="0">
                <a:latin typeface="Times New Roman"/>
                <a:cs typeface="Times New Roman"/>
              </a:rPr>
              <a:t>market is always  required </a:t>
            </a:r>
            <a:r>
              <a:rPr sz="1200" dirty="0">
                <a:latin typeface="Times New Roman"/>
                <a:cs typeface="Times New Roman"/>
              </a:rPr>
              <a:t>before a </a:t>
            </a:r>
            <a:r>
              <a:rPr sz="1200" spc="-5" dirty="0">
                <a:latin typeface="Times New Roman"/>
                <a:cs typeface="Times New Roman"/>
              </a:rPr>
              <a:t>final </a:t>
            </a:r>
            <a:r>
              <a:rPr sz="1200" dirty="0">
                <a:latin typeface="Times New Roman"/>
                <a:cs typeface="Times New Roman"/>
              </a:rPr>
              <a:t>decision </a:t>
            </a:r>
            <a:r>
              <a:rPr sz="1200" spc="-5" dirty="0">
                <a:latin typeface="Times New Roman"/>
                <a:cs typeface="Times New Roman"/>
              </a:rPr>
              <a:t>is made.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800"/>
              </a:lnSpc>
            </a:pPr>
            <a:r>
              <a:rPr sz="1200" b="1" spc="-5" dirty="0">
                <a:latin typeface="Times New Roman"/>
                <a:cs typeface="Times New Roman"/>
              </a:rPr>
              <a:t>Market Similarity</a:t>
            </a:r>
            <a:r>
              <a:rPr sz="1200" spc="-5" dirty="0">
                <a:latin typeface="Times New Roman"/>
                <a:cs typeface="Times New Roman"/>
              </a:rPr>
              <a:t>: </a:t>
            </a:r>
            <a:r>
              <a:rPr sz="1200" dirty="0">
                <a:latin typeface="Times New Roman"/>
                <a:cs typeface="Times New Roman"/>
              </a:rPr>
              <a:t>Strong </a:t>
            </a:r>
            <a:r>
              <a:rPr sz="1200" spc="-5" dirty="0">
                <a:latin typeface="Times New Roman"/>
                <a:cs typeface="Times New Roman"/>
              </a:rPr>
              <a:t>evidence </a:t>
            </a:r>
            <a:r>
              <a:rPr sz="1200" dirty="0">
                <a:latin typeface="Times New Roman"/>
                <a:cs typeface="Times New Roman"/>
              </a:rPr>
              <a:t>exists </a:t>
            </a:r>
            <a:r>
              <a:rPr sz="1200" spc="-5" dirty="0">
                <a:latin typeface="Times New Roman"/>
                <a:cs typeface="Times New Roman"/>
              </a:rPr>
              <a:t>that market </a:t>
            </a:r>
            <a:r>
              <a:rPr sz="1200" dirty="0">
                <a:latin typeface="Times New Roman"/>
                <a:cs typeface="Times New Roman"/>
              </a:rPr>
              <a:t>similarity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sued </a:t>
            </a:r>
            <a:r>
              <a:rPr sz="1200" dirty="0">
                <a:latin typeface="Times New Roman"/>
                <a:cs typeface="Times New Roman"/>
              </a:rPr>
              <a:t>for country  </a:t>
            </a:r>
            <a:r>
              <a:rPr sz="1200" spc="-5" dirty="0">
                <a:latin typeface="Times New Roman"/>
                <a:cs typeface="Times New Roman"/>
              </a:rPr>
              <a:t>selection. As </a:t>
            </a:r>
            <a:r>
              <a:rPr sz="1200" dirty="0">
                <a:latin typeface="Times New Roman"/>
                <a:cs typeface="Times New Roman"/>
              </a:rPr>
              <a:t>study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954 </a:t>
            </a:r>
            <a:r>
              <a:rPr sz="1200" spc="-5" dirty="0">
                <a:latin typeface="Times New Roman"/>
                <a:cs typeface="Times New Roman"/>
              </a:rPr>
              <a:t>product introductions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fifty-seven </a:t>
            </a:r>
            <a:r>
              <a:rPr sz="1200" spc="-5" dirty="0">
                <a:latin typeface="Times New Roman"/>
                <a:cs typeface="Times New Roman"/>
              </a:rPr>
              <a:t>U.S. firms </a:t>
            </a:r>
            <a:r>
              <a:rPr sz="1200" dirty="0">
                <a:latin typeface="Times New Roman"/>
                <a:cs typeface="Times New Roman"/>
              </a:rPr>
              <a:t>found a </a:t>
            </a:r>
            <a:r>
              <a:rPr sz="1200" spc="-5" dirty="0">
                <a:latin typeface="Times New Roman"/>
                <a:cs typeface="Times New Roman"/>
              </a:rPr>
              <a:t>significant  correlation between </a:t>
            </a:r>
            <a:r>
              <a:rPr sz="1200" dirty="0">
                <a:latin typeface="Times New Roman"/>
                <a:cs typeface="Times New Roman"/>
              </a:rPr>
              <a:t>market </a:t>
            </a:r>
            <a:r>
              <a:rPr sz="1200" spc="-5" dirty="0">
                <a:latin typeface="Times New Roman"/>
                <a:cs typeface="Times New Roman"/>
              </a:rPr>
              <a:t>selection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similarity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61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6460" cy="4249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06375">
              <a:lnSpc>
                <a:spcPct val="143800"/>
              </a:lnSpc>
              <a:spcBef>
                <a:spcPts val="9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concept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similarity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simple. </a:t>
            </a:r>
            <a:r>
              <a:rPr sz="1200" spc="-5" dirty="0">
                <a:latin typeface="Times New Roman"/>
                <a:cs typeface="Times New Roman"/>
              </a:rPr>
              <a:t>A firm tends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select countries based </a:t>
            </a:r>
            <a:r>
              <a:rPr sz="1200" dirty="0">
                <a:latin typeface="Times New Roman"/>
                <a:cs typeface="Times New Roman"/>
              </a:rPr>
              <a:t>on their  similarity to the home </a:t>
            </a:r>
            <a:r>
              <a:rPr sz="1200" spc="-5" dirty="0">
                <a:latin typeface="Times New Roman"/>
                <a:cs typeface="Times New Roman"/>
              </a:rPr>
              <a:t>market. Therefore, when </a:t>
            </a:r>
            <a:r>
              <a:rPr sz="1200" dirty="0">
                <a:latin typeface="Times New Roman"/>
                <a:cs typeface="Times New Roman"/>
              </a:rPr>
              <a:t>a company </a:t>
            </a:r>
            <a:r>
              <a:rPr sz="1200" spc="-5" dirty="0">
                <a:latin typeface="Times New Roman"/>
                <a:cs typeface="Times New Roman"/>
              </a:rPr>
              <a:t>decides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enter foreign markets, </a:t>
            </a:r>
            <a:r>
              <a:rPr sz="1200" dirty="0">
                <a:latin typeface="Times New Roman"/>
                <a:cs typeface="Times New Roman"/>
              </a:rPr>
              <a:t>it  </a:t>
            </a:r>
            <a:r>
              <a:rPr sz="1200" spc="-5" dirty="0">
                <a:latin typeface="Times New Roman"/>
                <a:cs typeface="Times New Roman"/>
              </a:rPr>
              <a:t>will first enter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markets that are </a:t>
            </a:r>
            <a:r>
              <a:rPr sz="1200" dirty="0">
                <a:latin typeface="Times New Roman"/>
                <a:cs typeface="Times New Roman"/>
              </a:rPr>
              <a:t>most similar. </a:t>
            </a:r>
            <a:r>
              <a:rPr sz="1200" spc="-5" dirty="0">
                <a:latin typeface="Times New Roman"/>
                <a:cs typeface="Times New Roman"/>
              </a:rPr>
              <a:t>For example,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U.S. </a:t>
            </a:r>
            <a:r>
              <a:rPr sz="1200" dirty="0">
                <a:latin typeface="Times New Roman"/>
                <a:cs typeface="Times New Roman"/>
              </a:rPr>
              <a:t>firm </a:t>
            </a:r>
            <a:r>
              <a:rPr sz="1200" spc="-5" dirty="0">
                <a:latin typeface="Times New Roman"/>
                <a:cs typeface="Times New Roman"/>
              </a:rPr>
              <a:t>will enter Canada,  Australia,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United Kingdom before entering less </a:t>
            </a:r>
            <a:r>
              <a:rPr sz="1200" dirty="0">
                <a:latin typeface="Times New Roman"/>
                <a:cs typeface="Times New Roman"/>
              </a:rPr>
              <a:t>similar </a:t>
            </a:r>
            <a:r>
              <a:rPr sz="1200" spc="-5" dirty="0">
                <a:latin typeface="Times New Roman"/>
                <a:cs typeface="Times New Roman"/>
              </a:rPr>
              <a:t>markets such as Spain, </a:t>
            </a:r>
            <a:r>
              <a:rPr sz="1200" dirty="0">
                <a:latin typeface="Times New Roman"/>
                <a:cs typeface="Times New Roman"/>
              </a:rPr>
              <a:t>South  </a:t>
            </a:r>
            <a:r>
              <a:rPr sz="1200" spc="-5" dirty="0">
                <a:latin typeface="Times New Roman"/>
                <a:cs typeface="Times New Roman"/>
              </a:rPr>
              <a:t>Korea,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India. Measures </a:t>
            </a:r>
            <a:r>
              <a:rPr sz="1200" dirty="0">
                <a:latin typeface="Times New Roman"/>
                <a:cs typeface="Times New Roman"/>
              </a:rPr>
              <a:t>of similarity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include: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Aggregate production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transportation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Symbol"/>
              <a:buChar char=""/>
            </a:pPr>
            <a:endParaRPr sz="165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Personal </a:t>
            </a:r>
            <a:r>
              <a:rPr sz="1200" dirty="0">
                <a:latin typeface="Times New Roman"/>
                <a:cs typeface="Times New Roman"/>
              </a:rPr>
              <a:t>consumption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patterns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Symbol"/>
              <a:buChar char=""/>
            </a:pPr>
            <a:endParaRPr sz="165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Trade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relations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Symbol"/>
              <a:buChar char=""/>
            </a:pPr>
            <a:endParaRPr sz="165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Health and education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systems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900"/>
              </a:lnSpc>
              <a:spcBef>
                <a:spcPts val="1200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premise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behind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selection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similar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desire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minimize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risk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 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face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uncertainty.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Entering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same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language,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similar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distribution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system,  and similar customers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less difficult </a:t>
            </a:r>
            <a:r>
              <a:rPr sz="1200" dirty="0">
                <a:latin typeface="Times New Roman"/>
                <a:cs typeface="Times New Roman"/>
              </a:rPr>
              <a:t>than entering a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all these </a:t>
            </a:r>
            <a:r>
              <a:rPr sz="1200" spc="-5" dirty="0">
                <a:latin typeface="Times New Roman"/>
                <a:cs typeface="Times New Roman"/>
              </a:rPr>
              <a:t>variables </a:t>
            </a:r>
            <a:r>
              <a:rPr sz="1200" dirty="0">
                <a:latin typeface="Times New Roman"/>
                <a:cs typeface="Times New Roman"/>
              </a:rPr>
              <a:t>are  </a:t>
            </a:r>
            <a:r>
              <a:rPr sz="1200" spc="-5" dirty="0">
                <a:latin typeface="Times New Roman"/>
                <a:cs typeface="Times New Roman"/>
              </a:rPr>
              <a:t>different.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62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6714"/>
            <a:ext cx="5969000" cy="8219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CHAPTER</a:t>
            </a:r>
            <a:r>
              <a:rPr sz="1600" b="1" spc="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FOUR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 spc="-5" dirty="0">
                <a:latin typeface="Times New Roman"/>
                <a:cs typeface="Times New Roman"/>
              </a:rPr>
              <a:t>INTERNATIONAL MARKET ENTRY MODES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Introduction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</a:pPr>
            <a:r>
              <a:rPr sz="1200" dirty="0">
                <a:latin typeface="Times New Roman"/>
                <a:cs typeface="Times New Roman"/>
              </a:rPr>
              <a:t>When a </a:t>
            </a:r>
            <a:r>
              <a:rPr sz="1200" spc="-5" dirty="0">
                <a:latin typeface="Times New Roman"/>
                <a:cs typeface="Times New Roman"/>
              </a:rPr>
              <a:t>firm is considering </a:t>
            </a:r>
            <a:r>
              <a:rPr sz="1200" dirty="0">
                <a:latin typeface="Times New Roman"/>
                <a:cs typeface="Times New Roman"/>
              </a:rPr>
              <a:t>entering a </a:t>
            </a:r>
            <a:r>
              <a:rPr sz="1200" spc="-5" dirty="0">
                <a:latin typeface="Times New Roman"/>
                <a:cs typeface="Times New Roman"/>
              </a:rPr>
              <a:t>foreign market,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question arises as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best means </a:t>
            </a:r>
            <a:r>
              <a:rPr sz="1200" dirty="0">
                <a:latin typeface="Times New Roman"/>
                <a:cs typeface="Times New Roman"/>
              </a:rPr>
              <a:t>of  achieving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basically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seven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ways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enter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market: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exporting,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turnkey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projects,  licensing,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franchising,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management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contracts,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joint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venturing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host-country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setting  up a wholly </a:t>
            </a:r>
            <a:r>
              <a:rPr sz="1200" spc="-5" dirty="0">
                <a:latin typeface="Times New Roman"/>
                <a:cs typeface="Times New Roman"/>
              </a:rPr>
              <a:t>owned </a:t>
            </a:r>
            <a:r>
              <a:rPr sz="1200" dirty="0">
                <a:latin typeface="Times New Roman"/>
                <a:cs typeface="Times New Roman"/>
              </a:rPr>
              <a:t>subsidiary in the host </a:t>
            </a:r>
            <a:r>
              <a:rPr sz="1200" spc="-5" dirty="0">
                <a:latin typeface="Times New Roman"/>
                <a:cs typeface="Times New Roman"/>
              </a:rPr>
              <a:t>country. Each </a:t>
            </a:r>
            <a:r>
              <a:rPr sz="1200" dirty="0">
                <a:latin typeface="Times New Roman"/>
                <a:cs typeface="Times New Roman"/>
              </a:rPr>
              <a:t>entry mode </a:t>
            </a:r>
            <a:r>
              <a:rPr sz="1200" spc="-5" dirty="0">
                <a:latin typeface="Times New Roman"/>
                <a:cs typeface="Times New Roman"/>
              </a:rPr>
              <a:t>has advantages and  disadvantages.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Managers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consider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these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carefully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deciding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which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entry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mode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A. Entry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Modes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Exporting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Most manufacturing </a:t>
            </a:r>
            <a:r>
              <a:rPr sz="1200" dirty="0">
                <a:latin typeface="Times New Roman"/>
                <a:cs typeface="Times New Roman"/>
              </a:rPr>
              <a:t>firms </a:t>
            </a:r>
            <a:r>
              <a:rPr sz="1200" spc="-5" dirty="0">
                <a:latin typeface="Times New Roman"/>
                <a:cs typeface="Times New Roman"/>
              </a:rPr>
              <a:t>begin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expansion </a:t>
            </a:r>
            <a:r>
              <a:rPr sz="1200" spc="-5" dirty="0">
                <a:latin typeface="Times New Roman"/>
                <a:cs typeface="Times New Roman"/>
              </a:rPr>
              <a:t>as exporters and </a:t>
            </a:r>
            <a:r>
              <a:rPr sz="1200" dirty="0">
                <a:latin typeface="Times New Roman"/>
                <a:cs typeface="Times New Roman"/>
              </a:rPr>
              <a:t>only </a:t>
            </a:r>
            <a:r>
              <a:rPr sz="1200" spc="-5" dirty="0">
                <a:latin typeface="Times New Roman"/>
                <a:cs typeface="Times New Roman"/>
              </a:rPr>
              <a:t>later switch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another </a:t>
            </a:r>
            <a:r>
              <a:rPr sz="1200" dirty="0">
                <a:latin typeface="Times New Roman"/>
                <a:cs typeface="Times New Roman"/>
              </a:rPr>
              <a:t>mode for serving a </a:t>
            </a:r>
            <a:r>
              <a:rPr sz="1200" spc="-5" dirty="0">
                <a:latin typeface="Times New Roman"/>
                <a:cs typeface="Times New Roman"/>
              </a:rPr>
              <a:t>foreign market. </a:t>
            </a:r>
            <a:r>
              <a:rPr sz="1200" dirty="0">
                <a:latin typeface="Times New Roman"/>
                <a:cs typeface="Times New Roman"/>
              </a:rPr>
              <a:t>We take a </a:t>
            </a:r>
            <a:r>
              <a:rPr sz="1200" spc="-5" dirty="0">
                <a:latin typeface="Times New Roman"/>
                <a:cs typeface="Times New Roman"/>
              </a:rPr>
              <a:t>close </a:t>
            </a:r>
            <a:r>
              <a:rPr sz="1200" dirty="0">
                <a:latin typeface="Times New Roman"/>
                <a:cs typeface="Times New Roman"/>
              </a:rPr>
              <a:t>look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mechanics and processing  </a:t>
            </a:r>
            <a:r>
              <a:rPr sz="1200" dirty="0">
                <a:latin typeface="Times New Roman"/>
                <a:cs typeface="Times New Roman"/>
              </a:rPr>
              <a:t>of exporting in the </a:t>
            </a:r>
            <a:r>
              <a:rPr sz="1200" spc="-5" dirty="0">
                <a:latin typeface="Times New Roman"/>
                <a:cs typeface="Times New Roman"/>
              </a:rPr>
              <a:t>chapter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deals </a:t>
            </a:r>
            <a:r>
              <a:rPr sz="1200" dirty="0">
                <a:latin typeface="Times New Roman"/>
                <a:cs typeface="Times New Roman"/>
              </a:rPr>
              <a:t>with export </a:t>
            </a:r>
            <a:r>
              <a:rPr sz="1200" spc="-5" dirty="0">
                <a:latin typeface="Times New Roman"/>
                <a:cs typeface="Times New Roman"/>
              </a:rPr>
              <a:t>process. Here </a:t>
            </a:r>
            <a:r>
              <a:rPr sz="1200" dirty="0">
                <a:latin typeface="Times New Roman"/>
                <a:cs typeface="Times New Roman"/>
              </a:rPr>
              <a:t>we </a:t>
            </a:r>
            <a:r>
              <a:rPr sz="1200" spc="-5" dirty="0">
                <a:latin typeface="Times New Roman"/>
                <a:cs typeface="Times New Roman"/>
              </a:rPr>
              <a:t>focus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advantages and  disadvantages </a:t>
            </a:r>
            <a:r>
              <a:rPr sz="1200" dirty="0">
                <a:latin typeface="Times New Roman"/>
                <a:cs typeface="Times New Roman"/>
              </a:rPr>
              <a:t>of exporting </a:t>
            </a:r>
            <a:r>
              <a:rPr sz="1200" spc="-5" dirty="0">
                <a:latin typeface="Times New Roman"/>
                <a:cs typeface="Times New Roman"/>
              </a:rPr>
              <a:t>as an </a:t>
            </a:r>
            <a:r>
              <a:rPr sz="1200" dirty="0">
                <a:latin typeface="Times New Roman"/>
                <a:cs typeface="Times New Roman"/>
              </a:rPr>
              <a:t>entry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mode.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Advantages: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dirty="0">
                <a:latin typeface="Times New Roman"/>
                <a:cs typeface="Times New Roman"/>
              </a:rPr>
              <a:t>Exporting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two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distinct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advantages.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avoids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establishing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manufacturing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operations  </a:t>
            </a:r>
            <a:r>
              <a:rPr sz="1200" dirty="0">
                <a:latin typeface="Times New Roman"/>
                <a:cs typeface="Times New Roman"/>
              </a:rPr>
              <a:t>in the host </a:t>
            </a:r>
            <a:r>
              <a:rPr sz="1200" spc="-5" dirty="0">
                <a:latin typeface="Times New Roman"/>
                <a:cs typeface="Times New Roman"/>
              </a:rPr>
              <a:t>country, </a:t>
            </a:r>
            <a:r>
              <a:rPr sz="1200" dirty="0">
                <a:latin typeface="Times New Roman"/>
                <a:cs typeface="Times New Roman"/>
              </a:rPr>
              <a:t>which are often </a:t>
            </a:r>
            <a:r>
              <a:rPr sz="1200" spc="-5" dirty="0">
                <a:latin typeface="Times New Roman"/>
                <a:cs typeface="Times New Roman"/>
              </a:rPr>
              <a:t>substantial. </a:t>
            </a:r>
            <a:r>
              <a:rPr sz="1200" dirty="0">
                <a:latin typeface="Times New Roman"/>
                <a:cs typeface="Times New Roman"/>
              </a:rPr>
              <a:t>Exporting </a:t>
            </a:r>
            <a:r>
              <a:rPr sz="1200" spc="-5" dirty="0">
                <a:latin typeface="Times New Roman"/>
                <a:cs typeface="Times New Roman"/>
              </a:rPr>
              <a:t>also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help 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achieve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exporting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national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markets,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able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realize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substantial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scale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economies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640"/>
              </a:spcBef>
            </a:pPr>
            <a:r>
              <a:rPr sz="1200" dirty="0">
                <a:latin typeface="Times New Roman"/>
                <a:cs typeface="Times New Roman"/>
              </a:rPr>
              <a:t>[1] </a:t>
            </a:r>
            <a:r>
              <a:rPr sz="1200" spc="-5" dirty="0">
                <a:latin typeface="Times New Roman"/>
                <a:cs typeface="Times New Roman"/>
              </a:rPr>
              <a:t>from its global sales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volume.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Disadvantages: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the other </a:t>
            </a:r>
            <a:r>
              <a:rPr sz="1200" spc="-5" dirty="0">
                <a:latin typeface="Times New Roman"/>
                <a:cs typeface="Times New Roman"/>
              </a:rPr>
              <a:t>hand, </a:t>
            </a:r>
            <a:r>
              <a:rPr sz="1200" dirty="0">
                <a:latin typeface="Times New Roman"/>
                <a:cs typeface="Times New Roman"/>
              </a:rPr>
              <a:t>exporting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a number of </a:t>
            </a:r>
            <a:r>
              <a:rPr sz="1200" spc="-5" dirty="0">
                <a:latin typeface="Times New Roman"/>
                <a:cs typeface="Times New Roman"/>
              </a:rPr>
              <a:t>drawbacks. First, </a:t>
            </a:r>
            <a:r>
              <a:rPr sz="1200" dirty="0">
                <a:latin typeface="Times New Roman"/>
                <a:cs typeface="Times New Roman"/>
              </a:rPr>
              <a:t>exporting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the firm’s home  </a:t>
            </a:r>
            <a:r>
              <a:rPr sz="1200" spc="-5" dirty="0">
                <a:latin typeface="Times New Roman"/>
                <a:cs typeface="Times New Roman"/>
              </a:rPr>
              <a:t>base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appropriate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lower-cost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locations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manufacturing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abroad  (i.e. </a:t>
            </a:r>
            <a:r>
              <a:rPr sz="1200" dirty="0">
                <a:latin typeface="Times New Roman"/>
                <a:cs typeface="Times New Roman"/>
              </a:rPr>
              <a:t>if the </a:t>
            </a:r>
            <a:r>
              <a:rPr sz="1200" spc="-5" dirty="0">
                <a:latin typeface="Times New Roman"/>
                <a:cs typeface="Times New Roman"/>
              </a:rPr>
              <a:t>firm can </a:t>
            </a:r>
            <a:r>
              <a:rPr sz="1200" dirty="0">
                <a:latin typeface="Times New Roman"/>
                <a:cs typeface="Times New Roman"/>
              </a:rPr>
              <a:t>realize </a:t>
            </a:r>
            <a:r>
              <a:rPr sz="1200" spc="-5" dirty="0">
                <a:latin typeface="Times New Roman"/>
                <a:cs typeface="Times New Roman"/>
              </a:rPr>
              <a:t>location economies [2]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moving production </a:t>
            </a:r>
            <a:r>
              <a:rPr sz="1200" spc="-5" dirty="0">
                <a:latin typeface="Times New Roman"/>
                <a:cs typeface="Times New Roman"/>
              </a:rPr>
              <a:t>elsewhere). </a:t>
            </a:r>
            <a:r>
              <a:rPr sz="1200" dirty="0">
                <a:latin typeface="Times New Roman"/>
                <a:cs typeface="Times New Roman"/>
              </a:rPr>
              <a:t>Thus,  particularly for </a:t>
            </a:r>
            <a:r>
              <a:rPr sz="1200" spc="-5" dirty="0">
                <a:latin typeface="Times New Roman"/>
                <a:cs typeface="Times New Roman"/>
              </a:rPr>
              <a:t>firms </a:t>
            </a:r>
            <a:r>
              <a:rPr sz="1200" dirty="0">
                <a:latin typeface="Times New Roman"/>
                <a:cs typeface="Times New Roman"/>
              </a:rPr>
              <a:t>pursuing </a:t>
            </a: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transnational strategies, </a:t>
            </a:r>
            <a:r>
              <a:rPr sz="1200" dirty="0">
                <a:latin typeface="Times New Roman"/>
                <a:cs typeface="Times New Roman"/>
              </a:rPr>
              <a:t>it may be </a:t>
            </a:r>
            <a:r>
              <a:rPr sz="1200" spc="-5" dirty="0">
                <a:latin typeface="Times New Roman"/>
                <a:cs typeface="Times New Roman"/>
              </a:rPr>
              <a:t>preferable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manufacture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location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where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mix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factor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conditions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most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favorable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value-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63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69000" cy="7360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5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creation </a:t>
            </a:r>
            <a:r>
              <a:rPr sz="1200" dirty="0">
                <a:latin typeface="Times New Roman"/>
                <a:cs typeface="Times New Roman"/>
              </a:rPr>
              <a:t>perspective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to export to the </a:t>
            </a:r>
            <a:r>
              <a:rPr sz="1200" spc="-5" dirty="0">
                <a:latin typeface="Times New Roman"/>
                <a:cs typeface="Times New Roman"/>
              </a:rPr>
              <a:t>rest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world from </a:t>
            </a:r>
            <a:r>
              <a:rPr sz="1200" dirty="0">
                <a:latin typeface="Times New Roman"/>
                <a:cs typeface="Times New Roman"/>
              </a:rPr>
              <a:t>that location. This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so </a:t>
            </a:r>
            <a:r>
              <a:rPr sz="1200" dirty="0">
                <a:latin typeface="Times New Roman"/>
                <a:cs typeface="Times New Roman"/>
              </a:rPr>
              <a:t>much  </a:t>
            </a:r>
            <a:r>
              <a:rPr sz="1200" spc="-5" dirty="0">
                <a:latin typeface="Times New Roman"/>
                <a:cs typeface="Times New Roman"/>
              </a:rPr>
              <a:t>an argument </a:t>
            </a:r>
            <a:r>
              <a:rPr sz="1200" dirty="0">
                <a:latin typeface="Times New Roman"/>
                <a:cs typeface="Times New Roman"/>
              </a:rPr>
              <a:t>against exporting </a:t>
            </a:r>
            <a:r>
              <a:rPr sz="1200" spc="-5" dirty="0">
                <a:latin typeface="Times New Roman"/>
                <a:cs typeface="Times New Roman"/>
              </a:rPr>
              <a:t>as an argument </a:t>
            </a:r>
            <a:r>
              <a:rPr sz="1200" dirty="0">
                <a:latin typeface="Times New Roman"/>
                <a:cs typeface="Times New Roman"/>
              </a:rPr>
              <a:t>against exporting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the firm’s home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1594">
              <a:lnSpc>
                <a:spcPct val="143600"/>
              </a:lnSpc>
            </a:pPr>
            <a:r>
              <a:rPr sz="1200" spc="-5" dirty="0">
                <a:latin typeface="Times New Roman"/>
                <a:cs typeface="Times New Roman"/>
              </a:rPr>
              <a:t>A second drawback </a:t>
            </a:r>
            <a:r>
              <a:rPr sz="1200" dirty="0">
                <a:latin typeface="Times New Roman"/>
                <a:cs typeface="Times New Roman"/>
              </a:rPr>
              <a:t>to exporting </a:t>
            </a:r>
            <a:r>
              <a:rPr sz="1200" spc="-5" dirty="0">
                <a:latin typeface="Times New Roman"/>
                <a:cs typeface="Times New Roman"/>
              </a:rPr>
              <a:t>is that high </a:t>
            </a:r>
            <a:r>
              <a:rPr sz="1200" dirty="0">
                <a:latin typeface="Times New Roman"/>
                <a:cs typeface="Times New Roman"/>
              </a:rPr>
              <a:t>transport </a:t>
            </a:r>
            <a:r>
              <a:rPr sz="1200" spc="-5" dirty="0">
                <a:latin typeface="Times New Roman"/>
                <a:cs typeface="Times New Roman"/>
              </a:rPr>
              <a:t>costs can </a:t>
            </a:r>
            <a:r>
              <a:rPr sz="1200" dirty="0">
                <a:latin typeface="Times New Roman"/>
                <a:cs typeface="Times New Roman"/>
              </a:rPr>
              <a:t>make exporting </a:t>
            </a:r>
            <a:r>
              <a:rPr sz="1200" spc="-5" dirty="0">
                <a:latin typeface="Times New Roman"/>
                <a:cs typeface="Times New Roman"/>
              </a:rPr>
              <a:t>uneconomical,  </a:t>
            </a:r>
            <a:r>
              <a:rPr sz="1200" dirty="0">
                <a:latin typeface="Times New Roman"/>
                <a:cs typeface="Times New Roman"/>
              </a:rPr>
              <a:t>particularly for bulk products. </a:t>
            </a: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dirty="0">
                <a:latin typeface="Times New Roman"/>
                <a:cs typeface="Times New Roman"/>
              </a:rPr>
              <a:t>way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getting around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manufacture </a:t>
            </a:r>
            <a:r>
              <a:rPr sz="1200" dirty="0">
                <a:latin typeface="Times New Roman"/>
                <a:cs typeface="Times New Roman"/>
              </a:rPr>
              <a:t>bulk </a:t>
            </a:r>
            <a:r>
              <a:rPr sz="1200" spc="-5" dirty="0">
                <a:latin typeface="Times New Roman"/>
                <a:cs typeface="Times New Roman"/>
              </a:rPr>
              <a:t>products  regionally. </a:t>
            </a:r>
            <a:r>
              <a:rPr sz="1200" dirty="0">
                <a:latin typeface="Times New Roman"/>
                <a:cs typeface="Times New Roman"/>
              </a:rPr>
              <a:t>This strategy </a:t>
            </a:r>
            <a:r>
              <a:rPr sz="1200" spc="-5" dirty="0">
                <a:latin typeface="Times New Roman"/>
                <a:cs typeface="Times New Roman"/>
              </a:rPr>
              <a:t>enables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to realize some </a:t>
            </a:r>
            <a:r>
              <a:rPr sz="1200" spc="-5" dirty="0">
                <a:latin typeface="Times New Roman"/>
                <a:cs typeface="Times New Roman"/>
              </a:rPr>
              <a:t>economies </a:t>
            </a:r>
            <a:r>
              <a:rPr sz="1200" dirty="0">
                <a:latin typeface="Times New Roman"/>
                <a:cs typeface="Times New Roman"/>
              </a:rPr>
              <a:t>from large-scale production  </a:t>
            </a:r>
            <a:r>
              <a:rPr sz="1200" spc="-5" dirty="0">
                <a:latin typeface="Times New Roman"/>
                <a:cs typeface="Times New Roman"/>
              </a:rPr>
              <a:t>and 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same </a:t>
            </a:r>
            <a:r>
              <a:rPr sz="1200" dirty="0">
                <a:latin typeface="Times New Roman"/>
                <a:cs typeface="Times New Roman"/>
              </a:rPr>
              <a:t>time to limit </a:t>
            </a:r>
            <a:r>
              <a:rPr sz="1200" spc="-5" dirty="0">
                <a:latin typeface="Times New Roman"/>
                <a:cs typeface="Times New Roman"/>
              </a:rPr>
              <a:t>its transport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5080">
              <a:lnSpc>
                <a:spcPct val="143300"/>
              </a:lnSpc>
            </a:pPr>
            <a:r>
              <a:rPr sz="1200" spc="-5" dirty="0">
                <a:latin typeface="Times New Roman"/>
                <a:cs typeface="Times New Roman"/>
              </a:rPr>
              <a:t>Another drawback </a:t>
            </a:r>
            <a:r>
              <a:rPr sz="1200" dirty="0">
                <a:latin typeface="Times New Roman"/>
                <a:cs typeface="Times New Roman"/>
              </a:rPr>
              <a:t>to exporting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that tariff </a:t>
            </a:r>
            <a:r>
              <a:rPr sz="1200" spc="-5" dirty="0">
                <a:latin typeface="Times New Roman"/>
                <a:cs typeface="Times New Roman"/>
              </a:rPr>
              <a:t>barriers can </a:t>
            </a:r>
            <a:r>
              <a:rPr sz="1200" dirty="0">
                <a:latin typeface="Times New Roman"/>
                <a:cs typeface="Times New Roman"/>
              </a:rPr>
              <a:t>make it </a:t>
            </a:r>
            <a:r>
              <a:rPr sz="1200" spc="-5" dirty="0">
                <a:latin typeface="Times New Roman"/>
                <a:cs typeface="Times New Roman"/>
              </a:rPr>
              <a:t>uneconomical. Similarly,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threat </a:t>
            </a:r>
            <a:r>
              <a:rPr sz="1200" dirty="0">
                <a:latin typeface="Times New Roman"/>
                <a:cs typeface="Times New Roman"/>
              </a:rPr>
              <a:t>of tariff </a:t>
            </a:r>
            <a:r>
              <a:rPr sz="1200" spc="-5" dirty="0">
                <a:latin typeface="Times New Roman"/>
                <a:cs typeface="Times New Roman"/>
              </a:rPr>
              <a:t>barriers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host-country </a:t>
            </a:r>
            <a:r>
              <a:rPr sz="1200" spc="-5" dirty="0">
                <a:latin typeface="Times New Roman"/>
                <a:cs typeface="Times New Roman"/>
              </a:rPr>
              <a:t>government can </a:t>
            </a:r>
            <a:r>
              <a:rPr sz="1200" dirty="0">
                <a:latin typeface="Times New Roman"/>
                <a:cs typeface="Times New Roman"/>
              </a:rPr>
              <a:t>make it </a:t>
            </a:r>
            <a:r>
              <a:rPr sz="1200" spc="5" dirty="0">
                <a:latin typeface="Times New Roman"/>
                <a:cs typeface="Times New Roman"/>
              </a:rPr>
              <a:t>very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risky.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A fourth drawback </a:t>
            </a:r>
            <a:r>
              <a:rPr sz="1200" dirty="0">
                <a:latin typeface="Times New Roman"/>
                <a:cs typeface="Times New Roman"/>
              </a:rPr>
              <a:t>to exporting </a:t>
            </a:r>
            <a:r>
              <a:rPr sz="1200" spc="-5" dirty="0">
                <a:latin typeface="Times New Roman"/>
                <a:cs typeface="Times New Roman"/>
              </a:rPr>
              <a:t>arises when </a:t>
            </a:r>
            <a:r>
              <a:rPr sz="1200" dirty="0">
                <a:latin typeface="Times New Roman"/>
                <a:cs typeface="Times New Roman"/>
              </a:rPr>
              <a:t>a firm </a:t>
            </a:r>
            <a:r>
              <a:rPr sz="1200" spc="-5" dirty="0">
                <a:latin typeface="Times New Roman"/>
                <a:cs typeface="Times New Roman"/>
              </a:rPr>
              <a:t>delegates its marketing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where 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does business </a:t>
            </a:r>
            <a:r>
              <a:rPr sz="1200" dirty="0">
                <a:latin typeface="Times New Roman"/>
                <a:cs typeface="Times New Roman"/>
              </a:rPr>
              <a:t>to a local </a:t>
            </a:r>
            <a:r>
              <a:rPr sz="1200" spc="-5" dirty="0">
                <a:latin typeface="Times New Roman"/>
                <a:cs typeface="Times New Roman"/>
              </a:rPr>
              <a:t>agent. (This is </a:t>
            </a:r>
            <a:r>
              <a:rPr sz="1200" dirty="0">
                <a:latin typeface="Times New Roman"/>
                <a:cs typeface="Times New Roman"/>
              </a:rPr>
              <a:t>common for </a:t>
            </a:r>
            <a:r>
              <a:rPr sz="1200" spc="-5" dirty="0">
                <a:latin typeface="Times New Roman"/>
                <a:cs typeface="Times New Roman"/>
              </a:rPr>
              <a:t>firms </a:t>
            </a:r>
            <a:r>
              <a:rPr sz="1200" dirty="0">
                <a:latin typeface="Times New Roman"/>
                <a:cs typeface="Times New Roman"/>
              </a:rPr>
              <a:t>that are just </a:t>
            </a:r>
            <a:r>
              <a:rPr sz="1200" spc="-5" dirty="0">
                <a:latin typeface="Times New Roman"/>
                <a:cs typeface="Times New Roman"/>
              </a:rPr>
              <a:t>beginning </a:t>
            </a:r>
            <a:r>
              <a:rPr sz="1200" dirty="0">
                <a:latin typeface="Times New Roman"/>
                <a:cs typeface="Times New Roman"/>
              </a:rPr>
              <a:t>to export). 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agents </a:t>
            </a:r>
            <a:r>
              <a:rPr sz="1200" spc="-5" dirty="0">
                <a:latin typeface="Times New Roman"/>
                <a:cs typeface="Times New Roman"/>
              </a:rPr>
              <a:t>often </a:t>
            </a:r>
            <a:r>
              <a:rPr sz="1200" dirty="0">
                <a:latin typeface="Times New Roman"/>
                <a:cs typeface="Times New Roman"/>
              </a:rPr>
              <a:t>carry the products of </a:t>
            </a:r>
            <a:r>
              <a:rPr sz="1200" spc="-5" dirty="0">
                <a:latin typeface="Times New Roman"/>
                <a:cs typeface="Times New Roman"/>
              </a:rPr>
              <a:t>competing firms and so have </a:t>
            </a:r>
            <a:r>
              <a:rPr sz="1200" dirty="0">
                <a:latin typeface="Times New Roman"/>
                <a:cs typeface="Times New Roman"/>
              </a:rPr>
              <a:t>divided </a:t>
            </a:r>
            <a:r>
              <a:rPr sz="1200" spc="-5" dirty="0">
                <a:latin typeface="Times New Roman"/>
                <a:cs typeface="Times New Roman"/>
              </a:rPr>
              <a:t>loyalties.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such  cases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agent may not do </a:t>
            </a:r>
            <a:r>
              <a:rPr sz="1200" spc="-5" dirty="0">
                <a:latin typeface="Times New Roman"/>
                <a:cs typeface="Times New Roman"/>
              </a:rPr>
              <a:t>as good </a:t>
            </a:r>
            <a:r>
              <a:rPr sz="1200" dirty="0">
                <a:latin typeface="Times New Roman"/>
                <a:cs typeface="Times New Roman"/>
              </a:rPr>
              <a:t>a job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would if it </a:t>
            </a:r>
            <a:r>
              <a:rPr sz="1200" spc="-5" dirty="0">
                <a:latin typeface="Times New Roman"/>
                <a:cs typeface="Times New Roman"/>
              </a:rPr>
              <a:t>managed its marketing  itself. There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ways </a:t>
            </a:r>
            <a:r>
              <a:rPr sz="1200" dirty="0">
                <a:latin typeface="Times New Roman"/>
                <a:cs typeface="Times New Roman"/>
              </a:rPr>
              <a:t>around this </a:t>
            </a:r>
            <a:r>
              <a:rPr sz="1200" spc="-5" dirty="0">
                <a:latin typeface="Times New Roman"/>
                <a:cs typeface="Times New Roman"/>
              </a:rPr>
              <a:t>problem, however. </a:t>
            </a:r>
            <a:r>
              <a:rPr sz="1200" dirty="0">
                <a:latin typeface="Times New Roman"/>
                <a:cs typeface="Times New Roman"/>
              </a:rPr>
              <a:t>One way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to set up a wholly owned  subsidiary in the country to </a:t>
            </a:r>
            <a:r>
              <a:rPr sz="1200" spc="-5" dirty="0">
                <a:latin typeface="Times New Roman"/>
                <a:cs typeface="Times New Roman"/>
              </a:rPr>
              <a:t>handle local marketing. Then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can exercise tight control </a:t>
            </a:r>
            <a:r>
              <a:rPr sz="1200" dirty="0">
                <a:latin typeface="Times New Roman"/>
                <a:cs typeface="Times New Roman"/>
              </a:rPr>
              <a:t>over 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while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reaping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advantages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manufacturing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single  </a:t>
            </a:r>
            <a:r>
              <a:rPr sz="1200" spc="-5" dirty="0">
                <a:latin typeface="Times New Roman"/>
                <a:cs typeface="Times New Roman"/>
              </a:rPr>
              <a:t>location.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8255" indent="38100" algn="just">
              <a:lnSpc>
                <a:spcPct val="143600"/>
              </a:lnSpc>
            </a:pPr>
            <a:r>
              <a:rPr sz="1200" b="1" dirty="0">
                <a:latin typeface="Times New Roman"/>
                <a:cs typeface="Times New Roman"/>
              </a:rPr>
              <a:t>[1] </a:t>
            </a:r>
            <a:r>
              <a:rPr sz="1200" b="1" i="1" dirty="0">
                <a:latin typeface="Times New Roman"/>
                <a:cs typeface="Times New Roman"/>
              </a:rPr>
              <a:t>Experience </a:t>
            </a:r>
            <a:r>
              <a:rPr sz="1200" b="1" i="1" spc="-5" dirty="0">
                <a:latin typeface="Times New Roman"/>
                <a:cs typeface="Times New Roman"/>
              </a:rPr>
              <a:t>curve: </a:t>
            </a:r>
            <a:r>
              <a:rPr sz="1200" spc="-5" dirty="0">
                <a:latin typeface="Times New Roman"/>
                <a:cs typeface="Times New Roman"/>
              </a:rPr>
              <a:t>refers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systematic reductions </a:t>
            </a:r>
            <a:r>
              <a:rPr sz="1200" dirty="0">
                <a:latin typeface="Times New Roman"/>
                <a:cs typeface="Times New Roman"/>
              </a:rPr>
              <a:t>in production </a:t>
            </a:r>
            <a:r>
              <a:rPr sz="1200" spc="-5" dirty="0">
                <a:latin typeface="Times New Roman"/>
                <a:cs typeface="Times New Roman"/>
              </a:rPr>
              <a:t>costs </a:t>
            </a:r>
            <a:r>
              <a:rPr sz="1200" dirty="0">
                <a:latin typeface="Times New Roman"/>
                <a:cs typeface="Times New Roman"/>
              </a:rPr>
              <a:t>that have </a:t>
            </a:r>
            <a:r>
              <a:rPr sz="1200" spc="-5" dirty="0">
                <a:latin typeface="Times New Roman"/>
                <a:cs typeface="Times New Roman"/>
              </a:rPr>
              <a:t>been  observed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occur </a:t>
            </a:r>
            <a:r>
              <a:rPr sz="1200" dirty="0">
                <a:latin typeface="Times New Roman"/>
                <a:cs typeface="Times New Roman"/>
              </a:rPr>
              <a:t>over the life of a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i.e. a </a:t>
            </a:r>
            <a:r>
              <a:rPr sz="1200" spc="-5" dirty="0">
                <a:latin typeface="Times New Roman"/>
                <a:cs typeface="Times New Roman"/>
              </a:rPr>
              <a:t>products production cost decline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some  </a:t>
            </a:r>
            <a:r>
              <a:rPr sz="1200" spc="-5" dirty="0">
                <a:latin typeface="Times New Roman"/>
                <a:cs typeface="Times New Roman"/>
              </a:rPr>
              <a:t>characteristics about each </a:t>
            </a:r>
            <a:r>
              <a:rPr sz="1200" dirty="0">
                <a:latin typeface="Times New Roman"/>
                <a:cs typeface="Times New Roman"/>
              </a:rPr>
              <a:t>time </a:t>
            </a:r>
            <a:r>
              <a:rPr sz="1200" spc="-5" dirty="0">
                <a:latin typeface="Times New Roman"/>
                <a:cs typeface="Times New Roman"/>
              </a:rPr>
              <a:t>accumulated output </a:t>
            </a:r>
            <a:r>
              <a:rPr sz="1200" dirty="0">
                <a:latin typeface="Times New Roman"/>
                <a:cs typeface="Times New Roman"/>
              </a:rPr>
              <a:t>doubles. The </a:t>
            </a:r>
            <a:r>
              <a:rPr sz="1200" spc="-5" dirty="0">
                <a:latin typeface="Times New Roman"/>
                <a:cs typeface="Times New Roman"/>
              </a:rPr>
              <a:t>cost reduction could </a:t>
            </a:r>
            <a:r>
              <a:rPr sz="1200" dirty="0">
                <a:latin typeface="Times New Roman"/>
                <a:cs typeface="Times New Roman"/>
              </a:rPr>
              <a:t>be a </a:t>
            </a:r>
            <a:r>
              <a:rPr sz="1200" spc="-5" dirty="0">
                <a:latin typeface="Times New Roman"/>
                <a:cs typeface="Times New Roman"/>
              </a:rPr>
              <a:t>result  </a:t>
            </a:r>
            <a:r>
              <a:rPr sz="1200" dirty="0">
                <a:latin typeface="Times New Roman"/>
                <a:cs typeface="Times New Roman"/>
              </a:rPr>
              <a:t>of: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indent="456565" algn="just">
              <a:lnSpc>
                <a:spcPct val="1438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Learning effect: </a:t>
            </a:r>
            <a:r>
              <a:rPr sz="1200" spc="-5" dirty="0">
                <a:latin typeface="Times New Roman"/>
                <a:cs typeface="Times New Roman"/>
              </a:rPr>
              <a:t>which refers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cost savings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come </a:t>
            </a:r>
            <a:r>
              <a:rPr sz="1200" dirty="0">
                <a:latin typeface="Times New Roman"/>
                <a:cs typeface="Times New Roman"/>
              </a:rPr>
              <a:t>with learning by </a:t>
            </a:r>
            <a:r>
              <a:rPr sz="1200" spc="-5" dirty="0">
                <a:latin typeface="Times New Roman"/>
                <a:cs typeface="Times New Roman"/>
              </a:rPr>
              <a:t>doing; Labor  </a:t>
            </a:r>
            <a:r>
              <a:rPr sz="1200" dirty="0">
                <a:latin typeface="Times New Roman"/>
                <a:cs typeface="Times New Roman"/>
              </a:rPr>
              <a:t>productivity </a:t>
            </a:r>
            <a:r>
              <a:rPr sz="1200" spc="-5" dirty="0">
                <a:latin typeface="Times New Roman"/>
                <a:cs typeface="Times New Roman"/>
              </a:rPr>
              <a:t>increases </a:t>
            </a:r>
            <a:r>
              <a:rPr sz="1200" dirty="0">
                <a:latin typeface="Times New Roman"/>
                <a:cs typeface="Times New Roman"/>
              </a:rPr>
              <a:t>over time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individuals </a:t>
            </a:r>
            <a:r>
              <a:rPr sz="1200" spc="-5" dirty="0">
                <a:latin typeface="Times New Roman"/>
                <a:cs typeface="Times New Roman"/>
              </a:rPr>
              <a:t>learn </a:t>
            </a:r>
            <a:r>
              <a:rPr sz="1200" dirty="0">
                <a:latin typeface="Times New Roman"/>
                <a:cs typeface="Times New Roman"/>
              </a:rPr>
              <a:t>the most </a:t>
            </a:r>
            <a:r>
              <a:rPr sz="1200" spc="-5" dirty="0">
                <a:latin typeface="Times New Roman"/>
                <a:cs typeface="Times New Roman"/>
              </a:rPr>
              <a:t>efficient ways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perform particular  tasks and management </a:t>
            </a:r>
            <a:r>
              <a:rPr sz="1200" dirty="0">
                <a:latin typeface="Times New Roman"/>
                <a:cs typeface="Times New Roman"/>
              </a:rPr>
              <a:t>also </a:t>
            </a:r>
            <a:r>
              <a:rPr sz="1200" spc="-5" dirty="0">
                <a:latin typeface="Times New Roman"/>
                <a:cs typeface="Times New Roman"/>
              </a:rPr>
              <a:t>learns </a:t>
            </a:r>
            <a:r>
              <a:rPr sz="1200" dirty="0">
                <a:latin typeface="Times New Roman"/>
                <a:cs typeface="Times New Roman"/>
              </a:rPr>
              <a:t>how to </a:t>
            </a:r>
            <a:r>
              <a:rPr sz="1200" spc="-5" dirty="0">
                <a:latin typeface="Times New Roman"/>
                <a:cs typeface="Times New Roman"/>
              </a:rPr>
              <a:t>manage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new operation </a:t>
            </a:r>
            <a:r>
              <a:rPr sz="1200" dirty="0">
                <a:latin typeface="Times New Roman"/>
                <a:cs typeface="Times New Roman"/>
              </a:rPr>
              <a:t>more efficiently over time.  </a:t>
            </a:r>
            <a:r>
              <a:rPr sz="1200" spc="-5" dirty="0">
                <a:latin typeface="Times New Roman"/>
                <a:cs typeface="Times New Roman"/>
              </a:rPr>
              <a:t>Therefore,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production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costs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eventually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decline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due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increasing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labor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productivity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managerial  efficiency.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64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0270" cy="814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indent="456565" algn="just">
              <a:lnSpc>
                <a:spcPct val="143700"/>
              </a:lnSpc>
              <a:spcBef>
                <a:spcPts val="9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Economies </a:t>
            </a:r>
            <a:r>
              <a:rPr sz="1200" b="1" i="1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Scale: </a:t>
            </a:r>
            <a:r>
              <a:rPr sz="1200" spc="-5" dirty="0">
                <a:latin typeface="Times New Roman"/>
                <a:cs typeface="Times New Roman"/>
              </a:rPr>
              <a:t>refers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reduction </a:t>
            </a:r>
            <a:r>
              <a:rPr sz="1200" dirty="0">
                <a:latin typeface="Times New Roman"/>
                <a:cs typeface="Times New Roman"/>
              </a:rPr>
              <a:t>in unit cost </a:t>
            </a:r>
            <a:r>
              <a:rPr sz="1200" spc="-5" dirty="0">
                <a:latin typeface="Times New Roman"/>
                <a:cs typeface="Times New Roman"/>
              </a:rPr>
              <a:t>achieved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producing </a:t>
            </a:r>
            <a:r>
              <a:rPr sz="1200" spc="-5" dirty="0">
                <a:latin typeface="Times New Roman"/>
                <a:cs typeface="Times New Roman"/>
              </a:rPr>
              <a:t>large </a:t>
            </a:r>
            <a:r>
              <a:rPr sz="1200" dirty="0">
                <a:latin typeface="Times New Roman"/>
                <a:cs typeface="Times New Roman"/>
              </a:rPr>
              <a:t>volume  of a </a:t>
            </a:r>
            <a:r>
              <a:rPr sz="1200" spc="-5" dirty="0">
                <a:latin typeface="Times New Roman"/>
                <a:cs typeface="Times New Roman"/>
              </a:rPr>
              <a:t>product. Economies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scale </a:t>
            </a:r>
            <a:r>
              <a:rPr sz="1200" dirty="0">
                <a:latin typeface="Times New Roman"/>
                <a:cs typeface="Times New Roman"/>
              </a:rPr>
              <a:t>have a number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sources, </a:t>
            </a:r>
            <a:r>
              <a:rPr sz="1200" dirty="0">
                <a:latin typeface="Times New Roman"/>
                <a:cs typeface="Times New Roman"/>
              </a:rPr>
              <a:t>one of the most </a:t>
            </a:r>
            <a:r>
              <a:rPr sz="1200" spc="-5" dirty="0">
                <a:latin typeface="Times New Roman"/>
                <a:cs typeface="Times New Roman"/>
              </a:rPr>
              <a:t>important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which  seems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ability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spread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fixed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large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volume.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Fixed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required 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set </a:t>
            </a:r>
            <a:r>
              <a:rPr sz="1200" dirty="0">
                <a:latin typeface="Times New Roman"/>
                <a:cs typeface="Times New Roman"/>
              </a:rPr>
              <a:t>up a </a:t>
            </a:r>
            <a:r>
              <a:rPr sz="1200" spc="-5" dirty="0">
                <a:latin typeface="Times New Roman"/>
                <a:cs typeface="Times New Roman"/>
              </a:rPr>
              <a:t>production facility, </a:t>
            </a:r>
            <a:r>
              <a:rPr sz="1200" dirty="0">
                <a:latin typeface="Times New Roman"/>
                <a:cs typeface="Times New Roman"/>
              </a:rPr>
              <a:t>develop a </a:t>
            </a:r>
            <a:r>
              <a:rPr sz="1200" spc="-5" dirty="0">
                <a:latin typeface="Times New Roman"/>
                <a:cs typeface="Times New Roman"/>
              </a:rPr>
              <a:t>new </a:t>
            </a:r>
            <a:r>
              <a:rPr sz="1200" dirty="0">
                <a:latin typeface="Times New Roman"/>
                <a:cs typeface="Times New Roman"/>
              </a:rPr>
              <a:t>product,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like. </a:t>
            </a:r>
            <a:r>
              <a:rPr sz="1200" dirty="0">
                <a:latin typeface="Times New Roman"/>
                <a:cs typeface="Times New Roman"/>
              </a:rPr>
              <a:t>Another </a:t>
            </a:r>
            <a:r>
              <a:rPr sz="1200" spc="-5" dirty="0">
                <a:latin typeface="Times New Roman"/>
                <a:cs typeface="Times New Roman"/>
              </a:rPr>
              <a:t>source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scale  economies is </a:t>
            </a:r>
            <a:r>
              <a:rPr sz="1200" dirty="0">
                <a:latin typeface="Times New Roman"/>
                <a:cs typeface="Times New Roman"/>
              </a:rPr>
              <a:t>the ability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large firms </a:t>
            </a:r>
            <a:r>
              <a:rPr sz="1200" dirty="0">
                <a:latin typeface="Times New Roman"/>
                <a:cs typeface="Times New Roman"/>
              </a:rPr>
              <a:t>to employ increasingly specialized </a:t>
            </a:r>
            <a:r>
              <a:rPr sz="1200" spc="-5" dirty="0">
                <a:latin typeface="Times New Roman"/>
                <a:cs typeface="Times New Roman"/>
              </a:rPr>
              <a:t>equipment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personnel.  </a:t>
            </a:r>
            <a:r>
              <a:rPr sz="1200" dirty="0">
                <a:latin typeface="Times New Roman"/>
                <a:cs typeface="Times New Roman"/>
              </a:rPr>
              <a:t>The theory </a:t>
            </a:r>
            <a:r>
              <a:rPr sz="1200" spc="-5" dirty="0">
                <a:latin typeface="Times New Roman"/>
                <a:cs typeface="Times New Roman"/>
              </a:rPr>
              <a:t>argues </a:t>
            </a:r>
            <a:r>
              <a:rPr sz="1200" dirty="0">
                <a:latin typeface="Times New Roman"/>
                <a:cs typeface="Times New Roman"/>
              </a:rPr>
              <a:t>that the </a:t>
            </a:r>
            <a:r>
              <a:rPr sz="1200" spc="-5" dirty="0">
                <a:latin typeface="Times New Roman"/>
                <a:cs typeface="Times New Roman"/>
              </a:rPr>
              <a:t>division </a:t>
            </a:r>
            <a:r>
              <a:rPr sz="1200" dirty="0">
                <a:latin typeface="Times New Roman"/>
                <a:cs typeface="Times New Roman"/>
              </a:rPr>
              <a:t>of labor is limited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extent of the </a:t>
            </a:r>
            <a:r>
              <a:rPr sz="1200" spc="-5" dirty="0">
                <a:latin typeface="Times New Roman"/>
                <a:cs typeface="Times New Roman"/>
              </a:rPr>
              <a:t>market.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firm’s  </a:t>
            </a:r>
            <a:r>
              <a:rPr sz="1200" dirty="0">
                <a:latin typeface="Times New Roman"/>
                <a:cs typeface="Times New Roman"/>
              </a:rPr>
              <a:t>output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expands,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better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able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specialized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equipment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output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required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justify  the </a:t>
            </a:r>
            <a:r>
              <a:rPr sz="1200" spc="-5" dirty="0">
                <a:latin typeface="Times New Roman"/>
                <a:cs typeface="Times New Roman"/>
              </a:rPr>
              <a:t>hiring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specialized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personnel.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080" indent="38100" algn="just">
              <a:lnSpc>
                <a:spcPct val="143700"/>
              </a:lnSpc>
              <a:spcBef>
                <a:spcPts val="5"/>
              </a:spcBef>
            </a:pPr>
            <a:r>
              <a:rPr sz="1200" i="1" spc="-10" dirty="0">
                <a:latin typeface="Times New Roman"/>
                <a:cs typeface="Times New Roman"/>
              </a:rPr>
              <a:t>[2]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Location</a:t>
            </a:r>
            <a:r>
              <a:rPr sz="1200" b="1" i="1" spc="-2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economies:</a:t>
            </a:r>
            <a:r>
              <a:rPr sz="1200" b="1" i="1" spc="-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are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the</a:t>
            </a:r>
            <a:r>
              <a:rPr sz="1200" i="1" spc="-3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economies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that</a:t>
            </a:r>
            <a:r>
              <a:rPr sz="1200" i="1" spc="-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arise</a:t>
            </a:r>
            <a:r>
              <a:rPr sz="1200" i="1" spc="-3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from</a:t>
            </a:r>
            <a:r>
              <a:rPr sz="1200" i="1" spc="-2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performing</a:t>
            </a:r>
            <a:r>
              <a:rPr sz="1200" i="1" spc="-3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value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creating</a:t>
            </a:r>
            <a:r>
              <a:rPr sz="1200" i="1" spc="-3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activities  </a:t>
            </a:r>
            <a:r>
              <a:rPr sz="1200" i="1" dirty="0">
                <a:latin typeface="Times New Roman"/>
                <a:cs typeface="Times New Roman"/>
              </a:rPr>
              <a:t>in the optimal location </a:t>
            </a:r>
            <a:r>
              <a:rPr sz="1200" i="1" spc="-5" dirty="0">
                <a:latin typeface="Times New Roman"/>
                <a:cs typeface="Times New Roman"/>
              </a:rPr>
              <a:t>for </a:t>
            </a:r>
            <a:r>
              <a:rPr sz="1200" i="1" dirty="0">
                <a:latin typeface="Times New Roman"/>
                <a:cs typeface="Times New Roman"/>
              </a:rPr>
              <a:t>that </a:t>
            </a:r>
            <a:r>
              <a:rPr sz="1200" i="1" spc="-5" dirty="0">
                <a:latin typeface="Times New Roman"/>
                <a:cs typeface="Times New Roman"/>
              </a:rPr>
              <a:t>activity, wherever </a:t>
            </a:r>
            <a:r>
              <a:rPr sz="1200" i="1" dirty="0">
                <a:latin typeface="Times New Roman"/>
                <a:cs typeface="Times New Roman"/>
              </a:rPr>
              <a:t>in the world that might </a:t>
            </a:r>
            <a:r>
              <a:rPr sz="1200" i="1" spc="-10" dirty="0">
                <a:latin typeface="Times New Roman"/>
                <a:cs typeface="Times New Roman"/>
              </a:rPr>
              <a:t>be </a:t>
            </a:r>
            <a:r>
              <a:rPr sz="1200" i="1" spc="-5" dirty="0">
                <a:latin typeface="Times New Roman"/>
                <a:cs typeface="Times New Roman"/>
              </a:rPr>
              <a:t>(transportation cost  </a:t>
            </a:r>
            <a:r>
              <a:rPr sz="1200" i="1" dirty="0">
                <a:latin typeface="Times New Roman"/>
                <a:cs typeface="Times New Roman"/>
              </a:rPr>
              <a:t>and trade </a:t>
            </a:r>
            <a:r>
              <a:rPr sz="1200" i="1" spc="-5" dirty="0">
                <a:latin typeface="Times New Roman"/>
                <a:cs typeface="Times New Roman"/>
              </a:rPr>
              <a:t>barriers permitting). This can </a:t>
            </a:r>
            <a:r>
              <a:rPr sz="1200" i="1" dirty="0">
                <a:latin typeface="Times New Roman"/>
                <a:cs typeface="Times New Roman"/>
              </a:rPr>
              <a:t>lower </a:t>
            </a:r>
            <a:r>
              <a:rPr sz="1200" i="1" spc="-5" dirty="0">
                <a:latin typeface="Times New Roman"/>
                <a:cs typeface="Times New Roman"/>
              </a:rPr>
              <a:t>the costs </a:t>
            </a:r>
            <a:r>
              <a:rPr sz="1200" i="1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value creation </a:t>
            </a:r>
            <a:r>
              <a:rPr sz="1200" i="1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help </a:t>
            </a:r>
            <a:r>
              <a:rPr sz="1200" i="1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firm to  achieve </a:t>
            </a:r>
            <a:r>
              <a:rPr sz="1200" i="1" dirty="0">
                <a:latin typeface="Times New Roman"/>
                <a:cs typeface="Times New Roman"/>
              </a:rPr>
              <a:t>a low-cost position, and/or it </a:t>
            </a:r>
            <a:r>
              <a:rPr sz="1200" i="1" spc="-5" dirty="0">
                <a:latin typeface="Times New Roman"/>
                <a:cs typeface="Times New Roman"/>
              </a:rPr>
              <a:t>can enable </a:t>
            </a:r>
            <a:r>
              <a:rPr sz="1200" i="1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firm </a:t>
            </a:r>
            <a:r>
              <a:rPr sz="1200" i="1" dirty="0">
                <a:latin typeface="Times New Roman"/>
                <a:cs typeface="Times New Roman"/>
              </a:rPr>
              <a:t>to </a:t>
            </a:r>
            <a:r>
              <a:rPr sz="1200" i="1" spc="-5" dirty="0">
                <a:latin typeface="Times New Roman"/>
                <a:cs typeface="Times New Roman"/>
              </a:rPr>
              <a:t>differentiate its </a:t>
            </a:r>
            <a:r>
              <a:rPr sz="1200" i="1" dirty="0">
                <a:latin typeface="Times New Roman"/>
                <a:cs typeface="Times New Roman"/>
              </a:rPr>
              <a:t>product </a:t>
            </a:r>
            <a:r>
              <a:rPr sz="1200" i="1" spc="-5" dirty="0">
                <a:latin typeface="Times New Roman"/>
                <a:cs typeface="Times New Roman"/>
              </a:rPr>
              <a:t>offerings from  </a:t>
            </a:r>
            <a:r>
              <a:rPr sz="1200" i="1" dirty="0">
                <a:latin typeface="Times New Roman"/>
                <a:cs typeface="Times New Roman"/>
              </a:rPr>
              <a:t>that of </a:t>
            </a:r>
            <a:r>
              <a:rPr sz="1200" i="1" spc="-5" dirty="0">
                <a:latin typeface="Times New Roman"/>
                <a:cs typeface="Times New Roman"/>
              </a:rPr>
              <a:t>competitors. For example, moving manufacturing operations </a:t>
            </a:r>
            <a:r>
              <a:rPr sz="1200" i="1" dirty="0">
                <a:latin typeface="Times New Roman"/>
                <a:cs typeface="Times New Roman"/>
              </a:rPr>
              <a:t>to </a:t>
            </a:r>
            <a:r>
              <a:rPr sz="1200" i="1" spc="-5" dirty="0">
                <a:latin typeface="Times New Roman"/>
                <a:cs typeface="Times New Roman"/>
              </a:rPr>
              <a:t>countries where </a:t>
            </a:r>
            <a:r>
              <a:rPr sz="1200" i="1" dirty="0">
                <a:latin typeface="Times New Roman"/>
                <a:cs typeface="Times New Roman"/>
              </a:rPr>
              <a:t>there </a:t>
            </a:r>
            <a:r>
              <a:rPr sz="1200" i="1" spc="-5" dirty="0">
                <a:latin typeface="Times New Roman"/>
                <a:cs typeface="Times New Roman"/>
              </a:rPr>
              <a:t>is  </a:t>
            </a:r>
            <a:r>
              <a:rPr sz="1200" i="1" dirty="0">
                <a:latin typeface="Times New Roman"/>
                <a:cs typeface="Times New Roman"/>
              </a:rPr>
              <a:t>low labor </a:t>
            </a:r>
            <a:r>
              <a:rPr sz="1200" i="1" spc="-5" dirty="0">
                <a:latin typeface="Times New Roman"/>
                <a:cs typeface="Times New Roman"/>
              </a:rPr>
              <a:t>cost </a:t>
            </a:r>
            <a:r>
              <a:rPr sz="1200" i="1" dirty="0">
                <a:latin typeface="Times New Roman"/>
                <a:cs typeface="Times New Roman"/>
              </a:rPr>
              <a:t>to </a:t>
            </a:r>
            <a:r>
              <a:rPr sz="1200" i="1" spc="-5" dirty="0">
                <a:latin typeface="Times New Roman"/>
                <a:cs typeface="Times New Roman"/>
              </a:rPr>
              <a:t>lower the cost </a:t>
            </a:r>
            <a:r>
              <a:rPr sz="1200" i="1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value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creation.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latin typeface="Times New Roman"/>
                <a:cs typeface="Times New Roman"/>
              </a:rPr>
              <a:t>2. </a:t>
            </a:r>
            <a:r>
              <a:rPr sz="1200" b="1" spc="-5" dirty="0">
                <a:latin typeface="Times New Roman"/>
                <a:cs typeface="Times New Roman"/>
              </a:rPr>
              <a:t>Turnkey Projects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800"/>
              </a:lnSpc>
              <a:spcBef>
                <a:spcPts val="1165"/>
              </a:spcBef>
            </a:pPr>
            <a:r>
              <a:rPr sz="1200" spc="-5" dirty="0">
                <a:latin typeface="Times New Roman"/>
                <a:cs typeface="Times New Roman"/>
              </a:rPr>
              <a:t>Firms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specialize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design, construction, and </a:t>
            </a:r>
            <a:r>
              <a:rPr sz="1200" dirty="0">
                <a:latin typeface="Times New Roman"/>
                <a:cs typeface="Times New Roman"/>
              </a:rPr>
              <a:t>start-up of turnkey plants </a:t>
            </a:r>
            <a:r>
              <a:rPr sz="1200" spc="-5" dirty="0">
                <a:latin typeface="Times New Roman"/>
                <a:cs typeface="Times New Roman"/>
              </a:rPr>
              <a:t>are common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some industries. </a:t>
            </a:r>
            <a:r>
              <a:rPr sz="1200" spc="-2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a turnkey </a:t>
            </a:r>
            <a:r>
              <a:rPr sz="1200" spc="-5" dirty="0">
                <a:latin typeface="Times New Roman"/>
                <a:cs typeface="Times New Roman"/>
              </a:rPr>
              <a:t>project, </a:t>
            </a:r>
            <a:r>
              <a:rPr sz="1200" dirty="0">
                <a:latin typeface="Times New Roman"/>
                <a:cs typeface="Times New Roman"/>
              </a:rPr>
              <a:t>the contractor </a:t>
            </a:r>
            <a:r>
              <a:rPr sz="1200" spc="-5" dirty="0">
                <a:latin typeface="Times New Roman"/>
                <a:cs typeface="Times New Roman"/>
              </a:rPr>
              <a:t>agrees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handle every detail </a:t>
            </a:r>
            <a:r>
              <a:rPr sz="1200" dirty="0">
                <a:latin typeface="Times New Roman"/>
                <a:cs typeface="Times New Roman"/>
              </a:rPr>
              <a:t>of the project  for a </a:t>
            </a:r>
            <a:r>
              <a:rPr sz="1200" spc="-5" dirty="0">
                <a:latin typeface="Times New Roman"/>
                <a:cs typeface="Times New Roman"/>
              </a:rPr>
              <a:t>foreign client </a:t>
            </a:r>
            <a:r>
              <a:rPr sz="1200" dirty="0">
                <a:latin typeface="Times New Roman"/>
                <a:cs typeface="Times New Roman"/>
              </a:rPr>
              <a:t>including the training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operation </a:t>
            </a:r>
            <a:r>
              <a:rPr sz="1200" spc="-5" dirty="0">
                <a:latin typeface="Times New Roman"/>
                <a:cs typeface="Times New Roman"/>
              </a:rPr>
              <a:t>personnel. At </a:t>
            </a:r>
            <a:r>
              <a:rPr sz="1200" dirty="0">
                <a:latin typeface="Times New Roman"/>
                <a:cs typeface="Times New Roman"/>
              </a:rPr>
              <a:t>completion of the </a:t>
            </a:r>
            <a:r>
              <a:rPr sz="1200" spc="-5" dirty="0">
                <a:latin typeface="Times New Roman"/>
                <a:cs typeface="Times New Roman"/>
              </a:rPr>
              <a:t>contract,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foreign client </a:t>
            </a:r>
            <a:r>
              <a:rPr sz="1200" dirty="0">
                <a:latin typeface="Times New Roman"/>
                <a:cs typeface="Times New Roman"/>
              </a:rPr>
              <a:t>is handled the </a:t>
            </a:r>
            <a:r>
              <a:rPr sz="1200" spc="5" dirty="0">
                <a:latin typeface="Times New Roman"/>
                <a:cs typeface="Times New Roman"/>
              </a:rPr>
              <a:t>“key </a:t>
            </a:r>
            <a:r>
              <a:rPr sz="1200" spc="-5" dirty="0">
                <a:latin typeface="Times New Roman"/>
                <a:cs typeface="Times New Roman"/>
              </a:rPr>
              <a:t>“to </a:t>
            </a:r>
            <a:r>
              <a:rPr sz="1200" dirty="0">
                <a:latin typeface="Times New Roman"/>
                <a:cs typeface="Times New Roman"/>
              </a:rPr>
              <a:t>a plant that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ready for full operation- hence the term  </a:t>
            </a:r>
            <a:r>
              <a:rPr sz="1200" spc="-5" dirty="0">
                <a:latin typeface="Times New Roman"/>
                <a:cs typeface="Times New Roman"/>
              </a:rPr>
              <a:t>turnkey.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actually a </a:t>
            </a:r>
            <a:r>
              <a:rPr sz="1200" spc="-5" dirty="0">
                <a:latin typeface="Times New Roman"/>
                <a:cs typeface="Times New Roman"/>
              </a:rPr>
              <a:t>means </a:t>
            </a:r>
            <a:r>
              <a:rPr sz="1200" dirty="0">
                <a:latin typeface="Times New Roman"/>
                <a:cs typeface="Times New Roman"/>
              </a:rPr>
              <a:t>of exporting </a:t>
            </a:r>
            <a:r>
              <a:rPr sz="1200" spc="-5" dirty="0">
                <a:latin typeface="Times New Roman"/>
                <a:cs typeface="Times New Roman"/>
              </a:rPr>
              <a:t>process </a:t>
            </a:r>
            <a:r>
              <a:rPr sz="1200" dirty="0">
                <a:latin typeface="Times New Roman"/>
                <a:cs typeface="Times New Roman"/>
              </a:rPr>
              <a:t>technology to </a:t>
            </a:r>
            <a:r>
              <a:rPr sz="1200" spc="-5" dirty="0">
                <a:latin typeface="Times New Roman"/>
                <a:cs typeface="Times New Roman"/>
              </a:rPr>
              <a:t>other countries.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sense </a:t>
            </a:r>
            <a:r>
              <a:rPr sz="1200" dirty="0">
                <a:latin typeface="Times New Roman"/>
                <a:cs typeface="Times New Roman"/>
              </a:rPr>
              <a:t>it 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just a very specialized kind of </a:t>
            </a:r>
            <a:r>
              <a:rPr sz="1200" spc="-5" dirty="0">
                <a:latin typeface="Times New Roman"/>
                <a:cs typeface="Times New Roman"/>
              </a:rPr>
              <a:t>exporting. </a:t>
            </a:r>
            <a:r>
              <a:rPr sz="1200" dirty="0">
                <a:latin typeface="Times New Roman"/>
                <a:cs typeface="Times New Roman"/>
              </a:rPr>
              <a:t>Turnkey </a:t>
            </a:r>
            <a:r>
              <a:rPr sz="1200" spc="-5" dirty="0">
                <a:latin typeface="Times New Roman"/>
                <a:cs typeface="Times New Roman"/>
              </a:rPr>
              <a:t>projects are </a:t>
            </a:r>
            <a:r>
              <a:rPr sz="1200" dirty="0">
                <a:latin typeface="Times New Roman"/>
                <a:cs typeface="Times New Roman"/>
              </a:rPr>
              <a:t>most common in the </a:t>
            </a:r>
            <a:r>
              <a:rPr sz="1200" spc="-5" dirty="0">
                <a:latin typeface="Times New Roman"/>
                <a:cs typeface="Times New Roman"/>
              </a:rPr>
              <a:t>chemical,  pharmaceutical, </a:t>
            </a:r>
            <a:r>
              <a:rPr sz="1200" dirty="0">
                <a:latin typeface="Times New Roman"/>
                <a:cs typeface="Times New Roman"/>
              </a:rPr>
              <a:t>petroleum </a:t>
            </a:r>
            <a:r>
              <a:rPr sz="1200" spc="-5" dirty="0">
                <a:latin typeface="Times New Roman"/>
                <a:cs typeface="Times New Roman"/>
              </a:rPr>
              <a:t>refining, and metal refining industries, all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which use </a:t>
            </a:r>
            <a:r>
              <a:rPr sz="1200" dirty="0">
                <a:latin typeface="Times New Roman"/>
                <a:cs typeface="Times New Roman"/>
              </a:rPr>
              <a:t>complex,  expensive </a:t>
            </a:r>
            <a:r>
              <a:rPr sz="1200" spc="-5" dirty="0">
                <a:latin typeface="Times New Roman"/>
                <a:cs typeface="Times New Roman"/>
              </a:rPr>
              <a:t>production-process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technologies.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Advantages: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6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know-how required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assemble and </a:t>
            </a:r>
            <a:r>
              <a:rPr sz="1200" dirty="0">
                <a:latin typeface="Times New Roman"/>
                <a:cs typeface="Times New Roman"/>
              </a:rPr>
              <a:t>run a technologically </a:t>
            </a:r>
            <a:r>
              <a:rPr sz="1200" spc="-5" dirty="0">
                <a:latin typeface="Times New Roman"/>
                <a:cs typeface="Times New Roman"/>
              </a:rPr>
              <a:t>complex process, such as </a:t>
            </a:r>
            <a:r>
              <a:rPr sz="1200" dirty="0">
                <a:latin typeface="Times New Roman"/>
                <a:cs typeface="Times New Roman"/>
              </a:rPr>
              <a:t>refining  </a:t>
            </a:r>
            <a:r>
              <a:rPr sz="1200" spc="-5" dirty="0">
                <a:latin typeface="Times New Roman"/>
                <a:cs typeface="Times New Roman"/>
              </a:rPr>
              <a:t>petroleum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steel,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valuable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asset.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advantage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turnkey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project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way  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earning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great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economic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returns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asset.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strategy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particularly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useful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cases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where  foreign direct </a:t>
            </a:r>
            <a:r>
              <a:rPr sz="1200" dirty="0">
                <a:latin typeface="Times New Roman"/>
                <a:cs typeface="Times New Roman"/>
              </a:rPr>
              <a:t>investment </a:t>
            </a:r>
            <a:r>
              <a:rPr sz="1200" spc="-10" dirty="0">
                <a:latin typeface="Times New Roman"/>
                <a:cs typeface="Times New Roman"/>
              </a:rPr>
              <a:t>(FDI)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limited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host-government </a:t>
            </a:r>
            <a:r>
              <a:rPr sz="1200" spc="-5" dirty="0">
                <a:latin typeface="Times New Roman"/>
                <a:cs typeface="Times New Roman"/>
              </a:rPr>
              <a:t>regulations. For example,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65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1540" cy="8039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437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governments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dirty="0">
                <a:latin typeface="Times New Roman"/>
                <a:cs typeface="Times New Roman"/>
              </a:rPr>
              <a:t>oil-rich </a:t>
            </a:r>
            <a:r>
              <a:rPr sz="1200" spc="-5" dirty="0">
                <a:latin typeface="Times New Roman"/>
                <a:cs typeface="Times New Roman"/>
              </a:rPr>
              <a:t>countries have </a:t>
            </a:r>
            <a:r>
              <a:rPr sz="1200" dirty="0">
                <a:latin typeface="Times New Roman"/>
                <a:cs typeface="Times New Roman"/>
              </a:rPr>
              <a:t>set out to build their own </a:t>
            </a:r>
            <a:r>
              <a:rPr sz="1200" spc="-5" dirty="0">
                <a:latin typeface="Times New Roman"/>
                <a:cs typeface="Times New Roman"/>
              </a:rPr>
              <a:t>petroleum </a:t>
            </a:r>
            <a:r>
              <a:rPr sz="1200" dirty="0">
                <a:latin typeface="Times New Roman"/>
                <a:cs typeface="Times New Roman"/>
              </a:rPr>
              <a:t>refining  </a:t>
            </a:r>
            <a:r>
              <a:rPr sz="1200" spc="-5" dirty="0">
                <a:latin typeface="Times New Roman"/>
                <a:cs typeface="Times New Roman"/>
              </a:rPr>
              <a:t>industries and, </a:t>
            </a:r>
            <a:r>
              <a:rPr sz="1200" dirty="0">
                <a:latin typeface="Times New Roman"/>
                <a:cs typeface="Times New Roman"/>
              </a:rPr>
              <a:t>a step toward that </a:t>
            </a:r>
            <a:r>
              <a:rPr sz="1200" spc="-5" dirty="0">
                <a:latin typeface="Times New Roman"/>
                <a:cs typeface="Times New Roman"/>
              </a:rPr>
              <a:t>goal, </a:t>
            </a:r>
            <a:r>
              <a:rPr sz="1200" dirty="0">
                <a:latin typeface="Times New Roman"/>
                <a:cs typeface="Times New Roman"/>
              </a:rPr>
              <a:t>have restricted FDI in their oil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refining </a:t>
            </a:r>
            <a:r>
              <a:rPr sz="1200" spc="-5" dirty="0">
                <a:latin typeface="Times New Roman"/>
                <a:cs typeface="Times New Roman"/>
              </a:rPr>
              <a:t>sectors. </a:t>
            </a:r>
            <a:r>
              <a:rPr sz="1200" dirty="0">
                <a:latin typeface="Times New Roman"/>
                <a:cs typeface="Times New Roman"/>
              </a:rPr>
              <a:t>Since  many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countries lacked </a:t>
            </a:r>
            <a:r>
              <a:rPr sz="1200" dirty="0">
                <a:latin typeface="Times New Roman"/>
                <a:cs typeface="Times New Roman"/>
              </a:rPr>
              <a:t>petroleum-refining </a:t>
            </a:r>
            <a:r>
              <a:rPr sz="1200" spc="-5" dirty="0">
                <a:latin typeface="Times New Roman"/>
                <a:cs typeface="Times New Roman"/>
              </a:rPr>
              <a:t>technology, however,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had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gain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10" dirty="0">
                <a:latin typeface="Times New Roman"/>
                <a:cs typeface="Times New Roman"/>
              </a:rPr>
              <a:t>by  </a:t>
            </a:r>
            <a:r>
              <a:rPr sz="1200" spc="-5" dirty="0">
                <a:latin typeface="Times New Roman"/>
                <a:cs typeface="Times New Roman"/>
              </a:rPr>
              <a:t>entering </a:t>
            </a:r>
            <a:r>
              <a:rPr sz="1200" dirty="0">
                <a:latin typeface="Times New Roman"/>
                <a:cs typeface="Times New Roman"/>
              </a:rPr>
              <a:t>into turnkey </a:t>
            </a:r>
            <a:r>
              <a:rPr sz="1200" spc="-5" dirty="0">
                <a:latin typeface="Times New Roman"/>
                <a:cs typeface="Times New Roman"/>
              </a:rPr>
              <a:t>projects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foreign firms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had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technology. Such deals are often  attractive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selling </a:t>
            </a:r>
            <a:r>
              <a:rPr sz="1200" dirty="0">
                <a:latin typeface="Times New Roman"/>
                <a:cs typeface="Times New Roman"/>
              </a:rPr>
              <a:t>firm </a:t>
            </a:r>
            <a:r>
              <a:rPr sz="1200" spc="-5" dirty="0">
                <a:latin typeface="Times New Roman"/>
                <a:cs typeface="Times New Roman"/>
              </a:rPr>
              <a:t>because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would probably have no other </a:t>
            </a:r>
            <a:r>
              <a:rPr sz="1200" spc="5" dirty="0">
                <a:latin typeface="Times New Roman"/>
                <a:cs typeface="Times New Roman"/>
              </a:rPr>
              <a:t>way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earn </a:t>
            </a:r>
            <a:r>
              <a:rPr sz="1200" dirty="0">
                <a:latin typeface="Times New Roman"/>
                <a:cs typeface="Times New Roman"/>
              </a:rPr>
              <a:t>a return on their  </a:t>
            </a:r>
            <a:r>
              <a:rPr sz="1200" spc="-5" dirty="0">
                <a:latin typeface="Times New Roman"/>
                <a:cs typeface="Times New Roman"/>
              </a:rPr>
              <a:t>valuable </a:t>
            </a:r>
            <a:r>
              <a:rPr sz="1200" dirty="0">
                <a:latin typeface="Times New Roman"/>
                <a:cs typeface="Times New Roman"/>
              </a:rPr>
              <a:t>know-how in that</a:t>
            </a:r>
            <a:r>
              <a:rPr sz="1200" spc="-5" dirty="0">
                <a:latin typeface="Times New Roman"/>
                <a:cs typeface="Times New Roman"/>
              </a:rPr>
              <a:t> country.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turnkey </a:t>
            </a:r>
            <a:r>
              <a:rPr sz="1200" spc="-5" dirty="0">
                <a:latin typeface="Times New Roman"/>
                <a:cs typeface="Times New Roman"/>
              </a:rPr>
              <a:t>strategy, as </a:t>
            </a:r>
            <a:r>
              <a:rPr sz="1200" dirty="0">
                <a:latin typeface="Times New Roman"/>
                <a:cs typeface="Times New Roman"/>
              </a:rPr>
              <a:t>opposed to a more </a:t>
            </a:r>
            <a:r>
              <a:rPr sz="1200" spc="-5" dirty="0">
                <a:latin typeface="Times New Roman"/>
                <a:cs typeface="Times New Roman"/>
              </a:rPr>
              <a:t>conventional type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FDI,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make sense in a country  </a:t>
            </a:r>
            <a:r>
              <a:rPr sz="1200" spc="-5" dirty="0">
                <a:latin typeface="Times New Roman"/>
                <a:cs typeface="Times New Roman"/>
              </a:rPr>
              <a:t>were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political and </a:t>
            </a:r>
            <a:r>
              <a:rPr sz="1200" dirty="0">
                <a:latin typeface="Times New Roman"/>
                <a:cs typeface="Times New Roman"/>
              </a:rPr>
              <a:t>economic </a:t>
            </a:r>
            <a:r>
              <a:rPr sz="1200" spc="-5" dirty="0">
                <a:latin typeface="Times New Roman"/>
                <a:cs typeface="Times New Roman"/>
              </a:rPr>
              <a:t>environment is such </a:t>
            </a:r>
            <a:r>
              <a:rPr sz="1200" dirty="0">
                <a:latin typeface="Times New Roman"/>
                <a:cs typeface="Times New Roman"/>
              </a:rPr>
              <a:t>that a longer-term investment </a:t>
            </a:r>
            <a:r>
              <a:rPr sz="1200" spc="-5" dirty="0">
                <a:latin typeface="Times New Roman"/>
                <a:cs typeface="Times New Roman"/>
              </a:rPr>
              <a:t>might </a:t>
            </a:r>
            <a:r>
              <a:rPr sz="1200" dirty="0">
                <a:latin typeface="Times New Roman"/>
                <a:cs typeface="Times New Roman"/>
              </a:rPr>
              <a:t>expose  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unacceptable political and/or economic risks (e.g., </a:t>
            </a:r>
            <a:r>
              <a:rPr sz="1200" dirty="0">
                <a:latin typeface="Times New Roman"/>
                <a:cs typeface="Times New Roman"/>
              </a:rPr>
              <a:t>the risk of </a:t>
            </a:r>
            <a:r>
              <a:rPr sz="1200" spc="-5" dirty="0">
                <a:latin typeface="Times New Roman"/>
                <a:cs typeface="Times New Roman"/>
              </a:rPr>
              <a:t>nationalization </a:t>
            </a:r>
            <a:r>
              <a:rPr sz="1200" dirty="0">
                <a:latin typeface="Times New Roman"/>
                <a:cs typeface="Times New Roman"/>
              </a:rPr>
              <a:t>or of  </a:t>
            </a:r>
            <a:r>
              <a:rPr sz="1200" spc="-5" dirty="0">
                <a:latin typeface="Times New Roman"/>
                <a:cs typeface="Times New Roman"/>
              </a:rPr>
              <a:t>economic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collapse)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Disadvantage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Three </a:t>
            </a:r>
            <a:r>
              <a:rPr sz="1200" dirty="0">
                <a:latin typeface="Times New Roman"/>
                <a:cs typeface="Times New Roman"/>
              </a:rPr>
              <a:t>main </a:t>
            </a:r>
            <a:r>
              <a:rPr sz="1200" spc="-5" dirty="0">
                <a:latin typeface="Times New Roman"/>
                <a:cs typeface="Times New Roman"/>
              </a:rPr>
              <a:t>drawbacks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associated </a:t>
            </a:r>
            <a:r>
              <a:rPr sz="1200" dirty="0">
                <a:latin typeface="Times New Roman"/>
                <a:cs typeface="Times New Roman"/>
              </a:rPr>
              <a:t>with a turnkey </a:t>
            </a:r>
            <a:r>
              <a:rPr sz="1200" spc="-5" dirty="0">
                <a:latin typeface="Times New Roman"/>
                <a:cs typeface="Times New Roman"/>
              </a:rPr>
              <a:t>strategy. First,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definition, 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that  </a:t>
            </a:r>
            <a:r>
              <a:rPr sz="1200" spc="-5" dirty="0">
                <a:latin typeface="Times New Roman"/>
                <a:cs typeface="Times New Roman"/>
              </a:rPr>
              <a:t>enters </a:t>
            </a:r>
            <a:r>
              <a:rPr sz="1200" dirty="0">
                <a:latin typeface="Times New Roman"/>
                <a:cs typeface="Times New Roman"/>
              </a:rPr>
              <a:t>into a turnkey deal </a:t>
            </a:r>
            <a:r>
              <a:rPr sz="1200" spc="-5" dirty="0">
                <a:latin typeface="Times New Roman"/>
                <a:cs typeface="Times New Roman"/>
              </a:rPr>
              <a:t>will have </a:t>
            </a:r>
            <a:r>
              <a:rPr sz="1200" dirty="0">
                <a:latin typeface="Times New Roman"/>
                <a:cs typeface="Times New Roman"/>
              </a:rPr>
              <a:t>no long-term </a:t>
            </a:r>
            <a:r>
              <a:rPr sz="1200" spc="-5" dirty="0">
                <a:latin typeface="Times New Roman"/>
                <a:cs typeface="Times New Roman"/>
              </a:rPr>
              <a:t>interest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foreign country.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disadvantage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subsequently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proves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major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output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process 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has been exported. One </a:t>
            </a:r>
            <a:r>
              <a:rPr sz="1200" dirty="0">
                <a:latin typeface="Times New Roman"/>
                <a:cs typeface="Times New Roman"/>
              </a:rPr>
              <a:t>way </a:t>
            </a:r>
            <a:r>
              <a:rPr sz="1200" spc="-5" dirty="0">
                <a:latin typeface="Times New Roman"/>
                <a:cs typeface="Times New Roman"/>
              </a:rPr>
              <a:t>around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to take a minority equity </a:t>
            </a:r>
            <a:r>
              <a:rPr sz="1200" spc="-5" dirty="0">
                <a:latin typeface="Times New Roman"/>
                <a:cs typeface="Times New Roman"/>
              </a:rPr>
              <a:t>interest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operation  set </a:t>
            </a:r>
            <a:r>
              <a:rPr sz="1200" dirty="0">
                <a:latin typeface="Times New Roman"/>
                <a:cs typeface="Times New Roman"/>
              </a:rPr>
              <a:t>up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turnkey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project.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Second,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enters </a:t>
            </a:r>
            <a:r>
              <a:rPr sz="1200" dirty="0">
                <a:latin typeface="Times New Roman"/>
                <a:cs typeface="Times New Roman"/>
              </a:rPr>
              <a:t>into a turnkey project with a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enterprise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inadvertently  </a:t>
            </a:r>
            <a:r>
              <a:rPr sz="1200" spc="-5" dirty="0">
                <a:latin typeface="Times New Roman"/>
                <a:cs typeface="Times New Roman"/>
              </a:rPr>
              <a:t>create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competitor. For example, </a:t>
            </a:r>
            <a:r>
              <a:rPr sz="1200" dirty="0">
                <a:latin typeface="Times New Roman"/>
                <a:cs typeface="Times New Roman"/>
              </a:rPr>
              <a:t>many of the </a:t>
            </a:r>
            <a:r>
              <a:rPr sz="1200" spc="-5" dirty="0">
                <a:latin typeface="Times New Roman"/>
                <a:cs typeface="Times New Roman"/>
              </a:rPr>
              <a:t>Western firms </a:t>
            </a:r>
            <a:r>
              <a:rPr sz="1200" dirty="0">
                <a:latin typeface="Times New Roman"/>
                <a:cs typeface="Times New Roman"/>
              </a:rPr>
              <a:t>that sold oil-refining technology to  </a:t>
            </a:r>
            <a:r>
              <a:rPr sz="1200" spc="-5" dirty="0">
                <a:latin typeface="Times New Roman"/>
                <a:cs typeface="Times New Roman"/>
              </a:rPr>
              <a:t>firms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Saudi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Arabia,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Kuwait,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Persian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Gulf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stages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now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themselves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competing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head  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head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those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world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oil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Third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related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second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point,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firm’s  </a:t>
            </a:r>
            <a:r>
              <a:rPr sz="1200" dirty="0">
                <a:latin typeface="Times New Roman"/>
                <a:cs typeface="Times New Roman"/>
              </a:rPr>
              <a:t>technology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source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competitive advantage, </a:t>
            </a:r>
            <a:r>
              <a:rPr sz="1200" dirty="0">
                <a:latin typeface="Times New Roman"/>
                <a:cs typeface="Times New Roman"/>
              </a:rPr>
              <a:t>then selling this technology through a turnkey  </a:t>
            </a:r>
            <a:r>
              <a:rPr sz="1200" spc="-5" dirty="0">
                <a:latin typeface="Times New Roman"/>
                <a:cs typeface="Times New Roman"/>
              </a:rPr>
              <a:t>project is also selling </a:t>
            </a:r>
            <a:r>
              <a:rPr sz="1200" dirty="0">
                <a:latin typeface="Times New Roman"/>
                <a:cs typeface="Times New Roman"/>
              </a:rPr>
              <a:t>competitive </a:t>
            </a:r>
            <a:r>
              <a:rPr sz="1200" spc="-5" dirty="0">
                <a:latin typeface="Times New Roman"/>
                <a:cs typeface="Times New Roman"/>
              </a:rPr>
              <a:t>advantage </a:t>
            </a:r>
            <a:r>
              <a:rPr sz="1200" dirty="0">
                <a:latin typeface="Times New Roman"/>
                <a:cs typeface="Times New Roman"/>
              </a:rPr>
              <a:t>to potential </a:t>
            </a:r>
            <a:r>
              <a:rPr sz="1200" spc="-5" dirty="0">
                <a:latin typeface="Times New Roman"/>
                <a:cs typeface="Times New Roman"/>
              </a:rPr>
              <a:t>and/or actual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competition.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3.</a:t>
            </a:r>
            <a:r>
              <a:rPr sz="1200" b="1" spc="29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Licensing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900"/>
              </a:lnSpc>
            </a:pP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licensing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agreement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arrangement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whereby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licensor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grants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rights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intangible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property  to </a:t>
            </a:r>
            <a:r>
              <a:rPr sz="1200" spc="-5" dirty="0">
                <a:latin typeface="Times New Roman"/>
                <a:cs typeface="Times New Roman"/>
              </a:rPr>
              <a:t>another </a:t>
            </a:r>
            <a:r>
              <a:rPr sz="1200" dirty="0">
                <a:latin typeface="Times New Roman"/>
                <a:cs typeface="Times New Roman"/>
              </a:rPr>
              <a:t>entity (the </a:t>
            </a:r>
            <a:r>
              <a:rPr sz="1200" spc="-5" dirty="0">
                <a:latin typeface="Times New Roman"/>
                <a:cs typeface="Times New Roman"/>
              </a:rPr>
              <a:t>licensee) </a:t>
            </a:r>
            <a:r>
              <a:rPr sz="1200" dirty="0">
                <a:latin typeface="Times New Roman"/>
                <a:cs typeface="Times New Roman"/>
              </a:rPr>
              <a:t>for a </a:t>
            </a:r>
            <a:r>
              <a:rPr sz="1200" spc="-5" dirty="0">
                <a:latin typeface="Times New Roman"/>
                <a:cs typeface="Times New Roman"/>
              </a:rPr>
              <a:t>specified </a:t>
            </a:r>
            <a:r>
              <a:rPr sz="1200" dirty="0">
                <a:latin typeface="Times New Roman"/>
                <a:cs typeface="Times New Roman"/>
              </a:rPr>
              <a:t>period of time,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return,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licensor receives </a:t>
            </a:r>
            <a:r>
              <a:rPr sz="1200" dirty="0">
                <a:latin typeface="Times New Roman"/>
                <a:cs typeface="Times New Roman"/>
              </a:rPr>
              <a:t>a  royalty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fee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licensee.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Intangible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property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includes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patents,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inventions,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formulas,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processes,  designs, copyrights,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trademarks.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66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91031"/>
            <a:ext cx="5970270" cy="822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i="1" spc="-5" dirty="0">
                <a:latin typeface="Times New Roman"/>
                <a:cs typeface="Times New Roman"/>
              </a:rPr>
              <a:t>Advantages:</a:t>
            </a:r>
            <a:endParaRPr sz="13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1235"/>
              </a:spcBef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typical </a:t>
            </a:r>
            <a:r>
              <a:rPr sz="1200" dirty="0">
                <a:latin typeface="Times New Roman"/>
                <a:cs typeface="Times New Roman"/>
              </a:rPr>
              <a:t>international </a:t>
            </a:r>
            <a:r>
              <a:rPr sz="1200" spc="-5" dirty="0">
                <a:latin typeface="Times New Roman"/>
                <a:cs typeface="Times New Roman"/>
              </a:rPr>
              <a:t>licensing </a:t>
            </a:r>
            <a:r>
              <a:rPr sz="1200" dirty="0">
                <a:latin typeface="Times New Roman"/>
                <a:cs typeface="Times New Roman"/>
              </a:rPr>
              <a:t>deal, the </a:t>
            </a:r>
            <a:r>
              <a:rPr sz="1200" spc="-5" dirty="0">
                <a:latin typeface="Times New Roman"/>
                <a:cs typeface="Times New Roman"/>
              </a:rPr>
              <a:t>licensee </a:t>
            </a:r>
            <a:r>
              <a:rPr sz="1200" dirty="0">
                <a:latin typeface="Times New Roman"/>
                <a:cs typeface="Times New Roman"/>
              </a:rPr>
              <a:t>puts up most to the </a:t>
            </a:r>
            <a:r>
              <a:rPr sz="1200" spc="-5" dirty="0">
                <a:latin typeface="Times New Roman"/>
                <a:cs typeface="Times New Roman"/>
              </a:rPr>
              <a:t>capital </a:t>
            </a:r>
            <a:r>
              <a:rPr sz="1200" dirty="0">
                <a:latin typeface="Times New Roman"/>
                <a:cs typeface="Times New Roman"/>
              </a:rPr>
              <a:t>necessary to </a:t>
            </a:r>
            <a:r>
              <a:rPr sz="1200" spc="-10" dirty="0">
                <a:latin typeface="Times New Roman"/>
                <a:cs typeface="Times New Roman"/>
              </a:rPr>
              <a:t>get 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overseas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going.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Thus,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primary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advantage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licensing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have  to </a:t>
            </a:r>
            <a:r>
              <a:rPr sz="1200" spc="-5" dirty="0">
                <a:latin typeface="Times New Roman"/>
                <a:cs typeface="Times New Roman"/>
              </a:rPr>
              <a:t>bear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development costs and risks </a:t>
            </a:r>
            <a:r>
              <a:rPr sz="1200" dirty="0">
                <a:latin typeface="Times New Roman"/>
                <a:cs typeface="Times New Roman"/>
              </a:rPr>
              <a:t>associated with opening a </a:t>
            </a:r>
            <a:r>
              <a:rPr sz="1200" spc="-5" dirty="0">
                <a:latin typeface="Times New Roman"/>
                <a:cs typeface="Times New Roman"/>
              </a:rPr>
              <a:t>foreign market. Licensing is </a:t>
            </a:r>
            <a:r>
              <a:rPr sz="1200" dirty="0">
                <a:latin typeface="Times New Roman"/>
                <a:cs typeface="Times New Roman"/>
              </a:rPr>
              <a:t>a  very </a:t>
            </a:r>
            <a:r>
              <a:rPr sz="1200" spc="-5" dirty="0">
                <a:latin typeface="Times New Roman"/>
                <a:cs typeface="Times New Roman"/>
              </a:rPr>
              <a:t>attractive </a:t>
            </a:r>
            <a:r>
              <a:rPr sz="1200" dirty="0">
                <a:latin typeface="Times New Roman"/>
                <a:cs typeface="Times New Roman"/>
              </a:rPr>
              <a:t>option for </a:t>
            </a:r>
            <a:r>
              <a:rPr sz="1200" spc="-5" dirty="0">
                <a:latin typeface="Times New Roman"/>
                <a:cs typeface="Times New Roman"/>
              </a:rPr>
              <a:t>firms </a:t>
            </a:r>
            <a:r>
              <a:rPr sz="1200" dirty="0">
                <a:latin typeface="Times New Roman"/>
                <a:cs typeface="Times New Roman"/>
              </a:rPr>
              <a:t>lacking the </a:t>
            </a:r>
            <a:r>
              <a:rPr sz="1200" spc="-5" dirty="0">
                <a:latin typeface="Times New Roman"/>
                <a:cs typeface="Times New Roman"/>
              </a:rPr>
              <a:t>capital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develop operations overseas.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addition,  licensing </a:t>
            </a:r>
            <a:r>
              <a:rPr sz="1200" dirty="0">
                <a:latin typeface="Times New Roman"/>
                <a:cs typeface="Times New Roman"/>
              </a:rPr>
              <a:t>can be </a:t>
            </a:r>
            <a:r>
              <a:rPr sz="1200" spc="-5" dirty="0">
                <a:latin typeface="Times New Roman"/>
                <a:cs typeface="Times New Roman"/>
              </a:rPr>
              <a:t>attractive when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is unwilling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commit substantial financial resources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  unfamiliar </a:t>
            </a:r>
            <a:r>
              <a:rPr sz="1200" dirty="0">
                <a:latin typeface="Times New Roman"/>
                <a:cs typeface="Times New Roman"/>
              </a:rPr>
              <a:t>or politically volatile </a:t>
            </a:r>
            <a:r>
              <a:rPr sz="1200" spc="-5" dirty="0">
                <a:latin typeface="Times New Roman"/>
                <a:cs typeface="Times New Roman"/>
              </a:rPr>
              <a:t>foreign market. </a:t>
            </a:r>
            <a:r>
              <a:rPr sz="1200" dirty="0">
                <a:latin typeface="Times New Roman"/>
                <a:cs typeface="Times New Roman"/>
              </a:rPr>
              <a:t>Licensing </a:t>
            </a:r>
            <a:r>
              <a:rPr sz="1200" spc="-5" dirty="0">
                <a:latin typeface="Times New Roman"/>
                <a:cs typeface="Times New Roman"/>
              </a:rPr>
              <a:t>is also often </a:t>
            </a:r>
            <a:r>
              <a:rPr sz="1200" dirty="0">
                <a:latin typeface="Times New Roman"/>
                <a:cs typeface="Times New Roman"/>
              </a:rPr>
              <a:t>used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wish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participate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foreign market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is prohibited from </a:t>
            </a:r>
            <a:r>
              <a:rPr sz="1200" dirty="0">
                <a:latin typeface="Times New Roman"/>
                <a:cs typeface="Times New Roman"/>
              </a:rPr>
              <a:t>doing </a:t>
            </a:r>
            <a:r>
              <a:rPr sz="1200" spc="-5" dirty="0">
                <a:latin typeface="Times New Roman"/>
                <a:cs typeface="Times New Roman"/>
              </a:rPr>
              <a:t>so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barriers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investment. Finally,  licensing is </a:t>
            </a:r>
            <a:r>
              <a:rPr sz="1200" dirty="0">
                <a:latin typeface="Times New Roman"/>
                <a:cs typeface="Times New Roman"/>
              </a:rPr>
              <a:t>frequently used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possesses </a:t>
            </a: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intangible property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might have  business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applications,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does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develop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those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applications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itself.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Coca-cola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  licensed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famous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trademark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clothing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manufacturers,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incorporated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design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  </a:t>
            </a:r>
            <a:r>
              <a:rPr sz="1200" spc="-5" dirty="0">
                <a:latin typeface="Times New Roman"/>
                <a:cs typeface="Times New Roman"/>
              </a:rPr>
              <a:t>clothing.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300" b="1" i="1" spc="-5" dirty="0">
                <a:latin typeface="Times New Roman"/>
                <a:cs typeface="Times New Roman"/>
              </a:rPr>
              <a:t>Disadvantages</a:t>
            </a:r>
            <a:endParaRPr sz="13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30"/>
              </a:spcBef>
            </a:pPr>
            <a:r>
              <a:rPr sz="1200" spc="-5" dirty="0">
                <a:latin typeface="Times New Roman"/>
                <a:cs typeface="Times New Roman"/>
              </a:rPr>
              <a:t>Licensing has </a:t>
            </a:r>
            <a:r>
              <a:rPr sz="1200" dirty="0">
                <a:latin typeface="Times New Roman"/>
                <a:cs typeface="Times New Roman"/>
              </a:rPr>
              <a:t>three serious </a:t>
            </a:r>
            <a:r>
              <a:rPr sz="1200" spc="-5" dirty="0">
                <a:latin typeface="Times New Roman"/>
                <a:cs typeface="Times New Roman"/>
              </a:rPr>
              <a:t>drawbacks. First,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does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give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tight </a:t>
            </a:r>
            <a:r>
              <a:rPr sz="1200" dirty="0">
                <a:latin typeface="Times New Roman"/>
                <a:cs typeface="Times New Roman"/>
              </a:rPr>
              <a:t>to control </a:t>
            </a:r>
            <a:r>
              <a:rPr sz="1200" spc="-5" dirty="0">
                <a:latin typeface="Times New Roman"/>
                <a:cs typeface="Times New Roman"/>
              </a:rPr>
              <a:t>over  manufacturing, marketing, and </a:t>
            </a:r>
            <a:r>
              <a:rPr sz="1200" dirty="0">
                <a:latin typeface="Times New Roman"/>
                <a:cs typeface="Times New Roman"/>
              </a:rPr>
              <a:t>strategy that </a:t>
            </a:r>
            <a:r>
              <a:rPr sz="1200" spc="-5" dirty="0">
                <a:latin typeface="Times New Roman"/>
                <a:cs typeface="Times New Roman"/>
              </a:rPr>
              <a:t>is required </a:t>
            </a:r>
            <a:r>
              <a:rPr sz="1200" dirty="0">
                <a:latin typeface="Times New Roman"/>
                <a:cs typeface="Times New Roman"/>
              </a:rPr>
              <a:t>for realizing </a:t>
            </a:r>
            <a:r>
              <a:rPr sz="1200" spc="-5" dirty="0">
                <a:latin typeface="Times New Roman"/>
                <a:cs typeface="Times New Roman"/>
              </a:rPr>
              <a:t>experience curve </a:t>
            </a:r>
            <a:r>
              <a:rPr sz="1200" dirty="0">
                <a:latin typeface="Times New Roman"/>
                <a:cs typeface="Times New Roman"/>
              </a:rPr>
              <a:t>[3]and  </a:t>
            </a:r>
            <a:r>
              <a:rPr sz="1200" spc="-5" dirty="0">
                <a:latin typeface="Times New Roman"/>
                <a:cs typeface="Times New Roman"/>
              </a:rPr>
              <a:t>location economies (as global and transnational </a:t>
            </a:r>
            <a:r>
              <a:rPr sz="1200" dirty="0">
                <a:latin typeface="Times New Roman"/>
                <a:cs typeface="Times New Roman"/>
              </a:rPr>
              <a:t>firms must do). </a:t>
            </a:r>
            <a:r>
              <a:rPr sz="1200" spc="-5" dirty="0">
                <a:latin typeface="Times New Roman"/>
                <a:cs typeface="Times New Roman"/>
              </a:rPr>
              <a:t>Licensing </a:t>
            </a:r>
            <a:r>
              <a:rPr sz="1200" dirty="0">
                <a:latin typeface="Times New Roman"/>
                <a:cs typeface="Times New Roman"/>
              </a:rPr>
              <a:t>typically involves </a:t>
            </a:r>
            <a:r>
              <a:rPr sz="1200" spc="-5" dirty="0">
                <a:latin typeface="Times New Roman"/>
                <a:cs typeface="Times New Roman"/>
              </a:rPr>
              <a:t>each  licensee </a:t>
            </a:r>
            <a:r>
              <a:rPr sz="1200" dirty="0">
                <a:latin typeface="Times New Roman"/>
                <a:cs typeface="Times New Roman"/>
              </a:rPr>
              <a:t>setting up its own </a:t>
            </a:r>
            <a:r>
              <a:rPr sz="1200" spc="-5" dirty="0">
                <a:latin typeface="Times New Roman"/>
                <a:cs typeface="Times New Roman"/>
              </a:rPr>
              <a:t>manufacturing </a:t>
            </a:r>
            <a:r>
              <a:rPr sz="1200" dirty="0">
                <a:latin typeface="Times New Roman"/>
                <a:cs typeface="Times New Roman"/>
              </a:rPr>
              <a:t>operations. This severely limits the </a:t>
            </a:r>
            <a:r>
              <a:rPr sz="1200" spc="-5" dirty="0">
                <a:latin typeface="Times New Roman"/>
                <a:cs typeface="Times New Roman"/>
              </a:rPr>
              <a:t>firm’s </a:t>
            </a:r>
            <a:r>
              <a:rPr sz="1200" dirty="0">
                <a:latin typeface="Times New Roman"/>
                <a:cs typeface="Times New Roman"/>
              </a:rPr>
              <a:t>ability to  </a:t>
            </a:r>
            <a:r>
              <a:rPr sz="1200" spc="-5" dirty="0">
                <a:latin typeface="Times New Roman"/>
                <a:cs typeface="Times New Roman"/>
              </a:rPr>
              <a:t>realize experience </a:t>
            </a:r>
            <a:r>
              <a:rPr sz="1200" dirty="0">
                <a:latin typeface="Times New Roman"/>
                <a:cs typeface="Times New Roman"/>
              </a:rPr>
              <a:t>curve </a:t>
            </a:r>
            <a:r>
              <a:rPr sz="1200" spc="-5" dirty="0">
                <a:latin typeface="Times New Roman"/>
                <a:cs typeface="Times New Roman"/>
              </a:rPr>
              <a:t>and location economies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manufacturing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products in a </a:t>
            </a:r>
            <a:r>
              <a:rPr sz="1200" spc="-5" dirty="0">
                <a:latin typeface="Times New Roman"/>
                <a:cs typeface="Times New Roman"/>
              </a:rPr>
              <a:t>centralized  location. </a:t>
            </a:r>
            <a:r>
              <a:rPr sz="1200" dirty="0">
                <a:latin typeface="Times New Roman"/>
                <a:cs typeface="Times New Roman"/>
              </a:rPr>
              <a:t>This,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economies </a:t>
            </a:r>
            <a:r>
              <a:rPr sz="1200" dirty="0">
                <a:latin typeface="Times New Roman"/>
                <a:cs typeface="Times New Roman"/>
              </a:rPr>
              <a:t>are important, </a:t>
            </a:r>
            <a:r>
              <a:rPr sz="1200" spc="-5" dirty="0">
                <a:latin typeface="Times New Roman"/>
                <a:cs typeface="Times New Roman"/>
              </a:rPr>
              <a:t>licensing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not be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best </a:t>
            </a:r>
            <a:r>
              <a:rPr sz="1200" dirty="0">
                <a:latin typeface="Times New Roman"/>
                <a:cs typeface="Times New Roman"/>
              </a:rPr>
              <a:t>way to expand  </a:t>
            </a:r>
            <a:r>
              <a:rPr sz="1200" spc="-5" dirty="0">
                <a:latin typeface="Times New Roman"/>
                <a:cs typeface="Times New Roman"/>
              </a:rPr>
              <a:t>overseas.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Second, competing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global market </a:t>
            </a:r>
            <a:r>
              <a:rPr sz="1200" dirty="0">
                <a:latin typeface="Times New Roman"/>
                <a:cs typeface="Times New Roman"/>
              </a:rPr>
              <a:t>may require 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coordinate strategic </a:t>
            </a:r>
            <a:r>
              <a:rPr sz="1200" dirty="0">
                <a:latin typeface="Times New Roman"/>
                <a:cs typeface="Times New Roman"/>
              </a:rPr>
              <a:t>moves </a:t>
            </a:r>
            <a:r>
              <a:rPr sz="1200" spc="-5" dirty="0">
                <a:latin typeface="Times New Roman"/>
                <a:cs typeface="Times New Roman"/>
              </a:rPr>
              <a:t>across  countries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using profits </a:t>
            </a:r>
            <a:r>
              <a:rPr sz="1200" spc="-5" dirty="0">
                <a:latin typeface="Times New Roman"/>
                <a:cs typeface="Times New Roman"/>
              </a:rPr>
              <a:t>earned </a:t>
            </a:r>
            <a:r>
              <a:rPr sz="1200" dirty="0">
                <a:latin typeface="Times New Roman"/>
                <a:cs typeface="Times New Roman"/>
              </a:rPr>
              <a:t>in one country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support </a:t>
            </a:r>
            <a:r>
              <a:rPr sz="1200" spc="-5" dirty="0">
                <a:latin typeface="Times New Roman"/>
                <a:cs typeface="Times New Roman"/>
              </a:rPr>
              <a:t>competitive attacks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another.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its  </a:t>
            </a:r>
            <a:r>
              <a:rPr sz="1200" dirty="0">
                <a:latin typeface="Times New Roman"/>
                <a:cs typeface="Times New Roman"/>
              </a:rPr>
              <a:t>very </a:t>
            </a:r>
            <a:r>
              <a:rPr sz="1200" spc="-5" dirty="0">
                <a:latin typeface="Times New Roman"/>
                <a:cs typeface="Times New Roman"/>
              </a:rPr>
              <a:t>nature, </a:t>
            </a:r>
            <a:r>
              <a:rPr sz="1200" dirty="0">
                <a:latin typeface="Times New Roman"/>
                <a:cs typeface="Times New Roman"/>
              </a:rPr>
              <a:t>licensing severely limits a firm’s ability to do </a:t>
            </a:r>
            <a:r>
              <a:rPr sz="1200" spc="-5" dirty="0">
                <a:latin typeface="Times New Roman"/>
                <a:cs typeface="Times New Roman"/>
              </a:rPr>
              <a:t>this.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licensee </a:t>
            </a:r>
            <a:r>
              <a:rPr sz="1200" dirty="0">
                <a:latin typeface="Times New Roman"/>
                <a:cs typeface="Times New Roman"/>
              </a:rPr>
              <a:t>is unlikely to </a:t>
            </a:r>
            <a:r>
              <a:rPr sz="1200" spc="-5" dirty="0">
                <a:latin typeface="Times New Roman"/>
                <a:cs typeface="Times New Roman"/>
              </a:rPr>
              <a:t>allow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multinational firm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use its profits (beyond </a:t>
            </a:r>
            <a:r>
              <a:rPr sz="1200" dirty="0">
                <a:latin typeface="Times New Roman"/>
                <a:cs typeface="Times New Roman"/>
              </a:rPr>
              <a:t>those due in the </a:t>
            </a:r>
            <a:r>
              <a:rPr sz="1200" spc="-5" dirty="0">
                <a:latin typeface="Times New Roman"/>
                <a:cs typeface="Times New Roman"/>
              </a:rPr>
              <a:t>form </a:t>
            </a:r>
            <a:r>
              <a:rPr sz="1200" dirty="0">
                <a:latin typeface="Times New Roman"/>
                <a:cs typeface="Times New Roman"/>
              </a:rPr>
              <a:t>of royalty payments) to support  a </a:t>
            </a:r>
            <a:r>
              <a:rPr sz="1200" spc="-5" dirty="0">
                <a:latin typeface="Times New Roman"/>
                <a:cs typeface="Times New Roman"/>
              </a:rPr>
              <a:t>different </a:t>
            </a:r>
            <a:r>
              <a:rPr sz="1200" dirty="0">
                <a:latin typeface="Times New Roman"/>
                <a:cs typeface="Times New Roman"/>
              </a:rPr>
              <a:t>licensee operating in </a:t>
            </a:r>
            <a:r>
              <a:rPr sz="1200" spc="-5" dirty="0">
                <a:latin typeface="Times New Roman"/>
                <a:cs typeface="Times New Roman"/>
              </a:rPr>
              <a:t>another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600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third </a:t>
            </a:r>
            <a:r>
              <a:rPr sz="1200" spc="-5" dirty="0">
                <a:latin typeface="Times New Roman"/>
                <a:cs typeface="Times New Roman"/>
              </a:rPr>
              <a:t>problem </a:t>
            </a:r>
            <a:r>
              <a:rPr sz="1200" dirty="0">
                <a:latin typeface="Times New Roman"/>
                <a:cs typeface="Times New Roman"/>
              </a:rPr>
              <a:t>with licensing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risk associated with licensing </a:t>
            </a:r>
            <a:r>
              <a:rPr sz="1200" spc="-5" dirty="0">
                <a:latin typeface="Times New Roman"/>
                <a:cs typeface="Times New Roman"/>
              </a:rPr>
              <a:t>technological </a:t>
            </a:r>
            <a:r>
              <a:rPr sz="1200" dirty="0">
                <a:latin typeface="Times New Roman"/>
                <a:cs typeface="Times New Roman"/>
              </a:rPr>
              <a:t>know-how to  </a:t>
            </a:r>
            <a:r>
              <a:rPr sz="1200" spc="-5" dirty="0">
                <a:latin typeface="Times New Roman"/>
                <a:cs typeface="Times New Roman"/>
              </a:rPr>
              <a:t>foreign companies. Technological </a:t>
            </a:r>
            <a:r>
              <a:rPr sz="1200" dirty="0">
                <a:latin typeface="Times New Roman"/>
                <a:cs typeface="Times New Roman"/>
              </a:rPr>
              <a:t>know-how </a:t>
            </a:r>
            <a:r>
              <a:rPr sz="1200" spc="-5" dirty="0">
                <a:latin typeface="Times New Roman"/>
                <a:cs typeface="Times New Roman"/>
              </a:rPr>
              <a:t>constitutes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basis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many multinational firms’  competitive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advantage.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wish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maintain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over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how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know-how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used,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  a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quickly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lose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technology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licensing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it.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Many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firms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made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67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0404" y="808481"/>
            <a:ext cx="6170930" cy="788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4300" marR="103505" algn="just">
              <a:lnSpc>
                <a:spcPct val="143800"/>
              </a:lnSpc>
              <a:spcBef>
                <a:spcPts val="95"/>
              </a:spcBef>
            </a:pPr>
            <a:r>
              <a:rPr sz="1200" dirty="0">
                <a:latin typeface="Times New Roman"/>
                <a:cs typeface="Times New Roman"/>
              </a:rPr>
              <a:t>mistake of thinking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could </a:t>
            </a:r>
            <a:r>
              <a:rPr sz="1200" dirty="0">
                <a:latin typeface="Times New Roman"/>
                <a:cs typeface="Times New Roman"/>
              </a:rPr>
              <a:t>maintain </a:t>
            </a:r>
            <a:r>
              <a:rPr sz="1200" spc="-5" dirty="0">
                <a:latin typeface="Times New Roman"/>
                <a:cs typeface="Times New Roman"/>
              </a:rPr>
              <a:t>control </a:t>
            </a:r>
            <a:r>
              <a:rPr sz="1200" dirty="0">
                <a:latin typeface="Times New Roman"/>
                <a:cs typeface="Times New Roman"/>
              </a:rPr>
              <a:t>over their know-how within the framework of a  </a:t>
            </a:r>
            <a:r>
              <a:rPr sz="1200" spc="-5" dirty="0">
                <a:latin typeface="Times New Roman"/>
                <a:cs typeface="Times New Roman"/>
              </a:rPr>
              <a:t>licensing agreement. RCA Corporation (A US company),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example, once licenses its </a:t>
            </a:r>
            <a:r>
              <a:rPr sz="1200" spc="5" dirty="0">
                <a:latin typeface="Times New Roman"/>
                <a:cs typeface="Times New Roman"/>
              </a:rPr>
              <a:t>color </a:t>
            </a:r>
            <a:r>
              <a:rPr sz="1200" spc="-5" dirty="0">
                <a:latin typeface="Times New Roman"/>
                <a:cs typeface="Times New Roman"/>
              </a:rPr>
              <a:t>TV  </a:t>
            </a:r>
            <a:r>
              <a:rPr sz="1200" dirty="0">
                <a:latin typeface="Times New Roman"/>
                <a:cs typeface="Times New Roman"/>
              </a:rPr>
              <a:t>technology to a number of </a:t>
            </a:r>
            <a:r>
              <a:rPr sz="1200" spc="-5" dirty="0">
                <a:latin typeface="Times New Roman"/>
                <a:cs typeface="Times New Roman"/>
              </a:rPr>
              <a:t>Japanese firms </a:t>
            </a:r>
            <a:r>
              <a:rPr sz="1200" dirty="0">
                <a:latin typeface="Times New Roman"/>
                <a:cs typeface="Times New Roman"/>
              </a:rPr>
              <a:t>including </a:t>
            </a:r>
            <a:r>
              <a:rPr sz="1200" spc="-5" dirty="0">
                <a:latin typeface="Times New Roman"/>
                <a:cs typeface="Times New Roman"/>
              </a:rPr>
              <a:t>Matsushita and Sony.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Japanese </a:t>
            </a:r>
            <a:r>
              <a:rPr sz="1200" dirty="0">
                <a:latin typeface="Times New Roman"/>
                <a:cs typeface="Times New Roman"/>
              </a:rPr>
              <a:t>firms  quickly </a:t>
            </a:r>
            <a:r>
              <a:rPr sz="1200" spc="-5" dirty="0">
                <a:latin typeface="Times New Roman"/>
                <a:cs typeface="Times New Roman"/>
              </a:rPr>
              <a:t>assimilated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technology, improved </a:t>
            </a:r>
            <a:r>
              <a:rPr sz="1200" dirty="0">
                <a:latin typeface="Times New Roman"/>
                <a:cs typeface="Times New Roman"/>
              </a:rPr>
              <a:t>upon it, </a:t>
            </a:r>
            <a:r>
              <a:rPr sz="1200" spc="-5" dirty="0">
                <a:latin typeface="Times New Roman"/>
                <a:cs typeface="Times New Roman"/>
              </a:rPr>
              <a:t>and used </a:t>
            </a:r>
            <a:r>
              <a:rPr sz="1200" dirty="0">
                <a:latin typeface="Times New Roman"/>
                <a:cs typeface="Times New Roman"/>
              </a:rPr>
              <a:t>it to </a:t>
            </a:r>
            <a:r>
              <a:rPr sz="1200" spc="-5" dirty="0">
                <a:latin typeface="Times New Roman"/>
                <a:cs typeface="Times New Roman"/>
              </a:rPr>
              <a:t>enter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U.S. market. </a:t>
            </a:r>
            <a:r>
              <a:rPr sz="1200" dirty="0">
                <a:latin typeface="Times New Roman"/>
                <a:cs typeface="Times New Roman"/>
              </a:rPr>
              <a:t>Now  the </a:t>
            </a:r>
            <a:r>
              <a:rPr sz="1200" spc="-5" dirty="0">
                <a:latin typeface="Times New Roman"/>
                <a:cs typeface="Times New Roman"/>
              </a:rPr>
              <a:t>Japanese firms </a:t>
            </a:r>
            <a:r>
              <a:rPr sz="1200" dirty="0">
                <a:latin typeface="Times New Roman"/>
                <a:cs typeface="Times New Roman"/>
              </a:rPr>
              <a:t>have a </a:t>
            </a:r>
            <a:r>
              <a:rPr sz="1200" spc="-5" dirty="0">
                <a:latin typeface="Times New Roman"/>
                <a:cs typeface="Times New Roman"/>
              </a:rPr>
              <a:t>bigger </a:t>
            </a:r>
            <a:r>
              <a:rPr sz="1200" dirty="0">
                <a:latin typeface="Times New Roman"/>
                <a:cs typeface="Times New Roman"/>
              </a:rPr>
              <a:t>share of the </a:t>
            </a:r>
            <a:r>
              <a:rPr sz="1200" spc="-5" dirty="0">
                <a:latin typeface="Times New Roman"/>
                <a:cs typeface="Times New Roman"/>
              </a:rPr>
              <a:t>U.S. market than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RCA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brand.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14300" marR="103505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the other </a:t>
            </a:r>
            <a:r>
              <a:rPr sz="1200" spc="-5" dirty="0">
                <a:latin typeface="Times New Roman"/>
                <a:cs typeface="Times New Roman"/>
              </a:rPr>
              <a:t>hand, there are ways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reducing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risks </a:t>
            </a:r>
            <a:r>
              <a:rPr sz="1200" dirty="0">
                <a:latin typeface="Times New Roman"/>
                <a:cs typeface="Times New Roman"/>
              </a:rPr>
              <a:t>of this </a:t>
            </a:r>
            <a:r>
              <a:rPr sz="1200" spc="-5" dirty="0">
                <a:latin typeface="Times New Roman"/>
                <a:cs typeface="Times New Roman"/>
              </a:rPr>
              <a:t>occurring. One </a:t>
            </a:r>
            <a:r>
              <a:rPr sz="1200" dirty="0">
                <a:latin typeface="Times New Roman"/>
                <a:cs typeface="Times New Roman"/>
              </a:rPr>
              <a:t>way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entering  into a </a:t>
            </a:r>
            <a:r>
              <a:rPr sz="1200" spc="-5" dirty="0">
                <a:latin typeface="Times New Roman"/>
                <a:cs typeface="Times New Roman"/>
              </a:rPr>
              <a:t>cross-licensing agreement </a:t>
            </a:r>
            <a:r>
              <a:rPr sz="1200" dirty="0">
                <a:latin typeface="Times New Roman"/>
                <a:cs typeface="Times New Roman"/>
              </a:rPr>
              <a:t>with a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firm. </a:t>
            </a:r>
            <a:r>
              <a:rPr sz="1200" spc="-5" dirty="0">
                <a:latin typeface="Times New Roman"/>
                <a:cs typeface="Times New Roman"/>
              </a:rPr>
              <a:t>Under </a:t>
            </a:r>
            <a:r>
              <a:rPr sz="1200" dirty="0">
                <a:latin typeface="Times New Roman"/>
                <a:cs typeface="Times New Roman"/>
              </a:rPr>
              <a:t>a cross-licensing </a:t>
            </a:r>
            <a:r>
              <a:rPr sz="1200" spc="-5" dirty="0">
                <a:latin typeface="Times New Roman"/>
                <a:cs typeface="Times New Roman"/>
              </a:rPr>
              <a:t>agreement,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 might license </a:t>
            </a: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valuable intangible </a:t>
            </a:r>
            <a:r>
              <a:rPr sz="1200" dirty="0">
                <a:latin typeface="Times New Roman"/>
                <a:cs typeface="Times New Roman"/>
              </a:rPr>
              <a:t>property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foreign partner, </a:t>
            </a:r>
            <a:r>
              <a:rPr sz="1200" dirty="0">
                <a:latin typeface="Times New Roman"/>
                <a:cs typeface="Times New Roman"/>
              </a:rPr>
              <a:t>but in </a:t>
            </a:r>
            <a:r>
              <a:rPr sz="1200" spc="-5" dirty="0">
                <a:latin typeface="Times New Roman"/>
                <a:cs typeface="Times New Roman"/>
              </a:rPr>
              <a:t>addition </a:t>
            </a:r>
            <a:r>
              <a:rPr sz="1200" dirty="0">
                <a:latin typeface="Times New Roman"/>
                <a:cs typeface="Times New Roman"/>
              </a:rPr>
              <a:t>to a </a:t>
            </a:r>
            <a:r>
              <a:rPr sz="1200" spc="-5" dirty="0">
                <a:latin typeface="Times New Roman"/>
                <a:cs typeface="Times New Roman"/>
              </a:rPr>
              <a:t>royalty  payment,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might also request </a:t>
            </a:r>
            <a:r>
              <a:rPr sz="1200" dirty="0">
                <a:latin typeface="Times New Roman"/>
                <a:cs typeface="Times New Roman"/>
              </a:rPr>
              <a:t>that the </a:t>
            </a:r>
            <a:r>
              <a:rPr sz="1200" spc="-5" dirty="0">
                <a:latin typeface="Times New Roman"/>
                <a:cs typeface="Times New Roman"/>
              </a:rPr>
              <a:t>foreign partner license </a:t>
            </a:r>
            <a:r>
              <a:rPr sz="1200" dirty="0">
                <a:latin typeface="Times New Roman"/>
                <a:cs typeface="Times New Roman"/>
              </a:rPr>
              <a:t>some of </a:t>
            </a:r>
            <a:r>
              <a:rPr sz="1200" spc="-5" dirty="0">
                <a:latin typeface="Times New Roman"/>
                <a:cs typeface="Times New Roman"/>
              </a:rPr>
              <a:t>its valuable </a:t>
            </a:r>
            <a:r>
              <a:rPr sz="1200" spc="5" dirty="0">
                <a:latin typeface="Times New Roman"/>
                <a:cs typeface="Times New Roman"/>
              </a:rPr>
              <a:t>know-  </a:t>
            </a:r>
            <a:r>
              <a:rPr sz="1200" dirty="0">
                <a:latin typeface="Times New Roman"/>
                <a:cs typeface="Times New Roman"/>
              </a:rPr>
              <a:t>how to the </a:t>
            </a:r>
            <a:r>
              <a:rPr sz="1200" spc="-5" dirty="0">
                <a:latin typeface="Times New Roman"/>
                <a:cs typeface="Times New Roman"/>
              </a:rPr>
              <a:t>firm. Such agreements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reckoned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reduce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risks associated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licensing  technological know-how, </a:t>
            </a:r>
            <a:r>
              <a:rPr sz="1200" dirty="0">
                <a:latin typeface="Times New Roman"/>
                <a:cs typeface="Times New Roman"/>
              </a:rPr>
              <a:t>since the </a:t>
            </a:r>
            <a:r>
              <a:rPr sz="1200" spc="-5" dirty="0">
                <a:latin typeface="Times New Roman"/>
                <a:cs typeface="Times New Roman"/>
              </a:rPr>
              <a:t>licensee realizes </a:t>
            </a:r>
            <a:r>
              <a:rPr sz="1200" dirty="0">
                <a:latin typeface="Times New Roman"/>
                <a:cs typeface="Times New Roman"/>
              </a:rPr>
              <a:t>that if it </a:t>
            </a:r>
            <a:r>
              <a:rPr sz="1200" spc="-5" dirty="0">
                <a:latin typeface="Times New Roman"/>
                <a:cs typeface="Times New Roman"/>
              </a:rPr>
              <a:t>violates the </a:t>
            </a:r>
            <a:r>
              <a:rPr sz="1200" dirty="0">
                <a:latin typeface="Times New Roman"/>
                <a:cs typeface="Times New Roman"/>
              </a:rPr>
              <a:t>spirit of a licensing  </a:t>
            </a:r>
            <a:r>
              <a:rPr sz="1200" spc="-5" dirty="0">
                <a:latin typeface="Times New Roman"/>
                <a:cs typeface="Times New Roman"/>
              </a:rPr>
              <a:t>contract </a:t>
            </a:r>
            <a:r>
              <a:rPr sz="1200" spc="5" dirty="0">
                <a:latin typeface="Times New Roman"/>
                <a:cs typeface="Times New Roman"/>
              </a:rPr>
              <a:t>(by </a:t>
            </a:r>
            <a:r>
              <a:rPr sz="1200" dirty="0">
                <a:latin typeface="Times New Roman"/>
                <a:cs typeface="Times New Roman"/>
              </a:rPr>
              <a:t>using the knowledge </a:t>
            </a:r>
            <a:r>
              <a:rPr sz="1200" spc="-5" dirty="0">
                <a:latin typeface="Times New Roman"/>
                <a:cs typeface="Times New Roman"/>
              </a:rPr>
              <a:t>obtained </a:t>
            </a:r>
            <a:r>
              <a:rPr sz="1200" dirty="0">
                <a:latin typeface="Times New Roman"/>
                <a:cs typeface="Times New Roman"/>
              </a:rPr>
              <a:t>to compete directly with the </a:t>
            </a:r>
            <a:r>
              <a:rPr sz="1200" spc="-5" dirty="0">
                <a:latin typeface="Times New Roman"/>
                <a:cs typeface="Times New Roman"/>
              </a:rPr>
              <a:t>licensor),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licensor can  </a:t>
            </a:r>
            <a:r>
              <a:rPr sz="1200" dirty="0">
                <a:latin typeface="Times New Roman"/>
                <a:cs typeface="Times New Roman"/>
              </a:rPr>
              <a:t>do the </a:t>
            </a:r>
            <a:r>
              <a:rPr sz="1200" spc="-5" dirty="0">
                <a:latin typeface="Times New Roman"/>
                <a:cs typeface="Times New Roman"/>
              </a:rPr>
              <a:t>same </a:t>
            </a:r>
            <a:r>
              <a:rPr sz="1200" dirty="0">
                <a:latin typeface="Times New Roman"/>
                <a:cs typeface="Times New Roman"/>
              </a:rPr>
              <a:t>to it. </a:t>
            </a:r>
            <a:r>
              <a:rPr sz="1200" spc="-5" dirty="0">
                <a:latin typeface="Times New Roman"/>
                <a:cs typeface="Times New Roman"/>
              </a:rPr>
              <a:t>Cross-licensing agreements </a:t>
            </a:r>
            <a:r>
              <a:rPr sz="1200" dirty="0">
                <a:latin typeface="Times New Roman"/>
                <a:cs typeface="Times New Roman"/>
              </a:rPr>
              <a:t>enable </a:t>
            </a:r>
            <a:r>
              <a:rPr sz="1200" spc="-5" dirty="0">
                <a:latin typeface="Times New Roman"/>
                <a:cs typeface="Times New Roman"/>
              </a:rPr>
              <a:t>firms </a:t>
            </a:r>
            <a:r>
              <a:rPr sz="1200" dirty="0">
                <a:latin typeface="Times New Roman"/>
                <a:cs typeface="Times New Roman"/>
              </a:rPr>
              <a:t>to hold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“hostage,” which  </a:t>
            </a:r>
            <a:r>
              <a:rPr sz="1200" dirty="0">
                <a:latin typeface="Times New Roman"/>
                <a:cs typeface="Times New Roman"/>
              </a:rPr>
              <a:t>thereby </a:t>
            </a:r>
            <a:r>
              <a:rPr sz="1200" spc="-5" dirty="0">
                <a:latin typeface="Times New Roman"/>
                <a:cs typeface="Times New Roman"/>
              </a:rPr>
              <a:t>reduces </a:t>
            </a:r>
            <a:r>
              <a:rPr sz="1200" dirty="0">
                <a:latin typeface="Times New Roman"/>
                <a:cs typeface="Times New Roman"/>
              </a:rPr>
              <a:t>the probability that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behave opportunistically toward </a:t>
            </a:r>
            <a:r>
              <a:rPr sz="1200" spc="-5" dirty="0">
                <a:latin typeface="Times New Roman"/>
                <a:cs typeface="Times New Roman"/>
              </a:rPr>
              <a:t>each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14300" marR="103505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Another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way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reducing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risk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associated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link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agreement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know-  how with the </a:t>
            </a:r>
            <a:r>
              <a:rPr sz="1200" spc="-5" dirty="0">
                <a:latin typeface="Times New Roman"/>
                <a:cs typeface="Times New Roman"/>
              </a:rPr>
              <a:t>formation </a:t>
            </a:r>
            <a:r>
              <a:rPr sz="1200" dirty="0">
                <a:latin typeface="Times New Roman"/>
                <a:cs typeface="Times New Roman"/>
              </a:rPr>
              <a:t>of a joint </a:t>
            </a:r>
            <a:r>
              <a:rPr sz="1200" spc="-5" dirty="0">
                <a:latin typeface="Times New Roman"/>
                <a:cs typeface="Times New Roman"/>
              </a:rPr>
              <a:t>venture </a:t>
            </a:r>
            <a:r>
              <a:rPr sz="1200" dirty="0">
                <a:latin typeface="Times New Roman"/>
                <a:cs typeface="Times New Roman"/>
              </a:rPr>
              <a:t>in which the </a:t>
            </a:r>
            <a:r>
              <a:rPr sz="1200" spc="-5" dirty="0">
                <a:latin typeface="Times New Roman"/>
                <a:cs typeface="Times New Roman"/>
              </a:rPr>
              <a:t>licensor and licensee </a:t>
            </a:r>
            <a:r>
              <a:rPr sz="1200" dirty="0">
                <a:latin typeface="Times New Roman"/>
                <a:cs typeface="Times New Roman"/>
              </a:rPr>
              <a:t>take </a:t>
            </a:r>
            <a:r>
              <a:rPr sz="1200" spc="-5" dirty="0">
                <a:latin typeface="Times New Roman"/>
                <a:cs typeface="Times New Roman"/>
              </a:rPr>
              <a:t>an important  </a:t>
            </a:r>
            <a:r>
              <a:rPr sz="1200" dirty="0">
                <a:latin typeface="Times New Roman"/>
                <a:cs typeface="Times New Roman"/>
              </a:rPr>
              <a:t>equity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stake.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approach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aligns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interests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licensee,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since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stake  in </a:t>
            </a:r>
            <a:r>
              <a:rPr sz="1200" spc="-5" dirty="0">
                <a:latin typeface="Times New Roman"/>
                <a:cs typeface="Times New Roman"/>
              </a:rPr>
              <a:t>ensuring </a:t>
            </a:r>
            <a:r>
              <a:rPr sz="1200" dirty="0">
                <a:latin typeface="Times New Roman"/>
                <a:cs typeface="Times New Roman"/>
              </a:rPr>
              <a:t>that the venture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successful.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300" b="1" i="1" spc="-5" dirty="0">
                <a:latin typeface="Times New Roman"/>
                <a:cs typeface="Times New Roman"/>
              </a:rPr>
              <a:t>Additional</a:t>
            </a:r>
            <a:r>
              <a:rPr sz="1300" b="1" i="1" spc="-6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readings</a:t>
            </a:r>
            <a:r>
              <a:rPr sz="1300" b="1" i="1" spc="-6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on</a:t>
            </a:r>
            <a:r>
              <a:rPr sz="1300" b="1" i="1" spc="-50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Licensing</a:t>
            </a:r>
            <a:r>
              <a:rPr sz="1300" b="1" i="1" spc="-5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(Paliwoda</a:t>
            </a:r>
            <a:r>
              <a:rPr sz="1300" b="1" i="1" spc="-4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&amp;</a:t>
            </a:r>
            <a:r>
              <a:rPr sz="1300" b="1" i="1" spc="-6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Thomas,</a:t>
            </a:r>
            <a:r>
              <a:rPr sz="1300" b="1" i="1" spc="-60" dirty="0">
                <a:latin typeface="Times New Roman"/>
                <a:cs typeface="Times New Roman"/>
              </a:rPr>
              <a:t> </a:t>
            </a:r>
            <a:r>
              <a:rPr sz="1300" b="1" i="1" dirty="0">
                <a:latin typeface="Times New Roman"/>
                <a:cs typeface="Times New Roman"/>
              </a:rPr>
              <a:t>3</a:t>
            </a:r>
            <a:r>
              <a:rPr sz="1275" b="1" i="1" baseline="29411" dirty="0">
                <a:latin typeface="Times New Roman"/>
                <a:cs typeface="Times New Roman"/>
              </a:rPr>
              <a:t>rd</a:t>
            </a:r>
            <a:r>
              <a:rPr sz="1275" b="1" i="1" spc="89" baseline="29411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ed.-</a:t>
            </a:r>
            <a:r>
              <a:rPr sz="1300" b="1" i="1" spc="-6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International</a:t>
            </a:r>
            <a:r>
              <a:rPr sz="1300" b="1" i="1" spc="-6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Marketing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Conditions for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adopting licensing</a:t>
            </a:r>
            <a:r>
              <a:rPr sz="1200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policies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imes New Roman"/>
              <a:cs typeface="Times New Roman"/>
            </a:endParaRPr>
          </a:p>
          <a:p>
            <a:pPr marL="342900" marR="339725" indent="-228600">
              <a:lnSpc>
                <a:spcPct val="144200"/>
              </a:lnSpc>
              <a:spcBef>
                <a:spcPts val="5"/>
              </a:spcBef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possession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patented devices and attractive trademarks, </a:t>
            </a:r>
            <a:r>
              <a:rPr sz="1200" dirty="0">
                <a:latin typeface="Times New Roman"/>
                <a:cs typeface="Times New Roman"/>
              </a:rPr>
              <a:t>preferably in some </a:t>
            </a:r>
            <a:r>
              <a:rPr sz="1200" spc="-5" dirty="0">
                <a:latin typeface="Times New Roman"/>
                <a:cs typeface="Times New Roman"/>
              </a:rPr>
              <a:t>novel </a:t>
            </a:r>
            <a:r>
              <a:rPr sz="1200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advanced technology,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special </a:t>
            </a:r>
            <a:r>
              <a:rPr sz="1200" dirty="0">
                <a:latin typeface="Times New Roman"/>
                <a:cs typeface="Times New Roman"/>
              </a:rPr>
              <a:t>know how to which no one </a:t>
            </a:r>
            <a:r>
              <a:rPr sz="1200" spc="-5" dirty="0">
                <a:latin typeface="Times New Roman"/>
                <a:cs typeface="Times New Roman"/>
              </a:rPr>
              <a:t>else has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access.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Symbol"/>
              <a:buChar char=""/>
            </a:pPr>
            <a:endParaRPr sz="1650">
              <a:latin typeface="Times New Roman"/>
              <a:cs typeface="Times New Roman"/>
            </a:endParaRPr>
          </a:p>
          <a:p>
            <a:pPr marL="342900" indent="-228600">
              <a:lnSpc>
                <a:spcPct val="100000"/>
              </a:lnSpc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200" dirty="0">
                <a:latin typeface="Times New Roman"/>
                <a:cs typeface="Times New Roman"/>
              </a:rPr>
              <a:t>The ability to protect patents </a:t>
            </a:r>
            <a:r>
              <a:rPr sz="1200" spc="-5" dirty="0">
                <a:latin typeface="Times New Roman"/>
                <a:cs typeface="Times New Roman"/>
              </a:rPr>
              <a:t>across different </a:t>
            </a:r>
            <a:r>
              <a:rPr sz="1200" dirty="0">
                <a:latin typeface="Times New Roman"/>
                <a:cs typeface="Times New Roman"/>
              </a:rPr>
              <a:t>legal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systems.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Symbol"/>
              <a:buChar char=""/>
            </a:pPr>
            <a:endParaRPr sz="1650">
              <a:latin typeface="Times New Roman"/>
              <a:cs typeface="Times New Roman"/>
            </a:endParaRPr>
          </a:p>
          <a:p>
            <a:pPr marL="342900" indent="-228600">
              <a:lnSpc>
                <a:spcPct val="100000"/>
              </a:lnSpc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trading </a:t>
            </a:r>
            <a:r>
              <a:rPr sz="1200" spc="-5" dirty="0">
                <a:latin typeface="Times New Roman"/>
                <a:cs typeface="Times New Roman"/>
              </a:rPr>
              <a:t>conditions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licensee </a:t>
            </a:r>
            <a:r>
              <a:rPr sz="1200" dirty="0">
                <a:latin typeface="Times New Roman"/>
                <a:cs typeface="Times New Roman"/>
              </a:rPr>
              <a:t>country inhibit </a:t>
            </a:r>
            <a:r>
              <a:rPr sz="1200" spc="-5" dirty="0">
                <a:latin typeface="Times New Roman"/>
                <a:cs typeface="Times New Roman"/>
              </a:rPr>
              <a:t>other means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conducting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Symbol"/>
              <a:buChar char=""/>
            </a:pPr>
            <a:endParaRPr sz="1650">
              <a:latin typeface="Times New Roman"/>
              <a:cs typeface="Times New Roman"/>
            </a:endParaRPr>
          </a:p>
          <a:p>
            <a:pPr marL="342900" indent="-228600">
              <a:lnSpc>
                <a:spcPct val="100000"/>
              </a:lnSpc>
              <a:buFont typeface="Symbol"/>
              <a:buChar char=""/>
              <a:tabLst>
                <a:tab pos="342265" algn="l"/>
                <a:tab pos="342900" algn="l"/>
              </a:tabLst>
            </a:pPr>
            <a:r>
              <a:rPr sz="1200" spc="-5" dirty="0">
                <a:latin typeface="Times New Roman"/>
                <a:cs typeface="Times New Roman"/>
              </a:rPr>
              <a:t>That licensing is </a:t>
            </a:r>
            <a:r>
              <a:rPr sz="1200" dirty="0">
                <a:latin typeface="Times New Roman"/>
                <a:cs typeface="Times New Roman"/>
              </a:rPr>
              <a:t>the most </a:t>
            </a:r>
            <a:r>
              <a:rPr sz="1200" spc="-5" dirty="0">
                <a:latin typeface="Times New Roman"/>
                <a:cs typeface="Times New Roman"/>
              </a:rPr>
              <a:t>profitable</a:t>
            </a:r>
            <a:r>
              <a:rPr sz="1200" dirty="0">
                <a:latin typeface="Times New Roman"/>
                <a:cs typeface="Times New Roman"/>
              </a:rPr>
              <a:t> option.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68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17626"/>
            <a:ext cx="5969000" cy="83223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marR="158115" indent="-228600">
              <a:lnSpc>
                <a:spcPct val="143800"/>
              </a:lnSpc>
              <a:spcBef>
                <a:spcPts val="10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results </a:t>
            </a:r>
            <a:r>
              <a:rPr sz="1200" dirty="0">
                <a:latin typeface="Times New Roman"/>
                <a:cs typeface="Times New Roman"/>
              </a:rPr>
              <a:t>of market </a:t>
            </a:r>
            <a:r>
              <a:rPr sz="1200" spc="-5" dirty="0">
                <a:latin typeface="Times New Roman"/>
                <a:cs typeface="Times New Roman"/>
              </a:rPr>
              <a:t>research </a:t>
            </a:r>
            <a:r>
              <a:rPr sz="1200" dirty="0">
                <a:latin typeface="Times New Roman"/>
                <a:cs typeface="Times New Roman"/>
              </a:rPr>
              <a:t>are known, </a:t>
            </a:r>
            <a:r>
              <a:rPr sz="1200" spc="-5" dirty="0">
                <a:latin typeface="Times New Roman"/>
                <a:cs typeface="Times New Roman"/>
              </a:rPr>
              <a:t>suggesting at </a:t>
            </a:r>
            <a:r>
              <a:rPr sz="1200" dirty="0">
                <a:latin typeface="Times New Roman"/>
                <a:cs typeface="Times New Roman"/>
              </a:rPr>
              <a:t>least </a:t>
            </a:r>
            <a:r>
              <a:rPr sz="1200" spc="-5" dirty="0">
                <a:latin typeface="Times New Roman"/>
                <a:cs typeface="Times New Roman"/>
              </a:rPr>
              <a:t>adequate </a:t>
            </a:r>
            <a:r>
              <a:rPr sz="1200" dirty="0">
                <a:latin typeface="Times New Roman"/>
                <a:cs typeface="Times New Roman"/>
              </a:rPr>
              <a:t>sales in the </a:t>
            </a:r>
            <a:r>
              <a:rPr sz="1200" spc="-5" dirty="0">
                <a:latin typeface="Times New Roman"/>
                <a:cs typeface="Times New Roman"/>
              </a:rPr>
              <a:t>first  and subsequent years,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confirming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breakeven and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calculations.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licensee's  profits can </a:t>
            </a:r>
            <a:r>
              <a:rPr sz="1200" dirty="0">
                <a:latin typeface="Times New Roman"/>
                <a:cs typeface="Times New Roman"/>
              </a:rPr>
              <a:t>then be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estimated.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42900" algn="l"/>
              </a:tabLst>
            </a:pPr>
            <a:r>
              <a:rPr sz="1200" b="1" dirty="0">
                <a:latin typeface="Times New Roman"/>
                <a:cs typeface="Times New Roman"/>
              </a:rPr>
              <a:t>B.	</a:t>
            </a:r>
            <a:r>
              <a:rPr sz="1200" b="1" spc="-5" dirty="0">
                <a:latin typeface="Times New Roman"/>
                <a:cs typeface="Times New Roman"/>
              </a:rPr>
              <a:t>Advantages </a:t>
            </a:r>
            <a:r>
              <a:rPr sz="1200" b="1" dirty="0">
                <a:latin typeface="Times New Roman"/>
                <a:cs typeface="Times New Roman"/>
              </a:rPr>
              <a:t>of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licensing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increase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income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products developed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result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expensive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research.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241300" marR="9525" indent="-228600" algn="just">
              <a:lnSpc>
                <a:spcPct val="143900"/>
              </a:lnSpc>
              <a:spcBef>
                <a:spcPts val="5"/>
              </a:spcBef>
              <a:buFont typeface="Symbol"/>
              <a:buChar char="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retain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no </a:t>
            </a:r>
            <a:r>
              <a:rPr sz="1200" spc="-5" dirty="0">
                <a:latin typeface="Times New Roman"/>
                <a:cs typeface="Times New Roman"/>
              </a:rPr>
              <a:t>longer </a:t>
            </a:r>
            <a:r>
              <a:rPr sz="1200" dirty="0">
                <a:latin typeface="Times New Roman"/>
                <a:cs typeface="Times New Roman"/>
              </a:rPr>
              <a:t>possible or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is likely to </a:t>
            </a:r>
            <a:r>
              <a:rPr sz="1200" spc="-5" dirty="0">
                <a:latin typeface="Times New Roman"/>
                <a:cs typeface="Times New Roman"/>
              </a:rPr>
              <a:t>become  unprofitable </a:t>
            </a:r>
            <a:r>
              <a:rPr sz="1200" dirty="0">
                <a:latin typeface="Times New Roman"/>
                <a:cs typeface="Times New Roman"/>
              </a:rPr>
              <a:t>due to: import prohibitions, quotas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duties, </a:t>
            </a:r>
            <a:r>
              <a:rPr sz="1200" dirty="0">
                <a:latin typeface="Times New Roman"/>
                <a:cs typeface="Times New Roman"/>
              </a:rPr>
              <a:t>transport </a:t>
            </a:r>
            <a:r>
              <a:rPr sz="1200" spc="-5" dirty="0">
                <a:latin typeface="Times New Roman"/>
                <a:cs typeface="Times New Roman"/>
              </a:rPr>
              <a:t>costs, lack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production  facilities at </a:t>
            </a:r>
            <a:r>
              <a:rPr sz="1200" dirty="0">
                <a:latin typeface="Times New Roman"/>
                <a:cs typeface="Times New Roman"/>
              </a:rPr>
              <a:t>home or other </a:t>
            </a:r>
            <a:r>
              <a:rPr sz="1200" spc="-5" dirty="0">
                <a:latin typeface="Times New Roman"/>
                <a:cs typeface="Times New Roman"/>
              </a:rPr>
              <a:t>related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factors.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241300" marR="6985" indent="-228600" algn="just">
              <a:lnSpc>
                <a:spcPct val="144000"/>
              </a:lnSpc>
              <a:spcBef>
                <a:spcPts val="5"/>
              </a:spcBef>
              <a:buFont typeface="Symbol"/>
              <a:buChar char="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To make </a:t>
            </a:r>
            <a:r>
              <a:rPr sz="1200" spc="-5" dirty="0">
                <a:latin typeface="Times New Roman"/>
                <a:cs typeface="Times New Roman"/>
              </a:rPr>
              <a:t>local </a:t>
            </a:r>
            <a:r>
              <a:rPr sz="1200" dirty="0">
                <a:latin typeface="Times New Roman"/>
                <a:cs typeface="Times New Roman"/>
              </a:rPr>
              <a:t>manufacture possible </a:t>
            </a:r>
            <a:r>
              <a:rPr sz="1200" spc="-5" dirty="0">
                <a:latin typeface="Times New Roman"/>
                <a:cs typeface="Times New Roman"/>
              </a:rPr>
              <a:t>where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is favored, </a:t>
            </a:r>
            <a:r>
              <a:rPr sz="1200" dirty="0">
                <a:latin typeface="Times New Roman"/>
                <a:cs typeface="Times New Roman"/>
              </a:rPr>
              <a:t>for other reasons than those listed  </a:t>
            </a:r>
            <a:r>
              <a:rPr sz="1200" spc="-5" dirty="0">
                <a:latin typeface="Times New Roman"/>
                <a:cs typeface="Times New Roman"/>
              </a:rPr>
              <a:t>above. </a:t>
            </a:r>
            <a:r>
              <a:rPr sz="1200" dirty="0">
                <a:latin typeface="Times New Roman"/>
                <a:cs typeface="Times New Roman"/>
              </a:rPr>
              <a:t>Examples are the need to adapt the product, the opportunity to </a:t>
            </a:r>
            <a:r>
              <a:rPr sz="1200" spc="-5" dirty="0">
                <a:latin typeface="Times New Roman"/>
                <a:cs typeface="Times New Roman"/>
              </a:rPr>
              <a:t>cash </a:t>
            </a:r>
            <a:r>
              <a:rPr sz="1200" dirty="0">
                <a:latin typeface="Times New Roman"/>
                <a:cs typeface="Times New Roman"/>
              </a:rPr>
              <a:t>in on local  </a:t>
            </a:r>
            <a:r>
              <a:rPr sz="1200" spc="-5" dirty="0">
                <a:latin typeface="Times New Roman"/>
                <a:cs typeface="Times New Roman"/>
              </a:rPr>
              <a:t>nationalism,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lack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particular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patent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last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advantage  </a:t>
            </a:r>
            <a:r>
              <a:rPr sz="1200" dirty="0">
                <a:latin typeface="Times New Roman"/>
                <a:cs typeface="Times New Roman"/>
              </a:rPr>
              <a:t>may well apply to a low-technology product for </a:t>
            </a:r>
            <a:r>
              <a:rPr sz="1200" spc="-5" dirty="0">
                <a:latin typeface="Times New Roman"/>
                <a:cs typeface="Times New Roman"/>
              </a:rPr>
              <a:t>which there is </a:t>
            </a:r>
            <a:r>
              <a:rPr sz="1200" dirty="0">
                <a:latin typeface="Times New Roman"/>
                <a:cs typeface="Times New Roman"/>
              </a:rPr>
              <a:t>still a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developing  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241300" marR="7620" indent="-228600" algn="just">
              <a:lnSpc>
                <a:spcPct val="144300"/>
              </a:lnSpc>
              <a:spcBef>
                <a:spcPts val="5"/>
              </a:spcBef>
              <a:buFont typeface="Symbol"/>
              <a:buChar char="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To make possible the rapid </a:t>
            </a:r>
            <a:r>
              <a:rPr sz="1200" spc="-5" dirty="0">
                <a:latin typeface="Times New Roman"/>
                <a:cs typeface="Times New Roman"/>
              </a:rPr>
              <a:t>exploitation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new ideas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world markets </a:t>
            </a:r>
            <a:r>
              <a:rPr sz="1200" dirty="0">
                <a:latin typeface="Times New Roman"/>
                <a:cs typeface="Times New Roman"/>
              </a:rPr>
              <a:t>before </a:t>
            </a:r>
            <a:r>
              <a:rPr sz="1200" spc="-5" dirty="0">
                <a:latin typeface="Times New Roman"/>
                <a:cs typeface="Times New Roman"/>
              </a:rPr>
              <a:t>competitors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get  </a:t>
            </a:r>
            <a:r>
              <a:rPr sz="1200" dirty="0">
                <a:latin typeface="Times New Roman"/>
                <a:cs typeface="Times New Roman"/>
              </a:rPr>
              <a:t>into the</a:t>
            </a:r>
            <a:r>
              <a:rPr sz="1200" spc="-5" dirty="0">
                <a:latin typeface="Times New Roman"/>
                <a:cs typeface="Times New Roman"/>
              </a:rPr>
              <a:t> act.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241300" marR="5715" indent="-228600" algn="just">
              <a:lnSpc>
                <a:spcPct val="143700"/>
              </a:lnSpc>
              <a:buFont typeface="Symbol"/>
              <a:buChar char="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penetration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new </a:t>
            </a:r>
            <a:r>
              <a:rPr sz="1200" spc="-5" dirty="0">
                <a:latin typeface="Times New Roman"/>
                <a:cs typeface="Times New Roman"/>
              </a:rPr>
              <a:t>markets. Licensing agreements </a:t>
            </a:r>
            <a:r>
              <a:rPr sz="1200" spc="1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open </a:t>
            </a:r>
            <a:r>
              <a:rPr sz="1200" dirty="0">
                <a:latin typeface="Times New Roman"/>
                <a:cs typeface="Times New Roman"/>
              </a:rPr>
              <a:t>up </a:t>
            </a:r>
            <a:r>
              <a:rPr sz="1200" spc="-5" dirty="0">
                <a:latin typeface="Times New Roman"/>
                <a:cs typeface="Times New Roman"/>
              </a:rPr>
              <a:t>parts </a:t>
            </a:r>
            <a:r>
              <a:rPr sz="1200" dirty="0">
                <a:latin typeface="Times New Roman"/>
                <a:cs typeface="Times New Roman"/>
              </a:rPr>
              <a:t>of the world  previously </a:t>
            </a:r>
            <a:r>
              <a:rPr sz="1200" spc="-5" dirty="0">
                <a:latin typeface="Times New Roman"/>
                <a:cs typeface="Times New Roman"/>
              </a:rPr>
              <a:t>dosed </a:t>
            </a:r>
            <a:r>
              <a:rPr sz="1200" dirty="0">
                <a:latin typeface="Times New Roman"/>
                <a:cs typeface="Times New Roman"/>
              </a:rPr>
              <a:t>to a </a:t>
            </a:r>
            <a:r>
              <a:rPr sz="1200" spc="-5" dirty="0">
                <a:latin typeface="Times New Roman"/>
                <a:cs typeface="Times New Roman"/>
              </a:rPr>
              <a:t>company, either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licensee's </a:t>
            </a:r>
            <a:r>
              <a:rPr sz="1200" dirty="0">
                <a:latin typeface="Times New Roman"/>
                <a:cs typeface="Times New Roman"/>
              </a:rPr>
              <a:t>own country or </a:t>
            </a:r>
            <a:r>
              <a:rPr sz="1200" spc="-5" dirty="0">
                <a:latin typeface="Times New Roman"/>
                <a:cs typeface="Times New Roman"/>
              </a:rPr>
              <a:t>through </a:t>
            </a:r>
            <a:r>
              <a:rPr sz="1200" dirty="0">
                <a:latin typeface="Times New Roman"/>
                <a:cs typeface="Times New Roman"/>
              </a:rPr>
              <a:t>exports </a:t>
            </a:r>
            <a:r>
              <a:rPr sz="1200" spc="-5" dirty="0">
                <a:latin typeface="Times New Roman"/>
                <a:cs typeface="Times New Roman"/>
              </a:rPr>
              <a:t>from  </a:t>
            </a:r>
            <a:r>
              <a:rPr sz="1200" dirty="0">
                <a:latin typeface="Times New Roman"/>
                <a:cs typeface="Times New Roman"/>
              </a:rPr>
              <a:t>that country to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241300" marR="5080" indent="-228600" algn="just">
              <a:lnSpc>
                <a:spcPct val="143800"/>
              </a:lnSpc>
              <a:buFont typeface="Symbol"/>
              <a:buChar char="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spc="5" dirty="0">
                <a:latin typeface="Times New Roman"/>
                <a:cs typeface="Times New Roman"/>
              </a:rPr>
              <a:t>may be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valuable </a:t>
            </a:r>
            <a:r>
              <a:rPr sz="1200" dirty="0">
                <a:latin typeface="Times New Roman"/>
                <a:cs typeface="Times New Roman"/>
              </a:rPr>
              <a:t>spin-off if the </a:t>
            </a:r>
            <a:r>
              <a:rPr sz="1200" spc="-5" dirty="0">
                <a:latin typeface="Times New Roman"/>
                <a:cs typeface="Times New Roman"/>
              </a:rPr>
              <a:t>licensor can sell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components </a:t>
            </a:r>
            <a:r>
              <a:rPr sz="1200" dirty="0">
                <a:latin typeface="Times New Roman"/>
                <a:cs typeface="Times New Roman"/>
              </a:rPr>
              <a:t>to the  </a:t>
            </a:r>
            <a:r>
              <a:rPr sz="1200" spc="-5" dirty="0">
                <a:latin typeface="Times New Roman"/>
                <a:cs typeface="Times New Roman"/>
              </a:rPr>
              <a:t>licensee.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these are parts for products being manufactured locally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machinery, </a:t>
            </a:r>
            <a:r>
              <a:rPr sz="1200" dirty="0">
                <a:latin typeface="Times New Roman"/>
                <a:cs typeface="Times New Roman"/>
              </a:rPr>
              <a:t>there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also </a:t>
            </a:r>
            <a:r>
              <a:rPr sz="1200" dirty="0">
                <a:latin typeface="Times New Roman"/>
                <a:cs typeface="Times New Roman"/>
              </a:rPr>
              <a:t>be some </a:t>
            </a:r>
            <a:r>
              <a:rPr sz="1200" spc="-5" dirty="0">
                <a:latin typeface="Times New Roman"/>
                <a:cs typeface="Times New Roman"/>
              </a:rPr>
              <a:t>tariff </a:t>
            </a:r>
            <a:r>
              <a:rPr sz="1200" dirty="0">
                <a:latin typeface="Times New Roman"/>
                <a:cs typeface="Times New Roman"/>
              </a:rPr>
              <a:t>concessions on </a:t>
            </a:r>
            <a:r>
              <a:rPr sz="1200" spc="-5" dirty="0">
                <a:latin typeface="Times New Roman"/>
                <a:cs typeface="Times New Roman"/>
              </a:rPr>
              <a:t>their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import.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241300" marR="321310" indent="-228600">
              <a:lnSpc>
                <a:spcPct val="1442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A means </a:t>
            </a:r>
            <a:r>
              <a:rPr sz="1200" dirty="0">
                <a:latin typeface="Times New Roman"/>
                <a:cs typeface="Times New Roman"/>
              </a:rPr>
              <a:t>of entering a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where the nature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competition -a few </a:t>
            </a:r>
            <a:r>
              <a:rPr sz="1200" dirty="0">
                <a:latin typeface="Times New Roman"/>
                <a:cs typeface="Times New Roman"/>
              </a:rPr>
              <a:t>dominant and  highly </a:t>
            </a:r>
            <a:r>
              <a:rPr sz="1200" spc="-5" dirty="0">
                <a:latin typeface="Times New Roman"/>
                <a:cs typeface="Times New Roman"/>
              </a:rPr>
              <a:t>competitive firms </a:t>
            </a:r>
            <a:r>
              <a:rPr sz="1200" dirty="0">
                <a:latin typeface="Times New Roman"/>
                <a:cs typeface="Times New Roman"/>
              </a:rPr>
              <a:t>for example - </a:t>
            </a:r>
            <a:r>
              <a:rPr sz="1200" spc="-5" dirty="0">
                <a:latin typeface="Times New Roman"/>
                <a:cs typeface="Times New Roman"/>
              </a:rPr>
              <a:t>makes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spc="-5" dirty="0">
                <a:latin typeface="Times New Roman"/>
                <a:cs typeface="Times New Roman"/>
              </a:rPr>
              <a:t>form </a:t>
            </a:r>
            <a:r>
              <a:rPr sz="1200" dirty="0">
                <a:latin typeface="Times New Roman"/>
                <a:cs typeface="Times New Roman"/>
              </a:rPr>
              <a:t>of entry </a:t>
            </a:r>
            <a:r>
              <a:rPr sz="1200" spc="-5" dirty="0">
                <a:latin typeface="Times New Roman"/>
                <a:cs typeface="Times New Roman"/>
              </a:rPr>
              <a:t>apart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licensing </a:t>
            </a:r>
            <a:r>
              <a:rPr sz="1200" dirty="0">
                <a:latin typeface="Times New Roman"/>
                <a:cs typeface="Times New Roman"/>
              </a:rPr>
              <a:t>too  expensive to be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contemplated.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241300" marR="5080" indent="-228600" algn="just">
              <a:lnSpc>
                <a:spcPct val="144200"/>
              </a:lnSpc>
              <a:buFont typeface="Symbol"/>
              <a:buChar char="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One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considerable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advantage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small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appropriate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licensing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 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much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plausible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means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expanding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abroad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exporting.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It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easier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handle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69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40" y="951563"/>
            <a:ext cx="5958218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64" y="1257887"/>
            <a:ext cx="5955116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364" y="1564211"/>
            <a:ext cx="5955116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1870535"/>
            <a:ext cx="5950545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176859"/>
            <a:ext cx="5955116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64" y="2483183"/>
            <a:ext cx="5964256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4" y="2789507"/>
            <a:ext cx="5959686" cy="1491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8842" y="3095831"/>
            <a:ext cx="1502244" cy="158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40" y="3554555"/>
            <a:ext cx="5962787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64" y="3860879"/>
            <a:ext cx="5955116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364" y="4167203"/>
            <a:ext cx="5973397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75" y="4473527"/>
            <a:ext cx="2669354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4932251"/>
            <a:ext cx="595968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88" y="5238575"/>
            <a:ext cx="5956577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364" y="5544899"/>
            <a:ext cx="5955116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64" y="5851223"/>
            <a:ext cx="5955116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40" y="6157547"/>
            <a:ext cx="5958218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364" y="6463871"/>
            <a:ext cx="5955116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8934" y="6770195"/>
            <a:ext cx="5950545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364" y="7076519"/>
            <a:ext cx="5959686" cy="1582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64" y="7382843"/>
            <a:ext cx="5955116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364" y="7689167"/>
            <a:ext cx="5959686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364" y="7995491"/>
            <a:ext cx="5955116" cy="158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4233" y="8301815"/>
            <a:ext cx="1045170" cy="1582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02004" y="894333"/>
            <a:ext cx="5970905" cy="7559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only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difference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definitions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activities take </a:t>
            </a:r>
            <a:r>
              <a:rPr sz="1200" spc="-5" dirty="0">
                <a:latin typeface="Times New Roman"/>
                <a:cs typeface="Times New Roman"/>
              </a:rPr>
              <a:t>place </a:t>
            </a:r>
            <a:r>
              <a:rPr sz="1200" dirty="0">
                <a:latin typeface="Times New Roman"/>
                <a:cs typeface="Times New Roman"/>
              </a:rPr>
              <a:t>in more than one </a:t>
            </a:r>
            <a:r>
              <a:rPr sz="1200" spc="-5" dirty="0">
                <a:latin typeface="Times New Roman"/>
                <a:cs typeface="Times New Roman"/>
              </a:rPr>
              <a:t>country. </a:t>
            </a:r>
            <a:r>
              <a:rPr sz="1200" dirty="0">
                <a:latin typeface="Times New Roman"/>
                <a:cs typeface="Times New Roman"/>
              </a:rPr>
              <a:t>This apparently minor </a:t>
            </a:r>
            <a:r>
              <a:rPr sz="1200" spc="-5" dirty="0">
                <a:latin typeface="Times New Roman"/>
                <a:cs typeface="Times New Roman"/>
              </a:rPr>
              <a:t>different </a:t>
            </a:r>
            <a:r>
              <a:rPr sz="1200" spc="5" dirty="0">
                <a:latin typeface="Times New Roman"/>
                <a:cs typeface="Times New Roman"/>
              </a:rPr>
              <a:t>"…</a:t>
            </a:r>
            <a:r>
              <a:rPr sz="1200" i="1" spc="5" dirty="0">
                <a:latin typeface="Times New Roman"/>
                <a:cs typeface="Times New Roman"/>
              </a:rPr>
              <a:t>in  </a:t>
            </a:r>
            <a:r>
              <a:rPr sz="1200" i="1" spc="-5" dirty="0">
                <a:latin typeface="Times New Roman"/>
                <a:cs typeface="Times New Roman"/>
              </a:rPr>
              <a:t>more </a:t>
            </a:r>
            <a:r>
              <a:rPr sz="1200" i="1" dirty="0">
                <a:latin typeface="Times New Roman"/>
                <a:cs typeface="Times New Roman"/>
              </a:rPr>
              <a:t>than one nation…</a:t>
            </a:r>
            <a:r>
              <a:rPr sz="1200" dirty="0">
                <a:latin typeface="Times New Roman"/>
                <a:cs typeface="Times New Roman"/>
              </a:rPr>
              <a:t>" </a:t>
            </a:r>
            <a:r>
              <a:rPr sz="1200" spc="-5" dirty="0">
                <a:latin typeface="Times New Roman"/>
                <a:cs typeface="Times New Roman"/>
              </a:rPr>
              <a:t>accounts </a:t>
            </a:r>
            <a:r>
              <a:rPr sz="1200" dirty="0">
                <a:latin typeface="Times New Roman"/>
                <a:cs typeface="Times New Roman"/>
              </a:rPr>
              <a:t>for the complexity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diversity found in </a:t>
            </a:r>
            <a:r>
              <a:rPr sz="1200" spc="-5" dirty="0">
                <a:latin typeface="Times New Roman"/>
                <a:cs typeface="Times New Roman"/>
              </a:rPr>
              <a:t>international  marketing operations. Marketing concepts, processes, and principles are </a:t>
            </a:r>
            <a:r>
              <a:rPr sz="1200" dirty="0">
                <a:latin typeface="Times New Roman"/>
                <a:cs typeface="Times New Roman"/>
              </a:rPr>
              <a:t>universally </a:t>
            </a:r>
            <a:r>
              <a:rPr sz="1200" spc="-5" dirty="0">
                <a:latin typeface="Times New Roman"/>
                <a:cs typeface="Times New Roman"/>
              </a:rPr>
              <a:t>applicable, 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marketer's </a:t>
            </a:r>
            <a:r>
              <a:rPr sz="1200" dirty="0">
                <a:latin typeface="Times New Roman"/>
                <a:cs typeface="Times New Roman"/>
              </a:rPr>
              <a:t>task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same whether doing </a:t>
            </a:r>
            <a:r>
              <a:rPr sz="1200" spc="-5" dirty="0">
                <a:latin typeface="Times New Roman"/>
                <a:cs typeface="Times New Roman"/>
              </a:rPr>
              <a:t>business </a:t>
            </a:r>
            <a:r>
              <a:rPr sz="1200" dirty="0">
                <a:latin typeface="Times New Roman"/>
                <a:cs typeface="Times New Roman"/>
              </a:rPr>
              <a:t>in a domestic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international  </a:t>
            </a:r>
            <a:r>
              <a:rPr sz="1200" spc="-5" dirty="0">
                <a:latin typeface="Times New Roman"/>
                <a:cs typeface="Times New Roman"/>
              </a:rPr>
              <a:t>market. Businesses' goal is </a:t>
            </a:r>
            <a:r>
              <a:rPr sz="1200" dirty="0">
                <a:latin typeface="Times New Roman"/>
                <a:cs typeface="Times New Roman"/>
              </a:rPr>
              <a:t>to make a </a:t>
            </a:r>
            <a:r>
              <a:rPr sz="1200" spc="-5" dirty="0">
                <a:latin typeface="Times New Roman"/>
                <a:cs typeface="Times New Roman"/>
              </a:rPr>
              <a:t>profit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promoting, </a:t>
            </a:r>
            <a:r>
              <a:rPr sz="1200" spc="-5" dirty="0">
                <a:latin typeface="Times New Roman"/>
                <a:cs typeface="Times New Roman"/>
              </a:rPr>
              <a:t>pricing, and </a:t>
            </a:r>
            <a:r>
              <a:rPr sz="1200" dirty="0">
                <a:latin typeface="Times New Roman"/>
                <a:cs typeface="Times New Roman"/>
              </a:rPr>
              <a:t>distributing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for  </a:t>
            </a:r>
            <a:r>
              <a:rPr sz="1200" spc="-5" dirty="0">
                <a:latin typeface="Times New Roman"/>
                <a:cs typeface="Times New Roman"/>
              </a:rPr>
              <a:t>which there is </a:t>
            </a:r>
            <a:r>
              <a:rPr sz="1200" dirty="0">
                <a:latin typeface="Times New Roman"/>
                <a:cs typeface="Times New Roman"/>
              </a:rPr>
              <a:t>a market.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case, what 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difference between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and  international marketing?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answer lies </a:t>
            </a:r>
            <a:r>
              <a:rPr sz="1200" dirty="0">
                <a:latin typeface="Times New Roman"/>
                <a:cs typeface="Times New Roman"/>
              </a:rPr>
              <a:t>not with </a:t>
            </a:r>
            <a:r>
              <a:rPr sz="1200" spc="-5" dirty="0">
                <a:latin typeface="Times New Roman"/>
                <a:cs typeface="Times New Roman"/>
              </a:rPr>
              <a:t>different concepts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but with the </a:t>
            </a:r>
            <a:r>
              <a:rPr sz="1200" spc="-5" dirty="0">
                <a:latin typeface="Times New Roman"/>
                <a:cs typeface="Times New Roman"/>
              </a:rPr>
              <a:t>environment </a:t>
            </a:r>
            <a:r>
              <a:rPr sz="1200" dirty="0">
                <a:latin typeface="Times New Roman"/>
                <a:cs typeface="Times New Roman"/>
              </a:rPr>
              <a:t>within </a:t>
            </a:r>
            <a:r>
              <a:rPr sz="1200" spc="-5" dirty="0">
                <a:latin typeface="Times New Roman"/>
                <a:cs typeface="Times New Roman"/>
              </a:rPr>
              <a:t>which  marketing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plans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implemented.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uniqueness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range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unfamiliar problems and </a:t>
            </a:r>
            <a:r>
              <a:rPr sz="1200" dirty="0">
                <a:latin typeface="Times New Roman"/>
                <a:cs typeface="Times New Roman"/>
              </a:rPr>
              <a:t>the variety of </a:t>
            </a:r>
            <a:r>
              <a:rPr sz="1200" spc="-5" dirty="0">
                <a:latin typeface="Times New Roman"/>
                <a:cs typeface="Times New Roman"/>
              </a:rPr>
              <a:t>strategies </a:t>
            </a:r>
            <a:r>
              <a:rPr sz="1200" dirty="0">
                <a:latin typeface="Times New Roman"/>
                <a:cs typeface="Times New Roman"/>
              </a:rPr>
              <a:t>necessary to cope with </a:t>
            </a:r>
            <a:r>
              <a:rPr sz="1200" spc="-5" dirty="0">
                <a:latin typeface="Times New Roman"/>
                <a:cs typeface="Times New Roman"/>
              </a:rPr>
              <a:t>different levels </a:t>
            </a:r>
            <a:r>
              <a:rPr sz="1200" dirty="0">
                <a:latin typeface="Times New Roman"/>
                <a:cs typeface="Times New Roman"/>
              </a:rPr>
              <a:t>of  uncertainty </a:t>
            </a:r>
            <a:r>
              <a:rPr sz="1200" spc="-5" dirty="0">
                <a:latin typeface="Times New Roman"/>
                <a:cs typeface="Times New Roman"/>
              </a:rPr>
              <a:t>encountered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Competition, </a:t>
            </a:r>
            <a:r>
              <a:rPr sz="1200" spc="-5" dirty="0">
                <a:latin typeface="Times New Roman"/>
                <a:cs typeface="Times New Roman"/>
              </a:rPr>
              <a:t>legal restraints, government </a:t>
            </a:r>
            <a:r>
              <a:rPr sz="1200" dirty="0">
                <a:latin typeface="Times New Roman"/>
                <a:cs typeface="Times New Roman"/>
              </a:rPr>
              <a:t>controls, </a:t>
            </a:r>
            <a:r>
              <a:rPr sz="1200" spc="-5" dirty="0">
                <a:latin typeface="Times New Roman"/>
                <a:cs typeface="Times New Roman"/>
              </a:rPr>
              <a:t>weather, and </a:t>
            </a:r>
            <a:r>
              <a:rPr sz="1200" dirty="0">
                <a:latin typeface="Times New Roman"/>
                <a:cs typeface="Times New Roman"/>
              </a:rPr>
              <a:t>any number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dirty="0">
                <a:latin typeface="Times New Roman"/>
                <a:cs typeface="Times New Roman"/>
              </a:rPr>
              <a:t>other  </a:t>
            </a:r>
            <a:r>
              <a:rPr sz="1200" spc="-5" dirty="0">
                <a:latin typeface="Times New Roman"/>
                <a:cs typeface="Times New Roman"/>
              </a:rPr>
              <a:t>uncontrollable elements can, and frequently </a:t>
            </a:r>
            <a:r>
              <a:rPr sz="1200" dirty="0">
                <a:latin typeface="Times New Roman"/>
                <a:cs typeface="Times New Roman"/>
              </a:rPr>
              <a:t>do, </a:t>
            </a:r>
            <a:r>
              <a:rPr sz="1200" spc="-5" dirty="0">
                <a:latin typeface="Times New Roman"/>
                <a:cs typeface="Times New Roman"/>
              </a:rPr>
              <a:t>affect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profitable </a:t>
            </a:r>
            <a:r>
              <a:rPr sz="1200" dirty="0">
                <a:latin typeface="Times New Roman"/>
                <a:cs typeface="Times New Roman"/>
              </a:rPr>
              <a:t>outcome of </a:t>
            </a:r>
            <a:r>
              <a:rPr sz="1200" spc="-5" dirty="0">
                <a:latin typeface="Times New Roman"/>
                <a:cs typeface="Times New Roman"/>
              </a:rPr>
              <a:t>good, </a:t>
            </a:r>
            <a:r>
              <a:rPr sz="1200" dirty="0">
                <a:latin typeface="Times New Roman"/>
                <a:cs typeface="Times New Roman"/>
              </a:rPr>
              <a:t>sound 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plans.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Generally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speaking,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cannot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control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influence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these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uncontrollable  elements,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instead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adjust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adapt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them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manner </a:t>
            </a:r>
            <a:r>
              <a:rPr sz="1200" dirty="0">
                <a:latin typeface="Times New Roman"/>
                <a:cs typeface="Times New Roman"/>
              </a:rPr>
              <a:t>consistent with a </a:t>
            </a:r>
            <a:r>
              <a:rPr sz="1200" spc="-5" dirty="0">
                <a:latin typeface="Times New Roman"/>
                <a:cs typeface="Times New Roman"/>
              </a:rPr>
              <a:t>successful  outcome. </a:t>
            </a:r>
            <a:r>
              <a:rPr sz="1200" dirty="0">
                <a:latin typeface="Times New Roman"/>
                <a:cs typeface="Times New Roman"/>
              </a:rPr>
              <a:t>What </a:t>
            </a:r>
            <a:r>
              <a:rPr sz="1200" spc="-5" dirty="0">
                <a:latin typeface="Times New Roman"/>
                <a:cs typeface="Times New Roman"/>
              </a:rPr>
              <a:t>makes marketing interesting 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challenge </a:t>
            </a:r>
            <a:r>
              <a:rPr sz="1200" dirty="0">
                <a:latin typeface="Times New Roman"/>
                <a:cs typeface="Times New Roman"/>
              </a:rPr>
              <a:t>of molding the </a:t>
            </a:r>
            <a:r>
              <a:rPr sz="1200" i="1" spc="-5" dirty="0">
                <a:latin typeface="Times New Roman"/>
                <a:cs typeface="Times New Roman"/>
              </a:rPr>
              <a:t>controllable elements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marketing decisions (product, price, </a:t>
            </a:r>
            <a:r>
              <a:rPr sz="1200" dirty="0">
                <a:latin typeface="Times New Roman"/>
                <a:cs typeface="Times New Roman"/>
              </a:rPr>
              <a:t>promotion,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distribution) </a:t>
            </a:r>
            <a:r>
              <a:rPr sz="1200" spc="-5" dirty="0">
                <a:latin typeface="Times New Roman"/>
                <a:cs typeface="Times New Roman"/>
              </a:rPr>
              <a:t>within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framework </a:t>
            </a:r>
            <a:r>
              <a:rPr sz="1200" dirty="0">
                <a:latin typeface="Times New Roman"/>
                <a:cs typeface="Times New Roman"/>
              </a:rPr>
              <a:t>of the  </a:t>
            </a:r>
            <a:r>
              <a:rPr sz="1200" i="1" spc="-5" dirty="0">
                <a:latin typeface="Times New Roman"/>
                <a:cs typeface="Times New Roman"/>
              </a:rPr>
              <a:t>uncontrollable elements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marketplace (competition, politics, laws, consumer behavior, level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technology, and so </a:t>
            </a:r>
            <a:r>
              <a:rPr sz="1200" dirty="0">
                <a:latin typeface="Times New Roman"/>
                <a:cs typeface="Times New Roman"/>
              </a:rPr>
              <a:t>forth) in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dirty="0">
                <a:latin typeface="Times New Roman"/>
                <a:cs typeface="Times New Roman"/>
              </a:rPr>
              <a:t>a way that </a:t>
            </a:r>
            <a:r>
              <a:rPr sz="1200" spc="-5" dirty="0">
                <a:latin typeface="Times New Roman"/>
                <a:cs typeface="Times New Roman"/>
              </a:rPr>
              <a:t>marketing objectives are achieved. Even though  marketing principles and concepts are </a:t>
            </a:r>
            <a:r>
              <a:rPr sz="1200" dirty="0">
                <a:latin typeface="Times New Roman"/>
                <a:cs typeface="Times New Roman"/>
              </a:rPr>
              <a:t>universally </a:t>
            </a:r>
            <a:r>
              <a:rPr sz="1200" spc="-5" dirty="0">
                <a:latin typeface="Times New Roman"/>
                <a:cs typeface="Times New Roman"/>
              </a:rPr>
              <a:t>acceptable,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environment </a:t>
            </a:r>
            <a:r>
              <a:rPr sz="1200" dirty="0">
                <a:latin typeface="Times New Roman"/>
                <a:cs typeface="Times New Roman"/>
              </a:rPr>
              <a:t>within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marketer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implement marketing </a:t>
            </a:r>
            <a:r>
              <a:rPr sz="1200" dirty="0">
                <a:latin typeface="Times New Roman"/>
                <a:cs typeface="Times New Roman"/>
              </a:rPr>
              <a:t>plans can change dramatically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country to country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region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region.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difficulties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created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different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environments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marketer's  </a:t>
            </a:r>
            <a:r>
              <a:rPr sz="1200" dirty="0">
                <a:latin typeface="Times New Roman"/>
                <a:cs typeface="Times New Roman"/>
              </a:rPr>
              <a:t>primary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concern.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0270" cy="8298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0795">
              <a:lnSpc>
                <a:spcPct val="1435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number of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way. Licensing is </a:t>
            </a:r>
            <a:r>
              <a:rPr sz="1200" dirty="0">
                <a:latin typeface="Times New Roman"/>
                <a:cs typeface="Times New Roman"/>
              </a:rPr>
              <a:t>a viable option </a:t>
            </a:r>
            <a:r>
              <a:rPr sz="1200" spc="-5" dirty="0">
                <a:latin typeface="Times New Roman"/>
                <a:cs typeface="Times New Roman"/>
              </a:rPr>
              <a:t>where manufacture </a:t>
            </a:r>
            <a:r>
              <a:rPr sz="1200" dirty="0">
                <a:latin typeface="Times New Roman"/>
                <a:cs typeface="Times New Roman"/>
              </a:rPr>
              <a:t>near to the  </a:t>
            </a:r>
            <a:r>
              <a:rPr sz="1200" spc="-5" dirty="0">
                <a:latin typeface="Times New Roman"/>
                <a:cs typeface="Times New Roman"/>
              </a:rPr>
              <a:t>customers’ </a:t>
            </a:r>
            <a:r>
              <a:rPr sz="1200" dirty="0">
                <a:latin typeface="Times New Roman"/>
                <a:cs typeface="Times New Roman"/>
              </a:rPr>
              <a:t>base is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C. Disadvantages </a:t>
            </a:r>
            <a:r>
              <a:rPr sz="1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sz="1200" b="1" u="heavy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licensing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Times New Roman"/>
              <a:cs typeface="Times New Roman"/>
            </a:endParaRPr>
          </a:p>
          <a:p>
            <a:pPr marL="469265" marR="7620" indent="-228600" algn="just">
              <a:lnSpc>
                <a:spcPct val="144200"/>
              </a:lnSpc>
              <a:spcBef>
                <a:spcPts val="5"/>
              </a:spcBef>
              <a:buFont typeface="Symbol"/>
              <a:buChar char="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danger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fostering a </a:t>
            </a:r>
            <a:r>
              <a:rPr sz="1200" spc="-5" dirty="0">
                <a:latin typeface="Times New Roman"/>
                <a:cs typeface="Times New Roman"/>
              </a:rPr>
              <a:t>competitor.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strongly </a:t>
            </a:r>
            <a:r>
              <a:rPr sz="1200" spc="-5" dirty="0">
                <a:latin typeface="Times New Roman"/>
                <a:cs typeface="Times New Roman"/>
              </a:rPr>
              <a:t>maintained when technical  information is being </a:t>
            </a:r>
            <a:r>
              <a:rPr sz="1200" dirty="0">
                <a:latin typeface="Times New Roman"/>
                <a:cs typeface="Times New Roman"/>
              </a:rPr>
              <a:t>provided; </a:t>
            </a:r>
            <a:r>
              <a:rPr sz="1200" spc="-5" dirty="0">
                <a:latin typeface="Times New Roman"/>
                <a:cs typeface="Times New Roman"/>
              </a:rPr>
              <a:t>and there is </a:t>
            </a:r>
            <a:r>
              <a:rPr sz="1200" dirty="0">
                <a:latin typeface="Times New Roman"/>
                <a:cs typeface="Times New Roman"/>
              </a:rPr>
              <a:t>no substitute for a </a:t>
            </a:r>
            <a:r>
              <a:rPr sz="1200" spc="-5" dirty="0">
                <a:latin typeface="Times New Roman"/>
                <a:cs typeface="Times New Roman"/>
              </a:rPr>
              <a:t>satisfactory </a:t>
            </a:r>
            <a:r>
              <a:rPr sz="1200" dirty="0">
                <a:latin typeface="Times New Roman"/>
                <a:cs typeface="Times New Roman"/>
              </a:rPr>
              <a:t>working  </a:t>
            </a:r>
            <a:r>
              <a:rPr sz="1200" spc="-5" dirty="0">
                <a:latin typeface="Times New Roman"/>
                <a:cs typeface="Times New Roman"/>
              </a:rPr>
              <a:t>arrangement </a:t>
            </a:r>
            <a:r>
              <a:rPr sz="1200" dirty="0">
                <a:latin typeface="Times New Roman"/>
                <a:cs typeface="Times New Roman"/>
              </a:rPr>
              <a:t>to minimize 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danger.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Symbol"/>
              <a:buChar char=""/>
            </a:pPr>
            <a:endParaRPr sz="165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danger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reducing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award.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469265" marR="5715" indent="-228600" algn="just">
              <a:lnSpc>
                <a:spcPct val="143600"/>
              </a:lnSpc>
              <a:buFont typeface="Symbol"/>
              <a:buChar char="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danger </a:t>
            </a:r>
            <a:r>
              <a:rPr sz="1200" dirty="0">
                <a:latin typeface="Times New Roman"/>
                <a:cs typeface="Times New Roman"/>
              </a:rPr>
              <a:t>of the licensee running short of funds, especially if </a:t>
            </a:r>
            <a:r>
              <a:rPr sz="1200" spc="-5" dirty="0">
                <a:latin typeface="Times New Roman"/>
                <a:cs typeface="Times New Roman"/>
              </a:rPr>
              <a:t>considerable </a:t>
            </a:r>
            <a:r>
              <a:rPr sz="1200" dirty="0">
                <a:latin typeface="Times New Roman"/>
                <a:cs typeface="Times New Roman"/>
              </a:rPr>
              <a:t>plant  expansion </a:t>
            </a:r>
            <a:r>
              <a:rPr sz="1200" spc="-5" dirty="0">
                <a:latin typeface="Times New Roman"/>
                <a:cs typeface="Times New Roman"/>
              </a:rPr>
              <a:t>is involved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an injection </a:t>
            </a:r>
            <a:r>
              <a:rPr sz="1200" dirty="0">
                <a:latin typeface="Times New Roman"/>
                <a:cs typeface="Times New Roman"/>
              </a:rPr>
              <a:t>of capital </a:t>
            </a:r>
            <a:r>
              <a:rPr sz="1200" spc="-5" dirty="0">
                <a:latin typeface="Times New Roman"/>
                <a:cs typeface="Times New Roman"/>
              </a:rPr>
              <a:t>is required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sustain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project. </a:t>
            </a:r>
            <a:r>
              <a:rPr sz="1200" dirty="0">
                <a:latin typeface="Times New Roman"/>
                <a:cs typeface="Times New Roman"/>
              </a:rPr>
              <a:t>This  </a:t>
            </a:r>
            <a:r>
              <a:rPr sz="1200" spc="-5" dirty="0">
                <a:latin typeface="Times New Roman"/>
                <a:cs typeface="Times New Roman"/>
              </a:rPr>
              <a:t>danger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turned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advantage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funds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available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general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expansion  of the </a:t>
            </a:r>
            <a:r>
              <a:rPr sz="1200" spc="-5" dirty="0">
                <a:latin typeface="Times New Roman"/>
                <a:cs typeface="Times New Roman"/>
              </a:rPr>
              <a:t>business through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partnership.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469265" marR="5080" indent="-228600" algn="just">
              <a:lnSpc>
                <a:spcPct val="143700"/>
              </a:lnSpc>
              <a:buFont typeface="Symbol"/>
              <a:buChar char="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licensee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prove </a:t>
            </a:r>
            <a:r>
              <a:rPr sz="1200" spc="-5" dirty="0">
                <a:latin typeface="Times New Roman"/>
                <a:cs typeface="Times New Roman"/>
              </a:rPr>
              <a:t>less competent </a:t>
            </a:r>
            <a:r>
              <a:rPr sz="1200" dirty="0">
                <a:latin typeface="Times New Roman"/>
                <a:cs typeface="Times New Roman"/>
              </a:rPr>
              <a:t>than expected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marketing or other management  </a:t>
            </a:r>
            <a:r>
              <a:rPr sz="1200" spc="-5" dirty="0">
                <a:latin typeface="Times New Roman"/>
                <a:cs typeface="Times New Roman"/>
              </a:rPr>
              <a:t>activities; hence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licensor </a:t>
            </a:r>
            <a:r>
              <a:rPr sz="1200" dirty="0">
                <a:latin typeface="Times New Roman"/>
                <a:cs typeface="Times New Roman"/>
              </a:rPr>
              <a:t>may find </a:t>
            </a:r>
            <a:r>
              <a:rPr sz="1200" spc="-5" dirty="0">
                <a:latin typeface="Times New Roman"/>
                <a:cs typeface="Times New Roman"/>
              </a:rPr>
              <a:t>his commitment is greater </a:t>
            </a:r>
            <a:r>
              <a:rPr sz="1200" dirty="0">
                <a:latin typeface="Times New Roman"/>
                <a:cs typeface="Times New Roman"/>
              </a:rPr>
              <a:t>than </a:t>
            </a:r>
            <a:r>
              <a:rPr sz="1200" spc="-5" dirty="0">
                <a:latin typeface="Times New Roman"/>
                <a:cs typeface="Times New Roman"/>
              </a:rPr>
              <a:t>expected. He </a:t>
            </a:r>
            <a:r>
              <a:rPr sz="1200" spc="5" dirty="0">
                <a:latin typeface="Times New Roman"/>
                <a:cs typeface="Times New Roman"/>
              </a:rPr>
              <a:t>may  </a:t>
            </a:r>
            <a:r>
              <a:rPr sz="1200" spc="-5" dirty="0">
                <a:latin typeface="Times New Roman"/>
                <a:cs typeface="Times New Roman"/>
              </a:rPr>
              <a:t>even </a:t>
            </a:r>
            <a:r>
              <a:rPr sz="1200" dirty="0">
                <a:latin typeface="Times New Roman"/>
                <a:cs typeface="Times New Roman"/>
              </a:rPr>
              <a:t>find </a:t>
            </a:r>
            <a:r>
              <a:rPr sz="1200" spc="-5" dirty="0">
                <a:latin typeface="Times New Roman"/>
                <a:cs typeface="Times New Roman"/>
              </a:rPr>
              <a:t>costs grow faster than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income.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469265" marR="184785" indent="-228600">
              <a:lnSpc>
                <a:spcPct val="1433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Opposition </a:t>
            </a:r>
            <a:r>
              <a:rPr sz="1200" spc="-5" dirty="0">
                <a:latin typeface="Times New Roman"/>
                <a:cs typeface="Times New Roman"/>
              </a:rPr>
              <a:t>is encountered </a:t>
            </a:r>
            <a:r>
              <a:rPr sz="1200" dirty="0">
                <a:latin typeface="Times New Roman"/>
                <a:cs typeface="Times New Roman"/>
              </a:rPr>
              <a:t>in some </a:t>
            </a:r>
            <a:r>
              <a:rPr sz="1200" spc="-5" dirty="0">
                <a:latin typeface="Times New Roman"/>
                <a:cs typeface="Times New Roman"/>
              </a:rPr>
              <a:t>less developed countries </a:t>
            </a:r>
            <a:r>
              <a:rPr sz="1200" dirty="0">
                <a:latin typeface="Times New Roman"/>
                <a:cs typeface="Times New Roman"/>
              </a:rPr>
              <a:t>to royalty payments on the  </a:t>
            </a:r>
            <a:r>
              <a:rPr sz="1200" spc="-5" dirty="0">
                <a:latin typeface="Times New Roman"/>
                <a:cs typeface="Times New Roman"/>
              </a:rPr>
              <a:t>grounds </a:t>
            </a:r>
            <a:r>
              <a:rPr sz="1200" dirty="0">
                <a:latin typeface="Times New Roman"/>
                <a:cs typeface="Times New Roman"/>
              </a:rPr>
              <a:t>that too </a:t>
            </a:r>
            <a:r>
              <a:rPr sz="1200" spc="-5" dirty="0">
                <a:latin typeface="Times New Roman"/>
                <a:cs typeface="Times New Roman"/>
              </a:rPr>
              <a:t>high </a:t>
            </a:r>
            <a:r>
              <a:rPr sz="1200" dirty="0">
                <a:latin typeface="Times New Roman"/>
                <a:cs typeface="Times New Roman"/>
              </a:rPr>
              <a:t>a price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being </a:t>
            </a:r>
            <a:r>
              <a:rPr sz="1200" spc="-5" dirty="0">
                <a:latin typeface="Times New Roman"/>
                <a:cs typeface="Times New Roman"/>
              </a:rPr>
              <a:t>charged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knowledge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provided.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Symbol"/>
              <a:buChar char=""/>
            </a:pPr>
            <a:endParaRPr sz="1100">
              <a:latin typeface="Times New Roman"/>
              <a:cs typeface="Times New Roman"/>
            </a:endParaRPr>
          </a:p>
          <a:p>
            <a:pPr marL="469265" marR="111125" indent="-228600">
              <a:lnSpc>
                <a:spcPct val="1433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Negotiations </a:t>
            </a:r>
            <a:r>
              <a:rPr sz="1200" dirty="0">
                <a:latin typeface="Times New Roman"/>
                <a:cs typeface="Times New Roman"/>
              </a:rPr>
              <a:t>with the </a:t>
            </a:r>
            <a:r>
              <a:rPr sz="1200" spc="-5" dirty="0">
                <a:latin typeface="Times New Roman"/>
                <a:cs typeface="Times New Roman"/>
              </a:rPr>
              <a:t>licensee, and </a:t>
            </a:r>
            <a:r>
              <a:rPr sz="1200" dirty="0">
                <a:latin typeface="Times New Roman"/>
                <a:cs typeface="Times New Roman"/>
              </a:rPr>
              <a:t>sometimes </a:t>
            </a:r>
            <a:r>
              <a:rPr sz="1200" spc="-5" dirty="0">
                <a:latin typeface="Times New Roman"/>
                <a:cs typeface="Times New Roman"/>
              </a:rPr>
              <a:t>with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local government, </a:t>
            </a:r>
            <a:r>
              <a:rPr sz="1200" dirty="0">
                <a:latin typeface="Times New Roman"/>
                <a:cs typeface="Times New Roman"/>
              </a:rPr>
              <a:t>are costly </a:t>
            </a:r>
            <a:r>
              <a:rPr sz="1200" spc="-5" dirty="0">
                <a:latin typeface="Times New Roman"/>
                <a:cs typeface="Times New Roman"/>
              </a:rPr>
              <a:t>and  often prolonged.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4.</a:t>
            </a:r>
            <a:r>
              <a:rPr sz="1200" b="1" spc="29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Franchising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800"/>
              </a:lnSpc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respects, </a:t>
            </a:r>
            <a:r>
              <a:rPr sz="1200" dirty="0">
                <a:latin typeface="Times New Roman"/>
                <a:cs typeface="Times New Roman"/>
              </a:rPr>
              <a:t>franchising </a:t>
            </a:r>
            <a:r>
              <a:rPr sz="1200" spc="-5" dirty="0">
                <a:latin typeface="Times New Roman"/>
                <a:cs typeface="Times New Roman"/>
              </a:rPr>
              <a:t>is similar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licensing, although </a:t>
            </a:r>
            <a:r>
              <a:rPr sz="1200" dirty="0">
                <a:latin typeface="Times New Roman"/>
                <a:cs typeface="Times New Roman"/>
              </a:rPr>
              <a:t>franchising tends to involve</a:t>
            </a:r>
            <a:r>
              <a:rPr sz="1200" spc="-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longer-  </a:t>
            </a:r>
            <a:r>
              <a:rPr sz="1200" spc="-5" dirty="0">
                <a:latin typeface="Times New Roman"/>
                <a:cs typeface="Times New Roman"/>
              </a:rPr>
              <a:t>term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commitments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licensing.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Franchising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basically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specialized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form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franchisor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5" dirty="0">
                <a:latin typeface="Times New Roman"/>
                <a:cs typeface="Times New Roman"/>
              </a:rPr>
              <a:t>only </a:t>
            </a:r>
            <a:r>
              <a:rPr sz="1200" dirty="0">
                <a:latin typeface="Times New Roman"/>
                <a:cs typeface="Times New Roman"/>
              </a:rPr>
              <a:t>sells </a:t>
            </a:r>
            <a:r>
              <a:rPr sz="1200" spc="-5" dirty="0">
                <a:latin typeface="Times New Roman"/>
                <a:cs typeface="Times New Roman"/>
              </a:rPr>
              <a:t>intangible </a:t>
            </a:r>
            <a:r>
              <a:rPr sz="1200" dirty="0">
                <a:latin typeface="Times New Roman"/>
                <a:cs typeface="Times New Roman"/>
              </a:rPr>
              <a:t>property to the </a:t>
            </a:r>
            <a:r>
              <a:rPr sz="1200" spc="-5" dirty="0">
                <a:latin typeface="Times New Roman"/>
                <a:cs typeface="Times New Roman"/>
              </a:rPr>
              <a:t>franchisee </a:t>
            </a:r>
            <a:r>
              <a:rPr sz="1200" dirty="0">
                <a:latin typeface="Times New Roman"/>
                <a:cs typeface="Times New Roman"/>
              </a:rPr>
              <a:t>(normally a </a:t>
            </a:r>
            <a:r>
              <a:rPr sz="1200" spc="-5" dirty="0">
                <a:latin typeface="Times New Roman"/>
                <a:cs typeface="Times New Roman"/>
              </a:rPr>
              <a:t>trademark), </a:t>
            </a:r>
            <a:r>
              <a:rPr sz="1200" dirty="0">
                <a:latin typeface="Times New Roman"/>
                <a:cs typeface="Times New Roman"/>
              </a:rPr>
              <a:t>but also  </a:t>
            </a:r>
            <a:r>
              <a:rPr sz="1200" spc="-5" dirty="0">
                <a:latin typeface="Times New Roman"/>
                <a:cs typeface="Times New Roman"/>
              </a:rPr>
              <a:t>insists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franchisee agree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abide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strict rules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to how it </a:t>
            </a:r>
            <a:r>
              <a:rPr sz="1200" spc="-5" dirty="0">
                <a:latin typeface="Times New Roman"/>
                <a:cs typeface="Times New Roman"/>
              </a:rPr>
              <a:t>does business.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franchisor will  also often assist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franchisee </a:t>
            </a:r>
            <a:r>
              <a:rPr sz="1200" dirty="0">
                <a:latin typeface="Times New Roman"/>
                <a:cs typeface="Times New Roman"/>
              </a:rPr>
              <a:t>to run this </a:t>
            </a:r>
            <a:r>
              <a:rPr sz="1200" spc="-5" dirty="0">
                <a:latin typeface="Times New Roman"/>
                <a:cs typeface="Times New Roman"/>
              </a:rPr>
              <a:t>business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an ongoing basis. As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licensing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franchisor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typically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receives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royalty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payment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amounts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some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percentage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franchisee’s  revenues.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Whereas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licensing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pursued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primarily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manufacturing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firms,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franchising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employed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9242077"/>
            <a:ext cx="6965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b="1" dirty="0">
                <a:latin typeface="Times New Roman"/>
                <a:cs typeface="Times New Roman"/>
              </a:rPr>
              <a:t>70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0905" cy="814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43800"/>
              </a:lnSpc>
              <a:spcBef>
                <a:spcPts val="95"/>
              </a:spcBef>
            </a:pPr>
            <a:r>
              <a:rPr sz="1200" dirty="0">
                <a:latin typeface="Times New Roman"/>
                <a:cs typeface="Times New Roman"/>
              </a:rPr>
              <a:t>primarily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firms.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McDonald’s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provides</a:t>
            </a:r>
            <a:r>
              <a:rPr sz="1200" dirty="0">
                <a:latin typeface="Times New Roman"/>
                <a:cs typeface="Times New Roman"/>
              </a:rPr>
              <a:t> us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with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example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 grown 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using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franchising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strategy.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McDonald’s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down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strict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rules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how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franchisees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should  </a:t>
            </a:r>
            <a:r>
              <a:rPr sz="1200" spc="-5" dirty="0">
                <a:latin typeface="Times New Roman"/>
                <a:cs typeface="Times New Roman"/>
              </a:rPr>
              <a:t>operate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restaurant.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rules extended </a:t>
            </a:r>
            <a:r>
              <a:rPr sz="1200" dirty="0">
                <a:latin typeface="Times New Roman"/>
                <a:cs typeface="Times New Roman"/>
              </a:rPr>
              <a:t>to control </a:t>
            </a:r>
            <a:r>
              <a:rPr sz="1200" spc="-5" dirty="0">
                <a:latin typeface="Times New Roman"/>
                <a:cs typeface="Times New Roman"/>
              </a:rPr>
              <a:t>over </a:t>
            </a:r>
            <a:r>
              <a:rPr sz="1200" dirty="0">
                <a:latin typeface="Times New Roman"/>
                <a:cs typeface="Times New Roman"/>
              </a:rPr>
              <a:t>the menu, cooking methods, staffing  </a:t>
            </a:r>
            <a:r>
              <a:rPr sz="1200" spc="-5" dirty="0">
                <a:latin typeface="Times New Roman"/>
                <a:cs typeface="Times New Roman"/>
              </a:rPr>
              <a:t>policies,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design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location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restaurant. McDonald’s also </a:t>
            </a:r>
            <a:r>
              <a:rPr sz="1200" dirty="0">
                <a:latin typeface="Times New Roman"/>
                <a:cs typeface="Times New Roman"/>
              </a:rPr>
              <a:t>organizes the </a:t>
            </a:r>
            <a:r>
              <a:rPr sz="1200" spc="-5" dirty="0">
                <a:latin typeface="Times New Roman"/>
                <a:cs typeface="Times New Roman"/>
              </a:rPr>
              <a:t>supply chain 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its franchisees and </a:t>
            </a:r>
            <a:r>
              <a:rPr sz="1200" dirty="0">
                <a:latin typeface="Times New Roman"/>
                <a:cs typeface="Times New Roman"/>
              </a:rPr>
              <a:t>provided </a:t>
            </a:r>
            <a:r>
              <a:rPr sz="1200" spc="-5" dirty="0">
                <a:latin typeface="Times New Roman"/>
                <a:cs typeface="Times New Roman"/>
              </a:rPr>
              <a:t>management </a:t>
            </a:r>
            <a:r>
              <a:rPr sz="1200" dirty="0">
                <a:latin typeface="Times New Roman"/>
                <a:cs typeface="Times New Roman"/>
              </a:rPr>
              <a:t>training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financial </a:t>
            </a:r>
            <a:r>
              <a:rPr sz="1200" spc="-5" dirty="0">
                <a:latin typeface="Times New Roman"/>
                <a:cs typeface="Times New Roman"/>
              </a:rPr>
              <a:t>assistance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franchisees.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Advantages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8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advantages </a:t>
            </a:r>
            <a:r>
              <a:rPr sz="1200" dirty="0">
                <a:latin typeface="Times New Roman"/>
                <a:cs typeface="Times New Roman"/>
              </a:rPr>
              <a:t>of franchising </a:t>
            </a:r>
            <a:r>
              <a:rPr sz="1200" spc="-5" dirty="0">
                <a:latin typeface="Times New Roman"/>
                <a:cs typeface="Times New Roman"/>
              </a:rPr>
              <a:t>as an </a:t>
            </a:r>
            <a:r>
              <a:rPr sz="1200" dirty="0">
                <a:latin typeface="Times New Roman"/>
                <a:cs typeface="Times New Roman"/>
              </a:rPr>
              <a:t>entry mode are very </a:t>
            </a:r>
            <a:r>
              <a:rPr sz="1200" spc="-5" dirty="0">
                <a:latin typeface="Times New Roman"/>
                <a:cs typeface="Times New Roman"/>
              </a:rPr>
              <a:t>similar </a:t>
            </a:r>
            <a:r>
              <a:rPr sz="1200" dirty="0">
                <a:latin typeface="Times New Roman"/>
                <a:cs typeface="Times New Roman"/>
              </a:rPr>
              <a:t>to those of </a:t>
            </a:r>
            <a:r>
              <a:rPr sz="1200" spc="-5" dirty="0">
                <a:latin typeface="Times New Roman"/>
                <a:cs typeface="Times New Roman"/>
              </a:rPr>
              <a:t>licensing.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is  relieved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costs and risks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operating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foreign market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itself. Instead,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franchisee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typically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assumes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those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risks.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creates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incentive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franchisee 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build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up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profitable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quickly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possible.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Thus,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franchising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strategy,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  firm can </a:t>
            </a:r>
            <a:r>
              <a:rPr sz="1200" dirty="0">
                <a:latin typeface="Times New Roman"/>
                <a:cs typeface="Times New Roman"/>
              </a:rPr>
              <a:t>build a </a:t>
            </a:r>
            <a:r>
              <a:rPr sz="1200" spc="-5" dirty="0">
                <a:latin typeface="Times New Roman"/>
                <a:cs typeface="Times New Roman"/>
              </a:rPr>
              <a:t>global presence </a:t>
            </a:r>
            <a:r>
              <a:rPr sz="1200" dirty="0">
                <a:latin typeface="Times New Roman"/>
                <a:cs typeface="Times New Roman"/>
              </a:rPr>
              <a:t>quickly </a:t>
            </a:r>
            <a:r>
              <a:rPr sz="1200" spc="-5" dirty="0">
                <a:latin typeface="Times New Roman"/>
                <a:cs typeface="Times New Roman"/>
              </a:rPr>
              <a:t>and at </a:t>
            </a:r>
            <a:r>
              <a:rPr sz="1200" dirty="0">
                <a:latin typeface="Times New Roman"/>
                <a:cs typeface="Times New Roman"/>
              </a:rPr>
              <a:t>a relatively </a:t>
            </a:r>
            <a:r>
              <a:rPr sz="1200" spc="-5" dirty="0">
                <a:latin typeface="Times New Roman"/>
                <a:cs typeface="Times New Roman"/>
              </a:rPr>
              <a:t>low cost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risk.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Disadvantage: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disadvantages, though present,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less pronounced </a:t>
            </a:r>
            <a:r>
              <a:rPr sz="1200" dirty="0">
                <a:latin typeface="Times New Roman"/>
                <a:cs typeface="Times New Roman"/>
              </a:rPr>
              <a:t>that in the case of </a:t>
            </a:r>
            <a:r>
              <a:rPr sz="1200" spc="-5" dirty="0">
                <a:latin typeface="Times New Roman"/>
                <a:cs typeface="Times New Roman"/>
              </a:rPr>
              <a:t>licensing. </a:t>
            </a:r>
            <a:r>
              <a:rPr sz="1200" dirty="0">
                <a:latin typeface="Times New Roman"/>
                <a:cs typeface="Times New Roman"/>
              </a:rPr>
              <a:t>Since  </a:t>
            </a:r>
            <a:r>
              <a:rPr sz="1200" spc="-5" dirty="0">
                <a:latin typeface="Times New Roman"/>
                <a:cs typeface="Times New Roman"/>
              </a:rPr>
              <a:t>franchising is often </a:t>
            </a:r>
            <a:r>
              <a:rPr sz="1200" dirty="0">
                <a:latin typeface="Times New Roman"/>
                <a:cs typeface="Times New Roman"/>
              </a:rPr>
              <a:t>used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service </a:t>
            </a:r>
            <a:r>
              <a:rPr sz="1200" dirty="0">
                <a:latin typeface="Times New Roman"/>
                <a:cs typeface="Times New Roman"/>
              </a:rPr>
              <a:t>companies, </a:t>
            </a:r>
            <a:r>
              <a:rPr sz="1200" spc="-5" dirty="0">
                <a:latin typeface="Times New Roman"/>
                <a:cs typeface="Times New Roman"/>
              </a:rPr>
              <a:t>there is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reason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consider </a:t>
            </a:r>
            <a:r>
              <a:rPr sz="1200" dirty="0">
                <a:latin typeface="Times New Roman"/>
                <a:cs typeface="Times New Roman"/>
              </a:rPr>
              <a:t>the need for  </a:t>
            </a:r>
            <a:r>
              <a:rPr sz="1200" spc="-5" dirty="0">
                <a:latin typeface="Times New Roman"/>
                <a:cs typeface="Times New Roman"/>
              </a:rPr>
              <a:t>coordination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manufacturing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achieve experience </a:t>
            </a:r>
            <a:r>
              <a:rPr sz="1200" dirty="0">
                <a:latin typeface="Times New Roman"/>
                <a:cs typeface="Times New Roman"/>
              </a:rPr>
              <a:t>curve </a:t>
            </a:r>
            <a:r>
              <a:rPr sz="1200" spc="-5" dirty="0">
                <a:latin typeface="Times New Roman"/>
                <a:cs typeface="Times New Roman"/>
              </a:rPr>
              <a:t>and location economies. On </a:t>
            </a:r>
            <a:r>
              <a:rPr sz="1200" dirty="0">
                <a:latin typeface="Times New Roman"/>
                <a:cs typeface="Times New Roman"/>
              </a:rPr>
              <a:t>the other  </a:t>
            </a:r>
            <a:r>
              <a:rPr sz="1200" spc="-5" dirty="0">
                <a:latin typeface="Times New Roman"/>
                <a:cs typeface="Times New Roman"/>
              </a:rPr>
              <a:t>hand, franchising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inhibit the </a:t>
            </a:r>
            <a:r>
              <a:rPr sz="1200" spc="-5" dirty="0">
                <a:latin typeface="Times New Roman"/>
                <a:cs typeface="Times New Roman"/>
              </a:rPr>
              <a:t>firm’s </a:t>
            </a:r>
            <a:r>
              <a:rPr sz="1200" dirty="0">
                <a:latin typeface="Times New Roman"/>
                <a:cs typeface="Times New Roman"/>
              </a:rPr>
              <a:t>ability to take </a:t>
            </a:r>
            <a:r>
              <a:rPr sz="1200" spc="-5" dirty="0">
                <a:latin typeface="Times New Roman"/>
                <a:cs typeface="Times New Roman"/>
              </a:rPr>
              <a:t>profits </a:t>
            </a:r>
            <a:r>
              <a:rPr sz="1200" dirty="0">
                <a:latin typeface="Times New Roman"/>
                <a:cs typeface="Times New Roman"/>
              </a:rPr>
              <a:t>out of one country to </a:t>
            </a:r>
            <a:r>
              <a:rPr sz="1200" spc="-5" dirty="0">
                <a:latin typeface="Times New Roman"/>
                <a:cs typeface="Times New Roman"/>
              </a:rPr>
              <a:t>support  competitive attacks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another.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800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significant disadvantage </a:t>
            </a:r>
            <a:r>
              <a:rPr sz="1200" dirty="0">
                <a:latin typeface="Times New Roman"/>
                <a:cs typeface="Times New Roman"/>
              </a:rPr>
              <a:t>of franchising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quality </a:t>
            </a:r>
            <a:r>
              <a:rPr sz="1200" spc="-5" dirty="0">
                <a:latin typeface="Times New Roman"/>
                <a:cs typeface="Times New Roman"/>
              </a:rPr>
              <a:t>control. </a:t>
            </a:r>
            <a:r>
              <a:rPr sz="1200" dirty="0">
                <a:latin typeface="Times New Roman"/>
                <a:cs typeface="Times New Roman"/>
              </a:rPr>
              <a:t>The foundation of </a:t>
            </a:r>
            <a:r>
              <a:rPr sz="1200" spc="-5" dirty="0">
                <a:latin typeface="Times New Roman"/>
                <a:cs typeface="Times New Roman"/>
              </a:rPr>
              <a:t>franchising  arrangements is </a:t>
            </a:r>
            <a:r>
              <a:rPr sz="1200" dirty="0">
                <a:latin typeface="Times New Roman"/>
                <a:cs typeface="Times New Roman"/>
              </a:rPr>
              <a:t>that the firm’s </a:t>
            </a:r>
            <a:r>
              <a:rPr sz="1200" spc="-5" dirty="0">
                <a:latin typeface="Times New Roman"/>
                <a:cs typeface="Times New Roman"/>
              </a:rPr>
              <a:t>brand name conveys </a:t>
            </a:r>
            <a:r>
              <a:rPr sz="1200" dirty="0">
                <a:latin typeface="Times New Roman"/>
                <a:cs typeface="Times New Roman"/>
              </a:rPr>
              <a:t>a message to consumers </a:t>
            </a:r>
            <a:r>
              <a:rPr sz="1200" spc="-5" dirty="0">
                <a:latin typeface="Times New Roman"/>
                <a:cs typeface="Times New Roman"/>
              </a:rPr>
              <a:t>about </a:t>
            </a:r>
            <a:r>
              <a:rPr sz="1200" dirty="0">
                <a:latin typeface="Times New Roman"/>
                <a:cs typeface="Times New Roman"/>
              </a:rPr>
              <a:t>the quality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firm’s product. </a:t>
            </a:r>
            <a:r>
              <a:rPr sz="1200" dirty="0">
                <a:latin typeface="Times New Roman"/>
                <a:cs typeface="Times New Roman"/>
              </a:rPr>
              <a:t>Thus, a </a:t>
            </a:r>
            <a:r>
              <a:rPr sz="1200" spc="-5" dirty="0">
                <a:latin typeface="Times New Roman"/>
                <a:cs typeface="Times New Roman"/>
              </a:rPr>
              <a:t>business traveler </a:t>
            </a:r>
            <a:r>
              <a:rPr sz="1200" dirty="0">
                <a:latin typeface="Times New Roman"/>
                <a:cs typeface="Times New Roman"/>
              </a:rPr>
              <a:t>checking in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Hilton International </a:t>
            </a:r>
            <a:r>
              <a:rPr sz="1200" dirty="0">
                <a:latin typeface="Times New Roman"/>
                <a:cs typeface="Times New Roman"/>
              </a:rPr>
              <a:t>hotel in </a:t>
            </a:r>
            <a:r>
              <a:rPr sz="1200" spc="-5" dirty="0">
                <a:latin typeface="Times New Roman"/>
                <a:cs typeface="Times New Roman"/>
              </a:rPr>
              <a:t>Addis  Ababa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reasonably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expect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same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quality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room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food,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would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receive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New York. </a:t>
            </a:r>
            <a:r>
              <a:rPr sz="1200" dirty="0">
                <a:latin typeface="Times New Roman"/>
                <a:cs typeface="Times New Roman"/>
              </a:rPr>
              <a:t>The Hilton name,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supposed to </a:t>
            </a:r>
            <a:r>
              <a:rPr sz="1200" spc="-5" dirty="0">
                <a:latin typeface="Times New Roman"/>
                <a:cs typeface="Times New Roman"/>
              </a:rPr>
              <a:t>guarantee consistent </a:t>
            </a:r>
            <a:r>
              <a:rPr sz="1200" dirty="0">
                <a:latin typeface="Times New Roman"/>
                <a:cs typeface="Times New Roman"/>
              </a:rPr>
              <a:t>product </a:t>
            </a:r>
            <a:r>
              <a:rPr sz="1200" spc="-5" dirty="0">
                <a:latin typeface="Times New Roman"/>
                <a:cs typeface="Times New Roman"/>
              </a:rPr>
              <a:t>quality.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presents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problem </a:t>
            </a:r>
            <a:r>
              <a:rPr sz="1200" dirty="0">
                <a:latin typeface="Times New Roman"/>
                <a:cs typeface="Times New Roman"/>
              </a:rPr>
              <a:t>in that </a:t>
            </a:r>
            <a:r>
              <a:rPr sz="1200" spc="-5" dirty="0">
                <a:latin typeface="Times New Roman"/>
                <a:cs typeface="Times New Roman"/>
              </a:rPr>
              <a:t>foreign franchisees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as concerned about </a:t>
            </a:r>
            <a:r>
              <a:rPr sz="1200" dirty="0">
                <a:latin typeface="Times New Roman"/>
                <a:cs typeface="Times New Roman"/>
              </a:rPr>
              <a:t>quality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are supposed</a:t>
            </a:r>
            <a:r>
              <a:rPr sz="1200" spc="-1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be, and </a:t>
            </a:r>
            <a:r>
              <a:rPr sz="1200" dirty="0">
                <a:latin typeface="Times New Roman"/>
                <a:cs typeface="Times New Roman"/>
              </a:rPr>
              <a:t>the result of poor quality can extend </a:t>
            </a:r>
            <a:r>
              <a:rPr sz="1200" spc="-5" dirty="0">
                <a:latin typeface="Times New Roman"/>
                <a:cs typeface="Times New Roman"/>
              </a:rPr>
              <a:t>beyond </a:t>
            </a:r>
            <a:r>
              <a:rPr sz="1200" dirty="0">
                <a:latin typeface="Times New Roman"/>
                <a:cs typeface="Times New Roman"/>
              </a:rPr>
              <a:t>lost </a:t>
            </a:r>
            <a:r>
              <a:rPr sz="1200" spc="-5" dirty="0">
                <a:latin typeface="Times New Roman"/>
                <a:cs typeface="Times New Roman"/>
              </a:rPr>
              <a:t>sales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particular foreign </a:t>
            </a:r>
            <a:r>
              <a:rPr sz="1200" dirty="0">
                <a:latin typeface="Times New Roman"/>
                <a:cs typeface="Times New Roman"/>
              </a:rPr>
              <a:t>marketer to</a:t>
            </a:r>
            <a:r>
              <a:rPr sz="1200" spc="-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decline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firm’s </a:t>
            </a:r>
            <a:r>
              <a:rPr sz="1200" dirty="0">
                <a:latin typeface="Times New Roman"/>
                <a:cs typeface="Times New Roman"/>
              </a:rPr>
              <a:t>worldwide </a:t>
            </a:r>
            <a:r>
              <a:rPr sz="1200" spc="-5" dirty="0">
                <a:latin typeface="Times New Roman"/>
                <a:cs typeface="Times New Roman"/>
              </a:rPr>
              <a:t>reputation.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example, </a:t>
            </a:r>
            <a:r>
              <a:rPr sz="1200" dirty="0">
                <a:latin typeface="Times New Roman"/>
                <a:cs typeface="Times New Roman"/>
              </a:rPr>
              <a:t>if the </a:t>
            </a:r>
            <a:r>
              <a:rPr sz="1200" spc="-5" dirty="0">
                <a:latin typeface="Times New Roman"/>
                <a:cs typeface="Times New Roman"/>
              </a:rPr>
              <a:t>business traveler has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bad  experience 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Addis Ababa </a:t>
            </a:r>
            <a:r>
              <a:rPr sz="1200" dirty="0">
                <a:latin typeface="Times New Roman"/>
                <a:cs typeface="Times New Roman"/>
              </a:rPr>
              <a:t>Hilton, he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never to another Hilton hotel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may urge </a:t>
            </a:r>
            <a:r>
              <a:rPr sz="1200" spc="-5" dirty="0">
                <a:latin typeface="Times New Roman"/>
                <a:cs typeface="Times New Roman"/>
              </a:rPr>
              <a:t>his  colleagues </a:t>
            </a:r>
            <a:r>
              <a:rPr sz="1200" dirty="0">
                <a:latin typeface="Times New Roman"/>
                <a:cs typeface="Times New Roman"/>
              </a:rPr>
              <a:t>to do likewise. The </a:t>
            </a:r>
            <a:r>
              <a:rPr sz="1200" spc="-5" dirty="0">
                <a:latin typeface="Times New Roman"/>
                <a:cs typeface="Times New Roman"/>
              </a:rPr>
              <a:t>geographical distance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firm from </a:t>
            </a:r>
            <a:r>
              <a:rPr sz="120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foreign franchisees,  however,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5" dirty="0">
                <a:latin typeface="Times New Roman"/>
                <a:cs typeface="Times New Roman"/>
              </a:rPr>
              <a:t>make </a:t>
            </a:r>
            <a:r>
              <a:rPr sz="1200" dirty="0">
                <a:latin typeface="Times New Roman"/>
                <a:cs typeface="Times New Roman"/>
              </a:rPr>
              <a:t>poor quality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difficult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franchisor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detect.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addition to </a:t>
            </a:r>
            <a:r>
              <a:rPr sz="1200" spc="-5" dirty="0">
                <a:latin typeface="Times New Roman"/>
                <a:cs typeface="Times New Roman"/>
              </a:rPr>
              <a:t>sheer </a:t>
            </a:r>
            <a:r>
              <a:rPr sz="1200" dirty="0">
                <a:latin typeface="Times New Roman"/>
                <a:cs typeface="Times New Roman"/>
              </a:rPr>
              <a:t>number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71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2810" cy="3792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35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franchisees can </a:t>
            </a:r>
            <a:r>
              <a:rPr sz="1200" dirty="0">
                <a:latin typeface="Times New Roman"/>
                <a:cs typeface="Times New Roman"/>
              </a:rPr>
              <a:t>make quality </a:t>
            </a:r>
            <a:r>
              <a:rPr sz="1200" spc="-5" dirty="0">
                <a:latin typeface="Times New Roman"/>
                <a:cs typeface="Times New Roman"/>
              </a:rPr>
              <a:t>control </a:t>
            </a:r>
            <a:r>
              <a:rPr sz="1200" dirty="0">
                <a:latin typeface="Times New Roman"/>
                <a:cs typeface="Times New Roman"/>
              </a:rPr>
              <a:t>difficult. </a:t>
            </a:r>
            <a:r>
              <a:rPr sz="1200" spc="-5" dirty="0">
                <a:latin typeface="Times New Roman"/>
                <a:cs typeface="Times New Roman"/>
              </a:rPr>
              <a:t>Due </a:t>
            </a:r>
            <a:r>
              <a:rPr sz="1200" dirty="0">
                <a:latin typeface="Times New Roman"/>
                <a:cs typeface="Times New Roman"/>
              </a:rPr>
              <a:t>to these factors, quality problems </a:t>
            </a:r>
            <a:r>
              <a:rPr sz="1200" spc="5" dirty="0">
                <a:latin typeface="Times New Roman"/>
                <a:cs typeface="Times New Roman"/>
              </a:rPr>
              <a:t>may  </a:t>
            </a:r>
            <a:r>
              <a:rPr sz="1200" spc="-5" dirty="0">
                <a:latin typeface="Times New Roman"/>
                <a:cs typeface="Times New Roman"/>
              </a:rPr>
              <a:t>persist.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600"/>
              </a:lnSpc>
            </a:pP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dirty="0">
                <a:latin typeface="Times New Roman"/>
                <a:cs typeface="Times New Roman"/>
              </a:rPr>
              <a:t>way </a:t>
            </a:r>
            <a:r>
              <a:rPr sz="1200" spc="-5" dirty="0">
                <a:latin typeface="Times New Roman"/>
                <a:cs typeface="Times New Roman"/>
              </a:rPr>
              <a:t>around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disadvantage 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set </a:t>
            </a:r>
            <a:r>
              <a:rPr sz="1200" dirty="0">
                <a:latin typeface="Times New Roman"/>
                <a:cs typeface="Times New Roman"/>
              </a:rPr>
              <a:t>up a </a:t>
            </a:r>
            <a:r>
              <a:rPr sz="1200" spc="-5" dirty="0">
                <a:latin typeface="Times New Roman"/>
                <a:cs typeface="Times New Roman"/>
              </a:rPr>
              <a:t>subsidiary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country or </a:t>
            </a:r>
            <a:r>
              <a:rPr sz="1200" spc="-5" dirty="0">
                <a:latin typeface="Times New Roman"/>
                <a:cs typeface="Times New Roman"/>
              </a:rPr>
              <a:t>region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expands. The </a:t>
            </a:r>
            <a:r>
              <a:rPr sz="1200" spc="-5" dirty="0">
                <a:latin typeface="Times New Roman"/>
                <a:cs typeface="Times New Roman"/>
              </a:rPr>
              <a:t>subsidiary </a:t>
            </a:r>
            <a:r>
              <a:rPr sz="1200" dirty="0">
                <a:latin typeface="Times New Roman"/>
                <a:cs typeface="Times New Roman"/>
              </a:rPr>
              <a:t>might be wholly owned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company or be a joint </a:t>
            </a:r>
            <a:r>
              <a:rPr sz="1200" spc="-5" dirty="0">
                <a:latin typeface="Times New Roman"/>
                <a:cs typeface="Times New Roman"/>
              </a:rPr>
              <a:t>venture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foreign company.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either case, </a:t>
            </a:r>
            <a:r>
              <a:rPr sz="1200" dirty="0">
                <a:latin typeface="Times New Roman"/>
                <a:cs typeface="Times New Roman"/>
              </a:rPr>
              <a:t>the subsidiary </a:t>
            </a:r>
            <a:r>
              <a:rPr sz="1200" spc="-5" dirty="0">
                <a:latin typeface="Times New Roman"/>
                <a:cs typeface="Times New Roman"/>
              </a:rPr>
              <a:t>assumes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rights and obligations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establish  franchises </a:t>
            </a:r>
            <a:r>
              <a:rPr sz="1200" dirty="0">
                <a:latin typeface="Times New Roman"/>
                <a:cs typeface="Times New Roman"/>
              </a:rPr>
              <a:t>throughout the </a:t>
            </a:r>
            <a:r>
              <a:rPr sz="1200" spc="-5" dirty="0">
                <a:latin typeface="Times New Roman"/>
                <a:cs typeface="Times New Roman"/>
              </a:rPr>
              <a:t>particular </a:t>
            </a:r>
            <a:r>
              <a:rPr sz="1200" dirty="0">
                <a:latin typeface="Times New Roman"/>
                <a:cs typeface="Times New Roman"/>
              </a:rPr>
              <a:t>country 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region.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5. </a:t>
            </a:r>
            <a:r>
              <a:rPr sz="1200" b="1" spc="-5" dirty="0">
                <a:latin typeface="Times New Roman"/>
                <a:cs typeface="Times New Roman"/>
              </a:rPr>
              <a:t>Management contracts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900"/>
              </a:lnSpc>
            </a:pP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arrangement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whereby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client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retains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ownership  is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known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management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contract.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There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number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variations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broad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distinction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between  foreign management and local ownership 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characteristic feature,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management</a:t>
            </a:r>
            <a:r>
              <a:rPr sz="1200" spc="-1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typically  extends to all</a:t>
            </a:r>
            <a:r>
              <a:rPr sz="1200" spc="-5" dirty="0">
                <a:latin typeface="Times New Roman"/>
                <a:cs typeface="Times New Roman"/>
              </a:rPr>
              <a:t> functions.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latin typeface="Times New Roman"/>
                <a:cs typeface="Times New Roman"/>
              </a:rPr>
              <a:t>Exhibit </a:t>
            </a:r>
            <a:r>
              <a:rPr sz="1200" b="1" spc="-5" dirty="0">
                <a:latin typeface="Times New Roman"/>
                <a:cs typeface="Times New Roman"/>
              </a:rPr>
              <a:t>4-1 Relationships in Management</a:t>
            </a:r>
            <a:r>
              <a:rPr sz="1200" b="1" spc="2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Contracts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370064"/>
            <a:ext cx="5969000" cy="1339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43800"/>
              </a:lnSpc>
              <a:spcBef>
                <a:spcPts val="95"/>
              </a:spcBef>
            </a:pP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management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contract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principal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(the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contractor)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complete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management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system. 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method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conducting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only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gradually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emerged.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said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carry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divorce  between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ownership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management,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been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feature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business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scene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many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years, 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-5" dirty="0">
                <a:latin typeface="Times New Roman"/>
                <a:cs typeface="Times New Roman"/>
              </a:rPr>
              <a:t>stage further </a:t>
            </a:r>
            <a:r>
              <a:rPr sz="1200" dirty="0">
                <a:latin typeface="Times New Roman"/>
                <a:cs typeface="Times New Roman"/>
              </a:rPr>
              <a:t>Exhibit 4-1 </a:t>
            </a:r>
            <a:r>
              <a:rPr sz="1200" spc="-5" dirty="0">
                <a:latin typeface="Times New Roman"/>
                <a:cs typeface="Times New Roman"/>
              </a:rPr>
              <a:t>illustrates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principle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three-cornered relationship between  contractor, client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contract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venture.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57500" y="6777228"/>
            <a:ext cx="1371600" cy="3429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330"/>
              </a:spcBef>
            </a:pPr>
            <a:r>
              <a:rPr sz="1200" spc="-5" dirty="0">
                <a:latin typeface="Times New Roman"/>
                <a:cs typeface="Times New Roman"/>
              </a:rPr>
              <a:t>Contract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Venture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00300" y="632002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457073"/>
                </a:move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14500" y="551992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457073"/>
                </a:move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29100" y="632002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073"/>
                </a:moveTo>
                <a:lnTo>
                  <a:pt x="45720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4900" y="551992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073"/>
                </a:moveTo>
                <a:lnTo>
                  <a:pt x="45720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252727" y="5172455"/>
          <a:ext cx="4700270" cy="352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4490">
                <a:tc rowSpan="2"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Contractor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Contract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Client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31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40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72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14500" y="5977128"/>
            <a:ext cx="1143000" cy="3429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330"/>
              </a:spcBef>
            </a:pPr>
            <a:r>
              <a:rPr sz="1200" spc="-5" dirty="0">
                <a:latin typeface="Times New Roman"/>
                <a:cs typeface="Times New Roman"/>
              </a:rPr>
              <a:t>Manamgent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43400" y="5977128"/>
            <a:ext cx="1143000" cy="3429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330"/>
              </a:spcBef>
            </a:pPr>
            <a:r>
              <a:rPr sz="1200" spc="-5" dirty="0">
                <a:latin typeface="Times New Roman"/>
                <a:cs typeface="Times New Roman"/>
              </a:rPr>
              <a:t>Ownership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1540" cy="8079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43800"/>
              </a:lnSpc>
              <a:spcBef>
                <a:spcPts val="95"/>
              </a:spcBef>
            </a:pP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management contract,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principal </a:t>
            </a:r>
            <a:r>
              <a:rPr sz="1200" spc="-10" dirty="0">
                <a:latin typeface="Times New Roman"/>
                <a:cs typeface="Times New Roman"/>
              </a:rPr>
              <a:t>(the </a:t>
            </a:r>
            <a:r>
              <a:rPr sz="1200" spc="-15" dirty="0">
                <a:latin typeface="Times New Roman"/>
                <a:cs typeface="Times New Roman"/>
              </a:rPr>
              <a:t>contractor) operates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complete </a:t>
            </a:r>
            <a:r>
              <a:rPr sz="1200" spc="-15" dirty="0">
                <a:latin typeface="Times New Roman"/>
                <a:cs typeface="Times New Roman"/>
              </a:rPr>
              <a:t>management system.  </a:t>
            </a:r>
            <a:r>
              <a:rPr sz="1200" spc="-10" dirty="0">
                <a:latin typeface="Times New Roman"/>
                <a:cs typeface="Times New Roman"/>
              </a:rPr>
              <a:t>This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method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of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conducting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business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has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only</a:t>
            </a:r>
            <a:r>
              <a:rPr sz="1200" spc="-1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gradually</a:t>
            </a:r>
            <a:r>
              <a:rPr sz="1200" spc="-10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emerged.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It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can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said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carry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separation  </a:t>
            </a:r>
            <a:r>
              <a:rPr sz="1200" spc="-15" dirty="0">
                <a:latin typeface="Times New Roman"/>
                <a:cs typeface="Times New Roman"/>
              </a:rPr>
              <a:t>between ownership and management, that </a:t>
            </a:r>
            <a:r>
              <a:rPr sz="1200" spc="-10" dirty="0">
                <a:latin typeface="Times New Roman"/>
                <a:cs typeface="Times New Roman"/>
              </a:rPr>
              <a:t>has been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feature 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business </a:t>
            </a:r>
            <a:r>
              <a:rPr sz="1200" spc="-15" dirty="0">
                <a:latin typeface="Times New Roman"/>
                <a:cs typeface="Times New Roman"/>
              </a:rPr>
              <a:t>scene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many </a:t>
            </a:r>
            <a:r>
              <a:rPr sz="1200" spc="-15" dirty="0">
                <a:latin typeface="Times New Roman"/>
                <a:cs typeface="Times New Roman"/>
              </a:rPr>
              <a:t>years,  </a:t>
            </a:r>
            <a:r>
              <a:rPr sz="1200" spc="-10" dirty="0">
                <a:latin typeface="Times New Roman"/>
                <a:cs typeface="Times New Roman"/>
              </a:rPr>
              <a:t>one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stage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further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above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figure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illustrates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principle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three-cornered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relationship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between  contractor, </a:t>
            </a:r>
            <a:r>
              <a:rPr sz="1200" spc="-10" dirty="0">
                <a:latin typeface="Times New Roman"/>
                <a:cs typeface="Times New Roman"/>
              </a:rPr>
              <a:t>client and contract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venture.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800"/>
              </a:lnSpc>
            </a:pP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basic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management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contract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local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(host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country)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company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holds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all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equity,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but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practice 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contractor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often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takes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small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amount.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holding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equity</a:t>
            </a:r>
            <a:r>
              <a:rPr sz="1200" spc="-1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makes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easier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negotiate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other  </a:t>
            </a:r>
            <a:r>
              <a:rPr sz="1200" spc="-15" dirty="0">
                <a:latin typeface="Times New Roman"/>
                <a:cs typeface="Times New Roman"/>
              </a:rPr>
              <a:t>terms;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contractor </a:t>
            </a:r>
            <a:r>
              <a:rPr sz="1200" spc="-10" dirty="0">
                <a:latin typeface="Times New Roman"/>
                <a:cs typeface="Times New Roman"/>
              </a:rPr>
              <a:t>company does not </a:t>
            </a:r>
            <a:r>
              <a:rPr sz="1200" spc="-15" dirty="0">
                <a:latin typeface="Times New Roman"/>
                <a:cs typeface="Times New Roman"/>
              </a:rPr>
              <a:t>feel </a:t>
            </a:r>
            <a:r>
              <a:rPr sz="1200" spc="-10" dirty="0">
                <a:latin typeface="Times New Roman"/>
                <a:cs typeface="Times New Roman"/>
              </a:rPr>
              <a:t>so </a:t>
            </a:r>
            <a:r>
              <a:rPr sz="1200" spc="-15" dirty="0">
                <a:latin typeface="Times New Roman"/>
                <a:cs typeface="Times New Roman"/>
              </a:rPr>
              <a:t>encouraged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provide for an </a:t>
            </a:r>
            <a:r>
              <a:rPr sz="1200" spc="-15" dirty="0">
                <a:latin typeface="Times New Roman"/>
                <a:cs typeface="Times New Roman"/>
              </a:rPr>
              <a:t>increasing </a:t>
            </a:r>
            <a:r>
              <a:rPr sz="1200" spc="-10" dirty="0">
                <a:latin typeface="Times New Roman"/>
                <a:cs typeface="Times New Roman"/>
              </a:rPr>
              <a:t>royalty </a:t>
            </a:r>
            <a:r>
              <a:rPr sz="1200" spc="-5" dirty="0">
                <a:latin typeface="Times New Roman"/>
                <a:cs typeface="Times New Roman"/>
              </a:rPr>
              <a:t>in 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event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success as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knows that </a:t>
            </a:r>
            <a:r>
              <a:rPr sz="1200" spc="-5" dirty="0">
                <a:latin typeface="Times New Roman"/>
                <a:cs typeface="Times New Roman"/>
              </a:rPr>
              <a:t>it </a:t>
            </a:r>
            <a:r>
              <a:rPr sz="1200" spc="-10" dirty="0">
                <a:latin typeface="Times New Roman"/>
                <a:cs typeface="Times New Roman"/>
              </a:rPr>
              <a:t>will share </a:t>
            </a:r>
            <a:r>
              <a:rPr sz="1200" spc="-15" dirty="0">
                <a:latin typeface="Times New Roman"/>
                <a:cs typeface="Times New Roman"/>
              </a:rPr>
              <a:t>anyway. </a:t>
            </a:r>
            <a:r>
              <a:rPr sz="1200" spc="-1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other hand,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holding of equity  </a:t>
            </a:r>
            <a:r>
              <a:rPr sz="1200" spc="-5" dirty="0">
                <a:latin typeface="Times New Roman"/>
                <a:cs typeface="Times New Roman"/>
              </a:rPr>
              <a:t>may </a:t>
            </a:r>
            <a:r>
              <a:rPr sz="1200" spc="-10" dirty="0">
                <a:latin typeface="Times New Roman"/>
                <a:cs typeface="Times New Roman"/>
              </a:rPr>
              <a:t>bias the advice the </a:t>
            </a:r>
            <a:r>
              <a:rPr sz="1200" spc="-15" dirty="0">
                <a:latin typeface="Times New Roman"/>
                <a:cs typeface="Times New Roman"/>
              </a:rPr>
              <a:t>contractor gives, </a:t>
            </a:r>
            <a:r>
              <a:rPr sz="1200" spc="-10" dirty="0">
                <a:latin typeface="Times New Roman"/>
                <a:cs typeface="Times New Roman"/>
              </a:rPr>
              <a:t>especially when it’s not managing all the</a:t>
            </a:r>
            <a:r>
              <a:rPr sz="1200" spc="-1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functions.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15" dirty="0">
                <a:latin typeface="Times New Roman"/>
                <a:cs typeface="Times New Roman"/>
              </a:rPr>
              <a:t>Advantages: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4200"/>
              </a:lnSpc>
              <a:spcBef>
                <a:spcPts val="1165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reasons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developing management contracts as policies </a:t>
            </a:r>
            <a:r>
              <a:rPr sz="1200" spc="-10" dirty="0">
                <a:latin typeface="Times New Roman"/>
                <a:cs typeface="Times New Roman"/>
              </a:rPr>
              <a:t>are similar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those; </a:t>
            </a:r>
            <a:r>
              <a:rPr sz="1200" spc="-10" dirty="0">
                <a:latin typeface="Times New Roman"/>
                <a:cs typeface="Times New Roman"/>
              </a:rPr>
              <a:t>or licenses </a:t>
            </a:r>
            <a:r>
              <a:rPr sz="1200" spc="-15" dirty="0">
                <a:latin typeface="Times New Roman"/>
                <a:cs typeface="Times New Roman"/>
              </a:rPr>
              <a:t>and  franchises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number of </a:t>
            </a:r>
            <a:r>
              <a:rPr sz="1200" spc="-15" dirty="0">
                <a:latin typeface="Times New Roman"/>
                <a:cs typeface="Times New Roman"/>
              </a:rPr>
              <a:t>additions which </a:t>
            </a:r>
            <a:r>
              <a:rPr sz="1200" spc="-10" dirty="0">
                <a:latin typeface="Times New Roman"/>
                <a:cs typeface="Times New Roman"/>
              </a:rPr>
              <a:t>include the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following,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241300" marR="10795" indent="-228600" algn="just">
              <a:lnSpc>
                <a:spcPct val="144200"/>
              </a:lnSpc>
              <a:buAutoNum type="arabicPeriod"/>
              <a:tabLst>
                <a:tab pos="241300" algn="l"/>
              </a:tabLst>
            </a:pPr>
            <a:r>
              <a:rPr sz="1200" spc="-15" dirty="0">
                <a:latin typeface="Times New Roman"/>
                <a:cs typeface="Times New Roman"/>
              </a:rPr>
              <a:t>Dissatisfaction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existing licensing </a:t>
            </a:r>
            <a:r>
              <a:rPr sz="1200" spc="-15" dirty="0">
                <a:latin typeface="Times New Roman"/>
                <a:cs typeface="Times New Roman"/>
              </a:rPr>
              <a:t>agreement where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licensee or franchisor </a:t>
            </a:r>
            <a:r>
              <a:rPr sz="1200" spc="-15" dirty="0">
                <a:latin typeface="Times New Roman"/>
                <a:cs typeface="Times New Roman"/>
              </a:rPr>
              <a:t>does </a:t>
            </a:r>
            <a:r>
              <a:rPr sz="1200" spc="-5" dirty="0">
                <a:latin typeface="Times New Roman"/>
                <a:cs typeface="Times New Roman"/>
              </a:rPr>
              <a:t>not  </a:t>
            </a:r>
            <a:r>
              <a:rPr sz="1200" spc="-15" dirty="0">
                <a:latin typeface="Times New Roman"/>
                <a:cs typeface="Times New Roman"/>
              </a:rPr>
              <a:t>show sufficient </a:t>
            </a:r>
            <a:r>
              <a:rPr sz="1200" spc="-10" dirty="0">
                <a:latin typeface="Times New Roman"/>
                <a:cs typeface="Times New Roman"/>
              </a:rPr>
              <a:t>marketing, </a:t>
            </a:r>
            <a:r>
              <a:rPr sz="1200" spc="-15" dirty="0">
                <a:latin typeface="Times New Roman"/>
                <a:cs typeface="Times New Roman"/>
              </a:rPr>
              <a:t>financial </a:t>
            </a:r>
            <a:r>
              <a:rPr sz="1200" spc="-10" dirty="0">
                <a:latin typeface="Times New Roman"/>
                <a:cs typeface="Times New Roman"/>
              </a:rPr>
              <a:t>or other </a:t>
            </a:r>
            <a:r>
              <a:rPr sz="1200" spc="-15" dirty="0">
                <a:latin typeface="Times New Roman"/>
                <a:cs typeface="Times New Roman"/>
              </a:rPr>
              <a:t>expertise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develop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1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business.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241300" marR="8255" indent="-228600" algn="just">
              <a:lnSpc>
                <a:spcPct val="144200"/>
              </a:lnSpc>
              <a:spcBef>
                <a:spcPts val="5"/>
              </a:spcBef>
              <a:buAutoNum type="arabicPeriod"/>
              <a:tabLst>
                <a:tab pos="241300" algn="l"/>
              </a:tabLst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expropriation </a:t>
            </a:r>
            <a:r>
              <a:rPr sz="1200" spc="-10" dirty="0">
                <a:latin typeface="Times New Roman"/>
                <a:cs typeface="Times New Roman"/>
              </a:rPr>
              <a:t>or </a:t>
            </a:r>
            <a:r>
              <a:rPr sz="1200" spc="-15" dirty="0">
                <a:latin typeface="Times New Roman"/>
                <a:cs typeface="Times New Roman"/>
              </a:rPr>
              <a:t>nationalization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10" dirty="0">
                <a:latin typeface="Times New Roman"/>
                <a:cs typeface="Times New Roman"/>
              </a:rPr>
              <a:t>subsidiary where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parent company's commercial  expertise </a:t>
            </a:r>
            <a:r>
              <a:rPr sz="1200" spc="-10" dirty="0">
                <a:latin typeface="Times New Roman"/>
                <a:cs typeface="Times New Roman"/>
              </a:rPr>
              <a:t>is still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required.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AutoNum type="arabicPeriod"/>
            </a:pPr>
            <a:endParaRPr sz="15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200" spc="-10" dirty="0">
                <a:latin typeface="Times New Roman"/>
                <a:cs typeface="Times New Roman"/>
              </a:rPr>
              <a:t>The development of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consultancy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15" dirty="0">
                <a:latin typeface="Times New Roman"/>
                <a:cs typeface="Times New Roman"/>
              </a:rPr>
              <a:t>technical </a:t>
            </a:r>
            <a:r>
              <a:rPr sz="1200" spc="-10" dirty="0">
                <a:latin typeface="Times New Roman"/>
                <a:cs typeface="Times New Roman"/>
              </a:rPr>
              <a:t>aid </a:t>
            </a:r>
            <a:r>
              <a:rPr sz="1200" spc="-15" dirty="0">
                <a:latin typeface="Times New Roman"/>
                <a:cs typeface="Times New Roman"/>
              </a:rPr>
              <a:t>contract </a:t>
            </a:r>
            <a:r>
              <a:rPr sz="1200" spc="-10" dirty="0">
                <a:latin typeface="Times New Roman"/>
                <a:cs typeface="Times New Roman"/>
              </a:rPr>
              <a:t>into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total management</a:t>
            </a:r>
            <a:r>
              <a:rPr sz="1200" spc="-1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contract.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Times New Roman"/>
              <a:buAutoNum type="arabicPeriod"/>
            </a:pPr>
            <a:endParaRPr sz="1050">
              <a:latin typeface="Times New Roman"/>
              <a:cs typeface="Times New Roman"/>
            </a:endParaRPr>
          </a:p>
          <a:p>
            <a:pPr marL="241300" marR="5080" indent="-228600" algn="just">
              <a:lnSpc>
                <a:spcPct val="143300"/>
              </a:lnSpc>
              <a:buAutoNum type="arabicPeriod"/>
              <a:tabLst>
                <a:tab pos="241300" algn="l"/>
              </a:tabLst>
            </a:pPr>
            <a:r>
              <a:rPr sz="1200" spc="-15" dirty="0">
                <a:latin typeface="Times New Roman"/>
                <a:cs typeface="Times New Roman"/>
              </a:rPr>
              <a:t>Fees </a:t>
            </a:r>
            <a:r>
              <a:rPr sz="1200" spc="-10" dirty="0">
                <a:latin typeface="Times New Roman"/>
                <a:cs typeface="Times New Roman"/>
              </a:rPr>
              <a:t>for management </a:t>
            </a:r>
            <a:r>
              <a:rPr sz="1200" spc="-15" dirty="0">
                <a:latin typeface="Times New Roman"/>
                <a:cs typeface="Times New Roman"/>
              </a:rPr>
              <a:t>services </a:t>
            </a:r>
            <a:r>
              <a:rPr sz="1200" dirty="0">
                <a:latin typeface="Times New Roman"/>
                <a:cs typeface="Times New Roman"/>
              </a:rPr>
              <a:t>may be </a:t>
            </a:r>
            <a:r>
              <a:rPr sz="1200" spc="-10" dirty="0">
                <a:latin typeface="Times New Roman"/>
                <a:cs typeface="Times New Roman"/>
              </a:rPr>
              <a:t>easier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transfer, </a:t>
            </a:r>
            <a:r>
              <a:rPr sz="1200" spc="-10" dirty="0">
                <a:latin typeface="Times New Roman"/>
                <a:cs typeface="Times New Roman"/>
              </a:rPr>
              <a:t>and </a:t>
            </a:r>
            <a:r>
              <a:rPr sz="1200" spc="-15" dirty="0">
                <a:latin typeface="Times New Roman"/>
                <a:cs typeface="Times New Roman"/>
              </a:rPr>
              <a:t>subject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less </a:t>
            </a:r>
            <a:r>
              <a:rPr sz="1200" spc="-5" dirty="0">
                <a:latin typeface="Times New Roman"/>
                <a:cs typeface="Times New Roman"/>
              </a:rPr>
              <a:t>tax </a:t>
            </a:r>
            <a:r>
              <a:rPr sz="1200" spc="-15" dirty="0">
                <a:latin typeface="Times New Roman"/>
                <a:cs typeface="Times New Roman"/>
              </a:rPr>
              <a:t>than royalties </a:t>
            </a:r>
            <a:r>
              <a:rPr sz="1200" dirty="0">
                <a:latin typeface="Times New Roman"/>
                <a:cs typeface="Times New Roman"/>
              </a:rPr>
              <a:t>or  </a:t>
            </a:r>
            <a:r>
              <a:rPr sz="1200" spc="-15" dirty="0">
                <a:latin typeface="Times New Roman"/>
                <a:cs typeface="Times New Roman"/>
              </a:rPr>
              <a:t>dividends.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AutoNum type="arabicPeriod"/>
            </a:pPr>
            <a:endParaRPr sz="1050">
              <a:latin typeface="Times New Roman"/>
              <a:cs typeface="Times New Roman"/>
            </a:endParaRPr>
          </a:p>
          <a:p>
            <a:pPr marL="241300" marR="5715" indent="-228600" algn="just">
              <a:lnSpc>
                <a:spcPct val="143700"/>
              </a:lnSpc>
              <a:buAutoNum type="arabicPeriod"/>
              <a:tabLst>
                <a:tab pos="241300" algn="l"/>
              </a:tabLst>
            </a:pPr>
            <a:r>
              <a:rPr sz="1200" spc="-15" dirty="0">
                <a:latin typeface="Times New Roman"/>
                <a:cs typeface="Times New Roman"/>
              </a:rPr>
              <a:t>Under-employed- </a:t>
            </a:r>
            <a:r>
              <a:rPr sz="1200" spc="-10" dirty="0">
                <a:latin typeface="Times New Roman"/>
                <a:cs typeface="Times New Roman"/>
              </a:rPr>
              <a:t>skills and </a:t>
            </a:r>
            <a:r>
              <a:rPr sz="1200" spc="-15" dirty="0">
                <a:latin typeface="Times New Roman"/>
                <a:cs typeface="Times New Roman"/>
              </a:rPr>
              <a:t>resources </a:t>
            </a:r>
            <a:r>
              <a:rPr sz="1200" spc="-10" dirty="0">
                <a:latin typeface="Times New Roman"/>
                <a:cs typeface="Times New Roman"/>
              </a:rPr>
              <a:t>are common </a:t>
            </a:r>
            <a:r>
              <a:rPr sz="1200" spc="-15" dirty="0">
                <a:latin typeface="Times New Roman"/>
                <a:cs typeface="Times New Roman"/>
              </a:rPr>
              <a:t>factors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deciding </a:t>
            </a:r>
            <a:r>
              <a:rPr sz="1200" spc="-5" dirty="0">
                <a:latin typeface="Times New Roman"/>
                <a:cs typeface="Times New Roman"/>
              </a:rPr>
              <a:t>to opt </a:t>
            </a:r>
            <a:r>
              <a:rPr sz="1200" spc="-15" dirty="0">
                <a:latin typeface="Times New Roman"/>
                <a:cs typeface="Times New Roman"/>
              </a:rPr>
              <a:t>for </a:t>
            </a:r>
            <a:r>
              <a:rPr sz="1200" spc="-10" dirty="0">
                <a:latin typeface="Times New Roman"/>
                <a:cs typeface="Times New Roman"/>
              </a:rPr>
              <a:t>management  </a:t>
            </a:r>
            <a:r>
              <a:rPr sz="1200" spc="-15" dirty="0">
                <a:latin typeface="Times New Roman"/>
                <a:cs typeface="Times New Roman"/>
              </a:rPr>
              <a:t>contracts. </a:t>
            </a:r>
            <a:r>
              <a:rPr sz="1200" spc="-10" dirty="0">
                <a:latin typeface="Times New Roman"/>
                <a:cs typeface="Times New Roman"/>
              </a:rPr>
              <a:t>The licensing </a:t>
            </a:r>
            <a:r>
              <a:rPr sz="1200" spc="-15" dirty="0">
                <a:latin typeface="Times New Roman"/>
                <a:cs typeface="Times New Roman"/>
              </a:rPr>
              <a:t>specialist </a:t>
            </a:r>
            <a:r>
              <a:rPr sz="1200" spc="-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he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position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negotiate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contracts </a:t>
            </a:r>
            <a:r>
              <a:rPr sz="1200" spc="-10" dirty="0">
                <a:latin typeface="Times New Roman"/>
                <a:cs typeface="Times New Roman"/>
              </a:rPr>
              <a:t>and employ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15" dirty="0">
                <a:latin typeface="Times New Roman"/>
                <a:cs typeface="Times New Roman"/>
              </a:rPr>
              <a:t>number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other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experts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available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office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on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project.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airline,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instance,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 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depth </a:t>
            </a:r>
            <a:r>
              <a:rPr sz="1200" spc="-10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expertise </a:t>
            </a:r>
            <a:r>
              <a:rPr sz="1200" spc="-10" dirty="0">
                <a:latin typeface="Times New Roman"/>
                <a:cs typeface="Times New Roman"/>
              </a:rPr>
              <a:t>which is </a:t>
            </a:r>
            <a:r>
              <a:rPr sz="1200" spc="-15" dirty="0">
                <a:latin typeface="Times New Roman"/>
                <a:cs typeface="Times New Roman"/>
              </a:rPr>
              <a:t>under-employed </a:t>
            </a:r>
            <a:r>
              <a:rPr sz="1200" spc="-10" dirty="0">
                <a:latin typeface="Times New Roman"/>
                <a:cs typeface="Times New Roman"/>
              </a:rPr>
              <a:t>managing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number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aircrafts </a:t>
            </a:r>
            <a:r>
              <a:rPr sz="1200" spc="-10" dirty="0">
                <a:latin typeface="Times New Roman"/>
                <a:cs typeface="Times New Roman"/>
              </a:rPr>
              <a:t>the company  </a:t>
            </a:r>
            <a:r>
              <a:rPr sz="1200" spc="-15" dirty="0">
                <a:latin typeface="Times New Roman"/>
                <a:cs typeface="Times New Roman"/>
              </a:rPr>
              <a:t>owns. In </a:t>
            </a:r>
            <a:r>
              <a:rPr sz="1200" spc="-10" dirty="0">
                <a:latin typeface="Times New Roman"/>
                <a:cs typeface="Times New Roman"/>
              </a:rPr>
              <a:t>these </a:t>
            </a:r>
            <a:r>
              <a:rPr sz="1200" spc="-15" dirty="0">
                <a:latin typeface="Times New Roman"/>
                <a:cs typeface="Times New Roman"/>
              </a:rPr>
              <a:t>circumstances, </a:t>
            </a:r>
            <a:r>
              <a:rPr sz="1200" spc="-10" dirty="0">
                <a:latin typeface="Times New Roman"/>
                <a:cs typeface="Times New Roman"/>
              </a:rPr>
              <a:t>managing </a:t>
            </a:r>
            <a:r>
              <a:rPr sz="1200" spc="-15" dirty="0">
                <a:latin typeface="Times New Roman"/>
                <a:cs typeface="Times New Roman"/>
              </a:rPr>
              <a:t>another </a:t>
            </a:r>
            <a:r>
              <a:rPr sz="1200" spc="-10" dirty="0">
                <a:latin typeface="Times New Roman"/>
                <a:cs typeface="Times New Roman"/>
              </a:rPr>
              <a:t>airline can. bring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extra </a:t>
            </a:r>
            <a:r>
              <a:rPr sz="1200" spc="-15" dirty="0">
                <a:latin typeface="Times New Roman"/>
                <a:cs typeface="Times New Roman"/>
              </a:rPr>
              <a:t>revenue </a:t>
            </a:r>
            <a:r>
              <a:rPr sz="1200" spc="-10" dirty="0">
                <a:latin typeface="Times New Roman"/>
                <a:cs typeface="Times New Roman"/>
              </a:rPr>
              <a:t>with little  extra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expenditure.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73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3445" cy="834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8890" indent="-228600" algn="just">
              <a:lnSpc>
                <a:spcPct val="143500"/>
              </a:lnSpc>
              <a:spcBef>
                <a:spcPts val="100"/>
              </a:spcBef>
              <a:buAutoNum type="arabicPeriod" startAt="6"/>
              <a:tabLst>
                <a:tab pos="241300" algn="l"/>
              </a:tabLst>
            </a:pP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contracts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provide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useful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contribution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global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strategy.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are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particularly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appropriate 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the more </a:t>
            </a:r>
            <a:r>
              <a:rPr sz="1200" spc="-15" dirty="0">
                <a:latin typeface="Times New Roman"/>
                <a:cs typeface="Times New Roman"/>
              </a:rPr>
              <a:t>difficult </a:t>
            </a:r>
            <a:r>
              <a:rPr sz="1200" spc="-10" dirty="0">
                <a:latin typeface="Times New Roman"/>
                <a:cs typeface="Times New Roman"/>
              </a:rPr>
              <a:t>markets </a:t>
            </a:r>
            <a:r>
              <a:rPr sz="1200" spc="-5" dirty="0">
                <a:latin typeface="Times New Roman"/>
                <a:cs typeface="Times New Roman"/>
              </a:rPr>
              <a:t>in the </a:t>
            </a:r>
            <a:r>
              <a:rPr sz="1200" spc="-10" dirty="0">
                <a:latin typeface="Times New Roman"/>
                <a:cs typeface="Times New Roman"/>
              </a:rPr>
              <a:t>less </a:t>
            </a:r>
            <a:r>
              <a:rPr sz="1200" spc="-15" dirty="0">
                <a:latin typeface="Times New Roman"/>
                <a:cs typeface="Times New Roman"/>
              </a:rPr>
              <a:t>developed</a:t>
            </a:r>
            <a:r>
              <a:rPr sz="1200" spc="-1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Times New Roman"/>
              <a:buAutoNum type="arabicPeriod" startAt="6"/>
            </a:pPr>
            <a:endParaRPr sz="1000">
              <a:latin typeface="Times New Roman"/>
              <a:cs typeface="Times New Roman"/>
            </a:endParaRPr>
          </a:p>
          <a:p>
            <a:pPr marL="241300" marR="7620" indent="-228600" algn="just">
              <a:lnSpc>
                <a:spcPct val="143700"/>
              </a:lnSpc>
              <a:buAutoNum type="arabicPeriod" startAt="6"/>
              <a:tabLst>
                <a:tab pos="241300" algn="l"/>
              </a:tabLst>
            </a:pPr>
            <a:r>
              <a:rPr sz="1200" spc="-15" dirty="0">
                <a:latin typeface="Times New Roman"/>
                <a:cs typeface="Times New Roman"/>
              </a:rPr>
              <a:t>Management contracts </a:t>
            </a:r>
            <a:r>
              <a:rPr sz="1200" spc="-10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provide support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other </a:t>
            </a:r>
            <a:r>
              <a:rPr sz="1200" spc="-15" dirty="0">
                <a:latin typeface="Times New Roman"/>
                <a:cs typeface="Times New Roman"/>
              </a:rPr>
              <a:t>business arrangements, </a:t>
            </a:r>
            <a:r>
              <a:rPr sz="1200" spc="-10" dirty="0">
                <a:latin typeface="Times New Roman"/>
                <a:cs typeface="Times New Roman"/>
              </a:rPr>
              <a:t>tike technical  </a:t>
            </a:r>
            <a:r>
              <a:rPr sz="1200" spc="-15" dirty="0">
                <a:latin typeface="Times New Roman"/>
                <a:cs typeface="Times New Roman"/>
              </a:rPr>
              <a:t>agreements </a:t>
            </a:r>
            <a:r>
              <a:rPr sz="1200" spc="-10" dirty="0">
                <a:latin typeface="Times New Roman"/>
                <a:cs typeface="Times New Roman"/>
              </a:rPr>
              <a:t>and joint </a:t>
            </a:r>
            <a:r>
              <a:rPr sz="1200" spc="-15" dirty="0">
                <a:latin typeface="Times New Roman"/>
                <a:cs typeface="Times New Roman"/>
              </a:rPr>
              <a:t>ventures, and general support for </a:t>
            </a:r>
            <a:r>
              <a:rPr sz="1200" spc="-10" dirty="0">
                <a:latin typeface="Times New Roman"/>
                <a:cs typeface="Times New Roman"/>
              </a:rPr>
              <a:t>existing markets where </a:t>
            </a:r>
            <a:r>
              <a:rPr sz="1200" spc="-15" dirty="0">
                <a:latin typeface="Times New Roman"/>
                <a:cs typeface="Times New Roman"/>
              </a:rPr>
              <a:t>domestication </a:t>
            </a:r>
            <a:r>
              <a:rPr sz="1200" spc="-10" dirty="0">
                <a:latin typeface="Times New Roman"/>
                <a:cs typeface="Times New Roman"/>
              </a:rPr>
              <a:t>or  </a:t>
            </a:r>
            <a:r>
              <a:rPr sz="1200" spc="-15" dirty="0">
                <a:latin typeface="Times New Roman"/>
                <a:cs typeface="Times New Roman"/>
              </a:rPr>
              <a:t>expropriation </a:t>
            </a:r>
            <a:r>
              <a:rPr sz="1200" spc="-10" dirty="0">
                <a:latin typeface="Times New Roman"/>
                <a:cs typeface="Times New Roman"/>
              </a:rPr>
              <a:t>are </a:t>
            </a:r>
            <a:r>
              <a:rPr sz="1200" spc="-15" dirty="0">
                <a:latin typeface="Times New Roman"/>
                <a:cs typeface="Times New Roman"/>
              </a:rPr>
              <a:t>likely. </a:t>
            </a:r>
            <a:r>
              <a:rPr sz="1200" spc="-10" dirty="0">
                <a:latin typeface="Times New Roman"/>
                <a:cs typeface="Times New Roman"/>
              </a:rPr>
              <a:t>Minority equity holdings are also </a:t>
            </a:r>
            <a:r>
              <a:rPr sz="1200" spc="-15" dirty="0">
                <a:latin typeface="Times New Roman"/>
                <a:cs typeface="Times New Roman"/>
              </a:rPr>
              <a:t>safeguarded </a:t>
            </a:r>
            <a:r>
              <a:rPr sz="1200" spc="-5" dirty="0">
                <a:latin typeface="Times New Roman"/>
                <a:cs typeface="Times New Roman"/>
              </a:rPr>
              <a:t>in this</a:t>
            </a:r>
            <a:r>
              <a:rPr sz="1200" spc="-1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way.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AutoNum type="arabicPeriod" startAt="6"/>
            </a:pPr>
            <a:endParaRPr sz="1000">
              <a:latin typeface="Times New Roman"/>
              <a:cs typeface="Times New Roman"/>
            </a:endParaRPr>
          </a:p>
          <a:p>
            <a:pPr marL="241300" marR="10160" indent="-228600" algn="just">
              <a:lnSpc>
                <a:spcPct val="143800"/>
              </a:lnSpc>
              <a:spcBef>
                <a:spcPts val="5"/>
              </a:spcBef>
              <a:buAutoNum type="arabicPeriod" startAt="6"/>
              <a:tabLst>
                <a:tab pos="241300" algn="l"/>
              </a:tabLst>
            </a:pPr>
            <a:r>
              <a:rPr sz="1200" spc="-15" dirty="0">
                <a:latin typeface="Times New Roman"/>
                <a:cs typeface="Times New Roman"/>
              </a:rPr>
              <a:t>For countries, </a:t>
            </a:r>
            <a:r>
              <a:rPr sz="1200" spc="-10" dirty="0">
                <a:latin typeface="Times New Roman"/>
                <a:cs typeface="Times New Roman"/>
              </a:rPr>
              <a:t>this method </a:t>
            </a:r>
            <a:r>
              <a:rPr sz="1200" spc="-15" dirty="0">
                <a:latin typeface="Times New Roman"/>
                <a:cs typeface="Times New Roman"/>
              </a:rPr>
              <a:t>brings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advantages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foreign </a:t>
            </a:r>
            <a:r>
              <a:rPr sz="1200" spc="-15" dirty="0">
                <a:latin typeface="Times New Roman"/>
                <a:cs typeface="Times New Roman"/>
              </a:rPr>
              <a:t>expertise </a:t>
            </a:r>
            <a:r>
              <a:rPr sz="1200" spc="-10" dirty="0">
                <a:latin typeface="Times New Roman"/>
                <a:cs typeface="Times New Roman"/>
              </a:rPr>
              <a:t>without the </a:t>
            </a:r>
            <a:r>
              <a:rPr sz="1200" spc="-15" dirty="0">
                <a:latin typeface="Times New Roman"/>
                <a:cs typeface="Times New Roman"/>
              </a:rPr>
              <a:t>drawbacks </a:t>
            </a:r>
            <a:r>
              <a:rPr sz="1200" spc="-10" dirty="0">
                <a:latin typeface="Times New Roman"/>
                <a:cs typeface="Times New Roman"/>
              </a:rPr>
              <a:t>of  </a:t>
            </a:r>
            <a:r>
              <a:rPr sz="1200" spc="-15" dirty="0">
                <a:latin typeface="Times New Roman"/>
                <a:cs typeface="Times New Roman"/>
              </a:rPr>
              <a:t>foreign ownership. </a:t>
            </a:r>
            <a:r>
              <a:rPr sz="1200" spc="-10" dirty="0">
                <a:latin typeface="Times New Roman"/>
                <a:cs typeface="Times New Roman"/>
              </a:rPr>
              <a:t>There </a:t>
            </a:r>
            <a:r>
              <a:rPr sz="1200" spc="-15" dirty="0">
                <a:latin typeface="Times New Roman"/>
                <a:cs typeface="Times New Roman"/>
              </a:rPr>
              <a:t>are advantages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spc="-15" dirty="0">
                <a:latin typeface="Times New Roman"/>
                <a:cs typeface="Times New Roman"/>
              </a:rPr>
              <a:t>funding </a:t>
            </a:r>
            <a:r>
              <a:rPr sz="1200" spc="-10" dirty="0">
                <a:latin typeface="Times New Roman"/>
                <a:cs typeface="Times New Roman"/>
              </a:rPr>
              <a:t>is sought; the </a:t>
            </a:r>
            <a:r>
              <a:rPr sz="1200" spc="-15" dirty="0">
                <a:latin typeface="Times New Roman"/>
                <a:cs typeface="Times New Roman"/>
              </a:rPr>
              <a:t>existence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15" dirty="0">
                <a:latin typeface="Times New Roman"/>
                <a:cs typeface="Times New Roman"/>
              </a:rPr>
              <a:t>contract </a:t>
            </a:r>
            <a:r>
              <a:rPr sz="1200" spc="-10" dirty="0">
                <a:latin typeface="Times New Roman"/>
                <a:cs typeface="Times New Roman"/>
              </a:rPr>
              <a:t>is  likely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give extra </a:t>
            </a:r>
            <a:r>
              <a:rPr sz="1200" spc="-15" dirty="0">
                <a:latin typeface="Times New Roman"/>
                <a:cs typeface="Times New Roman"/>
              </a:rPr>
              <a:t>confidence </a:t>
            </a:r>
            <a:r>
              <a:rPr sz="1200" spc="-5" dirty="0">
                <a:latin typeface="Times New Roman"/>
                <a:cs typeface="Times New Roman"/>
              </a:rPr>
              <a:t>to the</a:t>
            </a:r>
            <a:r>
              <a:rPr sz="1200" spc="-1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bankers.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15" dirty="0">
                <a:latin typeface="Times New Roman"/>
                <a:cs typeface="Times New Roman"/>
              </a:rPr>
              <a:t>Disadvantages: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800"/>
              </a:lnSpc>
            </a:pP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disadvantages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are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similar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those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licenses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franchises.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From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principal's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point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view,  </a:t>
            </a:r>
            <a:r>
              <a:rPr sz="1200" spc="-15" dirty="0">
                <a:latin typeface="Times New Roman"/>
                <a:cs typeface="Times New Roman"/>
              </a:rPr>
              <a:t>direct export </a:t>
            </a:r>
            <a:r>
              <a:rPr sz="1200" spc="-10" dirty="0">
                <a:latin typeface="Times New Roman"/>
                <a:cs typeface="Times New Roman"/>
              </a:rPr>
              <a:t>or investment might have been more lucrative. From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point of view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some  </a:t>
            </a:r>
            <a:r>
              <a:rPr sz="1200" spc="-15" dirty="0">
                <a:latin typeface="Times New Roman"/>
                <a:cs typeface="Times New Roman"/>
              </a:rPr>
              <a:t>countries, contracts </a:t>
            </a:r>
            <a:r>
              <a:rPr sz="1200" spc="-10" dirty="0">
                <a:latin typeface="Times New Roman"/>
                <a:cs typeface="Times New Roman"/>
              </a:rPr>
              <a:t>are still </a:t>
            </a:r>
            <a:r>
              <a:rPr sz="1200" spc="-15" dirty="0">
                <a:latin typeface="Times New Roman"/>
                <a:cs typeface="Times New Roman"/>
              </a:rPr>
              <a:t>regarded </a:t>
            </a:r>
            <a:r>
              <a:rPr sz="1200" spc="-5" dirty="0">
                <a:latin typeface="Times New Roman"/>
                <a:cs typeface="Times New Roman"/>
              </a:rPr>
              <a:t>as the </a:t>
            </a:r>
            <a:r>
              <a:rPr sz="1200" spc="-15" dirty="0">
                <a:latin typeface="Times New Roman"/>
                <a:cs typeface="Times New Roman"/>
              </a:rPr>
              <a:t>intervention </a:t>
            </a:r>
            <a:r>
              <a:rPr sz="1200" spc="-1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foreign authority- 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issue of  </a:t>
            </a:r>
            <a:r>
              <a:rPr sz="1200" spc="-15" dirty="0">
                <a:latin typeface="Times New Roman"/>
                <a:cs typeface="Times New Roman"/>
              </a:rPr>
              <a:t>foreign </a:t>
            </a:r>
            <a:r>
              <a:rPr sz="1200" spc="-10" dirty="0">
                <a:latin typeface="Times New Roman"/>
                <a:cs typeface="Times New Roman"/>
              </a:rPr>
              <a:t>management remains </a:t>
            </a:r>
            <a:r>
              <a:rPr sz="1200" spc="-15" dirty="0">
                <a:latin typeface="Times New Roman"/>
                <a:cs typeface="Times New Roman"/>
              </a:rPr>
              <a:t>delicate, </a:t>
            </a:r>
            <a:r>
              <a:rPr sz="1200" spc="-10" dirty="0">
                <a:latin typeface="Times New Roman"/>
                <a:cs typeface="Times New Roman"/>
              </a:rPr>
              <a:t>however </a:t>
            </a:r>
            <a:r>
              <a:rPr sz="1200" spc="-5" dirty="0">
                <a:latin typeface="Times New Roman"/>
                <a:cs typeface="Times New Roman"/>
              </a:rPr>
              <a:t>badly it </a:t>
            </a:r>
            <a:r>
              <a:rPr sz="1200" dirty="0">
                <a:latin typeface="Times New Roman"/>
                <a:cs typeface="Times New Roman"/>
              </a:rPr>
              <a:t>may be </a:t>
            </a:r>
            <a:r>
              <a:rPr sz="1200" spc="-15" dirty="0">
                <a:latin typeface="Times New Roman"/>
                <a:cs typeface="Times New Roman"/>
              </a:rPr>
              <a:t>needed. </a:t>
            </a:r>
            <a:r>
              <a:rPr sz="1200" spc="-10" dirty="0">
                <a:latin typeface="Times New Roman"/>
                <a:cs typeface="Times New Roman"/>
              </a:rPr>
              <a:t>This is the </a:t>
            </a:r>
            <a:r>
              <a:rPr sz="1200" spc="-15" dirty="0">
                <a:latin typeface="Times New Roman"/>
                <a:cs typeface="Times New Roman"/>
              </a:rPr>
              <a:t>principal</a:t>
            </a:r>
            <a:r>
              <a:rPr sz="1200" spc="-1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reason  </a:t>
            </a:r>
            <a:r>
              <a:rPr sz="1200" spc="-5" dirty="0">
                <a:latin typeface="Times New Roman"/>
                <a:cs typeface="Times New Roman"/>
              </a:rPr>
              <a:t>why </a:t>
            </a:r>
            <a:r>
              <a:rPr sz="1200" spc="-10" dirty="0">
                <a:latin typeface="Times New Roman"/>
                <a:cs typeface="Times New Roman"/>
              </a:rPr>
              <a:t>management contracts are often </a:t>
            </a:r>
            <a:r>
              <a:rPr sz="1200" spc="-15" dirty="0">
                <a:latin typeface="Times New Roman"/>
                <a:cs typeface="Times New Roman"/>
              </a:rPr>
              <a:t>called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15" dirty="0">
                <a:latin typeface="Times New Roman"/>
                <a:cs typeface="Times New Roman"/>
              </a:rPr>
              <a:t>other </a:t>
            </a:r>
            <a:r>
              <a:rPr sz="1200" spc="-10" dirty="0">
                <a:latin typeface="Times New Roman"/>
                <a:cs typeface="Times New Roman"/>
              </a:rPr>
              <a:t>names (such as </a:t>
            </a:r>
            <a:r>
              <a:rPr sz="1200" spc="-15" dirty="0">
                <a:latin typeface="Times New Roman"/>
                <a:cs typeface="Times New Roman"/>
              </a:rPr>
              <a:t>‘technical cooperation  agreements’ </a:t>
            </a:r>
            <a:r>
              <a:rPr sz="1200" spc="-10" dirty="0">
                <a:latin typeface="Times New Roman"/>
                <a:cs typeface="Times New Roman"/>
              </a:rPr>
              <a:t>which usually include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management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element).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latin typeface="Times New Roman"/>
                <a:cs typeface="Times New Roman"/>
              </a:rPr>
              <a:t>6. Joint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15" dirty="0">
                <a:latin typeface="Times New Roman"/>
                <a:cs typeface="Times New Roman"/>
              </a:rPr>
              <a:t>Ventures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joint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venture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entails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establishing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firm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that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is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jointly</a:t>
            </a:r>
            <a:r>
              <a:rPr sz="1200" spc="-1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owned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1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two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or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more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otherwise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independent  firms. </a:t>
            </a:r>
            <a:r>
              <a:rPr sz="1200" spc="-10" dirty="0">
                <a:latin typeface="Times New Roman"/>
                <a:cs typeface="Times New Roman"/>
              </a:rPr>
              <a:t>Establishing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joint </a:t>
            </a:r>
            <a:r>
              <a:rPr sz="1200" spc="-15" dirty="0">
                <a:latin typeface="Times New Roman"/>
                <a:cs typeface="Times New Roman"/>
              </a:rPr>
              <a:t>venture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foreign firm has long been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popular mode for entering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15" dirty="0">
                <a:latin typeface="Times New Roman"/>
                <a:cs typeface="Times New Roman"/>
              </a:rPr>
              <a:t>new </a:t>
            </a:r>
            <a:r>
              <a:rPr sz="1200" spc="-10" dirty="0">
                <a:latin typeface="Times New Roman"/>
                <a:cs typeface="Times New Roman"/>
              </a:rPr>
              <a:t>market.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most </a:t>
            </a:r>
            <a:r>
              <a:rPr sz="1200" spc="-15" dirty="0">
                <a:latin typeface="Times New Roman"/>
                <a:cs typeface="Times New Roman"/>
              </a:rPr>
              <a:t>typical </a:t>
            </a:r>
            <a:r>
              <a:rPr sz="1200" spc="-10" dirty="0">
                <a:latin typeface="Times New Roman"/>
                <a:cs typeface="Times New Roman"/>
              </a:rPr>
              <a:t>joint venture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50/50 </a:t>
            </a:r>
            <a:r>
              <a:rPr sz="1200" spc="-15" dirty="0">
                <a:latin typeface="Times New Roman"/>
                <a:cs typeface="Times New Roman"/>
              </a:rPr>
              <a:t>arrangement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which there are two parties,  </a:t>
            </a:r>
            <a:r>
              <a:rPr sz="1200" spc="-1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which </a:t>
            </a:r>
            <a:r>
              <a:rPr sz="1200" spc="-15" dirty="0">
                <a:latin typeface="Times New Roman"/>
                <a:cs typeface="Times New Roman"/>
              </a:rPr>
              <a:t>holds </a:t>
            </a:r>
            <a:r>
              <a:rPr sz="1200" dirty="0">
                <a:latin typeface="Times New Roman"/>
                <a:cs typeface="Times New Roman"/>
              </a:rPr>
              <a:t>a 50 </a:t>
            </a:r>
            <a:r>
              <a:rPr sz="1200" spc="-15" dirty="0">
                <a:latin typeface="Times New Roman"/>
                <a:cs typeface="Times New Roman"/>
              </a:rPr>
              <a:t>percent ownership </a:t>
            </a:r>
            <a:r>
              <a:rPr sz="1200" spc="-10" dirty="0">
                <a:latin typeface="Times New Roman"/>
                <a:cs typeface="Times New Roman"/>
              </a:rPr>
              <a:t>stake </a:t>
            </a:r>
            <a:r>
              <a:rPr sz="1200" spc="-15" dirty="0">
                <a:latin typeface="Times New Roman"/>
                <a:cs typeface="Times New Roman"/>
              </a:rPr>
              <a:t>and contributes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team of </a:t>
            </a:r>
            <a:r>
              <a:rPr sz="1200" spc="-15" dirty="0">
                <a:latin typeface="Times New Roman"/>
                <a:cs typeface="Times New Roman"/>
              </a:rPr>
              <a:t>managers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share  </a:t>
            </a:r>
            <a:r>
              <a:rPr sz="1200" spc="-15" dirty="0">
                <a:latin typeface="Times New Roman"/>
                <a:cs typeface="Times New Roman"/>
              </a:rPr>
              <a:t>operating control. </a:t>
            </a:r>
            <a:r>
              <a:rPr sz="1200" spc="-10" dirty="0">
                <a:latin typeface="Times New Roman"/>
                <a:cs typeface="Times New Roman"/>
              </a:rPr>
              <a:t>Some firms, </a:t>
            </a:r>
            <a:r>
              <a:rPr sz="1200" spc="-15" dirty="0">
                <a:latin typeface="Times New Roman"/>
                <a:cs typeface="Times New Roman"/>
              </a:rPr>
              <a:t>however,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spc="-10" dirty="0">
                <a:latin typeface="Times New Roman"/>
                <a:cs typeface="Times New Roman"/>
              </a:rPr>
              <a:t>sought joint </a:t>
            </a:r>
            <a:r>
              <a:rPr sz="1200" spc="-15" dirty="0">
                <a:latin typeface="Times New Roman"/>
                <a:cs typeface="Times New Roman"/>
              </a:rPr>
              <a:t>ventures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they </a:t>
            </a:r>
            <a:r>
              <a:rPr sz="1200" spc="-10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majority  share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thus tighter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control.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15" dirty="0">
                <a:latin typeface="Times New Roman"/>
                <a:cs typeface="Times New Roman"/>
              </a:rPr>
              <a:t>Advantages: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900"/>
              </a:lnSpc>
            </a:pPr>
            <a:r>
              <a:rPr sz="1200" spc="-10" dirty="0">
                <a:latin typeface="Times New Roman"/>
                <a:cs typeface="Times New Roman"/>
              </a:rPr>
              <a:t>Joint </a:t>
            </a:r>
            <a:r>
              <a:rPr sz="1200" spc="-15" dirty="0">
                <a:latin typeface="Times New Roman"/>
                <a:cs typeface="Times New Roman"/>
              </a:rPr>
              <a:t>ventures </a:t>
            </a:r>
            <a:r>
              <a:rPr sz="1200" spc="-10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number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advantages. </a:t>
            </a:r>
            <a:r>
              <a:rPr sz="1200" spc="-10" dirty="0">
                <a:latin typeface="Times New Roman"/>
                <a:cs typeface="Times New Roman"/>
              </a:rPr>
              <a:t>First,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firm </a:t>
            </a:r>
            <a:r>
              <a:rPr sz="1200" spc="-10" dirty="0">
                <a:latin typeface="Times New Roman"/>
                <a:cs typeface="Times New Roman"/>
              </a:rPr>
              <a:t>is able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benefit </a:t>
            </a:r>
            <a:r>
              <a:rPr sz="1200" spc="-1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local partner's  </a:t>
            </a:r>
            <a:r>
              <a:rPr sz="1200" spc="-15" dirty="0">
                <a:latin typeface="Times New Roman"/>
                <a:cs typeface="Times New Roman"/>
              </a:rPr>
              <a:t>knowledge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host country's competitive </a:t>
            </a:r>
            <a:r>
              <a:rPr sz="1200" spc="-10" dirty="0">
                <a:latin typeface="Times New Roman"/>
                <a:cs typeface="Times New Roman"/>
              </a:rPr>
              <a:t>conditions, </a:t>
            </a:r>
            <a:r>
              <a:rPr sz="1200" spc="-15" dirty="0">
                <a:latin typeface="Times New Roman"/>
                <a:cs typeface="Times New Roman"/>
              </a:rPr>
              <a:t>culture, </a:t>
            </a:r>
            <a:r>
              <a:rPr sz="1200" spc="-10" dirty="0">
                <a:latin typeface="Times New Roman"/>
                <a:cs typeface="Times New Roman"/>
              </a:rPr>
              <a:t>language, </a:t>
            </a:r>
            <a:r>
              <a:rPr sz="1200" spc="-15" dirty="0">
                <a:latin typeface="Times New Roman"/>
                <a:cs typeface="Times New Roman"/>
              </a:rPr>
              <a:t>political systems, </a:t>
            </a:r>
            <a:r>
              <a:rPr sz="1200" spc="-10" dirty="0">
                <a:latin typeface="Times New Roman"/>
                <a:cs typeface="Times New Roman"/>
              </a:rPr>
              <a:t>and  </a:t>
            </a:r>
            <a:r>
              <a:rPr sz="1200" spc="-15" dirty="0">
                <a:latin typeface="Times New Roman"/>
                <a:cs typeface="Times New Roman"/>
              </a:rPr>
              <a:t>business systems. </a:t>
            </a:r>
            <a:r>
              <a:rPr sz="1200" spc="-10" dirty="0">
                <a:latin typeface="Times New Roman"/>
                <a:cs typeface="Times New Roman"/>
              </a:rPr>
              <a:t>Second, when the development costs </a:t>
            </a:r>
            <a:r>
              <a:rPr sz="1200" spc="-15" dirty="0">
                <a:latin typeface="Times New Roman"/>
                <a:cs typeface="Times New Roman"/>
              </a:rPr>
              <a:t>and/or risks </a:t>
            </a:r>
            <a:r>
              <a:rPr sz="1200" spc="-10" dirty="0">
                <a:latin typeface="Times New Roman"/>
                <a:cs typeface="Times New Roman"/>
              </a:rPr>
              <a:t>of opening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foreign </a:t>
            </a:r>
            <a:r>
              <a:rPr sz="1200" spc="-10" dirty="0">
                <a:latin typeface="Times New Roman"/>
                <a:cs typeface="Times New Roman"/>
              </a:rPr>
              <a:t>market are  high,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firm </a:t>
            </a:r>
            <a:r>
              <a:rPr sz="1200" spc="-10" dirty="0">
                <a:latin typeface="Times New Roman"/>
                <a:cs typeface="Times New Roman"/>
              </a:rPr>
              <a:t>might </a:t>
            </a:r>
            <a:r>
              <a:rPr sz="1200" spc="-15" dirty="0">
                <a:latin typeface="Times New Roman"/>
                <a:cs typeface="Times New Roman"/>
              </a:rPr>
              <a:t>gain </a:t>
            </a:r>
            <a:r>
              <a:rPr sz="1200" dirty="0">
                <a:latin typeface="Times New Roman"/>
                <a:cs typeface="Times New Roman"/>
              </a:rPr>
              <a:t>by </a:t>
            </a:r>
            <a:r>
              <a:rPr sz="1200" spc="-10" dirty="0">
                <a:latin typeface="Times New Roman"/>
                <a:cs typeface="Times New Roman"/>
              </a:rPr>
              <a:t>sharing these </a:t>
            </a:r>
            <a:r>
              <a:rPr sz="1200" spc="-15" dirty="0">
                <a:latin typeface="Times New Roman"/>
                <a:cs typeface="Times New Roman"/>
              </a:rPr>
              <a:t>costs </a:t>
            </a:r>
            <a:r>
              <a:rPr sz="1200" spc="-10" dirty="0">
                <a:latin typeface="Times New Roman"/>
                <a:cs typeface="Times New Roman"/>
              </a:rPr>
              <a:t>and/or risks with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local </a:t>
            </a:r>
            <a:r>
              <a:rPr sz="1200" spc="-15" dirty="0">
                <a:latin typeface="Times New Roman"/>
                <a:cs typeface="Times New Roman"/>
              </a:rPr>
              <a:t>partner. </a:t>
            </a:r>
            <a:r>
              <a:rPr sz="1200" i="1" spc="15" dirty="0">
                <a:latin typeface="Times New Roman"/>
                <a:cs typeface="Times New Roman"/>
              </a:rPr>
              <a:t>Third, </a:t>
            </a:r>
            <a:r>
              <a:rPr sz="1200" i="1" spc="5" dirty="0">
                <a:latin typeface="Times New Roman"/>
                <a:cs typeface="Times New Roman"/>
              </a:rPr>
              <a:t>in</a:t>
            </a:r>
            <a:r>
              <a:rPr sz="1200" i="1" spc="-1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many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219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74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1540" cy="830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algn="just">
              <a:lnSpc>
                <a:spcPct val="143800"/>
              </a:lnSpc>
              <a:spcBef>
                <a:spcPts val="95"/>
              </a:spcBef>
            </a:pPr>
            <a:r>
              <a:rPr sz="1200" spc="-15" dirty="0">
                <a:latin typeface="Times New Roman"/>
                <a:cs typeface="Times New Roman"/>
              </a:rPr>
              <a:t>countries political considerations </a:t>
            </a:r>
            <a:r>
              <a:rPr sz="1200" spc="-10" dirty="0">
                <a:latin typeface="Times New Roman"/>
                <a:cs typeface="Times New Roman"/>
              </a:rPr>
              <a:t>make joint </a:t>
            </a:r>
            <a:r>
              <a:rPr sz="1200" spc="-15" dirty="0">
                <a:latin typeface="Times New Roman"/>
                <a:cs typeface="Times New Roman"/>
              </a:rPr>
              <a:t>ventures </a:t>
            </a:r>
            <a:r>
              <a:rPr sz="1200" spc="-5" dirty="0">
                <a:latin typeface="Times New Roman"/>
                <a:cs typeface="Times New Roman"/>
              </a:rPr>
              <a:t>the only </a:t>
            </a:r>
            <a:r>
              <a:rPr sz="1200" spc="-10" dirty="0">
                <a:latin typeface="Times New Roman"/>
                <a:cs typeface="Times New Roman"/>
              </a:rPr>
              <a:t>feasible entry mode. Furthermore,  </a:t>
            </a:r>
            <a:r>
              <a:rPr sz="1200" spc="-15" dirty="0">
                <a:latin typeface="Times New Roman"/>
                <a:cs typeface="Times New Roman"/>
              </a:rPr>
              <a:t>research suggests </a:t>
            </a:r>
            <a:r>
              <a:rPr sz="1200" spc="-10" dirty="0">
                <a:latin typeface="Times New Roman"/>
                <a:cs typeface="Times New Roman"/>
              </a:rPr>
              <a:t>that Joint </a:t>
            </a:r>
            <a:r>
              <a:rPr sz="1200" spc="-15" dirty="0">
                <a:latin typeface="Times New Roman"/>
                <a:cs typeface="Times New Roman"/>
              </a:rPr>
              <a:t>ventures </a:t>
            </a:r>
            <a:r>
              <a:rPr sz="1200" spc="-10" dirty="0">
                <a:latin typeface="Times New Roman"/>
                <a:cs typeface="Times New Roman"/>
              </a:rPr>
              <a:t>with local </a:t>
            </a:r>
            <a:r>
              <a:rPr sz="1200" spc="-15" dirty="0">
                <a:latin typeface="Times New Roman"/>
                <a:cs typeface="Times New Roman"/>
              </a:rPr>
              <a:t>partners </a:t>
            </a:r>
            <a:r>
              <a:rPr sz="1200" spc="-10" dirty="0">
                <a:latin typeface="Times New Roman"/>
                <a:cs typeface="Times New Roman"/>
              </a:rPr>
              <a:t>face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low </a:t>
            </a:r>
            <a:r>
              <a:rPr sz="1200" spc="-10" dirty="0">
                <a:latin typeface="Times New Roman"/>
                <a:cs typeface="Times New Roman"/>
              </a:rPr>
              <a:t>risk of being </a:t>
            </a:r>
            <a:r>
              <a:rPr sz="1200" spc="-15" dirty="0">
                <a:latin typeface="Times New Roman"/>
                <a:cs typeface="Times New Roman"/>
              </a:rPr>
              <a:t>subject </a:t>
            </a:r>
            <a:r>
              <a:rPr sz="1200" spc="-5" dirty="0">
                <a:latin typeface="Times New Roman"/>
                <a:cs typeface="Times New Roman"/>
              </a:rPr>
              <a:t>to  </a:t>
            </a:r>
            <a:r>
              <a:rPr sz="1200" spc="-15" dirty="0">
                <a:latin typeface="Times New Roman"/>
                <a:cs typeface="Times New Roman"/>
              </a:rPr>
              <a:t>nationalization </a:t>
            </a:r>
            <a:r>
              <a:rPr sz="1200" spc="-10" dirty="0">
                <a:latin typeface="Times New Roman"/>
                <a:cs typeface="Times New Roman"/>
              </a:rPr>
              <a:t>or other forms of </a:t>
            </a:r>
            <a:r>
              <a:rPr sz="1200" spc="-15" dirty="0">
                <a:latin typeface="Times New Roman"/>
                <a:cs typeface="Times New Roman"/>
              </a:rPr>
              <a:t>government interference. </a:t>
            </a:r>
            <a:r>
              <a:rPr sz="1200" spc="-10" dirty="0">
                <a:latin typeface="Times New Roman"/>
                <a:cs typeface="Times New Roman"/>
              </a:rPr>
              <a:t>This </a:t>
            </a:r>
            <a:r>
              <a:rPr sz="1200" spc="-15" dirty="0">
                <a:latin typeface="Times New Roman"/>
                <a:cs typeface="Times New Roman"/>
              </a:rPr>
              <a:t>appears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be </a:t>
            </a:r>
            <a:r>
              <a:rPr sz="1200" spc="-15" dirty="0">
                <a:latin typeface="Times New Roman"/>
                <a:cs typeface="Times New Roman"/>
              </a:rPr>
              <a:t>because </a:t>
            </a:r>
            <a:r>
              <a:rPr sz="1200" spc="-10" dirty="0">
                <a:latin typeface="Times New Roman"/>
                <a:cs typeface="Times New Roman"/>
              </a:rPr>
              <a:t>local equity  </a:t>
            </a:r>
            <a:r>
              <a:rPr sz="1200" spc="-15" dirty="0">
                <a:latin typeface="Times New Roman"/>
                <a:cs typeface="Times New Roman"/>
              </a:rPr>
              <a:t>partners, </a:t>
            </a:r>
            <a:r>
              <a:rPr sz="1200" spc="-10" dirty="0">
                <a:latin typeface="Times New Roman"/>
                <a:cs typeface="Times New Roman"/>
              </a:rPr>
              <a:t>who </a:t>
            </a:r>
            <a:r>
              <a:rPr sz="1200" spc="-5" dirty="0">
                <a:latin typeface="Times New Roman"/>
                <a:cs typeface="Times New Roman"/>
              </a:rPr>
              <a:t>may </a:t>
            </a:r>
            <a:r>
              <a:rPr sz="1200" spc="-10" dirty="0">
                <a:latin typeface="Times New Roman"/>
                <a:cs typeface="Times New Roman"/>
              </a:rPr>
              <a:t>have some influence on </a:t>
            </a:r>
            <a:r>
              <a:rPr sz="1200" spc="-15" dirty="0">
                <a:latin typeface="Times New Roman"/>
                <a:cs typeface="Times New Roman"/>
              </a:rPr>
              <a:t>host-government policy, </a:t>
            </a:r>
            <a:r>
              <a:rPr sz="1200" spc="-10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vested </a:t>
            </a:r>
            <a:r>
              <a:rPr sz="1200" spc="-10" dirty="0">
                <a:latin typeface="Times New Roman"/>
                <a:cs typeface="Times New Roman"/>
              </a:rPr>
              <a:t>interest </a:t>
            </a:r>
            <a:r>
              <a:rPr sz="1200" spc="-5" dirty="0">
                <a:latin typeface="Times New Roman"/>
                <a:cs typeface="Times New Roman"/>
              </a:rPr>
              <a:t>in  </a:t>
            </a:r>
            <a:r>
              <a:rPr sz="1200" spc="-10" dirty="0">
                <a:latin typeface="Times New Roman"/>
                <a:cs typeface="Times New Roman"/>
              </a:rPr>
              <a:t>speaking out </a:t>
            </a:r>
            <a:r>
              <a:rPr sz="1200" spc="-15" dirty="0">
                <a:latin typeface="Times New Roman"/>
                <a:cs typeface="Times New Roman"/>
              </a:rPr>
              <a:t>against nationalization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15" dirty="0">
                <a:latin typeface="Times New Roman"/>
                <a:cs typeface="Times New Roman"/>
              </a:rPr>
              <a:t>government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interference.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15" dirty="0">
                <a:latin typeface="Times New Roman"/>
                <a:cs typeface="Times New Roman"/>
              </a:rPr>
              <a:t>Disadvantages: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2400"/>
              </a:lnSpc>
            </a:pPr>
            <a:r>
              <a:rPr sz="1800" spc="-22" baseline="4629" dirty="0">
                <a:latin typeface="Times New Roman"/>
                <a:cs typeface="Times New Roman"/>
              </a:rPr>
              <a:t>Despite </a:t>
            </a:r>
            <a:r>
              <a:rPr sz="1800" spc="-15" baseline="4629" dirty="0">
                <a:latin typeface="Times New Roman"/>
                <a:cs typeface="Times New Roman"/>
              </a:rPr>
              <a:t>these </a:t>
            </a:r>
            <a:r>
              <a:rPr sz="1800" spc="-22" baseline="4629" dirty="0">
                <a:latin typeface="Times New Roman"/>
                <a:cs typeface="Times New Roman"/>
              </a:rPr>
              <a:t>advantages, </a:t>
            </a:r>
            <a:r>
              <a:rPr sz="1800" spc="-15" baseline="4629" dirty="0">
                <a:latin typeface="Times New Roman"/>
                <a:cs typeface="Times New Roman"/>
              </a:rPr>
              <a:t>there are some </a:t>
            </a:r>
            <a:r>
              <a:rPr sz="1800" spc="-22" baseline="4629" dirty="0">
                <a:latin typeface="Times New Roman"/>
                <a:cs typeface="Times New Roman"/>
              </a:rPr>
              <a:t>disadvantages </a:t>
            </a:r>
            <a:r>
              <a:rPr sz="1800" spc="-15" baseline="4629" dirty="0">
                <a:latin typeface="Times New Roman"/>
                <a:cs typeface="Times New Roman"/>
              </a:rPr>
              <a:t>with joint </a:t>
            </a:r>
            <a:r>
              <a:rPr sz="1800" spc="-22" baseline="4629" dirty="0">
                <a:latin typeface="Times New Roman"/>
                <a:cs typeface="Times New Roman"/>
              </a:rPr>
              <a:t>ventures. </a:t>
            </a:r>
            <a:r>
              <a:rPr sz="1800" spc="-15" baseline="4629" dirty="0">
                <a:latin typeface="Times New Roman"/>
                <a:cs typeface="Times New Roman"/>
              </a:rPr>
              <a:t>First</a:t>
            </a:r>
            <a:r>
              <a:rPr sz="800" spc="-10" dirty="0">
                <a:latin typeface="Times New Roman"/>
                <a:cs typeface="Times New Roman"/>
              </a:rPr>
              <a:t>, </a:t>
            </a:r>
            <a:r>
              <a:rPr sz="1800" spc="-15" baseline="4629" dirty="0">
                <a:latin typeface="Times New Roman"/>
                <a:cs typeface="Times New Roman"/>
              </a:rPr>
              <a:t>just </a:t>
            </a:r>
            <a:r>
              <a:rPr sz="1800" spc="-22" baseline="4629" dirty="0">
                <a:latin typeface="Times New Roman"/>
                <a:cs typeface="Times New Roman"/>
              </a:rPr>
              <a:t>as </a:t>
            </a:r>
            <a:r>
              <a:rPr sz="1800" spc="-15" baseline="4629" dirty="0">
                <a:latin typeface="Times New Roman"/>
                <a:cs typeface="Times New Roman"/>
              </a:rPr>
              <a:t>with  </a:t>
            </a:r>
            <a:r>
              <a:rPr sz="1200" spc="-15" dirty="0">
                <a:latin typeface="Times New Roman"/>
                <a:cs typeface="Times New Roman"/>
              </a:rPr>
              <a:t>licensing,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firm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enters </a:t>
            </a:r>
            <a:r>
              <a:rPr sz="1200" spc="-10" dirty="0">
                <a:latin typeface="Times New Roman"/>
                <a:cs typeface="Times New Roman"/>
              </a:rPr>
              <a:t>into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joint venture risks giving </a:t>
            </a:r>
            <a:r>
              <a:rPr sz="1200" spc="-15" dirty="0">
                <a:latin typeface="Times New Roman"/>
                <a:cs typeface="Times New Roman"/>
              </a:rPr>
              <a:t>control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its technology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15" dirty="0">
                <a:latin typeface="Times New Roman"/>
                <a:cs typeface="Times New Roman"/>
              </a:rPr>
              <a:t>partner.  However, </a:t>
            </a:r>
            <a:r>
              <a:rPr sz="1200" spc="-10" dirty="0">
                <a:latin typeface="Times New Roman"/>
                <a:cs typeface="Times New Roman"/>
              </a:rPr>
              <a:t>joint-venture </a:t>
            </a:r>
            <a:r>
              <a:rPr sz="1200" spc="-15" dirty="0">
                <a:latin typeface="Times New Roman"/>
                <a:cs typeface="Times New Roman"/>
              </a:rPr>
              <a:t>agreements 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15" dirty="0">
                <a:latin typeface="Times New Roman"/>
                <a:cs typeface="Times New Roman"/>
              </a:rPr>
              <a:t>constructed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minimize this </a:t>
            </a:r>
            <a:r>
              <a:rPr sz="1200" spc="20" dirty="0">
                <a:latin typeface="Times New Roman"/>
                <a:cs typeface="Times New Roman"/>
              </a:rPr>
              <a:t>risk. </a:t>
            </a:r>
            <a:r>
              <a:rPr sz="1200" spc="-15" dirty="0">
                <a:latin typeface="Times New Roman"/>
                <a:cs typeface="Times New Roman"/>
              </a:rPr>
              <a:t>One option </a:t>
            </a:r>
            <a:r>
              <a:rPr sz="1200" spc="-1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hold  majority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ownership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venture.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allows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dominant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partner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exercise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greater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control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over  its </a:t>
            </a:r>
            <a:r>
              <a:rPr sz="1200" spc="-15" dirty="0">
                <a:latin typeface="Times New Roman"/>
                <a:cs typeface="Times New Roman"/>
              </a:rPr>
              <a:t>technology.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drawback with this is that </a:t>
            </a:r>
            <a:r>
              <a:rPr sz="1200" spc="-5" dirty="0">
                <a:latin typeface="Times New Roman"/>
                <a:cs typeface="Times New Roman"/>
              </a:rPr>
              <a:t>it </a:t>
            </a:r>
            <a:r>
              <a:rPr sz="1200" spc="-10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15" dirty="0">
                <a:latin typeface="Times New Roman"/>
                <a:cs typeface="Times New Roman"/>
              </a:rPr>
              <a:t>difficult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find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foreign </a:t>
            </a:r>
            <a:r>
              <a:rPr sz="1200" spc="-10" dirty="0">
                <a:latin typeface="Times New Roman"/>
                <a:cs typeface="Times New Roman"/>
              </a:rPr>
              <a:t>partner </a:t>
            </a:r>
            <a:r>
              <a:rPr sz="1200" spc="-15" dirty="0">
                <a:latin typeface="Times New Roman"/>
                <a:cs typeface="Times New Roman"/>
              </a:rPr>
              <a:t>who </a:t>
            </a:r>
            <a:r>
              <a:rPr sz="1200" spc="-10" dirty="0">
                <a:latin typeface="Times New Roman"/>
                <a:cs typeface="Times New Roman"/>
              </a:rPr>
              <a:t>is  willing </a:t>
            </a:r>
            <a:r>
              <a:rPr sz="1200" spc="-5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settle </a:t>
            </a:r>
            <a:r>
              <a:rPr sz="1200" spc="-15" dirty="0">
                <a:latin typeface="Times New Roman"/>
                <a:cs typeface="Times New Roman"/>
              </a:rPr>
              <a:t>for </a:t>
            </a:r>
            <a:r>
              <a:rPr sz="1200" spc="-10" dirty="0">
                <a:latin typeface="Times New Roman"/>
                <a:cs typeface="Times New Roman"/>
              </a:rPr>
              <a:t>minority ownership.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600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second </a:t>
            </a:r>
            <a:r>
              <a:rPr sz="1200" spc="-15" dirty="0">
                <a:latin typeface="Times New Roman"/>
                <a:cs typeface="Times New Roman"/>
              </a:rPr>
              <a:t>disadvantage </a:t>
            </a:r>
            <a:r>
              <a:rPr sz="1200" spc="-10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joint venture </a:t>
            </a:r>
            <a:r>
              <a:rPr sz="1200" spc="-15" dirty="0">
                <a:latin typeface="Times New Roman"/>
                <a:cs typeface="Times New Roman"/>
              </a:rPr>
              <a:t>does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15" dirty="0">
                <a:latin typeface="Times New Roman"/>
                <a:cs typeface="Times New Roman"/>
              </a:rPr>
              <a:t>give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firm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tight </a:t>
            </a:r>
            <a:r>
              <a:rPr sz="1200" spc="-15" dirty="0">
                <a:latin typeface="Times New Roman"/>
                <a:cs typeface="Times New Roman"/>
              </a:rPr>
              <a:t>control </a:t>
            </a:r>
            <a:r>
              <a:rPr sz="1200" spc="-5" dirty="0">
                <a:latin typeface="Times New Roman"/>
                <a:cs typeface="Times New Roman"/>
              </a:rPr>
              <a:t>over </a:t>
            </a:r>
            <a:r>
              <a:rPr sz="1200" spc="-15" dirty="0">
                <a:latin typeface="Times New Roman"/>
                <a:cs typeface="Times New Roman"/>
              </a:rPr>
              <a:t>subsidiaries  that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might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need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realize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experience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curve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location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economies.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Nor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does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give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firm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tight  </a:t>
            </a:r>
            <a:r>
              <a:rPr sz="1200" spc="-15" dirty="0">
                <a:latin typeface="Times New Roman"/>
                <a:cs typeface="Times New Roman"/>
              </a:rPr>
              <a:t>control </a:t>
            </a:r>
            <a:r>
              <a:rPr sz="1200" spc="-10" dirty="0">
                <a:latin typeface="Times New Roman"/>
                <a:cs typeface="Times New Roman"/>
              </a:rPr>
              <a:t>over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foreign </a:t>
            </a:r>
            <a:r>
              <a:rPr sz="1200" spc="-10" dirty="0">
                <a:latin typeface="Times New Roman"/>
                <a:cs typeface="Times New Roman"/>
              </a:rPr>
              <a:t>subsidiary that </a:t>
            </a:r>
            <a:r>
              <a:rPr sz="1200" spc="-5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might </a:t>
            </a:r>
            <a:r>
              <a:rPr sz="1200" spc="-10" dirty="0">
                <a:latin typeface="Times New Roman"/>
                <a:cs typeface="Times New Roman"/>
              </a:rPr>
              <a:t>need </a:t>
            </a:r>
            <a:r>
              <a:rPr sz="1200" spc="2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engaging coordinated global attacks against  </a:t>
            </a:r>
            <a:r>
              <a:rPr sz="1200" spc="-10" dirty="0">
                <a:latin typeface="Times New Roman"/>
                <a:cs typeface="Times New Roman"/>
              </a:rPr>
              <a:t>its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rivals.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third disadvantage </a:t>
            </a:r>
            <a:r>
              <a:rPr sz="1200" spc="-10" dirty="0">
                <a:latin typeface="Times New Roman"/>
                <a:cs typeface="Times New Roman"/>
              </a:rPr>
              <a:t>with joint </a:t>
            </a:r>
            <a:r>
              <a:rPr sz="1200" spc="-15" dirty="0">
                <a:latin typeface="Times New Roman"/>
                <a:cs typeface="Times New Roman"/>
              </a:rPr>
              <a:t>ventures </a:t>
            </a:r>
            <a:r>
              <a:rPr sz="1200" spc="-10" dirty="0">
                <a:latin typeface="Times New Roman"/>
                <a:cs typeface="Times New Roman"/>
              </a:rPr>
              <a:t>is that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shared </a:t>
            </a:r>
            <a:r>
              <a:rPr sz="1200" spc="-15" dirty="0">
                <a:latin typeface="Times New Roman"/>
                <a:cs typeface="Times New Roman"/>
              </a:rPr>
              <a:t>ownership arrangement can </a:t>
            </a:r>
            <a:r>
              <a:rPr sz="1200" spc="-5" dirty="0">
                <a:latin typeface="Times New Roman"/>
                <a:cs typeface="Times New Roman"/>
              </a:rPr>
              <a:t>lead </a:t>
            </a:r>
            <a:r>
              <a:rPr sz="1200" spc="-10" dirty="0">
                <a:latin typeface="Times New Roman"/>
                <a:cs typeface="Times New Roman"/>
              </a:rPr>
              <a:t>to,  </a:t>
            </a:r>
            <a:r>
              <a:rPr sz="1200" spc="-15" dirty="0">
                <a:latin typeface="Times New Roman"/>
                <a:cs typeface="Times New Roman"/>
              </a:rPr>
              <a:t>conflicts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and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battles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20" dirty="0">
                <a:latin typeface="Times New Roman"/>
                <a:cs typeface="Times New Roman"/>
              </a:rPr>
              <a:t>for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control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between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investing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firms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their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goals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objectives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change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over  time,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take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different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views</a:t>
            </a:r>
            <a:r>
              <a:rPr sz="1200" spc="-15" dirty="0">
                <a:latin typeface="Times New Roman"/>
                <a:cs typeface="Times New Roman"/>
              </a:rPr>
              <a:t> as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what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strategy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venture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should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7. </a:t>
            </a:r>
            <a:r>
              <a:rPr sz="1200" b="1" spc="-5" dirty="0">
                <a:latin typeface="Times New Roman"/>
                <a:cs typeface="Times New Roman"/>
              </a:rPr>
              <a:t>Strategic Alliances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  <a:spcBef>
                <a:spcPts val="5"/>
              </a:spcBef>
            </a:pPr>
            <a:r>
              <a:rPr sz="1200" spc="-10" dirty="0">
                <a:latin typeface="Times New Roman"/>
                <a:cs typeface="Times New Roman"/>
              </a:rPr>
              <a:t>It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relationship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established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two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companies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cooperate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out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mutual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need  and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share </a:t>
            </a:r>
            <a:r>
              <a:rPr sz="1200" dirty="0">
                <a:latin typeface="Times New Roman"/>
                <a:cs typeface="Times New Roman"/>
              </a:rPr>
              <a:t>risk in </a:t>
            </a:r>
            <a:r>
              <a:rPr sz="1200" spc="-5" dirty="0">
                <a:latin typeface="Times New Roman"/>
                <a:cs typeface="Times New Roman"/>
              </a:rPr>
              <a:t>achieving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common objective. </a:t>
            </a:r>
            <a:r>
              <a:rPr sz="1200" spc="-1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situation when each partner brings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particular </a:t>
            </a:r>
            <a:r>
              <a:rPr sz="1200" dirty="0">
                <a:latin typeface="Times New Roman"/>
                <a:cs typeface="Times New Roman"/>
              </a:rPr>
              <a:t>skill or </a:t>
            </a:r>
            <a:r>
              <a:rPr sz="1200" spc="-5" dirty="0">
                <a:latin typeface="Times New Roman"/>
                <a:cs typeface="Times New Roman"/>
              </a:rPr>
              <a:t>resource-usually,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complementary- and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joining </a:t>
            </a:r>
            <a:r>
              <a:rPr sz="1200" spc="-5" dirty="0">
                <a:latin typeface="Times New Roman"/>
                <a:cs typeface="Times New Roman"/>
              </a:rPr>
              <a:t>forces, each expects 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profit from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other’s experience.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alliance, </a:t>
            </a:r>
            <a:r>
              <a:rPr sz="1200" dirty="0">
                <a:latin typeface="Times New Roman"/>
                <a:cs typeface="Times New Roman"/>
              </a:rPr>
              <a:t>two </a:t>
            </a:r>
            <a:r>
              <a:rPr sz="1200" spc="-5" dirty="0">
                <a:latin typeface="Times New Roman"/>
                <a:cs typeface="Times New Roman"/>
              </a:rPr>
              <a:t>entire firms </a:t>
            </a:r>
            <a:r>
              <a:rPr sz="1200" dirty="0">
                <a:latin typeface="Times New Roman"/>
                <a:cs typeface="Times New Roman"/>
              </a:rPr>
              <a:t>pool their </a:t>
            </a:r>
            <a:r>
              <a:rPr sz="1200" spc="-5" dirty="0">
                <a:latin typeface="Times New Roman"/>
                <a:cs typeface="Times New Roman"/>
              </a:rPr>
              <a:t>resources </a:t>
            </a:r>
            <a:r>
              <a:rPr sz="1200" dirty="0">
                <a:latin typeface="Times New Roman"/>
                <a:cs typeface="Times New Roman"/>
              </a:rPr>
              <a:t>directly in  a </a:t>
            </a:r>
            <a:r>
              <a:rPr sz="1200" spc="-5" dirty="0">
                <a:latin typeface="Times New Roman"/>
                <a:cs typeface="Times New Roman"/>
              </a:rPr>
              <a:t>collaboration </a:t>
            </a:r>
            <a:r>
              <a:rPr sz="1200" dirty="0">
                <a:latin typeface="Times New Roman"/>
                <a:cs typeface="Times New Roman"/>
              </a:rPr>
              <a:t>that goes </a:t>
            </a:r>
            <a:r>
              <a:rPr sz="1200" spc="-5" dirty="0">
                <a:latin typeface="Times New Roman"/>
                <a:cs typeface="Times New Roman"/>
              </a:rPr>
              <a:t>beyond </a:t>
            </a:r>
            <a:r>
              <a:rPr sz="1200" dirty="0">
                <a:latin typeface="Times New Roman"/>
                <a:cs typeface="Times New Roman"/>
              </a:rPr>
              <a:t>the limits of a joint venture. </a:t>
            </a:r>
            <a:r>
              <a:rPr sz="1200" spc="-5" dirty="0">
                <a:latin typeface="Times New Roman"/>
                <a:cs typeface="Times New Roman"/>
              </a:rPr>
              <a:t>Although </a:t>
            </a:r>
            <a:r>
              <a:rPr sz="1200" dirty="0">
                <a:latin typeface="Times New Roman"/>
                <a:cs typeface="Times New Roman"/>
              </a:rPr>
              <a:t>a new entity </a:t>
            </a:r>
            <a:r>
              <a:rPr sz="1200" spc="5" dirty="0">
                <a:latin typeface="Times New Roman"/>
                <a:cs typeface="Times New Roman"/>
              </a:rPr>
              <a:t>may be  </a:t>
            </a:r>
            <a:r>
              <a:rPr sz="1200" spc="-5" dirty="0">
                <a:latin typeface="Times New Roman"/>
                <a:cs typeface="Times New Roman"/>
              </a:rPr>
              <a:t>formed,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not a </a:t>
            </a:r>
            <a:r>
              <a:rPr sz="1200" spc="-5" dirty="0">
                <a:latin typeface="Times New Roman"/>
                <a:cs typeface="Times New Roman"/>
              </a:rPr>
              <a:t>requirement. Typically, alliances </a:t>
            </a:r>
            <a:r>
              <a:rPr sz="1200" dirty="0">
                <a:latin typeface="Times New Roman"/>
                <a:cs typeface="Times New Roman"/>
              </a:rPr>
              <a:t>involve distribution </a:t>
            </a:r>
            <a:r>
              <a:rPr sz="1200" spc="-5" dirty="0">
                <a:latin typeface="Times New Roman"/>
                <a:cs typeface="Times New Roman"/>
              </a:rPr>
              <a:t>access, </a:t>
            </a:r>
            <a:r>
              <a:rPr sz="1200" dirty="0">
                <a:latin typeface="Times New Roman"/>
                <a:cs typeface="Times New Roman"/>
              </a:rPr>
              <a:t>technology  </a:t>
            </a:r>
            <a:r>
              <a:rPr sz="1200" spc="-5" dirty="0">
                <a:latin typeface="Times New Roman"/>
                <a:cs typeface="Times New Roman"/>
              </a:rPr>
              <a:t>transfers, </a:t>
            </a:r>
            <a:r>
              <a:rPr sz="1200" dirty="0">
                <a:latin typeface="Times New Roman"/>
                <a:cs typeface="Times New Roman"/>
              </a:rPr>
              <a:t>or production </a:t>
            </a:r>
            <a:r>
              <a:rPr sz="1200" spc="-5" dirty="0">
                <a:latin typeface="Times New Roman"/>
                <a:cs typeface="Times New Roman"/>
              </a:rPr>
              <a:t>technology,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each partner contributing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different element </a:t>
            </a:r>
            <a:r>
              <a:rPr sz="1200" dirty="0">
                <a:latin typeface="Times New Roman"/>
                <a:cs typeface="Times New Roman"/>
              </a:rPr>
              <a:t>to the  </a:t>
            </a:r>
            <a:r>
              <a:rPr sz="1200" spc="-5" dirty="0">
                <a:latin typeface="Times New Roman"/>
                <a:cs typeface="Times New Roman"/>
              </a:rPr>
              <a:t>venture.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75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1540" cy="7381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6200" algn="just">
              <a:lnSpc>
                <a:spcPct val="1438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Strategic alliance implies </a:t>
            </a:r>
            <a:r>
              <a:rPr sz="1200" dirty="0">
                <a:latin typeface="Times New Roman"/>
                <a:cs typeface="Times New Roman"/>
              </a:rPr>
              <a:t>(1) that </a:t>
            </a: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dirty="0">
                <a:latin typeface="Times New Roman"/>
                <a:cs typeface="Times New Roman"/>
              </a:rPr>
              <a:t>is a </a:t>
            </a:r>
            <a:r>
              <a:rPr sz="1200" spc="-5" dirty="0">
                <a:latin typeface="Times New Roman"/>
                <a:cs typeface="Times New Roman"/>
              </a:rPr>
              <a:t>common objective </a:t>
            </a:r>
            <a:r>
              <a:rPr sz="1200" dirty="0">
                <a:latin typeface="Times New Roman"/>
                <a:cs typeface="Times New Roman"/>
              </a:rPr>
              <a:t>(2) that </a:t>
            </a:r>
            <a:r>
              <a:rPr sz="1200" spc="-5" dirty="0">
                <a:latin typeface="Times New Roman"/>
                <a:cs typeface="Times New Roman"/>
              </a:rPr>
              <a:t>alone partner’s weakness 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offset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other’s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strength;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(3)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reaching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objective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alone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would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costly,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take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too  much time, or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too </a:t>
            </a:r>
            <a:r>
              <a:rPr sz="1200" spc="-5" dirty="0">
                <a:latin typeface="Times New Roman"/>
                <a:cs typeface="Times New Roman"/>
              </a:rPr>
              <a:t>risky; and </a:t>
            </a:r>
            <a:r>
              <a:rPr sz="1200" dirty="0">
                <a:latin typeface="Times New Roman"/>
                <a:cs typeface="Times New Roman"/>
              </a:rPr>
              <a:t>(4) that </a:t>
            </a:r>
            <a:r>
              <a:rPr sz="1200" spc="-5" dirty="0">
                <a:latin typeface="Times New Roman"/>
                <a:cs typeface="Times New Roman"/>
              </a:rPr>
              <a:t>together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respective </a:t>
            </a:r>
            <a:r>
              <a:rPr sz="1200" dirty="0">
                <a:latin typeface="Times New Roman"/>
                <a:cs typeface="Times New Roman"/>
              </a:rPr>
              <a:t>strength </a:t>
            </a:r>
            <a:r>
              <a:rPr sz="1200" spc="-5" dirty="0">
                <a:latin typeface="Times New Roman"/>
                <a:cs typeface="Times New Roman"/>
              </a:rPr>
              <a:t>makes </a:t>
            </a:r>
            <a:r>
              <a:rPr sz="1200" dirty="0">
                <a:latin typeface="Times New Roman"/>
                <a:cs typeface="Times New Roman"/>
              </a:rPr>
              <a:t>possible </a:t>
            </a:r>
            <a:r>
              <a:rPr sz="1200" spc="-5" dirty="0">
                <a:latin typeface="Times New Roman"/>
                <a:cs typeface="Times New Roman"/>
              </a:rPr>
              <a:t>what  otherwise </a:t>
            </a:r>
            <a:r>
              <a:rPr sz="1200" dirty="0">
                <a:latin typeface="Times New Roman"/>
                <a:cs typeface="Times New Roman"/>
              </a:rPr>
              <a:t>would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unattainable. </a:t>
            </a:r>
            <a:r>
              <a:rPr sz="1200" spc="-5" dirty="0">
                <a:latin typeface="Times New Roman"/>
                <a:cs typeface="Times New Roman"/>
              </a:rPr>
              <a:t>Examples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strategic alliances </a:t>
            </a:r>
            <a:r>
              <a:rPr sz="1200" dirty="0">
                <a:latin typeface="Times New Roman"/>
                <a:cs typeface="Times New Roman"/>
              </a:rPr>
              <a:t>involving </a:t>
            </a:r>
            <a:r>
              <a:rPr sz="1200" spc="-5" dirty="0">
                <a:latin typeface="Times New Roman"/>
                <a:cs typeface="Times New Roman"/>
              </a:rPr>
              <a:t>large corporations </a:t>
            </a:r>
            <a:r>
              <a:rPr sz="1200" dirty="0">
                <a:latin typeface="Times New Roman"/>
                <a:cs typeface="Times New Roman"/>
              </a:rPr>
              <a:t>–  </a:t>
            </a:r>
            <a:r>
              <a:rPr sz="1200" spc="-10" dirty="0">
                <a:latin typeface="Times New Roman"/>
                <a:cs typeface="Times New Roman"/>
              </a:rPr>
              <a:t>IBM </a:t>
            </a:r>
            <a:r>
              <a:rPr sz="1200" spc="-5" dirty="0">
                <a:latin typeface="Times New Roman"/>
                <a:cs typeface="Times New Roman"/>
              </a:rPr>
              <a:t>uses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series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alliances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Japanese </a:t>
            </a:r>
            <a:r>
              <a:rPr sz="1200" dirty="0">
                <a:latin typeface="Times New Roman"/>
                <a:cs typeface="Times New Roman"/>
              </a:rPr>
              <a:t>suppliers to fill out </a:t>
            </a:r>
            <a:r>
              <a:rPr sz="1200" spc="-5" dirty="0">
                <a:latin typeface="Times New Roman"/>
                <a:cs typeface="Times New Roman"/>
              </a:rPr>
              <a:t>its product Line-Seiko </a:t>
            </a:r>
            <a:r>
              <a:rPr sz="1200" dirty="0">
                <a:latin typeface="Times New Roman"/>
                <a:cs typeface="Times New Roman"/>
              </a:rPr>
              <a:t>Epson  </a:t>
            </a:r>
            <a:r>
              <a:rPr sz="1200" spc="-5" dirty="0">
                <a:latin typeface="Times New Roman"/>
                <a:cs typeface="Times New Roman"/>
              </a:rPr>
              <a:t>produces several </a:t>
            </a:r>
            <a:r>
              <a:rPr sz="1200" spc="5" dirty="0">
                <a:latin typeface="Times New Roman"/>
                <a:cs typeface="Times New Roman"/>
              </a:rPr>
              <a:t>key </a:t>
            </a:r>
            <a:r>
              <a:rPr sz="1200" dirty="0">
                <a:latin typeface="Times New Roman"/>
                <a:cs typeface="Times New Roman"/>
              </a:rPr>
              <a:t>components to </a:t>
            </a:r>
            <a:r>
              <a:rPr sz="1200" spc="-10" dirty="0">
                <a:latin typeface="Times New Roman"/>
                <a:cs typeface="Times New Roman"/>
              </a:rPr>
              <a:t>IBM’s </a:t>
            </a:r>
            <a:r>
              <a:rPr sz="1200" spc="-5" dirty="0">
                <a:latin typeface="Times New Roman"/>
                <a:cs typeface="Times New Roman"/>
              </a:rPr>
              <a:t>Proprietor, and an alliance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Canon provides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color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printer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IBM’s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Proprietor,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alliance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provides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color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printer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  </a:t>
            </a:r>
            <a:r>
              <a:rPr sz="1200" dirty="0">
                <a:latin typeface="Times New Roman"/>
                <a:cs typeface="Times New Roman"/>
              </a:rPr>
              <a:t>in many of </a:t>
            </a:r>
            <a:r>
              <a:rPr sz="1200" spc="-10" dirty="0">
                <a:latin typeface="Times New Roman"/>
                <a:cs typeface="Times New Roman"/>
              </a:rPr>
              <a:t>IBM’s </a:t>
            </a:r>
            <a:r>
              <a:rPr sz="1200" spc="-5" dirty="0">
                <a:latin typeface="Times New Roman"/>
                <a:cs typeface="Times New Roman"/>
              </a:rPr>
              <a:t>desktop publishing and </a:t>
            </a:r>
            <a:r>
              <a:rPr sz="1200" dirty="0">
                <a:latin typeface="Times New Roman"/>
                <a:cs typeface="Times New Roman"/>
              </a:rPr>
              <a:t>printing </a:t>
            </a:r>
            <a:r>
              <a:rPr sz="1200" spc="-5" dirty="0">
                <a:latin typeface="Times New Roman"/>
                <a:cs typeface="Times New Roman"/>
              </a:rPr>
              <a:t>systems. General Motors and </a:t>
            </a:r>
            <a:r>
              <a:rPr sz="1200" spc="-10" dirty="0">
                <a:latin typeface="Times New Roman"/>
                <a:cs typeface="Times New Roman"/>
              </a:rPr>
              <a:t>Isuzu, </a:t>
            </a:r>
            <a:r>
              <a:rPr sz="1200" spc="-5" dirty="0">
                <a:latin typeface="Times New Roman"/>
                <a:cs typeface="Times New Roman"/>
              </a:rPr>
              <a:t>and ford  and Nissan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involved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co-designing and </a:t>
            </a:r>
            <a:r>
              <a:rPr sz="1200" dirty="0">
                <a:latin typeface="Times New Roman"/>
                <a:cs typeface="Times New Roman"/>
              </a:rPr>
              <a:t>co-producing small cars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U.S.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3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Reasons </a:t>
            </a:r>
            <a:r>
              <a:rPr sz="13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 </a:t>
            </a:r>
            <a:r>
              <a:rPr sz="13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going into strategic alliances</a:t>
            </a:r>
            <a:r>
              <a:rPr sz="13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include</a:t>
            </a:r>
            <a:endParaRPr sz="13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1235"/>
              </a:spcBef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gain access </a:t>
            </a:r>
            <a:r>
              <a:rPr sz="1200" dirty="0">
                <a:latin typeface="Times New Roman"/>
                <a:cs typeface="Times New Roman"/>
              </a:rPr>
              <a:t>to new </a:t>
            </a:r>
            <a:r>
              <a:rPr sz="1200" spc="-5" dirty="0">
                <a:latin typeface="Times New Roman"/>
                <a:cs typeface="Times New Roman"/>
              </a:rPr>
              <a:t>technologies and acquire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skills </a:t>
            </a:r>
            <a:r>
              <a:rPr sz="1200" dirty="0">
                <a:latin typeface="Times New Roman"/>
                <a:cs typeface="Times New Roman"/>
              </a:rPr>
              <a:t>necessary to achieve their </a:t>
            </a:r>
            <a:r>
              <a:rPr sz="1200" spc="-5" dirty="0">
                <a:latin typeface="Times New Roman"/>
                <a:cs typeface="Times New Roman"/>
              </a:rPr>
              <a:t>objectives 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efficiently,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lower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less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risk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than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acted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along.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example,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  strong in </a:t>
            </a:r>
            <a:r>
              <a:rPr sz="1200" spc="-5" dirty="0">
                <a:latin typeface="Times New Roman"/>
                <a:cs typeface="Times New Roman"/>
              </a:rPr>
              <a:t>research and development skills and weak </a:t>
            </a:r>
            <a:r>
              <a:rPr sz="1200" dirty="0">
                <a:latin typeface="Times New Roman"/>
                <a:cs typeface="Times New Roman"/>
              </a:rPr>
              <a:t>in the ability or </a:t>
            </a:r>
            <a:r>
              <a:rPr sz="1200" spc="-5" dirty="0">
                <a:latin typeface="Times New Roman"/>
                <a:cs typeface="Times New Roman"/>
              </a:rPr>
              <a:t>capital </a:t>
            </a:r>
            <a:r>
              <a:rPr sz="1200" dirty="0">
                <a:latin typeface="Times New Roman"/>
                <a:cs typeface="Times New Roman"/>
              </a:rPr>
              <a:t>to successfully </a:t>
            </a:r>
            <a:r>
              <a:rPr sz="1200" spc="-5" dirty="0">
                <a:latin typeface="Times New Roman"/>
                <a:cs typeface="Times New Roman"/>
              </a:rPr>
              <a:t>market  </a:t>
            </a:r>
            <a:r>
              <a:rPr sz="1200" dirty="0">
                <a:latin typeface="Times New Roman"/>
                <a:cs typeface="Times New Roman"/>
              </a:rPr>
              <a:t>a product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seek </a:t>
            </a:r>
            <a:r>
              <a:rPr sz="1200" spc="-5" dirty="0">
                <a:latin typeface="Times New Roman"/>
                <a:cs typeface="Times New Roman"/>
              </a:rPr>
              <a:t>an alliance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offset its </a:t>
            </a:r>
            <a:r>
              <a:rPr sz="1200" dirty="0">
                <a:latin typeface="Times New Roman"/>
                <a:cs typeface="Times New Roman"/>
              </a:rPr>
              <a:t>weakness- one partner to provide marketing </a:t>
            </a:r>
            <a:r>
              <a:rPr sz="1200" spc="-5" dirty="0">
                <a:latin typeface="Times New Roman"/>
                <a:cs typeface="Times New Roman"/>
              </a:rPr>
              <a:t>skills and  capital </a:t>
            </a:r>
            <a:r>
              <a:rPr sz="1200" dirty="0">
                <a:latin typeface="Times New Roman"/>
                <a:cs typeface="Times New Roman"/>
              </a:rPr>
              <a:t>and the other to </a:t>
            </a:r>
            <a:r>
              <a:rPr sz="1200" spc="-5" dirty="0">
                <a:latin typeface="Times New Roman"/>
                <a:cs typeface="Times New Roman"/>
              </a:rPr>
              <a:t>provide </a:t>
            </a:r>
            <a:r>
              <a:rPr sz="1200" dirty="0">
                <a:latin typeface="Times New Roman"/>
                <a:cs typeface="Times New Roman"/>
              </a:rPr>
              <a:t>technology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product.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enter “blocked”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markets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625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reduce required </a:t>
            </a:r>
            <a:r>
              <a:rPr sz="1200" dirty="0">
                <a:latin typeface="Times New Roman"/>
                <a:cs typeface="Times New Roman"/>
              </a:rPr>
              <a:t>investment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635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gain access </a:t>
            </a:r>
            <a:r>
              <a:rPr sz="1200" dirty="0">
                <a:latin typeface="Times New Roman"/>
                <a:cs typeface="Times New Roman"/>
              </a:rPr>
              <a:t>to a brand </a:t>
            </a:r>
            <a:r>
              <a:rPr sz="1200" spc="-5" dirty="0">
                <a:latin typeface="Times New Roman"/>
                <a:cs typeface="Times New Roman"/>
              </a:rPr>
              <a:t>name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customer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group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625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achieve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global coverage,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etc.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"/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Problems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buFont typeface="Wingdings"/>
              <a:buChar char="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Partners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disagree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further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investment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640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Different expectations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return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620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Inability to change with </a:t>
            </a:r>
            <a:r>
              <a:rPr sz="1200" spc="-5" dirty="0">
                <a:latin typeface="Times New Roman"/>
                <a:cs typeface="Times New Roman"/>
              </a:rPr>
              <a:t>changing market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conditions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640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Cultural communications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barriers</a:t>
            </a:r>
            <a:endParaRPr sz="1200">
              <a:latin typeface="Times New Roman"/>
              <a:cs typeface="Times New Roman"/>
            </a:endParaRPr>
          </a:p>
          <a:p>
            <a:pPr marL="469265" indent="-228600">
              <a:lnSpc>
                <a:spcPct val="100000"/>
              </a:lnSpc>
              <a:spcBef>
                <a:spcPts val="625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Difficulties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integrating </a:t>
            </a:r>
            <a:r>
              <a:rPr sz="1200" dirty="0">
                <a:latin typeface="Times New Roman"/>
                <a:cs typeface="Times New Roman"/>
              </a:rPr>
              <a:t>the two </a:t>
            </a:r>
            <a:r>
              <a:rPr sz="1200" spc="-5" dirty="0">
                <a:latin typeface="Times New Roman"/>
                <a:cs typeface="Times New Roman"/>
              </a:rPr>
              <a:t>companies’ accounting and </a:t>
            </a:r>
            <a:r>
              <a:rPr sz="1200" dirty="0">
                <a:latin typeface="Times New Roman"/>
                <a:cs typeface="Times New Roman"/>
              </a:rPr>
              <a:t>information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systems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76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04" y="891031"/>
            <a:ext cx="6098540" cy="806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Times New Roman"/>
                <a:cs typeface="Times New Roman"/>
              </a:rPr>
              <a:t>8. Wholly </a:t>
            </a:r>
            <a:r>
              <a:rPr sz="1200" b="1" spc="-5" dirty="0">
                <a:latin typeface="Times New Roman"/>
                <a:cs typeface="Times New Roman"/>
              </a:rPr>
              <a:t>Owned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Subsidiaries</a:t>
            </a:r>
            <a:endParaRPr sz="1200">
              <a:latin typeface="Times New Roman"/>
              <a:cs typeface="Times New Roman"/>
            </a:endParaRPr>
          </a:p>
          <a:p>
            <a:pPr marL="76200" marR="68580" algn="just">
              <a:lnSpc>
                <a:spcPct val="143900"/>
              </a:lnSpc>
              <a:spcBef>
                <a:spcPts val="1170"/>
              </a:spcBef>
            </a:pP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wholly owned </a:t>
            </a:r>
            <a:r>
              <a:rPr sz="1200" spc="-15" dirty="0">
                <a:latin typeface="Times New Roman"/>
                <a:cs typeface="Times New Roman"/>
              </a:rPr>
              <a:t>subsidiary,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firm </a:t>
            </a:r>
            <a:r>
              <a:rPr sz="1200" spc="-10" dirty="0">
                <a:latin typeface="Times New Roman"/>
                <a:cs typeface="Times New Roman"/>
              </a:rPr>
              <a:t>owns </a:t>
            </a:r>
            <a:r>
              <a:rPr sz="1200" spc="-5" dirty="0">
                <a:latin typeface="Times New Roman"/>
                <a:cs typeface="Times New Roman"/>
              </a:rPr>
              <a:t>100 </a:t>
            </a:r>
            <a:r>
              <a:rPr sz="1200" spc="-15" dirty="0">
                <a:latin typeface="Times New Roman"/>
                <a:cs typeface="Times New Roman"/>
              </a:rPr>
              <a:t>percent </a:t>
            </a:r>
            <a:r>
              <a:rPr sz="1200" spc="-1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subsidiary. Establishing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wholly  </a:t>
            </a:r>
            <a:r>
              <a:rPr sz="1200" spc="-15" dirty="0">
                <a:latin typeface="Times New Roman"/>
                <a:cs typeface="Times New Roman"/>
              </a:rPr>
              <a:t>owned </a:t>
            </a:r>
            <a:r>
              <a:rPr sz="1200" spc="-10" dirty="0">
                <a:latin typeface="Times New Roman"/>
                <a:cs typeface="Times New Roman"/>
              </a:rPr>
              <a:t>subsidiary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foreign market </a:t>
            </a:r>
            <a:r>
              <a:rPr sz="1200" spc="-10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done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two </a:t>
            </a:r>
            <a:r>
              <a:rPr sz="1200" spc="-15" dirty="0">
                <a:latin typeface="Times New Roman"/>
                <a:cs typeface="Times New Roman"/>
              </a:rPr>
              <a:t>ways.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firm </a:t>
            </a:r>
            <a:r>
              <a:rPr sz="1200" spc="-10" dirty="0">
                <a:latin typeface="Times New Roman"/>
                <a:cs typeface="Times New Roman"/>
              </a:rPr>
              <a:t>can either set up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new  </a:t>
            </a:r>
            <a:r>
              <a:rPr sz="1200" spc="-15" dirty="0">
                <a:latin typeface="Times New Roman"/>
                <a:cs typeface="Times New Roman"/>
              </a:rPr>
              <a:t>operation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that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country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can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acquire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an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established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firm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use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that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firm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promote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its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products  </a:t>
            </a:r>
            <a:r>
              <a:rPr sz="1200" spc="-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country's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Advantages: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76200" marR="68580" algn="just">
              <a:lnSpc>
                <a:spcPct val="1438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three clear advantages </a:t>
            </a:r>
            <a:r>
              <a:rPr sz="1200" dirty="0">
                <a:latin typeface="Times New Roman"/>
                <a:cs typeface="Times New Roman"/>
              </a:rPr>
              <a:t>of wholly </a:t>
            </a:r>
            <a:r>
              <a:rPr sz="1200" spc="-5" dirty="0">
                <a:latin typeface="Times New Roman"/>
                <a:cs typeface="Times New Roman"/>
              </a:rPr>
              <a:t>owned subsidiaries. First, when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firm's competitive  advantage is </a:t>
            </a:r>
            <a:r>
              <a:rPr sz="1200" dirty="0">
                <a:latin typeface="Times New Roman"/>
                <a:cs typeface="Times New Roman"/>
              </a:rPr>
              <a:t>based on </a:t>
            </a:r>
            <a:r>
              <a:rPr sz="1200" spc="-5" dirty="0">
                <a:latin typeface="Times New Roman"/>
                <a:cs typeface="Times New Roman"/>
              </a:rPr>
              <a:t>technological competence, </a:t>
            </a:r>
            <a:r>
              <a:rPr sz="1200" dirty="0">
                <a:latin typeface="Times New Roman"/>
                <a:cs typeface="Times New Roman"/>
              </a:rPr>
              <a:t>a wholly </a:t>
            </a:r>
            <a:r>
              <a:rPr sz="1200" spc="-5" dirty="0">
                <a:latin typeface="Times New Roman"/>
                <a:cs typeface="Times New Roman"/>
              </a:rPr>
              <a:t>owned </a:t>
            </a:r>
            <a:r>
              <a:rPr sz="1200" dirty="0">
                <a:latin typeface="Times New Roman"/>
                <a:cs typeface="Times New Roman"/>
              </a:rPr>
              <a:t>subsidiary </a:t>
            </a:r>
            <a:r>
              <a:rPr sz="1200" spc="-5" dirty="0">
                <a:latin typeface="Times New Roman"/>
                <a:cs typeface="Times New Roman"/>
              </a:rPr>
              <a:t>will often </a:t>
            </a:r>
            <a:r>
              <a:rPr sz="1200" dirty="0">
                <a:latin typeface="Times New Roman"/>
                <a:cs typeface="Times New Roman"/>
              </a:rPr>
              <a:t>be the  </a:t>
            </a:r>
            <a:r>
              <a:rPr sz="1200" spc="-5" dirty="0">
                <a:latin typeface="Times New Roman"/>
                <a:cs typeface="Times New Roman"/>
              </a:rPr>
              <a:t>preferred </a:t>
            </a:r>
            <a:r>
              <a:rPr sz="1200" dirty="0">
                <a:latin typeface="Times New Roman"/>
                <a:cs typeface="Times New Roman"/>
              </a:rPr>
              <a:t>entry mode, since it reduce</a:t>
            </a:r>
            <a:r>
              <a:rPr sz="1200" i="1" baseline="31250" dirty="0">
                <a:latin typeface="Times New Roman"/>
                <a:cs typeface="Times New Roman"/>
              </a:rPr>
              <a:t>,</a:t>
            </a:r>
            <a:r>
              <a:rPr sz="1200" dirty="0">
                <a:latin typeface="Times New Roman"/>
                <a:cs typeface="Times New Roman"/>
              </a:rPr>
              <a:t>, the risk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losing </a:t>
            </a:r>
            <a:r>
              <a:rPr sz="1200" spc="-5" dirty="0">
                <a:latin typeface="Times New Roman"/>
                <a:cs typeface="Times New Roman"/>
              </a:rPr>
              <a:t>control </a:t>
            </a:r>
            <a:r>
              <a:rPr sz="1200" dirty="0">
                <a:latin typeface="Times New Roman"/>
                <a:cs typeface="Times New Roman"/>
              </a:rPr>
              <a:t>over that </a:t>
            </a:r>
            <a:r>
              <a:rPr sz="1200" spc="-5" dirty="0">
                <a:latin typeface="Times New Roman"/>
                <a:cs typeface="Times New Roman"/>
              </a:rPr>
              <a:t>competence. For this  reason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high-tech </a:t>
            </a:r>
            <a:r>
              <a:rPr sz="1200" dirty="0">
                <a:latin typeface="Times New Roman"/>
                <a:cs typeface="Times New Roman"/>
              </a:rPr>
              <a:t>firms </a:t>
            </a:r>
            <a:r>
              <a:rPr sz="1200" spc="-5" dirty="0">
                <a:latin typeface="Times New Roman"/>
                <a:cs typeface="Times New Roman"/>
              </a:rPr>
              <a:t>prefer </a:t>
            </a:r>
            <a:r>
              <a:rPr sz="1200" spc="70" dirty="0">
                <a:latin typeface="Times New Roman"/>
                <a:cs typeface="Times New Roman"/>
              </a:rPr>
              <a:t>this </a:t>
            </a:r>
            <a:r>
              <a:rPr sz="1200" spc="80" dirty="0">
                <a:latin typeface="Times New Roman"/>
                <a:cs typeface="Times New Roman"/>
              </a:rPr>
              <a:t>entry </a:t>
            </a:r>
            <a:r>
              <a:rPr sz="1200" spc="70" dirty="0">
                <a:latin typeface="Times New Roman"/>
                <a:cs typeface="Times New Roman"/>
              </a:rPr>
              <a:t>mode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overseas </a:t>
            </a:r>
            <a:r>
              <a:rPr sz="1200" dirty="0">
                <a:latin typeface="Times New Roman"/>
                <a:cs typeface="Times New Roman"/>
              </a:rPr>
              <a:t>expansion </a:t>
            </a:r>
            <a:r>
              <a:rPr sz="1200" spc="-5" dirty="0">
                <a:latin typeface="Times New Roman"/>
                <a:cs typeface="Times New Roman"/>
              </a:rPr>
              <a:t>(e.g., firms </a:t>
            </a:r>
            <a:r>
              <a:rPr sz="1200" dirty="0">
                <a:latin typeface="Times New Roman"/>
                <a:cs typeface="Times New Roman"/>
              </a:rPr>
              <a:t>in the  </a:t>
            </a:r>
            <a:r>
              <a:rPr sz="1200" spc="-5" dirty="0">
                <a:latin typeface="Times New Roman"/>
                <a:cs typeface="Times New Roman"/>
              </a:rPr>
              <a:t>semiconductor, </a:t>
            </a:r>
            <a:r>
              <a:rPr sz="1200" dirty="0">
                <a:latin typeface="Times New Roman"/>
                <a:cs typeface="Times New Roman"/>
              </a:rPr>
              <a:t>electronics, </a:t>
            </a:r>
            <a:r>
              <a:rPr sz="1200" spc="-5" dirty="0">
                <a:latin typeface="Times New Roman"/>
                <a:cs typeface="Times New Roman"/>
              </a:rPr>
              <a:t>and pharmaceutical </a:t>
            </a:r>
            <a:r>
              <a:rPr sz="1200" dirty="0">
                <a:latin typeface="Times New Roman"/>
                <a:cs typeface="Times New Roman"/>
              </a:rPr>
              <a:t>industries). Second, a wholly </a:t>
            </a:r>
            <a:r>
              <a:rPr sz="1200" spc="-5" dirty="0">
                <a:latin typeface="Times New Roman"/>
                <a:cs typeface="Times New Roman"/>
              </a:rPr>
              <a:t>owned </a:t>
            </a:r>
            <a:r>
              <a:rPr sz="1200" dirty="0">
                <a:latin typeface="Times New Roman"/>
                <a:cs typeface="Times New Roman"/>
              </a:rPr>
              <a:t>subsidiary  </a:t>
            </a:r>
            <a:r>
              <a:rPr sz="1200" spc="-5" dirty="0">
                <a:latin typeface="Times New Roman"/>
                <a:cs typeface="Times New Roman"/>
              </a:rPr>
              <a:t>gives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the kind of </a:t>
            </a:r>
            <a:r>
              <a:rPr sz="1200" spc="-5" dirty="0">
                <a:latin typeface="Times New Roman"/>
                <a:cs typeface="Times New Roman"/>
              </a:rPr>
              <a:t>tight control over </a:t>
            </a:r>
            <a:r>
              <a:rPr sz="1200" dirty="0">
                <a:latin typeface="Times New Roman"/>
                <a:cs typeface="Times New Roman"/>
              </a:rPr>
              <a:t>operations in </a:t>
            </a:r>
            <a:r>
              <a:rPr sz="1200" spc="-5" dirty="0">
                <a:latin typeface="Times New Roman"/>
                <a:cs typeface="Times New Roman"/>
              </a:rPr>
              <a:t>different countries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necessary for  </a:t>
            </a:r>
            <a:r>
              <a:rPr sz="1200" spc="-5" dirty="0">
                <a:latin typeface="Times New Roman"/>
                <a:cs typeface="Times New Roman"/>
              </a:rPr>
              <a:t>engaging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75" dirty="0">
                <a:latin typeface="Times New Roman"/>
                <a:cs typeface="Times New Roman"/>
              </a:rPr>
              <a:t>global </a:t>
            </a:r>
            <a:r>
              <a:rPr sz="1200" spc="-5" dirty="0">
                <a:latin typeface="Times New Roman"/>
                <a:cs typeface="Times New Roman"/>
              </a:rPr>
              <a:t>strategic coordination </a:t>
            </a:r>
            <a:r>
              <a:rPr sz="1200" dirty="0">
                <a:latin typeface="Times New Roman"/>
                <a:cs typeface="Times New Roman"/>
              </a:rPr>
              <a:t>(i.e., using </a:t>
            </a:r>
            <a:r>
              <a:rPr sz="1200" spc="-5" dirty="0">
                <a:latin typeface="Times New Roman"/>
                <a:cs typeface="Times New Roman"/>
              </a:rPr>
              <a:t>profits from </a:t>
            </a:r>
            <a:r>
              <a:rPr sz="1200" dirty="0">
                <a:latin typeface="Times New Roman"/>
                <a:cs typeface="Times New Roman"/>
              </a:rPr>
              <a:t>one country to support  </a:t>
            </a:r>
            <a:r>
              <a:rPr sz="1200" spc="-5" dirty="0">
                <a:latin typeface="Times New Roman"/>
                <a:cs typeface="Times New Roman"/>
              </a:rPr>
              <a:t>competitive attacks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another). </a:t>
            </a:r>
            <a:r>
              <a:rPr sz="1200" dirty="0">
                <a:latin typeface="Times New Roman"/>
                <a:cs typeface="Times New Roman"/>
              </a:rPr>
              <a:t>Third, a wholly </a:t>
            </a:r>
            <a:r>
              <a:rPr sz="1200" spc="-5" dirty="0">
                <a:latin typeface="Times New Roman"/>
                <a:cs typeface="Times New Roman"/>
              </a:rPr>
              <a:t>owned </a:t>
            </a:r>
            <a:r>
              <a:rPr sz="1200" dirty="0">
                <a:latin typeface="Times New Roman"/>
                <a:cs typeface="Times New Roman"/>
              </a:rPr>
              <a:t>subsidiary </a:t>
            </a:r>
            <a:r>
              <a:rPr sz="1200" spc="5" dirty="0">
                <a:latin typeface="Times New Roman"/>
                <a:cs typeface="Times New Roman"/>
              </a:rPr>
              <a:t>may be </a:t>
            </a:r>
            <a:r>
              <a:rPr sz="1200" spc="-5" dirty="0">
                <a:latin typeface="Times New Roman"/>
                <a:cs typeface="Times New Roman"/>
              </a:rPr>
              <a:t>required </a:t>
            </a:r>
            <a:r>
              <a:rPr sz="1200" dirty="0">
                <a:latin typeface="Times New Roman"/>
                <a:cs typeface="Times New Roman"/>
              </a:rPr>
              <a:t>if a </a:t>
            </a:r>
            <a:r>
              <a:rPr sz="1200" spc="-5" dirty="0">
                <a:latin typeface="Times New Roman"/>
                <a:cs typeface="Times New Roman"/>
              </a:rPr>
              <a:t>firm is  trying </a:t>
            </a:r>
            <a:r>
              <a:rPr sz="1200" dirty="0">
                <a:latin typeface="Times New Roman"/>
                <a:cs typeface="Times New Roman"/>
              </a:rPr>
              <a:t>to realize </a:t>
            </a:r>
            <a:r>
              <a:rPr sz="1200" spc="-5" dirty="0">
                <a:latin typeface="Times New Roman"/>
                <a:cs typeface="Times New Roman"/>
              </a:rPr>
              <a:t>location and experience </a:t>
            </a:r>
            <a:r>
              <a:rPr sz="1200" dirty="0">
                <a:latin typeface="Times New Roman"/>
                <a:cs typeface="Times New Roman"/>
              </a:rPr>
              <a:t>curve </a:t>
            </a:r>
            <a:r>
              <a:rPr sz="1200" spc="-5" dirty="0">
                <a:latin typeface="Times New Roman"/>
                <a:cs typeface="Times New Roman"/>
              </a:rPr>
              <a:t>economies (as </a:t>
            </a:r>
            <a:r>
              <a:rPr sz="1200" dirty="0">
                <a:latin typeface="Times New Roman"/>
                <a:cs typeface="Times New Roman"/>
              </a:rPr>
              <a:t>firms pursuing </a:t>
            </a:r>
            <a:r>
              <a:rPr sz="1200" spc="-5" dirty="0">
                <a:latin typeface="Times New Roman"/>
                <a:cs typeface="Times New Roman"/>
              </a:rPr>
              <a:t>global and  transnational strategies </a:t>
            </a:r>
            <a:r>
              <a:rPr sz="1200" dirty="0">
                <a:latin typeface="Times New Roman"/>
                <a:cs typeface="Times New Roman"/>
              </a:rPr>
              <a:t>try to do). When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pressures are </a:t>
            </a:r>
            <a:r>
              <a:rPr sz="1200" spc="-5" dirty="0">
                <a:latin typeface="Times New Roman"/>
                <a:cs typeface="Times New Roman"/>
              </a:rPr>
              <a:t>intense,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5" dirty="0">
                <a:latin typeface="Times New Roman"/>
                <a:cs typeface="Times New Roman"/>
              </a:rPr>
              <a:t>may pay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configure  its </a:t>
            </a:r>
            <a:r>
              <a:rPr sz="1200" dirty="0">
                <a:latin typeface="Times New Roman"/>
                <a:cs typeface="Times New Roman"/>
              </a:rPr>
              <a:t>value </a:t>
            </a:r>
            <a:r>
              <a:rPr sz="1200" spc="-5" dirty="0">
                <a:latin typeface="Times New Roman"/>
                <a:cs typeface="Times New Roman"/>
              </a:rPr>
              <a:t>chain </a:t>
            </a:r>
            <a:r>
              <a:rPr sz="1200" spc="6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dirty="0">
                <a:latin typeface="Times New Roman"/>
                <a:cs typeface="Times New Roman"/>
              </a:rPr>
              <a:t>a way that the </a:t>
            </a:r>
            <a:r>
              <a:rPr sz="1200" spc="-5" dirty="0">
                <a:latin typeface="Times New Roman"/>
                <a:cs typeface="Times New Roman"/>
              </a:rPr>
              <a:t>value </a:t>
            </a:r>
            <a:r>
              <a:rPr sz="1200" dirty="0">
                <a:latin typeface="Times New Roman"/>
                <a:cs typeface="Times New Roman"/>
              </a:rPr>
              <a:t>added </a:t>
            </a:r>
            <a:r>
              <a:rPr sz="1200" spc="-5" dirty="0">
                <a:latin typeface="Times New Roman"/>
                <a:cs typeface="Times New Roman"/>
              </a:rPr>
              <a:t>at each stage is maximized. </a:t>
            </a:r>
            <a:r>
              <a:rPr sz="1200" dirty="0">
                <a:latin typeface="Times New Roman"/>
                <a:cs typeface="Times New Roman"/>
              </a:rPr>
              <a:t>Thus, a </a:t>
            </a:r>
            <a:r>
              <a:rPr sz="1200" spc="-5" dirty="0">
                <a:latin typeface="Times New Roman"/>
                <a:cs typeface="Times New Roman"/>
              </a:rPr>
              <a:t>national  </a:t>
            </a:r>
            <a:r>
              <a:rPr sz="1200" dirty="0">
                <a:latin typeface="Times New Roman"/>
                <a:cs typeface="Times New Roman"/>
              </a:rPr>
              <a:t>subsidiary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specialize in </a:t>
            </a:r>
            <a:r>
              <a:rPr sz="1200" spc="-5" dirty="0">
                <a:latin typeface="Times New Roman"/>
                <a:cs typeface="Times New Roman"/>
              </a:rPr>
              <a:t>manufacturing </a:t>
            </a:r>
            <a:r>
              <a:rPr sz="1200" spc="5" dirty="0">
                <a:latin typeface="Times New Roman"/>
                <a:cs typeface="Times New Roman"/>
              </a:rPr>
              <a:t>only </a:t>
            </a:r>
            <a:r>
              <a:rPr sz="1200" spc="-5" dirty="0">
                <a:latin typeface="Times New Roman"/>
                <a:cs typeface="Times New Roman"/>
              </a:rPr>
              <a:t>part </a:t>
            </a:r>
            <a:r>
              <a:rPr sz="1200" dirty="0">
                <a:latin typeface="Times New Roman"/>
                <a:cs typeface="Times New Roman"/>
              </a:rPr>
              <a:t>of the product line or </a:t>
            </a:r>
            <a:r>
              <a:rPr sz="1200" spc="-5" dirty="0">
                <a:latin typeface="Times New Roman"/>
                <a:cs typeface="Times New Roman"/>
              </a:rPr>
              <a:t>certain components </a:t>
            </a:r>
            <a:r>
              <a:rPr sz="1200" dirty="0">
                <a:latin typeface="Times New Roman"/>
                <a:cs typeface="Times New Roman"/>
              </a:rPr>
              <a:t>of  the </a:t>
            </a:r>
            <a:r>
              <a:rPr sz="1200" spc="-5" dirty="0">
                <a:latin typeface="Times New Roman"/>
                <a:cs typeface="Times New Roman"/>
              </a:rPr>
              <a:t>end product, </a:t>
            </a:r>
            <a:r>
              <a:rPr sz="1200" dirty="0">
                <a:latin typeface="Times New Roman"/>
                <a:cs typeface="Times New Roman"/>
              </a:rPr>
              <a:t>exchanging </a:t>
            </a:r>
            <a:r>
              <a:rPr sz="1200" spc="-5" dirty="0">
                <a:latin typeface="Times New Roman"/>
                <a:cs typeface="Times New Roman"/>
              </a:rPr>
              <a:t>parts and products </a:t>
            </a:r>
            <a:r>
              <a:rPr sz="1200" dirty="0">
                <a:latin typeface="Times New Roman"/>
                <a:cs typeface="Times New Roman"/>
              </a:rPr>
              <a:t>with other </a:t>
            </a:r>
            <a:r>
              <a:rPr sz="1200" spc="-5" dirty="0">
                <a:latin typeface="Times New Roman"/>
                <a:cs typeface="Times New Roman"/>
              </a:rPr>
              <a:t>subsidiaries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firm's global</a:t>
            </a:r>
            <a:r>
              <a:rPr sz="1200" spc="-2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system.  </a:t>
            </a:r>
            <a:r>
              <a:rPr sz="1200" dirty="0">
                <a:latin typeface="Times New Roman"/>
                <a:cs typeface="Times New Roman"/>
              </a:rPr>
              <a:t>Establishing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global production system requires </a:t>
            </a:r>
            <a:r>
              <a:rPr sz="1200" dirty="0">
                <a:latin typeface="Times New Roman"/>
                <a:cs typeface="Times New Roman"/>
              </a:rPr>
              <a:t>a higher </a:t>
            </a:r>
            <a:r>
              <a:rPr sz="1200" spc="-5" dirty="0">
                <a:latin typeface="Times New Roman"/>
                <a:cs typeface="Times New Roman"/>
              </a:rPr>
              <a:t>degree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control over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operations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each affiliate.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various </a:t>
            </a:r>
            <a:r>
              <a:rPr sz="1200" dirty="0">
                <a:latin typeface="Times New Roman"/>
                <a:cs typeface="Times New Roman"/>
              </a:rPr>
              <a:t>operations must be </a:t>
            </a:r>
            <a:r>
              <a:rPr sz="1200" spc="-5" dirty="0">
                <a:latin typeface="Times New Roman"/>
                <a:cs typeface="Times New Roman"/>
              </a:rPr>
              <a:t>prepared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accept </a:t>
            </a:r>
            <a:r>
              <a:rPr sz="1200" dirty="0">
                <a:latin typeface="Times New Roman"/>
                <a:cs typeface="Times New Roman"/>
              </a:rPr>
              <a:t>centrally  </a:t>
            </a:r>
            <a:r>
              <a:rPr sz="1200" spc="-5" dirty="0">
                <a:latin typeface="Times New Roman"/>
                <a:cs typeface="Times New Roman"/>
              </a:rPr>
              <a:t>determined decisions as </a:t>
            </a:r>
            <a:r>
              <a:rPr sz="1200" dirty="0">
                <a:latin typeface="Times New Roman"/>
                <a:cs typeface="Times New Roman"/>
              </a:rPr>
              <a:t>to how they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produce, how much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will produce, and </a:t>
            </a:r>
            <a:r>
              <a:rPr sz="1200" spc="60" dirty="0">
                <a:latin typeface="Times New Roman"/>
                <a:cs typeface="Times New Roman"/>
              </a:rPr>
              <a:t>how </a:t>
            </a:r>
            <a:r>
              <a:rPr sz="1200" dirty="0">
                <a:latin typeface="Times New Roman"/>
                <a:cs typeface="Times New Roman"/>
              </a:rPr>
              <a:t>their  output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priced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dirty="0">
                <a:latin typeface="Times New Roman"/>
                <a:cs typeface="Times New Roman"/>
              </a:rPr>
              <a:t>to the neat operation. Since </a:t>
            </a:r>
            <a:r>
              <a:rPr sz="1200" spc="-5" dirty="0">
                <a:latin typeface="Times New Roman"/>
                <a:cs typeface="Times New Roman"/>
              </a:rPr>
              <a:t>licensees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Joint </a:t>
            </a:r>
            <a:r>
              <a:rPr sz="1200" spc="-5" dirty="0">
                <a:latin typeface="Times New Roman"/>
                <a:cs typeface="Times New Roman"/>
              </a:rPr>
              <a:t>venture partners  are </a:t>
            </a:r>
            <a:r>
              <a:rPr sz="1200" dirty="0">
                <a:latin typeface="Times New Roman"/>
                <a:cs typeface="Times New Roman"/>
              </a:rPr>
              <a:t>unlikely to </a:t>
            </a:r>
            <a:r>
              <a:rPr sz="1200" spc="-5" dirty="0">
                <a:latin typeface="Times New Roman"/>
                <a:cs typeface="Times New Roman"/>
              </a:rPr>
              <a:t>accept </a:t>
            </a:r>
            <a:r>
              <a:rPr sz="1200" dirty="0">
                <a:latin typeface="Times New Roman"/>
                <a:cs typeface="Times New Roman"/>
              </a:rPr>
              <a:t>such a submissive </a:t>
            </a:r>
            <a:r>
              <a:rPr sz="1200" spc="-5" dirty="0">
                <a:latin typeface="Times New Roman"/>
                <a:cs typeface="Times New Roman"/>
              </a:rPr>
              <a:t>role, establishment </a:t>
            </a:r>
            <a:r>
              <a:rPr sz="1200" dirty="0">
                <a:latin typeface="Times New Roman"/>
                <a:cs typeface="Times New Roman"/>
              </a:rPr>
              <a:t>of wholly owned </a:t>
            </a:r>
            <a:r>
              <a:rPr sz="1200" spc="-5" dirty="0">
                <a:latin typeface="Times New Roman"/>
                <a:cs typeface="Times New Roman"/>
              </a:rPr>
              <a:t>subsidiaries </a:t>
            </a:r>
            <a:r>
              <a:rPr sz="1200" spc="5" dirty="0">
                <a:latin typeface="Times New Roman"/>
                <a:cs typeface="Times New Roman"/>
              </a:rPr>
              <a:t>may be  </a:t>
            </a:r>
            <a:r>
              <a:rPr sz="1200" spc="-5" dirty="0">
                <a:latin typeface="Times New Roman"/>
                <a:cs typeface="Times New Roman"/>
              </a:rPr>
              <a:t>necessary.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Disadvantages: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76200" marR="69215" algn="just">
              <a:lnSpc>
                <a:spcPct val="143300"/>
              </a:lnSpc>
            </a:pPr>
            <a:r>
              <a:rPr sz="1200" spc="-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the other </a:t>
            </a:r>
            <a:r>
              <a:rPr sz="1200" spc="-5" dirty="0">
                <a:latin typeface="Times New Roman"/>
                <a:cs typeface="Times New Roman"/>
              </a:rPr>
              <a:t>hand, </a:t>
            </a:r>
            <a:r>
              <a:rPr sz="1200" dirty="0">
                <a:latin typeface="Times New Roman"/>
                <a:cs typeface="Times New Roman"/>
              </a:rPr>
              <a:t>establishing a wholly </a:t>
            </a:r>
            <a:r>
              <a:rPr sz="1200" spc="-5" dirty="0">
                <a:latin typeface="Times New Roman"/>
                <a:cs typeface="Times New Roman"/>
              </a:rPr>
              <a:t>owned </a:t>
            </a:r>
            <a:r>
              <a:rPr sz="1200" dirty="0">
                <a:latin typeface="Times New Roman"/>
                <a:cs typeface="Times New Roman"/>
              </a:rPr>
              <a:t>subsidiary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generally the </a:t>
            </a:r>
            <a:r>
              <a:rPr sz="1200" spc="-5" dirty="0">
                <a:latin typeface="Times New Roman"/>
                <a:cs typeface="Times New Roman"/>
              </a:rPr>
              <a:t>costliest </a:t>
            </a:r>
            <a:r>
              <a:rPr sz="1200" dirty="0">
                <a:latin typeface="Times New Roman"/>
                <a:cs typeface="Times New Roman"/>
              </a:rPr>
              <a:t>method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foreign market. Firms </a:t>
            </a:r>
            <a:r>
              <a:rPr sz="1200" dirty="0">
                <a:latin typeface="Times New Roman"/>
                <a:cs typeface="Times New Roman"/>
              </a:rPr>
              <a:t>doing </a:t>
            </a:r>
            <a:r>
              <a:rPr sz="1200" spc="-5" dirty="0">
                <a:latin typeface="Times New Roman"/>
                <a:cs typeface="Times New Roman"/>
              </a:rPr>
              <a:t>this </a:t>
            </a:r>
            <a:r>
              <a:rPr sz="1200" dirty="0">
                <a:latin typeface="Times New Roman"/>
                <a:cs typeface="Times New Roman"/>
              </a:rPr>
              <a:t>must bear the full </a:t>
            </a:r>
            <a:r>
              <a:rPr sz="1200" spc="-5" dirty="0">
                <a:latin typeface="Times New Roman"/>
                <a:cs typeface="Times New Roman"/>
              </a:rPr>
              <a:t>costs and risks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setting </a:t>
            </a:r>
            <a:r>
              <a:rPr sz="1200" dirty="0">
                <a:latin typeface="Times New Roman"/>
                <a:cs typeface="Times New Roman"/>
              </a:rPr>
              <a:t>up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overseas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77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0905" cy="777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437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operations.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risks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associated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learning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business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new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less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acquires  an established </a:t>
            </a:r>
            <a:r>
              <a:rPr sz="1200" dirty="0">
                <a:latin typeface="Times New Roman"/>
                <a:cs typeface="Times New Roman"/>
              </a:rPr>
              <a:t>host-country </a:t>
            </a:r>
            <a:r>
              <a:rPr sz="1200" spc="-5" dirty="0">
                <a:latin typeface="Times New Roman"/>
                <a:cs typeface="Times New Roman"/>
              </a:rPr>
              <a:t>enterprise. However, acquisitions raise </a:t>
            </a:r>
            <a:r>
              <a:rPr sz="1200" dirty="0">
                <a:latin typeface="Times New Roman"/>
                <a:cs typeface="Times New Roman"/>
              </a:rPr>
              <a:t>a whole </a:t>
            </a:r>
            <a:r>
              <a:rPr sz="1200" spc="-5" dirty="0">
                <a:latin typeface="Times New Roman"/>
                <a:cs typeface="Times New Roman"/>
              </a:rPr>
              <a:t>set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additional  problems, </a:t>
            </a:r>
            <a:r>
              <a:rPr sz="1200" dirty="0">
                <a:latin typeface="Times New Roman"/>
                <a:cs typeface="Times New Roman"/>
              </a:rPr>
              <a:t>including those </a:t>
            </a:r>
            <a:r>
              <a:rPr sz="1200" spc="-5" dirty="0">
                <a:latin typeface="Times New Roman"/>
                <a:cs typeface="Times New Roman"/>
              </a:rPr>
              <a:t>associated </a:t>
            </a:r>
            <a:r>
              <a:rPr sz="1200" dirty="0">
                <a:latin typeface="Times New Roman"/>
                <a:cs typeface="Times New Roman"/>
              </a:rPr>
              <a:t>with trying to bring </a:t>
            </a:r>
            <a:r>
              <a:rPr sz="1200" spc="-5" dirty="0">
                <a:latin typeface="Times New Roman"/>
                <a:cs typeface="Times New Roman"/>
              </a:rPr>
              <a:t>together </a:t>
            </a:r>
            <a:r>
              <a:rPr sz="1200" dirty="0">
                <a:latin typeface="Times New Roman"/>
                <a:cs typeface="Times New Roman"/>
              </a:rPr>
              <a:t>divergent </a:t>
            </a:r>
            <a:r>
              <a:rPr sz="1200" spc="-5" dirty="0">
                <a:latin typeface="Times New Roman"/>
                <a:cs typeface="Times New Roman"/>
              </a:rPr>
              <a:t>corporate cultures.  These problems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more than </a:t>
            </a:r>
            <a:r>
              <a:rPr sz="1200" spc="-5" dirty="0">
                <a:latin typeface="Times New Roman"/>
                <a:cs typeface="Times New Roman"/>
              </a:rPr>
              <a:t>offset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dirty="0">
                <a:latin typeface="Times New Roman"/>
                <a:cs typeface="Times New Roman"/>
              </a:rPr>
              <a:t>benefits </a:t>
            </a:r>
            <a:r>
              <a:rPr sz="1200" spc="-5" dirty="0">
                <a:latin typeface="Times New Roman"/>
                <a:cs typeface="Times New Roman"/>
              </a:rPr>
              <a:t>derived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acquiring </a:t>
            </a:r>
            <a:r>
              <a:rPr sz="1200" spc="-5" dirty="0">
                <a:latin typeface="Times New Roman"/>
                <a:cs typeface="Times New Roman"/>
              </a:rPr>
              <a:t>an established operation.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Criteria </a:t>
            </a:r>
            <a:r>
              <a:rPr sz="1200" b="1" dirty="0">
                <a:latin typeface="Times New Roman"/>
                <a:cs typeface="Times New Roman"/>
              </a:rPr>
              <a:t>for </a:t>
            </a:r>
            <a:r>
              <a:rPr sz="1200" b="1" spc="-5" dirty="0">
                <a:latin typeface="Times New Roman"/>
                <a:cs typeface="Times New Roman"/>
              </a:rPr>
              <a:t>selecting </a:t>
            </a:r>
            <a:r>
              <a:rPr sz="1200" b="1" dirty="0">
                <a:latin typeface="Times New Roman"/>
                <a:cs typeface="Times New Roman"/>
              </a:rPr>
              <a:t>a </a:t>
            </a:r>
            <a:r>
              <a:rPr sz="1200" b="1" spc="-5" dirty="0">
                <a:latin typeface="Times New Roman"/>
                <a:cs typeface="Times New Roman"/>
              </a:rPr>
              <a:t>market entry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mode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44450" algn="just">
              <a:lnSpc>
                <a:spcPct val="143800"/>
              </a:lnSpc>
            </a:pPr>
            <a:r>
              <a:rPr sz="1200" spc="5" dirty="0">
                <a:latin typeface="Times New Roman"/>
                <a:cs typeface="Times New Roman"/>
              </a:rPr>
              <a:t>Selection of market </a:t>
            </a:r>
            <a:r>
              <a:rPr sz="1200" dirty="0">
                <a:latin typeface="Times New Roman"/>
                <a:cs typeface="Times New Roman"/>
              </a:rPr>
              <a:t>entry </a:t>
            </a:r>
            <a:r>
              <a:rPr sz="1200" spc="5" dirty="0">
                <a:latin typeface="Times New Roman"/>
                <a:cs typeface="Times New Roman"/>
              </a:rPr>
              <a:t>mode </a:t>
            </a:r>
            <a:r>
              <a:rPr sz="1200" dirty="0">
                <a:latin typeface="Times New Roman"/>
                <a:cs typeface="Times New Roman"/>
              </a:rPr>
              <a:t>has an </a:t>
            </a:r>
            <a:r>
              <a:rPr sz="1200" spc="5" dirty="0">
                <a:latin typeface="Times New Roman"/>
                <a:cs typeface="Times New Roman"/>
              </a:rPr>
              <a:t>important bearing on </a:t>
            </a:r>
            <a:r>
              <a:rPr sz="1200" dirty="0">
                <a:latin typeface="Times New Roman"/>
                <a:cs typeface="Times New Roman"/>
              </a:rPr>
              <a:t>strategy, </a:t>
            </a:r>
            <a:r>
              <a:rPr sz="1200" spc="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5" dirty="0">
                <a:latin typeface="Times New Roman"/>
                <a:cs typeface="Times New Roman"/>
              </a:rPr>
              <a:t>later prove to be 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severe constraint on </a:t>
            </a:r>
            <a:r>
              <a:rPr sz="1200" spc="10" dirty="0">
                <a:latin typeface="Times New Roman"/>
                <a:cs typeface="Times New Roman"/>
              </a:rPr>
              <a:t>future </a:t>
            </a:r>
            <a:r>
              <a:rPr sz="1200" spc="5" dirty="0">
                <a:latin typeface="Times New Roman"/>
                <a:cs typeface="Times New Roman"/>
              </a:rPr>
              <a:t>intended international expansion unless due </a:t>
            </a:r>
            <a:r>
              <a:rPr sz="1200" dirty="0">
                <a:latin typeface="Times New Roman"/>
                <a:cs typeface="Times New Roman"/>
              </a:rPr>
              <a:t>care </a:t>
            </a:r>
            <a:r>
              <a:rPr sz="1200" spc="5" dirty="0">
                <a:latin typeface="Times New Roman"/>
                <a:cs typeface="Times New Roman"/>
              </a:rPr>
              <a:t>and attention </a:t>
            </a:r>
            <a:r>
              <a:rPr sz="1200" dirty="0">
                <a:latin typeface="Times New Roman"/>
                <a:cs typeface="Times New Roman"/>
              </a:rPr>
              <a:t>has  </a:t>
            </a:r>
            <a:r>
              <a:rPr sz="1200" spc="5" dirty="0">
                <a:latin typeface="Times New Roman"/>
                <a:cs typeface="Times New Roman"/>
              </a:rPr>
              <a:t>been exercised in terms of any contractual arrangement. The criteria to be considered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include: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469265" marR="34925" indent="-228600">
              <a:lnSpc>
                <a:spcPct val="143700"/>
              </a:lnSpc>
              <a:buSzPct val="91666"/>
              <a:buFont typeface="Times New Roman"/>
              <a:buAutoNum type="arabicPeriod"/>
              <a:tabLst>
                <a:tab pos="4699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Speed </a:t>
            </a:r>
            <a:r>
              <a:rPr sz="1200" b="1" i="1" dirty="0">
                <a:latin typeface="Times New Roman"/>
                <a:cs typeface="Times New Roman"/>
              </a:rPr>
              <a:t>of market </a:t>
            </a:r>
            <a:r>
              <a:rPr sz="1200" b="1" i="1" spc="-5" dirty="0">
                <a:latin typeface="Times New Roman"/>
                <a:cs typeface="Times New Roman"/>
              </a:rPr>
              <a:t>entry desired</a:t>
            </a:r>
            <a:r>
              <a:rPr sz="1200" i="1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speed is </a:t>
            </a:r>
            <a:r>
              <a:rPr sz="1200" dirty="0">
                <a:latin typeface="Times New Roman"/>
                <a:cs typeface="Times New Roman"/>
              </a:rPr>
              <a:t>required, building up a wholly owned sub-  sidiary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too </a:t>
            </a:r>
            <a:r>
              <a:rPr sz="1200" spc="-5" dirty="0">
                <a:latin typeface="Times New Roman"/>
                <a:cs typeface="Times New Roman"/>
              </a:rPr>
              <a:t>slow and so acquisition and licensing </a:t>
            </a:r>
            <a:r>
              <a:rPr sz="1200" dirty="0">
                <a:latin typeface="Times New Roman"/>
                <a:cs typeface="Times New Roman"/>
              </a:rPr>
              <a:t>or exporting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be the likely </a:t>
            </a:r>
            <a:r>
              <a:rPr sz="1200" spc="-5" dirty="0">
                <a:latin typeface="Times New Roman"/>
                <a:cs typeface="Times New Roman"/>
              </a:rPr>
              <a:t>ways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ensure </a:t>
            </a:r>
            <a:r>
              <a:rPr sz="1200" dirty="0">
                <a:latin typeface="Times New Roman"/>
                <a:cs typeface="Times New Roman"/>
              </a:rPr>
              <a:t>quick </a:t>
            </a:r>
            <a:r>
              <a:rPr sz="1200" spc="-5" dirty="0">
                <a:latin typeface="Times New Roman"/>
                <a:cs typeface="Times New Roman"/>
              </a:rPr>
              <a:t>effective </a:t>
            </a:r>
            <a:r>
              <a:rPr sz="1200" dirty="0">
                <a:latin typeface="Times New Roman"/>
                <a:cs typeface="Times New Roman"/>
              </a:rPr>
              <a:t>distribution in the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469265" marR="62865" indent="-228600">
              <a:lnSpc>
                <a:spcPct val="143900"/>
              </a:lnSpc>
              <a:buSzPct val="91666"/>
              <a:buFont typeface="Times New Roman"/>
              <a:buAutoNum type="arabicPeriod"/>
              <a:tabLst>
                <a:tab pos="4699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Costs </a:t>
            </a:r>
            <a:r>
              <a:rPr sz="1200" b="1" i="1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include direct </a:t>
            </a:r>
            <a:r>
              <a:rPr sz="1200" b="1" i="1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indirect </a:t>
            </a:r>
            <a:r>
              <a:rPr sz="1200" b="1" i="1" dirty="0">
                <a:latin typeface="Times New Roman"/>
                <a:cs typeface="Times New Roman"/>
              </a:rPr>
              <a:t>costs</a:t>
            </a:r>
            <a:r>
              <a:rPr sz="1200" i="1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Subjectivity which is </a:t>
            </a:r>
            <a:r>
              <a:rPr sz="1200" dirty="0">
                <a:latin typeface="Times New Roman"/>
                <a:cs typeface="Times New Roman"/>
              </a:rPr>
              <a:t>ever present may </a:t>
            </a:r>
            <a:r>
              <a:rPr sz="1200" spc="-5" dirty="0">
                <a:latin typeface="Times New Roman"/>
                <a:cs typeface="Times New Roman"/>
              </a:rPr>
              <a:t>force </a:t>
            </a:r>
            <a:r>
              <a:rPr sz="1200" dirty="0">
                <a:latin typeface="Times New Roman"/>
                <a:cs typeface="Times New Roman"/>
              </a:rPr>
              <a:t>a  wrong </a:t>
            </a:r>
            <a:r>
              <a:rPr sz="1200" spc="-5" dirty="0">
                <a:latin typeface="Times New Roman"/>
                <a:cs typeface="Times New Roman"/>
              </a:rPr>
              <a:t>decision. </a:t>
            </a:r>
            <a:r>
              <a:rPr sz="1200" dirty="0">
                <a:latin typeface="Times New Roman"/>
                <a:cs typeface="Times New Roman"/>
              </a:rPr>
              <a:t>Commitment to establishing a market </a:t>
            </a:r>
            <a:r>
              <a:rPr sz="1200" spc="-5" dirty="0">
                <a:latin typeface="Times New Roman"/>
                <a:cs typeface="Times New Roman"/>
              </a:rPr>
              <a:t>presence </a:t>
            </a:r>
            <a:r>
              <a:rPr sz="1200" dirty="0">
                <a:latin typeface="Times New Roman"/>
                <a:cs typeface="Times New Roman"/>
              </a:rPr>
              <a:t>does not </a:t>
            </a:r>
            <a:r>
              <a:rPr sz="1200" spc="-5" dirty="0">
                <a:latin typeface="Times New Roman"/>
                <a:cs typeface="Times New Roman"/>
              </a:rPr>
              <a:t>mean blindness 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facts. </a:t>
            </a:r>
            <a:r>
              <a:rPr sz="1200" dirty="0">
                <a:latin typeface="Times New Roman"/>
                <a:cs typeface="Times New Roman"/>
              </a:rPr>
              <a:t>Possible </a:t>
            </a:r>
            <a:r>
              <a:rPr sz="1200" spc="-5" dirty="0">
                <a:latin typeface="Times New Roman"/>
                <a:cs typeface="Times New Roman"/>
              </a:rPr>
              <a:t>savings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outweighed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indirect costs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10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freight, strikes, </a:t>
            </a:r>
            <a:r>
              <a:rPr sz="1200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disruptions </a:t>
            </a:r>
            <a:r>
              <a:rPr sz="1200" dirty="0">
                <a:latin typeface="Times New Roman"/>
                <a:cs typeface="Times New Roman"/>
              </a:rPr>
              <a:t>to output, </a:t>
            </a:r>
            <a:r>
              <a:rPr sz="1200" spc="-5" dirty="0">
                <a:latin typeface="Times New Roman"/>
                <a:cs typeface="Times New Roman"/>
              </a:rPr>
              <a:t>lack </a:t>
            </a:r>
            <a:r>
              <a:rPr sz="1200" dirty="0">
                <a:latin typeface="Times New Roman"/>
                <a:cs typeface="Times New Roman"/>
              </a:rPr>
              <a:t>of continuity with the power </a:t>
            </a:r>
            <a:r>
              <a:rPr sz="1200" spc="-5" dirty="0">
                <a:latin typeface="Times New Roman"/>
                <a:cs typeface="Times New Roman"/>
              </a:rPr>
              <a:t>supply, </a:t>
            </a:r>
            <a:r>
              <a:rPr sz="1200" dirty="0">
                <a:latin typeface="Times New Roman"/>
                <a:cs typeface="Times New Roman"/>
              </a:rPr>
              <a:t>or irregularity in the  supply of </a:t>
            </a:r>
            <a:r>
              <a:rPr sz="1200" spc="-5" dirty="0">
                <a:latin typeface="Times New Roman"/>
                <a:cs typeface="Times New Roman"/>
              </a:rPr>
              <a:t>raw materials. Against </a:t>
            </a:r>
            <a:r>
              <a:rPr sz="1200" dirty="0">
                <a:latin typeface="Times New Roman"/>
                <a:cs typeface="Times New Roman"/>
              </a:rPr>
              <a:t>this, the </a:t>
            </a:r>
            <a:r>
              <a:rPr sz="1200" spc="-5" dirty="0">
                <a:latin typeface="Times New Roman"/>
                <a:cs typeface="Times New Roman"/>
              </a:rPr>
              <a:t>cost </a:t>
            </a:r>
            <a:r>
              <a:rPr sz="1200" dirty="0">
                <a:latin typeface="Times New Roman"/>
                <a:cs typeface="Times New Roman"/>
              </a:rPr>
              <a:t>of doing nothing has to be </a:t>
            </a:r>
            <a:r>
              <a:rPr sz="1200" spc="-5" dirty="0">
                <a:latin typeface="Times New Roman"/>
                <a:cs typeface="Times New Roman"/>
              </a:rPr>
              <a:t>considered; </a:t>
            </a:r>
            <a:r>
              <a:rPr sz="1200" dirty="0">
                <a:latin typeface="Times New Roman"/>
                <a:cs typeface="Times New Roman"/>
              </a:rPr>
              <a:t>this  may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higher than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attendant risks </a:t>
            </a:r>
            <a:r>
              <a:rPr sz="1200" dirty="0">
                <a:latin typeface="Times New Roman"/>
                <a:cs typeface="Times New Roman"/>
              </a:rPr>
              <a:t>of moving into a relatively unknown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469265" marR="95885" indent="-228600" algn="just">
              <a:lnSpc>
                <a:spcPct val="143900"/>
              </a:lnSpc>
              <a:buSzPct val="91666"/>
              <a:buFont typeface="Times New Roman"/>
              <a:buAutoNum type="arabicPeriod"/>
              <a:tabLst>
                <a:tab pos="4699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Flexibility</a:t>
            </a:r>
            <a:r>
              <a:rPr sz="1200" b="1" i="1" spc="-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requires-</a:t>
            </a:r>
            <a:r>
              <a:rPr sz="1200" b="1" i="1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laws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exist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protect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country's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nationals.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There  </a:t>
            </a:r>
            <a:r>
              <a:rPr sz="1200" spc="-5" dirty="0">
                <a:latin typeface="Times New Roman"/>
                <a:cs typeface="Times New Roman"/>
              </a:rPr>
              <a:t>is as </a:t>
            </a:r>
            <a:r>
              <a:rPr sz="1200" spc="-10" dirty="0">
                <a:latin typeface="Times New Roman"/>
                <a:cs typeface="Times New Roman"/>
              </a:rPr>
              <a:t>yet </a:t>
            </a:r>
            <a:r>
              <a:rPr sz="1200" dirty="0">
                <a:latin typeface="Times New Roman"/>
                <a:cs typeface="Times New Roman"/>
              </a:rPr>
              <a:t>no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dirty="0">
                <a:latin typeface="Times New Roman"/>
                <a:cs typeface="Times New Roman"/>
              </a:rPr>
              <a:t>thing </a:t>
            </a:r>
            <a:r>
              <a:rPr sz="1200" spc="-5" dirty="0">
                <a:latin typeface="Times New Roman"/>
                <a:cs typeface="Times New Roman"/>
              </a:rPr>
              <a:t>as international law.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disputes </a:t>
            </a:r>
            <a:r>
              <a:rPr sz="1200" spc="-5" dirty="0">
                <a:latin typeface="Times New Roman"/>
                <a:cs typeface="Times New Roman"/>
              </a:rPr>
              <a:t>between two countries </a:t>
            </a:r>
            <a:r>
              <a:rPr sz="1200" dirty="0">
                <a:latin typeface="Times New Roman"/>
                <a:cs typeface="Times New Roman"/>
              </a:rPr>
              <a:t>the  domestic </a:t>
            </a:r>
            <a:r>
              <a:rPr sz="1200" spc="-5" dirty="0">
                <a:latin typeface="Times New Roman"/>
                <a:cs typeface="Times New Roman"/>
              </a:rPr>
              <a:t>law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neutral </a:t>
            </a:r>
            <a:r>
              <a:rPr sz="1200" dirty="0">
                <a:latin typeface="Times New Roman"/>
                <a:cs typeface="Times New Roman"/>
              </a:rPr>
              <a:t>third country </a:t>
            </a:r>
            <a:r>
              <a:rPr sz="1200" spc="-5" dirty="0">
                <a:latin typeface="Times New Roman"/>
                <a:cs typeface="Times New Roman"/>
              </a:rPr>
              <a:t>is often called </a:t>
            </a:r>
            <a:r>
              <a:rPr sz="1200" dirty="0">
                <a:latin typeface="Times New Roman"/>
                <a:cs typeface="Times New Roman"/>
              </a:rPr>
              <a:t>on, </a:t>
            </a:r>
            <a:r>
              <a:rPr sz="1200" spc="-5" dirty="0">
                <a:latin typeface="Times New Roman"/>
                <a:cs typeface="Times New Roman"/>
              </a:rPr>
              <a:t>so </a:t>
            </a:r>
            <a:r>
              <a:rPr sz="1200" dirty="0">
                <a:latin typeface="Times New Roman"/>
                <a:cs typeface="Times New Roman"/>
              </a:rPr>
              <a:t>that domestic </a:t>
            </a:r>
            <a:r>
              <a:rPr sz="1200" spc="-5" dirty="0">
                <a:latin typeface="Times New Roman"/>
                <a:cs typeface="Times New Roman"/>
              </a:rPr>
              <a:t>law </a:t>
            </a:r>
            <a:r>
              <a:rPr sz="1200" dirty="0">
                <a:latin typeface="Times New Roman"/>
                <a:cs typeface="Times New Roman"/>
              </a:rPr>
              <a:t>then  </a:t>
            </a:r>
            <a:r>
              <a:rPr sz="1200" spc="-5" dirty="0">
                <a:latin typeface="Times New Roman"/>
                <a:cs typeface="Times New Roman"/>
              </a:rPr>
              <a:t>becomes used </a:t>
            </a:r>
            <a:r>
              <a:rPr sz="1200" dirty="0">
                <a:latin typeface="Times New Roman"/>
                <a:cs typeface="Times New Roman"/>
              </a:rPr>
              <a:t>for a purpose for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i="1" spc="-5" dirty="0">
                <a:latin typeface="Times New Roman"/>
                <a:cs typeface="Times New Roman"/>
              </a:rPr>
              <a:t>was </a:t>
            </a:r>
            <a:r>
              <a:rPr sz="1200" dirty="0">
                <a:latin typeface="Times New Roman"/>
                <a:cs typeface="Times New Roman"/>
              </a:rPr>
              <a:t>never </a:t>
            </a:r>
            <a:r>
              <a:rPr sz="1200" spc="-5" dirty="0">
                <a:latin typeface="Times New Roman"/>
                <a:cs typeface="Times New Roman"/>
              </a:rPr>
              <a:t>designed: international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disputes.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469265" marR="220345" indent="-228600">
              <a:lnSpc>
                <a:spcPct val="143800"/>
              </a:lnSpc>
              <a:buSzPct val="91666"/>
              <a:buFont typeface="Times New Roman"/>
              <a:buAutoNum type="arabicPeriod"/>
              <a:tabLst>
                <a:tab pos="4699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Risk </a:t>
            </a:r>
            <a:r>
              <a:rPr sz="1200" b="1" i="1" spc="-5" dirty="0">
                <a:latin typeface="Times New Roman"/>
                <a:cs typeface="Times New Roman"/>
              </a:rPr>
              <a:t>factors </a:t>
            </a:r>
            <a:r>
              <a:rPr sz="1200" b="1" i="1" dirty="0">
                <a:latin typeface="Times New Roman"/>
                <a:cs typeface="Times New Roman"/>
              </a:rPr>
              <a:t>- </a:t>
            </a:r>
            <a:r>
              <a:rPr sz="1200" dirty="0">
                <a:latin typeface="Times New Roman"/>
                <a:cs typeface="Times New Roman"/>
              </a:rPr>
              <a:t>including </a:t>
            </a:r>
            <a:r>
              <a:rPr sz="1200" spc="-5" dirty="0">
                <a:latin typeface="Times New Roman"/>
                <a:cs typeface="Times New Roman"/>
              </a:rPr>
              <a:t>political </a:t>
            </a:r>
            <a:r>
              <a:rPr sz="1200" dirty="0">
                <a:latin typeface="Times New Roman"/>
                <a:cs typeface="Times New Roman"/>
              </a:rPr>
              <a:t>risk and economic </a:t>
            </a:r>
            <a:r>
              <a:rPr sz="1200" spc="-10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well as </a:t>
            </a:r>
            <a:r>
              <a:rPr sz="1200" dirty="0">
                <a:latin typeface="Times New Roman"/>
                <a:cs typeface="Times New Roman"/>
              </a:rPr>
              <a:t>competitive risk.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dynamic market, </a:t>
            </a:r>
            <a:r>
              <a:rPr sz="1200" dirty="0">
                <a:latin typeface="Times New Roman"/>
                <a:cs typeface="Times New Roman"/>
              </a:rPr>
              <a:t>time is of the </a:t>
            </a:r>
            <a:r>
              <a:rPr sz="1200" spc="-5" dirty="0">
                <a:latin typeface="Times New Roman"/>
                <a:cs typeface="Times New Roman"/>
              </a:rPr>
              <a:t>essence. No product remains </a:t>
            </a:r>
            <a:r>
              <a:rPr sz="1200" dirty="0">
                <a:latin typeface="Times New Roman"/>
                <a:cs typeface="Times New Roman"/>
              </a:rPr>
              <a:t>‘new' </a:t>
            </a:r>
            <a:r>
              <a:rPr sz="1200" spc="-5" dirty="0">
                <a:latin typeface="Times New Roman"/>
                <a:cs typeface="Times New Roman"/>
              </a:rPr>
              <a:t>forever. Getting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market is important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so, </a:t>
            </a:r>
            <a:r>
              <a:rPr sz="1200" dirty="0">
                <a:latin typeface="Times New Roman"/>
                <a:cs typeface="Times New Roman"/>
              </a:rPr>
              <a:t>too, </a:t>
            </a:r>
            <a:r>
              <a:rPr sz="1200" spc="-5" dirty="0">
                <a:latin typeface="Times New Roman"/>
                <a:cs typeface="Times New Roman"/>
              </a:rPr>
              <a:t>is avoiding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creation </a:t>
            </a:r>
            <a:r>
              <a:rPr sz="1200" dirty="0">
                <a:latin typeface="Times New Roman"/>
                <a:cs typeface="Times New Roman"/>
              </a:rPr>
              <a:t>of a competitor, a  </a:t>
            </a:r>
            <a:r>
              <a:rPr sz="1200" spc="-5" dirty="0">
                <a:latin typeface="Times New Roman"/>
                <a:cs typeface="Times New Roman"/>
              </a:rPr>
              <a:t>common criticism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licensing. </a:t>
            </a:r>
            <a:r>
              <a:rPr sz="1200" dirty="0">
                <a:latin typeface="Times New Roman"/>
                <a:cs typeface="Times New Roman"/>
              </a:rPr>
              <a:t>Risk may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diminished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minimizing the </a:t>
            </a:r>
            <a:r>
              <a:rPr sz="1200" spc="-5" dirty="0">
                <a:latin typeface="Times New Roman"/>
                <a:cs typeface="Times New Roman"/>
              </a:rPr>
              <a:t>investment  </a:t>
            </a:r>
            <a:r>
              <a:rPr sz="1200" dirty="0">
                <a:latin typeface="Times New Roman"/>
                <a:cs typeface="Times New Roman"/>
              </a:rPr>
              <a:t>stake in the company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accepting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local </a:t>
            </a:r>
            <a:r>
              <a:rPr sz="1200" dirty="0">
                <a:latin typeface="Times New Roman"/>
                <a:cs typeface="Times New Roman"/>
              </a:rPr>
              <a:t>joint-venture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partner.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78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892165" cy="7708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marR="5080" indent="-228600">
              <a:lnSpc>
                <a:spcPct val="143800"/>
              </a:lnSpc>
              <a:spcBef>
                <a:spcPts val="95"/>
              </a:spcBef>
              <a:buSzPct val="91666"/>
              <a:buFont typeface="Times New Roman"/>
              <a:buAutoNum type="arabicPeriod" startAt="5"/>
              <a:tabLst>
                <a:tab pos="4699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Investment payback period- </a:t>
            </a:r>
            <a:r>
              <a:rPr sz="1200" spc="-5" dirty="0">
                <a:latin typeface="Times New Roman"/>
                <a:cs typeface="Times New Roman"/>
              </a:rPr>
              <a:t>Shorter-term payback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realized from licensing and  franchising </a:t>
            </a:r>
            <a:r>
              <a:rPr sz="1200" dirty="0">
                <a:latin typeface="Times New Roman"/>
                <a:cs typeface="Times New Roman"/>
              </a:rPr>
              <a:t>deals, </a:t>
            </a:r>
            <a:r>
              <a:rPr sz="1200" spc="-5" dirty="0">
                <a:latin typeface="Times New Roman"/>
                <a:cs typeface="Times New Roman"/>
              </a:rPr>
              <a:t>whereas </a:t>
            </a:r>
            <a:r>
              <a:rPr sz="1200" dirty="0">
                <a:latin typeface="Times New Roman"/>
                <a:cs typeface="Times New Roman"/>
              </a:rPr>
              <a:t>joint </a:t>
            </a:r>
            <a:r>
              <a:rPr sz="1200" spc="-5" dirty="0">
                <a:latin typeface="Times New Roman"/>
                <a:cs typeface="Times New Roman"/>
              </a:rPr>
              <a:t>ventures </a:t>
            </a:r>
            <a:r>
              <a:rPr sz="1200" dirty="0">
                <a:latin typeface="Times New Roman"/>
                <a:cs typeface="Times New Roman"/>
              </a:rPr>
              <a:t>or wholly </a:t>
            </a:r>
            <a:r>
              <a:rPr sz="1200" spc="-5" dirty="0">
                <a:latin typeface="Times New Roman"/>
                <a:cs typeface="Times New Roman"/>
              </a:rPr>
              <a:t>owned subsidiaries will </a:t>
            </a:r>
            <a:r>
              <a:rPr sz="1200" dirty="0">
                <a:latin typeface="Times New Roman"/>
                <a:cs typeface="Times New Roman"/>
              </a:rPr>
              <a:t>tie up </a:t>
            </a:r>
            <a:r>
              <a:rPr sz="1200" spc="-5" dirty="0">
                <a:latin typeface="Times New Roman"/>
                <a:cs typeface="Times New Roman"/>
              </a:rPr>
              <a:t>capital  </a:t>
            </a:r>
            <a:r>
              <a:rPr sz="1200" dirty="0">
                <a:latin typeface="Times New Roman"/>
                <a:cs typeface="Times New Roman"/>
              </a:rPr>
              <a:t>for a number of</a:t>
            </a:r>
            <a:r>
              <a:rPr sz="1200" spc="-5" dirty="0">
                <a:latin typeface="Times New Roman"/>
                <a:cs typeface="Times New Roman"/>
              </a:rPr>
              <a:t> years.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AutoNum type="arabicPeriod" startAt="5"/>
            </a:pPr>
            <a:endParaRPr sz="1000">
              <a:latin typeface="Times New Roman"/>
              <a:cs typeface="Times New Roman"/>
            </a:endParaRPr>
          </a:p>
          <a:p>
            <a:pPr marL="469265" marR="109855" indent="-228600">
              <a:lnSpc>
                <a:spcPct val="143900"/>
              </a:lnSpc>
              <a:buSzPct val="91666"/>
              <a:buFont typeface="Times New Roman"/>
              <a:buAutoNum type="arabicPeriod" startAt="5"/>
              <a:tabLst>
                <a:tab pos="4699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Long-term </a:t>
            </a:r>
            <a:r>
              <a:rPr sz="1200" b="1" i="1" dirty="0">
                <a:latin typeface="Times New Roman"/>
                <a:cs typeface="Times New Roman"/>
              </a:rPr>
              <a:t>profit </a:t>
            </a:r>
            <a:r>
              <a:rPr sz="1200" b="1" i="1" spc="-5" dirty="0">
                <a:latin typeface="Times New Roman"/>
                <a:cs typeface="Times New Roman"/>
              </a:rPr>
              <a:t>objectives </a:t>
            </a:r>
            <a:r>
              <a:rPr sz="1200" i="1" dirty="0">
                <a:latin typeface="Times New Roman"/>
                <a:cs typeface="Times New Roman"/>
              </a:rPr>
              <a:t>-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growth expected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that market </a:t>
            </a:r>
            <a:r>
              <a:rPr sz="1200" dirty="0">
                <a:latin typeface="Times New Roman"/>
                <a:cs typeface="Times New Roman"/>
              </a:rPr>
              <a:t>for the </a:t>
            </a:r>
            <a:r>
              <a:rPr sz="1200" spc="-5" dirty="0">
                <a:latin typeface="Times New Roman"/>
                <a:cs typeface="Times New Roman"/>
              </a:rPr>
              <a:t>years ahead.  Here, </a:t>
            </a:r>
            <a:r>
              <a:rPr sz="1200" dirty="0">
                <a:latin typeface="Times New Roman"/>
                <a:cs typeface="Times New Roman"/>
              </a:rPr>
              <a:t>the question of distribution </a:t>
            </a:r>
            <a:r>
              <a:rPr sz="1200" spc="-5" dirty="0">
                <a:latin typeface="Times New Roman"/>
                <a:cs typeface="Times New Roman"/>
              </a:rPr>
              <a:t>channel </a:t>
            </a:r>
            <a:r>
              <a:rPr sz="1200" dirty="0">
                <a:latin typeface="Times New Roman"/>
                <a:cs typeface="Times New Roman"/>
              </a:rPr>
              <a:t>policy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very important.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wholly owned 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subsidiary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build up </a:t>
            </a:r>
            <a:r>
              <a:rPr sz="1200" spc="-5" dirty="0">
                <a:latin typeface="Times New Roman"/>
                <a:cs typeface="Times New Roman"/>
              </a:rPr>
              <a:t>its </a:t>
            </a:r>
            <a:r>
              <a:rPr sz="1200" dirty="0">
                <a:latin typeface="Times New Roman"/>
                <a:cs typeface="Times New Roman"/>
              </a:rPr>
              <a:t>own </a:t>
            </a:r>
            <a:r>
              <a:rPr sz="1200" spc="-5" dirty="0">
                <a:latin typeface="Times New Roman"/>
                <a:cs typeface="Times New Roman"/>
              </a:rPr>
              <a:t>technical service department </a:t>
            </a:r>
            <a:r>
              <a:rPr sz="1200" dirty="0">
                <a:latin typeface="Times New Roman"/>
                <a:cs typeface="Times New Roman"/>
              </a:rPr>
              <a:t>alongside a small  but </a:t>
            </a:r>
            <a:r>
              <a:rPr sz="1200" spc="-5" dirty="0">
                <a:latin typeface="Times New Roman"/>
                <a:cs typeface="Times New Roman"/>
              </a:rPr>
              <a:t>growing sales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team.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Times New Roman"/>
                <a:cs typeface="Times New Roman"/>
              </a:rPr>
              <a:t>Self-Test</a:t>
            </a:r>
            <a:r>
              <a:rPr sz="1400" b="1" spc="-5" dirty="0">
                <a:latin typeface="Times New Roman"/>
                <a:cs typeface="Times New Roman"/>
              </a:rPr>
              <a:t> Exercises</a:t>
            </a:r>
            <a:endParaRPr sz="1400">
              <a:latin typeface="Times New Roman"/>
              <a:cs typeface="Times New Roman"/>
            </a:endParaRPr>
          </a:p>
          <a:p>
            <a:pPr marL="12700" marR="264160">
              <a:lnSpc>
                <a:spcPct val="143300"/>
              </a:lnSpc>
              <a:spcBef>
                <a:spcPts val="1320"/>
              </a:spcBef>
            </a:pPr>
            <a:r>
              <a:rPr sz="1200" dirty="0">
                <a:latin typeface="Times New Roman"/>
                <a:cs typeface="Times New Roman"/>
              </a:rPr>
              <a:t>Choose the </a:t>
            </a:r>
            <a:r>
              <a:rPr sz="1200" spc="-5" dirty="0">
                <a:latin typeface="Times New Roman"/>
                <a:cs typeface="Times New Roman"/>
              </a:rPr>
              <a:t>best answer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following </a:t>
            </a:r>
            <a:r>
              <a:rPr sz="1200" spc="-5" dirty="0">
                <a:latin typeface="Times New Roman"/>
                <a:cs typeface="Times New Roman"/>
              </a:rPr>
              <a:t>questions. Answer </a:t>
            </a:r>
            <a:r>
              <a:rPr sz="1200" dirty="0">
                <a:latin typeface="Times New Roman"/>
                <a:cs typeface="Times New Roman"/>
              </a:rPr>
              <a:t>key for multiple </a:t>
            </a:r>
            <a:r>
              <a:rPr sz="1200" spc="-5" dirty="0">
                <a:latin typeface="Times New Roman"/>
                <a:cs typeface="Times New Roman"/>
              </a:rPr>
              <a:t>choice  questions are provided 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end </a:t>
            </a:r>
            <a:r>
              <a:rPr sz="1200" dirty="0">
                <a:latin typeface="Times New Roman"/>
                <a:cs typeface="Times New Roman"/>
              </a:rPr>
              <a:t>of the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module.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1. Which one of the following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true?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355600" marR="6350" indent="-228600">
              <a:lnSpc>
                <a:spcPct val="143700"/>
              </a:lnSpc>
              <a:buAutoNum type="alphaLcPeriod"/>
              <a:tabLst>
                <a:tab pos="355600" algn="l"/>
              </a:tabLst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implementation and </a:t>
            </a:r>
            <a:r>
              <a:rPr sz="1200" spc="-5" dirty="0">
                <a:latin typeface="Times New Roman"/>
                <a:cs typeface="Times New Roman"/>
              </a:rPr>
              <a:t>control stage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planning </a:t>
            </a:r>
            <a:r>
              <a:rPr sz="1200" spc="-5" dirty="0">
                <a:latin typeface="Times New Roman"/>
                <a:cs typeface="Times New Roman"/>
              </a:rPr>
              <a:t>process  countries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analyzed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screened </a:t>
            </a:r>
            <a:r>
              <a:rPr sz="1200" dirty="0">
                <a:latin typeface="Times New Roman"/>
                <a:cs typeface="Times New Roman"/>
              </a:rPr>
              <a:t>to eliminate those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do not </a:t>
            </a:r>
            <a:r>
              <a:rPr sz="1200" spc="-5" dirty="0">
                <a:latin typeface="Times New Roman"/>
                <a:cs typeface="Times New Roman"/>
              </a:rPr>
              <a:t>offer </a:t>
            </a:r>
            <a:r>
              <a:rPr sz="1200" dirty="0">
                <a:latin typeface="Times New Roman"/>
                <a:cs typeface="Times New Roman"/>
              </a:rPr>
              <a:t>sufficient potential  for </a:t>
            </a:r>
            <a:r>
              <a:rPr sz="1200" spc="-5" dirty="0">
                <a:latin typeface="Times New Roman"/>
                <a:cs typeface="Times New Roman"/>
              </a:rPr>
              <a:t>further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consideration.</a:t>
            </a:r>
            <a:endParaRPr sz="1200">
              <a:latin typeface="Times New Roman"/>
              <a:cs typeface="Times New Roman"/>
            </a:endParaRPr>
          </a:p>
          <a:p>
            <a:pPr marL="355600" marR="334645" indent="-228600">
              <a:lnSpc>
                <a:spcPct val="143300"/>
              </a:lnSpc>
              <a:spcBef>
                <a:spcPts val="15"/>
              </a:spcBef>
              <a:buAutoNum type="alphaLcPeriod"/>
              <a:tabLst>
                <a:tab pos="355600" algn="l"/>
              </a:tabLst>
            </a:pPr>
            <a:r>
              <a:rPr sz="1200" spc="-5" dirty="0">
                <a:latin typeface="Times New Roman"/>
                <a:cs typeface="Times New Roman"/>
              </a:rPr>
              <a:t>Phase </a:t>
            </a:r>
            <a:r>
              <a:rPr sz="1200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Times New Roman"/>
                <a:cs typeface="Times New Roman"/>
              </a:rPr>
              <a:t>(adapting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mix to </a:t>
            </a:r>
            <a:r>
              <a:rPr sz="1200" spc="-5" dirty="0">
                <a:latin typeface="Times New Roman"/>
                <a:cs typeface="Times New Roman"/>
              </a:rPr>
              <a:t>target markets)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international marketing  </a:t>
            </a:r>
            <a:r>
              <a:rPr sz="1200" dirty="0">
                <a:latin typeface="Times New Roman"/>
                <a:cs typeface="Times New Roman"/>
              </a:rPr>
              <a:t>planning </a:t>
            </a:r>
            <a:r>
              <a:rPr sz="1200" spc="-5" dirty="0">
                <a:latin typeface="Times New Roman"/>
                <a:cs typeface="Times New Roman"/>
              </a:rPr>
              <a:t>process </a:t>
            </a:r>
            <a:r>
              <a:rPr sz="1200" dirty="0">
                <a:latin typeface="Times New Roman"/>
                <a:cs typeface="Times New Roman"/>
              </a:rPr>
              <a:t>permits the </a:t>
            </a:r>
            <a:r>
              <a:rPr sz="1200" spc="-5" dirty="0">
                <a:latin typeface="Times New Roman"/>
                <a:cs typeface="Times New Roman"/>
              </a:rPr>
              <a:t>marketer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dirty="0">
                <a:latin typeface="Times New Roman"/>
                <a:cs typeface="Times New Roman"/>
              </a:rPr>
              <a:t>possibilities of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standardization.</a:t>
            </a:r>
            <a:endParaRPr sz="1200">
              <a:latin typeface="Times New Roman"/>
              <a:cs typeface="Times New Roman"/>
            </a:endParaRPr>
          </a:p>
          <a:p>
            <a:pPr marL="355600" marR="86995" indent="-228600">
              <a:lnSpc>
                <a:spcPct val="143300"/>
              </a:lnSpc>
              <a:spcBef>
                <a:spcPts val="10"/>
              </a:spcBef>
              <a:buAutoNum type="alphaLcPeriod"/>
              <a:tabLst>
                <a:tab pos="355600" algn="l"/>
              </a:tabLst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planning </a:t>
            </a:r>
            <a:r>
              <a:rPr sz="1200" spc="-5" dirty="0">
                <a:latin typeface="Times New Roman"/>
                <a:cs typeface="Times New Roman"/>
              </a:rPr>
              <a:t>process is </a:t>
            </a:r>
            <a:r>
              <a:rPr sz="1200" dirty="0">
                <a:latin typeface="Times New Roman"/>
                <a:cs typeface="Times New Roman"/>
              </a:rPr>
              <a:t>basically different for a firm intending to  </a:t>
            </a:r>
            <a:r>
              <a:rPr sz="1200" spc="-5" dirty="0">
                <a:latin typeface="Times New Roman"/>
                <a:cs typeface="Times New Roman"/>
              </a:rPr>
              <a:t>enter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single </a:t>
            </a:r>
            <a:r>
              <a:rPr sz="1200" dirty="0">
                <a:latin typeface="Times New Roman"/>
                <a:cs typeface="Times New Roman"/>
              </a:rPr>
              <a:t>country from 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intending to enter multiple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 marL="355600" indent="-228600">
              <a:lnSpc>
                <a:spcPct val="100000"/>
              </a:lnSpc>
              <a:spcBef>
                <a:spcPts val="625"/>
              </a:spcBef>
              <a:buAutoNum type="alphaLcPeriod"/>
              <a:tabLst>
                <a:tab pos="355600" algn="l"/>
              </a:tabLst>
            </a:pP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planning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more important to a big </a:t>
            </a:r>
            <a:r>
              <a:rPr sz="1200" spc="-5" dirty="0">
                <a:latin typeface="Times New Roman"/>
                <a:cs typeface="Times New Roman"/>
              </a:rPr>
              <a:t>firm than </a:t>
            </a:r>
            <a:r>
              <a:rPr sz="1200" dirty="0">
                <a:latin typeface="Times New Roman"/>
                <a:cs typeface="Times New Roman"/>
              </a:rPr>
              <a:t>a small</a:t>
            </a:r>
            <a:r>
              <a:rPr sz="1200" spc="-5" dirty="0">
                <a:latin typeface="Times New Roman"/>
                <a:cs typeface="Times New Roman"/>
              </a:rPr>
              <a:t> one.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Times New Roman"/>
              <a:buAutoNum type="alphaLcPeriod"/>
            </a:pPr>
            <a:endParaRPr sz="1050">
              <a:latin typeface="Times New Roman"/>
              <a:cs typeface="Times New Roman"/>
            </a:endParaRPr>
          </a:p>
          <a:p>
            <a:pPr marL="12700" marR="379730">
              <a:lnSpc>
                <a:spcPct val="143300"/>
              </a:lnSpc>
              <a:tabLst>
                <a:tab pos="5454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2. </a:t>
            </a:r>
            <a:r>
              <a:rPr sz="1200" spc="-5" dirty="0">
                <a:latin typeface="Times New Roman"/>
                <a:cs typeface="Times New Roman"/>
              </a:rPr>
              <a:t>An international marketing organization </a:t>
            </a:r>
            <a:r>
              <a:rPr sz="1200" dirty="0">
                <a:latin typeface="Times New Roman"/>
                <a:cs typeface="Times New Roman"/>
              </a:rPr>
              <a:t>structure that </a:t>
            </a:r>
            <a:r>
              <a:rPr sz="1200" spc="-5" dirty="0">
                <a:latin typeface="Times New Roman"/>
                <a:cs typeface="Times New Roman"/>
              </a:rPr>
              <a:t>works </a:t>
            </a:r>
            <a:r>
              <a:rPr sz="1200" dirty="0">
                <a:latin typeface="Times New Roman"/>
                <a:cs typeface="Times New Roman"/>
              </a:rPr>
              <a:t>best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dirty="0">
                <a:latin typeface="Times New Roman"/>
                <a:cs typeface="Times New Roman"/>
              </a:rPr>
              <a:t>a close  </a:t>
            </a:r>
            <a:r>
              <a:rPr sz="1200" spc="-5" dirty="0">
                <a:latin typeface="Times New Roman"/>
                <a:cs typeface="Times New Roman"/>
              </a:rPr>
              <a:t>relationship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national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regional governments is important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926465" lvl="1" indent="-229235">
              <a:lnSpc>
                <a:spcPct val="100000"/>
              </a:lnSpc>
              <a:buAutoNum type="alphaLcPeriod"/>
              <a:tabLst>
                <a:tab pos="927100" algn="l"/>
              </a:tabLst>
            </a:pPr>
            <a:r>
              <a:rPr sz="1200" dirty="0">
                <a:latin typeface="Times New Roman"/>
                <a:cs typeface="Times New Roman"/>
              </a:rPr>
              <a:t>export</a:t>
            </a:r>
            <a:r>
              <a:rPr sz="1200" spc="-5" dirty="0">
                <a:latin typeface="Times New Roman"/>
                <a:cs typeface="Times New Roman"/>
              </a:rPr>
              <a:t> department</a:t>
            </a:r>
            <a:endParaRPr sz="1200">
              <a:latin typeface="Times New Roman"/>
              <a:cs typeface="Times New Roman"/>
            </a:endParaRPr>
          </a:p>
          <a:p>
            <a:pPr marL="926465" lvl="1" indent="-229235">
              <a:lnSpc>
                <a:spcPct val="100000"/>
              </a:lnSpc>
              <a:spcBef>
                <a:spcPts val="625"/>
              </a:spcBef>
              <a:buAutoNum type="alphaLcPeriod"/>
              <a:tabLst>
                <a:tab pos="927100" algn="l"/>
              </a:tabLst>
            </a:pP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division</a:t>
            </a:r>
            <a:endParaRPr sz="1200">
              <a:latin typeface="Times New Roman"/>
              <a:cs typeface="Times New Roman"/>
            </a:endParaRPr>
          </a:p>
          <a:p>
            <a:pPr marL="926465" lvl="1" indent="-229235">
              <a:lnSpc>
                <a:spcPct val="100000"/>
              </a:lnSpc>
              <a:spcBef>
                <a:spcPts val="635"/>
              </a:spcBef>
              <a:buAutoNum type="alphaLcPeriod"/>
              <a:tabLst>
                <a:tab pos="927100" algn="l"/>
              </a:tabLst>
            </a:pPr>
            <a:r>
              <a:rPr sz="1200" spc="-5" dirty="0">
                <a:latin typeface="Times New Roman"/>
                <a:cs typeface="Times New Roman"/>
              </a:rPr>
              <a:t>geographical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division</a:t>
            </a:r>
            <a:endParaRPr sz="1200">
              <a:latin typeface="Times New Roman"/>
              <a:cs typeface="Times New Roman"/>
            </a:endParaRPr>
          </a:p>
          <a:p>
            <a:pPr marL="926465" lvl="1" indent="-229235">
              <a:lnSpc>
                <a:spcPct val="100000"/>
              </a:lnSpc>
              <a:spcBef>
                <a:spcPts val="625"/>
              </a:spcBef>
              <a:buAutoNum type="alphaLcPeriod"/>
              <a:tabLst>
                <a:tab pos="927100" algn="l"/>
              </a:tabLst>
            </a:pPr>
            <a:r>
              <a:rPr sz="1200" spc="-5" dirty="0">
                <a:latin typeface="Times New Roman"/>
                <a:cs typeface="Times New Roman"/>
              </a:rPr>
              <a:t>product structure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79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520" y="956084"/>
            <a:ext cx="634981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584" y="1262408"/>
            <a:ext cx="4475270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9776" y="1564211"/>
            <a:ext cx="2055394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59153" y="897381"/>
            <a:ext cx="448500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Activity </a:t>
            </a:r>
            <a:r>
              <a:rPr sz="1200" b="1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200" b="1" dirty="0">
                <a:latin typeface="Times New Roman"/>
                <a:cs typeface="Times New Roman"/>
              </a:rPr>
              <a:t>Answer </a:t>
            </a:r>
            <a:r>
              <a:rPr sz="1200" b="1" spc="-5" dirty="0">
                <a:latin typeface="Times New Roman"/>
                <a:cs typeface="Times New Roman"/>
              </a:rPr>
              <a:t>the following questions before continuing </a:t>
            </a:r>
            <a:r>
              <a:rPr sz="1200" b="1" dirty="0">
                <a:latin typeface="Times New Roman"/>
                <a:cs typeface="Times New Roman"/>
              </a:rPr>
              <a:t>to </a:t>
            </a:r>
            <a:r>
              <a:rPr sz="1200" b="1" spc="-5" dirty="0">
                <a:latin typeface="Times New Roman"/>
                <a:cs typeface="Times New Roman"/>
              </a:rPr>
              <a:t>the next</a:t>
            </a:r>
            <a:r>
              <a:rPr sz="1200" b="1" spc="9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section.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200" dirty="0">
                <a:latin typeface="Times New Roman"/>
                <a:cs typeface="Times New Roman"/>
              </a:rPr>
              <a:t>1. </a:t>
            </a:r>
            <a:r>
              <a:rPr sz="1200" spc="-5" dirty="0">
                <a:latin typeface="Times New Roman"/>
                <a:cs typeface="Times New Roman"/>
              </a:rPr>
              <a:t>Define international marketing.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67013" y="1997114"/>
            <a:ext cx="4594225" cy="36195"/>
            <a:chOff x="1367013" y="1997114"/>
            <a:chExt cx="4594225" cy="36195"/>
          </a:xfrm>
        </p:grpSpPr>
        <p:sp>
          <p:nvSpPr>
            <p:cNvPr id="7" name="object 7"/>
            <p:cNvSpPr/>
            <p:nvPr/>
          </p:nvSpPr>
          <p:spPr>
            <a:xfrm>
              <a:off x="1367013" y="1997114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71854" y="2008276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367013" y="2303438"/>
            <a:ext cx="4594225" cy="36195"/>
            <a:chOff x="1367013" y="2303438"/>
            <a:chExt cx="4594225" cy="36195"/>
          </a:xfrm>
        </p:grpSpPr>
        <p:sp>
          <p:nvSpPr>
            <p:cNvPr id="10" name="object 10"/>
            <p:cNvSpPr/>
            <p:nvPr/>
          </p:nvSpPr>
          <p:spPr>
            <a:xfrm>
              <a:off x="1367013" y="2303438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1854" y="2314600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367013" y="2609762"/>
            <a:ext cx="4594225" cy="36195"/>
            <a:chOff x="1367013" y="2609762"/>
            <a:chExt cx="4594225" cy="36195"/>
          </a:xfrm>
        </p:grpSpPr>
        <p:sp>
          <p:nvSpPr>
            <p:cNvPr id="13" name="object 13"/>
            <p:cNvSpPr/>
            <p:nvPr/>
          </p:nvSpPr>
          <p:spPr>
            <a:xfrm>
              <a:off x="1367013" y="2609762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1854" y="2620924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371519" y="3095831"/>
            <a:ext cx="4266657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59153" y="3038297"/>
            <a:ext cx="42786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2. </a:t>
            </a:r>
            <a:r>
              <a:rPr sz="1200" spc="-5" dirty="0">
                <a:latin typeface="Times New Roman"/>
                <a:cs typeface="Times New Roman"/>
              </a:rPr>
              <a:t>How does international marketing differ from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marketing?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67013" y="3528734"/>
            <a:ext cx="4594225" cy="36195"/>
            <a:chOff x="1367013" y="3528734"/>
            <a:chExt cx="4594225" cy="36195"/>
          </a:xfrm>
        </p:grpSpPr>
        <p:sp>
          <p:nvSpPr>
            <p:cNvPr id="18" name="object 18"/>
            <p:cNvSpPr/>
            <p:nvPr/>
          </p:nvSpPr>
          <p:spPr>
            <a:xfrm>
              <a:off x="1367013" y="3528734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71854" y="3540277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367013" y="3835058"/>
            <a:ext cx="4594225" cy="36195"/>
            <a:chOff x="1367013" y="3835058"/>
            <a:chExt cx="4594225" cy="36195"/>
          </a:xfrm>
        </p:grpSpPr>
        <p:sp>
          <p:nvSpPr>
            <p:cNvPr id="21" name="object 21"/>
            <p:cNvSpPr/>
            <p:nvPr/>
          </p:nvSpPr>
          <p:spPr>
            <a:xfrm>
              <a:off x="1367013" y="3835058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71854" y="3846601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367013" y="4141382"/>
            <a:ext cx="4594225" cy="36195"/>
            <a:chOff x="1367013" y="4141382"/>
            <a:chExt cx="4594225" cy="36195"/>
          </a:xfrm>
        </p:grpSpPr>
        <p:sp>
          <p:nvSpPr>
            <p:cNvPr id="24" name="object 24"/>
            <p:cNvSpPr/>
            <p:nvPr/>
          </p:nvSpPr>
          <p:spPr>
            <a:xfrm>
              <a:off x="1367013" y="4141382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71854" y="4152925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1376154" y="4627451"/>
            <a:ext cx="4100368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359153" y="4570603"/>
            <a:ext cx="4114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3. What </a:t>
            </a:r>
            <a:r>
              <a:rPr sz="1200" spc="-5" dirty="0">
                <a:latin typeface="Times New Roman"/>
                <a:cs typeface="Times New Roman"/>
              </a:rPr>
              <a:t>challenges does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manager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face?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367013" y="5060354"/>
            <a:ext cx="4594225" cy="36195"/>
            <a:chOff x="1367013" y="5060354"/>
            <a:chExt cx="4594225" cy="36195"/>
          </a:xfrm>
        </p:grpSpPr>
        <p:sp>
          <p:nvSpPr>
            <p:cNvPr id="29" name="object 29"/>
            <p:cNvSpPr/>
            <p:nvPr/>
          </p:nvSpPr>
          <p:spPr>
            <a:xfrm>
              <a:off x="1367013" y="5060354"/>
              <a:ext cx="4594137" cy="3616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71854" y="5071897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367013" y="5366678"/>
            <a:ext cx="4594225" cy="36195"/>
            <a:chOff x="1367013" y="5366678"/>
            <a:chExt cx="4594225" cy="36195"/>
          </a:xfrm>
        </p:grpSpPr>
        <p:sp>
          <p:nvSpPr>
            <p:cNvPr id="32" name="object 32"/>
            <p:cNvSpPr/>
            <p:nvPr/>
          </p:nvSpPr>
          <p:spPr>
            <a:xfrm>
              <a:off x="1367013" y="5366678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71854" y="5378281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1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367013" y="5673002"/>
            <a:ext cx="4594225" cy="36195"/>
            <a:chOff x="1367013" y="5673002"/>
            <a:chExt cx="4594225" cy="36195"/>
          </a:xfrm>
        </p:grpSpPr>
        <p:sp>
          <p:nvSpPr>
            <p:cNvPr id="35" name="object 35"/>
            <p:cNvSpPr/>
            <p:nvPr/>
          </p:nvSpPr>
          <p:spPr>
            <a:xfrm>
              <a:off x="1367013" y="5673002"/>
              <a:ext cx="4594137" cy="361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371854" y="5684799"/>
              <a:ext cx="4572000" cy="0"/>
            </a:xfrm>
            <a:custGeom>
              <a:avLst/>
              <a:gdLst/>
              <a:ahLst/>
              <a:cxnLst/>
              <a:rect l="l" t="t" r="r" b="b"/>
              <a:pathLst>
                <a:path w="4572000">
                  <a:moveTo>
                    <a:pt x="0" y="0"/>
                  </a:moveTo>
                  <a:lnTo>
                    <a:pt x="45720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918888" y="5857268"/>
            <a:ext cx="593864" cy="126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23527" y="6315992"/>
            <a:ext cx="4589569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14340" y="6770195"/>
            <a:ext cx="5953649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14340" y="7076519"/>
            <a:ext cx="5958218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14330" y="7382843"/>
            <a:ext cx="4952434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15794" y="7844603"/>
            <a:ext cx="2575142" cy="158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4364" y="8300291"/>
            <a:ext cx="5955116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14388" y="8606628"/>
            <a:ext cx="5961153" cy="158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14340" y="8912952"/>
            <a:ext cx="5953649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02004" y="5799201"/>
            <a:ext cx="5970905" cy="3265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Times New Roman"/>
              <a:cs typeface="Times New Roman"/>
            </a:endParaRPr>
          </a:p>
          <a:p>
            <a:pPr marL="241300" lvl="1" indent="-228600" algn="just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241300" algn="l"/>
              </a:tabLst>
            </a:pPr>
            <a:r>
              <a:rPr sz="1200" b="1" dirty="0">
                <a:latin typeface="Times New Roman"/>
                <a:cs typeface="Times New Roman"/>
              </a:rPr>
              <a:t>Why </a:t>
            </a:r>
            <a:r>
              <a:rPr sz="1200" b="1" spc="-10" dirty="0">
                <a:latin typeface="Times New Roman"/>
                <a:cs typeface="Times New Roman"/>
              </a:rPr>
              <a:t>Firms </a:t>
            </a:r>
            <a:r>
              <a:rPr sz="1200" b="1" dirty="0">
                <a:latin typeface="Times New Roman"/>
                <a:cs typeface="Times New Roman"/>
              </a:rPr>
              <a:t>go International / </a:t>
            </a:r>
            <a:r>
              <a:rPr sz="1200" b="1" spc="-5" dirty="0">
                <a:latin typeface="Times New Roman"/>
                <a:cs typeface="Times New Roman"/>
              </a:rPr>
              <a:t>Reasons </a:t>
            </a:r>
            <a:r>
              <a:rPr sz="1200" b="1" dirty="0">
                <a:latin typeface="Times New Roman"/>
                <a:cs typeface="Times New Roman"/>
              </a:rPr>
              <a:t>for </a:t>
            </a:r>
            <a:r>
              <a:rPr sz="1200" b="1" spc="-5" dirty="0">
                <a:latin typeface="Times New Roman"/>
                <a:cs typeface="Times New Roman"/>
              </a:rPr>
              <a:t>International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Marketing</a:t>
            </a:r>
            <a:endParaRPr sz="1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 startAt="2"/>
            </a:pPr>
            <a:endParaRPr sz="1000">
              <a:latin typeface="Times New Roman"/>
              <a:cs typeface="Times New Roman"/>
            </a:endParaRPr>
          </a:p>
          <a:p>
            <a:pPr marL="12700" marR="10160" algn="just">
              <a:lnSpc>
                <a:spcPct val="167500"/>
              </a:lnSpc>
            </a:pPr>
            <a:r>
              <a:rPr sz="1200" dirty="0">
                <a:latin typeface="Times New Roman"/>
                <a:cs typeface="Times New Roman"/>
              </a:rPr>
              <a:t>Broadly </a:t>
            </a:r>
            <a:r>
              <a:rPr sz="1200" spc="-5" dirty="0">
                <a:latin typeface="Times New Roman"/>
                <a:cs typeface="Times New Roman"/>
              </a:rPr>
              <a:t>speaking, firms </a:t>
            </a:r>
            <a:r>
              <a:rPr sz="1200" spc="-10" dirty="0">
                <a:latin typeface="Times New Roman"/>
                <a:cs typeface="Times New Roman"/>
              </a:rPr>
              <a:t>go </a:t>
            </a:r>
            <a:r>
              <a:rPr sz="1200" spc="-5" dirty="0">
                <a:latin typeface="Times New Roman"/>
                <a:cs typeface="Times New Roman"/>
              </a:rPr>
              <a:t>international when </a:t>
            </a:r>
            <a:r>
              <a:rPr sz="1200" dirty="0">
                <a:latin typeface="Times New Roman"/>
                <a:cs typeface="Times New Roman"/>
              </a:rPr>
              <a:t>they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no longer achieve, to their </a:t>
            </a:r>
            <a:r>
              <a:rPr sz="1200" spc="-5" dirty="0">
                <a:latin typeface="Times New Roman"/>
                <a:cs typeface="Times New Roman"/>
              </a:rPr>
              <a:t>satisfaction, 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strategic objectives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operating solely in the domestic </a:t>
            </a:r>
            <a:r>
              <a:rPr sz="1200" spc="-5" dirty="0">
                <a:latin typeface="Times New Roman"/>
                <a:cs typeface="Times New Roman"/>
              </a:rPr>
              <a:t>market.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reasons </a:t>
            </a:r>
            <a:r>
              <a:rPr sz="1200" spc="5" dirty="0">
                <a:latin typeface="Times New Roman"/>
                <a:cs typeface="Times New Roman"/>
              </a:rPr>
              <a:t>why </a:t>
            </a:r>
            <a:r>
              <a:rPr sz="1200" spc="-5" dirty="0">
                <a:latin typeface="Times New Roman"/>
                <a:cs typeface="Times New Roman"/>
              </a:rPr>
              <a:t>firms  </a:t>
            </a:r>
            <a:r>
              <a:rPr sz="1200" dirty="0">
                <a:latin typeface="Times New Roman"/>
                <a:cs typeface="Times New Roman"/>
              </a:rPr>
              <a:t>commonly </a:t>
            </a:r>
            <a:r>
              <a:rPr sz="1200" spc="-5" dirty="0">
                <a:latin typeface="Times New Roman"/>
                <a:cs typeface="Times New Roman"/>
              </a:rPr>
              <a:t>seek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extend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geographical scale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their </a:t>
            </a:r>
            <a:r>
              <a:rPr sz="1200" dirty="0">
                <a:latin typeface="Times New Roman"/>
                <a:cs typeface="Times New Roman"/>
              </a:rPr>
              <a:t>marketing </a:t>
            </a:r>
            <a:r>
              <a:rPr sz="1200" spc="-5" dirty="0">
                <a:latin typeface="Times New Roman"/>
                <a:cs typeface="Times New Roman"/>
              </a:rPr>
              <a:t>activities </a:t>
            </a:r>
            <a:r>
              <a:rPr sz="1200" spc="-10" dirty="0">
                <a:latin typeface="Times New Roman"/>
                <a:cs typeface="Times New Roman"/>
              </a:rPr>
              <a:t>are: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/>
              <a:tabLst>
                <a:tab pos="3937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Increasing </a:t>
            </a:r>
            <a:r>
              <a:rPr sz="1200" b="1" i="1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share </a:t>
            </a:r>
            <a:r>
              <a:rPr sz="1200" b="1" i="1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the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market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Developing new markets abroad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permit the firm to fully exploit </a:t>
            </a:r>
            <a:r>
              <a:rPr sz="1200" spc="-5" dirty="0">
                <a:latin typeface="Times New Roman"/>
                <a:cs typeface="Times New Roman"/>
              </a:rPr>
              <a:t>economies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scale, which</a:t>
            </a:r>
            <a:r>
              <a:rPr sz="1200" spc="-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  </a:t>
            </a:r>
            <a:r>
              <a:rPr sz="1200" dirty="0">
                <a:latin typeface="Times New Roman"/>
                <a:cs typeface="Times New Roman"/>
              </a:rPr>
              <a:t>particularly important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are substantial </a:t>
            </a:r>
            <a:r>
              <a:rPr sz="1200" dirty="0">
                <a:latin typeface="Times New Roman"/>
                <a:cs typeface="Times New Roman"/>
              </a:rPr>
              <a:t>for that </a:t>
            </a:r>
            <a:r>
              <a:rPr sz="1200" spc="-5" dirty="0">
                <a:latin typeface="Times New Roman"/>
                <a:cs typeface="Times New Roman"/>
              </a:rPr>
              <a:t>product.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some </a:t>
            </a:r>
            <a:r>
              <a:rPr sz="1200" spc="-5" dirty="0">
                <a:latin typeface="Times New Roman"/>
                <a:cs typeface="Times New Roman"/>
              </a:rPr>
              <a:t>cases, </a:t>
            </a:r>
            <a:r>
              <a:rPr sz="1200" dirty="0">
                <a:latin typeface="Times New Roman"/>
                <a:cs typeface="Times New Roman"/>
              </a:rPr>
              <a:t>the maximum  </a:t>
            </a:r>
            <a:r>
              <a:rPr sz="1200" spc="-5" dirty="0">
                <a:latin typeface="Times New Roman"/>
                <a:cs typeface="Times New Roman"/>
              </a:rPr>
              <a:t>efficient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size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firm’s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production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greater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than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total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potential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7983"/>
            <a:ext cx="5960745" cy="8126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30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3. </a:t>
            </a:r>
            <a:r>
              <a:rPr sz="1200" spc="-5" dirty="0">
                <a:latin typeface="Times New Roman"/>
                <a:cs typeface="Times New Roman"/>
              </a:rPr>
              <a:t>A foreign </a:t>
            </a:r>
            <a:r>
              <a:rPr sz="1200" dirty="0">
                <a:latin typeface="Times New Roman"/>
                <a:cs typeface="Times New Roman"/>
              </a:rPr>
              <a:t>market entry strategy that </a:t>
            </a:r>
            <a:r>
              <a:rPr sz="1200" spc="-5" dirty="0">
                <a:latin typeface="Times New Roman"/>
                <a:cs typeface="Times New Roman"/>
              </a:rPr>
              <a:t>has </a:t>
            </a:r>
            <a:r>
              <a:rPr sz="1200" dirty="0">
                <a:latin typeface="Times New Roman"/>
                <a:cs typeface="Times New Roman"/>
              </a:rPr>
              <a:t>minimum risk to the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firm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926465" indent="-229235">
              <a:lnSpc>
                <a:spcPct val="100000"/>
              </a:lnSpc>
              <a:buAutoNum type="alphaLcPeriod"/>
              <a:tabLst>
                <a:tab pos="927100" algn="l"/>
              </a:tabLst>
            </a:pPr>
            <a:r>
              <a:rPr sz="1200" dirty="0">
                <a:latin typeface="Times New Roman"/>
                <a:cs typeface="Times New Roman"/>
              </a:rPr>
              <a:t>exporting</a:t>
            </a:r>
            <a:endParaRPr sz="1200">
              <a:latin typeface="Times New Roman"/>
              <a:cs typeface="Times New Roman"/>
            </a:endParaRPr>
          </a:p>
          <a:p>
            <a:pPr marL="926465" indent="-229235">
              <a:lnSpc>
                <a:spcPct val="100000"/>
              </a:lnSpc>
              <a:spcBef>
                <a:spcPts val="640"/>
              </a:spcBef>
              <a:buAutoNum type="alphaLcPeriod"/>
              <a:tabLst>
                <a:tab pos="927100" algn="l"/>
              </a:tabLst>
            </a:pPr>
            <a:r>
              <a:rPr sz="1200" dirty="0">
                <a:latin typeface="Times New Roman"/>
                <a:cs typeface="Times New Roman"/>
              </a:rPr>
              <a:t>joint</a:t>
            </a:r>
            <a:r>
              <a:rPr sz="1200" spc="-5" dirty="0">
                <a:latin typeface="Times New Roman"/>
                <a:cs typeface="Times New Roman"/>
              </a:rPr>
              <a:t> venture</a:t>
            </a:r>
            <a:endParaRPr sz="1200">
              <a:latin typeface="Times New Roman"/>
              <a:cs typeface="Times New Roman"/>
            </a:endParaRPr>
          </a:p>
          <a:p>
            <a:pPr marL="926465" indent="-229235">
              <a:lnSpc>
                <a:spcPct val="100000"/>
              </a:lnSpc>
              <a:spcBef>
                <a:spcPts val="620"/>
              </a:spcBef>
              <a:buAutoNum type="alphaLcPeriod"/>
              <a:tabLst>
                <a:tab pos="927100" algn="l"/>
              </a:tabLst>
            </a:pP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assembly</a:t>
            </a:r>
            <a:endParaRPr sz="1200">
              <a:latin typeface="Times New Roman"/>
              <a:cs typeface="Times New Roman"/>
            </a:endParaRPr>
          </a:p>
          <a:p>
            <a:pPr marL="926465" indent="-229235">
              <a:lnSpc>
                <a:spcPct val="100000"/>
              </a:lnSpc>
              <a:spcBef>
                <a:spcPts val="640"/>
              </a:spcBef>
              <a:buAutoNum type="alphaLcPeriod"/>
              <a:tabLst>
                <a:tab pos="927100" algn="l"/>
              </a:tabLst>
            </a:pPr>
            <a:r>
              <a:rPr sz="1200" dirty="0">
                <a:latin typeface="Times New Roman"/>
                <a:cs typeface="Times New Roman"/>
              </a:rPr>
              <a:t>wholly </a:t>
            </a:r>
            <a:r>
              <a:rPr sz="1200" spc="-5" dirty="0">
                <a:latin typeface="Times New Roman"/>
                <a:cs typeface="Times New Roman"/>
              </a:rPr>
              <a:t>owned foreign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>
              <a:lnSpc>
                <a:spcPct val="144200"/>
              </a:lnSpc>
              <a:tabLst>
                <a:tab pos="316865" algn="l"/>
                <a:tab pos="1304290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4.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spc="-5" dirty="0">
                <a:latin typeface="Times New Roman"/>
                <a:cs typeface="Times New Roman"/>
              </a:rPr>
              <a:t>is an arrangement </a:t>
            </a:r>
            <a:r>
              <a:rPr sz="1200" dirty="0">
                <a:latin typeface="Times New Roman"/>
                <a:cs typeface="Times New Roman"/>
              </a:rPr>
              <a:t>whereby the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firm </a:t>
            </a:r>
            <a:r>
              <a:rPr sz="1200" spc="-5" dirty="0">
                <a:latin typeface="Times New Roman"/>
                <a:cs typeface="Times New Roman"/>
              </a:rPr>
              <a:t>and local firm </a:t>
            </a:r>
            <a:r>
              <a:rPr sz="1200" dirty="0">
                <a:latin typeface="Times New Roman"/>
                <a:cs typeface="Times New Roman"/>
              </a:rPr>
              <a:t>have share in this  </a:t>
            </a:r>
            <a:r>
              <a:rPr sz="1200" spc="-5" dirty="0">
                <a:latin typeface="Times New Roman"/>
                <a:cs typeface="Times New Roman"/>
              </a:rPr>
              <a:t>new firm.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L="926465" indent="-229235">
              <a:lnSpc>
                <a:spcPct val="100000"/>
              </a:lnSpc>
              <a:buAutoNum type="alphaLcPeriod"/>
              <a:tabLst>
                <a:tab pos="927100" algn="l"/>
              </a:tabLst>
            </a:pPr>
            <a:r>
              <a:rPr sz="1200" spc="-5" dirty="0">
                <a:latin typeface="Times New Roman"/>
                <a:cs typeface="Times New Roman"/>
              </a:rPr>
              <a:t>Management </a:t>
            </a:r>
            <a:r>
              <a:rPr sz="1200" dirty="0">
                <a:latin typeface="Times New Roman"/>
                <a:cs typeface="Times New Roman"/>
              </a:rPr>
              <a:t>contracting</a:t>
            </a:r>
            <a:endParaRPr sz="1200">
              <a:latin typeface="Times New Roman"/>
              <a:cs typeface="Times New Roman"/>
            </a:endParaRPr>
          </a:p>
          <a:p>
            <a:pPr marL="926465" indent="-229235">
              <a:lnSpc>
                <a:spcPct val="100000"/>
              </a:lnSpc>
              <a:spcBef>
                <a:spcPts val="635"/>
              </a:spcBef>
              <a:buAutoNum type="alphaLcPeriod"/>
              <a:tabLst>
                <a:tab pos="927100" algn="l"/>
              </a:tabLst>
            </a:pPr>
            <a:r>
              <a:rPr sz="1200" spc="-5" dirty="0">
                <a:latin typeface="Times New Roman"/>
                <a:cs typeface="Times New Roman"/>
              </a:rPr>
              <a:t>Contract </a:t>
            </a:r>
            <a:r>
              <a:rPr sz="1200" dirty="0">
                <a:latin typeface="Times New Roman"/>
                <a:cs typeface="Times New Roman"/>
              </a:rPr>
              <a:t>manufacturing</a:t>
            </a:r>
            <a:endParaRPr sz="1200">
              <a:latin typeface="Times New Roman"/>
              <a:cs typeface="Times New Roman"/>
            </a:endParaRPr>
          </a:p>
          <a:p>
            <a:pPr marL="926465" indent="-229235">
              <a:lnSpc>
                <a:spcPct val="100000"/>
              </a:lnSpc>
              <a:spcBef>
                <a:spcPts val="625"/>
              </a:spcBef>
              <a:buAutoNum type="alphaLcPeriod"/>
              <a:tabLst>
                <a:tab pos="927100" algn="l"/>
              </a:tabLst>
            </a:pP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assembly</a:t>
            </a:r>
            <a:endParaRPr sz="1200">
              <a:latin typeface="Times New Roman"/>
              <a:cs typeface="Times New Roman"/>
            </a:endParaRPr>
          </a:p>
          <a:p>
            <a:pPr marL="926465" indent="-229235">
              <a:lnSpc>
                <a:spcPct val="100000"/>
              </a:lnSpc>
              <a:spcBef>
                <a:spcPts val="635"/>
              </a:spcBef>
              <a:buAutoNum type="alphaLcPeriod"/>
              <a:tabLst>
                <a:tab pos="927100" algn="l"/>
              </a:tabLst>
            </a:pPr>
            <a:r>
              <a:rPr sz="1200" dirty="0">
                <a:latin typeface="Times New Roman"/>
                <a:cs typeface="Times New Roman"/>
              </a:rPr>
              <a:t>Wholly owned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production</a:t>
            </a:r>
            <a:endParaRPr sz="1200">
              <a:latin typeface="Times New Roman"/>
              <a:cs typeface="Times New Roman"/>
            </a:endParaRPr>
          </a:p>
          <a:p>
            <a:pPr marL="926465" indent="-229235">
              <a:lnSpc>
                <a:spcPct val="100000"/>
              </a:lnSpc>
              <a:spcBef>
                <a:spcPts val="625"/>
              </a:spcBef>
              <a:buAutoNum type="alphaLcPeriod"/>
              <a:tabLst>
                <a:tab pos="927100" algn="l"/>
              </a:tabLst>
            </a:pPr>
            <a:r>
              <a:rPr sz="1200" dirty="0">
                <a:latin typeface="Times New Roman"/>
                <a:cs typeface="Times New Roman"/>
              </a:rPr>
              <a:t>None of 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above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930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dirty="0">
                <a:latin typeface="Times New Roman"/>
                <a:cs typeface="Times New Roman"/>
              </a:rPr>
              <a:t>5. Which one of the following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not a </a:t>
            </a:r>
            <a:r>
              <a:rPr sz="1200" spc="-5" dirty="0">
                <a:latin typeface="Times New Roman"/>
                <a:cs typeface="Times New Roman"/>
              </a:rPr>
              <a:t>characteristic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licensing?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AutoNum type="alphaLcParenR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Licensing </a:t>
            </a:r>
            <a:r>
              <a:rPr sz="1200" dirty="0">
                <a:latin typeface="Times New Roman"/>
                <a:cs typeface="Times New Roman"/>
              </a:rPr>
              <a:t>provides limited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returns.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AutoNum type="alphaLcParenR"/>
            </a:pPr>
            <a:endParaRPr sz="16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AutoNum type="alphaLcParenR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Licensing can </a:t>
            </a:r>
            <a:r>
              <a:rPr sz="1200" dirty="0">
                <a:latin typeface="Times New Roman"/>
                <a:cs typeface="Times New Roman"/>
              </a:rPr>
              <a:t>have the </a:t>
            </a:r>
            <a:r>
              <a:rPr sz="1200" spc="-5" dirty="0">
                <a:latin typeface="Times New Roman"/>
                <a:cs typeface="Times New Roman"/>
              </a:rPr>
              <a:t>problem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controlling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licensee.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AutoNum type="alphaLcParenR"/>
            </a:pPr>
            <a:endParaRPr sz="155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AutoNum type="alphaLcParenR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Through </a:t>
            </a:r>
            <a:r>
              <a:rPr sz="1200" dirty="0">
                <a:latin typeface="Times New Roman"/>
                <a:cs typeface="Times New Roman"/>
              </a:rPr>
              <a:t>licensing the firm immediately </a:t>
            </a:r>
            <a:r>
              <a:rPr sz="1200" spc="-5" dirty="0">
                <a:latin typeface="Times New Roman"/>
                <a:cs typeface="Times New Roman"/>
              </a:rPr>
              <a:t>gains </a:t>
            </a:r>
            <a:r>
              <a:rPr sz="1200" dirty="0">
                <a:latin typeface="Times New Roman"/>
                <a:cs typeface="Times New Roman"/>
              </a:rPr>
              <a:t>local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knowledge.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Times New Roman"/>
              <a:buAutoNum type="alphaLcParenR"/>
            </a:pPr>
            <a:endParaRPr sz="1550">
              <a:latin typeface="Times New Roman"/>
              <a:cs typeface="Times New Roman"/>
            </a:endParaRPr>
          </a:p>
          <a:p>
            <a:pPr marL="178435" indent="-166370">
              <a:lnSpc>
                <a:spcPct val="100000"/>
              </a:lnSpc>
              <a:buAutoNum type="alphaLcParenR"/>
              <a:tabLst>
                <a:tab pos="179070" algn="l"/>
              </a:tabLst>
            </a:pPr>
            <a:r>
              <a:rPr sz="1200" spc="-1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costly in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capital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management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resources.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Questions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Discussion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Times New Roman"/>
                <a:cs typeface="Times New Roman"/>
              </a:rPr>
              <a:t>1.</a:t>
            </a:r>
            <a:r>
              <a:rPr sz="1200" spc="-5" dirty="0">
                <a:latin typeface="Times New Roman"/>
                <a:cs typeface="Times New Roman"/>
              </a:rPr>
              <a:t> Define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Global marketing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management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Times New Roman"/>
              <a:buChar char="•"/>
            </a:pPr>
            <a:endParaRPr sz="155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Direct </a:t>
            </a:r>
            <a:r>
              <a:rPr sz="1200" dirty="0">
                <a:latin typeface="Times New Roman"/>
                <a:cs typeface="Times New Roman"/>
              </a:rPr>
              <a:t>exporting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Char char="•"/>
            </a:pPr>
            <a:endParaRPr sz="155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Licensing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Times New Roman"/>
              <a:buChar char="•"/>
            </a:pPr>
            <a:endParaRPr sz="155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Joint</a:t>
            </a:r>
            <a:r>
              <a:rPr sz="1200" spc="-5" dirty="0">
                <a:latin typeface="Times New Roman"/>
                <a:cs typeface="Times New Roman"/>
              </a:rPr>
              <a:t> venture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80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7983"/>
            <a:ext cx="5952490" cy="307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7200">
              <a:lnSpc>
                <a:spcPct val="100000"/>
              </a:lnSpc>
              <a:spcBef>
                <a:spcPts val="100"/>
              </a:spcBef>
              <a:buChar char="•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Domestic market </a:t>
            </a:r>
            <a:r>
              <a:rPr sz="1200" dirty="0">
                <a:latin typeface="Times New Roman"/>
                <a:cs typeface="Times New Roman"/>
              </a:rPr>
              <a:t>extension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Char char="•"/>
            </a:pPr>
            <a:endParaRPr sz="155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Multi-domestic market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Times New Roman"/>
              <a:buChar char="•"/>
            </a:pPr>
            <a:endParaRPr sz="155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Global market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concept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36195">
              <a:lnSpc>
                <a:spcPct val="144200"/>
              </a:lnSpc>
              <a:spcBef>
                <a:spcPts val="5"/>
              </a:spcBef>
              <a:buAutoNum type="arabicPeriod" startAt="2"/>
              <a:tabLst>
                <a:tab pos="165100" algn="l"/>
              </a:tabLst>
            </a:pPr>
            <a:r>
              <a:rPr sz="1200" spc="-5" dirty="0">
                <a:latin typeface="Times New Roman"/>
                <a:cs typeface="Times New Roman"/>
              </a:rPr>
              <a:t>Define strategic planning. How </a:t>
            </a:r>
            <a:r>
              <a:rPr sz="1200" dirty="0">
                <a:latin typeface="Times New Roman"/>
                <a:cs typeface="Times New Roman"/>
              </a:rPr>
              <a:t>does </a:t>
            </a:r>
            <a:r>
              <a:rPr sz="1200" spc="-5" dirty="0">
                <a:latin typeface="Times New Roman"/>
                <a:cs typeface="Times New Roman"/>
              </a:rPr>
              <a:t>strategic </a:t>
            </a:r>
            <a:r>
              <a:rPr sz="1200" dirty="0">
                <a:latin typeface="Times New Roman"/>
                <a:cs typeface="Times New Roman"/>
              </a:rPr>
              <a:t>planning for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differ </a:t>
            </a:r>
            <a:r>
              <a:rPr sz="1200" spc="-5" dirty="0">
                <a:latin typeface="Times New Roman"/>
                <a:cs typeface="Times New Roman"/>
              </a:rPr>
              <a:t>from 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marketing?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AutoNum type="arabicPeriod" startAt="2"/>
            </a:pPr>
            <a:endParaRPr sz="1000">
              <a:latin typeface="Times New Roman"/>
              <a:cs typeface="Times New Roman"/>
            </a:endParaRPr>
          </a:p>
          <a:p>
            <a:pPr marL="12700" marR="5080">
              <a:lnSpc>
                <a:spcPct val="143900"/>
              </a:lnSpc>
              <a:buAutoNum type="arabicPeriod" startAt="2"/>
              <a:tabLst>
                <a:tab pos="167005" algn="l"/>
              </a:tabLst>
            </a:pP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Phases </a:t>
            </a:r>
            <a:r>
              <a:rPr sz="1200" dirty="0">
                <a:latin typeface="Times New Roman"/>
                <a:cs typeface="Times New Roman"/>
              </a:rPr>
              <a:t>1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2 of the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planning </a:t>
            </a:r>
            <a:r>
              <a:rPr sz="1200" spc="-5" dirty="0">
                <a:latin typeface="Times New Roman"/>
                <a:cs typeface="Times New Roman"/>
              </a:rPr>
              <a:t>process, </a:t>
            </a:r>
            <a:r>
              <a:rPr sz="1200" dirty="0">
                <a:latin typeface="Times New Roman"/>
                <a:cs typeface="Times New Roman"/>
              </a:rPr>
              <a:t>countries </a:t>
            </a:r>
            <a:r>
              <a:rPr sz="1200" spc="5" dirty="0">
                <a:latin typeface="Times New Roman"/>
                <a:cs typeface="Times New Roman"/>
              </a:rPr>
              <a:t>may be </a:t>
            </a:r>
            <a:r>
              <a:rPr sz="1200" spc="-5" dirty="0">
                <a:latin typeface="Times New Roman"/>
                <a:cs typeface="Times New Roman"/>
              </a:rPr>
              <a:t>dropped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further  consideration as potential markets. Discuss </a:t>
            </a:r>
            <a:r>
              <a:rPr sz="1200" dirty="0">
                <a:latin typeface="Times New Roman"/>
                <a:cs typeface="Times New Roman"/>
              </a:rPr>
              <a:t>some of the </a:t>
            </a:r>
            <a:r>
              <a:rPr sz="1200" spc="-5" dirty="0">
                <a:latin typeface="Times New Roman"/>
                <a:cs typeface="Times New Roman"/>
              </a:rPr>
              <a:t>conditions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each phase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exist  in a country that would </a:t>
            </a:r>
            <a:r>
              <a:rPr sz="1200" spc="-5" dirty="0">
                <a:latin typeface="Times New Roman"/>
                <a:cs typeface="Times New Roman"/>
              </a:rPr>
              <a:t>lead </a:t>
            </a:r>
            <a:r>
              <a:rPr sz="1200" dirty="0">
                <a:latin typeface="Times New Roman"/>
                <a:cs typeface="Times New Roman"/>
              </a:rPr>
              <a:t>a marketer to </a:t>
            </a:r>
            <a:r>
              <a:rPr sz="1200" spc="-5" dirty="0">
                <a:latin typeface="Times New Roman"/>
                <a:cs typeface="Times New Roman"/>
              </a:rPr>
              <a:t>exclude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Times New Roman"/>
              <a:buAutoNum type="arabicPeriod" startAt="2"/>
            </a:pPr>
            <a:endParaRPr sz="1550">
              <a:latin typeface="Times New Roman"/>
              <a:cs typeface="Times New Roman"/>
            </a:endParaRPr>
          </a:p>
          <a:p>
            <a:pPr marL="165100" indent="-152400">
              <a:lnSpc>
                <a:spcPct val="100000"/>
              </a:lnSpc>
              <a:buAutoNum type="arabicPeriod" startAt="2"/>
              <a:tabLst>
                <a:tab pos="165100" algn="l"/>
              </a:tabLst>
            </a:pPr>
            <a:r>
              <a:rPr sz="1200" spc="-5" dirty="0">
                <a:latin typeface="Times New Roman"/>
                <a:cs typeface="Times New Roman"/>
              </a:rPr>
              <a:t>Compare </a:t>
            </a:r>
            <a:r>
              <a:rPr sz="1200" dirty="0">
                <a:latin typeface="Times New Roman"/>
                <a:cs typeface="Times New Roman"/>
              </a:rPr>
              <a:t>joint ventures </a:t>
            </a:r>
            <a:r>
              <a:rPr sz="1200" spc="-5" dirty="0">
                <a:latin typeface="Times New Roman"/>
                <a:cs typeface="Times New Roman"/>
              </a:rPr>
              <a:t>versus licensing.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81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1091" y="1385848"/>
            <a:ext cx="3647763" cy="167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710" y="3748052"/>
            <a:ext cx="588252" cy="126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8951" y="4135148"/>
            <a:ext cx="3487729" cy="158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2004" y="885190"/>
            <a:ext cx="5970270" cy="7966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Chapter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5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185"/>
              </a:spcBef>
            </a:pPr>
            <a:r>
              <a:rPr sz="1600" b="1" spc="-5" dirty="0">
                <a:latin typeface="Times New Roman"/>
                <a:cs typeface="Times New Roman"/>
              </a:rPr>
              <a:t>INTERNATIONAL PRODUCT</a:t>
            </a:r>
            <a:r>
              <a:rPr sz="1600" b="1" spc="1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POLICY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latin typeface="Times New Roman"/>
                <a:cs typeface="Times New Roman"/>
              </a:rPr>
              <a:t>Introduction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02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core </a:t>
            </a:r>
            <a:r>
              <a:rPr sz="1200" dirty="0">
                <a:latin typeface="Times New Roman"/>
                <a:cs typeface="Times New Roman"/>
              </a:rPr>
              <a:t>of a </a:t>
            </a:r>
            <a:r>
              <a:rPr sz="1200" spc="-5" dirty="0">
                <a:latin typeface="Times New Roman"/>
                <a:cs typeface="Times New Roman"/>
              </a:rPr>
              <a:t>firm’s international operations </a:t>
            </a:r>
            <a:r>
              <a:rPr sz="1200" dirty="0">
                <a:latin typeface="Times New Roman"/>
                <a:cs typeface="Times New Roman"/>
              </a:rPr>
              <a:t>is a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service.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defined as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complex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tangible and intangible elements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distinguishes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entities </a:t>
            </a:r>
            <a:r>
              <a:rPr sz="1200" dirty="0">
                <a:latin typeface="Times New Roman"/>
                <a:cs typeface="Times New Roman"/>
              </a:rPr>
              <a:t>in the  </a:t>
            </a:r>
            <a:r>
              <a:rPr sz="1200" spc="-5" dirty="0">
                <a:latin typeface="Times New Roman"/>
                <a:cs typeface="Times New Roman"/>
              </a:rPr>
              <a:t>marketplace. </a:t>
            </a:r>
            <a:r>
              <a:rPr sz="1200" dirty="0">
                <a:latin typeface="Times New Roman"/>
                <a:cs typeface="Times New Roman"/>
              </a:rPr>
              <a:t>The firm’s </a:t>
            </a:r>
            <a:r>
              <a:rPr sz="1200" spc="-5" dirty="0">
                <a:latin typeface="Times New Roman"/>
                <a:cs typeface="Times New Roman"/>
              </a:rPr>
              <a:t>success </a:t>
            </a:r>
            <a:r>
              <a:rPr sz="1200" dirty="0">
                <a:latin typeface="Times New Roman"/>
                <a:cs typeface="Times New Roman"/>
              </a:rPr>
              <a:t>depends on how </a:t>
            </a:r>
            <a:r>
              <a:rPr sz="1200" spc="-5" dirty="0">
                <a:latin typeface="Times New Roman"/>
                <a:cs typeface="Times New Roman"/>
              </a:rPr>
              <a:t>good its </a:t>
            </a:r>
            <a:r>
              <a:rPr sz="1200" dirty="0">
                <a:latin typeface="Times New Roman"/>
                <a:cs typeface="Times New Roman"/>
              </a:rPr>
              <a:t>product or </a:t>
            </a:r>
            <a:r>
              <a:rPr sz="1200" spc="-5" dirty="0">
                <a:latin typeface="Times New Roman"/>
                <a:cs typeface="Times New Roman"/>
              </a:rPr>
              <a:t>service is and </a:t>
            </a:r>
            <a:r>
              <a:rPr sz="1200" dirty="0">
                <a:latin typeface="Times New Roman"/>
                <a:cs typeface="Times New Roman"/>
              </a:rPr>
              <a:t>on how </a:t>
            </a:r>
            <a:r>
              <a:rPr sz="1200" spc="-5" dirty="0">
                <a:latin typeface="Times New Roman"/>
                <a:cs typeface="Times New Roman"/>
              </a:rPr>
              <a:t>well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is able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differentiate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product from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offerings </a:t>
            </a:r>
            <a:r>
              <a:rPr sz="1200" dirty="0">
                <a:latin typeface="Times New Roman"/>
                <a:cs typeface="Times New Roman"/>
              </a:rPr>
              <a:t>of competitors. </a:t>
            </a:r>
            <a:r>
              <a:rPr sz="1200" spc="-5" dirty="0">
                <a:latin typeface="Times New Roman"/>
                <a:cs typeface="Times New Roman"/>
              </a:rPr>
              <a:t>Products can </a:t>
            </a:r>
            <a:r>
              <a:rPr sz="1200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differentiated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their composition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their country of </a:t>
            </a:r>
            <a:r>
              <a:rPr sz="1200" spc="-5" dirty="0">
                <a:latin typeface="Times New Roman"/>
                <a:cs typeface="Times New Roman"/>
              </a:rPr>
              <a:t>origin,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tangible features such </a:t>
            </a:r>
            <a:r>
              <a:rPr sz="1200" spc="15" dirty="0">
                <a:latin typeface="Times New Roman"/>
                <a:cs typeface="Times New Roman"/>
              </a:rPr>
              <a:t>as  </a:t>
            </a:r>
            <a:r>
              <a:rPr sz="1200" spc="-5" dirty="0">
                <a:latin typeface="Times New Roman"/>
                <a:cs typeface="Times New Roman"/>
              </a:rPr>
              <a:t>packaging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quality,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augmented features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10" dirty="0">
                <a:latin typeface="Times New Roman"/>
                <a:cs typeface="Times New Roman"/>
              </a:rPr>
              <a:t>as</a:t>
            </a:r>
            <a:r>
              <a:rPr sz="1200" spc="-5" dirty="0">
                <a:latin typeface="Times New Roman"/>
                <a:cs typeface="Times New Roman"/>
              </a:rPr>
              <a:t> warranty.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241300" lvl="1" indent="-228600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Adaptation versus Standardization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the</a:t>
            </a:r>
            <a:r>
              <a:rPr sz="1200" b="1" spc="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Product</a:t>
            </a:r>
            <a:endParaRPr sz="1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Times New Roman"/>
              <a:buAutoNum type="arabicPeriod"/>
            </a:pPr>
            <a:endParaRPr sz="12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10200"/>
              </a:lnSpc>
            </a:pP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central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issue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approaching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global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whether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sold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home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should  be </a:t>
            </a:r>
            <a:r>
              <a:rPr sz="1200" spc="-5" dirty="0">
                <a:latin typeface="Times New Roman"/>
                <a:cs typeface="Times New Roman"/>
              </a:rPr>
              <a:t>adapted </a:t>
            </a:r>
            <a:r>
              <a:rPr sz="1200" dirty="0">
                <a:latin typeface="Times New Roman"/>
                <a:cs typeface="Times New Roman"/>
              </a:rPr>
              <a:t>or standardized for </a:t>
            </a:r>
            <a:r>
              <a:rPr sz="1200" spc="-5" dirty="0">
                <a:latin typeface="Times New Roman"/>
                <a:cs typeface="Times New Roman"/>
              </a:rPr>
              <a:t>international markets.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raises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question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whether </a:t>
            </a:r>
            <a:r>
              <a:rPr sz="1200" dirty="0">
                <a:latin typeface="Times New Roman"/>
                <a:cs typeface="Times New Roman"/>
              </a:rPr>
              <a:t>a  company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successfully </a:t>
            </a:r>
            <a:r>
              <a:rPr sz="1200" spc="-5" dirty="0">
                <a:latin typeface="Times New Roman"/>
                <a:cs typeface="Times New Roman"/>
              </a:rPr>
              <a:t>design and market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global </a:t>
            </a:r>
            <a:r>
              <a:rPr sz="1200" dirty="0">
                <a:latin typeface="Times New Roman"/>
                <a:cs typeface="Times New Roman"/>
              </a:rPr>
              <a:t>product. </a:t>
            </a:r>
            <a:r>
              <a:rPr sz="1200" spc="-5" dirty="0">
                <a:latin typeface="Times New Roman"/>
                <a:cs typeface="Times New Roman"/>
              </a:rPr>
              <a:t>Other </a:t>
            </a:r>
            <a:r>
              <a:rPr sz="1200" dirty="0">
                <a:latin typeface="Times New Roman"/>
                <a:cs typeface="Times New Roman"/>
              </a:rPr>
              <a:t>issues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to do with  </a:t>
            </a:r>
            <a:r>
              <a:rPr sz="1200" spc="-5" dirty="0">
                <a:latin typeface="Times New Roman"/>
                <a:cs typeface="Times New Roman"/>
              </a:rPr>
              <a:t>standardizing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adopting product </a:t>
            </a:r>
            <a:r>
              <a:rPr sz="1200" spc="-5" dirty="0">
                <a:latin typeface="Times New Roman"/>
                <a:cs typeface="Times New Roman"/>
              </a:rPr>
              <a:t>features,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as packaging, and labeling, brands and  trademarks, and </a:t>
            </a:r>
            <a:r>
              <a:rPr sz="1200" dirty="0">
                <a:latin typeface="Times New Roman"/>
                <a:cs typeface="Times New Roman"/>
              </a:rPr>
              <a:t>warranty </a:t>
            </a:r>
            <a:r>
              <a:rPr sz="1200" spc="-5" dirty="0">
                <a:latin typeface="Times New Roman"/>
                <a:cs typeface="Times New Roman"/>
              </a:rPr>
              <a:t>and service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policies.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10300"/>
              </a:lnSpc>
              <a:spcBef>
                <a:spcPts val="5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easiest course </a:t>
            </a:r>
            <a:r>
              <a:rPr sz="1200" dirty="0">
                <a:latin typeface="Times New Roman"/>
                <a:cs typeface="Times New Roman"/>
              </a:rPr>
              <a:t>for a firm just </a:t>
            </a:r>
            <a:r>
              <a:rPr sz="1200" spc="-5" dirty="0">
                <a:latin typeface="Times New Roman"/>
                <a:cs typeface="Times New Roman"/>
              </a:rPr>
              <a:t>beginning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go </a:t>
            </a:r>
            <a:r>
              <a:rPr sz="1200" spc="-5" dirty="0">
                <a:latin typeface="Times New Roman"/>
                <a:cs typeface="Times New Roman"/>
              </a:rPr>
              <a:t>international 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sell products designed </a:t>
            </a:r>
            <a:r>
              <a:rPr sz="1200" dirty="0">
                <a:latin typeface="Times New Roman"/>
                <a:cs typeface="Times New Roman"/>
              </a:rPr>
              <a:t>for the  home </a:t>
            </a:r>
            <a:r>
              <a:rPr sz="1200" spc="-5" dirty="0">
                <a:latin typeface="Times New Roman"/>
                <a:cs typeface="Times New Roman"/>
              </a:rPr>
              <a:t>market as is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foreign markets. As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meets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success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foreign markets,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1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begins  to </a:t>
            </a:r>
            <a:r>
              <a:rPr sz="1200" spc="-5" dirty="0">
                <a:latin typeface="Times New Roman"/>
                <a:cs typeface="Times New Roman"/>
              </a:rPr>
              <a:t>consider </a:t>
            </a:r>
            <a:r>
              <a:rPr sz="1200" dirty="0">
                <a:latin typeface="Times New Roman"/>
                <a:cs typeface="Times New Roman"/>
              </a:rPr>
              <a:t>choosing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two extremes </a:t>
            </a:r>
            <a:r>
              <a:rPr sz="1200" dirty="0">
                <a:latin typeface="Times New Roman"/>
                <a:cs typeface="Times New Roman"/>
              </a:rPr>
              <a:t>of (1) adapting to the point of </a:t>
            </a:r>
            <a:r>
              <a:rPr sz="1200" spc="-5" dirty="0">
                <a:latin typeface="Times New Roman"/>
                <a:cs typeface="Times New Roman"/>
              </a:rPr>
              <a:t>creating an </a:t>
            </a:r>
            <a:r>
              <a:rPr sz="1200" dirty="0">
                <a:latin typeface="Times New Roman"/>
                <a:cs typeface="Times New Roman"/>
              </a:rPr>
              <a:t>entirely  </a:t>
            </a:r>
            <a:r>
              <a:rPr sz="1200" spc="-5" dirty="0">
                <a:latin typeface="Times New Roman"/>
                <a:cs typeface="Times New Roman"/>
              </a:rPr>
              <a:t>new product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(2) </a:t>
            </a:r>
            <a:r>
              <a:rPr sz="1200" dirty="0">
                <a:latin typeface="Times New Roman"/>
                <a:cs typeface="Times New Roman"/>
              </a:rPr>
              <a:t>keeping the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exactly 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same.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/>
              <a:cs typeface="Times New Roman"/>
            </a:endParaRPr>
          </a:p>
          <a:p>
            <a:pPr marL="355600" lvl="2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Factors Encouraging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Standardization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10000"/>
              </a:lnSpc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attractions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standardization are </a:t>
            </a:r>
            <a:r>
              <a:rPr sz="1200" dirty="0">
                <a:latin typeface="Times New Roman"/>
                <a:cs typeface="Times New Roman"/>
              </a:rPr>
              <a:t>obvious. </a:t>
            </a:r>
            <a:r>
              <a:rPr sz="1200" spc="-1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can result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lower costs and economies </a:t>
            </a:r>
            <a:r>
              <a:rPr sz="1200" dirty="0">
                <a:latin typeface="Times New Roman"/>
                <a:cs typeface="Times New Roman"/>
              </a:rPr>
              <a:t>of scale  in </a:t>
            </a:r>
            <a:r>
              <a:rPr sz="1200" spc="-5" dirty="0">
                <a:latin typeface="Times New Roman"/>
                <a:cs typeface="Times New Roman"/>
              </a:rPr>
              <a:t>manufacturing, </a:t>
            </a:r>
            <a:r>
              <a:rPr sz="1200" dirty="0">
                <a:latin typeface="Times New Roman"/>
                <a:cs typeface="Times New Roman"/>
              </a:rPr>
              <a:t>product </a:t>
            </a:r>
            <a:r>
              <a:rPr sz="1200" spc="-5" dirty="0">
                <a:latin typeface="Times New Roman"/>
                <a:cs typeface="Times New Roman"/>
              </a:rPr>
              <a:t>development, and marketing. Managerial </a:t>
            </a:r>
            <a:r>
              <a:rPr sz="1200" dirty="0">
                <a:latin typeface="Times New Roman"/>
                <a:cs typeface="Times New Roman"/>
              </a:rPr>
              <a:t>complexity </a:t>
            </a:r>
            <a:r>
              <a:rPr sz="1200" spc="-5" dirty="0">
                <a:latin typeface="Times New Roman"/>
                <a:cs typeface="Times New Roman"/>
              </a:rPr>
              <a:t>is reduced, and  </a:t>
            </a: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marketing is facilitated when </a:t>
            </a:r>
            <a:r>
              <a:rPr sz="1200" dirty="0">
                <a:latin typeface="Times New Roman"/>
                <a:cs typeface="Times New Roman"/>
              </a:rPr>
              <a:t>the same product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exported to </a:t>
            </a:r>
            <a:r>
              <a:rPr sz="1200" spc="-5" dirty="0">
                <a:latin typeface="Times New Roman"/>
                <a:cs typeface="Times New Roman"/>
              </a:rPr>
              <a:t>several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i="1" dirty="0">
                <a:latin typeface="Times New Roman"/>
                <a:cs typeface="Times New Roman"/>
              </a:rPr>
              <a:t>1. High </a:t>
            </a:r>
            <a:r>
              <a:rPr sz="1200" i="1" spc="-5" dirty="0">
                <a:latin typeface="Times New Roman"/>
                <a:cs typeface="Times New Roman"/>
              </a:rPr>
              <a:t>Costs </a:t>
            </a:r>
            <a:r>
              <a:rPr sz="1200" i="1" dirty="0">
                <a:latin typeface="Times New Roman"/>
                <a:cs typeface="Times New Roman"/>
              </a:rPr>
              <a:t>of Adaptation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8890" algn="just">
              <a:lnSpc>
                <a:spcPct val="110000"/>
              </a:lnSpc>
            </a:pPr>
            <a:r>
              <a:rPr sz="1200" spc="-10" dirty="0">
                <a:latin typeface="Times New Roman"/>
                <a:cs typeface="Times New Roman"/>
              </a:rPr>
              <a:t>Low </a:t>
            </a:r>
            <a:r>
              <a:rPr sz="1200" spc="-5" dirty="0">
                <a:latin typeface="Times New Roman"/>
                <a:cs typeface="Times New Roman"/>
              </a:rPr>
              <a:t>–volume markets </a:t>
            </a:r>
            <a:r>
              <a:rPr sz="1200" dirty="0">
                <a:latin typeface="Times New Roman"/>
                <a:cs typeface="Times New Roman"/>
              </a:rPr>
              <a:t>and the specific nature of the </a:t>
            </a:r>
            <a:r>
              <a:rPr sz="1200" spc="-5" dirty="0">
                <a:latin typeface="Times New Roman"/>
                <a:cs typeface="Times New Roman"/>
              </a:rPr>
              <a:t>adaptation </a:t>
            </a:r>
            <a:r>
              <a:rPr sz="1200" dirty="0">
                <a:latin typeface="Times New Roman"/>
                <a:cs typeface="Times New Roman"/>
              </a:rPr>
              <a:t>contemplate </a:t>
            </a:r>
            <a:r>
              <a:rPr sz="1200" spc="-5" dirty="0">
                <a:latin typeface="Times New Roman"/>
                <a:cs typeface="Times New Roman"/>
              </a:rPr>
              <a:t>can contribute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an  increase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overall </a:t>
            </a:r>
            <a:r>
              <a:rPr sz="1200" dirty="0">
                <a:latin typeface="Times New Roman"/>
                <a:cs typeface="Times New Roman"/>
              </a:rPr>
              <a:t>manufacturing </a:t>
            </a:r>
            <a:r>
              <a:rPr sz="1200" spc="-5" dirty="0">
                <a:latin typeface="Times New Roman"/>
                <a:cs typeface="Times New Roman"/>
              </a:rPr>
              <a:t>costs </a:t>
            </a:r>
            <a:r>
              <a:rPr sz="1200" dirty="0">
                <a:latin typeface="Times New Roman"/>
                <a:cs typeface="Times New Roman"/>
              </a:rPr>
              <a:t>that make it </a:t>
            </a:r>
            <a:r>
              <a:rPr sz="1200" spc="-5" dirty="0">
                <a:latin typeface="Times New Roman"/>
                <a:cs typeface="Times New Roman"/>
              </a:rPr>
              <a:t>difficult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sell </a:t>
            </a:r>
            <a:r>
              <a:rPr sz="1200" dirty="0">
                <a:latin typeface="Times New Roman"/>
                <a:cs typeface="Times New Roman"/>
              </a:rPr>
              <a:t>the product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reasonable  price (that covers costs)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yet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attractive enough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garner market share and </a:t>
            </a:r>
            <a:r>
              <a:rPr sz="1200" dirty="0">
                <a:latin typeface="Times New Roman"/>
                <a:cs typeface="Times New Roman"/>
              </a:rPr>
              <a:t>ultimately </a:t>
            </a:r>
            <a:r>
              <a:rPr sz="1200" spc="-5" dirty="0">
                <a:latin typeface="Times New Roman"/>
                <a:cs typeface="Times New Roman"/>
              </a:rPr>
              <a:t>render  profits.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82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7983"/>
            <a:ext cx="5969000" cy="7541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635" indent="-114935" algn="just">
              <a:lnSpc>
                <a:spcPct val="100000"/>
              </a:lnSpc>
              <a:spcBef>
                <a:spcPts val="100"/>
              </a:spcBef>
              <a:buSzPct val="91666"/>
              <a:buAutoNum type="arabicPeriod"/>
              <a:tabLst>
                <a:tab pos="127635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Industrial Products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1700"/>
              </a:lnSpc>
            </a:pP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which technical specifications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critical </a:t>
            </a:r>
            <a:r>
              <a:rPr sz="1200" dirty="0">
                <a:latin typeface="Times New Roman"/>
                <a:cs typeface="Times New Roman"/>
              </a:rPr>
              <a:t>tend to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internationally.  Differences significant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business are “people differences,” </a:t>
            </a:r>
            <a:r>
              <a:rPr sz="1200" dirty="0">
                <a:latin typeface="Times New Roman"/>
                <a:cs typeface="Times New Roman"/>
              </a:rPr>
              <a:t>that is, </a:t>
            </a:r>
            <a:r>
              <a:rPr sz="1200" spc="-5" dirty="0">
                <a:latin typeface="Times New Roman"/>
                <a:cs typeface="Times New Roman"/>
              </a:rPr>
              <a:t>cultural  differences.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general, </a:t>
            </a:r>
            <a:r>
              <a:rPr sz="1200" dirty="0">
                <a:latin typeface="Times New Roman"/>
                <a:cs typeface="Times New Roman"/>
              </a:rPr>
              <a:t>then, </a:t>
            </a:r>
            <a:r>
              <a:rPr sz="1200" spc="-5" dirty="0">
                <a:latin typeface="Times New Roman"/>
                <a:cs typeface="Times New Roman"/>
              </a:rPr>
              <a:t>industrial goods are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standardized </a:t>
            </a:r>
            <a:r>
              <a:rPr sz="1200" dirty="0">
                <a:latin typeface="Times New Roman"/>
                <a:cs typeface="Times New Roman"/>
              </a:rPr>
              <a:t>than consumer </a:t>
            </a:r>
            <a:r>
              <a:rPr sz="1200" spc="-5" dirty="0">
                <a:latin typeface="Times New Roman"/>
                <a:cs typeface="Times New Roman"/>
              </a:rPr>
              <a:t>goods. Even  when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industrial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modified,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changes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likely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minor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dirty="0">
                <a:latin typeface="Times New Roman"/>
                <a:cs typeface="Times New Roman"/>
              </a:rPr>
              <a:t>an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adaptation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electric  voltage </a:t>
            </a:r>
            <a:r>
              <a:rPr sz="1200" dirty="0">
                <a:latin typeface="Times New Roman"/>
                <a:cs typeface="Times New Roman"/>
              </a:rPr>
              <a:t>or the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metric </a:t>
            </a:r>
            <a:r>
              <a:rPr sz="1200" spc="-5" dirty="0">
                <a:latin typeface="Times New Roman"/>
                <a:cs typeface="Times New Roman"/>
              </a:rPr>
              <a:t>measures.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course, differences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forced on the company </a:t>
            </a:r>
            <a:r>
              <a:rPr sz="1200" spc="10" dirty="0">
                <a:latin typeface="Times New Roman"/>
                <a:cs typeface="Times New Roman"/>
              </a:rPr>
              <a:t>by  </a:t>
            </a:r>
            <a:r>
              <a:rPr sz="1200" dirty="0">
                <a:latin typeface="Times New Roman"/>
                <a:cs typeface="Times New Roman"/>
              </a:rPr>
              <a:t>distinct </a:t>
            </a:r>
            <a:r>
              <a:rPr sz="1200" spc="-5" dirty="0">
                <a:latin typeface="Times New Roman"/>
                <a:cs typeface="Times New Roman"/>
              </a:rPr>
              <a:t>and different </a:t>
            </a:r>
            <a:r>
              <a:rPr sz="1200" dirty="0">
                <a:latin typeface="Times New Roman"/>
                <a:cs typeface="Times New Roman"/>
              </a:rPr>
              <a:t>national </a:t>
            </a:r>
            <a:r>
              <a:rPr sz="1200" spc="-5" dirty="0">
                <a:latin typeface="Times New Roman"/>
                <a:cs typeface="Times New Roman"/>
              </a:rPr>
              <a:t>standards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areas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as environmental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protection.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Times New Roman"/>
              <a:buAutoNum type="arabicPeriod" startAt="2"/>
              <a:tabLst>
                <a:tab pos="2413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Convergence </a:t>
            </a:r>
            <a:r>
              <a:rPr sz="1200" i="1" dirty="0">
                <a:latin typeface="Times New Roman"/>
                <a:cs typeface="Times New Roman"/>
              </a:rPr>
              <a:t>and Similar </a:t>
            </a:r>
            <a:r>
              <a:rPr sz="1200" i="1" spc="-5" dirty="0">
                <a:latin typeface="Times New Roman"/>
                <a:cs typeface="Times New Roman"/>
              </a:rPr>
              <a:t>Tastes </a:t>
            </a:r>
            <a:r>
              <a:rPr sz="1200" i="1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Diverse </a:t>
            </a:r>
            <a:r>
              <a:rPr sz="1200" i="1" dirty="0">
                <a:latin typeface="Times New Roman"/>
                <a:cs typeface="Times New Roman"/>
              </a:rPr>
              <a:t>Country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Markets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AutoNum type="arabicPeriod" startAt="2"/>
            </a:pPr>
            <a:endParaRPr sz="1050">
              <a:latin typeface="Times New Roman"/>
              <a:cs typeface="Times New Roman"/>
            </a:endParaRPr>
          </a:p>
          <a:p>
            <a:pPr marL="12700" marR="6985" indent="38100" algn="just">
              <a:lnSpc>
                <a:spcPct val="110200"/>
              </a:lnSpc>
            </a:pPr>
            <a:r>
              <a:rPr sz="1200" spc="-5" dirty="0">
                <a:latin typeface="Times New Roman"/>
                <a:cs typeface="Times New Roman"/>
              </a:rPr>
              <a:t>As countries </a:t>
            </a:r>
            <a:r>
              <a:rPr sz="1200" dirty="0">
                <a:latin typeface="Times New Roman"/>
                <a:cs typeface="Times New Roman"/>
              </a:rPr>
              <a:t>obtain similar income levels </a:t>
            </a:r>
            <a:r>
              <a:rPr sz="1200" spc="-5" dirty="0">
                <a:latin typeface="Times New Roman"/>
                <a:cs typeface="Times New Roman"/>
              </a:rPr>
              <a:t>and develop </a:t>
            </a:r>
            <a:r>
              <a:rPr sz="1200" dirty="0">
                <a:latin typeface="Times New Roman"/>
                <a:cs typeface="Times New Roman"/>
              </a:rPr>
              <a:t>economically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dirty="0">
                <a:latin typeface="Times New Roman"/>
                <a:cs typeface="Times New Roman"/>
              </a:rPr>
              <a:t>the same </a:t>
            </a:r>
            <a:r>
              <a:rPr sz="1200" spc="-5" dirty="0">
                <a:latin typeface="Times New Roman"/>
                <a:cs typeface="Times New Roman"/>
              </a:rPr>
              <a:t>pace, </a:t>
            </a:r>
            <a:r>
              <a:rPr sz="1200" dirty="0">
                <a:latin typeface="Times New Roman"/>
                <a:cs typeface="Times New Roman"/>
              </a:rPr>
              <a:t>their  </a:t>
            </a:r>
            <a:r>
              <a:rPr sz="1200" spc="-5" dirty="0">
                <a:latin typeface="Times New Roman"/>
                <a:cs typeface="Times New Roman"/>
              </a:rPr>
              <a:t>consumption patterns are </a:t>
            </a:r>
            <a:r>
              <a:rPr sz="1200" dirty="0">
                <a:latin typeface="Times New Roman"/>
                <a:cs typeface="Times New Roman"/>
              </a:rPr>
              <a:t>likely to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converge.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AutoNum type="arabicPeriod" startAt="3"/>
              <a:tabLst>
                <a:tab pos="2413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Marketing </a:t>
            </a:r>
            <a:r>
              <a:rPr sz="1200" i="1" dirty="0">
                <a:latin typeface="Times New Roman"/>
                <a:cs typeface="Times New Roman"/>
              </a:rPr>
              <a:t>to Predominantly Similar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Countries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AutoNum type="arabicPeriod" startAt="3"/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02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Cluster analysis reveals groups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that are </a:t>
            </a:r>
            <a:r>
              <a:rPr sz="1200" spc="-5" dirty="0">
                <a:latin typeface="Times New Roman"/>
                <a:cs typeface="Times New Roman"/>
              </a:rPr>
              <a:t>similar </a:t>
            </a:r>
            <a:r>
              <a:rPr sz="1200" dirty="0">
                <a:latin typeface="Times New Roman"/>
                <a:cs typeface="Times New Roman"/>
              </a:rPr>
              <a:t>on a number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dimensions. Using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results </a:t>
            </a:r>
            <a:r>
              <a:rPr sz="1200" dirty="0">
                <a:latin typeface="Times New Roman"/>
                <a:cs typeface="Times New Roman"/>
              </a:rPr>
              <a:t>of such </a:t>
            </a:r>
            <a:r>
              <a:rPr sz="1200" spc="-5" dirty="0">
                <a:latin typeface="Times New Roman"/>
                <a:cs typeface="Times New Roman"/>
              </a:rPr>
              <a:t>cluster analysis, firms </a:t>
            </a:r>
            <a:r>
              <a:rPr sz="1200" dirty="0">
                <a:latin typeface="Times New Roman"/>
                <a:cs typeface="Times New Roman"/>
              </a:rPr>
              <a:t>can market </a:t>
            </a:r>
            <a:r>
              <a:rPr sz="1200" spc="-5" dirty="0">
                <a:latin typeface="Times New Roman"/>
                <a:cs typeface="Times New Roman"/>
              </a:rPr>
              <a:t>standardized </a:t>
            </a:r>
            <a:r>
              <a:rPr sz="1200" dirty="0">
                <a:latin typeface="Times New Roman"/>
                <a:cs typeface="Times New Roman"/>
              </a:rPr>
              <a:t>products within </a:t>
            </a:r>
            <a:r>
              <a:rPr sz="1200" spc="-5" dirty="0">
                <a:latin typeface="Times New Roman"/>
                <a:cs typeface="Times New Roman"/>
              </a:rPr>
              <a:t>such groups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similar countries. </a:t>
            </a:r>
            <a:r>
              <a:rPr sz="1200" dirty="0">
                <a:latin typeface="Times New Roman"/>
                <a:cs typeface="Times New Roman"/>
              </a:rPr>
              <a:t>The dimensions to </a:t>
            </a:r>
            <a:r>
              <a:rPr sz="1200" spc="-5" dirty="0">
                <a:latin typeface="Times New Roman"/>
                <a:cs typeface="Times New Roman"/>
              </a:rPr>
              <a:t>group </a:t>
            </a:r>
            <a:r>
              <a:rPr sz="1200" dirty="0">
                <a:latin typeface="Times New Roman"/>
                <a:cs typeface="Times New Roman"/>
              </a:rPr>
              <a:t>countries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vary depending on the product, </a:t>
            </a:r>
            <a:r>
              <a:rPr sz="1200" spc="-5" dirty="0">
                <a:latin typeface="Times New Roman"/>
                <a:cs typeface="Times New Roman"/>
              </a:rPr>
              <a:t>and  could </a:t>
            </a:r>
            <a:r>
              <a:rPr sz="1200" dirty="0">
                <a:latin typeface="Times New Roman"/>
                <a:cs typeface="Times New Roman"/>
              </a:rPr>
              <a:t>include </a:t>
            </a:r>
            <a:r>
              <a:rPr sz="1200" spc="-5" dirty="0">
                <a:latin typeface="Times New Roman"/>
                <a:cs typeface="Times New Roman"/>
              </a:rPr>
              <a:t>variables </a:t>
            </a:r>
            <a:r>
              <a:rPr sz="1200" dirty="0">
                <a:latin typeface="Times New Roman"/>
                <a:cs typeface="Times New Roman"/>
              </a:rPr>
              <a:t>such </a:t>
            </a:r>
            <a:r>
              <a:rPr sz="1200" spc="-5" dirty="0">
                <a:latin typeface="Times New Roman"/>
                <a:cs typeface="Times New Roman"/>
              </a:rPr>
              <a:t>as income, language, degree </a:t>
            </a:r>
            <a:r>
              <a:rPr sz="1200" dirty="0">
                <a:latin typeface="Times New Roman"/>
                <a:cs typeface="Times New Roman"/>
              </a:rPr>
              <a:t>of urbanization, phone </a:t>
            </a:r>
            <a:r>
              <a:rPr sz="1200" spc="-5" dirty="0">
                <a:latin typeface="Times New Roman"/>
                <a:cs typeface="Times New Roman"/>
              </a:rPr>
              <a:t>penetration, and  so </a:t>
            </a:r>
            <a:r>
              <a:rPr sz="1200" dirty="0">
                <a:latin typeface="Times New Roman"/>
                <a:cs typeface="Times New Roman"/>
              </a:rPr>
              <a:t>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AutoNum type="arabicPeriod" startAt="4"/>
              <a:tabLst>
                <a:tab pos="2413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Centralized Management </a:t>
            </a:r>
            <a:r>
              <a:rPr sz="1200" i="1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Operating via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Exports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10000"/>
              </a:lnSpc>
            </a:pP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market overseas </a:t>
            </a:r>
            <a:r>
              <a:rPr sz="1200" dirty="0">
                <a:latin typeface="Times New Roman"/>
                <a:cs typeface="Times New Roman"/>
              </a:rPr>
              <a:t>principally </a:t>
            </a:r>
            <a:r>
              <a:rPr sz="1200" spc="-5" dirty="0">
                <a:latin typeface="Times New Roman"/>
                <a:cs typeface="Times New Roman"/>
              </a:rPr>
              <a:t>through </a:t>
            </a:r>
            <a:r>
              <a:rPr sz="1200" dirty="0">
                <a:latin typeface="Times New Roman"/>
                <a:cs typeface="Times New Roman"/>
              </a:rPr>
              <a:t>exports, 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likely to </a:t>
            </a:r>
            <a:r>
              <a:rPr sz="1200" spc="-5" dirty="0">
                <a:latin typeface="Times New Roman"/>
                <a:cs typeface="Times New Roman"/>
              </a:rPr>
              <a:t>sell standardized products.  Given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costs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adaptation, such firms might choose </a:t>
            </a: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markets that are </a:t>
            </a:r>
            <a:r>
              <a:rPr sz="1200" dirty="0">
                <a:latin typeface="Times New Roman"/>
                <a:cs typeface="Times New Roman"/>
              </a:rPr>
              <a:t>more likely to  </a:t>
            </a:r>
            <a:r>
              <a:rPr sz="1200" spc="-5" dirty="0">
                <a:latin typeface="Times New Roman"/>
                <a:cs typeface="Times New Roman"/>
              </a:rPr>
              <a:t>accept standardized</a:t>
            </a:r>
            <a:r>
              <a:rPr sz="1200" dirty="0">
                <a:latin typeface="Times New Roman"/>
                <a:cs typeface="Times New Roman"/>
              </a:rPr>
              <a:t> products.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165100" indent="-152400">
              <a:lnSpc>
                <a:spcPct val="100000"/>
              </a:lnSpc>
              <a:spcBef>
                <a:spcPts val="5"/>
              </a:spcBef>
              <a:buFont typeface="Times New Roman"/>
              <a:buAutoNum type="arabicPeriod" startAt="4"/>
              <a:tabLst>
                <a:tab pos="1651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Economies </a:t>
            </a:r>
            <a:r>
              <a:rPr sz="1200" i="1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Scale </a:t>
            </a:r>
            <a:r>
              <a:rPr sz="1200" i="1" dirty="0">
                <a:latin typeface="Times New Roman"/>
                <a:cs typeface="Times New Roman"/>
              </a:rPr>
              <a:t>in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Production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AutoNum type="arabicPeriod" startAt="4"/>
            </a:pPr>
            <a:endParaRPr sz="1050">
              <a:latin typeface="Times New Roman"/>
              <a:cs typeface="Times New Roman"/>
            </a:endParaRPr>
          </a:p>
          <a:p>
            <a:pPr marL="12700" marR="10160" algn="just">
              <a:lnSpc>
                <a:spcPct val="1100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Standardizing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product 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production </a:t>
            </a:r>
            <a:r>
              <a:rPr sz="1200" dirty="0">
                <a:latin typeface="Times New Roman"/>
                <a:cs typeface="Times New Roman"/>
              </a:rPr>
              <a:t>site </a:t>
            </a:r>
            <a:r>
              <a:rPr sz="1200" spc="-5" dirty="0">
                <a:latin typeface="Times New Roman"/>
                <a:cs typeface="Times New Roman"/>
              </a:rPr>
              <a:t>allows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gain scale economies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manufacturing. As </a:t>
            </a:r>
            <a:r>
              <a:rPr sz="1200" dirty="0">
                <a:latin typeface="Times New Roman"/>
                <a:cs typeface="Times New Roman"/>
              </a:rPr>
              <a:t>the company </a:t>
            </a:r>
            <a:r>
              <a:rPr sz="1200" spc="-5" dirty="0">
                <a:latin typeface="Times New Roman"/>
                <a:cs typeface="Times New Roman"/>
              </a:rPr>
              <a:t>multiplies </a:t>
            </a:r>
            <a:r>
              <a:rPr sz="1200" dirty="0">
                <a:latin typeface="Times New Roman"/>
                <a:cs typeface="Times New Roman"/>
              </a:rPr>
              <a:t>production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world,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advantage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decreases.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AutoNum type="arabicPeriod" startAt="5"/>
              <a:tabLst>
                <a:tab pos="2413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Economies </a:t>
            </a:r>
            <a:r>
              <a:rPr sz="1200" i="1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Research </a:t>
            </a:r>
            <a:r>
              <a:rPr sz="1200" i="1" dirty="0">
                <a:latin typeface="Times New Roman"/>
                <a:cs typeface="Times New Roman"/>
              </a:rPr>
              <a:t>and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Development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0300"/>
              </a:lnSpc>
            </a:pP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the firm </a:t>
            </a:r>
            <a:r>
              <a:rPr sz="1200" spc="-5" dirty="0">
                <a:latin typeface="Times New Roman"/>
                <a:cs typeface="Times New Roman"/>
              </a:rPr>
              <a:t>offers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identical product </a:t>
            </a:r>
            <a:r>
              <a:rPr sz="1200" dirty="0">
                <a:latin typeface="Times New Roman"/>
                <a:cs typeface="Times New Roman"/>
              </a:rPr>
              <a:t>around the </a:t>
            </a:r>
            <a:r>
              <a:rPr sz="1200" spc="-5" dirty="0">
                <a:latin typeface="Times New Roman"/>
                <a:cs typeface="Times New Roman"/>
              </a:rPr>
              <a:t>world,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gets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mileage </a:t>
            </a:r>
            <a:r>
              <a:rPr sz="1200" dirty="0">
                <a:latin typeface="Times New Roman"/>
                <a:cs typeface="Times New Roman"/>
              </a:rPr>
              <a:t>out of </a:t>
            </a:r>
            <a:r>
              <a:rPr sz="1200" spc="-5" dirty="0">
                <a:latin typeface="Times New Roman"/>
                <a:cs typeface="Times New Roman"/>
              </a:rPr>
              <a:t>its R&amp;D  efforts. </a:t>
            </a:r>
            <a:r>
              <a:rPr sz="1200" spc="-10" dirty="0">
                <a:latin typeface="Times New Roman"/>
                <a:cs typeface="Times New Roman"/>
              </a:rPr>
              <a:t>Less </a:t>
            </a:r>
            <a:r>
              <a:rPr sz="1200" spc="-5" dirty="0">
                <a:latin typeface="Times New Roman"/>
                <a:cs typeface="Times New Roman"/>
              </a:rPr>
              <a:t>research </a:t>
            </a:r>
            <a:r>
              <a:rPr sz="1200" dirty="0">
                <a:latin typeface="Times New Roman"/>
                <a:cs typeface="Times New Roman"/>
              </a:rPr>
              <a:t>needs to be </a:t>
            </a:r>
            <a:r>
              <a:rPr sz="1200" spc="-5" dirty="0">
                <a:latin typeface="Times New Roman"/>
                <a:cs typeface="Times New Roman"/>
              </a:rPr>
              <a:t>directed </a:t>
            </a:r>
            <a:r>
              <a:rPr sz="1200" dirty="0">
                <a:latin typeface="Times New Roman"/>
                <a:cs typeface="Times New Roman"/>
              </a:rPr>
              <a:t>toward the individual </a:t>
            </a:r>
            <a:r>
              <a:rPr sz="1200" spc="-5" dirty="0">
                <a:latin typeface="Times New Roman"/>
                <a:cs typeface="Times New Roman"/>
              </a:rPr>
              <a:t>desires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national markets,  allowing effort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focused on developing the next-generation </a:t>
            </a:r>
            <a:r>
              <a:rPr sz="1200" spc="-5" dirty="0">
                <a:latin typeface="Times New Roman"/>
                <a:cs typeface="Times New Roman"/>
              </a:rPr>
              <a:t>product. Standardized products  thus </a:t>
            </a:r>
            <a:r>
              <a:rPr sz="1200" spc="-10" dirty="0">
                <a:latin typeface="Times New Roman"/>
                <a:cs typeface="Times New Roman"/>
              </a:rPr>
              <a:t>yield </a:t>
            </a:r>
            <a:r>
              <a:rPr sz="1200" spc="-5" dirty="0">
                <a:latin typeface="Times New Roman"/>
                <a:cs typeface="Times New Roman"/>
              </a:rPr>
              <a:t>an advantage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product- </a:t>
            </a:r>
            <a:r>
              <a:rPr sz="1200" spc="-5" dirty="0">
                <a:latin typeface="Times New Roman"/>
                <a:cs typeface="Times New Roman"/>
              </a:rPr>
              <a:t>development costs and </a:t>
            </a:r>
            <a:r>
              <a:rPr sz="1200" dirty="0">
                <a:latin typeface="Times New Roman"/>
                <a:cs typeface="Times New Roman"/>
              </a:rPr>
              <a:t>may shorten the time to </a:t>
            </a:r>
            <a:r>
              <a:rPr sz="1200" spc="-5" dirty="0">
                <a:latin typeface="Times New Roman"/>
                <a:cs typeface="Times New Roman"/>
              </a:rPr>
              <a:t>develop new  products.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83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728" y="951563"/>
            <a:ext cx="109462" cy="126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8388" y="951563"/>
            <a:ext cx="1521825" cy="15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18388" y="1338659"/>
            <a:ext cx="6188710" cy="1193800"/>
            <a:chOff x="818388" y="1338659"/>
            <a:chExt cx="6188710" cy="1193800"/>
          </a:xfrm>
        </p:grpSpPr>
        <p:sp>
          <p:nvSpPr>
            <p:cNvPr id="5" name="object 5"/>
            <p:cNvSpPr/>
            <p:nvPr/>
          </p:nvSpPr>
          <p:spPr>
            <a:xfrm>
              <a:off x="914364" y="1338659"/>
              <a:ext cx="5959686" cy="1582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8388" y="1491983"/>
              <a:ext cx="6188202" cy="3345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8388" y="1726679"/>
              <a:ext cx="6188202" cy="3345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8388" y="1961375"/>
              <a:ext cx="6188202" cy="3345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8388" y="2197595"/>
              <a:ext cx="2617469" cy="3345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915842" y="2669098"/>
            <a:ext cx="2434817" cy="158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818388" y="3053159"/>
            <a:ext cx="6188710" cy="722630"/>
            <a:chOff x="818388" y="3053159"/>
            <a:chExt cx="6188710" cy="722630"/>
          </a:xfrm>
        </p:grpSpPr>
        <p:sp>
          <p:nvSpPr>
            <p:cNvPr id="12" name="object 12"/>
            <p:cNvSpPr/>
            <p:nvPr/>
          </p:nvSpPr>
          <p:spPr>
            <a:xfrm>
              <a:off x="914364" y="3053159"/>
              <a:ext cx="5950545" cy="15822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388" y="3206483"/>
              <a:ext cx="6188202" cy="3345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8388" y="3441179"/>
              <a:ext cx="4432554" cy="3345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933399" y="3915717"/>
            <a:ext cx="113548" cy="1357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8342" y="3921839"/>
            <a:ext cx="2174234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02004" y="894333"/>
            <a:ext cx="5969000" cy="7939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6. </a:t>
            </a:r>
            <a:r>
              <a:rPr sz="1200" i="1" spc="-5" dirty="0">
                <a:latin typeface="Times New Roman"/>
                <a:cs typeface="Times New Roman"/>
              </a:rPr>
              <a:t>Economies </a:t>
            </a:r>
            <a:r>
              <a:rPr sz="1200" i="1" dirty="0">
                <a:latin typeface="Times New Roman"/>
                <a:cs typeface="Times New Roman"/>
              </a:rPr>
              <a:t>in Marketing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8499"/>
              </a:lnSpc>
            </a:pPr>
            <a:r>
              <a:rPr sz="1200" spc="-5" dirty="0">
                <a:latin typeface="Times New Roman"/>
                <a:cs typeface="Times New Roman"/>
              </a:rPr>
              <a:t>Even when marketing </a:t>
            </a:r>
            <a:r>
              <a:rPr sz="1200" dirty="0">
                <a:latin typeface="Times New Roman"/>
                <a:cs typeface="Times New Roman"/>
              </a:rPr>
              <a:t>is done on a national </a:t>
            </a:r>
            <a:r>
              <a:rPr sz="1200" spc="-5" dirty="0">
                <a:latin typeface="Times New Roman"/>
                <a:cs typeface="Times New Roman"/>
              </a:rPr>
              <a:t>basis, economies </a:t>
            </a:r>
            <a:r>
              <a:rPr sz="1200" dirty="0">
                <a:latin typeface="Times New Roman"/>
                <a:cs typeface="Times New Roman"/>
              </a:rPr>
              <a:t>of scale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possible with  </a:t>
            </a:r>
            <a:r>
              <a:rPr sz="1200" spc="-5" dirty="0">
                <a:latin typeface="Times New Roman"/>
                <a:cs typeface="Times New Roman"/>
              </a:rPr>
              <a:t>standardized products. Although sales literature, </a:t>
            </a:r>
            <a:r>
              <a:rPr sz="1200" dirty="0">
                <a:latin typeface="Times New Roman"/>
                <a:cs typeface="Times New Roman"/>
              </a:rPr>
              <a:t>sales-force </a:t>
            </a:r>
            <a:r>
              <a:rPr sz="1200" spc="-5" dirty="0">
                <a:latin typeface="Times New Roman"/>
                <a:cs typeface="Times New Roman"/>
              </a:rPr>
              <a:t>training, and advertising </a:t>
            </a:r>
            <a:r>
              <a:rPr sz="1200" spc="5" dirty="0">
                <a:latin typeface="Times New Roman"/>
                <a:cs typeface="Times New Roman"/>
              </a:rPr>
              <a:t>may vary  </a:t>
            </a:r>
            <a:r>
              <a:rPr sz="1200" spc="-5" dirty="0">
                <a:latin typeface="Times New Roman"/>
                <a:cs typeface="Times New Roman"/>
              </a:rPr>
              <a:t>somewhat </a:t>
            </a:r>
            <a:r>
              <a:rPr sz="1200" dirty="0">
                <a:latin typeface="Times New Roman"/>
                <a:cs typeface="Times New Roman"/>
              </a:rPr>
              <a:t>from country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country, </a:t>
            </a:r>
            <a:r>
              <a:rPr sz="1200" spc="5" dirty="0">
                <a:latin typeface="Times New Roman"/>
                <a:cs typeface="Times New Roman"/>
              </a:rPr>
              <a:t>they </a:t>
            </a:r>
            <a:r>
              <a:rPr sz="1200" dirty="0">
                <a:latin typeface="Times New Roman"/>
                <a:cs typeface="Times New Roman"/>
              </a:rPr>
              <a:t>will be much more </a:t>
            </a:r>
            <a:r>
              <a:rPr sz="1200" spc="-5" dirty="0">
                <a:latin typeface="Times New Roman"/>
                <a:cs typeface="Times New Roman"/>
              </a:rPr>
              <a:t>similar when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product is uniform  </a:t>
            </a:r>
            <a:r>
              <a:rPr sz="1200" dirty="0">
                <a:latin typeface="Times New Roman"/>
                <a:cs typeface="Times New Roman"/>
              </a:rPr>
              <a:t>than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adapted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each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Service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requirements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inventories  are </a:t>
            </a:r>
            <a:r>
              <a:rPr sz="1200" dirty="0">
                <a:latin typeface="Times New Roman"/>
                <a:cs typeface="Times New Roman"/>
              </a:rPr>
              <a:t>easier with a standardized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i="1" dirty="0">
                <a:latin typeface="Times New Roman"/>
                <a:cs typeface="Times New Roman"/>
              </a:rPr>
              <a:t>5.1.2 </a:t>
            </a:r>
            <a:r>
              <a:rPr sz="1200" b="1" i="1" spc="-5" dirty="0">
                <a:latin typeface="Times New Roman"/>
                <a:cs typeface="Times New Roman"/>
              </a:rPr>
              <a:t>Factors Encouraging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Adaptation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28400"/>
              </a:lnSpc>
            </a:pPr>
            <a:r>
              <a:rPr sz="1200" spc="-5" dirty="0">
                <a:latin typeface="Times New Roman"/>
                <a:cs typeface="Times New Roman"/>
              </a:rPr>
              <a:t>The greatest argument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adapting products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by doing so the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spc="-10" dirty="0">
                <a:latin typeface="Times New Roman"/>
                <a:cs typeface="Times New Roman"/>
              </a:rPr>
              <a:t>can </a:t>
            </a:r>
            <a:r>
              <a:rPr sz="1200" spc="-5" dirty="0">
                <a:latin typeface="Times New Roman"/>
                <a:cs typeface="Times New Roman"/>
              </a:rPr>
              <a:t>realize higher profits.  Modifying products </a:t>
            </a:r>
            <a:r>
              <a:rPr sz="1200" dirty="0">
                <a:latin typeface="Times New Roman"/>
                <a:cs typeface="Times New Roman"/>
              </a:rPr>
              <a:t>for national or </a:t>
            </a:r>
            <a:r>
              <a:rPr sz="1200" spc="-5" dirty="0">
                <a:latin typeface="Times New Roman"/>
                <a:cs typeface="Times New Roman"/>
              </a:rPr>
              <a:t>regional markets </a:t>
            </a:r>
            <a:r>
              <a:rPr sz="1200" dirty="0">
                <a:latin typeface="Times New Roman"/>
                <a:cs typeface="Times New Roman"/>
              </a:rPr>
              <a:t>may raise revenues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more than the </a:t>
            </a:r>
            <a:r>
              <a:rPr sz="1200" spc="-5" dirty="0">
                <a:latin typeface="Times New Roman"/>
                <a:cs typeface="Times New Roman"/>
              </a:rPr>
              <a:t>costs</a:t>
            </a:r>
            <a:r>
              <a:rPr sz="1200" spc="-1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adaptation. Specific factors encouraging product </a:t>
            </a:r>
            <a:r>
              <a:rPr sz="1200" dirty="0">
                <a:latin typeface="Times New Roman"/>
                <a:cs typeface="Times New Roman"/>
              </a:rPr>
              <a:t>adaptation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include: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SzPct val="108333"/>
              <a:buFont typeface="Times New Roman"/>
              <a:buAutoNum type="arabicPeriod"/>
              <a:tabLst>
                <a:tab pos="2413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Differences </a:t>
            </a:r>
            <a:r>
              <a:rPr sz="1200" i="1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Technical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Standards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Times New Roman"/>
              <a:buAutoNum type="arabicPeriod"/>
            </a:pP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110300"/>
              </a:lnSpc>
            </a:pPr>
            <a:r>
              <a:rPr sz="1200" spc="-5" dirty="0">
                <a:latin typeface="Times New Roman"/>
                <a:cs typeface="Times New Roman"/>
              </a:rPr>
              <a:t>Firms must meet technical standards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order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sell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different national markets. For example,  agricultural </a:t>
            </a:r>
            <a:r>
              <a:rPr sz="1200" dirty="0">
                <a:latin typeface="Times New Roman"/>
                <a:cs typeface="Times New Roman"/>
              </a:rPr>
              <a:t>products sold into the </a:t>
            </a:r>
            <a:r>
              <a:rPr sz="1200" spc="-5" dirty="0">
                <a:latin typeface="Times New Roman"/>
                <a:cs typeface="Times New Roman"/>
              </a:rPr>
              <a:t>U.S. </a:t>
            </a:r>
            <a:r>
              <a:rPr sz="1200" dirty="0">
                <a:latin typeface="Times New Roman"/>
                <a:cs typeface="Times New Roman"/>
              </a:rPr>
              <a:t>must meet </a:t>
            </a:r>
            <a:r>
              <a:rPr sz="1200" spc="-5" dirty="0">
                <a:latin typeface="Times New Roman"/>
                <a:cs typeface="Times New Roman"/>
              </a:rPr>
              <a:t>guidelines </a:t>
            </a:r>
            <a:r>
              <a:rPr sz="1200" dirty="0">
                <a:latin typeface="Times New Roman"/>
                <a:cs typeface="Times New Roman"/>
              </a:rPr>
              <a:t>for maximum </a:t>
            </a:r>
            <a:r>
              <a:rPr sz="1200" spc="-5" dirty="0">
                <a:latin typeface="Times New Roman"/>
                <a:cs typeface="Times New Roman"/>
              </a:rPr>
              <a:t>levels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chemical  additives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fertilizers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growing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such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products.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Europe,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restrictions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beef from cows </a:t>
            </a:r>
            <a:r>
              <a:rPr sz="1200" dirty="0">
                <a:latin typeface="Times New Roman"/>
                <a:cs typeface="Times New Roman"/>
              </a:rPr>
              <a:t>treated with </a:t>
            </a:r>
            <a:r>
              <a:rPr sz="1200" spc="-5" dirty="0">
                <a:latin typeface="Times New Roman"/>
                <a:cs typeface="Times New Roman"/>
              </a:rPr>
              <a:t>growth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hormones.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SzPct val="108333"/>
              <a:buFont typeface="Times New Roman"/>
              <a:buAutoNum type="arabicPeriod" startAt="2"/>
              <a:tabLst>
                <a:tab pos="2413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Consumer </a:t>
            </a:r>
            <a:r>
              <a:rPr sz="1200" i="1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Personal Use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Products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10400"/>
              </a:lnSpc>
              <a:spcBef>
                <a:spcPts val="1175"/>
              </a:spcBef>
            </a:pP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sold to </a:t>
            </a:r>
            <a:r>
              <a:rPr sz="1200" spc="-5" dirty="0">
                <a:latin typeface="Times New Roman"/>
                <a:cs typeface="Times New Roman"/>
              </a:rPr>
              <a:t>consumers and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personal use are </a:t>
            </a:r>
            <a:r>
              <a:rPr sz="1200" dirty="0">
                <a:latin typeface="Times New Roman"/>
                <a:cs typeface="Times New Roman"/>
              </a:rPr>
              <a:t>likely to </a:t>
            </a:r>
            <a:r>
              <a:rPr sz="1200" spc="-5" dirty="0">
                <a:latin typeface="Times New Roman"/>
                <a:cs typeface="Times New Roman"/>
              </a:rPr>
              <a:t>meet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market success when  adapted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local markets. Products such as </a:t>
            </a:r>
            <a:r>
              <a:rPr sz="1200" dirty="0">
                <a:latin typeface="Times New Roman"/>
                <a:cs typeface="Times New Roman"/>
              </a:rPr>
              <a:t>food and </a:t>
            </a:r>
            <a:r>
              <a:rPr sz="1200" spc="-5" dirty="0">
                <a:latin typeface="Times New Roman"/>
                <a:cs typeface="Times New Roman"/>
              </a:rPr>
              <a:t>clothing cater </a:t>
            </a:r>
            <a:r>
              <a:rPr sz="1200" dirty="0">
                <a:latin typeface="Times New Roman"/>
                <a:cs typeface="Times New Roman"/>
              </a:rPr>
              <a:t>to highly individual </a:t>
            </a:r>
            <a:r>
              <a:rPr sz="1200" spc="-5" dirty="0">
                <a:latin typeface="Times New Roman"/>
                <a:cs typeface="Times New Roman"/>
              </a:rPr>
              <a:t>tastes and  hence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adapt </a:t>
            </a:r>
            <a:r>
              <a:rPr sz="1200" dirty="0">
                <a:latin typeface="Times New Roman"/>
                <a:cs typeface="Times New Roman"/>
              </a:rPr>
              <a:t>to the differing needs to </a:t>
            </a:r>
            <a:r>
              <a:rPr sz="1200" spc="-5" dirty="0">
                <a:latin typeface="Times New Roman"/>
                <a:cs typeface="Times New Roman"/>
              </a:rPr>
              <a:t>local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population.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SzPct val="108333"/>
              <a:buFont typeface="Times New Roman"/>
              <a:buAutoNum type="arabicPeriod" startAt="3"/>
              <a:tabLst>
                <a:tab pos="241300" algn="l"/>
              </a:tabLst>
            </a:pPr>
            <a:r>
              <a:rPr sz="1200" i="1" dirty="0">
                <a:latin typeface="Times New Roman"/>
                <a:cs typeface="Times New Roman"/>
              </a:rPr>
              <a:t>Variation in </a:t>
            </a:r>
            <a:r>
              <a:rPr sz="1200" i="1" spc="-5" dirty="0">
                <a:latin typeface="Times New Roman"/>
                <a:cs typeface="Times New Roman"/>
              </a:rPr>
              <a:t>Consumer Needs </a:t>
            </a:r>
            <a:r>
              <a:rPr sz="1200" i="1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Differing Use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Conditions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10200"/>
              </a:lnSpc>
              <a:spcBef>
                <a:spcPts val="1175"/>
              </a:spcBef>
            </a:pPr>
            <a:r>
              <a:rPr sz="1200" spc="-5" dirty="0">
                <a:latin typeface="Times New Roman"/>
                <a:cs typeface="Times New Roman"/>
              </a:rPr>
              <a:t>Although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given </a:t>
            </a:r>
            <a:r>
              <a:rPr sz="1200" dirty="0">
                <a:latin typeface="Times New Roman"/>
                <a:cs typeface="Times New Roman"/>
              </a:rPr>
              <a:t>product </a:t>
            </a:r>
            <a:r>
              <a:rPr sz="1200" spc="-5" dirty="0">
                <a:latin typeface="Times New Roman"/>
                <a:cs typeface="Times New Roman"/>
              </a:rPr>
              <a:t>fulfills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similar functional need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various countries,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conditions  under which </a:t>
            </a:r>
            <a:r>
              <a:rPr sz="1200" dirty="0">
                <a:latin typeface="Times New Roman"/>
                <a:cs typeface="Times New Roman"/>
              </a:rPr>
              <a:t>the product </a:t>
            </a:r>
            <a:r>
              <a:rPr sz="1200" spc="-5" dirty="0">
                <a:latin typeface="Times New Roman"/>
                <a:cs typeface="Times New Roman"/>
              </a:rPr>
              <a:t>is used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vary </a:t>
            </a:r>
            <a:r>
              <a:rPr sz="1200" spc="-5" dirty="0">
                <a:latin typeface="Times New Roman"/>
                <a:cs typeface="Times New Roman"/>
              </a:rPr>
              <a:t>greatly from </a:t>
            </a:r>
            <a:r>
              <a:rPr sz="1200" dirty="0">
                <a:latin typeface="Times New Roman"/>
                <a:cs typeface="Times New Roman"/>
              </a:rPr>
              <a:t>country to </a:t>
            </a:r>
            <a:r>
              <a:rPr sz="1200" spc="-5" dirty="0">
                <a:latin typeface="Times New Roman"/>
                <a:cs typeface="Times New Roman"/>
              </a:rPr>
              <a:t>country. Climate,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instance,  has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effect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sensitive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temperature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humidity,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making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necessary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modify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these 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tropical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arctic markets. Another factor 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difference </a:t>
            </a:r>
            <a:r>
              <a:rPr sz="1200" dirty="0">
                <a:latin typeface="Times New Roman"/>
                <a:cs typeface="Times New Roman"/>
              </a:rPr>
              <a:t>in the skill </a:t>
            </a:r>
            <a:r>
              <a:rPr sz="1200" spc="-5" dirty="0">
                <a:latin typeface="Times New Roman"/>
                <a:cs typeface="Times New Roman"/>
              </a:rPr>
              <a:t>level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users,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especially </a:t>
            </a:r>
            <a:r>
              <a:rPr sz="1200" spc="-5" dirty="0">
                <a:latin typeface="Times New Roman"/>
                <a:cs typeface="Times New Roman"/>
              </a:rPr>
              <a:t>between consumers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industrialized nations and </a:t>
            </a:r>
            <a:r>
              <a:rPr sz="1200" dirty="0">
                <a:latin typeface="Times New Roman"/>
                <a:cs typeface="Times New Roman"/>
              </a:rPr>
              <a:t>those in </a:t>
            </a:r>
            <a:r>
              <a:rPr sz="1200" spc="-5" dirty="0">
                <a:latin typeface="Times New Roman"/>
                <a:cs typeface="Times New Roman"/>
              </a:rPr>
              <a:t>less developed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SzPct val="108333"/>
              <a:buFont typeface="Times New Roman"/>
              <a:buAutoNum type="arabicPeriod" startAt="4"/>
              <a:tabLst>
                <a:tab pos="241300" algn="l"/>
              </a:tabLst>
            </a:pPr>
            <a:r>
              <a:rPr sz="1200" i="1" dirty="0">
                <a:latin typeface="Times New Roman"/>
                <a:cs typeface="Times New Roman"/>
              </a:rPr>
              <a:t>Variation in </a:t>
            </a:r>
            <a:r>
              <a:rPr sz="1200" i="1" spc="-5" dirty="0">
                <a:latin typeface="Times New Roman"/>
                <a:cs typeface="Times New Roman"/>
              </a:rPr>
              <a:t>Ability </a:t>
            </a:r>
            <a:r>
              <a:rPr sz="1200" i="1" dirty="0">
                <a:latin typeface="Times New Roman"/>
                <a:cs typeface="Times New Roman"/>
              </a:rPr>
              <a:t>to </a:t>
            </a:r>
            <a:r>
              <a:rPr sz="1200" i="1" spc="-5" dirty="0">
                <a:latin typeface="Times New Roman"/>
                <a:cs typeface="Times New Roman"/>
              </a:rPr>
              <a:t>Buy</a:t>
            </a:r>
            <a:r>
              <a:rPr sz="1250" i="1" spc="-5" dirty="0">
                <a:latin typeface="Symbol"/>
                <a:cs typeface="Symbol"/>
              </a:rPr>
              <a:t></a:t>
            </a:r>
            <a:r>
              <a:rPr sz="1200" i="1" spc="-5" dirty="0">
                <a:latin typeface="Times New Roman"/>
                <a:cs typeface="Times New Roman"/>
              </a:rPr>
              <a:t>Differing Income </a:t>
            </a:r>
            <a:r>
              <a:rPr sz="1200" i="1" dirty="0">
                <a:latin typeface="Times New Roman"/>
                <a:cs typeface="Times New Roman"/>
              </a:rPr>
              <a:t>Levels</a:t>
            </a:r>
            <a:endParaRPr sz="12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0000"/>
              </a:lnSpc>
              <a:spcBef>
                <a:spcPts val="1205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income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capita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world’s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nations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ranges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$40,000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under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$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300.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affects  </a:t>
            </a:r>
            <a:r>
              <a:rPr sz="1200" dirty="0">
                <a:latin typeface="Times New Roman"/>
                <a:cs typeface="Times New Roman"/>
              </a:rPr>
              <a:t>not only the </a:t>
            </a:r>
            <a:r>
              <a:rPr sz="1200" spc="-5" dirty="0">
                <a:latin typeface="Times New Roman"/>
                <a:cs typeface="Times New Roman"/>
              </a:rPr>
              <a:t>demand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consumer durables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also </a:t>
            </a:r>
            <a:r>
              <a:rPr sz="1200" dirty="0">
                <a:latin typeface="Times New Roman"/>
                <a:cs typeface="Times New Roman"/>
              </a:rPr>
              <a:t>for inexpensive </a:t>
            </a:r>
            <a:r>
              <a:rPr sz="1200" spc="-5" dirty="0">
                <a:latin typeface="Times New Roman"/>
                <a:cs typeface="Times New Roman"/>
              </a:rPr>
              <a:t>consumer products. Product  features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adapted to make the </a:t>
            </a:r>
            <a:r>
              <a:rPr sz="1200" spc="-5" dirty="0">
                <a:latin typeface="Times New Roman"/>
                <a:cs typeface="Times New Roman"/>
              </a:rPr>
              <a:t>product affordable at </a:t>
            </a:r>
            <a:r>
              <a:rPr sz="1200" dirty="0">
                <a:latin typeface="Times New Roman"/>
                <a:cs typeface="Times New Roman"/>
              </a:rPr>
              <a:t>lower income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levels.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84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1253997"/>
            <a:ext cx="5970270" cy="2784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SzPct val="108333"/>
              <a:buFont typeface="Times New Roman"/>
              <a:buAutoNum type="arabicPeriod" startAt="5"/>
              <a:tabLst>
                <a:tab pos="2413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The Impact </a:t>
            </a:r>
            <a:r>
              <a:rPr sz="1200" i="1" dirty="0">
                <a:latin typeface="Times New Roman"/>
                <a:cs typeface="Times New Roman"/>
              </a:rPr>
              <a:t>of Cultural </a:t>
            </a:r>
            <a:r>
              <a:rPr sz="1200" i="1" spc="-5" dirty="0">
                <a:latin typeface="Times New Roman"/>
                <a:cs typeface="Times New Roman"/>
              </a:rPr>
              <a:t>Differences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0400"/>
              </a:lnSpc>
              <a:spcBef>
                <a:spcPts val="1175"/>
              </a:spcBef>
            </a:pPr>
            <a:r>
              <a:rPr sz="1200" spc="-5" dirty="0">
                <a:latin typeface="Times New Roman"/>
                <a:cs typeface="Times New Roman"/>
              </a:rPr>
              <a:t>Cultural differences affect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tastes,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acceptance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products, </a:t>
            </a:r>
            <a:r>
              <a:rPr sz="1200" dirty="0">
                <a:latin typeface="Times New Roman"/>
                <a:cs typeface="Times New Roman"/>
              </a:rPr>
              <a:t>and consumption habits. </a:t>
            </a:r>
            <a:r>
              <a:rPr sz="1200" spc="-5" dirty="0">
                <a:latin typeface="Times New Roman"/>
                <a:cs typeface="Times New Roman"/>
              </a:rPr>
              <a:t>Food </a:t>
            </a:r>
            <a:r>
              <a:rPr sz="1200" spc="-10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an area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which cultural differences dominate. Introducing </a:t>
            </a:r>
            <a:r>
              <a:rPr sz="1200" dirty="0">
                <a:latin typeface="Times New Roman"/>
                <a:cs typeface="Times New Roman"/>
              </a:rPr>
              <a:t>food products into </a:t>
            </a:r>
            <a:r>
              <a:rPr sz="1200" spc="-5" dirty="0">
                <a:latin typeface="Times New Roman"/>
                <a:cs typeface="Times New Roman"/>
              </a:rPr>
              <a:t>foreign markets  when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food itself is </a:t>
            </a:r>
            <a:r>
              <a:rPr sz="1200" dirty="0">
                <a:latin typeface="Times New Roman"/>
                <a:cs typeface="Times New Roman"/>
              </a:rPr>
              <a:t>unknown to the </a:t>
            </a:r>
            <a:r>
              <a:rPr sz="1200" spc="-5" dirty="0">
                <a:latin typeface="Times New Roman"/>
                <a:cs typeface="Times New Roman"/>
              </a:rPr>
              <a:t>population can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challenging.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165100" indent="-152400">
              <a:lnSpc>
                <a:spcPct val="100000"/>
              </a:lnSpc>
              <a:buFont typeface="Times New Roman"/>
              <a:buAutoNum type="arabicPeriod" startAt="6"/>
              <a:tabLst>
                <a:tab pos="1651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Environmentally Induced </a:t>
            </a:r>
            <a:r>
              <a:rPr sz="1200" i="1" dirty="0">
                <a:latin typeface="Times New Roman"/>
                <a:cs typeface="Times New Roman"/>
              </a:rPr>
              <a:t>Adaptation: </a:t>
            </a:r>
            <a:r>
              <a:rPr sz="1200" i="1" spc="-5" dirty="0">
                <a:latin typeface="Times New Roman"/>
                <a:cs typeface="Times New Roman"/>
              </a:rPr>
              <a:t>The Influence </a:t>
            </a:r>
            <a:r>
              <a:rPr sz="1200" i="1" dirty="0">
                <a:latin typeface="Times New Roman"/>
                <a:cs typeface="Times New Roman"/>
              </a:rPr>
              <a:t>of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Governments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9525" algn="just">
              <a:lnSpc>
                <a:spcPct val="110400"/>
              </a:lnSpc>
            </a:pPr>
            <a:r>
              <a:rPr sz="1200" spc="-5" dirty="0">
                <a:latin typeface="Times New Roman"/>
                <a:cs typeface="Times New Roman"/>
              </a:rPr>
              <a:t>Nations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forbid </a:t>
            </a:r>
            <a:r>
              <a:rPr sz="1200" dirty="0">
                <a:latin typeface="Times New Roman"/>
                <a:cs typeface="Times New Roman"/>
              </a:rPr>
              <a:t>certain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to be </a:t>
            </a:r>
            <a:r>
              <a:rPr sz="1200" spc="-5" dirty="0">
                <a:latin typeface="Times New Roman"/>
                <a:cs typeface="Times New Roman"/>
              </a:rPr>
              <a:t>imported </a:t>
            </a:r>
            <a:r>
              <a:rPr sz="1200" dirty="0">
                <a:latin typeface="Times New Roman"/>
                <a:cs typeface="Times New Roman"/>
              </a:rPr>
              <a:t>to their </a:t>
            </a:r>
            <a:r>
              <a:rPr sz="1200" spc="-5" dirty="0">
                <a:latin typeface="Times New Roman"/>
                <a:cs typeface="Times New Roman"/>
              </a:rPr>
              <a:t>country. Conversely, </a:t>
            </a:r>
            <a:r>
              <a:rPr sz="1200" spc="5" dirty="0">
                <a:latin typeface="Times New Roman"/>
                <a:cs typeface="Times New Roman"/>
              </a:rPr>
              <a:t>they may </a:t>
            </a:r>
            <a:r>
              <a:rPr sz="1200" spc="-5" dirty="0">
                <a:latin typeface="Times New Roman"/>
                <a:cs typeface="Times New Roman"/>
              </a:rPr>
              <a:t>require  </a:t>
            </a:r>
            <a:r>
              <a:rPr sz="1200" dirty="0">
                <a:latin typeface="Times New Roman"/>
                <a:cs typeface="Times New Roman"/>
              </a:rPr>
              <a:t>that the product be </a:t>
            </a:r>
            <a:r>
              <a:rPr sz="1200" spc="-5" dirty="0">
                <a:latin typeface="Times New Roman"/>
                <a:cs typeface="Times New Roman"/>
              </a:rPr>
              <a:t>manufactured locally,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imported. </a:t>
            </a:r>
            <a:r>
              <a:rPr sz="1200" dirty="0">
                <a:latin typeface="Times New Roman"/>
                <a:cs typeface="Times New Roman"/>
              </a:rPr>
              <a:t>Demands for local </a:t>
            </a:r>
            <a:r>
              <a:rPr sz="1200" spc="-5" dirty="0">
                <a:latin typeface="Times New Roman"/>
                <a:cs typeface="Times New Roman"/>
              </a:rPr>
              <a:t>production </a:t>
            </a:r>
            <a:r>
              <a:rPr sz="1200" dirty="0">
                <a:latin typeface="Times New Roman"/>
                <a:cs typeface="Times New Roman"/>
              </a:rPr>
              <a:t>or a </a:t>
            </a:r>
            <a:r>
              <a:rPr sz="1200" spc="-5" dirty="0">
                <a:latin typeface="Times New Roman"/>
                <a:cs typeface="Times New Roman"/>
              </a:rPr>
              <a:t>high  degree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“local content”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product often </a:t>
            </a:r>
            <a:r>
              <a:rPr sz="1200" dirty="0">
                <a:latin typeface="Times New Roman"/>
                <a:cs typeface="Times New Roman"/>
              </a:rPr>
              <a:t>lead the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firm to modify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i="1" spc="-5" dirty="0">
                <a:latin typeface="Times New Roman"/>
                <a:cs typeface="Times New Roman"/>
              </a:rPr>
              <a:t>Activity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1200" i="1" dirty="0">
                <a:latin typeface="Times New Roman"/>
                <a:cs typeface="Times New Roman"/>
              </a:rPr>
              <a:t>1.	Outline the </a:t>
            </a:r>
            <a:r>
              <a:rPr sz="1200" i="1" spc="-5" dirty="0">
                <a:latin typeface="Times New Roman"/>
                <a:cs typeface="Times New Roman"/>
              </a:rPr>
              <a:t>factors </a:t>
            </a:r>
            <a:r>
              <a:rPr sz="1200" i="1" dirty="0">
                <a:latin typeface="Times New Roman"/>
                <a:cs typeface="Times New Roman"/>
              </a:rPr>
              <a:t>encouraging</a:t>
            </a:r>
            <a:r>
              <a:rPr sz="1200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standardization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704" y="4378401"/>
            <a:ext cx="4343400" cy="0"/>
          </a:xfrm>
          <a:custGeom>
            <a:avLst/>
            <a:gdLst/>
            <a:ahLst/>
            <a:cxnLst/>
            <a:rect l="l" t="t" r="r" b="b"/>
            <a:pathLst>
              <a:path w="4343400">
                <a:moveTo>
                  <a:pt x="0" y="0"/>
                </a:moveTo>
                <a:lnTo>
                  <a:pt x="4343400" y="0"/>
                </a:lnTo>
              </a:path>
            </a:pathLst>
          </a:custGeom>
          <a:ln w="62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704" y="4733493"/>
            <a:ext cx="4343400" cy="0"/>
          </a:xfrm>
          <a:custGeom>
            <a:avLst/>
            <a:gdLst/>
            <a:ahLst/>
            <a:cxnLst/>
            <a:rect l="l" t="t" r="r" b="b"/>
            <a:pathLst>
              <a:path w="4343400">
                <a:moveTo>
                  <a:pt x="0" y="0"/>
                </a:moveTo>
                <a:lnTo>
                  <a:pt x="4343400" y="0"/>
                </a:lnTo>
              </a:path>
            </a:pathLst>
          </a:custGeom>
          <a:ln w="62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704" y="5087061"/>
            <a:ext cx="4344035" cy="0"/>
          </a:xfrm>
          <a:custGeom>
            <a:avLst/>
            <a:gdLst/>
            <a:ahLst/>
            <a:cxnLst/>
            <a:rect l="l" t="t" r="r" b="b"/>
            <a:pathLst>
              <a:path w="4344035">
                <a:moveTo>
                  <a:pt x="0" y="0"/>
                </a:moveTo>
                <a:lnTo>
                  <a:pt x="4343730" y="0"/>
                </a:lnTo>
              </a:path>
            </a:pathLst>
          </a:custGeom>
          <a:ln w="62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02004" y="5245734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2.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9153" y="5245734"/>
            <a:ext cx="27146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Outline the </a:t>
            </a:r>
            <a:r>
              <a:rPr sz="1200" i="1" spc="-5" dirty="0">
                <a:latin typeface="Times New Roman"/>
                <a:cs typeface="Times New Roman"/>
              </a:rPr>
              <a:t>factors </a:t>
            </a:r>
            <a:r>
              <a:rPr sz="1200" i="1" dirty="0">
                <a:latin typeface="Times New Roman"/>
                <a:cs typeface="Times New Roman"/>
              </a:rPr>
              <a:t>encouraging</a:t>
            </a:r>
            <a:r>
              <a:rPr sz="1200" i="1" spc="-6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adaptation.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4704" y="5794451"/>
            <a:ext cx="4343400" cy="0"/>
          </a:xfrm>
          <a:custGeom>
            <a:avLst/>
            <a:gdLst/>
            <a:ahLst/>
            <a:cxnLst/>
            <a:rect l="l" t="t" r="r" b="b"/>
            <a:pathLst>
              <a:path w="4343400">
                <a:moveTo>
                  <a:pt x="0" y="0"/>
                </a:moveTo>
                <a:lnTo>
                  <a:pt x="4343400" y="0"/>
                </a:lnTo>
              </a:path>
            </a:pathLst>
          </a:custGeom>
          <a:ln w="62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704" y="6149543"/>
            <a:ext cx="4343400" cy="0"/>
          </a:xfrm>
          <a:custGeom>
            <a:avLst/>
            <a:gdLst/>
            <a:ahLst/>
            <a:cxnLst/>
            <a:rect l="l" t="t" r="r" b="b"/>
            <a:pathLst>
              <a:path w="4343400">
                <a:moveTo>
                  <a:pt x="0" y="0"/>
                </a:moveTo>
                <a:lnTo>
                  <a:pt x="4343400" y="0"/>
                </a:lnTo>
              </a:path>
            </a:pathLst>
          </a:custGeom>
          <a:ln w="62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02004" y="6311265"/>
            <a:ext cx="5969635" cy="2440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241300" lvl="1" indent="-228600">
              <a:lnSpc>
                <a:spcPct val="100000"/>
              </a:lnSpc>
              <a:buAutoNum type="arabicPeriod" startAt="2"/>
              <a:tabLst>
                <a:tab pos="2413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Product Attributes in International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Markets</a:t>
            </a:r>
            <a:endParaRPr sz="1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 startAt="2"/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17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policy </a:t>
            </a:r>
            <a:r>
              <a:rPr sz="1200" spc="-5" dirty="0">
                <a:latin typeface="Times New Roman"/>
                <a:cs typeface="Times New Roman"/>
              </a:rPr>
              <a:t>goes </a:t>
            </a:r>
            <a:r>
              <a:rPr sz="1200" dirty="0">
                <a:latin typeface="Times New Roman"/>
                <a:cs typeface="Times New Roman"/>
              </a:rPr>
              <a:t>beyond the product itself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dirty="0">
                <a:latin typeface="Times New Roman"/>
                <a:cs typeface="Times New Roman"/>
              </a:rPr>
              <a:t>attributes </a:t>
            </a:r>
            <a:r>
              <a:rPr sz="1200" spc="-5" dirty="0">
                <a:latin typeface="Times New Roman"/>
                <a:cs typeface="Times New Roman"/>
              </a:rPr>
              <a:t>such as </a:t>
            </a:r>
            <a:r>
              <a:rPr sz="1200" b="1" dirty="0">
                <a:latin typeface="Times New Roman"/>
                <a:cs typeface="Times New Roman"/>
              </a:rPr>
              <a:t>brands </a:t>
            </a:r>
            <a:r>
              <a:rPr sz="1200" b="1" spc="-5" dirty="0">
                <a:latin typeface="Times New Roman"/>
                <a:cs typeface="Times New Roman"/>
              </a:rPr>
              <a:t>and trademarks,  country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origin, packaging and </a:t>
            </a:r>
            <a:r>
              <a:rPr sz="1200" b="1" dirty="0">
                <a:latin typeface="Times New Roman"/>
                <a:cs typeface="Times New Roman"/>
              </a:rPr>
              <a:t>labeling, </a:t>
            </a:r>
            <a:r>
              <a:rPr sz="1200" b="1" spc="-5" dirty="0">
                <a:latin typeface="Times New Roman"/>
                <a:cs typeface="Times New Roman"/>
              </a:rPr>
              <a:t>and warranty and service polices represent </a:t>
            </a:r>
            <a:r>
              <a:rPr sz="1200" b="1" dirty="0">
                <a:latin typeface="Times New Roman"/>
                <a:cs typeface="Times New Roman"/>
              </a:rPr>
              <a:t>key  </a:t>
            </a:r>
            <a:r>
              <a:rPr sz="1200" b="1" spc="-5" dirty="0">
                <a:latin typeface="Times New Roman"/>
                <a:cs typeface="Times New Roman"/>
              </a:rPr>
              <a:t>decision areas.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355600" lvl="2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Brands and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Trademarks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10000"/>
              </a:lnSpc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major </a:t>
            </a:r>
            <a:r>
              <a:rPr sz="1200" spc="-5" dirty="0">
                <a:latin typeface="Times New Roman"/>
                <a:cs typeface="Times New Roman"/>
              </a:rPr>
              <a:t>focus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protecting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company’s </a:t>
            </a:r>
            <a:r>
              <a:rPr sz="1200" dirty="0">
                <a:latin typeface="Times New Roman"/>
                <a:cs typeface="Times New Roman"/>
              </a:rPr>
              <a:t>brands </a:t>
            </a:r>
            <a:r>
              <a:rPr sz="1200" spc="-5" dirty="0">
                <a:latin typeface="Times New Roman"/>
                <a:cs typeface="Times New Roman"/>
              </a:rPr>
              <a:t>and trademarks.  Another is deciding whether there </a:t>
            </a:r>
            <a:r>
              <a:rPr sz="1200" dirty="0">
                <a:latin typeface="Times New Roman"/>
                <a:cs typeface="Times New Roman"/>
              </a:rPr>
              <a:t>should be one </a:t>
            </a:r>
            <a:r>
              <a:rPr sz="1200" spc="-5" dirty="0">
                <a:latin typeface="Times New Roman"/>
                <a:cs typeface="Times New Roman"/>
              </a:rPr>
              <a:t>international brand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different national brands  </a:t>
            </a:r>
            <a:r>
              <a:rPr sz="1200" dirty="0">
                <a:latin typeface="Times New Roman"/>
                <a:cs typeface="Times New Roman"/>
              </a:rPr>
              <a:t>for a </a:t>
            </a:r>
            <a:r>
              <a:rPr sz="1200" spc="-5" dirty="0">
                <a:latin typeface="Times New Roman"/>
                <a:cs typeface="Times New Roman"/>
              </a:rPr>
              <a:t>given </a:t>
            </a:r>
            <a:r>
              <a:rPr sz="1200" dirty="0">
                <a:latin typeface="Times New Roman"/>
                <a:cs typeface="Times New Roman"/>
              </a:rPr>
              <a:t>product. </a:t>
            </a:r>
            <a:r>
              <a:rPr sz="1200" spc="-5" dirty="0">
                <a:latin typeface="Times New Roman"/>
                <a:cs typeface="Times New Roman"/>
              </a:rPr>
              <a:t>Another question regards </a:t>
            </a:r>
            <a:r>
              <a:rPr sz="1200" dirty="0">
                <a:latin typeface="Times New Roman"/>
                <a:cs typeface="Times New Roman"/>
              </a:rPr>
              <a:t>the role of </a:t>
            </a:r>
            <a:r>
              <a:rPr sz="1200" spc="-5" dirty="0">
                <a:latin typeface="Times New Roman"/>
                <a:cs typeface="Times New Roman"/>
              </a:rPr>
              <a:t>private </a:t>
            </a:r>
            <a:r>
              <a:rPr sz="1200" dirty="0">
                <a:latin typeface="Times New Roman"/>
                <a:cs typeface="Times New Roman"/>
              </a:rPr>
              <a:t>branding in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85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77062"/>
            <a:ext cx="5971540" cy="7700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118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marketing. </a:t>
            </a:r>
            <a:r>
              <a:rPr sz="1200" dirty="0">
                <a:latin typeface="Times New Roman"/>
                <a:cs typeface="Times New Roman"/>
              </a:rPr>
              <a:t>The main question </a:t>
            </a:r>
            <a:r>
              <a:rPr sz="1200" spc="-5" dirty="0">
                <a:latin typeface="Times New Roman"/>
                <a:cs typeface="Times New Roman"/>
              </a:rPr>
              <a:t>is whether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promote local </a:t>
            </a:r>
            <a:r>
              <a:rPr sz="1200" dirty="0">
                <a:latin typeface="Times New Roman"/>
                <a:cs typeface="Times New Roman"/>
              </a:rPr>
              <a:t>country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dirty="0">
                <a:latin typeface="Times New Roman"/>
                <a:cs typeface="Times New Roman"/>
              </a:rPr>
              <a:t>specific </a:t>
            </a:r>
            <a:r>
              <a:rPr sz="1200" spc="-5" dirty="0">
                <a:latin typeface="Times New Roman"/>
                <a:cs typeface="Times New Roman"/>
              </a:rPr>
              <a:t>brands </a:t>
            </a:r>
            <a:r>
              <a:rPr sz="1200" dirty="0">
                <a:latin typeface="Times New Roman"/>
                <a:cs typeface="Times New Roman"/>
              </a:rPr>
              <a:t>or to </a:t>
            </a:r>
            <a:r>
              <a:rPr sz="1200" spc="-5" dirty="0">
                <a:latin typeface="Times New Roman"/>
                <a:cs typeface="Times New Roman"/>
              </a:rPr>
              <a:t>establish  global and regional </a:t>
            </a:r>
            <a:r>
              <a:rPr sz="1200" dirty="0">
                <a:latin typeface="Times New Roman"/>
                <a:cs typeface="Times New Roman"/>
              </a:rPr>
              <a:t>brands with </a:t>
            </a:r>
            <a:r>
              <a:rPr sz="1200" spc="-5" dirty="0">
                <a:latin typeface="Times New Roman"/>
                <a:cs typeface="Times New Roman"/>
              </a:rPr>
              <a:t>appeal across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Branding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10200"/>
              </a:lnSpc>
            </a:pPr>
            <a:r>
              <a:rPr sz="1200" spc="-5" dirty="0">
                <a:latin typeface="Times New Roman"/>
                <a:cs typeface="Times New Roman"/>
              </a:rPr>
              <a:t>A brand once </a:t>
            </a:r>
            <a:r>
              <a:rPr sz="1200" dirty="0">
                <a:latin typeface="Times New Roman"/>
                <a:cs typeface="Times New Roman"/>
              </a:rPr>
              <a:t>developed </a:t>
            </a:r>
            <a:r>
              <a:rPr sz="1200" spc="-5" dirty="0">
                <a:latin typeface="Times New Roman"/>
                <a:cs typeface="Times New Roman"/>
              </a:rPr>
              <a:t>and recognized, can </a:t>
            </a:r>
            <a:r>
              <a:rPr sz="1200" dirty="0">
                <a:latin typeface="Times New Roman"/>
                <a:cs typeface="Times New Roman"/>
              </a:rPr>
              <a:t>have a long </a:t>
            </a:r>
            <a:r>
              <a:rPr sz="1200" spc="-5" dirty="0">
                <a:latin typeface="Times New Roman"/>
                <a:cs typeface="Times New Roman"/>
              </a:rPr>
              <a:t>life: Major </a:t>
            </a:r>
            <a:r>
              <a:rPr sz="1200" dirty="0">
                <a:latin typeface="Times New Roman"/>
                <a:cs typeface="Times New Roman"/>
              </a:rPr>
              <a:t>brands </a:t>
            </a:r>
            <a:r>
              <a:rPr sz="1200" spc="-5" dirty="0">
                <a:latin typeface="Times New Roman"/>
                <a:cs typeface="Times New Roman"/>
              </a:rPr>
              <a:t>such as Gillette and  Coca-Cola </a:t>
            </a:r>
            <a:r>
              <a:rPr sz="1200" dirty="0">
                <a:latin typeface="Times New Roman"/>
                <a:cs typeface="Times New Roman"/>
              </a:rPr>
              <a:t>have been popular for </a:t>
            </a:r>
            <a:r>
              <a:rPr sz="1200" spc="5" dirty="0">
                <a:latin typeface="Times New Roman"/>
                <a:cs typeface="Times New Roman"/>
              </a:rPr>
              <a:t>many </a:t>
            </a:r>
            <a:r>
              <a:rPr sz="1200" spc="-5" dirty="0">
                <a:latin typeface="Times New Roman"/>
                <a:cs typeface="Times New Roman"/>
              </a:rPr>
              <a:t>years. </a:t>
            </a:r>
            <a:r>
              <a:rPr sz="1200" i="1" dirty="0">
                <a:latin typeface="Times New Roman"/>
                <a:cs typeface="Times New Roman"/>
              </a:rPr>
              <a:t>A big </a:t>
            </a:r>
            <a:r>
              <a:rPr sz="1200" i="1" spc="-5" dirty="0">
                <a:latin typeface="Times New Roman"/>
                <a:cs typeface="Times New Roman"/>
              </a:rPr>
              <a:t>question </a:t>
            </a:r>
            <a:r>
              <a:rPr sz="1200" i="1" dirty="0">
                <a:latin typeface="Times New Roman"/>
                <a:cs typeface="Times New Roman"/>
              </a:rPr>
              <a:t>then </a:t>
            </a:r>
            <a:r>
              <a:rPr sz="1200" i="1" spc="-5" dirty="0">
                <a:latin typeface="Times New Roman"/>
                <a:cs typeface="Times New Roman"/>
              </a:rPr>
              <a:t>is </a:t>
            </a:r>
            <a:r>
              <a:rPr sz="1200" i="1" dirty="0">
                <a:latin typeface="Times New Roman"/>
                <a:cs typeface="Times New Roman"/>
              </a:rPr>
              <a:t>how to build up brand  </a:t>
            </a:r>
            <a:r>
              <a:rPr sz="1200" i="1" spc="-5" dirty="0">
                <a:latin typeface="Times New Roman"/>
                <a:cs typeface="Times New Roman"/>
              </a:rPr>
              <a:t>recognition </a:t>
            </a:r>
            <a:r>
              <a:rPr sz="1200" i="1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international markets. Brands can </a:t>
            </a:r>
            <a:r>
              <a:rPr sz="1200" i="1" dirty="0">
                <a:latin typeface="Times New Roman"/>
                <a:cs typeface="Times New Roman"/>
              </a:rPr>
              <a:t>be built up through </a:t>
            </a:r>
            <a:r>
              <a:rPr sz="1200" i="1" spc="-5" dirty="0">
                <a:latin typeface="Times New Roman"/>
                <a:cs typeface="Times New Roman"/>
              </a:rPr>
              <a:t>adverting, </a:t>
            </a:r>
            <a:r>
              <a:rPr sz="1200" i="1" dirty="0">
                <a:latin typeface="Times New Roman"/>
                <a:cs typeface="Times New Roman"/>
              </a:rPr>
              <a:t>but </a:t>
            </a:r>
            <a:r>
              <a:rPr sz="1200" i="1" spc="-5" dirty="0">
                <a:latin typeface="Times New Roman"/>
                <a:cs typeface="Times New Roman"/>
              </a:rPr>
              <a:t>advertising  merely </a:t>
            </a:r>
            <a:r>
              <a:rPr sz="1200" i="1" dirty="0">
                <a:latin typeface="Times New Roman"/>
                <a:cs typeface="Times New Roman"/>
              </a:rPr>
              <a:t>builds on the brand’s foundation, which </a:t>
            </a:r>
            <a:r>
              <a:rPr sz="1200" i="1" spc="-5" dirty="0">
                <a:latin typeface="Times New Roman"/>
                <a:cs typeface="Times New Roman"/>
              </a:rPr>
              <a:t>rests </a:t>
            </a:r>
            <a:r>
              <a:rPr sz="1200" i="1" dirty="0">
                <a:latin typeface="Times New Roman"/>
                <a:cs typeface="Times New Roman"/>
              </a:rPr>
              <a:t>on </a:t>
            </a:r>
            <a:r>
              <a:rPr sz="1200" i="1" spc="-5" dirty="0">
                <a:latin typeface="Times New Roman"/>
                <a:cs typeface="Times New Roman"/>
              </a:rPr>
              <a:t>(a) </a:t>
            </a:r>
            <a:r>
              <a:rPr sz="1200" i="1" dirty="0">
                <a:latin typeface="Times New Roman"/>
                <a:cs typeface="Times New Roman"/>
              </a:rPr>
              <a:t>quality, </a:t>
            </a:r>
            <a:r>
              <a:rPr sz="1200" i="1" spc="-5" dirty="0">
                <a:latin typeface="Times New Roman"/>
                <a:cs typeface="Times New Roman"/>
              </a:rPr>
              <a:t>(b) </a:t>
            </a:r>
            <a:r>
              <a:rPr sz="1200" i="1" dirty="0">
                <a:latin typeface="Times New Roman"/>
                <a:cs typeface="Times New Roman"/>
              </a:rPr>
              <a:t>innovation, </a:t>
            </a:r>
            <a:r>
              <a:rPr sz="1200" i="1" spc="-5" dirty="0">
                <a:latin typeface="Times New Roman"/>
                <a:cs typeface="Times New Roman"/>
              </a:rPr>
              <a:t>(c) superior  service, (d) customer satisfaction, </a:t>
            </a:r>
            <a:r>
              <a:rPr sz="1200" i="1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(e)</a:t>
            </a:r>
            <a:r>
              <a:rPr sz="1200" i="1" spc="3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value.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0100"/>
              </a:lnSpc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return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branding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brand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loyalty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repeat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purchases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loyal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customer;  </a:t>
            </a:r>
            <a:r>
              <a:rPr sz="1200" dirty="0">
                <a:latin typeface="Times New Roman"/>
                <a:cs typeface="Times New Roman"/>
              </a:rPr>
              <a:t>since acquiring </a:t>
            </a:r>
            <a:r>
              <a:rPr sz="1200" spc="-5" dirty="0">
                <a:latin typeface="Times New Roman"/>
                <a:cs typeface="Times New Roman"/>
              </a:rPr>
              <a:t>customers is costly, loyal </a:t>
            </a:r>
            <a:r>
              <a:rPr sz="1200" dirty="0">
                <a:latin typeface="Times New Roman"/>
                <a:cs typeface="Times New Roman"/>
              </a:rPr>
              <a:t>customers who buy regularly are </a:t>
            </a:r>
            <a:r>
              <a:rPr sz="1200" spc="-5" dirty="0">
                <a:latin typeface="Times New Roman"/>
                <a:cs typeface="Times New Roman"/>
              </a:rPr>
              <a:t>valuable </a:t>
            </a:r>
            <a:r>
              <a:rPr sz="1200" dirty="0">
                <a:latin typeface="Times New Roman"/>
                <a:cs typeface="Times New Roman"/>
              </a:rPr>
              <a:t>to a </a:t>
            </a:r>
            <a:r>
              <a:rPr sz="1200" spc="-5" dirty="0">
                <a:latin typeface="Times New Roman"/>
                <a:cs typeface="Times New Roman"/>
              </a:rPr>
              <a:t>firm.  Furthermore, </a:t>
            </a:r>
            <a:r>
              <a:rPr sz="1200" dirty="0">
                <a:latin typeface="Times New Roman"/>
                <a:cs typeface="Times New Roman"/>
              </a:rPr>
              <a:t>brands provide </a:t>
            </a:r>
            <a:r>
              <a:rPr sz="1200" spc="-5" dirty="0">
                <a:latin typeface="Times New Roman"/>
                <a:cs typeface="Times New Roman"/>
              </a:rPr>
              <a:t>customers </a:t>
            </a:r>
            <a:r>
              <a:rPr sz="1200" dirty="0">
                <a:latin typeface="Times New Roman"/>
                <a:cs typeface="Times New Roman"/>
              </a:rPr>
              <a:t>with a </a:t>
            </a:r>
            <a:r>
              <a:rPr sz="1200" spc="-5" dirty="0">
                <a:latin typeface="Times New Roman"/>
                <a:cs typeface="Times New Roman"/>
              </a:rPr>
              <a:t>guarantee </a:t>
            </a:r>
            <a:r>
              <a:rPr sz="1200" dirty="0">
                <a:latin typeface="Times New Roman"/>
                <a:cs typeface="Times New Roman"/>
              </a:rPr>
              <a:t>of value and </a:t>
            </a:r>
            <a:r>
              <a:rPr sz="1200" spc="-5" dirty="0">
                <a:latin typeface="Times New Roman"/>
                <a:cs typeface="Times New Roman"/>
              </a:rPr>
              <a:t>quality, </a:t>
            </a:r>
            <a:r>
              <a:rPr sz="1200" dirty="0">
                <a:latin typeface="Times New Roman"/>
                <a:cs typeface="Times New Roman"/>
              </a:rPr>
              <a:t>making the  </a:t>
            </a:r>
            <a:r>
              <a:rPr sz="1200" spc="-5" dirty="0">
                <a:latin typeface="Times New Roman"/>
                <a:cs typeface="Times New Roman"/>
              </a:rPr>
              <a:t>customer’s </a:t>
            </a:r>
            <a:r>
              <a:rPr sz="1200" dirty="0">
                <a:latin typeface="Times New Roman"/>
                <a:cs typeface="Times New Roman"/>
              </a:rPr>
              <a:t>choice </a:t>
            </a:r>
            <a:r>
              <a:rPr sz="1200" spc="-5" dirty="0">
                <a:latin typeface="Times New Roman"/>
                <a:cs typeface="Times New Roman"/>
              </a:rPr>
              <a:t>easier;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frees </a:t>
            </a:r>
            <a:r>
              <a:rPr sz="1200" dirty="0">
                <a:latin typeface="Times New Roman"/>
                <a:cs typeface="Times New Roman"/>
              </a:rPr>
              <a:t>them from the </a:t>
            </a:r>
            <a:r>
              <a:rPr sz="1200" spc="-5" dirty="0">
                <a:latin typeface="Times New Roman"/>
                <a:cs typeface="Times New Roman"/>
              </a:rPr>
              <a:t>confusion and </a:t>
            </a:r>
            <a:r>
              <a:rPr sz="1200" dirty="0">
                <a:latin typeface="Times New Roman"/>
                <a:cs typeface="Times New Roman"/>
              </a:rPr>
              <a:t>message </a:t>
            </a:r>
            <a:r>
              <a:rPr sz="1200" spc="-5" dirty="0">
                <a:latin typeface="Times New Roman"/>
                <a:cs typeface="Times New Roman"/>
              </a:rPr>
              <a:t>fatigue endemic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consumption, allowing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customer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make safe choices, secures </a:t>
            </a:r>
            <a:r>
              <a:rPr sz="1200" dirty="0">
                <a:latin typeface="Times New Roman"/>
                <a:cs typeface="Times New Roman"/>
              </a:rPr>
              <a:t>that satisfaction </a:t>
            </a:r>
            <a:r>
              <a:rPr sz="1200" spc="-5" dirty="0">
                <a:latin typeface="Times New Roman"/>
                <a:cs typeface="Times New Roman"/>
              </a:rPr>
              <a:t>and value will  result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brand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purchased.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Brands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allow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firm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charge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premium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prices,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profits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  </a:t>
            </a:r>
            <a:r>
              <a:rPr sz="1200" spc="-5" dirty="0">
                <a:latin typeface="Times New Roman"/>
                <a:cs typeface="Times New Roman"/>
              </a:rPr>
              <a:t>premium pricing, </a:t>
            </a:r>
            <a:r>
              <a:rPr sz="1200" dirty="0">
                <a:latin typeface="Times New Roman"/>
                <a:cs typeface="Times New Roman"/>
              </a:rPr>
              <a:t>coupled with steady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share </a:t>
            </a:r>
            <a:r>
              <a:rPr sz="1200" spc="-5" dirty="0">
                <a:latin typeface="Times New Roman"/>
                <a:cs typeface="Times New Roman"/>
              </a:rPr>
              <a:t>and repeat purchases, result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measureable  cash </a:t>
            </a:r>
            <a:r>
              <a:rPr sz="1200" dirty="0">
                <a:latin typeface="Times New Roman"/>
                <a:cs typeface="Times New Roman"/>
              </a:rPr>
              <a:t>flow, </a:t>
            </a:r>
            <a:r>
              <a:rPr sz="1200" spc="-5" dirty="0">
                <a:latin typeface="Times New Roman"/>
                <a:cs typeface="Times New Roman"/>
              </a:rPr>
              <a:t>which is at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heart </a:t>
            </a:r>
            <a:r>
              <a:rPr sz="1200" dirty="0">
                <a:latin typeface="Times New Roman"/>
                <a:cs typeface="Times New Roman"/>
              </a:rPr>
              <a:t>of brand equity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calculations.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Brand extensions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0200"/>
              </a:lnSpc>
            </a:pPr>
            <a:r>
              <a:rPr sz="1200" spc="-5" dirty="0">
                <a:latin typeface="Times New Roman"/>
                <a:cs typeface="Times New Roman"/>
              </a:rPr>
              <a:t>Brand </a:t>
            </a:r>
            <a:r>
              <a:rPr sz="1200" dirty="0">
                <a:latin typeface="Times New Roman"/>
                <a:cs typeface="Times New Roman"/>
              </a:rPr>
              <a:t>extension </a:t>
            </a:r>
            <a:r>
              <a:rPr sz="1200" spc="-5" dirty="0">
                <a:latin typeface="Times New Roman"/>
                <a:cs typeface="Times New Roman"/>
              </a:rPr>
              <a:t>allows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firm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an existing presence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overseas </a:t>
            </a:r>
            <a:r>
              <a:rPr sz="1200" dirty="0">
                <a:latin typeface="Times New Roman"/>
                <a:cs typeface="Times New Roman"/>
              </a:rPr>
              <a:t>markets to quickly </a:t>
            </a:r>
            <a:r>
              <a:rPr sz="1200" spc="-5" dirty="0">
                <a:latin typeface="Times New Roman"/>
                <a:cs typeface="Times New Roman"/>
              </a:rPr>
              <a:t>establish  its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new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well–known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brand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name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reputation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quality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extend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aura  of </a:t>
            </a:r>
            <a:r>
              <a:rPr sz="1200" spc="-5" dirty="0">
                <a:latin typeface="Times New Roman"/>
                <a:cs typeface="Times New Roman"/>
              </a:rPr>
              <a:t>high </a:t>
            </a:r>
            <a:r>
              <a:rPr sz="1200" dirty="0">
                <a:latin typeface="Times New Roman"/>
                <a:cs typeface="Times New Roman"/>
              </a:rPr>
              <a:t>quality to the new </a:t>
            </a:r>
            <a:r>
              <a:rPr sz="1200" spc="-5" dirty="0">
                <a:latin typeface="Times New Roman"/>
                <a:cs typeface="Times New Roman"/>
              </a:rPr>
              <a:t>product. Brand </a:t>
            </a:r>
            <a:r>
              <a:rPr sz="1200" dirty="0">
                <a:latin typeface="Times New Roman"/>
                <a:cs typeface="Times New Roman"/>
              </a:rPr>
              <a:t>extension </a:t>
            </a:r>
            <a:r>
              <a:rPr sz="1200" spc="-5" dirty="0">
                <a:latin typeface="Times New Roman"/>
                <a:cs typeface="Times New Roman"/>
              </a:rPr>
              <a:t>can allow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new </a:t>
            </a:r>
            <a:r>
              <a:rPr sz="1200" dirty="0">
                <a:latin typeface="Times New Roman"/>
                <a:cs typeface="Times New Roman"/>
              </a:rPr>
              <a:t>product to be </a:t>
            </a:r>
            <a:r>
              <a:rPr sz="1200" spc="-5" dirty="0">
                <a:latin typeface="Times New Roman"/>
                <a:cs typeface="Times New Roman"/>
              </a:rPr>
              <a:t>introduced 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lower advertising </a:t>
            </a:r>
            <a:r>
              <a:rPr sz="1200" dirty="0">
                <a:latin typeface="Times New Roman"/>
                <a:cs typeface="Times New Roman"/>
              </a:rPr>
              <a:t>expenditures. The </a:t>
            </a:r>
            <a:r>
              <a:rPr sz="1200" spc="-5" dirty="0">
                <a:latin typeface="Times New Roman"/>
                <a:cs typeface="Times New Roman"/>
              </a:rPr>
              <a:t>comfort level and familiarity associated </a:t>
            </a:r>
            <a:r>
              <a:rPr sz="1200" dirty="0">
                <a:latin typeface="Times New Roman"/>
                <a:cs typeface="Times New Roman"/>
              </a:rPr>
              <a:t>with a </a:t>
            </a:r>
            <a:r>
              <a:rPr sz="1200" spc="-5" dirty="0">
                <a:latin typeface="Times New Roman"/>
                <a:cs typeface="Times New Roman"/>
              </a:rPr>
              <a:t>well </a:t>
            </a:r>
            <a:r>
              <a:rPr sz="1200" dirty="0">
                <a:latin typeface="Times New Roman"/>
                <a:cs typeface="Times New Roman"/>
              </a:rPr>
              <a:t>–  known </a:t>
            </a:r>
            <a:r>
              <a:rPr sz="1200" spc="-5" dirty="0">
                <a:latin typeface="Times New Roman"/>
                <a:cs typeface="Times New Roman"/>
              </a:rPr>
              <a:t>brand </a:t>
            </a:r>
            <a:r>
              <a:rPr sz="1200" dirty="0">
                <a:latin typeface="Times New Roman"/>
                <a:cs typeface="Times New Roman"/>
              </a:rPr>
              <a:t>can motivate </a:t>
            </a:r>
            <a:r>
              <a:rPr sz="1200" spc="-5" dirty="0">
                <a:latin typeface="Times New Roman"/>
                <a:cs typeface="Times New Roman"/>
              </a:rPr>
              <a:t>customers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try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new product rather than </a:t>
            </a:r>
            <a:r>
              <a:rPr sz="1200" dirty="0">
                <a:latin typeface="Times New Roman"/>
                <a:cs typeface="Times New Roman"/>
              </a:rPr>
              <a:t>a competitor’s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0200"/>
              </a:lnSpc>
            </a:pPr>
            <a:r>
              <a:rPr sz="1200" spc="-5" dirty="0">
                <a:latin typeface="Times New Roman"/>
                <a:cs typeface="Times New Roman"/>
              </a:rPr>
              <a:t>Brand </a:t>
            </a:r>
            <a:r>
              <a:rPr sz="1200" dirty="0">
                <a:latin typeface="Times New Roman"/>
                <a:cs typeface="Times New Roman"/>
              </a:rPr>
              <a:t>extensions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include launching the same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in a </a:t>
            </a:r>
            <a:r>
              <a:rPr sz="1200" spc="-5" dirty="0">
                <a:latin typeface="Times New Roman"/>
                <a:cs typeface="Times New Roman"/>
              </a:rPr>
              <a:t>different </a:t>
            </a:r>
            <a:r>
              <a:rPr sz="1200" dirty="0">
                <a:latin typeface="Times New Roman"/>
                <a:cs typeface="Times New Roman"/>
              </a:rPr>
              <a:t>form, adding the brand  </a:t>
            </a:r>
            <a:r>
              <a:rPr sz="1200" spc="-5" dirty="0">
                <a:latin typeface="Times New Roman"/>
                <a:cs typeface="Times New Roman"/>
              </a:rPr>
              <a:t>name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related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often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together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(“companion”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products)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building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company  </a:t>
            </a:r>
            <a:r>
              <a:rPr sz="1200" spc="-5" dirty="0">
                <a:latin typeface="Times New Roman"/>
                <a:cs typeface="Times New Roman"/>
              </a:rPr>
              <a:t>image and </a:t>
            </a:r>
            <a:r>
              <a:rPr sz="1200" dirty="0">
                <a:latin typeface="Times New Roman"/>
                <a:cs typeface="Times New Roman"/>
              </a:rPr>
              <a:t>expertise. </a:t>
            </a:r>
            <a:r>
              <a:rPr sz="1200" spc="-5" dirty="0">
                <a:latin typeface="Times New Roman"/>
                <a:cs typeface="Times New Roman"/>
              </a:rPr>
              <a:t>However, </a:t>
            </a:r>
            <a:r>
              <a:rPr sz="1200" dirty="0">
                <a:latin typeface="Times New Roman"/>
                <a:cs typeface="Times New Roman"/>
              </a:rPr>
              <a:t>there are dangers: The </a:t>
            </a:r>
            <a:r>
              <a:rPr sz="1200" spc="-5" dirty="0">
                <a:latin typeface="Times New Roman"/>
                <a:cs typeface="Times New Roman"/>
              </a:rPr>
              <a:t>original brand and </a:t>
            </a:r>
            <a:r>
              <a:rPr sz="1200" dirty="0">
                <a:latin typeface="Times New Roman"/>
                <a:cs typeface="Times New Roman"/>
              </a:rPr>
              <a:t>product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5" dirty="0">
                <a:latin typeface="Times New Roman"/>
                <a:cs typeface="Times New Roman"/>
              </a:rPr>
              <a:t>be</a:t>
            </a:r>
            <a:r>
              <a:rPr sz="1200" spc="-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damaged 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extending the brand image to undesirable products </a:t>
            </a:r>
            <a:r>
              <a:rPr sz="1200" spc="-5" dirty="0">
                <a:latin typeface="Times New Roman"/>
                <a:cs typeface="Times New Roman"/>
              </a:rPr>
              <a:t>and settings. There </a:t>
            </a:r>
            <a:r>
              <a:rPr sz="1200" dirty="0">
                <a:latin typeface="Times New Roman"/>
                <a:cs typeface="Times New Roman"/>
              </a:rPr>
              <a:t>must be a fit, some  </a:t>
            </a:r>
            <a:r>
              <a:rPr sz="1200" spc="-5" dirty="0">
                <a:latin typeface="Times New Roman"/>
                <a:cs typeface="Times New Roman"/>
              </a:rPr>
              <a:t>complementarity, </a:t>
            </a:r>
            <a:r>
              <a:rPr sz="1200" dirty="0">
                <a:latin typeface="Times New Roman"/>
                <a:cs typeface="Times New Roman"/>
              </a:rPr>
              <a:t>between the </a:t>
            </a:r>
            <a:r>
              <a:rPr sz="1200" spc="-5" dirty="0">
                <a:latin typeface="Times New Roman"/>
                <a:cs typeface="Times New Roman"/>
              </a:rPr>
              <a:t>original </a:t>
            </a:r>
            <a:r>
              <a:rPr sz="1200" dirty="0">
                <a:latin typeface="Times New Roman"/>
                <a:cs typeface="Times New Roman"/>
              </a:rPr>
              <a:t>product and the </a:t>
            </a:r>
            <a:r>
              <a:rPr sz="1200" spc="-5" dirty="0">
                <a:latin typeface="Times New Roman"/>
                <a:cs typeface="Times New Roman"/>
              </a:rPr>
              <a:t>proposed </a:t>
            </a:r>
            <a:r>
              <a:rPr sz="1200" dirty="0">
                <a:latin typeface="Times New Roman"/>
                <a:cs typeface="Times New Roman"/>
              </a:rPr>
              <a:t>product/ </a:t>
            </a:r>
            <a:r>
              <a:rPr sz="1200" spc="-5" dirty="0">
                <a:latin typeface="Times New Roman"/>
                <a:cs typeface="Times New Roman"/>
              </a:rPr>
              <a:t>brand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extension.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Brand protection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10300"/>
              </a:lnSpc>
            </a:pPr>
            <a:r>
              <a:rPr sz="1200" spc="-5" dirty="0">
                <a:latin typeface="Times New Roman"/>
                <a:cs typeface="Times New Roman"/>
              </a:rPr>
              <a:t>Protecting </a:t>
            </a:r>
            <a:r>
              <a:rPr sz="1200" dirty="0">
                <a:latin typeface="Times New Roman"/>
                <a:cs typeface="Times New Roman"/>
              </a:rPr>
              <a:t>a brand in </a:t>
            </a:r>
            <a:r>
              <a:rPr sz="1200" spc="-5" dirty="0">
                <a:latin typeface="Times New Roman"/>
                <a:cs typeface="Times New Roman"/>
              </a:rPr>
              <a:t>international markets can begin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registering </a:t>
            </a:r>
            <a:r>
              <a:rPr sz="1200" dirty="0">
                <a:latin typeface="Times New Roman"/>
                <a:cs typeface="Times New Roman"/>
              </a:rPr>
              <a:t>them in the </a:t>
            </a:r>
            <a:r>
              <a:rPr sz="1200" spc="-5" dirty="0">
                <a:latin typeface="Times New Roman"/>
                <a:cs typeface="Times New Roman"/>
              </a:rPr>
              <a:t>countries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interest </a:t>
            </a:r>
            <a:r>
              <a:rPr sz="1200" dirty="0">
                <a:latin typeface="Times New Roman"/>
                <a:cs typeface="Times New Roman"/>
              </a:rPr>
              <a:t>with the </a:t>
            </a:r>
            <a:r>
              <a:rPr sz="1200" spc="-5" dirty="0">
                <a:latin typeface="Times New Roman"/>
                <a:cs typeface="Times New Roman"/>
              </a:rPr>
              <a:t>appropriate authorities. Blanket registration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countries </a:t>
            </a:r>
            <a:r>
              <a:rPr sz="1200" spc="-5" dirty="0">
                <a:latin typeface="Times New Roman"/>
                <a:cs typeface="Times New Roman"/>
              </a:rPr>
              <a:t>might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wise </a:t>
            </a:r>
            <a:r>
              <a:rPr sz="1200" dirty="0">
                <a:latin typeface="Times New Roman"/>
                <a:cs typeface="Times New Roman"/>
              </a:rPr>
              <a:t>if the  </a:t>
            </a:r>
            <a:r>
              <a:rPr sz="1200" spc="-5" dirty="0">
                <a:latin typeface="Times New Roman"/>
                <a:cs typeface="Times New Roman"/>
              </a:rPr>
              <a:t>costs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registration, </a:t>
            </a:r>
            <a:r>
              <a:rPr sz="1200" dirty="0">
                <a:latin typeface="Times New Roman"/>
                <a:cs typeface="Times New Roman"/>
              </a:rPr>
              <a:t>which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amount </a:t>
            </a:r>
            <a:r>
              <a:rPr sz="1200" dirty="0">
                <a:latin typeface="Times New Roman"/>
                <a:cs typeface="Times New Roman"/>
              </a:rPr>
              <a:t>to a </a:t>
            </a:r>
            <a:r>
              <a:rPr sz="1200" spc="-5" dirty="0">
                <a:latin typeface="Times New Roman"/>
                <a:cs typeface="Times New Roman"/>
              </a:rPr>
              <a:t>significant </a:t>
            </a:r>
            <a:r>
              <a:rPr sz="1200" dirty="0">
                <a:latin typeface="Times New Roman"/>
                <a:cs typeface="Times New Roman"/>
              </a:rPr>
              <a:t>sum,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within the budgetary</a:t>
            </a:r>
            <a:r>
              <a:rPr sz="1200" spc="-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capabilities 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firm. </a:t>
            </a:r>
            <a:r>
              <a:rPr sz="1200" dirty="0">
                <a:latin typeface="Times New Roman"/>
                <a:cs typeface="Times New Roman"/>
              </a:rPr>
              <a:t>Smaller firms may </a:t>
            </a:r>
            <a:r>
              <a:rPr sz="1200" spc="-5" dirty="0">
                <a:latin typeface="Times New Roman"/>
                <a:cs typeface="Times New Roman"/>
              </a:rPr>
              <a:t>wish </a:t>
            </a:r>
            <a:r>
              <a:rPr sz="1200" dirty="0">
                <a:latin typeface="Times New Roman"/>
                <a:cs typeface="Times New Roman"/>
              </a:rPr>
              <a:t>to be more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selective.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86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69441"/>
            <a:ext cx="5971540" cy="670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 algn="just">
              <a:lnSpc>
                <a:spcPct val="1101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A problem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brand protection is imitation brands: local brands are introduced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reasonably  </a:t>
            </a:r>
            <a:r>
              <a:rPr sz="1200" spc="-5" dirty="0">
                <a:latin typeface="Times New Roman"/>
                <a:cs typeface="Times New Roman"/>
              </a:rPr>
              <a:t>close facsimiles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international brand such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“Coalgate” </a:t>
            </a:r>
            <a:r>
              <a:rPr sz="1200" spc="5" dirty="0">
                <a:latin typeface="Times New Roman"/>
                <a:cs typeface="Times New Roman"/>
              </a:rPr>
              <a:t>brand </a:t>
            </a:r>
            <a:r>
              <a:rPr sz="1200" dirty="0">
                <a:latin typeface="Times New Roman"/>
                <a:cs typeface="Times New Roman"/>
              </a:rPr>
              <a:t>competing with the </a:t>
            </a:r>
            <a:r>
              <a:rPr sz="1200" spc="-5" dirty="0">
                <a:latin typeface="Times New Roman"/>
                <a:cs typeface="Times New Roman"/>
              </a:rPr>
              <a:t>better  </a:t>
            </a:r>
            <a:r>
              <a:rPr sz="1200" dirty="0">
                <a:latin typeface="Times New Roman"/>
                <a:cs typeface="Times New Roman"/>
              </a:rPr>
              <a:t>known </a:t>
            </a:r>
            <a:r>
              <a:rPr sz="1200" spc="-5" dirty="0">
                <a:latin typeface="Times New Roman"/>
                <a:cs typeface="Times New Roman"/>
              </a:rPr>
              <a:t>international </a:t>
            </a:r>
            <a:r>
              <a:rPr sz="1200" dirty="0">
                <a:latin typeface="Times New Roman"/>
                <a:cs typeface="Times New Roman"/>
              </a:rPr>
              <a:t>brand </a:t>
            </a:r>
            <a:r>
              <a:rPr sz="1200" spc="-5" dirty="0">
                <a:latin typeface="Times New Roman"/>
                <a:cs typeface="Times New Roman"/>
              </a:rPr>
              <a:t>Colgate.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Product </a:t>
            </a:r>
            <a:r>
              <a:rPr sz="1200" b="1" dirty="0">
                <a:latin typeface="Times New Roman"/>
                <a:cs typeface="Times New Roman"/>
              </a:rPr>
              <a:t>piracy </a:t>
            </a:r>
            <a:r>
              <a:rPr sz="1200" b="1" spc="-5" dirty="0">
                <a:latin typeface="Times New Roman"/>
                <a:cs typeface="Times New Roman"/>
              </a:rPr>
              <a:t>and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counterfeiting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10300"/>
              </a:lnSpc>
            </a:pP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trade </a:t>
            </a:r>
            <a:r>
              <a:rPr sz="1200" dirty="0">
                <a:latin typeface="Times New Roman"/>
                <a:cs typeface="Times New Roman"/>
              </a:rPr>
              <a:t>becomes technology </a:t>
            </a:r>
            <a:r>
              <a:rPr sz="1200" spc="-5" dirty="0">
                <a:latin typeface="Times New Roman"/>
                <a:cs typeface="Times New Roman"/>
              </a:rPr>
              <a:t>intensive, </a:t>
            </a:r>
            <a:r>
              <a:rPr sz="1200" dirty="0">
                <a:latin typeface="Times New Roman"/>
                <a:cs typeface="Times New Roman"/>
              </a:rPr>
              <a:t>intellectual property </a:t>
            </a:r>
            <a:r>
              <a:rPr sz="1200" spc="-5" dirty="0">
                <a:latin typeface="Times New Roman"/>
                <a:cs typeface="Times New Roman"/>
              </a:rPr>
              <a:t>protection is essential </a:t>
            </a:r>
            <a:r>
              <a:rPr sz="1200" dirty="0">
                <a:latin typeface="Times New Roman"/>
                <a:cs typeface="Times New Roman"/>
              </a:rPr>
              <a:t>to  maintaining competitive </a:t>
            </a:r>
            <a:r>
              <a:rPr sz="1200" spc="-5" dirty="0">
                <a:latin typeface="Times New Roman"/>
                <a:cs typeface="Times New Roman"/>
              </a:rPr>
              <a:t>advantage. Firms spend large amounts </a:t>
            </a:r>
            <a:r>
              <a:rPr sz="1200" dirty="0">
                <a:latin typeface="Times New Roman"/>
                <a:cs typeface="Times New Roman"/>
              </a:rPr>
              <a:t>of money creating technology  </a:t>
            </a:r>
            <a:r>
              <a:rPr sz="1200" spc="-5" dirty="0">
                <a:latin typeface="Times New Roman"/>
                <a:cs typeface="Times New Roman"/>
              </a:rPr>
              <a:t>through </a:t>
            </a:r>
            <a:r>
              <a:rPr sz="1200" dirty="0">
                <a:latin typeface="Times New Roman"/>
                <a:cs typeface="Times New Roman"/>
              </a:rPr>
              <a:t>R&amp;D. </a:t>
            </a:r>
            <a:r>
              <a:rPr sz="1200" spc="-5" dirty="0">
                <a:latin typeface="Times New Roman"/>
                <a:cs typeface="Times New Roman"/>
              </a:rPr>
              <a:t>Pharmaceutical companies can </a:t>
            </a:r>
            <a:r>
              <a:rPr sz="1200" dirty="0">
                <a:latin typeface="Times New Roman"/>
                <a:cs typeface="Times New Roman"/>
              </a:rPr>
              <a:t>easily </a:t>
            </a:r>
            <a:r>
              <a:rPr sz="1200" spc="-5" dirty="0">
                <a:latin typeface="Times New Roman"/>
                <a:cs typeface="Times New Roman"/>
              </a:rPr>
              <a:t>spend </a:t>
            </a:r>
            <a:r>
              <a:rPr sz="1200" dirty="0">
                <a:latin typeface="Times New Roman"/>
                <a:cs typeface="Times New Roman"/>
              </a:rPr>
              <a:t>$100 million over 10 </a:t>
            </a:r>
            <a:r>
              <a:rPr sz="1200" spc="-5" dirty="0">
                <a:latin typeface="Times New Roman"/>
                <a:cs typeface="Times New Roman"/>
              </a:rPr>
              <a:t>years </a:t>
            </a:r>
            <a:r>
              <a:rPr sz="1200" dirty="0">
                <a:latin typeface="Times New Roman"/>
                <a:cs typeface="Times New Roman"/>
              </a:rPr>
              <a:t>to develop  a </a:t>
            </a:r>
            <a:r>
              <a:rPr sz="1200" spc="-5" dirty="0">
                <a:latin typeface="Times New Roman"/>
                <a:cs typeface="Times New Roman"/>
              </a:rPr>
              <a:t>new pharmaceutical drug. Patent copyright </a:t>
            </a:r>
            <a:r>
              <a:rPr sz="1200" dirty="0">
                <a:latin typeface="Times New Roman"/>
                <a:cs typeface="Times New Roman"/>
              </a:rPr>
              <a:t>law </a:t>
            </a:r>
            <a:r>
              <a:rPr sz="1200" spc="-5" dirty="0">
                <a:latin typeface="Times New Roman"/>
                <a:cs typeface="Times New Roman"/>
              </a:rPr>
              <a:t>protects such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investments.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b="1" i="1" dirty="0">
                <a:latin typeface="Times New Roman"/>
                <a:cs typeface="Times New Roman"/>
              </a:rPr>
              <a:t>Private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Branding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10400"/>
              </a:lnSpc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i="1" dirty="0">
                <a:latin typeface="Times New Roman"/>
                <a:cs typeface="Times New Roman"/>
              </a:rPr>
              <a:t>private branding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which is common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consumer goods marketing,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manufacturer cedes  control over marketing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retailer </a:t>
            </a:r>
            <a:r>
              <a:rPr sz="1200" dirty="0">
                <a:latin typeface="Times New Roman"/>
                <a:cs typeface="Times New Roman"/>
              </a:rPr>
              <a:t>or distributor. </a:t>
            </a:r>
            <a:r>
              <a:rPr sz="1200" spc="-5" dirty="0">
                <a:latin typeface="Times New Roman"/>
                <a:cs typeface="Times New Roman"/>
              </a:rPr>
              <a:t>That is,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manufacturer </a:t>
            </a:r>
            <a:r>
              <a:rPr sz="1200" dirty="0">
                <a:latin typeface="Times New Roman"/>
                <a:cs typeface="Times New Roman"/>
              </a:rPr>
              <a:t>supplies </a:t>
            </a:r>
            <a:r>
              <a:rPr sz="1200" spc="-5" dirty="0">
                <a:latin typeface="Times New Roman"/>
                <a:cs typeface="Times New Roman"/>
              </a:rPr>
              <a:t>goods </a:t>
            </a:r>
            <a:r>
              <a:rPr sz="1200" dirty="0">
                <a:latin typeface="Times New Roman"/>
                <a:cs typeface="Times New Roman"/>
              </a:rPr>
              <a:t>but  the </a:t>
            </a:r>
            <a:r>
              <a:rPr sz="1200" spc="-5" dirty="0">
                <a:latin typeface="Times New Roman"/>
                <a:cs typeface="Times New Roman"/>
              </a:rPr>
              <a:t>retailer </a:t>
            </a:r>
            <a:r>
              <a:rPr sz="1200" dirty="0">
                <a:latin typeface="Times New Roman"/>
                <a:cs typeface="Times New Roman"/>
              </a:rPr>
              <a:t>sells these </a:t>
            </a:r>
            <a:r>
              <a:rPr sz="1200" spc="-5" dirty="0">
                <a:latin typeface="Times New Roman"/>
                <a:cs typeface="Times New Roman"/>
              </a:rPr>
              <a:t>goods under its </a:t>
            </a:r>
            <a:r>
              <a:rPr sz="1200" dirty="0">
                <a:latin typeface="Times New Roman"/>
                <a:cs typeface="Times New Roman"/>
              </a:rPr>
              <a:t>own </a:t>
            </a:r>
            <a:r>
              <a:rPr sz="1200" spc="-5" dirty="0">
                <a:latin typeface="Times New Roman"/>
                <a:cs typeface="Times New Roman"/>
              </a:rPr>
              <a:t>brand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names.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0500"/>
              </a:lnSpc>
            </a:pPr>
            <a:r>
              <a:rPr sz="1200" spc="-5" dirty="0">
                <a:latin typeface="Times New Roman"/>
                <a:cs typeface="Times New Roman"/>
              </a:rPr>
              <a:t>Private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branding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provides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quick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relatively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low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dirty="0">
                <a:latin typeface="Times New Roman"/>
                <a:cs typeface="Times New Roman"/>
              </a:rPr>
              <a:t>cost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approach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penetrating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markets,  though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seller fails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establish </a:t>
            </a:r>
            <a:r>
              <a:rPr sz="1200" dirty="0">
                <a:latin typeface="Times New Roman"/>
                <a:cs typeface="Times New Roman"/>
              </a:rPr>
              <a:t>any relationship with the </a:t>
            </a:r>
            <a:r>
              <a:rPr sz="1200" spc="-5" dirty="0">
                <a:latin typeface="Times New Roman"/>
                <a:cs typeface="Times New Roman"/>
              </a:rPr>
              <a:t>ultimate buyer and hence has </a:t>
            </a:r>
            <a:r>
              <a:rPr sz="1200" dirty="0">
                <a:latin typeface="Times New Roman"/>
                <a:cs typeface="Times New Roman"/>
              </a:rPr>
              <a:t>little  </a:t>
            </a:r>
            <a:r>
              <a:rPr sz="1200" spc="-5" dirty="0">
                <a:latin typeface="Times New Roman"/>
                <a:cs typeface="Times New Roman"/>
              </a:rPr>
              <a:t>control over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marketing relationship.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manufacture has </a:t>
            </a:r>
            <a:r>
              <a:rPr sz="1200" dirty="0">
                <a:latin typeface="Times New Roman"/>
                <a:cs typeface="Times New Roman"/>
              </a:rPr>
              <a:t>no say on the </a:t>
            </a:r>
            <a:r>
              <a:rPr sz="1200" spc="-5" dirty="0">
                <a:latin typeface="Times New Roman"/>
                <a:cs typeface="Times New Roman"/>
              </a:rPr>
              <a:t>prices charged and  receives </a:t>
            </a:r>
            <a:r>
              <a:rPr sz="1200" dirty="0">
                <a:latin typeface="Times New Roman"/>
                <a:cs typeface="Times New Roman"/>
              </a:rPr>
              <a:t>little </a:t>
            </a:r>
            <a:r>
              <a:rPr sz="1200" spc="-5" dirty="0">
                <a:latin typeface="Times New Roman"/>
                <a:cs typeface="Times New Roman"/>
              </a:rPr>
              <a:t>direct feedback from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market. </a:t>
            </a:r>
            <a:r>
              <a:rPr sz="1200" dirty="0">
                <a:latin typeface="Times New Roman"/>
                <a:cs typeface="Times New Roman"/>
              </a:rPr>
              <a:t>Nor </a:t>
            </a:r>
            <a:r>
              <a:rPr sz="1200" spc="-5" dirty="0">
                <a:latin typeface="Times New Roman"/>
                <a:cs typeface="Times New Roman"/>
              </a:rPr>
              <a:t>can service and </a:t>
            </a:r>
            <a:r>
              <a:rPr sz="1200" dirty="0">
                <a:latin typeface="Times New Roman"/>
                <a:cs typeface="Times New Roman"/>
              </a:rPr>
              <a:t>after–sales </a:t>
            </a:r>
            <a:r>
              <a:rPr sz="1200" spc="-5" dirty="0">
                <a:latin typeface="Times New Roman"/>
                <a:cs typeface="Times New Roman"/>
              </a:rPr>
              <a:t>support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 as 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means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forging </a:t>
            </a:r>
            <a:r>
              <a:rPr sz="1200" dirty="0">
                <a:latin typeface="Times New Roman"/>
                <a:cs typeface="Times New Roman"/>
              </a:rPr>
              <a:t>long-term </a:t>
            </a:r>
            <a:r>
              <a:rPr sz="1200" spc="-5" dirty="0">
                <a:latin typeface="Times New Roman"/>
                <a:cs typeface="Times New Roman"/>
              </a:rPr>
              <a:t>ties </a:t>
            </a:r>
            <a:r>
              <a:rPr sz="1200" dirty="0">
                <a:latin typeface="Times New Roman"/>
                <a:cs typeface="Times New Roman"/>
              </a:rPr>
              <a:t>with the </a:t>
            </a:r>
            <a:r>
              <a:rPr sz="1200" spc="-5" dirty="0">
                <a:latin typeface="Times New Roman"/>
                <a:cs typeface="Times New Roman"/>
              </a:rPr>
              <a:t>ultimate buyer. However; </a:t>
            </a:r>
            <a:r>
              <a:rPr sz="1200" dirty="0">
                <a:latin typeface="Times New Roman"/>
                <a:cs typeface="Times New Roman"/>
              </a:rPr>
              <a:t>private branding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useful  means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test-marketing products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whose potential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likely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grow in the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future.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Times New Roman"/>
                <a:cs typeface="Times New Roman"/>
              </a:rPr>
              <a:t>5.2.3. </a:t>
            </a:r>
            <a:r>
              <a:rPr sz="1200" b="1" i="1" spc="-5" dirty="0">
                <a:latin typeface="Times New Roman"/>
                <a:cs typeface="Times New Roman"/>
              </a:rPr>
              <a:t>Country </a:t>
            </a:r>
            <a:r>
              <a:rPr sz="1200" b="1" i="1" dirty="0">
                <a:latin typeface="Times New Roman"/>
                <a:cs typeface="Times New Roman"/>
              </a:rPr>
              <a:t>– </a:t>
            </a:r>
            <a:r>
              <a:rPr sz="1200" b="1" i="1" spc="-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– </a:t>
            </a:r>
            <a:r>
              <a:rPr sz="1200" b="1" i="1" spc="-5" dirty="0">
                <a:latin typeface="Times New Roman"/>
                <a:cs typeface="Times New Roman"/>
              </a:rPr>
              <a:t>Origin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Effect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12065" algn="just">
              <a:lnSpc>
                <a:spcPct val="110000"/>
              </a:lnSpc>
            </a:pPr>
            <a:r>
              <a:rPr sz="1200" i="1" dirty="0">
                <a:latin typeface="Times New Roman"/>
                <a:cs typeface="Times New Roman"/>
              </a:rPr>
              <a:t>Country –of–origin </a:t>
            </a:r>
            <a:r>
              <a:rPr sz="1200" i="1" spc="-5" dirty="0">
                <a:latin typeface="Times New Roman"/>
                <a:cs typeface="Times New Roman"/>
              </a:rPr>
              <a:t>effect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defined as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spc="-5" dirty="0">
                <a:latin typeface="Times New Roman"/>
                <a:cs typeface="Times New Roman"/>
              </a:rPr>
              <a:t>influence </a:t>
            </a:r>
            <a:r>
              <a:rPr sz="1200" dirty="0">
                <a:latin typeface="Times New Roman"/>
                <a:cs typeface="Times New Roman"/>
              </a:rPr>
              <a:t>that the country of </a:t>
            </a:r>
            <a:r>
              <a:rPr sz="1200" spc="-5" dirty="0">
                <a:latin typeface="Times New Roman"/>
                <a:cs typeface="Times New Roman"/>
              </a:rPr>
              <a:t>manufacture </a:t>
            </a:r>
            <a:r>
              <a:rPr sz="1200" dirty="0">
                <a:latin typeface="Times New Roman"/>
                <a:cs typeface="Times New Roman"/>
              </a:rPr>
              <a:t>has on  a </a:t>
            </a:r>
            <a:r>
              <a:rPr sz="1200" spc="-5" dirty="0">
                <a:latin typeface="Times New Roman"/>
                <a:cs typeface="Times New Roman"/>
              </a:rPr>
              <a:t>consumer’s </a:t>
            </a:r>
            <a:r>
              <a:rPr sz="1200" dirty="0">
                <a:latin typeface="Times New Roman"/>
                <a:cs typeface="Times New Roman"/>
              </a:rPr>
              <a:t>positive or </a:t>
            </a:r>
            <a:r>
              <a:rPr sz="1200" spc="-5" dirty="0">
                <a:latin typeface="Times New Roman"/>
                <a:cs typeface="Times New Roman"/>
              </a:rPr>
              <a:t>negative perception </a:t>
            </a:r>
            <a:r>
              <a:rPr sz="1200" dirty="0">
                <a:latin typeface="Times New Roman"/>
                <a:cs typeface="Times New Roman"/>
              </a:rPr>
              <a:t>of a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0200"/>
              </a:lnSpc>
            </a:pPr>
            <a:r>
              <a:rPr sz="1200" spc="-5" dirty="0">
                <a:latin typeface="Times New Roman"/>
                <a:cs typeface="Times New Roman"/>
              </a:rPr>
              <a:t>Numerous studies have shown </a:t>
            </a:r>
            <a:r>
              <a:rPr sz="1200" dirty="0">
                <a:latin typeface="Times New Roman"/>
                <a:cs typeface="Times New Roman"/>
              </a:rPr>
              <a:t>that consumers </a:t>
            </a:r>
            <a:r>
              <a:rPr sz="1200" spc="-5" dirty="0">
                <a:latin typeface="Times New Roman"/>
                <a:cs typeface="Times New Roman"/>
              </a:rPr>
              <a:t>evaluate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not only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its appearance and  physical characteristics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also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country in </a:t>
            </a:r>
            <a:r>
              <a:rPr sz="1200" spc="-5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was produced.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country–of–  </a:t>
            </a:r>
            <a:r>
              <a:rPr sz="1200" i="1" dirty="0">
                <a:latin typeface="Times New Roman"/>
                <a:cs typeface="Times New Roman"/>
              </a:rPr>
              <a:t>origin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effect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Certain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countries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image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certain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kinds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products-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Germany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cars,  </a:t>
            </a:r>
            <a:r>
              <a:rPr sz="1200" spc="-5" dirty="0">
                <a:latin typeface="Times New Roman"/>
                <a:cs typeface="Times New Roman"/>
              </a:rPr>
              <a:t>France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women's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fashion,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Japan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electronic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products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cameras.</a:t>
            </a:r>
            <a:r>
              <a:rPr sz="1200" spc="204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producing  a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in a country that </a:t>
            </a:r>
            <a:r>
              <a:rPr sz="1200" spc="-5" dirty="0">
                <a:latin typeface="Times New Roman"/>
                <a:cs typeface="Times New Roman"/>
              </a:rPr>
              <a:t>does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favorable </a:t>
            </a:r>
            <a:r>
              <a:rPr sz="1200" spc="-5" dirty="0">
                <a:latin typeface="Times New Roman"/>
                <a:cs typeface="Times New Roman"/>
              </a:rPr>
              <a:t>image </a:t>
            </a:r>
            <a:r>
              <a:rPr sz="1200" dirty="0">
                <a:latin typeface="Times New Roman"/>
                <a:cs typeface="Times New Roman"/>
              </a:rPr>
              <a:t>for that product, it may have a hard  task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87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777427"/>
            <a:ext cx="638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Activity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7983"/>
            <a:ext cx="4237355" cy="562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Answer </a:t>
            </a:r>
            <a:r>
              <a:rPr sz="1200" dirty="0">
                <a:latin typeface="Times New Roman"/>
                <a:cs typeface="Times New Roman"/>
              </a:rPr>
              <a:t>the following questions </a:t>
            </a:r>
            <a:r>
              <a:rPr sz="1200" spc="-5" dirty="0">
                <a:latin typeface="Times New Roman"/>
                <a:cs typeface="Times New Roman"/>
              </a:rPr>
              <a:t>before continuing </a:t>
            </a:r>
            <a:r>
              <a:rPr sz="1200" dirty="0">
                <a:latin typeface="Times New Roman"/>
                <a:cs typeface="Times New Roman"/>
              </a:rPr>
              <a:t>to the next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section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1200" dirty="0">
                <a:latin typeface="Times New Roman"/>
                <a:cs typeface="Times New Roman"/>
              </a:rPr>
              <a:t>1.	</a:t>
            </a:r>
            <a:r>
              <a:rPr sz="1200" spc="-5" dirty="0">
                <a:latin typeface="Times New Roman"/>
                <a:cs typeface="Times New Roman"/>
              </a:rPr>
              <a:t>Differentiate between </a:t>
            </a:r>
            <a:r>
              <a:rPr sz="1200" dirty="0">
                <a:latin typeface="Times New Roman"/>
                <a:cs typeface="Times New Roman"/>
              </a:rPr>
              <a:t>brands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trademarks.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704" y="1790344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>
                <a:moveTo>
                  <a:pt x="0" y="0"/>
                </a:moveTo>
                <a:lnTo>
                  <a:pt x="59436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704" y="1993036"/>
            <a:ext cx="2439035" cy="0"/>
          </a:xfrm>
          <a:custGeom>
            <a:avLst/>
            <a:gdLst/>
            <a:ahLst/>
            <a:cxnLst/>
            <a:rect l="l" t="t" r="r" b="b"/>
            <a:pathLst>
              <a:path w="2439035">
                <a:moveTo>
                  <a:pt x="0" y="0"/>
                </a:moveTo>
                <a:lnTo>
                  <a:pt x="243873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2004" y="2151633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2.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9153" y="2151633"/>
            <a:ext cx="23094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Explain the </a:t>
            </a:r>
            <a:r>
              <a:rPr sz="1200" spc="-5" dirty="0">
                <a:latin typeface="Times New Roman"/>
                <a:cs typeface="Times New Roman"/>
              </a:rPr>
              <a:t>benefit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good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branding.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4704" y="2700172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>
                <a:moveTo>
                  <a:pt x="0" y="0"/>
                </a:moveTo>
                <a:lnTo>
                  <a:pt x="5943549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704" y="2901340"/>
            <a:ext cx="2438400" cy="0"/>
          </a:xfrm>
          <a:custGeom>
            <a:avLst/>
            <a:gdLst/>
            <a:ahLst/>
            <a:cxnLst/>
            <a:rect l="l" t="t" r="r" b="b"/>
            <a:pathLst>
              <a:path w="2438400">
                <a:moveTo>
                  <a:pt x="0" y="0"/>
                </a:moveTo>
                <a:lnTo>
                  <a:pt x="24384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02004" y="3061461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3.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9153" y="3061461"/>
            <a:ext cx="15462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Explain </a:t>
            </a:r>
            <a:r>
              <a:rPr sz="1200" spc="-5" dirty="0">
                <a:latin typeface="Times New Roman"/>
                <a:cs typeface="Times New Roman"/>
              </a:rPr>
              <a:t>brand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extension.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4704" y="3610381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>
                <a:moveTo>
                  <a:pt x="0" y="0"/>
                </a:moveTo>
                <a:lnTo>
                  <a:pt x="59436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704" y="3811549"/>
            <a:ext cx="2438400" cy="0"/>
          </a:xfrm>
          <a:custGeom>
            <a:avLst/>
            <a:gdLst/>
            <a:ahLst/>
            <a:cxnLst/>
            <a:rect l="l" t="t" r="r" b="b"/>
            <a:pathLst>
              <a:path w="2438400">
                <a:moveTo>
                  <a:pt x="0" y="0"/>
                </a:moveTo>
                <a:lnTo>
                  <a:pt x="24384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02004" y="3970146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4.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59153" y="3970146"/>
            <a:ext cx="4826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How does private </a:t>
            </a:r>
            <a:r>
              <a:rPr sz="1200" dirty="0">
                <a:latin typeface="Times New Roman"/>
                <a:cs typeface="Times New Roman"/>
              </a:rPr>
              <a:t>branding benefit or </a:t>
            </a:r>
            <a:r>
              <a:rPr sz="1200" spc="-5" dirty="0">
                <a:latin typeface="Times New Roman"/>
                <a:cs typeface="Times New Roman"/>
              </a:rPr>
              <a:t>create </a:t>
            </a:r>
            <a:r>
              <a:rPr sz="1200" dirty="0">
                <a:latin typeface="Times New Roman"/>
                <a:cs typeface="Times New Roman"/>
              </a:rPr>
              <a:t>problems to </a:t>
            </a:r>
            <a:r>
              <a:rPr sz="1200" spc="-5" dirty="0">
                <a:latin typeface="Times New Roman"/>
                <a:cs typeface="Times New Roman"/>
              </a:rPr>
              <a:t>an international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firm?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14704" y="4520209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>
                <a:moveTo>
                  <a:pt x="0" y="0"/>
                </a:moveTo>
                <a:lnTo>
                  <a:pt x="59436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704" y="4721377"/>
            <a:ext cx="2438400" cy="0"/>
          </a:xfrm>
          <a:custGeom>
            <a:avLst/>
            <a:gdLst/>
            <a:ahLst/>
            <a:cxnLst/>
            <a:rect l="l" t="t" r="r" b="b"/>
            <a:pathLst>
              <a:path w="2438400">
                <a:moveTo>
                  <a:pt x="0" y="0"/>
                </a:moveTo>
                <a:lnTo>
                  <a:pt x="243840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02004" y="4883022"/>
            <a:ext cx="5970270" cy="3892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Packaging and</a:t>
            </a:r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Labeling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355600" lvl="2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Packaging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0000"/>
              </a:lnSpc>
            </a:pPr>
            <a:r>
              <a:rPr sz="1200" spc="-5" dirty="0">
                <a:latin typeface="Times New Roman"/>
                <a:cs typeface="Times New Roman"/>
              </a:rPr>
              <a:t>Packaging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very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much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product’s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attributes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companies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expend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considerable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effort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developing </a:t>
            </a:r>
            <a:r>
              <a:rPr sz="1200" dirty="0">
                <a:latin typeface="Times New Roman"/>
                <a:cs typeface="Times New Roman"/>
              </a:rPr>
              <a:t>packaging that </a:t>
            </a:r>
            <a:r>
              <a:rPr sz="1200" spc="-5" dirty="0">
                <a:latin typeface="Times New Roman"/>
                <a:cs typeface="Times New Roman"/>
              </a:rPr>
              <a:t>is recognizable and </a:t>
            </a:r>
            <a:r>
              <a:rPr sz="1200" dirty="0">
                <a:latin typeface="Times New Roman"/>
                <a:cs typeface="Times New Roman"/>
              </a:rPr>
              <a:t>distinctive </a:t>
            </a:r>
            <a:r>
              <a:rPr sz="1200" spc="-5" dirty="0">
                <a:latin typeface="Times New Roman"/>
                <a:cs typeface="Times New Roman"/>
              </a:rPr>
              <a:t>as well as functional. Examples </a:t>
            </a:r>
            <a:r>
              <a:rPr sz="120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factors </a:t>
            </a:r>
            <a:r>
              <a:rPr sz="1200" dirty="0">
                <a:latin typeface="Times New Roman"/>
                <a:cs typeface="Times New Roman"/>
              </a:rPr>
              <a:t>that require packaging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adaptation: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469265" marR="5080" lvl="3" indent="-228600">
              <a:lnSpc>
                <a:spcPct val="110000"/>
              </a:lnSpc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Changes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climate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across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countries,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requiring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protective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packaging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against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extremes 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cold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heat.</a:t>
            </a:r>
            <a:endParaRPr sz="1200">
              <a:latin typeface="Times New Roman"/>
              <a:cs typeface="Times New Roman"/>
            </a:endParaRPr>
          </a:p>
          <a:p>
            <a:pPr lvl="3">
              <a:lnSpc>
                <a:spcPct val="100000"/>
              </a:lnSpc>
              <a:spcBef>
                <a:spcPts val="50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469265" marR="8890" lvl="3" indent="-228600">
              <a:lnSpc>
                <a:spcPct val="110000"/>
              </a:lnSpc>
              <a:buAutoNum type="arabicPeriod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Lengthy </a:t>
            </a:r>
            <a:r>
              <a:rPr sz="1200" spc="-5" dirty="0">
                <a:latin typeface="Times New Roman"/>
                <a:cs typeface="Times New Roman"/>
              </a:rPr>
              <a:t>and difficult transportation and logistics networks, </a:t>
            </a:r>
            <a:r>
              <a:rPr sz="1200" dirty="0">
                <a:latin typeface="Times New Roman"/>
                <a:cs typeface="Times New Roman"/>
              </a:rPr>
              <a:t>requiring that </a:t>
            </a:r>
            <a:r>
              <a:rPr sz="1200" spc="-5" dirty="0">
                <a:latin typeface="Times New Roman"/>
                <a:cs typeface="Times New Roman"/>
              </a:rPr>
              <a:t>packaging  protect goods against breakage and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damage.</a:t>
            </a:r>
            <a:endParaRPr sz="1200">
              <a:latin typeface="Times New Roman"/>
              <a:cs typeface="Times New Roman"/>
            </a:endParaRPr>
          </a:p>
          <a:p>
            <a:pPr lvl="3">
              <a:lnSpc>
                <a:spcPct val="100000"/>
              </a:lnSpc>
              <a:spcBef>
                <a:spcPts val="40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469265" marR="5715" lvl="3" indent="-228600">
              <a:lnSpc>
                <a:spcPct val="110800"/>
              </a:lnSpc>
              <a:spcBef>
                <a:spcPts val="5"/>
              </a:spcBef>
              <a:buAutoNum type="arabicPeriod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Lengthy periods on </a:t>
            </a:r>
            <a:r>
              <a:rPr sz="1200" spc="-5" dirty="0">
                <a:latin typeface="Times New Roman"/>
                <a:cs typeface="Times New Roman"/>
              </a:rPr>
              <a:t>shelves at retailers before final sale, again </a:t>
            </a:r>
            <a:r>
              <a:rPr sz="1200" dirty="0">
                <a:latin typeface="Times New Roman"/>
                <a:cs typeface="Times New Roman"/>
              </a:rPr>
              <a:t>requiring that </a:t>
            </a:r>
            <a:r>
              <a:rPr sz="1200" spc="-5" dirty="0">
                <a:latin typeface="Times New Roman"/>
                <a:cs typeface="Times New Roman"/>
              </a:rPr>
              <a:t>packaging </a:t>
            </a:r>
            <a:r>
              <a:rPr sz="1200" spc="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protective and </a:t>
            </a:r>
            <a:r>
              <a:rPr sz="1200" dirty="0">
                <a:latin typeface="Times New Roman"/>
                <a:cs typeface="Times New Roman"/>
              </a:rPr>
              <a:t>maintain </a:t>
            </a:r>
            <a:r>
              <a:rPr sz="1200" spc="-5" dirty="0">
                <a:latin typeface="Times New Roman"/>
                <a:cs typeface="Times New Roman"/>
              </a:rPr>
              <a:t>freshness.</a:t>
            </a:r>
            <a:endParaRPr sz="1200">
              <a:latin typeface="Times New Roman"/>
              <a:cs typeface="Times New Roman"/>
            </a:endParaRPr>
          </a:p>
          <a:p>
            <a:pPr lvl="3">
              <a:lnSpc>
                <a:spcPct val="100000"/>
              </a:lnSpc>
              <a:spcBef>
                <a:spcPts val="45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469265" marR="5715" lvl="3" indent="-228600">
              <a:lnSpc>
                <a:spcPct val="110000"/>
              </a:lnSpc>
              <a:spcBef>
                <a:spcPts val="5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Varying sizes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packaging, </a:t>
            </a:r>
            <a:r>
              <a:rPr sz="1200" dirty="0">
                <a:latin typeface="Times New Roman"/>
                <a:cs typeface="Times New Roman"/>
              </a:rPr>
              <a:t>with smaller- </a:t>
            </a:r>
            <a:r>
              <a:rPr sz="1200" spc="-5" dirty="0">
                <a:latin typeface="Times New Roman"/>
                <a:cs typeface="Times New Roman"/>
              </a:rPr>
              <a:t>sized packages required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lower-income  countries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because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affordable;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smaller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size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also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common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88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69441"/>
            <a:ext cx="5973445" cy="816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10795">
              <a:lnSpc>
                <a:spcPct val="1101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countries where </a:t>
            </a:r>
            <a:r>
              <a:rPr sz="1200" dirty="0">
                <a:latin typeface="Times New Roman"/>
                <a:cs typeface="Times New Roman"/>
              </a:rPr>
              <a:t>more frequent shopping trips are made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shoppers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carry their  </a:t>
            </a:r>
            <a:r>
              <a:rPr sz="1200" spc="-5" dirty="0">
                <a:latin typeface="Times New Roman"/>
                <a:cs typeface="Times New Roman"/>
              </a:rPr>
              <a:t>purchases </a:t>
            </a:r>
            <a:r>
              <a:rPr sz="1200" dirty="0">
                <a:latin typeface="Times New Roman"/>
                <a:cs typeface="Times New Roman"/>
              </a:rPr>
              <a:t>on foot </a:t>
            </a:r>
            <a:r>
              <a:rPr sz="1200" spc="-5" dirty="0">
                <a:latin typeface="Times New Roman"/>
                <a:cs typeface="Times New Roman"/>
              </a:rPr>
              <a:t>back </a:t>
            </a:r>
            <a:r>
              <a:rPr sz="1200" dirty="0">
                <a:latin typeface="Times New Roman"/>
                <a:cs typeface="Times New Roman"/>
              </a:rPr>
              <a:t>to their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dwellings.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469265" marR="9525" indent="-228600" algn="just">
              <a:lnSpc>
                <a:spcPct val="110400"/>
              </a:lnSpc>
              <a:spcBef>
                <a:spcPts val="5"/>
              </a:spcBef>
              <a:buAutoNum type="arabicPeriod" startAt="5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Differences </a:t>
            </a:r>
            <a:r>
              <a:rPr sz="1200" dirty="0">
                <a:latin typeface="Times New Roman"/>
                <a:cs typeface="Times New Roman"/>
              </a:rPr>
              <a:t>in packaging </a:t>
            </a:r>
            <a:r>
              <a:rPr sz="1200" spc="-5" dirty="0">
                <a:latin typeface="Times New Roman"/>
                <a:cs typeface="Times New Roman"/>
              </a:rPr>
              <a:t>forms because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consumer </a:t>
            </a:r>
            <a:r>
              <a:rPr sz="1200" spc="-5" dirty="0">
                <a:latin typeface="Times New Roman"/>
                <a:cs typeface="Times New Roman"/>
              </a:rPr>
              <a:t>preferences: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example, whether  toothpaste is </a:t>
            </a:r>
            <a:r>
              <a:rPr sz="1200" dirty="0">
                <a:latin typeface="Times New Roman"/>
                <a:cs typeface="Times New Roman"/>
              </a:rPr>
              <a:t>sold in </a:t>
            </a:r>
            <a:r>
              <a:rPr sz="1200" spc="-5" dirty="0">
                <a:latin typeface="Times New Roman"/>
                <a:cs typeface="Times New Roman"/>
              </a:rPr>
              <a:t>squeeze </a:t>
            </a:r>
            <a:r>
              <a:rPr sz="1200" dirty="0">
                <a:latin typeface="Times New Roman"/>
                <a:cs typeface="Times New Roman"/>
              </a:rPr>
              <a:t>tubes or up </a:t>
            </a:r>
            <a:r>
              <a:rPr sz="1200" spc="-5" dirty="0">
                <a:latin typeface="Times New Roman"/>
                <a:cs typeface="Times New Roman"/>
              </a:rPr>
              <a:t>right cans, and whether </a:t>
            </a:r>
            <a:r>
              <a:rPr sz="1200" dirty="0">
                <a:latin typeface="Times New Roman"/>
                <a:cs typeface="Times New Roman"/>
              </a:rPr>
              <a:t>glass </a:t>
            </a:r>
            <a:r>
              <a:rPr sz="1200" spc="-5" dirty="0">
                <a:latin typeface="Times New Roman"/>
                <a:cs typeface="Times New Roman"/>
              </a:rPr>
              <a:t>containers </a:t>
            </a:r>
            <a:r>
              <a:rPr sz="1200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cardboard </a:t>
            </a:r>
            <a:r>
              <a:rPr sz="1200" dirty="0">
                <a:latin typeface="Times New Roman"/>
                <a:cs typeface="Times New Roman"/>
              </a:rPr>
              <a:t>boxes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used for dispensing </a:t>
            </a:r>
            <a:r>
              <a:rPr sz="1200" spc="-5" dirty="0">
                <a:latin typeface="Times New Roman"/>
                <a:cs typeface="Times New Roman"/>
              </a:rPr>
              <a:t>fruit </a:t>
            </a:r>
            <a:r>
              <a:rPr sz="1200" dirty="0">
                <a:latin typeface="Times New Roman"/>
                <a:cs typeface="Times New Roman"/>
              </a:rPr>
              <a:t>juices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drinks.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AutoNum type="arabicPeriod" startAt="5"/>
            </a:pPr>
            <a:endParaRPr sz="1000">
              <a:latin typeface="Times New Roman"/>
              <a:cs typeface="Times New Roman"/>
            </a:endParaRPr>
          </a:p>
          <a:p>
            <a:pPr marL="469265" marR="8890" indent="-228600" algn="just">
              <a:lnSpc>
                <a:spcPct val="110400"/>
              </a:lnSpc>
              <a:spcBef>
                <a:spcPts val="5"/>
              </a:spcBef>
              <a:buAutoNum type="arabicPeriod" startAt="5"/>
              <a:tabLst>
                <a:tab pos="415290" algn="l"/>
              </a:tabLst>
            </a:pPr>
            <a:r>
              <a:rPr sz="1200" spc="-5" dirty="0">
                <a:latin typeface="Times New Roman"/>
                <a:cs typeface="Times New Roman"/>
              </a:rPr>
              <a:t>Growing </a:t>
            </a:r>
            <a:r>
              <a:rPr sz="1200" dirty="0">
                <a:latin typeface="Times New Roman"/>
                <a:cs typeface="Times New Roman"/>
              </a:rPr>
              <a:t>environmental </a:t>
            </a:r>
            <a:r>
              <a:rPr sz="1200" spc="-5" dirty="0">
                <a:latin typeface="Times New Roman"/>
                <a:cs typeface="Times New Roman"/>
              </a:rPr>
              <a:t>consciousness </a:t>
            </a:r>
            <a:r>
              <a:rPr sz="1200" dirty="0">
                <a:latin typeface="Times New Roman"/>
                <a:cs typeface="Times New Roman"/>
              </a:rPr>
              <a:t>on the </a:t>
            </a:r>
            <a:r>
              <a:rPr sz="1200" spc="-5" dirty="0">
                <a:latin typeface="Times New Roman"/>
                <a:cs typeface="Times New Roman"/>
              </a:rPr>
              <a:t>part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consumers </a:t>
            </a:r>
            <a:r>
              <a:rPr sz="1200" dirty="0">
                <a:latin typeface="Times New Roman"/>
                <a:cs typeface="Times New Roman"/>
              </a:rPr>
              <a:t>attempting to </a:t>
            </a:r>
            <a:r>
              <a:rPr sz="1200" spc="-5" dirty="0">
                <a:latin typeface="Times New Roman"/>
                <a:cs typeface="Times New Roman"/>
              </a:rPr>
              <a:t>persuade  firms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ensure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packaging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material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biodegradable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/or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recyclable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cause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least harm </a:t>
            </a:r>
            <a:r>
              <a:rPr sz="1200" dirty="0">
                <a:latin typeface="Times New Roman"/>
                <a:cs typeface="Times New Roman"/>
              </a:rPr>
              <a:t>to the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environment.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11430" algn="just">
              <a:lnSpc>
                <a:spcPct val="110300"/>
              </a:lnSpc>
            </a:pPr>
            <a:r>
              <a:rPr sz="1200" spc="-5" dirty="0">
                <a:latin typeface="Times New Roman"/>
                <a:cs typeface="Times New Roman"/>
              </a:rPr>
              <a:t>Packaging adds </a:t>
            </a:r>
            <a:r>
              <a:rPr sz="1200" dirty="0">
                <a:latin typeface="Times New Roman"/>
                <a:cs typeface="Times New Roman"/>
              </a:rPr>
              <a:t>bulk to a </a:t>
            </a:r>
            <a:r>
              <a:rPr sz="1200" spc="-5" dirty="0">
                <a:latin typeface="Times New Roman"/>
                <a:cs typeface="Times New Roman"/>
              </a:rPr>
              <a:t>product and takes </a:t>
            </a:r>
            <a:r>
              <a:rPr sz="1200" dirty="0">
                <a:latin typeface="Times New Roman"/>
                <a:cs typeface="Times New Roman"/>
              </a:rPr>
              <a:t>up more </a:t>
            </a:r>
            <a:r>
              <a:rPr sz="1200" spc="-5" dirty="0">
                <a:latin typeface="Times New Roman"/>
                <a:cs typeface="Times New Roman"/>
              </a:rPr>
              <a:t>space </a:t>
            </a:r>
            <a:r>
              <a:rPr sz="1200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shipment. </a:t>
            </a:r>
            <a:r>
              <a:rPr sz="1200" spc="-1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might </a:t>
            </a:r>
            <a:r>
              <a:rPr sz="1200" dirty="0">
                <a:latin typeface="Times New Roman"/>
                <a:cs typeface="Times New Roman"/>
              </a:rPr>
              <a:t>be more  </a:t>
            </a:r>
            <a:r>
              <a:rPr sz="1200" spc="-5" dirty="0">
                <a:latin typeface="Times New Roman"/>
                <a:cs typeface="Times New Roman"/>
              </a:rPr>
              <a:t>economical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ship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bulk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package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them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inside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destination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Whether  this </a:t>
            </a:r>
            <a:r>
              <a:rPr sz="1200" spc="-5" dirty="0">
                <a:latin typeface="Times New Roman"/>
                <a:cs typeface="Times New Roman"/>
              </a:rPr>
              <a:t>is feasible will </a:t>
            </a:r>
            <a:r>
              <a:rPr sz="1200" dirty="0">
                <a:latin typeface="Times New Roman"/>
                <a:cs typeface="Times New Roman"/>
              </a:rPr>
              <a:t>depend on the </a:t>
            </a:r>
            <a:r>
              <a:rPr sz="1200" spc="-5" dirty="0">
                <a:latin typeface="Times New Roman"/>
                <a:cs typeface="Times New Roman"/>
              </a:rPr>
              <a:t>capabilities </a:t>
            </a:r>
            <a:r>
              <a:rPr sz="1200" dirty="0">
                <a:latin typeface="Times New Roman"/>
                <a:cs typeface="Times New Roman"/>
              </a:rPr>
              <a:t>of the domestic </a:t>
            </a:r>
            <a:r>
              <a:rPr sz="1200" spc="-5" dirty="0">
                <a:latin typeface="Times New Roman"/>
                <a:cs typeface="Times New Roman"/>
              </a:rPr>
              <a:t>packaging industry, </a:t>
            </a:r>
            <a:r>
              <a:rPr sz="1200" dirty="0">
                <a:latin typeface="Times New Roman"/>
                <a:cs typeface="Times New Roman"/>
              </a:rPr>
              <a:t>particularly in 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quality, use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advanced </a:t>
            </a:r>
            <a:r>
              <a:rPr sz="1200" dirty="0">
                <a:latin typeface="Times New Roman"/>
                <a:cs typeface="Times New Roman"/>
              </a:rPr>
              <a:t>technology packaging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printing </a:t>
            </a:r>
            <a:r>
              <a:rPr sz="1200" spc="-5" dirty="0">
                <a:latin typeface="Times New Roman"/>
                <a:cs typeface="Times New Roman"/>
              </a:rPr>
              <a:t>processes, cost and </a:t>
            </a:r>
            <a:r>
              <a:rPr sz="1200" dirty="0">
                <a:latin typeface="Times New Roman"/>
                <a:cs typeface="Times New Roman"/>
              </a:rPr>
              <a:t>timely  </a:t>
            </a:r>
            <a:r>
              <a:rPr sz="1200" spc="-5" dirty="0">
                <a:latin typeface="Times New Roman"/>
                <a:cs typeface="Times New Roman"/>
              </a:rPr>
              <a:t>delivery, and </a:t>
            </a:r>
            <a:r>
              <a:rPr sz="1200" dirty="0">
                <a:latin typeface="Times New Roman"/>
                <a:cs typeface="Times New Roman"/>
              </a:rPr>
              <a:t>availability of quality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materials.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Times New Roman"/>
                <a:cs typeface="Times New Roman"/>
              </a:rPr>
              <a:t>Labeling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0300"/>
              </a:lnSpc>
            </a:pPr>
            <a:r>
              <a:rPr sz="1200" dirty="0">
                <a:latin typeface="Times New Roman"/>
                <a:cs typeface="Times New Roman"/>
              </a:rPr>
              <a:t>Primary </a:t>
            </a:r>
            <a:r>
              <a:rPr sz="1200" spc="-5" dirty="0">
                <a:latin typeface="Times New Roman"/>
                <a:cs typeface="Times New Roman"/>
              </a:rPr>
              <a:t>considerations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labeling </a:t>
            </a:r>
            <a:r>
              <a:rPr sz="1200" dirty="0">
                <a:latin typeface="Times New Roman"/>
                <a:cs typeface="Times New Roman"/>
              </a:rPr>
              <a:t>are providing </a:t>
            </a:r>
            <a:r>
              <a:rPr sz="1200" spc="-5" dirty="0">
                <a:latin typeface="Times New Roman"/>
                <a:cs typeface="Times New Roman"/>
              </a:rPr>
              <a:t>information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consumers 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dirty="0">
                <a:latin typeface="Times New Roman"/>
                <a:cs typeface="Times New Roman"/>
              </a:rPr>
              <a:t>of  multiple </a:t>
            </a:r>
            <a:r>
              <a:rPr sz="1200" spc="-5" dirty="0">
                <a:latin typeface="Times New Roman"/>
                <a:cs typeface="Times New Roman"/>
              </a:rPr>
              <a:t>languages. </a:t>
            </a:r>
            <a:r>
              <a:rPr sz="1200" dirty="0">
                <a:latin typeface="Times New Roman"/>
                <a:cs typeface="Times New Roman"/>
              </a:rPr>
              <a:t>Regulations in many countries </a:t>
            </a:r>
            <a:r>
              <a:rPr sz="1200" spc="-5" dirty="0">
                <a:latin typeface="Times New Roman"/>
                <a:cs typeface="Times New Roman"/>
              </a:rPr>
              <a:t>require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detailed </a:t>
            </a:r>
            <a:r>
              <a:rPr sz="1200" dirty="0">
                <a:latin typeface="Times New Roman"/>
                <a:cs typeface="Times New Roman"/>
              </a:rPr>
              <a:t>product </a:t>
            </a:r>
            <a:r>
              <a:rPr sz="1200" spc="-5" dirty="0">
                <a:latin typeface="Times New Roman"/>
                <a:cs typeface="Times New Roman"/>
              </a:rPr>
              <a:t>compositions and  </a:t>
            </a:r>
            <a:r>
              <a:rPr sz="1200" dirty="0">
                <a:latin typeface="Times New Roman"/>
                <a:cs typeface="Times New Roman"/>
              </a:rPr>
              <a:t>nutritional </a:t>
            </a:r>
            <a:r>
              <a:rPr sz="1200" spc="-5" dirty="0">
                <a:latin typeface="Times New Roman"/>
                <a:cs typeface="Times New Roman"/>
              </a:rPr>
              <a:t>information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provided as well as warning messages </a:t>
            </a:r>
            <a:r>
              <a:rPr sz="1200" dirty="0">
                <a:latin typeface="Times New Roman"/>
                <a:cs typeface="Times New Roman"/>
              </a:rPr>
              <a:t>in the case of products that </a:t>
            </a:r>
            <a:r>
              <a:rPr sz="1200" spc="5" dirty="0">
                <a:latin typeface="Times New Roman"/>
                <a:cs typeface="Times New Roman"/>
              </a:rPr>
              <a:t>may 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harmful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hazardous.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10200"/>
              </a:lnSpc>
            </a:pPr>
            <a:r>
              <a:rPr sz="1200" spc="-5" dirty="0">
                <a:latin typeface="Times New Roman"/>
                <a:cs typeface="Times New Roman"/>
              </a:rPr>
              <a:t>Firms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also </a:t>
            </a:r>
            <a:r>
              <a:rPr sz="1200" dirty="0">
                <a:latin typeface="Times New Roman"/>
                <a:cs typeface="Times New Roman"/>
              </a:rPr>
              <a:t>want to provide </a:t>
            </a:r>
            <a:r>
              <a:rPr sz="1200" spc="-5" dirty="0">
                <a:latin typeface="Times New Roman"/>
                <a:cs typeface="Times New Roman"/>
              </a:rPr>
              <a:t>instructions </a:t>
            </a:r>
            <a:r>
              <a:rPr sz="1200" dirty="0">
                <a:latin typeface="Times New Roman"/>
                <a:cs typeface="Times New Roman"/>
              </a:rPr>
              <a:t>for proper product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dirty="0">
                <a:latin typeface="Times New Roman"/>
                <a:cs typeface="Times New Roman"/>
              </a:rPr>
              <a:t>in which case readability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the quality of </a:t>
            </a:r>
            <a:r>
              <a:rPr sz="1200" spc="-5" dirty="0">
                <a:latin typeface="Times New Roman"/>
                <a:cs typeface="Times New Roman"/>
              </a:rPr>
              <a:t>communication matter. </a:t>
            </a:r>
            <a:r>
              <a:rPr sz="1200" dirty="0">
                <a:latin typeface="Times New Roman"/>
                <a:cs typeface="Times New Roman"/>
              </a:rPr>
              <a:t>Merely </a:t>
            </a:r>
            <a:r>
              <a:rPr sz="1200" spc="-5" dirty="0">
                <a:latin typeface="Times New Roman"/>
                <a:cs typeface="Times New Roman"/>
              </a:rPr>
              <a:t>translating </a:t>
            </a:r>
            <a:r>
              <a:rPr sz="1200" dirty="0">
                <a:latin typeface="Times New Roman"/>
                <a:cs typeface="Times New Roman"/>
              </a:rPr>
              <a:t>text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the home </a:t>
            </a:r>
            <a:r>
              <a:rPr sz="1200" spc="-5" dirty="0">
                <a:latin typeface="Times New Roman"/>
                <a:cs typeface="Times New Roman"/>
              </a:rPr>
              <a:t>country’s language  </a:t>
            </a:r>
            <a:r>
              <a:rPr sz="1200" dirty="0">
                <a:latin typeface="Times New Roman"/>
                <a:cs typeface="Times New Roman"/>
              </a:rPr>
              <a:t>may not be </a:t>
            </a:r>
            <a:r>
              <a:rPr sz="1200" spc="-5" dirty="0">
                <a:latin typeface="Times New Roman"/>
                <a:cs typeface="Times New Roman"/>
              </a:rPr>
              <a:t>sufficient. </a:t>
            </a:r>
            <a:r>
              <a:rPr sz="1200" dirty="0">
                <a:latin typeface="Times New Roman"/>
                <a:cs typeface="Times New Roman"/>
              </a:rPr>
              <a:t>Country </a:t>
            </a:r>
            <a:r>
              <a:rPr sz="1200" spc="-5" dirty="0">
                <a:latin typeface="Times New Roman"/>
                <a:cs typeface="Times New Roman"/>
              </a:rPr>
              <a:t>regulations </a:t>
            </a:r>
            <a:r>
              <a:rPr sz="1200" dirty="0">
                <a:latin typeface="Times New Roman"/>
                <a:cs typeface="Times New Roman"/>
              </a:rPr>
              <a:t>may also </a:t>
            </a:r>
            <a:r>
              <a:rPr sz="1200" spc="-5" dirty="0">
                <a:latin typeface="Times New Roman"/>
                <a:cs typeface="Times New Roman"/>
              </a:rPr>
              <a:t>require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information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presented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1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  a </a:t>
            </a:r>
            <a:r>
              <a:rPr sz="1200" spc="-5" dirty="0">
                <a:latin typeface="Times New Roman"/>
                <a:cs typeface="Times New Roman"/>
              </a:rPr>
              <a:t>country’s </a:t>
            </a:r>
            <a:r>
              <a:rPr sz="1200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region’s official languages. Language </a:t>
            </a:r>
            <a:r>
              <a:rPr sz="1200" dirty="0">
                <a:latin typeface="Times New Roman"/>
                <a:cs typeface="Times New Roman"/>
              </a:rPr>
              <a:t>complexities motivate </a:t>
            </a:r>
            <a:r>
              <a:rPr sz="1200" spc="-5" dirty="0">
                <a:latin typeface="Times New Roman"/>
                <a:cs typeface="Times New Roman"/>
              </a:rPr>
              <a:t>manufacturers </a:t>
            </a:r>
            <a:r>
              <a:rPr sz="1200" dirty="0">
                <a:latin typeface="Times New Roman"/>
                <a:cs typeface="Times New Roman"/>
              </a:rPr>
              <a:t>to use  </a:t>
            </a:r>
            <a:r>
              <a:rPr sz="1200" spc="-5" dirty="0">
                <a:latin typeface="Times New Roman"/>
                <a:cs typeface="Times New Roman"/>
              </a:rPr>
              <a:t>diagrams and cartoons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instruct consumers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use </a:t>
            </a:r>
            <a:r>
              <a:rPr sz="1200" dirty="0">
                <a:latin typeface="Times New Roman"/>
                <a:cs typeface="Times New Roman"/>
              </a:rPr>
              <a:t>of their products. </a:t>
            </a:r>
            <a:r>
              <a:rPr sz="1200" spc="-5" dirty="0">
                <a:latin typeface="Times New Roman"/>
                <a:cs typeface="Times New Roman"/>
              </a:rPr>
              <a:t>Such pictorial  descriptions transcend </a:t>
            </a:r>
            <a:r>
              <a:rPr sz="1200" dirty="0">
                <a:latin typeface="Times New Roman"/>
                <a:cs typeface="Times New Roman"/>
              </a:rPr>
              <a:t>language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make it </a:t>
            </a:r>
            <a:r>
              <a:rPr sz="1200" spc="-5" dirty="0">
                <a:latin typeface="Times New Roman"/>
                <a:cs typeface="Times New Roman"/>
              </a:rPr>
              <a:t>easier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introduce products </a:t>
            </a:r>
            <a:r>
              <a:rPr sz="1200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new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Summary on Product </a:t>
            </a:r>
            <a:r>
              <a:rPr sz="1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Policy</a:t>
            </a:r>
            <a:r>
              <a:rPr sz="1200" b="1" u="heavy" spc="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Decisions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  <a:tabLst>
                <a:tab pos="469265" algn="l"/>
              </a:tabLst>
            </a:pPr>
            <a:r>
              <a:rPr sz="1200" b="1" spc="5" dirty="0">
                <a:latin typeface="Times New Roman"/>
                <a:cs typeface="Times New Roman"/>
              </a:rPr>
              <a:t>A.	</a:t>
            </a:r>
            <a:r>
              <a:rPr sz="1200" b="1" spc="15" dirty="0">
                <a:latin typeface="Times New Roman"/>
                <a:cs typeface="Times New Roman"/>
              </a:rPr>
              <a:t>Physical </a:t>
            </a:r>
            <a:r>
              <a:rPr sz="1200" b="1" spc="10" dirty="0">
                <a:latin typeface="Times New Roman"/>
                <a:cs typeface="Times New Roman"/>
              </a:rPr>
              <a:t>or Mandatory </a:t>
            </a:r>
            <a:r>
              <a:rPr sz="1200" b="1" spc="15" dirty="0">
                <a:latin typeface="Times New Roman"/>
                <a:cs typeface="Times New Roman"/>
              </a:rPr>
              <a:t>Requirements </a:t>
            </a:r>
            <a:r>
              <a:rPr sz="1200" b="1" spc="10" dirty="0">
                <a:latin typeface="Times New Roman"/>
                <a:cs typeface="Times New Roman"/>
              </a:rPr>
              <a:t>and</a:t>
            </a:r>
            <a:r>
              <a:rPr sz="1200" b="1" spc="114" dirty="0">
                <a:latin typeface="Times New Roman"/>
                <a:cs typeface="Times New Roman"/>
              </a:rPr>
              <a:t> </a:t>
            </a:r>
            <a:r>
              <a:rPr sz="1200" b="1" spc="10" dirty="0">
                <a:latin typeface="Times New Roman"/>
                <a:cs typeface="Times New Roman"/>
              </a:rPr>
              <a:t>Adaptation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10795" algn="just">
              <a:lnSpc>
                <a:spcPct val="95900"/>
              </a:lnSpc>
            </a:pP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product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may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have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to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change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number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of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ways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meet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physical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mandatory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requirements  </a:t>
            </a:r>
            <a:r>
              <a:rPr sz="1200" spc="1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new </a:t>
            </a:r>
            <a:r>
              <a:rPr sz="1200" spc="15" dirty="0">
                <a:latin typeface="Times New Roman"/>
                <a:cs typeface="Times New Roman"/>
              </a:rPr>
              <a:t>market, </a:t>
            </a:r>
            <a:r>
              <a:rPr sz="1200" spc="10" dirty="0">
                <a:latin typeface="Times New Roman"/>
                <a:cs typeface="Times New Roman"/>
              </a:rPr>
              <a:t>ranging from </a:t>
            </a:r>
            <a:r>
              <a:rPr sz="1200" spc="15" dirty="0">
                <a:latin typeface="Times New Roman"/>
                <a:cs typeface="Times New Roman"/>
              </a:rPr>
              <a:t>simple </a:t>
            </a:r>
            <a:r>
              <a:rPr sz="1200" spc="10" dirty="0">
                <a:latin typeface="Times New Roman"/>
                <a:cs typeface="Times New Roman"/>
              </a:rPr>
              <a:t>package changes to </a:t>
            </a:r>
            <a:r>
              <a:rPr sz="1200" spc="15" dirty="0">
                <a:latin typeface="Times New Roman"/>
                <a:cs typeface="Times New Roman"/>
              </a:rPr>
              <a:t>total </a:t>
            </a:r>
            <a:r>
              <a:rPr sz="1200" spc="10" dirty="0">
                <a:latin typeface="Times New Roman"/>
                <a:cs typeface="Times New Roman"/>
              </a:rPr>
              <a:t>redesign of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55" dirty="0">
                <a:latin typeface="Times New Roman"/>
                <a:cs typeface="Times New Roman"/>
              </a:rPr>
              <a:t>physical </a:t>
            </a:r>
            <a:r>
              <a:rPr sz="1200" spc="10" dirty="0">
                <a:latin typeface="Times New Roman"/>
                <a:cs typeface="Times New Roman"/>
              </a:rPr>
              <a:t>core  </a:t>
            </a:r>
            <a:r>
              <a:rPr sz="1200" spc="15" dirty="0">
                <a:latin typeface="Times New Roman"/>
                <a:cs typeface="Times New Roman"/>
              </a:rPr>
              <a:t>product.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recent </a:t>
            </a:r>
            <a:r>
              <a:rPr sz="1200" spc="15" dirty="0">
                <a:latin typeface="Times New Roman"/>
                <a:cs typeface="Times New Roman"/>
              </a:rPr>
              <a:t>study reaffirmed the often-reported </a:t>
            </a:r>
            <a:r>
              <a:rPr sz="1200" spc="10" dirty="0">
                <a:latin typeface="Times New Roman"/>
                <a:cs typeface="Times New Roman"/>
              </a:rPr>
              <a:t>finding </a:t>
            </a:r>
            <a:r>
              <a:rPr sz="1200" spc="15" dirty="0">
                <a:latin typeface="Times New Roman"/>
                <a:cs typeface="Times New Roman"/>
              </a:rPr>
              <a:t>that mandatory adaptations </a:t>
            </a:r>
            <a:r>
              <a:rPr sz="1200" spc="10" dirty="0">
                <a:latin typeface="Times New Roman"/>
                <a:cs typeface="Times New Roman"/>
              </a:rPr>
              <a:t>were  </a:t>
            </a:r>
            <a:r>
              <a:rPr sz="1200" spc="15" dirty="0">
                <a:latin typeface="Times New Roman"/>
                <a:cs typeface="Times New Roman"/>
              </a:rPr>
              <a:t>more frequently the </a:t>
            </a:r>
            <a:r>
              <a:rPr sz="1200" spc="10" dirty="0">
                <a:latin typeface="Times New Roman"/>
                <a:cs typeface="Times New Roman"/>
              </a:rPr>
              <a:t>reason for product adaptation than </a:t>
            </a:r>
            <a:r>
              <a:rPr sz="1200" spc="20" dirty="0">
                <a:latin typeface="Times New Roman"/>
                <a:cs typeface="Times New Roman"/>
              </a:rPr>
              <a:t>adapting </a:t>
            </a:r>
            <a:r>
              <a:rPr sz="1200" spc="10" dirty="0">
                <a:latin typeface="Times New Roman"/>
                <a:cs typeface="Times New Roman"/>
              </a:rPr>
              <a:t>for cultural</a:t>
            </a:r>
            <a:r>
              <a:rPr sz="1200" spc="31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reasons.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12700" algn="just">
              <a:lnSpc>
                <a:spcPts val="1380"/>
              </a:lnSpc>
            </a:pPr>
            <a:r>
              <a:rPr sz="1200" spc="15" dirty="0">
                <a:latin typeface="Times New Roman"/>
                <a:cs typeface="Times New Roman"/>
              </a:rPr>
              <a:t>Some </a:t>
            </a:r>
            <a:r>
              <a:rPr sz="1200" spc="10" dirty="0">
                <a:latin typeface="Times New Roman"/>
                <a:cs typeface="Times New Roman"/>
              </a:rPr>
              <a:t>changes are obvious with </a:t>
            </a:r>
            <a:r>
              <a:rPr sz="1200" spc="15" dirty="0">
                <a:latin typeface="Times New Roman"/>
                <a:cs typeface="Times New Roman"/>
              </a:rPr>
              <a:t>relatively </a:t>
            </a:r>
            <a:r>
              <a:rPr sz="1200" spc="-20" dirty="0">
                <a:latin typeface="Times New Roman"/>
                <a:cs typeface="Times New Roman"/>
              </a:rPr>
              <a:t>little </a:t>
            </a:r>
            <a:r>
              <a:rPr sz="1200" spc="15" dirty="0">
                <a:latin typeface="Times New Roman"/>
                <a:cs typeface="Times New Roman"/>
              </a:rPr>
              <a:t>analysis;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5" dirty="0">
                <a:latin typeface="Times New Roman"/>
                <a:cs typeface="Times New Roman"/>
              </a:rPr>
              <a:t>cursory examination </a:t>
            </a:r>
            <a:r>
              <a:rPr sz="1200" spc="1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5" dirty="0">
                <a:latin typeface="Times New Roman"/>
                <a:cs typeface="Times New Roman"/>
              </a:rPr>
              <a:t>country  </a:t>
            </a:r>
            <a:r>
              <a:rPr sz="1200" spc="50" dirty="0">
                <a:latin typeface="Times New Roman"/>
                <a:cs typeface="Times New Roman"/>
              </a:rPr>
              <a:t>will </a:t>
            </a:r>
            <a:r>
              <a:rPr sz="1200" spc="10" dirty="0">
                <a:latin typeface="Times New Roman"/>
                <a:cs typeface="Times New Roman"/>
              </a:rPr>
              <a:t>uncover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need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10" dirty="0">
                <a:latin typeface="Times New Roman"/>
                <a:cs typeface="Times New Roman"/>
              </a:rPr>
              <a:t>rewire </a:t>
            </a:r>
            <a:r>
              <a:rPr sz="1200" spc="55" dirty="0">
                <a:latin typeface="Times New Roman"/>
                <a:cs typeface="Times New Roman"/>
              </a:rPr>
              <a:t>electrical </a:t>
            </a:r>
            <a:r>
              <a:rPr sz="1200" spc="50" dirty="0">
                <a:latin typeface="Times New Roman"/>
                <a:cs typeface="Times New Roman"/>
              </a:rPr>
              <a:t>goods </a:t>
            </a:r>
            <a:r>
              <a:rPr sz="1200" spc="45" dirty="0">
                <a:latin typeface="Times New Roman"/>
                <a:cs typeface="Times New Roman"/>
              </a:rPr>
              <a:t>for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different voltage system, </a:t>
            </a:r>
            <a:r>
              <a:rPr sz="1200" spc="15" dirty="0">
                <a:latin typeface="Times New Roman"/>
                <a:cs typeface="Times New Roman"/>
              </a:rPr>
              <a:t>simplify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10" dirty="0">
                <a:latin typeface="Times New Roman"/>
                <a:cs typeface="Times New Roman"/>
              </a:rPr>
              <a:t>product when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local </a:t>
            </a:r>
            <a:r>
              <a:rPr sz="1200" spc="15" dirty="0">
                <a:latin typeface="Times New Roman"/>
                <a:cs typeface="Times New Roman"/>
              </a:rPr>
              <a:t>level </a:t>
            </a:r>
            <a:r>
              <a:rPr sz="1200" spc="10" dirty="0">
                <a:latin typeface="Times New Roman"/>
                <a:cs typeface="Times New Roman"/>
              </a:rPr>
              <a:t>of </a:t>
            </a:r>
            <a:r>
              <a:rPr sz="1200" spc="20" dirty="0">
                <a:latin typeface="Times New Roman"/>
                <a:cs typeface="Times New Roman"/>
              </a:rPr>
              <a:t>technology </a:t>
            </a:r>
            <a:r>
              <a:rPr sz="1200" spc="10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not </a:t>
            </a:r>
            <a:r>
              <a:rPr sz="1200" spc="15" dirty="0">
                <a:latin typeface="Times New Roman"/>
                <a:cs typeface="Times New Roman"/>
              </a:rPr>
              <a:t>high, </a:t>
            </a:r>
            <a:r>
              <a:rPr sz="1200" spc="-15" dirty="0">
                <a:latin typeface="Times New Roman"/>
                <a:cs typeface="Times New Roman"/>
              </a:rPr>
              <a:t>or </a:t>
            </a:r>
            <a:r>
              <a:rPr sz="1200" spc="15" dirty="0">
                <a:latin typeface="Times New Roman"/>
                <a:cs typeface="Times New Roman"/>
              </a:rPr>
              <a:t>print </a:t>
            </a:r>
            <a:r>
              <a:rPr sz="1200" spc="10" dirty="0">
                <a:latin typeface="Times New Roman"/>
                <a:cs typeface="Times New Roman"/>
              </a:rPr>
              <a:t>multilingual </a:t>
            </a:r>
            <a:r>
              <a:rPr sz="1200" spc="-25" dirty="0">
                <a:latin typeface="Times New Roman"/>
                <a:cs typeface="Times New Roman"/>
              </a:rPr>
              <a:t>labels </a:t>
            </a:r>
            <a:r>
              <a:rPr sz="1200" spc="10" dirty="0">
                <a:latin typeface="Times New Roman"/>
                <a:cs typeface="Times New Roman"/>
              </a:rPr>
              <a:t>where,  </a:t>
            </a:r>
            <a:r>
              <a:rPr sz="1200" spc="15" dirty="0">
                <a:latin typeface="Times New Roman"/>
                <a:cs typeface="Times New Roman"/>
              </a:rPr>
              <a:t>required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by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law.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Electrolux,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for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example,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offers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20" dirty="0">
                <a:latin typeface="Times New Roman"/>
                <a:cs typeface="Times New Roman"/>
              </a:rPr>
              <a:t>cold-wash-only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washing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machine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in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50" dirty="0">
                <a:latin typeface="Times New Roman"/>
                <a:cs typeface="Times New Roman"/>
              </a:rPr>
              <a:t>Asian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89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64" y="951563"/>
            <a:ext cx="5959686" cy="158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233" y="1257887"/>
            <a:ext cx="1921470" cy="131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5844" y="1719646"/>
            <a:ext cx="2498813" cy="158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364" y="2175335"/>
            <a:ext cx="5955116" cy="15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364" y="2481659"/>
            <a:ext cx="5950545" cy="158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364" y="2787983"/>
            <a:ext cx="5959686" cy="158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360" y="3094307"/>
            <a:ext cx="5260197" cy="158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900" y="3556067"/>
            <a:ext cx="2888807" cy="158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364" y="4011755"/>
            <a:ext cx="5955116" cy="158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388" y="4318079"/>
            <a:ext cx="5952006" cy="15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8934" y="4624403"/>
            <a:ext cx="5950545" cy="15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364" y="4930727"/>
            <a:ext cx="5955116" cy="158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364" y="5237051"/>
            <a:ext cx="5959686" cy="1582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333" y="5543375"/>
            <a:ext cx="3047420" cy="158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5862" y="6005135"/>
            <a:ext cx="3298867" cy="1581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64" y="6460823"/>
            <a:ext cx="5959686" cy="1582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364" y="6767147"/>
            <a:ext cx="5959686" cy="158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8934" y="7073471"/>
            <a:ext cx="5950545" cy="158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8926" y="7379795"/>
            <a:ext cx="4812153" cy="1582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5781" y="7841554"/>
            <a:ext cx="2291728" cy="15819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364" y="8297243"/>
            <a:ext cx="5959686" cy="158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364" y="8603580"/>
            <a:ext cx="1786988" cy="158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02004" y="894333"/>
            <a:ext cx="5969000" cy="786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market.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case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firm’s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average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only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reduced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their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lowest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level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by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finding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69"/>
              </a:spcBef>
            </a:pPr>
            <a:r>
              <a:rPr sz="1200" dirty="0">
                <a:latin typeface="Times New Roman"/>
                <a:cs typeface="Times New Roman"/>
              </a:rPr>
              <a:t>extra </a:t>
            </a:r>
            <a:r>
              <a:rPr sz="1200" spc="-5" dirty="0">
                <a:latin typeface="Times New Roman"/>
                <a:cs typeface="Times New Roman"/>
              </a:rPr>
              <a:t>sales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overseas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 startAt="2"/>
              <a:tabLst>
                <a:tab pos="3937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Extending </a:t>
            </a:r>
            <a:r>
              <a:rPr sz="1200" b="1" i="1" spc="-5" dirty="0">
                <a:latin typeface="Times New Roman"/>
                <a:cs typeface="Times New Roman"/>
              </a:rPr>
              <a:t>the Product </a:t>
            </a:r>
            <a:r>
              <a:rPr sz="1200" b="1" i="1" dirty="0">
                <a:latin typeface="Times New Roman"/>
                <a:cs typeface="Times New Roman"/>
              </a:rPr>
              <a:t>Life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Cycle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 startAt="2"/>
            </a:pPr>
            <a:endParaRPr sz="10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675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Finding </a:t>
            </a:r>
            <a:r>
              <a:rPr sz="1200" dirty="0">
                <a:latin typeface="Times New Roman"/>
                <a:cs typeface="Times New Roman"/>
              </a:rPr>
              <a:t>new </a:t>
            </a:r>
            <a:r>
              <a:rPr sz="1200" spc="-5" dirty="0">
                <a:latin typeface="Times New Roman"/>
                <a:cs typeface="Times New Roman"/>
              </a:rPr>
              <a:t>markets </a:t>
            </a:r>
            <a:r>
              <a:rPr sz="1200" dirty="0">
                <a:latin typeface="Times New Roman"/>
                <a:cs typeface="Times New Roman"/>
              </a:rPr>
              <a:t>abroad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help </a:t>
            </a:r>
            <a:r>
              <a:rPr sz="1200" dirty="0">
                <a:latin typeface="Times New Roman"/>
                <a:cs typeface="Times New Roman"/>
              </a:rPr>
              <a:t>extend the maturity stage of the product life </a:t>
            </a:r>
            <a:r>
              <a:rPr sz="1200" spc="-5" dirty="0">
                <a:latin typeface="Times New Roman"/>
                <a:cs typeface="Times New Roman"/>
              </a:rPr>
              <a:t>cycle. </a:t>
            </a:r>
            <a:r>
              <a:rPr sz="1200" dirty="0">
                <a:latin typeface="Times New Roman"/>
                <a:cs typeface="Times New Roman"/>
              </a:rPr>
              <a:t>This 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particularly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important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have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reached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"saturation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point"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product. 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saturation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provide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major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incentive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search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new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opportunities.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  expansion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become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feasible </a:t>
            </a:r>
            <a:r>
              <a:rPr sz="1200" dirty="0">
                <a:latin typeface="Times New Roman"/>
                <a:cs typeface="Times New Roman"/>
              </a:rPr>
              <a:t>strategy if the home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stagnant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declining.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 startAt="3"/>
              <a:tabLst>
                <a:tab pos="3937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Supporting International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Specialization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 startAt="3"/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  <a:spcBef>
                <a:spcPts val="5"/>
              </a:spcBef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attempt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reduce overall production costs, </a:t>
            </a:r>
            <a:r>
              <a:rPr sz="1200" dirty="0">
                <a:latin typeface="Times New Roman"/>
                <a:cs typeface="Times New Roman"/>
              </a:rPr>
              <a:t>separate </a:t>
            </a:r>
            <a:r>
              <a:rPr sz="1200" spc="-5" dirty="0">
                <a:latin typeface="Times New Roman"/>
                <a:cs typeface="Times New Roman"/>
              </a:rPr>
              <a:t>elements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an overall product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produced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large </a:t>
            </a:r>
            <a:r>
              <a:rPr sz="1200" dirty="0">
                <a:latin typeface="Times New Roman"/>
                <a:cs typeface="Times New Roman"/>
              </a:rPr>
              <a:t>scale in </a:t>
            </a:r>
            <a:r>
              <a:rPr sz="1200" spc="-5" dirty="0">
                <a:latin typeface="Times New Roman"/>
                <a:cs typeface="Times New Roman"/>
              </a:rPr>
              <a:t>different geographical locations worldwide. For example, </a:t>
            </a:r>
            <a:r>
              <a:rPr sz="1200" dirty="0">
                <a:latin typeface="Times New Roman"/>
                <a:cs typeface="Times New Roman"/>
              </a:rPr>
              <a:t>labor-  </a:t>
            </a:r>
            <a:r>
              <a:rPr sz="1200" spc="-5" dirty="0">
                <a:latin typeface="Times New Roman"/>
                <a:cs typeface="Times New Roman"/>
              </a:rPr>
              <a:t>intensive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components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will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often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low-cost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labor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locations,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whereas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capital-intensive  components are </a:t>
            </a:r>
            <a:r>
              <a:rPr sz="1200" dirty="0">
                <a:latin typeface="Times New Roman"/>
                <a:cs typeface="Times New Roman"/>
              </a:rPr>
              <a:t>more likely to be </a:t>
            </a:r>
            <a:r>
              <a:rPr sz="1200" spc="-5" dirty="0">
                <a:latin typeface="Times New Roman"/>
                <a:cs typeface="Times New Roman"/>
              </a:rPr>
              <a:t>produced </a:t>
            </a:r>
            <a:r>
              <a:rPr sz="1200" dirty="0">
                <a:latin typeface="Times New Roman"/>
                <a:cs typeface="Times New Roman"/>
              </a:rPr>
              <a:t>in high technology locations. The </a:t>
            </a:r>
            <a:r>
              <a:rPr sz="1200" spc="-5" dirty="0">
                <a:latin typeface="Times New Roman"/>
                <a:cs typeface="Times New Roman"/>
              </a:rPr>
              <a:t>final product, </a:t>
            </a:r>
            <a:r>
              <a:rPr sz="1200" dirty="0">
                <a:latin typeface="Times New Roman"/>
                <a:cs typeface="Times New Roman"/>
              </a:rPr>
              <a:t>once  </a:t>
            </a:r>
            <a:r>
              <a:rPr sz="1200" spc="-5" dirty="0">
                <a:latin typeface="Times New Roman"/>
                <a:cs typeface="Times New Roman"/>
              </a:rPr>
              <a:t>assembled,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must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definition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marketed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internationally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achieve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huge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sales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volumes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which  are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pre-requisite for international</a:t>
            </a:r>
            <a:r>
              <a:rPr sz="1200" dirty="0">
                <a:latin typeface="Times New Roman"/>
                <a:cs typeface="Times New Roman"/>
              </a:rPr>
              <a:t> specialization.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 startAt="4"/>
              <a:tabLst>
                <a:tab pos="3937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Helping </a:t>
            </a:r>
            <a:r>
              <a:rPr sz="1200" b="1" i="1" spc="-5" dirty="0">
                <a:latin typeface="Times New Roman"/>
                <a:cs typeface="Times New Roman"/>
              </a:rPr>
              <a:t>Reduce </a:t>
            </a:r>
            <a:r>
              <a:rPr sz="1200" b="1" i="1" dirty="0">
                <a:latin typeface="Times New Roman"/>
                <a:cs typeface="Times New Roman"/>
              </a:rPr>
              <a:t>Investment </a:t>
            </a:r>
            <a:r>
              <a:rPr sz="1200" b="1" i="1" spc="-5" dirty="0">
                <a:latin typeface="Times New Roman"/>
                <a:cs typeface="Times New Roman"/>
              </a:rPr>
              <a:t>Pay-Back Periods</a:t>
            </a:r>
            <a:endParaRPr sz="1200">
              <a:latin typeface="Times New Roman"/>
              <a:cs typeface="Times New Roman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Times New Roman"/>
              <a:buAutoNum type="arabicPeriod" startAt="4"/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Finding overseas markets helps achieve </a:t>
            </a:r>
            <a:r>
              <a:rPr sz="1200" dirty="0">
                <a:latin typeface="Times New Roman"/>
                <a:cs typeface="Times New Roman"/>
              </a:rPr>
              <a:t>high-volume </a:t>
            </a:r>
            <a:r>
              <a:rPr sz="1200" spc="-5" dirty="0">
                <a:latin typeface="Times New Roman"/>
                <a:cs typeface="Times New Roman"/>
              </a:rPr>
              <a:t>sales </a:t>
            </a:r>
            <a:r>
              <a:rPr sz="1200" dirty="0">
                <a:latin typeface="Times New Roman"/>
                <a:cs typeface="Times New Roman"/>
              </a:rPr>
              <a:t>early in the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life </a:t>
            </a:r>
            <a:r>
              <a:rPr sz="1200" spc="-5" dirty="0">
                <a:latin typeface="Times New Roman"/>
                <a:cs typeface="Times New Roman"/>
              </a:rPr>
              <a:t>cycle, </a:t>
            </a:r>
            <a:r>
              <a:rPr sz="1200" dirty="0">
                <a:latin typeface="Times New Roman"/>
                <a:cs typeface="Times New Roman"/>
              </a:rPr>
              <a:t>thereby  </a:t>
            </a:r>
            <a:r>
              <a:rPr sz="1200" spc="-5" dirty="0">
                <a:latin typeface="Times New Roman"/>
                <a:cs typeface="Times New Roman"/>
              </a:rPr>
              <a:t>reducing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pay-back period needed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return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initial capital </a:t>
            </a:r>
            <a:r>
              <a:rPr sz="1200" dirty="0">
                <a:latin typeface="Times New Roman"/>
                <a:cs typeface="Times New Roman"/>
              </a:rPr>
              <a:t>outlay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making </a:t>
            </a:r>
            <a:r>
              <a:rPr sz="1200" spc="5" dirty="0">
                <a:latin typeface="Times New Roman"/>
                <a:cs typeface="Times New Roman"/>
              </a:rPr>
              <a:t>many  </a:t>
            </a:r>
            <a:r>
              <a:rPr sz="1200" spc="-5" dirty="0">
                <a:latin typeface="Times New Roman"/>
                <a:cs typeface="Times New Roman"/>
              </a:rPr>
              <a:t>investment projects </a:t>
            </a:r>
            <a:r>
              <a:rPr sz="1200" dirty="0">
                <a:latin typeface="Times New Roman"/>
                <a:cs typeface="Times New Roman"/>
              </a:rPr>
              <a:t>more </a:t>
            </a:r>
            <a:r>
              <a:rPr sz="1200" spc="-5" dirty="0">
                <a:latin typeface="Times New Roman"/>
                <a:cs typeface="Times New Roman"/>
              </a:rPr>
              <a:t>attractive.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also helps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compensating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modern trends towards  shorter product life cycle which are </a:t>
            </a:r>
            <a:r>
              <a:rPr sz="1200" dirty="0">
                <a:latin typeface="Times New Roman"/>
                <a:cs typeface="Times New Roman"/>
              </a:rPr>
              <a:t>tending to inhibit </a:t>
            </a:r>
            <a:r>
              <a:rPr sz="1200" spc="-5" dirty="0">
                <a:latin typeface="Times New Roman"/>
                <a:cs typeface="Times New Roman"/>
              </a:rPr>
              <a:t>investment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expenditures.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/>
              <a:cs typeface="Times New Roman"/>
            </a:endParaRPr>
          </a:p>
          <a:p>
            <a:pPr marL="393700" lvl="2" indent="-381000" algn="just">
              <a:lnSpc>
                <a:spcPct val="100000"/>
              </a:lnSpc>
              <a:buAutoNum type="arabicPeriod" startAt="5"/>
              <a:tabLst>
                <a:tab pos="39370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Reducing Stock-holding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Costs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67500"/>
              </a:lnSpc>
            </a:pPr>
            <a:r>
              <a:rPr sz="1200" spc="-5" dirty="0">
                <a:latin typeface="Times New Roman"/>
                <a:cs typeface="Times New Roman"/>
              </a:rPr>
              <a:t>Overseas markets </a:t>
            </a:r>
            <a:r>
              <a:rPr sz="1200" dirty="0">
                <a:latin typeface="Times New Roman"/>
                <a:cs typeface="Times New Roman"/>
              </a:rPr>
              <a:t>may provide </a:t>
            </a:r>
            <a:r>
              <a:rPr sz="1200" spc="-5" dirty="0">
                <a:latin typeface="Times New Roman"/>
                <a:cs typeface="Times New Roman"/>
              </a:rPr>
              <a:t>new sales outlets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surplus stocks, thereby </a:t>
            </a:r>
            <a:r>
              <a:rPr sz="1200" dirty="0">
                <a:latin typeface="Times New Roman"/>
                <a:cs typeface="Times New Roman"/>
              </a:rPr>
              <a:t>reducing</a:t>
            </a:r>
            <a:r>
              <a:rPr sz="1200" spc="-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warehousing  and </a:t>
            </a:r>
            <a:r>
              <a:rPr sz="1200" dirty="0">
                <a:latin typeface="Times New Roman"/>
                <a:cs typeface="Times New Roman"/>
              </a:rPr>
              <a:t>other stockholding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costs.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9507"/>
            <a:ext cx="5959475" cy="38417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380"/>
              </a:lnSpc>
              <a:spcBef>
                <a:spcPts val="195"/>
              </a:spcBef>
            </a:pPr>
            <a:r>
              <a:rPr sz="1200" spc="15" dirty="0">
                <a:latin typeface="Times New Roman"/>
                <a:cs typeface="Times New Roman"/>
              </a:rPr>
              <a:t>countries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where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electric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power </a:t>
            </a:r>
            <a:r>
              <a:rPr sz="1200" spc="-15" dirty="0">
                <a:latin typeface="Times New Roman"/>
                <a:cs typeface="Times New Roman"/>
              </a:rPr>
              <a:t>is</a:t>
            </a:r>
            <a:r>
              <a:rPr sz="1200" spc="-11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expensive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or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scarce.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But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other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necessary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changes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may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surface  </a:t>
            </a:r>
            <a:r>
              <a:rPr sz="1200" spc="15" dirty="0">
                <a:latin typeface="Times New Roman"/>
                <a:cs typeface="Times New Roman"/>
              </a:rPr>
              <a:t>only </a:t>
            </a:r>
            <a:r>
              <a:rPr sz="1200" spc="10" dirty="0">
                <a:latin typeface="Times New Roman"/>
                <a:cs typeface="Times New Roman"/>
              </a:rPr>
              <a:t>after careful </a:t>
            </a:r>
            <a:r>
              <a:rPr sz="1200" spc="15" dirty="0">
                <a:latin typeface="Times New Roman"/>
                <a:cs typeface="Times New Roman"/>
              </a:rPr>
              <a:t>study </a:t>
            </a:r>
            <a:r>
              <a:rPr sz="1200" spc="10" dirty="0">
                <a:latin typeface="Times New Roman"/>
                <a:cs typeface="Times New Roman"/>
              </a:rPr>
              <a:t>of an, intended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90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705102"/>
            <a:ext cx="5969635" cy="695769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95250" algn="just">
              <a:lnSpc>
                <a:spcPct val="91700"/>
              </a:lnSpc>
              <a:spcBef>
                <a:spcPts val="219"/>
              </a:spcBef>
            </a:pPr>
            <a:r>
              <a:rPr sz="1200" spc="10" dirty="0">
                <a:latin typeface="Times New Roman"/>
                <a:cs typeface="Times New Roman"/>
              </a:rPr>
              <a:t>Legal, </a:t>
            </a:r>
            <a:r>
              <a:rPr sz="1200" spc="15" dirty="0">
                <a:latin typeface="Times New Roman"/>
                <a:cs typeface="Times New Roman"/>
              </a:rPr>
              <a:t>economic, </a:t>
            </a:r>
            <a:r>
              <a:rPr sz="1200" spc="10" dirty="0">
                <a:latin typeface="Times New Roman"/>
                <a:cs typeface="Times New Roman"/>
              </a:rPr>
              <a:t>political, </a:t>
            </a:r>
            <a:r>
              <a:rPr sz="1200" spc="15" dirty="0">
                <a:latin typeface="Times New Roman"/>
                <a:cs typeface="Times New Roman"/>
              </a:rPr>
              <a:t>technological, </a:t>
            </a:r>
            <a:r>
              <a:rPr sz="1200" spc="5" dirty="0">
                <a:latin typeface="Times New Roman"/>
                <a:cs typeface="Times New Roman"/>
              </a:rPr>
              <a:t>and </a:t>
            </a:r>
            <a:r>
              <a:rPr sz="1200" spc="10" dirty="0">
                <a:latin typeface="Times New Roman"/>
                <a:cs typeface="Times New Roman"/>
              </a:rPr>
              <a:t>climatic requirements of the local </a:t>
            </a:r>
            <a:r>
              <a:rPr sz="1200" spc="15" dirty="0">
                <a:latin typeface="Times New Roman"/>
                <a:cs typeface="Times New Roman"/>
              </a:rPr>
              <a:t>marketplace  </a:t>
            </a:r>
            <a:r>
              <a:rPr sz="1200" spc="50" dirty="0">
                <a:latin typeface="Times New Roman"/>
                <a:cs typeface="Times New Roman"/>
              </a:rPr>
              <a:t>often </a:t>
            </a:r>
            <a:r>
              <a:rPr sz="1200" spc="15" dirty="0">
                <a:latin typeface="Times New Roman"/>
                <a:cs typeface="Times New Roman"/>
              </a:rPr>
              <a:t>dictate </a:t>
            </a:r>
            <a:r>
              <a:rPr sz="1200" spc="10" dirty="0">
                <a:latin typeface="Times New Roman"/>
                <a:cs typeface="Times New Roman"/>
              </a:rPr>
              <a:t>product </a:t>
            </a:r>
            <a:r>
              <a:rPr sz="1200" spc="15" dirty="0">
                <a:latin typeface="Times New Roman"/>
                <a:cs typeface="Times New Roman"/>
              </a:rPr>
              <a:t>adaptation. </a:t>
            </a:r>
            <a:r>
              <a:rPr sz="1200" spc="10" dirty="0">
                <a:latin typeface="Times New Roman"/>
                <a:cs typeface="Times New Roman"/>
              </a:rPr>
              <a:t>During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period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10" dirty="0">
                <a:latin typeface="Times New Roman"/>
                <a:cs typeface="Times New Roman"/>
              </a:rPr>
              <a:t>India when </a:t>
            </a:r>
            <a:r>
              <a:rPr sz="1200" spc="15" dirty="0">
                <a:latin typeface="Times New Roman"/>
                <a:cs typeface="Times New Roman"/>
              </a:rPr>
              <a:t>the government </a:t>
            </a:r>
            <a:r>
              <a:rPr sz="1200" spc="5" dirty="0">
                <a:latin typeface="Times New Roman"/>
                <a:cs typeface="Times New Roman"/>
              </a:rPr>
              <a:t>was </a:t>
            </a:r>
            <a:r>
              <a:rPr sz="1200" spc="15" dirty="0">
                <a:latin typeface="Times New Roman"/>
                <a:cs typeface="Times New Roman"/>
              </a:rPr>
              <a:t>very  anti-foreign investment, Pepsi-Cola </a:t>
            </a:r>
            <a:r>
              <a:rPr sz="1200" spc="10" dirty="0">
                <a:latin typeface="Times New Roman"/>
                <a:cs typeface="Times New Roman"/>
              </a:rPr>
              <a:t>changed its product </a:t>
            </a:r>
            <a:r>
              <a:rPr sz="1200" spc="15" dirty="0">
                <a:latin typeface="Times New Roman"/>
                <a:cs typeface="Times New Roman"/>
              </a:rPr>
              <a:t>name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10" dirty="0">
                <a:latin typeface="Times New Roman"/>
                <a:cs typeface="Times New Roman"/>
              </a:rPr>
              <a:t>Lehar Pepsi (in Hindi lehar  </a:t>
            </a:r>
            <a:r>
              <a:rPr sz="1200" spc="15" dirty="0">
                <a:latin typeface="Times New Roman"/>
                <a:cs typeface="Times New Roman"/>
              </a:rPr>
              <a:t>means </a:t>
            </a:r>
            <a:r>
              <a:rPr sz="1200" spc="10" dirty="0">
                <a:latin typeface="Times New Roman"/>
                <a:cs typeface="Times New Roman"/>
              </a:rPr>
              <a:t>wave)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10" dirty="0">
                <a:latin typeface="Times New Roman"/>
                <a:cs typeface="Times New Roman"/>
              </a:rPr>
              <a:t>gain </a:t>
            </a:r>
            <a:r>
              <a:rPr sz="1200" spc="5" dirty="0">
                <a:latin typeface="Times New Roman"/>
                <a:cs typeface="Times New Roman"/>
              </a:rPr>
              <a:t>as </a:t>
            </a:r>
            <a:r>
              <a:rPr sz="1200" spc="10" dirty="0">
                <a:latin typeface="Times New Roman"/>
                <a:cs typeface="Times New Roman"/>
              </a:rPr>
              <a:t>much local </a:t>
            </a:r>
            <a:r>
              <a:rPr sz="1200" spc="15" dirty="0">
                <a:latin typeface="Times New Roman"/>
                <a:cs typeface="Times New Roman"/>
              </a:rPr>
              <a:t>support </a:t>
            </a:r>
            <a:r>
              <a:rPr sz="1200" spc="-20" dirty="0">
                <a:latin typeface="Times New Roman"/>
                <a:cs typeface="Times New Roman"/>
              </a:rPr>
              <a:t>as </a:t>
            </a:r>
            <a:r>
              <a:rPr sz="1200" spc="15" dirty="0">
                <a:latin typeface="Times New Roman"/>
                <a:cs typeface="Times New Roman"/>
              </a:rPr>
              <a:t>possible. </a:t>
            </a:r>
            <a:r>
              <a:rPr sz="1200" spc="10" dirty="0">
                <a:latin typeface="Times New Roman"/>
                <a:cs typeface="Times New Roman"/>
              </a:rPr>
              <a:t>The name returned to </a:t>
            </a:r>
            <a:r>
              <a:rPr sz="1200" spc="20" dirty="0">
                <a:latin typeface="Times New Roman"/>
                <a:cs typeface="Times New Roman"/>
              </a:rPr>
              <a:t>Pepsi-Cola  </a:t>
            </a:r>
            <a:r>
              <a:rPr sz="1200" spc="10" dirty="0">
                <a:latin typeface="Times New Roman"/>
                <a:cs typeface="Times New Roman"/>
              </a:rPr>
              <a:t>when the political climate turned favorable. </a:t>
            </a:r>
            <a:r>
              <a:rPr sz="1200" spc="5" dirty="0">
                <a:latin typeface="Times New Roman"/>
                <a:cs typeface="Times New Roman"/>
              </a:rPr>
              <a:t>Laws </a:t>
            </a:r>
            <a:r>
              <a:rPr sz="1200" spc="10" dirty="0">
                <a:latin typeface="Times New Roman"/>
                <a:cs typeface="Times New Roman"/>
              </a:rPr>
              <a:t>that </a:t>
            </a:r>
            <a:r>
              <a:rPr sz="1200" spc="15" dirty="0">
                <a:latin typeface="Times New Roman"/>
                <a:cs typeface="Times New Roman"/>
              </a:rPr>
              <a:t>vary among countries usually </a:t>
            </a:r>
            <a:r>
              <a:rPr sz="1200" spc="10" dirty="0">
                <a:latin typeface="Times New Roman"/>
                <a:cs typeface="Times New Roman"/>
              </a:rPr>
              <a:t>set  </a:t>
            </a:r>
            <a:r>
              <a:rPr sz="1200" spc="15" dirty="0">
                <a:latin typeface="Times New Roman"/>
                <a:cs typeface="Times New Roman"/>
              </a:rPr>
              <a:t>specific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package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sizes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safety,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45" dirty="0">
                <a:latin typeface="Times New Roman"/>
                <a:cs typeface="Times New Roman"/>
              </a:rPr>
              <a:t>and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quality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standards.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make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purchase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more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affordable  in </a:t>
            </a:r>
            <a:r>
              <a:rPr sz="1200" spc="15" dirty="0">
                <a:latin typeface="Times New Roman"/>
                <a:cs typeface="Times New Roman"/>
              </a:rPr>
              <a:t>low-income </a:t>
            </a:r>
            <a:r>
              <a:rPr sz="1200" spc="10" dirty="0">
                <a:latin typeface="Times New Roman"/>
                <a:cs typeface="Times New Roman"/>
              </a:rPr>
              <a:t>countries, </a:t>
            </a:r>
            <a:r>
              <a:rPr sz="1200" spc="15" dirty="0">
                <a:latin typeface="Times New Roman"/>
                <a:cs typeface="Times New Roman"/>
              </a:rPr>
              <a:t>the number </a:t>
            </a:r>
            <a:r>
              <a:rPr sz="1200" spc="10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units </a:t>
            </a:r>
            <a:r>
              <a:rPr sz="1200" spc="10" dirty="0">
                <a:latin typeface="Times New Roman"/>
                <a:cs typeface="Times New Roman"/>
              </a:rPr>
              <a:t>per package </a:t>
            </a:r>
            <a:r>
              <a:rPr sz="1200" spc="15" dirty="0">
                <a:latin typeface="Times New Roman"/>
                <a:cs typeface="Times New Roman"/>
              </a:rPr>
              <a:t>may </a:t>
            </a:r>
            <a:r>
              <a:rPr sz="1200" spc="10" dirty="0">
                <a:latin typeface="Times New Roman"/>
                <a:cs typeface="Times New Roman"/>
              </a:rPr>
              <a:t>have to be reduced </a:t>
            </a:r>
            <a:r>
              <a:rPr sz="1200" spc="15" dirty="0">
                <a:latin typeface="Times New Roman"/>
                <a:cs typeface="Times New Roman"/>
              </a:rPr>
              <a:t>from the  </a:t>
            </a:r>
            <a:r>
              <a:rPr sz="1200" spc="10" dirty="0">
                <a:latin typeface="Times New Roman"/>
                <a:cs typeface="Times New Roman"/>
              </a:rPr>
              <a:t>typical </a:t>
            </a:r>
            <a:r>
              <a:rPr sz="1200" spc="15" dirty="0">
                <a:latin typeface="Times New Roman"/>
                <a:cs typeface="Times New Roman"/>
              </a:rPr>
              <a:t>quantities </a:t>
            </a:r>
            <a:r>
              <a:rPr sz="1200" spc="10" dirty="0">
                <a:latin typeface="Times New Roman"/>
                <a:cs typeface="Times New Roman"/>
              </a:rPr>
              <a:t>offered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45" dirty="0">
                <a:latin typeface="Times New Roman"/>
                <a:cs typeface="Times New Roman"/>
              </a:rPr>
              <a:t>high </a:t>
            </a:r>
            <a:r>
              <a:rPr sz="1200" spc="15" dirty="0">
                <a:latin typeface="Times New Roman"/>
                <a:cs typeface="Times New Roman"/>
              </a:rPr>
              <a:t>income countries. </a:t>
            </a:r>
            <a:r>
              <a:rPr sz="1200" spc="10" dirty="0">
                <a:latin typeface="Times New Roman"/>
                <a:cs typeface="Times New Roman"/>
              </a:rPr>
              <a:t>Razor blades, cigarettes, chewing gum,  and other </a:t>
            </a:r>
            <a:r>
              <a:rPr sz="1200" spc="15" dirty="0">
                <a:latin typeface="Times New Roman"/>
                <a:cs typeface="Times New Roman"/>
              </a:rPr>
              <a:t>multiple </a:t>
            </a:r>
            <a:r>
              <a:rPr sz="1200" spc="10" dirty="0">
                <a:latin typeface="Times New Roman"/>
                <a:cs typeface="Times New Roman"/>
              </a:rPr>
              <a:t>pack items are often sold </a:t>
            </a:r>
            <a:r>
              <a:rPr sz="1200" spc="-20" dirty="0">
                <a:latin typeface="Times New Roman"/>
                <a:cs typeface="Times New Roman"/>
              </a:rPr>
              <a:t>singly </a:t>
            </a:r>
            <a:r>
              <a:rPr sz="1200" spc="10" dirty="0">
                <a:latin typeface="Times New Roman"/>
                <a:cs typeface="Times New Roman"/>
              </a:rPr>
              <a:t>or </a:t>
            </a:r>
            <a:r>
              <a:rPr sz="1200" spc="-15" dirty="0">
                <a:latin typeface="Times New Roman"/>
                <a:cs typeface="Times New Roman"/>
              </a:rPr>
              <a:t>two </a:t>
            </a:r>
            <a:r>
              <a:rPr sz="1200" spc="15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pack </a:t>
            </a:r>
            <a:r>
              <a:rPr sz="1200" spc="15" dirty="0">
                <a:latin typeface="Times New Roman"/>
                <a:cs typeface="Times New Roman"/>
              </a:rPr>
              <a:t>instead </a:t>
            </a:r>
            <a:r>
              <a:rPr sz="1200" spc="10" dirty="0">
                <a:latin typeface="Times New Roman"/>
                <a:cs typeface="Times New Roman"/>
              </a:rPr>
              <a:t>of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more  </a:t>
            </a:r>
            <a:r>
              <a:rPr sz="1200" spc="15" dirty="0">
                <a:latin typeface="Times New Roman"/>
                <a:cs typeface="Times New Roman"/>
              </a:rPr>
              <a:t>customary </a:t>
            </a:r>
            <a:r>
              <a:rPr sz="1200" spc="10" dirty="0">
                <a:latin typeface="Times New Roman"/>
                <a:cs typeface="Times New Roman"/>
              </a:rPr>
              <a:t>10 or 20.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10" dirty="0">
                <a:latin typeface="Times New Roman"/>
                <a:cs typeface="Times New Roman"/>
              </a:rPr>
              <a:t>the concept of preventive </a:t>
            </a:r>
            <a:r>
              <a:rPr sz="1200" spc="15" dirty="0">
                <a:latin typeface="Times New Roman"/>
                <a:cs typeface="Times New Roman"/>
              </a:rPr>
              <a:t>maintenance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unfamiliar to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10" dirty="0">
                <a:latin typeface="Times New Roman"/>
                <a:cs typeface="Times New Roman"/>
              </a:rPr>
              <a:t>intended  market, product </a:t>
            </a:r>
            <a:r>
              <a:rPr sz="1200" spc="15" dirty="0">
                <a:latin typeface="Times New Roman"/>
                <a:cs typeface="Times New Roman"/>
              </a:rPr>
              <a:t>simplification </a:t>
            </a:r>
            <a:r>
              <a:rPr sz="1200" spc="10" dirty="0">
                <a:latin typeface="Times New Roman"/>
                <a:cs typeface="Times New Roman"/>
              </a:rPr>
              <a:t>arid </a:t>
            </a:r>
            <a:r>
              <a:rPr sz="1200" spc="15" dirty="0">
                <a:latin typeface="Times New Roman"/>
                <a:cs typeface="Times New Roman"/>
              </a:rPr>
              <a:t>maintenance-free </a:t>
            </a:r>
            <a:r>
              <a:rPr sz="1200" spc="10" dirty="0">
                <a:latin typeface="Times New Roman"/>
                <a:cs typeface="Times New Roman"/>
              </a:rPr>
              <a:t>features may be </a:t>
            </a:r>
            <a:r>
              <a:rPr sz="1200" spc="15" dirty="0">
                <a:latin typeface="Times New Roman"/>
                <a:cs typeface="Times New Roman"/>
              </a:rPr>
              <a:t>mandatory </a:t>
            </a:r>
            <a:r>
              <a:rPr sz="1200" spc="10" dirty="0">
                <a:latin typeface="Times New Roman"/>
                <a:cs typeface="Times New Roman"/>
              </a:rPr>
              <a:t>for,  </a:t>
            </a:r>
            <a:r>
              <a:rPr sz="1200" spc="15" dirty="0">
                <a:latin typeface="Times New Roman"/>
                <a:cs typeface="Times New Roman"/>
              </a:rPr>
              <a:t>successful </a:t>
            </a:r>
            <a:r>
              <a:rPr sz="1200" spc="10" dirty="0">
                <a:latin typeface="Times New Roman"/>
                <a:cs typeface="Times New Roman"/>
              </a:rPr>
              <a:t>product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performance.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ts val="1380"/>
              </a:lnSpc>
            </a:pPr>
            <a:r>
              <a:rPr sz="1200" spc="15" dirty="0">
                <a:latin typeface="Times New Roman"/>
                <a:cs typeface="Times New Roman"/>
              </a:rPr>
              <a:t>Changes may also </a:t>
            </a:r>
            <a:r>
              <a:rPr sz="1200" spc="10" dirty="0">
                <a:latin typeface="Times New Roman"/>
                <a:cs typeface="Times New Roman"/>
              </a:rPr>
              <a:t>have to be </a:t>
            </a:r>
            <a:r>
              <a:rPr sz="1200" spc="15" dirty="0">
                <a:latin typeface="Times New Roman"/>
                <a:cs typeface="Times New Roman"/>
              </a:rPr>
              <a:t>made </a:t>
            </a:r>
            <a:r>
              <a:rPr sz="1200" spc="10" dirty="0">
                <a:latin typeface="Times New Roman"/>
                <a:cs typeface="Times New Roman"/>
              </a:rPr>
              <a:t>to accommodate climatic differences. General Motors of  </a:t>
            </a:r>
            <a:r>
              <a:rPr sz="1200" spc="15" dirty="0">
                <a:latin typeface="Times New Roman"/>
                <a:cs typeface="Times New Roman"/>
              </a:rPr>
              <a:t>Canada, </a:t>
            </a:r>
            <a:r>
              <a:rPr sz="1200" spc="10" dirty="0">
                <a:latin typeface="Times New Roman"/>
                <a:cs typeface="Times New Roman"/>
              </a:rPr>
              <a:t>for example, </a:t>
            </a:r>
            <a:r>
              <a:rPr sz="1200" spc="15" dirty="0">
                <a:latin typeface="Times New Roman"/>
                <a:cs typeface="Times New Roman"/>
              </a:rPr>
              <a:t>experienced major problems </a:t>
            </a:r>
            <a:r>
              <a:rPr sz="1200" spc="10" dirty="0">
                <a:latin typeface="Times New Roman"/>
                <a:cs typeface="Times New Roman"/>
              </a:rPr>
              <a:t>with several </a:t>
            </a:r>
            <a:r>
              <a:rPr sz="1200" spc="15" dirty="0">
                <a:latin typeface="Times New Roman"/>
                <a:cs typeface="Times New Roman"/>
              </a:rPr>
              <a:t>thousand Chevrolet  automobiles </a:t>
            </a:r>
            <a:r>
              <a:rPr sz="1200" spc="10" dirty="0">
                <a:latin typeface="Times New Roman"/>
                <a:cs typeface="Times New Roman"/>
              </a:rPr>
              <a:t>shipped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5" dirty="0">
                <a:latin typeface="Times New Roman"/>
                <a:cs typeface="Times New Roman"/>
              </a:rPr>
              <a:t>Middle </a:t>
            </a:r>
            <a:r>
              <a:rPr sz="1200" spc="10" dirty="0">
                <a:latin typeface="Times New Roman"/>
                <a:cs typeface="Times New Roman"/>
              </a:rPr>
              <a:t>east country; it was </a:t>
            </a:r>
            <a:r>
              <a:rPr sz="1200" spc="-20" dirty="0">
                <a:latin typeface="Times New Roman"/>
                <a:cs typeface="Times New Roman"/>
              </a:rPr>
              <a:t>quickly </a:t>
            </a:r>
            <a:r>
              <a:rPr sz="1200" spc="15" dirty="0">
                <a:latin typeface="Times New Roman"/>
                <a:cs typeface="Times New Roman"/>
              </a:rPr>
              <a:t>discovered they</a:t>
            </a:r>
            <a:r>
              <a:rPr sz="1200" spc="-24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were </a:t>
            </a:r>
            <a:r>
              <a:rPr sz="1200" spc="15" dirty="0">
                <a:latin typeface="Times New Roman"/>
                <a:cs typeface="Times New Roman"/>
              </a:rPr>
              <a:t>unfit </a:t>
            </a:r>
            <a:r>
              <a:rPr sz="1200" spc="45" dirty="0">
                <a:latin typeface="Times New Roman"/>
                <a:cs typeface="Times New Roman"/>
              </a:rPr>
              <a:t>for </a:t>
            </a:r>
            <a:r>
              <a:rPr sz="1200" spc="10" dirty="0">
                <a:latin typeface="Times New Roman"/>
                <a:cs typeface="Times New Roman"/>
              </a:rPr>
              <a:t>the  hot, </a:t>
            </a:r>
            <a:r>
              <a:rPr sz="1200" spc="15" dirty="0">
                <a:latin typeface="Times New Roman"/>
                <a:cs typeface="Times New Roman"/>
              </a:rPr>
              <a:t>dusty climate. Supplementary </a:t>
            </a:r>
            <a:r>
              <a:rPr sz="1200" spc="10" dirty="0">
                <a:latin typeface="Times New Roman"/>
                <a:cs typeface="Times New Roman"/>
              </a:rPr>
              <a:t>air </a:t>
            </a:r>
            <a:r>
              <a:rPr sz="1200" spc="15" dirty="0">
                <a:latin typeface="Times New Roman"/>
                <a:cs typeface="Times New Roman"/>
              </a:rPr>
              <a:t>filters </a:t>
            </a:r>
            <a:r>
              <a:rPr sz="1200" spc="5" dirty="0">
                <a:latin typeface="Times New Roman"/>
                <a:cs typeface="Times New Roman"/>
              </a:rPr>
              <a:t>and </a:t>
            </a:r>
            <a:r>
              <a:rPr sz="1200" spc="10" dirty="0">
                <a:latin typeface="Times New Roman"/>
                <a:cs typeface="Times New Roman"/>
              </a:rPr>
              <a:t>different clutches had to be added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10" dirty="0">
                <a:latin typeface="Times New Roman"/>
                <a:cs typeface="Times New Roman"/>
              </a:rPr>
              <a:t>adjust  for the </a:t>
            </a:r>
            <a:r>
              <a:rPr sz="1200" spc="15" dirty="0">
                <a:latin typeface="Times New Roman"/>
                <a:cs typeface="Times New Roman"/>
              </a:rPr>
              <a:t>problem. </a:t>
            </a:r>
            <a:r>
              <a:rPr sz="1200" spc="10" dirty="0">
                <a:latin typeface="Times New Roman"/>
                <a:cs typeface="Times New Roman"/>
              </a:rPr>
              <a:t>Even crackers have </a:t>
            </a:r>
            <a:r>
              <a:rPr sz="1200" spc="5" dirty="0">
                <a:latin typeface="Times New Roman"/>
                <a:cs typeface="Times New Roman"/>
              </a:rPr>
              <a:t>to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be packaged in tins </a:t>
            </a:r>
            <a:r>
              <a:rPr sz="1200" spc="5" dirty="0">
                <a:latin typeface="Times New Roman"/>
                <a:cs typeface="Times New Roman"/>
              </a:rPr>
              <a:t>for </a:t>
            </a:r>
            <a:r>
              <a:rPr sz="1200" spc="10" dirty="0">
                <a:latin typeface="Times New Roman"/>
                <a:cs typeface="Times New Roman"/>
              </a:rPr>
              <a:t>humid areas.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200" b="1" spc="10" dirty="0">
                <a:latin typeface="Times New Roman"/>
                <a:cs typeface="Times New Roman"/>
              </a:rPr>
              <a:t>B. Product</a:t>
            </a:r>
            <a:r>
              <a:rPr sz="1200" b="1" spc="60" dirty="0">
                <a:latin typeface="Times New Roman"/>
                <a:cs typeface="Times New Roman"/>
              </a:rPr>
              <a:t> </a:t>
            </a:r>
            <a:r>
              <a:rPr sz="1200" b="1" spc="15" dirty="0">
                <a:latin typeface="Times New Roman"/>
                <a:cs typeface="Times New Roman"/>
              </a:rPr>
              <a:t>Alternatives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1700"/>
              </a:lnSpc>
            </a:pPr>
            <a:r>
              <a:rPr sz="1200" spc="10" dirty="0">
                <a:latin typeface="Times New Roman"/>
                <a:cs typeface="Times New Roman"/>
              </a:rPr>
              <a:t>When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5" dirty="0">
                <a:latin typeface="Times New Roman"/>
                <a:cs typeface="Times New Roman"/>
              </a:rPr>
              <a:t>company plans </a:t>
            </a:r>
            <a:r>
              <a:rPr sz="1200" spc="10" dirty="0">
                <a:latin typeface="Times New Roman"/>
                <a:cs typeface="Times New Roman"/>
              </a:rPr>
              <a:t>to enter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market in another country, </a:t>
            </a:r>
            <a:r>
              <a:rPr sz="1200" spc="55" dirty="0">
                <a:latin typeface="Times New Roman"/>
                <a:cs typeface="Times New Roman"/>
              </a:rPr>
              <a:t>careful </a:t>
            </a:r>
            <a:r>
              <a:rPr sz="1200" spc="15" dirty="0">
                <a:latin typeface="Times New Roman"/>
                <a:cs typeface="Times New Roman"/>
              </a:rPr>
              <a:t>consideration </a:t>
            </a:r>
            <a:r>
              <a:rPr sz="1200" spc="10" dirty="0">
                <a:latin typeface="Times New Roman"/>
                <a:cs typeface="Times New Roman"/>
              </a:rPr>
              <a:t>must be  given to </a:t>
            </a:r>
            <a:r>
              <a:rPr sz="1200" spc="15" dirty="0">
                <a:latin typeface="Times New Roman"/>
                <a:cs typeface="Times New Roman"/>
              </a:rPr>
              <a:t>whether </a:t>
            </a:r>
            <a:r>
              <a:rPr sz="1200" spc="10" dirty="0">
                <a:latin typeface="Times New Roman"/>
                <a:cs typeface="Times New Roman"/>
              </a:rPr>
              <a:t>or </a:t>
            </a:r>
            <a:r>
              <a:rPr sz="1200" spc="-20" dirty="0">
                <a:latin typeface="Times New Roman"/>
                <a:cs typeface="Times New Roman"/>
              </a:rPr>
              <a:t>not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present product lines will prove </a:t>
            </a:r>
            <a:r>
              <a:rPr sz="1200" spc="15" dirty="0">
                <a:latin typeface="Times New Roman"/>
                <a:cs typeface="Times New Roman"/>
              </a:rPr>
              <a:t>adequate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new culture. Will  </a:t>
            </a:r>
            <a:r>
              <a:rPr sz="1200" spc="15" dirty="0">
                <a:latin typeface="Times New Roman"/>
                <a:cs typeface="Times New Roman"/>
              </a:rPr>
              <a:t>they sell </a:t>
            </a:r>
            <a:r>
              <a:rPr sz="1200" spc="10" dirty="0">
                <a:latin typeface="Times New Roman"/>
                <a:cs typeface="Times New Roman"/>
              </a:rPr>
              <a:t>in </a:t>
            </a:r>
            <a:r>
              <a:rPr sz="1200" spc="15" dirty="0">
                <a:latin typeface="Times New Roman"/>
                <a:cs typeface="Times New Roman"/>
              </a:rPr>
              <a:t>quantities </a:t>
            </a:r>
            <a:r>
              <a:rPr sz="1200" spc="10" dirty="0">
                <a:latin typeface="Times New Roman"/>
                <a:cs typeface="Times New Roman"/>
              </a:rPr>
              <a:t>large enough and </a:t>
            </a:r>
            <a:r>
              <a:rPr sz="1200" spc="5" dirty="0">
                <a:latin typeface="Times New Roman"/>
                <a:cs typeface="Times New Roman"/>
              </a:rPr>
              <a:t>at </a:t>
            </a:r>
            <a:r>
              <a:rPr sz="1200" spc="10" dirty="0">
                <a:latin typeface="Times New Roman"/>
                <a:cs typeface="Times New Roman"/>
              </a:rPr>
              <a:t>prices high enough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10" dirty="0">
                <a:latin typeface="Times New Roman"/>
                <a:cs typeface="Times New Roman"/>
              </a:rPr>
              <a:t>be </a:t>
            </a:r>
            <a:r>
              <a:rPr sz="1200" spc="20" dirty="0">
                <a:latin typeface="Times New Roman"/>
                <a:cs typeface="Times New Roman"/>
              </a:rPr>
              <a:t>profitable?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10" dirty="0">
                <a:latin typeface="Times New Roman"/>
                <a:cs typeface="Times New Roman"/>
              </a:rPr>
              <a:t>not, </a:t>
            </a:r>
            <a:r>
              <a:rPr sz="1200" spc="5" dirty="0">
                <a:latin typeface="Times New Roman"/>
                <a:cs typeface="Times New Roman"/>
              </a:rPr>
              <a:t>what  </a:t>
            </a:r>
            <a:r>
              <a:rPr sz="1200" spc="15" dirty="0">
                <a:latin typeface="Times New Roman"/>
                <a:cs typeface="Times New Roman"/>
              </a:rPr>
              <a:t>other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alternatives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are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available?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marketer </a:t>
            </a:r>
            <a:r>
              <a:rPr sz="1200" spc="-20" dirty="0">
                <a:latin typeface="Times New Roman"/>
                <a:cs typeface="Times New Roman"/>
              </a:rPr>
              <a:t>has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least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four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viable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alternatives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when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entering 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new </a:t>
            </a:r>
            <a:r>
              <a:rPr sz="1200" spc="15" dirty="0">
                <a:latin typeface="Times New Roman"/>
                <a:cs typeface="Times New Roman"/>
              </a:rPr>
              <a:t>market: </a:t>
            </a:r>
            <a:r>
              <a:rPr sz="1200" spc="5" dirty="0">
                <a:latin typeface="Times New Roman"/>
                <a:cs typeface="Times New Roman"/>
              </a:rPr>
              <a:t>(1) </a:t>
            </a:r>
            <a:r>
              <a:rPr sz="1200" spc="10" dirty="0">
                <a:latin typeface="Times New Roman"/>
                <a:cs typeface="Times New Roman"/>
              </a:rPr>
              <a:t>sell the </a:t>
            </a:r>
            <a:r>
              <a:rPr sz="1200" spc="15" dirty="0">
                <a:latin typeface="Times New Roman"/>
                <a:cs typeface="Times New Roman"/>
              </a:rPr>
              <a:t>same </a:t>
            </a:r>
            <a:r>
              <a:rPr sz="1200" spc="10" dirty="0">
                <a:latin typeface="Times New Roman"/>
                <a:cs typeface="Times New Roman"/>
              </a:rPr>
              <a:t>product </a:t>
            </a:r>
            <a:r>
              <a:rPr sz="1200" spc="15" dirty="0">
                <a:latin typeface="Times New Roman"/>
                <a:cs typeface="Times New Roman"/>
              </a:rPr>
              <a:t>presently sold </a:t>
            </a:r>
            <a:r>
              <a:rPr sz="1200" spc="10" dirty="0">
                <a:latin typeface="Times New Roman"/>
                <a:cs typeface="Times New Roman"/>
              </a:rPr>
              <a:t>in </a:t>
            </a:r>
            <a:r>
              <a:rPr sz="1200" spc="15" dirty="0">
                <a:latin typeface="Times New Roman"/>
                <a:cs typeface="Times New Roman"/>
              </a:rPr>
              <a:t>the home </a:t>
            </a:r>
            <a:r>
              <a:rPr sz="1200" spc="10" dirty="0">
                <a:latin typeface="Times New Roman"/>
                <a:cs typeface="Times New Roman"/>
              </a:rPr>
              <a:t>market (domestic market  </a:t>
            </a:r>
            <a:r>
              <a:rPr sz="1200" spc="15" dirty="0">
                <a:latin typeface="Times New Roman"/>
                <a:cs typeface="Times New Roman"/>
              </a:rPr>
              <a:t>extension </a:t>
            </a:r>
            <a:r>
              <a:rPr sz="1200" spc="10" dirty="0">
                <a:latin typeface="Times New Roman"/>
                <a:cs typeface="Times New Roman"/>
              </a:rPr>
              <a:t>strategy); (2) adapt </a:t>
            </a:r>
            <a:r>
              <a:rPr sz="1200" spc="15" dirty="0">
                <a:latin typeface="Times New Roman"/>
                <a:cs typeface="Times New Roman"/>
              </a:rPr>
              <a:t>existing </a:t>
            </a:r>
            <a:r>
              <a:rPr sz="1200" spc="20" dirty="0">
                <a:latin typeface="Times New Roman"/>
                <a:cs typeface="Times New Roman"/>
              </a:rPr>
              <a:t>products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tastes </a:t>
            </a:r>
            <a:r>
              <a:rPr sz="1200" spc="5" dirty="0">
                <a:latin typeface="Times New Roman"/>
                <a:cs typeface="Times New Roman"/>
              </a:rPr>
              <a:t>and </a:t>
            </a:r>
            <a:r>
              <a:rPr sz="1200" spc="10" dirty="0">
                <a:latin typeface="Times New Roman"/>
                <a:cs typeface="Times New Roman"/>
              </a:rPr>
              <a:t>specific needs </a:t>
            </a:r>
            <a:r>
              <a:rPr sz="1200" spc="35" dirty="0">
                <a:latin typeface="Times New Roman"/>
                <a:cs typeface="Times New Roman"/>
              </a:rPr>
              <a:t>in </a:t>
            </a:r>
            <a:r>
              <a:rPr sz="1200" spc="10" dirty="0">
                <a:latin typeface="Times New Roman"/>
                <a:cs typeface="Times New Roman"/>
              </a:rPr>
              <a:t>each new  </a:t>
            </a:r>
            <a:r>
              <a:rPr sz="1200" spc="15" dirty="0">
                <a:latin typeface="Times New Roman"/>
                <a:cs typeface="Times New Roman"/>
              </a:rPr>
              <a:t>country market (multi-domestic </a:t>
            </a:r>
            <a:r>
              <a:rPr sz="1200" spc="10" dirty="0">
                <a:latin typeface="Times New Roman"/>
                <a:cs typeface="Times New Roman"/>
              </a:rPr>
              <a:t>market </a:t>
            </a:r>
            <a:r>
              <a:rPr sz="1200" spc="15" dirty="0">
                <a:latin typeface="Times New Roman"/>
                <a:cs typeface="Times New Roman"/>
              </a:rPr>
              <a:t>strategy); </a:t>
            </a:r>
            <a:r>
              <a:rPr sz="1200" spc="10" dirty="0">
                <a:latin typeface="Times New Roman"/>
                <a:cs typeface="Times New Roman"/>
              </a:rPr>
              <a:t>(3) </a:t>
            </a:r>
            <a:r>
              <a:rPr sz="1200" spc="15" dirty="0">
                <a:latin typeface="Times New Roman"/>
                <a:cs typeface="Times New Roman"/>
              </a:rPr>
              <a:t>develop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5" dirty="0">
                <a:latin typeface="Times New Roman"/>
                <a:cs typeface="Times New Roman"/>
              </a:rPr>
              <a:t>standardized </a:t>
            </a:r>
            <a:r>
              <a:rPr sz="1200" spc="10" dirty="0">
                <a:latin typeface="Times New Roman"/>
                <a:cs typeface="Times New Roman"/>
              </a:rPr>
              <a:t>product </a:t>
            </a:r>
            <a:r>
              <a:rPr sz="1200" spc="5" dirty="0">
                <a:latin typeface="Times New Roman"/>
                <a:cs typeface="Times New Roman"/>
              </a:rPr>
              <a:t>for </a:t>
            </a:r>
            <a:r>
              <a:rPr sz="1200" spc="10" dirty="0">
                <a:latin typeface="Times New Roman"/>
                <a:cs typeface="Times New Roman"/>
              </a:rPr>
              <a:t>all  markets (global market </a:t>
            </a:r>
            <a:r>
              <a:rPr sz="1200" spc="-25" dirty="0">
                <a:latin typeface="Times New Roman"/>
                <a:cs typeface="Times New Roman"/>
              </a:rPr>
              <a:t>strategy); </a:t>
            </a:r>
            <a:r>
              <a:rPr sz="1200" spc="-15" dirty="0">
                <a:latin typeface="Times New Roman"/>
                <a:cs typeface="Times New Roman"/>
              </a:rPr>
              <a:t>or (4) </a:t>
            </a:r>
            <a:r>
              <a:rPr sz="1200" spc="15" dirty="0">
                <a:latin typeface="Times New Roman"/>
                <a:cs typeface="Times New Roman"/>
              </a:rPr>
              <a:t>acquire </a:t>
            </a:r>
            <a:r>
              <a:rPr sz="1200" spc="10" dirty="0">
                <a:latin typeface="Times New Roman"/>
                <a:cs typeface="Times New Roman"/>
              </a:rPr>
              <a:t>local brands and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reintroduce.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380"/>
              </a:lnSpc>
            </a:pPr>
            <a:r>
              <a:rPr sz="1200" spc="5" dirty="0">
                <a:latin typeface="Times New Roman"/>
                <a:cs typeface="Times New Roman"/>
              </a:rPr>
              <a:t>An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important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issue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in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choosing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20" dirty="0">
                <a:latin typeface="Times New Roman"/>
                <a:cs typeface="Times New Roman"/>
              </a:rPr>
              <a:t>which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alternative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use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is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whether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not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company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is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starting  </a:t>
            </a:r>
            <a:r>
              <a:rPr sz="1200" spc="10" dirty="0">
                <a:latin typeface="Times New Roman"/>
                <a:cs typeface="Times New Roman"/>
              </a:rPr>
              <a:t>from scratch (i.e., </a:t>
            </a:r>
            <a:r>
              <a:rPr sz="1200" spc="-20" dirty="0">
                <a:latin typeface="Times New Roman"/>
                <a:cs typeface="Times New Roman"/>
              </a:rPr>
              <a:t>no </a:t>
            </a:r>
            <a:r>
              <a:rPr sz="1200" spc="10" dirty="0">
                <a:latin typeface="Times New Roman"/>
                <a:cs typeface="Times New Roman"/>
              </a:rPr>
              <a:t>existing </a:t>
            </a:r>
            <a:r>
              <a:rPr sz="1200" spc="15" dirty="0">
                <a:latin typeface="Times New Roman"/>
                <a:cs typeface="Times New Roman"/>
              </a:rPr>
              <a:t>products </a:t>
            </a:r>
            <a:r>
              <a:rPr sz="1200" spc="10" dirty="0">
                <a:latin typeface="Times New Roman"/>
                <a:cs typeface="Times New Roman"/>
              </a:rPr>
              <a:t>to market abroad), whether it has products </a:t>
            </a:r>
            <a:r>
              <a:rPr sz="1200" spc="15" dirty="0">
                <a:latin typeface="Times New Roman"/>
                <a:cs typeface="Times New Roman"/>
              </a:rPr>
              <a:t>already  established </a:t>
            </a:r>
            <a:r>
              <a:rPr sz="1200" spc="10" dirty="0">
                <a:latin typeface="Times New Roman"/>
                <a:cs typeface="Times New Roman"/>
              </a:rPr>
              <a:t>in various </a:t>
            </a:r>
            <a:r>
              <a:rPr sz="1200" spc="15" dirty="0">
                <a:latin typeface="Times New Roman"/>
                <a:cs typeface="Times New Roman"/>
              </a:rPr>
              <a:t>country markets, </a:t>
            </a:r>
            <a:r>
              <a:rPr sz="1200" spc="10" dirty="0">
                <a:latin typeface="Times New Roman"/>
                <a:cs typeface="Times New Roman"/>
              </a:rPr>
              <a:t>or whether </a:t>
            </a:r>
            <a:r>
              <a:rPr sz="1200" spc="15" dirty="0">
                <a:latin typeface="Times New Roman"/>
                <a:cs typeface="Times New Roman"/>
              </a:rPr>
              <a:t>there </a:t>
            </a:r>
            <a:r>
              <a:rPr sz="1200" spc="10" dirty="0">
                <a:latin typeface="Times New Roman"/>
                <a:cs typeface="Times New Roman"/>
              </a:rPr>
              <a:t>are </a:t>
            </a:r>
            <a:r>
              <a:rPr sz="1200" spc="15" dirty="0">
                <a:latin typeface="Times New Roman"/>
                <a:cs typeface="Times New Roman"/>
              </a:rPr>
              <a:t>local products that </a:t>
            </a:r>
            <a:r>
              <a:rPr sz="1200" spc="10" dirty="0">
                <a:latin typeface="Times New Roman"/>
                <a:cs typeface="Times New Roman"/>
              </a:rPr>
              <a:t>can be more  </a:t>
            </a:r>
            <a:r>
              <a:rPr sz="1200" spc="15" dirty="0">
                <a:latin typeface="Times New Roman"/>
                <a:cs typeface="Times New Roman"/>
              </a:rPr>
              <a:t>efficiently developed </a:t>
            </a:r>
            <a:r>
              <a:rPr sz="1200" spc="5" dirty="0">
                <a:latin typeface="Times New Roman"/>
                <a:cs typeface="Times New Roman"/>
              </a:rPr>
              <a:t>for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local market than other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alternatives.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96520" algn="just">
              <a:lnSpc>
                <a:spcPts val="1380"/>
              </a:lnSpc>
              <a:spcBef>
                <a:spcPts val="5"/>
              </a:spcBef>
            </a:pPr>
            <a:r>
              <a:rPr sz="1200" spc="10" dirty="0">
                <a:latin typeface="Times New Roman"/>
                <a:cs typeface="Times New Roman"/>
              </a:rPr>
              <a:t>For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5" dirty="0">
                <a:latin typeface="Times New Roman"/>
                <a:cs typeface="Times New Roman"/>
              </a:rPr>
              <a:t>company starting </a:t>
            </a:r>
            <a:r>
              <a:rPr sz="1200" spc="10" dirty="0">
                <a:latin typeface="Times New Roman"/>
                <a:cs typeface="Times New Roman"/>
              </a:rPr>
              <a:t>fresh,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prudent </a:t>
            </a:r>
            <a:r>
              <a:rPr sz="1200" spc="15" dirty="0">
                <a:latin typeface="Times New Roman"/>
                <a:cs typeface="Times New Roman"/>
              </a:rPr>
              <a:t>alternative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develop </a:t>
            </a:r>
            <a:r>
              <a:rPr sz="1200" dirty="0">
                <a:latin typeface="Times New Roman"/>
                <a:cs typeface="Times New Roman"/>
              </a:rPr>
              <a:t>a global </a:t>
            </a:r>
            <a:r>
              <a:rPr sz="1200" spc="10" dirty="0">
                <a:latin typeface="Times New Roman"/>
                <a:cs typeface="Times New Roman"/>
              </a:rPr>
              <a:t>product.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15" dirty="0">
                <a:latin typeface="Times New Roman"/>
                <a:cs typeface="Times New Roman"/>
              </a:rPr>
              <a:t>the  company </a:t>
            </a:r>
            <a:r>
              <a:rPr sz="1200" spc="10" dirty="0">
                <a:latin typeface="Times New Roman"/>
                <a:cs typeface="Times New Roman"/>
              </a:rPr>
              <a:t>has several products that have evolved over </a:t>
            </a:r>
            <a:r>
              <a:rPr sz="1200" spc="15" dirty="0">
                <a:latin typeface="Times New Roman"/>
                <a:cs typeface="Times New Roman"/>
              </a:rPr>
              <a:t>time </a:t>
            </a:r>
            <a:r>
              <a:rPr sz="1200" spc="10" dirty="0">
                <a:latin typeface="Times New Roman"/>
                <a:cs typeface="Times New Roman"/>
              </a:rPr>
              <a:t>in various </a:t>
            </a:r>
            <a:r>
              <a:rPr sz="1200" dirty="0">
                <a:latin typeface="Times New Roman"/>
                <a:cs typeface="Times New Roman"/>
              </a:rPr>
              <a:t>foreign </a:t>
            </a:r>
            <a:r>
              <a:rPr sz="1200" spc="15" dirty="0">
                <a:latin typeface="Times New Roman"/>
                <a:cs typeface="Times New Roman"/>
              </a:rPr>
              <a:t>markets, </a:t>
            </a:r>
            <a:r>
              <a:rPr sz="1200" spc="10" dirty="0">
                <a:latin typeface="Times New Roman"/>
                <a:cs typeface="Times New Roman"/>
              </a:rPr>
              <a:t>then 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task is one of </a:t>
            </a:r>
            <a:r>
              <a:rPr sz="1200" spc="15" dirty="0">
                <a:latin typeface="Times New Roman"/>
                <a:cs typeface="Times New Roman"/>
              </a:rPr>
              <a:t>repositioning the </a:t>
            </a:r>
            <a:r>
              <a:rPr sz="1200" spc="10" dirty="0">
                <a:latin typeface="Times New Roman"/>
                <a:cs typeface="Times New Roman"/>
              </a:rPr>
              <a:t>existing products </a:t>
            </a:r>
            <a:r>
              <a:rPr sz="1200" spc="15" dirty="0">
                <a:latin typeface="Times New Roman"/>
                <a:cs typeface="Times New Roman"/>
              </a:rPr>
              <a:t>into </a:t>
            </a:r>
            <a:r>
              <a:rPr sz="1200" spc="10" dirty="0">
                <a:latin typeface="Times New Roman"/>
                <a:cs typeface="Times New Roman"/>
              </a:rPr>
              <a:t>global </a:t>
            </a:r>
            <a:r>
              <a:rPr sz="1200" spc="15" dirty="0">
                <a:latin typeface="Times New Roman"/>
                <a:cs typeface="Times New Roman"/>
              </a:rPr>
              <a:t>products.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15" dirty="0">
                <a:latin typeface="Times New Roman"/>
                <a:cs typeface="Times New Roman"/>
              </a:rPr>
              <a:t>some </a:t>
            </a:r>
            <a:r>
              <a:rPr sz="1200" spc="10" dirty="0">
                <a:latin typeface="Times New Roman"/>
                <a:cs typeface="Times New Roman"/>
              </a:rPr>
              <a:t>cases,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5" dirty="0">
                <a:latin typeface="Times New Roman"/>
                <a:cs typeface="Times New Roman"/>
              </a:rPr>
              <a:t>company </a:t>
            </a:r>
            <a:r>
              <a:rPr sz="1200" spc="15" dirty="0">
                <a:latin typeface="Times New Roman"/>
                <a:cs typeface="Times New Roman"/>
              </a:rPr>
              <a:t>encounters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5" dirty="0">
                <a:latin typeface="Times New Roman"/>
                <a:cs typeface="Times New Roman"/>
              </a:rPr>
              <a:t>market </a:t>
            </a:r>
            <a:r>
              <a:rPr sz="1200" spc="10" dirty="0">
                <a:latin typeface="Times New Roman"/>
                <a:cs typeface="Times New Roman"/>
              </a:rPr>
              <a:t>where local brands are </a:t>
            </a:r>
            <a:r>
              <a:rPr sz="1200" spc="15" dirty="0">
                <a:latin typeface="Times New Roman"/>
                <a:cs typeface="Times New Roman"/>
              </a:rPr>
              <a:t>established </a:t>
            </a:r>
            <a:r>
              <a:rPr sz="1200" spc="5" dirty="0">
                <a:latin typeface="Times New Roman"/>
                <a:cs typeface="Times New Roman"/>
              </a:rPr>
              <a:t>and </a:t>
            </a:r>
            <a:r>
              <a:rPr sz="1200" spc="15" dirty="0">
                <a:latin typeface="Times New Roman"/>
                <a:cs typeface="Times New Roman"/>
              </a:rPr>
              <a:t>the introduction </a:t>
            </a:r>
            <a:r>
              <a:rPr sz="1200" spc="1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15" dirty="0">
                <a:latin typeface="Times New Roman"/>
                <a:cs typeface="Times New Roman"/>
              </a:rPr>
              <a:t>company </a:t>
            </a:r>
            <a:r>
              <a:rPr sz="1200" spc="10" dirty="0">
                <a:latin typeface="Times New Roman"/>
                <a:cs typeface="Times New Roman"/>
              </a:rPr>
              <a:t>brand </a:t>
            </a:r>
            <a:r>
              <a:rPr sz="1200" spc="15" dirty="0">
                <a:latin typeface="Times New Roman"/>
                <a:cs typeface="Times New Roman"/>
              </a:rPr>
              <a:t>would </a:t>
            </a:r>
            <a:r>
              <a:rPr sz="1200" spc="-35" dirty="0">
                <a:latin typeface="Times New Roman"/>
                <a:cs typeface="Times New Roman"/>
              </a:rPr>
              <a:t>take </a:t>
            </a:r>
            <a:r>
              <a:rPr sz="1200" spc="10" dirty="0">
                <a:latin typeface="Times New Roman"/>
                <a:cs typeface="Times New Roman"/>
              </a:rPr>
              <a:t>too </a:t>
            </a:r>
            <a:r>
              <a:rPr sz="1200" spc="15" dirty="0">
                <a:latin typeface="Times New Roman"/>
                <a:cs typeface="Times New Roman"/>
              </a:rPr>
              <a:t>long </a:t>
            </a:r>
            <a:r>
              <a:rPr sz="1200" spc="5" dirty="0">
                <a:latin typeface="Times New Roman"/>
                <a:cs typeface="Times New Roman"/>
              </a:rPr>
              <a:t>and </a:t>
            </a:r>
            <a:r>
              <a:rPr sz="1200" spc="10" dirty="0">
                <a:latin typeface="Times New Roman"/>
                <a:cs typeface="Times New Roman"/>
              </a:rPr>
              <a:t>be </a:t>
            </a:r>
            <a:r>
              <a:rPr sz="1200" spc="15" dirty="0">
                <a:latin typeface="Times New Roman"/>
                <a:cs typeface="Times New Roman"/>
              </a:rPr>
              <a:t>more costly than acquiring the </a:t>
            </a:r>
            <a:r>
              <a:rPr sz="1200" spc="10" dirty="0">
                <a:latin typeface="Times New Roman"/>
                <a:cs typeface="Times New Roman"/>
              </a:rPr>
              <a:t>local brand. </a:t>
            </a:r>
            <a:r>
              <a:rPr sz="1200" spc="20" dirty="0">
                <a:latin typeface="Times New Roman"/>
                <a:cs typeface="Times New Roman"/>
              </a:rPr>
              <a:t>Nestle  </a:t>
            </a:r>
            <a:r>
              <a:rPr sz="1200" spc="10" dirty="0">
                <a:latin typeface="Times New Roman"/>
                <a:cs typeface="Times New Roman"/>
              </a:rPr>
              <a:t>and </a:t>
            </a:r>
            <a:r>
              <a:rPr sz="1200" spc="15" dirty="0">
                <a:latin typeface="Times New Roman"/>
                <a:cs typeface="Times New Roman"/>
              </a:rPr>
              <a:t>Unilever </a:t>
            </a:r>
            <a:r>
              <a:rPr sz="1200" spc="10" dirty="0">
                <a:latin typeface="Times New Roman"/>
                <a:cs typeface="Times New Roman"/>
              </a:rPr>
              <a:t>have used this approach effectively in </a:t>
            </a:r>
            <a:r>
              <a:rPr sz="1200" spc="15" dirty="0">
                <a:latin typeface="Times New Roman"/>
                <a:cs typeface="Times New Roman"/>
              </a:rPr>
              <a:t>Eastern </a:t>
            </a:r>
            <a:r>
              <a:rPr sz="1200" spc="10" dirty="0">
                <a:latin typeface="Times New Roman"/>
                <a:cs typeface="Times New Roman"/>
              </a:rPr>
              <a:t>Europe </a:t>
            </a:r>
            <a:r>
              <a:rPr sz="1200" spc="5" dirty="0">
                <a:latin typeface="Times New Roman"/>
                <a:cs typeface="Times New Roman"/>
              </a:rPr>
              <a:t>and </a:t>
            </a:r>
            <a:r>
              <a:rPr sz="1200" spc="10" dirty="0">
                <a:latin typeface="Times New Roman"/>
                <a:cs typeface="Times New Roman"/>
              </a:rPr>
              <a:t>Russia.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6459"/>
            <a:ext cx="5972175" cy="5154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11430" algn="just">
              <a:lnSpc>
                <a:spcPct val="95900"/>
              </a:lnSpc>
              <a:spcBef>
                <a:spcPts val="160"/>
              </a:spcBef>
            </a:pPr>
            <a:r>
              <a:rPr sz="1200" spc="10" dirty="0">
                <a:latin typeface="Times New Roman"/>
                <a:cs typeface="Times New Roman"/>
              </a:rPr>
              <a:t>The success of these </a:t>
            </a:r>
            <a:r>
              <a:rPr sz="1200" spc="15" dirty="0">
                <a:latin typeface="Times New Roman"/>
                <a:cs typeface="Times New Roman"/>
              </a:rPr>
              <a:t>alternatives </a:t>
            </a:r>
            <a:r>
              <a:rPr sz="1200" spc="10" dirty="0">
                <a:latin typeface="Times New Roman"/>
                <a:cs typeface="Times New Roman"/>
              </a:rPr>
              <a:t>depends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product and the fundamental need it Mills, its  </a:t>
            </a:r>
            <a:r>
              <a:rPr sz="1200" spc="15" dirty="0">
                <a:latin typeface="Times New Roman"/>
                <a:cs typeface="Times New Roman"/>
              </a:rPr>
              <a:t>characteristics, </a:t>
            </a:r>
            <a:r>
              <a:rPr sz="1200" spc="10" dirty="0">
                <a:latin typeface="Times New Roman"/>
                <a:cs typeface="Times New Roman"/>
              </a:rPr>
              <a:t>its </a:t>
            </a:r>
            <a:r>
              <a:rPr sz="1200" spc="15" dirty="0">
                <a:latin typeface="Times New Roman"/>
                <a:cs typeface="Times New Roman"/>
              </a:rPr>
              <a:t>perception </a:t>
            </a:r>
            <a:r>
              <a:rPr sz="1200" spc="10" dirty="0">
                <a:latin typeface="Times New Roman"/>
                <a:cs typeface="Times New Roman"/>
              </a:rPr>
              <a:t>within the culture, and the </a:t>
            </a:r>
            <a:r>
              <a:rPr sz="1200" spc="15" dirty="0">
                <a:latin typeface="Times New Roman"/>
                <a:cs typeface="Times New Roman"/>
              </a:rPr>
              <a:t>associated </a:t>
            </a:r>
            <a:r>
              <a:rPr sz="1200" spc="10" dirty="0">
                <a:latin typeface="Times New Roman"/>
                <a:cs typeface="Times New Roman"/>
              </a:rPr>
              <a:t>costs of each program. </a:t>
            </a:r>
            <a:r>
              <a:rPr sz="1200" dirty="0">
                <a:latin typeface="Times New Roman"/>
                <a:cs typeface="Times New Roman"/>
              </a:rPr>
              <a:t>To  </a:t>
            </a:r>
            <a:r>
              <a:rPr sz="1200" spc="15" dirty="0">
                <a:latin typeface="Times New Roman"/>
                <a:cs typeface="Times New Roman"/>
              </a:rPr>
              <a:t>know </a:t>
            </a:r>
            <a:r>
              <a:rPr sz="1200" spc="10" dirty="0">
                <a:latin typeface="Times New Roman"/>
                <a:cs typeface="Times New Roman"/>
              </a:rPr>
              <a:t>that foreign </a:t>
            </a:r>
            <a:r>
              <a:rPr sz="1200" spc="15" dirty="0">
                <a:latin typeface="Times New Roman"/>
                <a:cs typeface="Times New Roman"/>
              </a:rPr>
              <a:t>markets </a:t>
            </a:r>
            <a:r>
              <a:rPr sz="1200" spc="10" dirty="0">
                <a:latin typeface="Times New Roman"/>
                <a:cs typeface="Times New Roman"/>
              </a:rPr>
              <a:t>are different </a:t>
            </a:r>
            <a:r>
              <a:rPr sz="1200" spc="5" dirty="0">
                <a:latin typeface="Times New Roman"/>
                <a:cs typeface="Times New Roman"/>
              </a:rPr>
              <a:t>and </a:t>
            </a:r>
            <a:r>
              <a:rPr sz="1200" spc="10" dirty="0">
                <a:latin typeface="Times New Roman"/>
                <a:cs typeface="Times New Roman"/>
              </a:rPr>
              <a:t>that different product strategies may be needed is  one thing; to </a:t>
            </a:r>
            <a:r>
              <a:rPr sz="1200" spc="-35" dirty="0">
                <a:latin typeface="Times New Roman"/>
                <a:cs typeface="Times New Roman"/>
              </a:rPr>
              <a:t>know </a:t>
            </a:r>
            <a:r>
              <a:rPr sz="1200" spc="10" dirty="0">
                <a:latin typeface="Times New Roman"/>
                <a:cs typeface="Times New Roman"/>
              </a:rPr>
              <a:t>when adaptation of </a:t>
            </a:r>
            <a:r>
              <a:rPr sz="1200" spc="5" dirty="0">
                <a:latin typeface="Times New Roman"/>
                <a:cs typeface="Times New Roman"/>
              </a:rPr>
              <a:t>your </a:t>
            </a:r>
            <a:r>
              <a:rPr sz="1200" spc="15" dirty="0">
                <a:latin typeface="Times New Roman"/>
                <a:cs typeface="Times New Roman"/>
              </a:rPr>
              <a:t>product </a:t>
            </a:r>
            <a:r>
              <a:rPr sz="1200" spc="10" dirty="0">
                <a:latin typeface="Times New Roman"/>
                <a:cs typeface="Times New Roman"/>
              </a:rPr>
              <a:t>line and </a:t>
            </a:r>
            <a:r>
              <a:rPr sz="1200" spc="15" dirty="0">
                <a:latin typeface="Times New Roman"/>
                <a:cs typeface="Times New Roman"/>
              </a:rPr>
              <a:t>marketing </a:t>
            </a:r>
            <a:r>
              <a:rPr sz="1200" spc="10" dirty="0">
                <a:latin typeface="Times New Roman"/>
                <a:cs typeface="Times New Roman"/>
              </a:rPr>
              <a:t>program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15" dirty="0">
                <a:latin typeface="Times New Roman"/>
                <a:cs typeface="Times New Roman"/>
              </a:rPr>
              <a:t>necessary  </a:t>
            </a:r>
            <a:r>
              <a:rPr sz="1200" spc="10" dirty="0">
                <a:latin typeface="Times New Roman"/>
                <a:cs typeface="Times New Roman"/>
              </a:rPr>
              <a:t>is another, </a:t>
            </a:r>
            <a:r>
              <a:rPr sz="1200" spc="5" dirty="0">
                <a:latin typeface="Times New Roman"/>
                <a:cs typeface="Times New Roman"/>
              </a:rPr>
              <a:t>more </a:t>
            </a:r>
            <a:r>
              <a:rPr sz="1200" spc="-40" dirty="0">
                <a:latin typeface="Times New Roman"/>
                <a:cs typeface="Times New Roman"/>
              </a:rPr>
              <a:t>complicated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40" dirty="0">
                <a:latin typeface="Times New Roman"/>
                <a:cs typeface="Times New Roman"/>
              </a:rPr>
              <a:t>problem.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200" b="1" spc="-5" dirty="0">
                <a:latin typeface="Times New Roman"/>
                <a:cs typeface="Times New Roman"/>
              </a:rPr>
              <a:t>C. Screening Products </a:t>
            </a:r>
            <a:r>
              <a:rPr sz="1200" b="1" dirty="0">
                <a:latin typeface="Times New Roman"/>
                <a:cs typeface="Times New Roman"/>
              </a:rPr>
              <a:t>for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Adaptation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95900"/>
              </a:lnSpc>
            </a:pPr>
            <a:r>
              <a:rPr sz="1200" spc="-5" dirty="0">
                <a:latin typeface="Times New Roman"/>
                <a:cs typeface="Times New Roman"/>
              </a:rPr>
              <a:t>Evaluating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in a country </a:t>
            </a:r>
            <a:r>
              <a:rPr sz="1200" spc="-5" dirty="0">
                <a:latin typeface="Times New Roman"/>
                <a:cs typeface="Times New Roman"/>
              </a:rPr>
              <a:t>market requires </a:t>
            </a:r>
            <a:r>
              <a:rPr sz="1200" dirty="0">
                <a:latin typeface="Times New Roman"/>
                <a:cs typeface="Times New Roman"/>
              </a:rPr>
              <a:t>a systematic method of</a:t>
            </a:r>
            <a:r>
              <a:rPr sz="1200" spc="-1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screening  </a:t>
            </a:r>
            <a:r>
              <a:rPr sz="1200" spc="-5" dirty="0">
                <a:latin typeface="Times New Roman"/>
                <a:cs typeface="Times New Roman"/>
              </a:rPr>
              <a:t>products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determine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cultural resistances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overcome and/or physical </a:t>
            </a:r>
            <a:r>
              <a:rPr sz="1200" dirty="0">
                <a:latin typeface="Times New Roman"/>
                <a:cs typeface="Times New Roman"/>
              </a:rPr>
              <a:t>or mandatory  </a:t>
            </a:r>
            <a:r>
              <a:rPr sz="1200" spc="-5" dirty="0">
                <a:latin typeface="Times New Roman"/>
                <a:cs typeface="Times New Roman"/>
              </a:rPr>
              <a:t>changes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necessary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acceptance.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Only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when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psychological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cultural)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physical  dimensions </a:t>
            </a:r>
            <a:r>
              <a:rPr sz="1200" dirty="0">
                <a:latin typeface="Times New Roman"/>
                <a:cs typeface="Times New Roman"/>
              </a:rPr>
              <a:t>of the product, </a:t>
            </a:r>
            <a:r>
              <a:rPr sz="1200" spc="-5" dirty="0">
                <a:latin typeface="Times New Roman"/>
                <a:cs typeface="Times New Roman"/>
              </a:rPr>
              <a:t>as determined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country </a:t>
            </a:r>
            <a:r>
              <a:rPr sz="1200" spc="-5" dirty="0">
                <a:latin typeface="Times New Roman"/>
                <a:cs typeface="Times New Roman"/>
              </a:rPr>
              <a:t>market, </a:t>
            </a:r>
            <a:r>
              <a:rPr sz="1200" dirty="0">
                <a:latin typeface="Times New Roman"/>
                <a:cs typeface="Times New Roman"/>
              </a:rPr>
              <a:t>are known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the decision for  </a:t>
            </a:r>
            <a:r>
              <a:rPr sz="1200" spc="-5" dirty="0">
                <a:latin typeface="Times New Roman"/>
                <a:cs typeface="Times New Roman"/>
              </a:rPr>
              <a:t>adaptation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made. Products 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screened </a:t>
            </a: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using the </a:t>
            </a:r>
            <a:r>
              <a:rPr sz="1200" spc="-5" dirty="0">
                <a:latin typeface="Times New Roman"/>
                <a:cs typeface="Times New Roman"/>
              </a:rPr>
              <a:t>“Analysis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Component”  </a:t>
            </a:r>
            <a:r>
              <a:rPr sz="1200" spc="-5" dirty="0">
                <a:latin typeface="Times New Roman"/>
                <a:cs typeface="Times New Roman"/>
              </a:rPr>
              <a:t>discussed below </a:t>
            </a:r>
            <a:r>
              <a:rPr sz="1200" dirty="0">
                <a:latin typeface="Times New Roman"/>
                <a:cs typeface="Times New Roman"/>
              </a:rPr>
              <a:t>to determine if there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mandatory or </a:t>
            </a:r>
            <a:r>
              <a:rPr sz="1200" spc="-5" dirty="0">
                <a:latin typeface="Times New Roman"/>
                <a:cs typeface="Times New Roman"/>
              </a:rPr>
              <a:t>physical reasons </a:t>
            </a:r>
            <a:r>
              <a:rPr sz="1200" dirty="0">
                <a:latin typeface="Times New Roman"/>
                <a:cs typeface="Times New Roman"/>
              </a:rPr>
              <a:t>why a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adapted.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8890" algn="just">
              <a:lnSpc>
                <a:spcPts val="1320"/>
              </a:lnSpc>
              <a:tabLst>
                <a:tab pos="3670300" algn="l"/>
              </a:tabLst>
            </a:pPr>
            <a:r>
              <a:rPr sz="1200" spc="10" dirty="0">
                <a:latin typeface="Times New Roman"/>
                <a:cs typeface="Times New Roman"/>
              </a:rPr>
              <a:t>Before </a:t>
            </a:r>
            <a:r>
              <a:rPr sz="1200" spc="15" dirty="0">
                <a:latin typeface="Times New Roman"/>
                <a:cs typeface="Times New Roman"/>
              </a:rPr>
              <a:t>entering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40" dirty="0">
                <a:latin typeface="Times New Roman"/>
                <a:cs typeface="Times New Roman"/>
              </a:rPr>
              <a:t>market,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international </a:t>
            </a:r>
            <a:r>
              <a:rPr sz="1200" spc="-40" dirty="0">
                <a:latin typeface="Times New Roman"/>
                <a:cs typeface="Times New Roman"/>
              </a:rPr>
              <a:t>marketer </a:t>
            </a:r>
            <a:r>
              <a:rPr sz="1200" spc="10" dirty="0">
                <a:latin typeface="Times New Roman"/>
                <a:cs typeface="Times New Roman"/>
              </a:rPr>
              <a:t>can analyze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-45" dirty="0">
                <a:latin typeface="Times New Roman"/>
                <a:cs typeface="Times New Roman"/>
              </a:rPr>
              <a:t>components </a:t>
            </a:r>
            <a:r>
              <a:rPr sz="1200" spc="10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product to  </a:t>
            </a:r>
            <a:r>
              <a:rPr sz="1200" spc="15" dirty="0">
                <a:latin typeface="Times New Roman"/>
                <a:cs typeface="Times New Roman"/>
              </a:rPr>
              <a:t>determine </a:t>
            </a:r>
            <a:r>
              <a:rPr sz="1200" spc="10" dirty="0">
                <a:latin typeface="Times New Roman"/>
                <a:cs typeface="Times New Roman"/>
              </a:rPr>
              <a:t>what features need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spc="10" dirty="0">
                <a:latin typeface="Times New Roman"/>
                <a:cs typeface="Times New Roman"/>
              </a:rPr>
              <a:t>be adapted to ensure that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product </a:t>
            </a:r>
            <a:r>
              <a:rPr sz="1200" spc="15" dirty="0">
                <a:latin typeface="Times New Roman"/>
                <a:cs typeface="Times New Roman"/>
              </a:rPr>
              <a:t>meets </a:t>
            </a:r>
            <a:r>
              <a:rPr sz="1200" spc="10" dirty="0">
                <a:latin typeface="Times New Roman"/>
                <a:cs typeface="Times New Roman"/>
              </a:rPr>
              <a:t>both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market  </a:t>
            </a:r>
            <a:r>
              <a:rPr sz="1200" spc="15" dirty="0">
                <a:latin typeface="Times New Roman"/>
                <a:cs typeface="Times New Roman"/>
              </a:rPr>
              <a:t>perceived quality </a:t>
            </a:r>
            <a:r>
              <a:rPr sz="1200" spc="10" dirty="0">
                <a:latin typeface="Times New Roman"/>
                <a:cs typeface="Times New Roman"/>
              </a:rPr>
              <a:t>and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Times New Roman"/>
                <a:cs typeface="Times New Roman"/>
              </a:rPr>
              <a:t>performance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quality.	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095"/>
              </a:spcBef>
            </a:pPr>
            <a:r>
              <a:rPr sz="1200" spc="-5" dirty="0">
                <a:latin typeface="Times New Roman"/>
                <a:cs typeface="Times New Roman"/>
              </a:rPr>
              <a:t>Analysis </a:t>
            </a:r>
            <a:r>
              <a:rPr sz="1200" dirty="0">
                <a:latin typeface="Times New Roman"/>
                <a:cs typeface="Times New Roman"/>
              </a:rPr>
              <a:t>of Product Components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9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multidimensional,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sum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features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determines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bundle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satisfactions  (utilities) received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consumer. To </a:t>
            </a:r>
            <a:r>
              <a:rPr sz="1200" dirty="0">
                <a:latin typeface="Times New Roman"/>
                <a:cs typeface="Times New Roman"/>
              </a:rPr>
              <a:t>identify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the possible </a:t>
            </a:r>
            <a:r>
              <a:rPr sz="1200" spc="-5" dirty="0">
                <a:latin typeface="Times New Roman"/>
                <a:cs typeface="Times New Roman"/>
              </a:rPr>
              <a:t>ways </a:t>
            </a:r>
            <a:r>
              <a:rPr sz="1200" dirty="0">
                <a:latin typeface="Times New Roman"/>
                <a:cs typeface="Times New Roman"/>
              </a:rPr>
              <a:t>a product </a:t>
            </a:r>
            <a:r>
              <a:rPr sz="1200" spc="-2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adapted</a:t>
            </a:r>
            <a:r>
              <a:rPr sz="1200" spc="-1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  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new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helps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separate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many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dimensions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three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distinct,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components</a:t>
            </a:r>
            <a:r>
              <a:rPr sz="1200" spc="-25" dirty="0">
                <a:latin typeface="Times New Roman"/>
                <a:cs typeface="Times New Roman"/>
              </a:rPr>
              <a:t> as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illustrated 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Figure </a:t>
            </a:r>
            <a:r>
              <a:rPr sz="1200" dirty="0">
                <a:latin typeface="Times New Roman"/>
                <a:cs typeface="Times New Roman"/>
              </a:rPr>
              <a:t>6-1, the Product Component </a:t>
            </a:r>
            <a:r>
              <a:rPr sz="1200" spc="-35" dirty="0">
                <a:latin typeface="Times New Roman"/>
                <a:cs typeface="Times New Roman"/>
              </a:rPr>
              <a:t>Model.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using this model, the </a:t>
            </a:r>
            <a:r>
              <a:rPr sz="1200" spc="-5" dirty="0">
                <a:latin typeface="Times New Roman"/>
                <a:cs typeface="Times New Roman"/>
              </a:rPr>
              <a:t>impact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cultural,  physical, and </a:t>
            </a:r>
            <a:r>
              <a:rPr sz="1200" dirty="0">
                <a:latin typeface="Times New Roman"/>
                <a:cs typeface="Times New Roman"/>
              </a:rPr>
              <a:t>mandatory </a:t>
            </a:r>
            <a:r>
              <a:rPr sz="1200" spc="-5" dirty="0">
                <a:latin typeface="Times New Roman"/>
                <a:cs typeface="Times New Roman"/>
              </a:rPr>
              <a:t>factors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affect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market's </a:t>
            </a:r>
            <a:r>
              <a:rPr sz="1200" dirty="0">
                <a:latin typeface="Times New Roman"/>
                <a:cs typeface="Times New Roman"/>
              </a:rPr>
              <a:t>acceptance of a product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focused </a:t>
            </a:r>
            <a:r>
              <a:rPr sz="1200" dirty="0">
                <a:latin typeface="Times New Roman"/>
                <a:cs typeface="Times New Roman"/>
              </a:rPr>
              <a:t>on  the </a:t>
            </a:r>
            <a:r>
              <a:rPr sz="1200" spc="5" dirty="0">
                <a:latin typeface="Times New Roman"/>
                <a:cs typeface="Times New Roman"/>
              </a:rPr>
              <a:t>core component, packaging component, and support services component. </a:t>
            </a:r>
            <a:r>
              <a:rPr sz="1200" spc="-35" dirty="0">
                <a:latin typeface="Times New Roman"/>
                <a:cs typeface="Times New Roman"/>
              </a:rPr>
              <a:t>These </a:t>
            </a:r>
            <a:r>
              <a:rPr sz="1200" spc="-5" dirty="0">
                <a:latin typeface="Times New Roman"/>
                <a:cs typeface="Times New Roman"/>
              </a:rPr>
              <a:t>components  </a:t>
            </a:r>
            <a:r>
              <a:rPr sz="1200" dirty="0">
                <a:latin typeface="Times New Roman"/>
                <a:cs typeface="Times New Roman"/>
              </a:rPr>
              <a:t>include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product's tangible and intangible elements and </a:t>
            </a:r>
            <a:r>
              <a:rPr sz="1200" dirty="0">
                <a:latin typeface="Times New Roman"/>
                <a:cs typeface="Times New Roman"/>
              </a:rPr>
              <a:t>provide the </a:t>
            </a:r>
            <a:r>
              <a:rPr sz="1200" spc="-35" dirty="0">
                <a:latin typeface="Times New Roman"/>
                <a:cs typeface="Times New Roman"/>
              </a:rPr>
              <a:t>bundle </a:t>
            </a:r>
            <a:r>
              <a:rPr sz="1200" spc="-20" dirty="0">
                <a:latin typeface="Times New Roman"/>
                <a:cs typeface="Times New Roman"/>
              </a:rPr>
              <a:t>of </a:t>
            </a:r>
            <a:r>
              <a:rPr sz="1200" spc="-40" dirty="0">
                <a:latin typeface="Times New Roman"/>
                <a:cs typeface="Times New Roman"/>
              </a:rPr>
              <a:t>utilities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market receives from use </a:t>
            </a:r>
            <a:r>
              <a:rPr sz="1200" dirty="0">
                <a:latin typeface="Times New Roman"/>
                <a:cs typeface="Times New Roman"/>
              </a:rPr>
              <a:t>of the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91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096125"/>
            <a:ext cx="5969635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i="1" spc="5" dirty="0">
                <a:latin typeface="Times New Roman"/>
                <a:cs typeface="Times New Roman"/>
              </a:rPr>
              <a:t>Core</a:t>
            </a:r>
            <a:r>
              <a:rPr sz="1200" b="1" i="1" spc="10" dirty="0">
                <a:latin typeface="Times New Roman"/>
                <a:cs typeface="Times New Roman"/>
              </a:rPr>
              <a:t> </a:t>
            </a:r>
            <a:r>
              <a:rPr sz="1200" b="1" i="1" spc="5" dirty="0">
                <a:latin typeface="Times New Roman"/>
                <a:cs typeface="Times New Roman"/>
              </a:rPr>
              <a:t>Component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1700"/>
              </a:lnSpc>
              <a:spcBef>
                <a:spcPts val="5"/>
              </a:spcBef>
            </a:pPr>
            <a:r>
              <a:rPr sz="1200" spc="5" dirty="0">
                <a:latin typeface="Times New Roman"/>
                <a:cs typeface="Times New Roman"/>
              </a:rPr>
              <a:t>The core component consists of the </a:t>
            </a:r>
            <a:r>
              <a:rPr sz="1200" dirty="0">
                <a:latin typeface="Times New Roman"/>
                <a:cs typeface="Times New Roman"/>
              </a:rPr>
              <a:t>physical </a:t>
            </a:r>
            <a:r>
              <a:rPr sz="1200" spc="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- </a:t>
            </a:r>
            <a:r>
              <a:rPr sz="1200" spc="5" dirty="0">
                <a:latin typeface="Times New Roman"/>
                <a:cs typeface="Times New Roman"/>
              </a:rPr>
              <a:t>the platform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5" dirty="0">
                <a:latin typeface="Times New Roman"/>
                <a:cs typeface="Times New Roman"/>
              </a:rPr>
              <a:t>contains the essential  technology </a:t>
            </a:r>
            <a:r>
              <a:rPr sz="1200" dirty="0">
                <a:latin typeface="Times New Roman"/>
                <a:cs typeface="Times New Roman"/>
              </a:rPr>
              <a:t>- </a:t>
            </a:r>
            <a:r>
              <a:rPr sz="1200" spc="5" dirty="0">
                <a:latin typeface="Times New Roman"/>
                <a:cs typeface="Times New Roman"/>
              </a:rPr>
              <a:t>and all its </a:t>
            </a:r>
            <a:r>
              <a:rPr sz="1200" dirty="0">
                <a:latin typeface="Times New Roman"/>
                <a:cs typeface="Times New Roman"/>
              </a:rPr>
              <a:t>design </a:t>
            </a:r>
            <a:r>
              <a:rPr sz="1200" spc="5" dirty="0">
                <a:latin typeface="Times New Roman"/>
                <a:cs typeface="Times New Roman"/>
              </a:rPr>
              <a:t>and functional features.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1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product platform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10" dirty="0">
                <a:latin typeface="Times New Roman"/>
                <a:cs typeface="Times New Roman"/>
              </a:rPr>
              <a:t>product  </a:t>
            </a:r>
            <a:r>
              <a:rPr sz="1200" spc="5" dirty="0">
                <a:latin typeface="Times New Roman"/>
                <a:cs typeface="Times New Roman"/>
              </a:rPr>
              <a:t>variations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added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deleted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satisfy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local differences.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Major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adjustments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platform  aspect of the core component may be </a:t>
            </a:r>
            <a:r>
              <a:rPr sz="1200" spc="10" dirty="0">
                <a:latin typeface="Times New Roman"/>
                <a:cs typeface="Times New Roman"/>
              </a:rPr>
              <a:t>costly </a:t>
            </a:r>
            <a:r>
              <a:rPr sz="1200" spc="5" dirty="0">
                <a:latin typeface="Times New Roman"/>
                <a:cs typeface="Times New Roman"/>
              </a:rPr>
              <a:t>because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change in the platform </a:t>
            </a:r>
            <a:r>
              <a:rPr sz="1200" dirty="0">
                <a:latin typeface="Times New Roman"/>
                <a:cs typeface="Times New Roman"/>
              </a:rPr>
              <a:t>can affect </a:t>
            </a:r>
            <a:r>
              <a:rPr sz="1200" spc="5" dirty="0">
                <a:latin typeface="Times New Roman"/>
                <a:cs typeface="Times New Roman"/>
              </a:rPr>
              <a:t>product  processes </a:t>
            </a:r>
            <a:r>
              <a:rPr sz="1200" spc="20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thus require additional capital investment. </a:t>
            </a:r>
            <a:r>
              <a:rPr sz="1200" spc="10" dirty="0">
                <a:latin typeface="Times New Roman"/>
                <a:cs typeface="Times New Roman"/>
              </a:rPr>
              <a:t>However, </a:t>
            </a:r>
            <a:r>
              <a:rPr sz="1200" spc="5" dirty="0">
                <a:latin typeface="Times New Roman"/>
                <a:cs typeface="Times New Roman"/>
              </a:rPr>
              <a:t>alterations in design,  functional features, flavors, color, and other </a:t>
            </a:r>
            <a:r>
              <a:rPr sz="1200" dirty="0">
                <a:latin typeface="Times New Roman"/>
                <a:cs typeface="Times New Roman"/>
              </a:rPr>
              <a:t>aspects can </a:t>
            </a:r>
            <a:r>
              <a:rPr sz="1200" spc="5" dirty="0">
                <a:latin typeface="Times New Roman"/>
                <a:cs typeface="Times New Roman"/>
              </a:rPr>
              <a:t>be made to adapt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cultural  variations.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9525" algn="just">
              <a:lnSpc>
                <a:spcPts val="1380"/>
              </a:lnSpc>
            </a:pP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Brazilian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market,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where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fresh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orange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juice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plentiful,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General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Foods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changed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flavor  of its presweetened powdered, juice substitute, </a:t>
            </a:r>
            <a:r>
              <a:rPr sz="1200" dirty="0">
                <a:latin typeface="Times New Roman"/>
                <a:cs typeface="Times New Roman"/>
              </a:rPr>
              <a:t>Tang, </a:t>
            </a:r>
            <a:r>
              <a:rPr sz="1200" spc="5" dirty="0">
                <a:latin typeface="Times New Roman"/>
                <a:cs typeface="Times New Roman"/>
              </a:rPr>
              <a:t>from </a:t>
            </a:r>
            <a:r>
              <a:rPr sz="1200" spc="2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traditional orange to passion</a:t>
            </a:r>
            <a:r>
              <a:rPr sz="1200" spc="-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fruit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8700" y="1371600"/>
            <a:ext cx="5829300" cy="5262880"/>
          </a:xfrm>
          <a:custGeom>
            <a:avLst/>
            <a:gdLst/>
            <a:ahLst/>
            <a:cxnLst/>
            <a:rect l="l" t="t" r="r" b="b"/>
            <a:pathLst>
              <a:path w="5829300" h="5262880">
                <a:moveTo>
                  <a:pt x="0" y="2631186"/>
                </a:moveTo>
                <a:lnTo>
                  <a:pt x="432" y="2585390"/>
                </a:lnTo>
                <a:lnTo>
                  <a:pt x="1725" y="2539783"/>
                </a:lnTo>
                <a:lnTo>
                  <a:pt x="3872" y="2494372"/>
                </a:lnTo>
                <a:lnTo>
                  <a:pt x="6865" y="2449162"/>
                </a:lnTo>
                <a:lnTo>
                  <a:pt x="10698" y="2404161"/>
                </a:lnTo>
                <a:lnTo>
                  <a:pt x="15363" y="2359374"/>
                </a:lnTo>
                <a:lnTo>
                  <a:pt x="20854" y="2314808"/>
                </a:lnTo>
                <a:lnTo>
                  <a:pt x="27164" y="2270469"/>
                </a:lnTo>
                <a:lnTo>
                  <a:pt x="34285" y="2226364"/>
                </a:lnTo>
                <a:lnTo>
                  <a:pt x="42210" y="2182498"/>
                </a:lnTo>
                <a:lnTo>
                  <a:pt x="50933" y="2138879"/>
                </a:lnTo>
                <a:lnTo>
                  <a:pt x="60447" y="2095511"/>
                </a:lnTo>
                <a:lnTo>
                  <a:pt x="70744" y="2052403"/>
                </a:lnTo>
                <a:lnTo>
                  <a:pt x="81818" y="2009559"/>
                </a:lnTo>
                <a:lnTo>
                  <a:pt x="93661" y="1966987"/>
                </a:lnTo>
                <a:lnTo>
                  <a:pt x="106267" y="1924693"/>
                </a:lnTo>
                <a:lnTo>
                  <a:pt x="119628" y="1882682"/>
                </a:lnTo>
                <a:lnTo>
                  <a:pt x="133738" y="1840962"/>
                </a:lnTo>
                <a:lnTo>
                  <a:pt x="148590" y="1799539"/>
                </a:lnTo>
                <a:lnTo>
                  <a:pt x="164176" y="1758418"/>
                </a:lnTo>
                <a:lnTo>
                  <a:pt x="180489" y="1717607"/>
                </a:lnTo>
                <a:lnTo>
                  <a:pt x="197523" y="1677111"/>
                </a:lnTo>
                <a:lnTo>
                  <a:pt x="215271" y="1636937"/>
                </a:lnTo>
                <a:lnTo>
                  <a:pt x="233725" y="1597091"/>
                </a:lnTo>
                <a:lnTo>
                  <a:pt x="252879" y="1557580"/>
                </a:lnTo>
                <a:lnTo>
                  <a:pt x="272726" y="1518410"/>
                </a:lnTo>
                <a:lnTo>
                  <a:pt x="293258" y="1479587"/>
                </a:lnTo>
                <a:lnTo>
                  <a:pt x="314468" y="1441117"/>
                </a:lnTo>
                <a:lnTo>
                  <a:pt x="336350" y="1403008"/>
                </a:lnTo>
                <a:lnTo>
                  <a:pt x="358897" y="1365264"/>
                </a:lnTo>
                <a:lnTo>
                  <a:pt x="382101" y="1327893"/>
                </a:lnTo>
                <a:lnTo>
                  <a:pt x="405956" y="1290901"/>
                </a:lnTo>
                <a:lnTo>
                  <a:pt x="430455" y="1254293"/>
                </a:lnTo>
                <a:lnTo>
                  <a:pt x="455590" y="1218077"/>
                </a:lnTo>
                <a:lnTo>
                  <a:pt x="481354" y="1182259"/>
                </a:lnTo>
                <a:lnTo>
                  <a:pt x="507741" y="1146845"/>
                </a:lnTo>
                <a:lnTo>
                  <a:pt x="534744" y="1111841"/>
                </a:lnTo>
                <a:lnTo>
                  <a:pt x="562356" y="1077254"/>
                </a:lnTo>
                <a:lnTo>
                  <a:pt x="590568" y="1043090"/>
                </a:lnTo>
                <a:lnTo>
                  <a:pt x="619376" y="1009355"/>
                </a:lnTo>
                <a:lnTo>
                  <a:pt x="648771" y="976056"/>
                </a:lnTo>
                <a:lnTo>
                  <a:pt x="678747" y="943199"/>
                </a:lnTo>
                <a:lnTo>
                  <a:pt x="709296" y="910790"/>
                </a:lnTo>
                <a:lnTo>
                  <a:pt x="740412" y="878836"/>
                </a:lnTo>
                <a:lnTo>
                  <a:pt x="772087" y="847343"/>
                </a:lnTo>
                <a:lnTo>
                  <a:pt x="804315" y="816317"/>
                </a:lnTo>
                <a:lnTo>
                  <a:pt x="837088" y="785764"/>
                </a:lnTo>
                <a:lnTo>
                  <a:pt x="870401" y="755691"/>
                </a:lnTo>
                <a:lnTo>
                  <a:pt x="904244" y="726105"/>
                </a:lnTo>
                <a:lnTo>
                  <a:pt x="938613" y="697011"/>
                </a:lnTo>
                <a:lnTo>
                  <a:pt x="973499" y="668416"/>
                </a:lnTo>
                <a:lnTo>
                  <a:pt x="1008895" y="640326"/>
                </a:lnTo>
                <a:lnTo>
                  <a:pt x="1044795" y="612747"/>
                </a:lnTo>
                <a:lnTo>
                  <a:pt x="1081192" y="585687"/>
                </a:lnTo>
                <a:lnTo>
                  <a:pt x="1118078" y="559150"/>
                </a:lnTo>
                <a:lnTo>
                  <a:pt x="1155447" y="533144"/>
                </a:lnTo>
                <a:lnTo>
                  <a:pt x="1193292" y="507674"/>
                </a:lnTo>
                <a:lnTo>
                  <a:pt x="1231605" y="482748"/>
                </a:lnTo>
                <a:lnTo>
                  <a:pt x="1270379" y="458371"/>
                </a:lnTo>
                <a:lnTo>
                  <a:pt x="1309609" y="434550"/>
                </a:lnTo>
                <a:lnTo>
                  <a:pt x="1349285" y="411291"/>
                </a:lnTo>
                <a:lnTo>
                  <a:pt x="1389403" y="388600"/>
                </a:lnTo>
                <a:lnTo>
                  <a:pt x="1429954" y="366483"/>
                </a:lnTo>
                <a:lnTo>
                  <a:pt x="1470932" y="344948"/>
                </a:lnTo>
                <a:lnTo>
                  <a:pt x="1512329" y="324000"/>
                </a:lnTo>
                <a:lnTo>
                  <a:pt x="1554139" y="303646"/>
                </a:lnTo>
                <a:lnTo>
                  <a:pt x="1596354" y="283892"/>
                </a:lnTo>
                <a:lnTo>
                  <a:pt x="1638969" y="264743"/>
                </a:lnTo>
                <a:lnTo>
                  <a:pt x="1681974" y="246208"/>
                </a:lnTo>
                <a:lnTo>
                  <a:pt x="1725365" y="228291"/>
                </a:lnTo>
                <a:lnTo>
                  <a:pt x="1769133" y="211000"/>
                </a:lnTo>
                <a:lnTo>
                  <a:pt x="1813271" y="194340"/>
                </a:lnTo>
                <a:lnTo>
                  <a:pt x="1857773" y="178318"/>
                </a:lnTo>
                <a:lnTo>
                  <a:pt x="1902632" y="162940"/>
                </a:lnTo>
                <a:lnTo>
                  <a:pt x="1947840" y="148213"/>
                </a:lnTo>
                <a:lnTo>
                  <a:pt x="1993391" y="134142"/>
                </a:lnTo>
                <a:lnTo>
                  <a:pt x="2039278" y="120735"/>
                </a:lnTo>
                <a:lnTo>
                  <a:pt x="2085493" y="107997"/>
                </a:lnTo>
                <a:lnTo>
                  <a:pt x="2132030" y="95934"/>
                </a:lnTo>
                <a:lnTo>
                  <a:pt x="2178882" y="84554"/>
                </a:lnTo>
                <a:lnTo>
                  <a:pt x="2226041" y="73862"/>
                </a:lnTo>
                <a:lnTo>
                  <a:pt x="2273501" y="63865"/>
                </a:lnTo>
                <a:lnTo>
                  <a:pt x="2321254" y="54569"/>
                </a:lnTo>
                <a:lnTo>
                  <a:pt x="2369294" y="45981"/>
                </a:lnTo>
                <a:lnTo>
                  <a:pt x="2417614" y="38106"/>
                </a:lnTo>
                <a:lnTo>
                  <a:pt x="2466206" y="30951"/>
                </a:lnTo>
                <a:lnTo>
                  <a:pt x="2515064" y="24522"/>
                </a:lnTo>
                <a:lnTo>
                  <a:pt x="2564180" y="18826"/>
                </a:lnTo>
                <a:lnTo>
                  <a:pt x="2613548" y="13869"/>
                </a:lnTo>
                <a:lnTo>
                  <a:pt x="2663161" y="9658"/>
                </a:lnTo>
                <a:lnTo>
                  <a:pt x="2713012" y="6198"/>
                </a:lnTo>
                <a:lnTo>
                  <a:pt x="2763093" y="3495"/>
                </a:lnTo>
                <a:lnTo>
                  <a:pt x="2813397" y="1557"/>
                </a:lnTo>
                <a:lnTo>
                  <a:pt x="2863919" y="390"/>
                </a:lnTo>
                <a:lnTo>
                  <a:pt x="2914650" y="0"/>
                </a:lnTo>
                <a:lnTo>
                  <a:pt x="2965380" y="390"/>
                </a:lnTo>
                <a:lnTo>
                  <a:pt x="3015902" y="1557"/>
                </a:lnTo>
                <a:lnTo>
                  <a:pt x="3066206" y="3495"/>
                </a:lnTo>
                <a:lnTo>
                  <a:pt x="3116287" y="6198"/>
                </a:lnTo>
                <a:lnTo>
                  <a:pt x="3166138" y="9658"/>
                </a:lnTo>
                <a:lnTo>
                  <a:pt x="3215751" y="13869"/>
                </a:lnTo>
                <a:lnTo>
                  <a:pt x="3265119" y="18826"/>
                </a:lnTo>
                <a:lnTo>
                  <a:pt x="3314235" y="24522"/>
                </a:lnTo>
                <a:lnTo>
                  <a:pt x="3363093" y="30951"/>
                </a:lnTo>
                <a:lnTo>
                  <a:pt x="3411685" y="38106"/>
                </a:lnTo>
                <a:lnTo>
                  <a:pt x="3460005" y="45981"/>
                </a:lnTo>
                <a:lnTo>
                  <a:pt x="3508045" y="54569"/>
                </a:lnTo>
                <a:lnTo>
                  <a:pt x="3555798" y="63865"/>
                </a:lnTo>
                <a:lnTo>
                  <a:pt x="3603258" y="73862"/>
                </a:lnTo>
                <a:lnTo>
                  <a:pt x="3650417" y="84554"/>
                </a:lnTo>
                <a:lnTo>
                  <a:pt x="3697269" y="95934"/>
                </a:lnTo>
                <a:lnTo>
                  <a:pt x="3743806" y="107997"/>
                </a:lnTo>
                <a:lnTo>
                  <a:pt x="3790021" y="120735"/>
                </a:lnTo>
                <a:lnTo>
                  <a:pt x="3835908" y="134142"/>
                </a:lnTo>
                <a:lnTo>
                  <a:pt x="3881459" y="148213"/>
                </a:lnTo>
                <a:lnTo>
                  <a:pt x="3926667" y="162940"/>
                </a:lnTo>
                <a:lnTo>
                  <a:pt x="3971526" y="178318"/>
                </a:lnTo>
                <a:lnTo>
                  <a:pt x="4016028" y="194340"/>
                </a:lnTo>
                <a:lnTo>
                  <a:pt x="4060166" y="211000"/>
                </a:lnTo>
                <a:lnTo>
                  <a:pt x="4103934" y="228291"/>
                </a:lnTo>
                <a:lnTo>
                  <a:pt x="4147325" y="246208"/>
                </a:lnTo>
                <a:lnTo>
                  <a:pt x="4190330" y="264743"/>
                </a:lnTo>
                <a:lnTo>
                  <a:pt x="4232945" y="283892"/>
                </a:lnTo>
                <a:lnTo>
                  <a:pt x="4275160" y="303646"/>
                </a:lnTo>
                <a:lnTo>
                  <a:pt x="4316970" y="324000"/>
                </a:lnTo>
                <a:lnTo>
                  <a:pt x="4358367" y="344948"/>
                </a:lnTo>
                <a:lnTo>
                  <a:pt x="4399345" y="366483"/>
                </a:lnTo>
                <a:lnTo>
                  <a:pt x="4439896" y="388600"/>
                </a:lnTo>
                <a:lnTo>
                  <a:pt x="4480014" y="411291"/>
                </a:lnTo>
                <a:lnTo>
                  <a:pt x="4519690" y="434550"/>
                </a:lnTo>
                <a:lnTo>
                  <a:pt x="4558920" y="458371"/>
                </a:lnTo>
                <a:lnTo>
                  <a:pt x="4597694" y="482748"/>
                </a:lnTo>
                <a:lnTo>
                  <a:pt x="4636008" y="507674"/>
                </a:lnTo>
                <a:lnTo>
                  <a:pt x="4673852" y="533144"/>
                </a:lnTo>
                <a:lnTo>
                  <a:pt x="4711221" y="559150"/>
                </a:lnTo>
                <a:lnTo>
                  <a:pt x="4748107" y="585687"/>
                </a:lnTo>
                <a:lnTo>
                  <a:pt x="4784504" y="612747"/>
                </a:lnTo>
                <a:lnTo>
                  <a:pt x="4820404" y="640326"/>
                </a:lnTo>
                <a:lnTo>
                  <a:pt x="4855800" y="668416"/>
                </a:lnTo>
                <a:lnTo>
                  <a:pt x="4890686" y="697011"/>
                </a:lnTo>
                <a:lnTo>
                  <a:pt x="4925055" y="726105"/>
                </a:lnTo>
                <a:lnTo>
                  <a:pt x="4958898" y="755691"/>
                </a:lnTo>
                <a:lnTo>
                  <a:pt x="4992211" y="785764"/>
                </a:lnTo>
                <a:lnTo>
                  <a:pt x="5024984" y="816317"/>
                </a:lnTo>
                <a:lnTo>
                  <a:pt x="5057212" y="847343"/>
                </a:lnTo>
                <a:lnTo>
                  <a:pt x="5088887" y="878836"/>
                </a:lnTo>
                <a:lnTo>
                  <a:pt x="5120003" y="910790"/>
                </a:lnTo>
                <a:lnTo>
                  <a:pt x="5150552" y="943199"/>
                </a:lnTo>
                <a:lnTo>
                  <a:pt x="5180528" y="976056"/>
                </a:lnTo>
                <a:lnTo>
                  <a:pt x="5209923" y="1009355"/>
                </a:lnTo>
                <a:lnTo>
                  <a:pt x="5238731" y="1043090"/>
                </a:lnTo>
                <a:lnTo>
                  <a:pt x="5266944" y="1077254"/>
                </a:lnTo>
                <a:lnTo>
                  <a:pt x="5294555" y="1111841"/>
                </a:lnTo>
                <a:lnTo>
                  <a:pt x="5321558" y="1146845"/>
                </a:lnTo>
                <a:lnTo>
                  <a:pt x="5347945" y="1182259"/>
                </a:lnTo>
                <a:lnTo>
                  <a:pt x="5373709" y="1218077"/>
                </a:lnTo>
                <a:lnTo>
                  <a:pt x="5398844" y="1254293"/>
                </a:lnTo>
                <a:lnTo>
                  <a:pt x="5423343" y="1290901"/>
                </a:lnTo>
                <a:lnTo>
                  <a:pt x="5447198" y="1327893"/>
                </a:lnTo>
                <a:lnTo>
                  <a:pt x="5470402" y="1365264"/>
                </a:lnTo>
                <a:lnTo>
                  <a:pt x="5492949" y="1403008"/>
                </a:lnTo>
                <a:lnTo>
                  <a:pt x="5514831" y="1441117"/>
                </a:lnTo>
                <a:lnTo>
                  <a:pt x="5536041" y="1479587"/>
                </a:lnTo>
                <a:lnTo>
                  <a:pt x="5556573" y="1518410"/>
                </a:lnTo>
                <a:lnTo>
                  <a:pt x="5576420" y="1557580"/>
                </a:lnTo>
                <a:lnTo>
                  <a:pt x="5595574" y="1597091"/>
                </a:lnTo>
                <a:lnTo>
                  <a:pt x="5614028" y="1636937"/>
                </a:lnTo>
                <a:lnTo>
                  <a:pt x="5631776" y="1677111"/>
                </a:lnTo>
                <a:lnTo>
                  <a:pt x="5648810" y="1717607"/>
                </a:lnTo>
                <a:lnTo>
                  <a:pt x="5665123" y="1758418"/>
                </a:lnTo>
                <a:lnTo>
                  <a:pt x="5680709" y="1799539"/>
                </a:lnTo>
                <a:lnTo>
                  <a:pt x="5695561" y="1840962"/>
                </a:lnTo>
                <a:lnTo>
                  <a:pt x="5709671" y="1882682"/>
                </a:lnTo>
                <a:lnTo>
                  <a:pt x="5723032" y="1924693"/>
                </a:lnTo>
                <a:lnTo>
                  <a:pt x="5735638" y="1966987"/>
                </a:lnTo>
                <a:lnTo>
                  <a:pt x="5747481" y="2009559"/>
                </a:lnTo>
                <a:lnTo>
                  <a:pt x="5758555" y="2052403"/>
                </a:lnTo>
                <a:lnTo>
                  <a:pt x="5768852" y="2095511"/>
                </a:lnTo>
                <a:lnTo>
                  <a:pt x="5778366" y="2138879"/>
                </a:lnTo>
                <a:lnTo>
                  <a:pt x="5787089" y="2182498"/>
                </a:lnTo>
                <a:lnTo>
                  <a:pt x="5795014" y="2226364"/>
                </a:lnTo>
                <a:lnTo>
                  <a:pt x="5802135" y="2270469"/>
                </a:lnTo>
                <a:lnTo>
                  <a:pt x="5808445" y="2314808"/>
                </a:lnTo>
                <a:lnTo>
                  <a:pt x="5813936" y="2359374"/>
                </a:lnTo>
                <a:lnTo>
                  <a:pt x="5818601" y="2404161"/>
                </a:lnTo>
                <a:lnTo>
                  <a:pt x="5822434" y="2449162"/>
                </a:lnTo>
                <a:lnTo>
                  <a:pt x="5825427" y="2494372"/>
                </a:lnTo>
                <a:lnTo>
                  <a:pt x="5827574" y="2539783"/>
                </a:lnTo>
                <a:lnTo>
                  <a:pt x="5828867" y="2585390"/>
                </a:lnTo>
                <a:lnTo>
                  <a:pt x="5829300" y="2631186"/>
                </a:lnTo>
                <a:lnTo>
                  <a:pt x="5828867" y="2676981"/>
                </a:lnTo>
                <a:lnTo>
                  <a:pt x="5827574" y="2722588"/>
                </a:lnTo>
                <a:lnTo>
                  <a:pt x="5825427" y="2767999"/>
                </a:lnTo>
                <a:lnTo>
                  <a:pt x="5822434" y="2813209"/>
                </a:lnTo>
                <a:lnTo>
                  <a:pt x="5818601" y="2858210"/>
                </a:lnTo>
                <a:lnTo>
                  <a:pt x="5813936" y="2902997"/>
                </a:lnTo>
                <a:lnTo>
                  <a:pt x="5808445" y="2947563"/>
                </a:lnTo>
                <a:lnTo>
                  <a:pt x="5802135" y="2991902"/>
                </a:lnTo>
                <a:lnTo>
                  <a:pt x="5795014" y="3036007"/>
                </a:lnTo>
                <a:lnTo>
                  <a:pt x="5787089" y="3079873"/>
                </a:lnTo>
                <a:lnTo>
                  <a:pt x="5778366" y="3123492"/>
                </a:lnTo>
                <a:lnTo>
                  <a:pt x="5768852" y="3166860"/>
                </a:lnTo>
                <a:lnTo>
                  <a:pt x="5758555" y="3209968"/>
                </a:lnTo>
                <a:lnTo>
                  <a:pt x="5747481" y="3252812"/>
                </a:lnTo>
                <a:lnTo>
                  <a:pt x="5735638" y="3295384"/>
                </a:lnTo>
                <a:lnTo>
                  <a:pt x="5723032" y="3337678"/>
                </a:lnTo>
                <a:lnTo>
                  <a:pt x="5709671" y="3379689"/>
                </a:lnTo>
                <a:lnTo>
                  <a:pt x="5695561" y="3421409"/>
                </a:lnTo>
                <a:lnTo>
                  <a:pt x="5680710" y="3462832"/>
                </a:lnTo>
                <a:lnTo>
                  <a:pt x="5665123" y="3503953"/>
                </a:lnTo>
                <a:lnTo>
                  <a:pt x="5648810" y="3544764"/>
                </a:lnTo>
                <a:lnTo>
                  <a:pt x="5631776" y="3585260"/>
                </a:lnTo>
                <a:lnTo>
                  <a:pt x="5614028" y="3625434"/>
                </a:lnTo>
                <a:lnTo>
                  <a:pt x="5595574" y="3665280"/>
                </a:lnTo>
                <a:lnTo>
                  <a:pt x="5576420" y="3704791"/>
                </a:lnTo>
                <a:lnTo>
                  <a:pt x="5556573" y="3743961"/>
                </a:lnTo>
                <a:lnTo>
                  <a:pt x="5536041" y="3782784"/>
                </a:lnTo>
                <a:lnTo>
                  <a:pt x="5514831" y="3821254"/>
                </a:lnTo>
                <a:lnTo>
                  <a:pt x="5492949" y="3859363"/>
                </a:lnTo>
                <a:lnTo>
                  <a:pt x="5470402" y="3897107"/>
                </a:lnTo>
                <a:lnTo>
                  <a:pt x="5447198" y="3934478"/>
                </a:lnTo>
                <a:lnTo>
                  <a:pt x="5423343" y="3971470"/>
                </a:lnTo>
                <a:lnTo>
                  <a:pt x="5398844" y="4008078"/>
                </a:lnTo>
                <a:lnTo>
                  <a:pt x="5373709" y="4044294"/>
                </a:lnTo>
                <a:lnTo>
                  <a:pt x="5347945" y="4080112"/>
                </a:lnTo>
                <a:lnTo>
                  <a:pt x="5321558" y="4115526"/>
                </a:lnTo>
                <a:lnTo>
                  <a:pt x="5294555" y="4150530"/>
                </a:lnTo>
                <a:lnTo>
                  <a:pt x="5266944" y="4185117"/>
                </a:lnTo>
                <a:lnTo>
                  <a:pt x="5238731" y="4219281"/>
                </a:lnTo>
                <a:lnTo>
                  <a:pt x="5209923" y="4253016"/>
                </a:lnTo>
                <a:lnTo>
                  <a:pt x="5180528" y="4286315"/>
                </a:lnTo>
                <a:lnTo>
                  <a:pt x="5150552" y="4319172"/>
                </a:lnTo>
                <a:lnTo>
                  <a:pt x="5120003" y="4351581"/>
                </a:lnTo>
                <a:lnTo>
                  <a:pt x="5088887" y="4383535"/>
                </a:lnTo>
                <a:lnTo>
                  <a:pt x="5057212" y="4415028"/>
                </a:lnTo>
                <a:lnTo>
                  <a:pt x="5024984" y="4446054"/>
                </a:lnTo>
                <a:lnTo>
                  <a:pt x="4992211" y="4476607"/>
                </a:lnTo>
                <a:lnTo>
                  <a:pt x="4958898" y="4506680"/>
                </a:lnTo>
                <a:lnTo>
                  <a:pt x="4925055" y="4536266"/>
                </a:lnTo>
                <a:lnTo>
                  <a:pt x="4890686" y="4565360"/>
                </a:lnTo>
                <a:lnTo>
                  <a:pt x="4855800" y="4593955"/>
                </a:lnTo>
                <a:lnTo>
                  <a:pt x="4820404" y="4622045"/>
                </a:lnTo>
                <a:lnTo>
                  <a:pt x="4784504" y="4649624"/>
                </a:lnTo>
                <a:lnTo>
                  <a:pt x="4748107" y="4676684"/>
                </a:lnTo>
                <a:lnTo>
                  <a:pt x="4711221" y="4703221"/>
                </a:lnTo>
                <a:lnTo>
                  <a:pt x="4673852" y="4729227"/>
                </a:lnTo>
                <a:lnTo>
                  <a:pt x="4636008" y="4754697"/>
                </a:lnTo>
                <a:lnTo>
                  <a:pt x="4597694" y="4779623"/>
                </a:lnTo>
                <a:lnTo>
                  <a:pt x="4558920" y="4804000"/>
                </a:lnTo>
                <a:lnTo>
                  <a:pt x="4519690" y="4827821"/>
                </a:lnTo>
                <a:lnTo>
                  <a:pt x="4480014" y="4851080"/>
                </a:lnTo>
                <a:lnTo>
                  <a:pt x="4439896" y="4873771"/>
                </a:lnTo>
                <a:lnTo>
                  <a:pt x="4399345" y="4895888"/>
                </a:lnTo>
                <a:lnTo>
                  <a:pt x="4358367" y="4917423"/>
                </a:lnTo>
                <a:lnTo>
                  <a:pt x="4316970" y="4938371"/>
                </a:lnTo>
                <a:lnTo>
                  <a:pt x="4275160" y="4958725"/>
                </a:lnTo>
                <a:lnTo>
                  <a:pt x="4232945" y="4978479"/>
                </a:lnTo>
                <a:lnTo>
                  <a:pt x="4190330" y="4997628"/>
                </a:lnTo>
                <a:lnTo>
                  <a:pt x="4147325" y="5016163"/>
                </a:lnTo>
                <a:lnTo>
                  <a:pt x="4103934" y="5034080"/>
                </a:lnTo>
                <a:lnTo>
                  <a:pt x="4060166" y="5051371"/>
                </a:lnTo>
                <a:lnTo>
                  <a:pt x="4016028" y="5068031"/>
                </a:lnTo>
                <a:lnTo>
                  <a:pt x="3971526" y="5084053"/>
                </a:lnTo>
                <a:lnTo>
                  <a:pt x="3926667" y="5099431"/>
                </a:lnTo>
                <a:lnTo>
                  <a:pt x="3881459" y="5114158"/>
                </a:lnTo>
                <a:lnTo>
                  <a:pt x="3835908" y="5128229"/>
                </a:lnTo>
                <a:lnTo>
                  <a:pt x="3790021" y="5141636"/>
                </a:lnTo>
                <a:lnTo>
                  <a:pt x="3743806" y="5154374"/>
                </a:lnTo>
                <a:lnTo>
                  <a:pt x="3697269" y="5166437"/>
                </a:lnTo>
                <a:lnTo>
                  <a:pt x="3650417" y="5177817"/>
                </a:lnTo>
                <a:lnTo>
                  <a:pt x="3603258" y="5188509"/>
                </a:lnTo>
                <a:lnTo>
                  <a:pt x="3555798" y="5198506"/>
                </a:lnTo>
                <a:lnTo>
                  <a:pt x="3508045" y="5207802"/>
                </a:lnTo>
                <a:lnTo>
                  <a:pt x="3460005" y="5216390"/>
                </a:lnTo>
                <a:lnTo>
                  <a:pt x="3411685" y="5224265"/>
                </a:lnTo>
                <a:lnTo>
                  <a:pt x="3363093" y="5231420"/>
                </a:lnTo>
                <a:lnTo>
                  <a:pt x="3314235" y="5237849"/>
                </a:lnTo>
                <a:lnTo>
                  <a:pt x="3265119" y="5243545"/>
                </a:lnTo>
                <a:lnTo>
                  <a:pt x="3215751" y="5248502"/>
                </a:lnTo>
                <a:lnTo>
                  <a:pt x="3166138" y="5252713"/>
                </a:lnTo>
                <a:lnTo>
                  <a:pt x="3116287" y="5256173"/>
                </a:lnTo>
                <a:lnTo>
                  <a:pt x="3066206" y="5258876"/>
                </a:lnTo>
                <a:lnTo>
                  <a:pt x="3015902" y="5260814"/>
                </a:lnTo>
                <a:lnTo>
                  <a:pt x="2965380" y="5261981"/>
                </a:lnTo>
                <a:lnTo>
                  <a:pt x="2914650" y="5262372"/>
                </a:lnTo>
                <a:lnTo>
                  <a:pt x="2863919" y="5261981"/>
                </a:lnTo>
                <a:lnTo>
                  <a:pt x="2813397" y="5260814"/>
                </a:lnTo>
                <a:lnTo>
                  <a:pt x="2763093" y="5258876"/>
                </a:lnTo>
                <a:lnTo>
                  <a:pt x="2713012" y="5256173"/>
                </a:lnTo>
                <a:lnTo>
                  <a:pt x="2663161" y="5252713"/>
                </a:lnTo>
                <a:lnTo>
                  <a:pt x="2613548" y="5248502"/>
                </a:lnTo>
                <a:lnTo>
                  <a:pt x="2564180" y="5243545"/>
                </a:lnTo>
                <a:lnTo>
                  <a:pt x="2515064" y="5237849"/>
                </a:lnTo>
                <a:lnTo>
                  <a:pt x="2466206" y="5231420"/>
                </a:lnTo>
                <a:lnTo>
                  <a:pt x="2417614" y="5224265"/>
                </a:lnTo>
                <a:lnTo>
                  <a:pt x="2369294" y="5216390"/>
                </a:lnTo>
                <a:lnTo>
                  <a:pt x="2321254" y="5207802"/>
                </a:lnTo>
                <a:lnTo>
                  <a:pt x="2273501" y="5198506"/>
                </a:lnTo>
                <a:lnTo>
                  <a:pt x="2226041" y="5188509"/>
                </a:lnTo>
                <a:lnTo>
                  <a:pt x="2178882" y="5177817"/>
                </a:lnTo>
                <a:lnTo>
                  <a:pt x="2132030" y="5166437"/>
                </a:lnTo>
                <a:lnTo>
                  <a:pt x="2085493" y="5154374"/>
                </a:lnTo>
                <a:lnTo>
                  <a:pt x="2039278" y="5141636"/>
                </a:lnTo>
                <a:lnTo>
                  <a:pt x="1993392" y="5128229"/>
                </a:lnTo>
                <a:lnTo>
                  <a:pt x="1947840" y="5114158"/>
                </a:lnTo>
                <a:lnTo>
                  <a:pt x="1902632" y="5099431"/>
                </a:lnTo>
                <a:lnTo>
                  <a:pt x="1857773" y="5084053"/>
                </a:lnTo>
                <a:lnTo>
                  <a:pt x="1813271" y="5068031"/>
                </a:lnTo>
                <a:lnTo>
                  <a:pt x="1769133" y="5051371"/>
                </a:lnTo>
                <a:lnTo>
                  <a:pt x="1725365" y="5034080"/>
                </a:lnTo>
                <a:lnTo>
                  <a:pt x="1681974" y="5016163"/>
                </a:lnTo>
                <a:lnTo>
                  <a:pt x="1638969" y="4997628"/>
                </a:lnTo>
                <a:lnTo>
                  <a:pt x="1596354" y="4978479"/>
                </a:lnTo>
                <a:lnTo>
                  <a:pt x="1554139" y="4958725"/>
                </a:lnTo>
                <a:lnTo>
                  <a:pt x="1512329" y="4938371"/>
                </a:lnTo>
                <a:lnTo>
                  <a:pt x="1470932" y="4917423"/>
                </a:lnTo>
                <a:lnTo>
                  <a:pt x="1429954" y="4895888"/>
                </a:lnTo>
                <a:lnTo>
                  <a:pt x="1389403" y="4873771"/>
                </a:lnTo>
                <a:lnTo>
                  <a:pt x="1349285" y="4851080"/>
                </a:lnTo>
                <a:lnTo>
                  <a:pt x="1309609" y="4827821"/>
                </a:lnTo>
                <a:lnTo>
                  <a:pt x="1270379" y="4804000"/>
                </a:lnTo>
                <a:lnTo>
                  <a:pt x="1231605" y="4779623"/>
                </a:lnTo>
                <a:lnTo>
                  <a:pt x="1193292" y="4754697"/>
                </a:lnTo>
                <a:lnTo>
                  <a:pt x="1155447" y="4729227"/>
                </a:lnTo>
                <a:lnTo>
                  <a:pt x="1118078" y="4703221"/>
                </a:lnTo>
                <a:lnTo>
                  <a:pt x="1081192" y="4676684"/>
                </a:lnTo>
                <a:lnTo>
                  <a:pt x="1044795" y="4649624"/>
                </a:lnTo>
                <a:lnTo>
                  <a:pt x="1008895" y="4622045"/>
                </a:lnTo>
                <a:lnTo>
                  <a:pt x="973499" y="4593955"/>
                </a:lnTo>
                <a:lnTo>
                  <a:pt x="938613" y="4565360"/>
                </a:lnTo>
                <a:lnTo>
                  <a:pt x="904244" y="4536266"/>
                </a:lnTo>
                <a:lnTo>
                  <a:pt x="870401" y="4506680"/>
                </a:lnTo>
                <a:lnTo>
                  <a:pt x="837088" y="4476607"/>
                </a:lnTo>
                <a:lnTo>
                  <a:pt x="804315" y="4446054"/>
                </a:lnTo>
                <a:lnTo>
                  <a:pt x="772087" y="4415028"/>
                </a:lnTo>
                <a:lnTo>
                  <a:pt x="740412" y="4383535"/>
                </a:lnTo>
                <a:lnTo>
                  <a:pt x="709296" y="4351581"/>
                </a:lnTo>
                <a:lnTo>
                  <a:pt x="678747" y="4319172"/>
                </a:lnTo>
                <a:lnTo>
                  <a:pt x="648771" y="4286315"/>
                </a:lnTo>
                <a:lnTo>
                  <a:pt x="619376" y="4253016"/>
                </a:lnTo>
                <a:lnTo>
                  <a:pt x="590568" y="4219281"/>
                </a:lnTo>
                <a:lnTo>
                  <a:pt x="562356" y="4185117"/>
                </a:lnTo>
                <a:lnTo>
                  <a:pt x="534744" y="4150530"/>
                </a:lnTo>
                <a:lnTo>
                  <a:pt x="507741" y="4115526"/>
                </a:lnTo>
                <a:lnTo>
                  <a:pt x="481354" y="4080112"/>
                </a:lnTo>
                <a:lnTo>
                  <a:pt x="455590" y="4044294"/>
                </a:lnTo>
                <a:lnTo>
                  <a:pt x="430455" y="4008078"/>
                </a:lnTo>
                <a:lnTo>
                  <a:pt x="405956" y="3971470"/>
                </a:lnTo>
                <a:lnTo>
                  <a:pt x="382101" y="3934478"/>
                </a:lnTo>
                <a:lnTo>
                  <a:pt x="358897" y="3897107"/>
                </a:lnTo>
                <a:lnTo>
                  <a:pt x="336350" y="3859363"/>
                </a:lnTo>
                <a:lnTo>
                  <a:pt x="314468" y="3821254"/>
                </a:lnTo>
                <a:lnTo>
                  <a:pt x="293258" y="3782784"/>
                </a:lnTo>
                <a:lnTo>
                  <a:pt x="272726" y="3743961"/>
                </a:lnTo>
                <a:lnTo>
                  <a:pt x="252879" y="3704791"/>
                </a:lnTo>
                <a:lnTo>
                  <a:pt x="233725" y="3665280"/>
                </a:lnTo>
                <a:lnTo>
                  <a:pt x="215271" y="3625434"/>
                </a:lnTo>
                <a:lnTo>
                  <a:pt x="197523" y="3585260"/>
                </a:lnTo>
                <a:lnTo>
                  <a:pt x="180489" y="3544764"/>
                </a:lnTo>
                <a:lnTo>
                  <a:pt x="164176" y="3503953"/>
                </a:lnTo>
                <a:lnTo>
                  <a:pt x="148590" y="3462832"/>
                </a:lnTo>
                <a:lnTo>
                  <a:pt x="133738" y="3421409"/>
                </a:lnTo>
                <a:lnTo>
                  <a:pt x="119628" y="3379689"/>
                </a:lnTo>
                <a:lnTo>
                  <a:pt x="106267" y="3337678"/>
                </a:lnTo>
                <a:lnTo>
                  <a:pt x="93661" y="3295384"/>
                </a:lnTo>
                <a:lnTo>
                  <a:pt x="81818" y="3252812"/>
                </a:lnTo>
                <a:lnTo>
                  <a:pt x="70744" y="3209968"/>
                </a:lnTo>
                <a:lnTo>
                  <a:pt x="60447" y="3166860"/>
                </a:lnTo>
                <a:lnTo>
                  <a:pt x="50933" y="3123492"/>
                </a:lnTo>
                <a:lnTo>
                  <a:pt x="42210" y="3079873"/>
                </a:lnTo>
                <a:lnTo>
                  <a:pt x="34285" y="3036007"/>
                </a:lnTo>
                <a:lnTo>
                  <a:pt x="27164" y="2991902"/>
                </a:lnTo>
                <a:lnTo>
                  <a:pt x="20854" y="2947563"/>
                </a:lnTo>
                <a:lnTo>
                  <a:pt x="15363" y="2902997"/>
                </a:lnTo>
                <a:lnTo>
                  <a:pt x="10698" y="2858210"/>
                </a:lnTo>
                <a:lnTo>
                  <a:pt x="6865" y="2813209"/>
                </a:lnTo>
                <a:lnTo>
                  <a:pt x="3872" y="2767999"/>
                </a:lnTo>
                <a:lnTo>
                  <a:pt x="1725" y="2722588"/>
                </a:lnTo>
                <a:lnTo>
                  <a:pt x="432" y="2676981"/>
                </a:lnTo>
                <a:lnTo>
                  <a:pt x="0" y="2631186"/>
                </a:lnTo>
                <a:close/>
              </a:path>
              <a:path w="5829300" h="5262880">
                <a:moveTo>
                  <a:pt x="1028700" y="2686050"/>
                </a:moveTo>
                <a:lnTo>
                  <a:pt x="1029335" y="2639601"/>
                </a:lnTo>
                <a:lnTo>
                  <a:pt x="1031232" y="2593447"/>
                </a:lnTo>
                <a:lnTo>
                  <a:pt x="1034374" y="2547602"/>
                </a:lnTo>
                <a:lnTo>
                  <a:pt x="1038746" y="2502081"/>
                </a:lnTo>
                <a:lnTo>
                  <a:pt x="1044332" y="2456898"/>
                </a:lnTo>
                <a:lnTo>
                  <a:pt x="1051118" y="2412068"/>
                </a:lnTo>
                <a:lnTo>
                  <a:pt x="1059086" y="2367606"/>
                </a:lnTo>
                <a:lnTo>
                  <a:pt x="1068223" y="2323525"/>
                </a:lnTo>
                <a:lnTo>
                  <a:pt x="1078512" y="2279841"/>
                </a:lnTo>
                <a:lnTo>
                  <a:pt x="1089937" y="2236569"/>
                </a:lnTo>
                <a:lnTo>
                  <a:pt x="1102484" y="2193722"/>
                </a:lnTo>
                <a:lnTo>
                  <a:pt x="1116136" y="2151316"/>
                </a:lnTo>
                <a:lnTo>
                  <a:pt x="1130879" y="2109364"/>
                </a:lnTo>
                <a:lnTo>
                  <a:pt x="1146696" y="2067882"/>
                </a:lnTo>
                <a:lnTo>
                  <a:pt x="1163572" y="2026885"/>
                </a:lnTo>
                <a:lnTo>
                  <a:pt x="1181491" y="1986386"/>
                </a:lnTo>
                <a:lnTo>
                  <a:pt x="1200439" y="1946401"/>
                </a:lnTo>
                <a:lnTo>
                  <a:pt x="1220399" y="1906943"/>
                </a:lnTo>
                <a:lnTo>
                  <a:pt x="1241356" y="1868029"/>
                </a:lnTo>
                <a:lnTo>
                  <a:pt x="1263295" y="1829671"/>
                </a:lnTo>
                <a:lnTo>
                  <a:pt x="1286199" y="1791885"/>
                </a:lnTo>
                <a:lnTo>
                  <a:pt x="1310054" y="1754685"/>
                </a:lnTo>
                <a:lnTo>
                  <a:pt x="1334843" y="1718086"/>
                </a:lnTo>
                <a:lnTo>
                  <a:pt x="1360552" y="1682103"/>
                </a:lnTo>
                <a:lnTo>
                  <a:pt x="1387165" y="1646750"/>
                </a:lnTo>
                <a:lnTo>
                  <a:pt x="1414665" y="1612042"/>
                </a:lnTo>
                <a:lnTo>
                  <a:pt x="1443039" y="1577993"/>
                </a:lnTo>
                <a:lnTo>
                  <a:pt x="1472269" y="1544617"/>
                </a:lnTo>
                <a:lnTo>
                  <a:pt x="1502341" y="1511931"/>
                </a:lnTo>
                <a:lnTo>
                  <a:pt x="1533240" y="1479947"/>
                </a:lnTo>
                <a:lnTo>
                  <a:pt x="1564948" y="1448681"/>
                </a:lnTo>
                <a:lnTo>
                  <a:pt x="1597452" y="1418147"/>
                </a:lnTo>
                <a:lnTo>
                  <a:pt x="1630735" y="1388360"/>
                </a:lnTo>
                <a:lnTo>
                  <a:pt x="1664783" y="1359334"/>
                </a:lnTo>
                <a:lnTo>
                  <a:pt x="1699578" y="1331085"/>
                </a:lnTo>
                <a:lnTo>
                  <a:pt x="1735107" y="1303626"/>
                </a:lnTo>
                <a:lnTo>
                  <a:pt x="1771353" y="1276972"/>
                </a:lnTo>
                <a:lnTo>
                  <a:pt x="1808300" y="1251138"/>
                </a:lnTo>
                <a:lnTo>
                  <a:pt x="1845934" y="1226139"/>
                </a:lnTo>
                <a:lnTo>
                  <a:pt x="1884239" y="1201988"/>
                </a:lnTo>
                <a:lnTo>
                  <a:pt x="1923199" y="1178701"/>
                </a:lnTo>
                <a:lnTo>
                  <a:pt x="1962799" y="1156292"/>
                </a:lnTo>
                <a:lnTo>
                  <a:pt x="2003022" y="1134776"/>
                </a:lnTo>
                <a:lnTo>
                  <a:pt x="2043855" y="1114167"/>
                </a:lnTo>
                <a:lnTo>
                  <a:pt x="2085280" y="1094480"/>
                </a:lnTo>
                <a:lnTo>
                  <a:pt x="2127283" y="1075730"/>
                </a:lnTo>
                <a:lnTo>
                  <a:pt x="2169848" y="1057931"/>
                </a:lnTo>
                <a:lnTo>
                  <a:pt x="2212960" y="1041097"/>
                </a:lnTo>
                <a:lnTo>
                  <a:pt x="2256602" y="1025244"/>
                </a:lnTo>
                <a:lnTo>
                  <a:pt x="2300760" y="1010385"/>
                </a:lnTo>
                <a:lnTo>
                  <a:pt x="2345418" y="996537"/>
                </a:lnTo>
                <a:lnTo>
                  <a:pt x="2390560" y="983712"/>
                </a:lnTo>
                <a:lnTo>
                  <a:pt x="2436171" y="971925"/>
                </a:lnTo>
                <a:lnTo>
                  <a:pt x="2482236" y="961193"/>
                </a:lnTo>
                <a:lnTo>
                  <a:pt x="2528738" y="951527"/>
                </a:lnTo>
                <a:lnTo>
                  <a:pt x="2575662" y="942945"/>
                </a:lnTo>
                <a:lnTo>
                  <a:pt x="2622993" y="935459"/>
                </a:lnTo>
                <a:lnTo>
                  <a:pt x="2670715" y="929085"/>
                </a:lnTo>
                <a:lnTo>
                  <a:pt x="2718813" y="923837"/>
                </a:lnTo>
                <a:lnTo>
                  <a:pt x="2767271" y="919730"/>
                </a:lnTo>
                <a:lnTo>
                  <a:pt x="2816073" y="916778"/>
                </a:lnTo>
                <a:lnTo>
                  <a:pt x="2865205" y="914997"/>
                </a:lnTo>
                <a:lnTo>
                  <a:pt x="2914650" y="914400"/>
                </a:lnTo>
                <a:lnTo>
                  <a:pt x="2964094" y="914997"/>
                </a:lnTo>
                <a:lnTo>
                  <a:pt x="3013226" y="916778"/>
                </a:lnTo>
                <a:lnTo>
                  <a:pt x="3062028" y="919730"/>
                </a:lnTo>
                <a:lnTo>
                  <a:pt x="3110486" y="923837"/>
                </a:lnTo>
                <a:lnTo>
                  <a:pt x="3158584" y="929085"/>
                </a:lnTo>
                <a:lnTo>
                  <a:pt x="3206306" y="935459"/>
                </a:lnTo>
                <a:lnTo>
                  <a:pt x="3253637" y="942945"/>
                </a:lnTo>
                <a:lnTo>
                  <a:pt x="3300561" y="951527"/>
                </a:lnTo>
                <a:lnTo>
                  <a:pt x="3347063" y="961193"/>
                </a:lnTo>
                <a:lnTo>
                  <a:pt x="3393128" y="971925"/>
                </a:lnTo>
                <a:lnTo>
                  <a:pt x="3438739" y="983712"/>
                </a:lnTo>
                <a:lnTo>
                  <a:pt x="3483881" y="996537"/>
                </a:lnTo>
                <a:lnTo>
                  <a:pt x="3528539" y="1010385"/>
                </a:lnTo>
                <a:lnTo>
                  <a:pt x="3572697" y="1025244"/>
                </a:lnTo>
                <a:lnTo>
                  <a:pt x="3616339" y="1041097"/>
                </a:lnTo>
                <a:lnTo>
                  <a:pt x="3659451" y="1057931"/>
                </a:lnTo>
                <a:lnTo>
                  <a:pt x="3702016" y="1075730"/>
                </a:lnTo>
                <a:lnTo>
                  <a:pt x="3744019" y="1094480"/>
                </a:lnTo>
                <a:lnTo>
                  <a:pt x="3785444" y="1114167"/>
                </a:lnTo>
                <a:lnTo>
                  <a:pt x="3826277" y="1134776"/>
                </a:lnTo>
                <a:lnTo>
                  <a:pt x="3866500" y="1156292"/>
                </a:lnTo>
                <a:lnTo>
                  <a:pt x="3906100" y="1178701"/>
                </a:lnTo>
                <a:lnTo>
                  <a:pt x="3945060" y="1201988"/>
                </a:lnTo>
                <a:lnTo>
                  <a:pt x="3983365" y="1226139"/>
                </a:lnTo>
                <a:lnTo>
                  <a:pt x="4020999" y="1251138"/>
                </a:lnTo>
                <a:lnTo>
                  <a:pt x="4057946" y="1276972"/>
                </a:lnTo>
                <a:lnTo>
                  <a:pt x="4094192" y="1303626"/>
                </a:lnTo>
                <a:lnTo>
                  <a:pt x="4129721" y="1331085"/>
                </a:lnTo>
                <a:lnTo>
                  <a:pt x="4164516" y="1359334"/>
                </a:lnTo>
                <a:lnTo>
                  <a:pt x="4198564" y="1388360"/>
                </a:lnTo>
                <a:lnTo>
                  <a:pt x="4231847" y="1418147"/>
                </a:lnTo>
                <a:lnTo>
                  <a:pt x="4264351" y="1448681"/>
                </a:lnTo>
                <a:lnTo>
                  <a:pt x="4296059" y="1479947"/>
                </a:lnTo>
                <a:lnTo>
                  <a:pt x="4326958" y="1511931"/>
                </a:lnTo>
                <a:lnTo>
                  <a:pt x="4357030" y="1544617"/>
                </a:lnTo>
                <a:lnTo>
                  <a:pt x="4386260" y="1577993"/>
                </a:lnTo>
                <a:lnTo>
                  <a:pt x="4414634" y="1612042"/>
                </a:lnTo>
                <a:lnTo>
                  <a:pt x="4442134" y="1646750"/>
                </a:lnTo>
                <a:lnTo>
                  <a:pt x="4468747" y="1682103"/>
                </a:lnTo>
                <a:lnTo>
                  <a:pt x="4494456" y="1718086"/>
                </a:lnTo>
                <a:lnTo>
                  <a:pt x="4519245" y="1754685"/>
                </a:lnTo>
                <a:lnTo>
                  <a:pt x="4543100" y="1791885"/>
                </a:lnTo>
                <a:lnTo>
                  <a:pt x="4566004" y="1829671"/>
                </a:lnTo>
                <a:lnTo>
                  <a:pt x="4587943" y="1868029"/>
                </a:lnTo>
                <a:lnTo>
                  <a:pt x="4608900" y="1906943"/>
                </a:lnTo>
                <a:lnTo>
                  <a:pt x="4628860" y="1946401"/>
                </a:lnTo>
                <a:lnTo>
                  <a:pt x="4647808" y="1986386"/>
                </a:lnTo>
                <a:lnTo>
                  <a:pt x="4665727" y="2026885"/>
                </a:lnTo>
                <a:lnTo>
                  <a:pt x="4682603" y="2067882"/>
                </a:lnTo>
                <a:lnTo>
                  <a:pt x="4698420" y="2109364"/>
                </a:lnTo>
                <a:lnTo>
                  <a:pt x="4713163" y="2151316"/>
                </a:lnTo>
                <a:lnTo>
                  <a:pt x="4726815" y="2193722"/>
                </a:lnTo>
                <a:lnTo>
                  <a:pt x="4739362" y="2236569"/>
                </a:lnTo>
                <a:lnTo>
                  <a:pt x="4750787" y="2279841"/>
                </a:lnTo>
                <a:lnTo>
                  <a:pt x="4761076" y="2323525"/>
                </a:lnTo>
                <a:lnTo>
                  <a:pt x="4770213" y="2367606"/>
                </a:lnTo>
                <a:lnTo>
                  <a:pt x="4778181" y="2412068"/>
                </a:lnTo>
                <a:lnTo>
                  <a:pt x="4784967" y="2456898"/>
                </a:lnTo>
                <a:lnTo>
                  <a:pt x="4790553" y="2502081"/>
                </a:lnTo>
                <a:lnTo>
                  <a:pt x="4794925" y="2547602"/>
                </a:lnTo>
                <a:lnTo>
                  <a:pt x="4798067" y="2593447"/>
                </a:lnTo>
                <a:lnTo>
                  <a:pt x="4799964" y="2639601"/>
                </a:lnTo>
                <a:lnTo>
                  <a:pt x="4800600" y="2686050"/>
                </a:lnTo>
                <a:lnTo>
                  <a:pt x="4799964" y="2732498"/>
                </a:lnTo>
                <a:lnTo>
                  <a:pt x="4798067" y="2778652"/>
                </a:lnTo>
                <a:lnTo>
                  <a:pt x="4794925" y="2824497"/>
                </a:lnTo>
                <a:lnTo>
                  <a:pt x="4790553" y="2870018"/>
                </a:lnTo>
                <a:lnTo>
                  <a:pt x="4784967" y="2915201"/>
                </a:lnTo>
                <a:lnTo>
                  <a:pt x="4778181" y="2960031"/>
                </a:lnTo>
                <a:lnTo>
                  <a:pt x="4770213" y="3004493"/>
                </a:lnTo>
                <a:lnTo>
                  <a:pt x="4761076" y="3048574"/>
                </a:lnTo>
                <a:lnTo>
                  <a:pt x="4750787" y="3092258"/>
                </a:lnTo>
                <a:lnTo>
                  <a:pt x="4739362" y="3135530"/>
                </a:lnTo>
                <a:lnTo>
                  <a:pt x="4726815" y="3178377"/>
                </a:lnTo>
                <a:lnTo>
                  <a:pt x="4713163" y="3220783"/>
                </a:lnTo>
                <a:lnTo>
                  <a:pt x="4698420" y="3262735"/>
                </a:lnTo>
                <a:lnTo>
                  <a:pt x="4682603" y="3304217"/>
                </a:lnTo>
                <a:lnTo>
                  <a:pt x="4665727" y="3345214"/>
                </a:lnTo>
                <a:lnTo>
                  <a:pt x="4647808" y="3385713"/>
                </a:lnTo>
                <a:lnTo>
                  <a:pt x="4628860" y="3425698"/>
                </a:lnTo>
                <a:lnTo>
                  <a:pt x="4608900" y="3465156"/>
                </a:lnTo>
                <a:lnTo>
                  <a:pt x="4587943" y="3504070"/>
                </a:lnTo>
                <a:lnTo>
                  <a:pt x="4566004" y="3542428"/>
                </a:lnTo>
                <a:lnTo>
                  <a:pt x="4543100" y="3580214"/>
                </a:lnTo>
                <a:lnTo>
                  <a:pt x="4519245" y="3617414"/>
                </a:lnTo>
                <a:lnTo>
                  <a:pt x="4494456" y="3654013"/>
                </a:lnTo>
                <a:lnTo>
                  <a:pt x="4468747" y="3689996"/>
                </a:lnTo>
                <a:lnTo>
                  <a:pt x="4442134" y="3725349"/>
                </a:lnTo>
                <a:lnTo>
                  <a:pt x="4414634" y="3760057"/>
                </a:lnTo>
                <a:lnTo>
                  <a:pt x="4386260" y="3794106"/>
                </a:lnTo>
                <a:lnTo>
                  <a:pt x="4357030" y="3827482"/>
                </a:lnTo>
                <a:lnTo>
                  <a:pt x="4326958" y="3860168"/>
                </a:lnTo>
                <a:lnTo>
                  <a:pt x="4296059" y="3892152"/>
                </a:lnTo>
                <a:lnTo>
                  <a:pt x="4264351" y="3923418"/>
                </a:lnTo>
                <a:lnTo>
                  <a:pt x="4231847" y="3953952"/>
                </a:lnTo>
                <a:lnTo>
                  <a:pt x="4198564" y="3983739"/>
                </a:lnTo>
                <a:lnTo>
                  <a:pt x="4164516" y="4012765"/>
                </a:lnTo>
                <a:lnTo>
                  <a:pt x="4129721" y="4041014"/>
                </a:lnTo>
                <a:lnTo>
                  <a:pt x="4094192" y="4068473"/>
                </a:lnTo>
                <a:lnTo>
                  <a:pt x="4057946" y="4095127"/>
                </a:lnTo>
                <a:lnTo>
                  <a:pt x="4020999" y="4120961"/>
                </a:lnTo>
                <a:lnTo>
                  <a:pt x="3983365" y="4145960"/>
                </a:lnTo>
                <a:lnTo>
                  <a:pt x="3945060" y="4170111"/>
                </a:lnTo>
                <a:lnTo>
                  <a:pt x="3906100" y="4193398"/>
                </a:lnTo>
                <a:lnTo>
                  <a:pt x="3866500" y="4215807"/>
                </a:lnTo>
                <a:lnTo>
                  <a:pt x="3826277" y="4237323"/>
                </a:lnTo>
                <a:lnTo>
                  <a:pt x="3785444" y="4257932"/>
                </a:lnTo>
                <a:lnTo>
                  <a:pt x="3744019" y="4277619"/>
                </a:lnTo>
                <a:lnTo>
                  <a:pt x="3702016" y="4296369"/>
                </a:lnTo>
                <a:lnTo>
                  <a:pt x="3659451" y="4314168"/>
                </a:lnTo>
                <a:lnTo>
                  <a:pt x="3616339" y="4331002"/>
                </a:lnTo>
                <a:lnTo>
                  <a:pt x="3572697" y="4346855"/>
                </a:lnTo>
                <a:lnTo>
                  <a:pt x="3528539" y="4361714"/>
                </a:lnTo>
                <a:lnTo>
                  <a:pt x="3483881" y="4375562"/>
                </a:lnTo>
                <a:lnTo>
                  <a:pt x="3438739" y="4388387"/>
                </a:lnTo>
                <a:lnTo>
                  <a:pt x="3393128" y="4400174"/>
                </a:lnTo>
                <a:lnTo>
                  <a:pt x="3347063" y="4410906"/>
                </a:lnTo>
                <a:lnTo>
                  <a:pt x="3300561" y="4420572"/>
                </a:lnTo>
                <a:lnTo>
                  <a:pt x="3253637" y="4429154"/>
                </a:lnTo>
                <a:lnTo>
                  <a:pt x="3206306" y="4436640"/>
                </a:lnTo>
                <a:lnTo>
                  <a:pt x="3158584" y="4443014"/>
                </a:lnTo>
                <a:lnTo>
                  <a:pt x="3110486" y="4448262"/>
                </a:lnTo>
                <a:lnTo>
                  <a:pt x="3062028" y="4452369"/>
                </a:lnTo>
                <a:lnTo>
                  <a:pt x="3013226" y="4455321"/>
                </a:lnTo>
                <a:lnTo>
                  <a:pt x="2964094" y="4457102"/>
                </a:lnTo>
                <a:lnTo>
                  <a:pt x="2914650" y="4457700"/>
                </a:lnTo>
                <a:lnTo>
                  <a:pt x="2865205" y="4457102"/>
                </a:lnTo>
                <a:lnTo>
                  <a:pt x="2816073" y="4455321"/>
                </a:lnTo>
                <a:lnTo>
                  <a:pt x="2767271" y="4452369"/>
                </a:lnTo>
                <a:lnTo>
                  <a:pt x="2718813" y="4448262"/>
                </a:lnTo>
                <a:lnTo>
                  <a:pt x="2670715" y="4443014"/>
                </a:lnTo>
                <a:lnTo>
                  <a:pt x="2622993" y="4436640"/>
                </a:lnTo>
                <a:lnTo>
                  <a:pt x="2575662" y="4429154"/>
                </a:lnTo>
                <a:lnTo>
                  <a:pt x="2528738" y="4420572"/>
                </a:lnTo>
                <a:lnTo>
                  <a:pt x="2482236" y="4410906"/>
                </a:lnTo>
                <a:lnTo>
                  <a:pt x="2436171" y="4400174"/>
                </a:lnTo>
                <a:lnTo>
                  <a:pt x="2390560" y="4388387"/>
                </a:lnTo>
                <a:lnTo>
                  <a:pt x="2345418" y="4375562"/>
                </a:lnTo>
                <a:lnTo>
                  <a:pt x="2300760" y="4361714"/>
                </a:lnTo>
                <a:lnTo>
                  <a:pt x="2256602" y="4346855"/>
                </a:lnTo>
                <a:lnTo>
                  <a:pt x="2212960" y="4331002"/>
                </a:lnTo>
                <a:lnTo>
                  <a:pt x="2169848" y="4314168"/>
                </a:lnTo>
                <a:lnTo>
                  <a:pt x="2127283" y="4296369"/>
                </a:lnTo>
                <a:lnTo>
                  <a:pt x="2085280" y="4277619"/>
                </a:lnTo>
                <a:lnTo>
                  <a:pt x="2043855" y="4257932"/>
                </a:lnTo>
                <a:lnTo>
                  <a:pt x="2003022" y="4237323"/>
                </a:lnTo>
                <a:lnTo>
                  <a:pt x="1962799" y="4215807"/>
                </a:lnTo>
                <a:lnTo>
                  <a:pt x="1923199" y="4193398"/>
                </a:lnTo>
                <a:lnTo>
                  <a:pt x="1884239" y="4170111"/>
                </a:lnTo>
                <a:lnTo>
                  <a:pt x="1845934" y="4145960"/>
                </a:lnTo>
                <a:lnTo>
                  <a:pt x="1808300" y="4120961"/>
                </a:lnTo>
                <a:lnTo>
                  <a:pt x="1771353" y="4095127"/>
                </a:lnTo>
                <a:lnTo>
                  <a:pt x="1735107" y="4068473"/>
                </a:lnTo>
                <a:lnTo>
                  <a:pt x="1699578" y="4041014"/>
                </a:lnTo>
                <a:lnTo>
                  <a:pt x="1664783" y="4012765"/>
                </a:lnTo>
                <a:lnTo>
                  <a:pt x="1630735" y="3983739"/>
                </a:lnTo>
                <a:lnTo>
                  <a:pt x="1597452" y="3953952"/>
                </a:lnTo>
                <a:lnTo>
                  <a:pt x="1564948" y="3923418"/>
                </a:lnTo>
                <a:lnTo>
                  <a:pt x="1533240" y="3892152"/>
                </a:lnTo>
                <a:lnTo>
                  <a:pt x="1502341" y="3860168"/>
                </a:lnTo>
                <a:lnTo>
                  <a:pt x="1472269" y="3827482"/>
                </a:lnTo>
                <a:lnTo>
                  <a:pt x="1443039" y="3794106"/>
                </a:lnTo>
                <a:lnTo>
                  <a:pt x="1414665" y="3760057"/>
                </a:lnTo>
                <a:lnTo>
                  <a:pt x="1387165" y="3725349"/>
                </a:lnTo>
                <a:lnTo>
                  <a:pt x="1360552" y="3689996"/>
                </a:lnTo>
                <a:lnTo>
                  <a:pt x="1334843" y="3654013"/>
                </a:lnTo>
                <a:lnTo>
                  <a:pt x="1310054" y="3617414"/>
                </a:lnTo>
                <a:lnTo>
                  <a:pt x="1286199" y="3580214"/>
                </a:lnTo>
                <a:lnTo>
                  <a:pt x="1263295" y="3542428"/>
                </a:lnTo>
                <a:lnTo>
                  <a:pt x="1241356" y="3504070"/>
                </a:lnTo>
                <a:lnTo>
                  <a:pt x="1220399" y="3465156"/>
                </a:lnTo>
                <a:lnTo>
                  <a:pt x="1200439" y="3425698"/>
                </a:lnTo>
                <a:lnTo>
                  <a:pt x="1181491" y="3385713"/>
                </a:lnTo>
                <a:lnTo>
                  <a:pt x="1163572" y="3345214"/>
                </a:lnTo>
                <a:lnTo>
                  <a:pt x="1146696" y="3304217"/>
                </a:lnTo>
                <a:lnTo>
                  <a:pt x="1130879" y="3262735"/>
                </a:lnTo>
                <a:lnTo>
                  <a:pt x="1116136" y="3220783"/>
                </a:lnTo>
                <a:lnTo>
                  <a:pt x="1102484" y="3178377"/>
                </a:lnTo>
                <a:lnTo>
                  <a:pt x="1089937" y="3135530"/>
                </a:lnTo>
                <a:lnTo>
                  <a:pt x="1078512" y="3092258"/>
                </a:lnTo>
                <a:lnTo>
                  <a:pt x="1068223" y="3048574"/>
                </a:lnTo>
                <a:lnTo>
                  <a:pt x="1059086" y="3004493"/>
                </a:lnTo>
                <a:lnTo>
                  <a:pt x="1051118" y="2960031"/>
                </a:lnTo>
                <a:lnTo>
                  <a:pt x="1044332" y="2915201"/>
                </a:lnTo>
                <a:lnTo>
                  <a:pt x="1038746" y="2870018"/>
                </a:lnTo>
                <a:lnTo>
                  <a:pt x="1034374" y="2824497"/>
                </a:lnTo>
                <a:lnTo>
                  <a:pt x="1031232" y="2778652"/>
                </a:lnTo>
                <a:lnTo>
                  <a:pt x="1029335" y="2732498"/>
                </a:lnTo>
                <a:lnTo>
                  <a:pt x="1028700" y="2686050"/>
                </a:lnTo>
                <a:close/>
              </a:path>
              <a:path w="5829300" h="5262880">
                <a:moveTo>
                  <a:pt x="1943100" y="2743200"/>
                </a:moveTo>
                <a:lnTo>
                  <a:pt x="1944364" y="2696150"/>
                </a:lnTo>
                <a:lnTo>
                  <a:pt x="1948115" y="2649717"/>
                </a:lnTo>
                <a:lnTo>
                  <a:pt x="1954294" y="2603959"/>
                </a:lnTo>
                <a:lnTo>
                  <a:pt x="1962838" y="2558932"/>
                </a:lnTo>
                <a:lnTo>
                  <a:pt x="1973686" y="2514696"/>
                </a:lnTo>
                <a:lnTo>
                  <a:pt x="1986778" y="2471306"/>
                </a:lnTo>
                <a:lnTo>
                  <a:pt x="2002053" y="2428821"/>
                </a:lnTo>
                <a:lnTo>
                  <a:pt x="2019448" y="2387298"/>
                </a:lnTo>
                <a:lnTo>
                  <a:pt x="2038904" y="2346794"/>
                </a:lnTo>
                <a:lnTo>
                  <a:pt x="2060360" y="2307367"/>
                </a:lnTo>
                <a:lnTo>
                  <a:pt x="2083753" y="2269075"/>
                </a:lnTo>
                <a:lnTo>
                  <a:pt x="2109024" y="2231975"/>
                </a:lnTo>
                <a:lnTo>
                  <a:pt x="2136111" y="2196124"/>
                </a:lnTo>
                <a:lnTo>
                  <a:pt x="2164953" y="2161580"/>
                </a:lnTo>
                <a:lnTo>
                  <a:pt x="2195490" y="2128400"/>
                </a:lnTo>
                <a:lnTo>
                  <a:pt x="2227659" y="2096643"/>
                </a:lnTo>
                <a:lnTo>
                  <a:pt x="2261400" y="2066364"/>
                </a:lnTo>
                <a:lnTo>
                  <a:pt x="2296652" y="2037622"/>
                </a:lnTo>
                <a:lnTo>
                  <a:pt x="2333354" y="2010475"/>
                </a:lnTo>
                <a:lnTo>
                  <a:pt x="2371445" y="1984980"/>
                </a:lnTo>
                <a:lnTo>
                  <a:pt x="2410864" y="1961194"/>
                </a:lnTo>
                <a:lnTo>
                  <a:pt x="2451550" y="1939174"/>
                </a:lnTo>
                <a:lnTo>
                  <a:pt x="2493441" y="1918979"/>
                </a:lnTo>
                <a:lnTo>
                  <a:pt x="2536477" y="1900666"/>
                </a:lnTo>
                <a:lnTo>
                  <a:pt x="2580597" y="1884291"/>
                </a:lnTo>
                <a:lnTo>
                  <a:pt x="2625739" y="1869914"/>
                </a:lnTo>
                <a:lnTo>
                  <a:pt x="2671843" y="1857591"/>
                </a:lnTo>
                <a:lnTo>
                  <a:pt x="2718847" y="1847379"/>
                </a:lnTo>
                <a:lnTo>
                  <a:pt x="2766691" y="1839337"/>
                </a:lnTo>
                <a:lnTo>
                  <a:pt x="2815314" y="1833521"/>
                </a:lnTo>
                <a:lnTo>
                  <a:pt x="2864653" y="1829989"/>
                </a:lnTo>
                <a:lnTo>
                  <a:pt x="2914650" y="1828800"/>
                </a:lnTo>
                <a:lnTo>
                  <a:pt x="2964646" y="1829989"/>
                </a:lnTo>
                <a:lnTo>
                  <a:pt x="3013985" y="1833521"/>
                </a:lnTo>
                <a:lnTo>
                  <a:pt x="3062608" y="1839337"/>
                </a:lnTo>
                <a:lnTo>
                  <a:pt x="3110452" y="1847379"/>
                </a:lnTo>
                <a:lnTo>
                  <a:pt x="3157456" y="1857591"/>
                </a:lnTo>
                <a:lnTo>
                  <a:pt x="3203560" y="1869914"/>
                </a:lnTo>
                <a:lnTo>
                  <a:pt x="3248702" y="1884291"/>
                </a:lnTo>
                <a:lnTo>
                  <a:pt x="3292822" y="1900666"/>
                </a:lnTo>
                <a:lnTo>
                  <a:pt x="3335858" y="1918979"/>
                </a:lnTo>
                <a:lnTo>
                  <a:pt x="3377749" y="1939174"/>
                </a:lnTo>
                <a:lnTo>
                  <a:pt x="3418435" y="1961194"/>
                </a:lnTo>
                <a:lnTo>
                  <a:pt x="3457854" y="1984980"/>
                </a:lnTo>
                <a:lnTo>
                  <a:pt x="3495945" y="2010475"/>
                </a:lnTo>
                <a:lnTo>
                  <a:pt x="3532647" y="2037622"/>
                </a:lnTo>
                <a:lnTo>
                  <a:pt x="3567899" y="2066364"/>
                </a:lnTo>
                <a:lnTo>
                  <a:pt x="3601640" y="2096643"/>
                </a:lnTo>
                <a:lnTo>
                  <a:pt x="3633809" y="2128400"/>
                </a:lnTo>
                <a:lnTo>
                  <a:pt x="3664346" y="2161580"/>
                </a:lnTo>
                <a:lnTo>
                  <a:pt x="3693188" y="2196124"/>
                </a:lnTo>
                <a:lnTo>
                  <a:pt x="3720275" y="2231975"/>
                </a:lnTo>
                <a:lnTo>
                  <a:pt x="3745546" y="2269075"/>
                </a:lnTo>
                <a:lnTo>
                  <a:pt x="3768939" y="2307367"/>
                </a:lnTo>
                <a:lnTo>
                  <a:pt x="3790395" y="2346794"/>
                </a:lnTo>
                <a:lnTo>
                  <a:pt x="3809851" y="2387298"/>
                </a:lnTo>
                <a:lnTo>
                  <a:pt x="3827246" y="2428821"/>
                </a:lnTo>
                <a:lnTo>
                  <a:pt x="3842521" y="2471306"/>
                </a:lnTo>
                <a:lnTo>
                  <a:pt x="3855613" y="2514696"/>
                </a:lnTo>
                <a:lnTo>
                  <a:pt x="3866461" y="2558932"/>
                </a:lnTo>
                <a:lnTo>
                  <a:pt x="3875005" y="2603959"/>
                </a:lnTo>
                <a:lnTo>
                  <a:pt x="3881184" y="2649717"/>
                </a:lnTo>
                <a:lnTo>
                  <a:pt x="3884935" y="2696150"/>
                </a:lnTo>
                <a:lnTo>
                  <a:pt x="3886200" y="2743200"/>
                </a:lnTo>
                <a:lnTo>
                  <a:pt x="3884935" y="2790249"/>
                </a:lnTo>
                <a:lnTo>
                  <a:pt x="3881184" y="2836682"/>
                </a:lnTo>
                <a:lnTo>
                  <a:pt x="3875005" y="2882440"/>
                </a:lnTo>
                <a:lnTo>
                  <a:pt x="3866461" y="2927467"/>
                </a:lnTo>
                <a:lnTo>
                  <a:pt x="3855613" y="2971703"/>
                </a:lnTo>
                <a:lnTo>
                  <a:pt x="3842521" y="3015093"/>
                </a:lnTo>
                <a:lnTo>
                  <a:pt x="3827246" y="3057578"/>
                </a:lnTo>
                <a:lnTo>
                  <a:pt x="3809851" y="3099101"/>
                </a:lnTo>
                <a:lnTo>
                  <a:pt x="3790395" y="3139605"/>
                </a:lnTo>
                <a:lnTo>
                  <a:pt x="3768939" y="3179032"/>
                </a:lnTo>
                <a:lnTo>
                  <a:pt x="3745546" y="3217324"/>
                </a:lnTo>
                <a:lnTo>
                  <a:pt x="3720275" y="3254424"/>
                </a:lnTo>
                <a:lnTo>
                  <a:pt x="3693188" y="3290275"/>
                </a:lnTo>
                <a:lnTo>
                  <a:pt x="3664346" y="3324819"/>
                </a:lnTo>
                <a:lnTo>
                  <a:pt x="3633809" y="3357999"/>
                </a:lnTo>
                <a:lnTo>
                  <a:pt x="3601640" y="3389756"/>
                </a:lnTo>
                <a:lnTo>
                  <a:pt x="3567899" y="3420035"/>
                </a:lnTo>
                <a:lnTo>
                  <a:pt x="3532647" y="3448777"/>
                </a:lnTo>
                <a:lnTo>
                  <a:pt x="3495945" y="3475924"/>
                </a:lnTo>
                <a:lnTo>
                  <a:pt x="3457854" y="3501419"/>
                </a:lnTo>
                <a:lnTo>
                  <a:pt x="3418435" y="3525205"/>
                </a:lnTo>
                <a:lnTo>
                  <a:pt x="3377749" y="3547225"/>
                </a:lnTo>
                <a:lnTo>
                  <a:pt x="3335858" y="3567420"/>
                </a:lnTo>
                <a:lnTo>
                  <a:pt x="3292822" y="3585733"/>
                </a:lnTo>
                <a:lnTo>
                  <a:pt x="3248702" y="3602108"/>
                </a:lnTo>
                <a:lnTo>
                  <a:pt x="3203560" y="3616485"/>
                </a:lnTo>
                <a:lnTo>
                  <a:pt x="3157456" y="3628808"/>
                </a:lnTo>
                <a:lnTo>
                  <a:pt x="3110452" y="3639020"/>
                </a:lnTo>
                <a:lnTo>
                  <a:pt x="3062608" y="3647062"/>
                </a:lnTo>
                <a:lnTo>
                  <a:pt x="3013985" y="3652878"/>
                </a:lnTo>
                <a:lnTo>
                  <a:pt x="2964646" y="3656410"/>
                </a:lnTo>
                <a:lnTo>
                  <a:pt x="2914650" y="3657600"/>
                </a:lnTo>
                <a:lnTo>
                  <a:pt x="2864653" y="3656410"/>
                </a:lnTo>
                <a:lnTo>
                  <a:pt x="2815314" y="3652878"/>
                </a:lnTo>
                <a:lnTo>
                  <a:pt x="2766691" y="3647062"/>
                </a:lnTo>
                <a:lnTo>
                  <a:pt x="2718847" y="3639020"/>
                </a:lnTo>
                <a:lnTo>
                  <a:pt x="2671843" y="3628808"/>
                </a:lnTo>
                <a:lnTo>
                  <a:pt x="2625739" y="3616485"/>
                </a:lnTo>
                <a:lnTo>
                  <a:pt x="2580597" y="3602108"/>
                </a:lnTo>
                <a:lnTo>
                  <a:pt x="2536477" y="3585733"/>
                </a:lnTo>
                <a:lnTo>
                  <a:pt x="2493441" y="3567420"/>
                </a:lnTo>
                <a:lnTo>
                  <a:pt x="2451550" y="3547225"/>
                </a:lnTo>
                <a:lnTo>
                  <a:pt x="2410864" y="3525205"/>
                </a:lnTo>
                <a:lnTo>
                  <a:pt x="2371445" y="3501419"/>
                </a:lnTo>
                <a:lnTo>
                  <a:pt x="2333354" y="3475924"/>
                </a:lnTo>
                <a:lnTo>
                  <a:pt x="2296652" y="3448777"/>
                </a:lnTo>
                <a:lnTo>
                  <a:pt x="2261400" y="3420035"/>
                </a:lnTo>
                <a:lnTo>
                  <a:pt x="2227659" y="3389757"/>
                </a:lnTo>
                <a:lnTo>
                  <a:pt x="2195490" y="3357999"/>
                </a:lnTo>
                <a:lnTo>
                  <a:pt x="2164953" y="3324819"/>
                </a:lnTo>
                <a:lnTo>
                  <a:pt x="2136111" y="3290275"/>
                </a:lnTo>
                <a:lnTo>
                  <a:pt x="2109024" y="3254424"/>
                </a:lnTo>
                <a:lnTo>
                  <a:pt x="2083753" y="3217324"/>
                </a:lnTo>
                <a:lnTo>
                  <a:pt x="2060360" y="3179032"/>
                </a:lnTo>
                <a:lnTo>
                  <a:pt x="2038904" y="3139605"/>
                </a:lnTo>
                <a:lnTo>
                  <a:pt x="2019448" y="3099101"/>
                </a:lnTo>
                <a:lnTo>
                  <a:pt x="2002053" y="3057578"/>
                </a:lnTo>
                <a:lnTo>
                  <a:pt x="1986778" y="3015093"/>
                </a:lnTo>
                <a:lnTo>
                  <a:pt x="1973686" y="2971703"/>
                </a:lnTo>
                <a:lnTo>
                  <a:pt x="1962838" y="2927467"/>
                </a:lnTo>
                <a:lnTo>
                  <a:pt x="1954294" y="2882440"/>
                </a:lnTo>
                <a:lnTo>
                  <a:pt x="1948115" y="2836682"/>
                </a:lnTo>
                <a:lnTo>
                  <a:pt x="1944364" y="2790249"/>
                </a:lnTo>
                <a:lnTo>
                  <a:pt x="1943100" y="27432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94075" y="3564763"/>
            <a:ext cx="1191895" cy="102743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02235" marR="74295" indent="283210">
              <a:lnSpc>
                <a:spcPts val="1380"/>
              </a:lnSpc>
              <a:spcBef>
                <a:spcPts val="195"/>
              </a:spcBef>
            </a:pPr>
            <a:r>
              <a:rPr sz="1200" b="1" spc="-5" dirty="0">
                <a:latin typeface="Times New Roman"/>
                <a:cs typeface="Times New Roman"/>
              </a:rPr>
              <a:t>CORE  CO</a:t>
            </a:r>
            <a:r>
              <a:rPr sz="1200" b="1" spc="-10" dirty="0">
                <a:latin typeface="Times New Roman"/>
                <a:cs typeface="Times New Roman"/>
              </a:rPr>
              <a:t>M</a:t>
            </a:r>
            <a:r>
              <a:rPr sz="1200" b="1" spc="-15" dirty="0">
                <a:latin typeface="Times New Roman"/>
                <a:cs typeface="Times New Roman"/>
              </a:rPr>
              <a:t>P</a:t>
            </a:r>
            <a:r>
              <a:rPr sz="1200" b="1" spc="10" dirty="0">
                <a:latin typeface="Times New Roman"/>
                <a:cs typeface="Times New Roman"/>
              </a:rPr>
              <a:t>O</a:t>
            </a:r>
            <a:r>
              <a:rPr sz="1200" b="1" spc="-5" dirty="0">
                <a:latin typeface="Times New Roman"/>
                <a:cs typeface="Times New Roman"/>
              </a:rPr>
              <a:t>NENT</a:t>
            </a:r>
            <a:endParaRPr sz="1200">
              <a:latin typeface="Times New Roman"/>
              <a:cs typeface="Times New Roman"/>
            </a:endParaRPr>
          </a:p>
          <a:p>
            <a:pPr marL="104139" indent="-91440">
              <a:lnSpc>
                <a:spcPts val="1185"/>
              </a:lnSpc>
              <a:buFont typeface="Wingdings"/>
              <a:buChar char=""/>
              <a:tabLst>
                <a:tab pos="104139" algn="l"/>
              </a:tabLst>
            </a:pPr>
            <a:r>
              <a:rPr sz="1100" dirty="0">
                <a:latin typeface="Times New Roman"/>
                <a:cs typeface="Times New Roman"/>
              </a:rPr>
              <a:t>Product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platform</a:t>
            </a:r>
            <a:endParaRPr sz="1100">
              <a:latin typeface="Times New Roman"/>
              <a:cs typeface="Times New Roman"/>
            </a:endParaRPr>
          </a:p>
          <a:p>
            <a:pPr marL="104139" indent="-91440">
              <a:lnSpc>
                <a:spcPts val="1265"/>
              </a:lnSpc>
              <a:buFont typeface="Wingdings"/>
              <a:buChar char=""/>
              <a:tabLst>
                <a:tab pos="104139" algn="l"/>
              </a:tabLst>
            </a:pPr>
            <a:r>
              <a:rPr sz="1100" spc="-5" dirty="0">
                <a:latin typeface="Times New Roman"/>
                <a:cs typeface="Times New Roman"/>
              </a:rPr>
              <a:t>Design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feature</a:t>
            </a:r>
            <a:endParaRPr sz="1100">
              <a:latin typeface="Times New Roman"/>
              <a:cs typeface="Times New Roman"/>
            </a:endParaRPr>
          </a:p>
          <a:p>
            <a:pPr marL="104139" indent="-91440">
              <a:lnSpc>
                <a:spcPts val="1280"/>
              </a:lnSpc>
              <a:buFont typeface="Wingdings"/>
              <a:buChar char=""/>
              <a:tabLst>
                <a:tab pos="104139" algn="l"/>
              </a:tabLst>
            </a:pPr>
            <a:r>
              <a:rPr sz="1100" spc="-5" dirty="0">
                <a:latin typeface="Times New Roman"/>
                <a:cs typeface="Times New Roman"/>
              </a:rPr>
              <a:t>Functional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features</a:t>
            </a:r>
            <a:endParaRPr sz="1100">
              <a:latin typeface="Times New Roman"/>
              <a:cs typeface="Times New Roman"/>
            </a:endParaRPr>
          </a:p>
          <a:p>
            <a:pPr marL="139065" indent="-127000">
              <a:lnSpc>
                <a:spcPts val="1300"/>
              </a:lnSpc>
              <a:buFont typeface="Wingdings"/>
              <a:buChar char=""/>
              <a:tabLst>
                <a:tab pos="139700" algn="l"/>
              </a:tabLst>
            </a:pPr>
            <a:r>
              <a:rPr sz="1100" spc="-5" dirty="0">
                <a:latin typeface="Times New Roman"/>
                <a:cs typeface="Times New Roman"/>
              </a:rPr>
              <a:t>Legal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68751" y="2651506"/>
            <a:ext cx="949960" cy="3587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27305">
              <a:lnSpc>
                <a:spcPts val="1300"/>
              </a:lnSpc>
              <a:spcBef>
                <a:spcPts val="160"/>
              </a:spcBef>
            </a:pPr>
            <a:r>
              <a:rPr sz="1100" b="1" spc="-5" dirty="0">
                <a:latin typeface="Times New Roman"/>
                <a:cs typeface="Times New Roman"/>
              </a:rPr>
              <a:t>PACKAGING  </a:t>
            </a:r>
            <a:r>
              <a:rPr sz="1100" b="1" spc="-10" dirty="0">
                <a:latin typeface="Times New Roman"/>
                <a:cs typeface="Times New Roman"/>
              </a:rPr>
              <a:t>C</a:t>
            </a:r>
            <a:r>
              <a:rPr sz="1100" b="1" dirty="0">
                <a:latin typeface="Times New Roman"/>
                <a:cs typeface="Times New Roman"/>
              </a:rPr>
              <a:t>O</a:t>
            </a:r>
            <a:r>
              <a:rPr sz="1100" b="1" spc="-10" dirty="0">
                <a:latin typeface="Times New Roman"/>
                <a:cs typeface="Times New Roman"/>
              </a:rPr>
              <a:t>M</a:t>
            </a:r>
            <a:r>
              <a:rPr sz="1100" b="1" dirty="0">
                <a:latin typeface="Times New Roman"/>
                <a:cs typeface="Times New Roman"/>
              </a:rPr>
              <a:t>PON</a:t>
            </a:r>
            <a:r>
              <a:rPr sz="1100" b="1" spc="-10" dirty="0">
                <a:latin typeface="Times New Roman"/>
                <a:cs typeface="Times New Roman"/>
              </a:rPr>
              <a:t>EN</a:t>
            </a:r>
            <a:r>
              <a:rPr sz="1100" b="1" dirty="0">
                <a:latin typeface="Times New Roman"/>
                <a:cs typeface="Times New Roman"/>
              </a:rPr>
              <a:t>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00600" y="3200400"/>
            <a:ext cx="685800" cy="228600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685800" y="0"/>
                </a:moveTo>
                <a:lnTo>
                  <a:pt x="0" y="0"/>
                </a:lnTo>
                <a:lnTo>
                  <a:pt x="0" y="228600"/>
                </a:lnTo>
                <a:lnTo>
                  <a:pt x="685800" y="228600"/>
                </a:lnTo>
                <a:lnTo>
                  <a:pt x="685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80228" y="3220338"/>
            <a:ext cx="3130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Times New Roman"/>
                <a:cs typeface="Times New Roman"/>
              </a:rPr>
              <a:t>Pr</a:t>
            </a:r>
            <a:r>
              <a:rPr sz="1100" spc="5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Times New Roman"/>
                <a:cs typeface="Times New Roman"/>
              </a:rPr>
              <a:t>c</a:t>
            </a:r>
            <a:r>
              <a:rPr sz="1100" dirty="0">
                <a:latin typeface="Times New Roman"/>
                <a:cs typeface="Times New Roman"/>
              </a:rPr>
              <a:t>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4528" y="3794886"/>
            <a:ext cx="445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Times New Roman"/>
                <a:cs typeface="Times New Roman"/>
              </a:rPr>
              <a:t>Quality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94528" y="4363338"/>
            <a:ext cx="4902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Pac</a:t>
            </a:r>
            <a:r>
              <a:rPr sz="1100" spc="-10" dirty="0">
                <a:latin typeface="Times New Roman"/>
                <a:cs typeface="Times New Roman"/>
              </a:rPr>
              <a:t>k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0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86300" y="4800600"/>
            <a:ext cx="685800" cy="228600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685800" y="0"/>
                </a:moveTo>
                <a:lnTo>
                  <a:pt x="0" y="0"/>
                </a:lnTo>
                <a:lnTo>
                  <a:pt x="0" y="228600"/>
                </a:lnTo>
                <a:lnTo>
                  <a:pt x="685800" y="228600"/>
                </a:lnTo>
                <a:lnTo>
                  <a:pt x="685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65928" y="4820538"/>
            <a:ext cx="4311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St</a:t>
            </a:r>
            <a:r>
              <a:rPr sz="1100" spc="-10" dirty="0">
                <a:latin typeface="Times New Roman"/>
                <a:cs typeface="Times New Roman"/>
              </a:rPr>
              <a:t>y</a:t>
            </a:r>
            <a:r>
              <a:rPr sz="1100" dirty="0">
                <a:latin typeface="Times New Roman"/>
                <a:cs typeface="Times New Roman"/>
              </a:rPr>
              <a:t>ling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86000" y="3314700"/>
            <a:ext cx="914400" cy="228600"/>
          </a:xfrm>
          <a:custGeom>
            <a:avLst/>
            <a:gdLst/>
            <a:ahLst/>
            <a:cxnLst/>
            <a:rect l="l" t="t" r="r" b="b"/>
            <a:pathLst>
              <a:path w="914400" h="228600">
                <a:moveTo>
                  <a:pt x="914400" y="0"/>
                </a:moveTo>
                <a:lnTo>
                  <a:pt x="0" y="0"/>
                </a:lnTo>
                <a:lnTo>
                  <a:pt x="0" y="228600"/>
                </a:lnTo>
                <a:lnTo>
                  <a:pt x="914400" y="228600"/>
                </a:lnTo>
                <a:lnTo>
                  <a:pt x="914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64994" y="3334638"/>
            <a:ext cx="6400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Times New Roman"/>
                <a:cs typeface="Times New Roman"/>
              </a:rPr>
              <a:t>Trademark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50694" y="3791838"/>
            <a:ext cx="368300" cy="371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300"/>
              </a:lnSpc>
              <a:spcBef>
                <a:spcPts val="105"/>
              </a:spcBef>
            </a:pPr>
            <a:r>
              <a:rPr sz="1100" spc="-5" dirty="0">
                <a:latin typeface="Times New Roman"/>
                <a:cs typeface="Times New Roman"/>
              </a:rPr>
              <a:t>B</a:t>
            </a:r>
            <a:r>
              <a:rPr sz="1100" dirty="0">
                <a:latin typeface="Times New Roman"/>
                <a:cs typeface="Times New Roman"/>
              </a:rPr>
              <a:t>rand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420"/>
              </a:lnSpc>
            </a:pPr>
            <a:r>
              <a:rPr sz="1200" spc="-5" dirty="0">
                <a:latin typeface="Times New Roman"/>
                <a:cs typeface="Times New Roman"/>
              </a:rPr>
              <a:t>name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79675" y="4367910"/>
            <a:ext cx="3708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L</a:t>
            </a:r>
            <a:r>
              <a:rPr sz="1200" spc="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g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88919" y="1735581"/>
            <a:ext cx="1536065" cy="3898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65430" marR="5080" indent="-253365">
              <a:lnSpc>
                <a:spcPts val="1430"/>
              </a:lnSpc>
              <a:spcBef>
                <a:spcPts val="155"/>
              </a:spcBef>
            </a:pPr>
            <a:r>
              <a:rPr sz="1200" b="1" spc="-5" dirty="0">
                <a:latin typeface="Times New Roman"/>
                <a:cs typeface="Times New Roman"/>
              </a:rPr>
              <a:t>SUPPORT</a:t>
            </a:r>
            <a:r>
              <a:rPr sz="1200" b="1" spc="-5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SERVICES  COMPONENT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00700" y="2857500"/>
            <a:ext cx="914400" cy="228600"/>
          </a:xfrm>
          <a:custGeom>
            <a:avLst/>
            <a:gdLst/>
            <a:ahLst/>
            <a:cxnLst/>
            <a:rect l="l" t="t" r="r" b="b"/>
            <a:pathLst>
              <a:path w="914400" h="228600">
                <a:moveTo>
                  <a:pt x="914400" y="0"/>
                </a:moveTo>
                <a:lnTo>
                  <a:pt x="0" y="0"/>
                </a:lnTo>
                <a:lnTo>
                  <a:pt x="0" y="228600"/>
                </a:lnTo>
                <a:lnTo>
                  <a:pt x="914400" y="228600"/>
                </a:lnTo>
                <a:lnTo>
                  <a:pt x="914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680328" y="2877058"/>
            <a:ext cx="6007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Times New Roman"/>
                <a:cs typeface="Times New Roman"/>
              </a:rPr>
              <a:t>Deliveries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09309" y="3451986"/>
            <a:ext cx="5543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Times New Roman"/>
                <a:cs typeface="Times New Roman"/>
              </a:rPr>
              <a:t>Warranty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09309" y="4139310"/>
            <a:ext cx="6591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Spare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Parts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15000" y="4686300"/>
            <a:ext cx="914400" cy="342900"/>
          </a:xfrm>
          <a:custGeom>
            <a:avLst/>
            <a:gdLst/>
            <a:ahLst/>
            <a:cxnLst/>
            <a:rect l="l" t="t" r="r" b="b"/>
            <a:pathLst>
              <a:path w="914400" h="342900">
                <a:moveTo>
                  <a:pt x="914400" y="0"/>
                </a:moveTo>
                <a:lnTo>
                  <a:pt x="0" y="0"/>
                </a:lnTo>
                <a:lnTo>
                  <a:pt x="0" y="342900"/>
                </a:lnTo>
                <a:lnTo>
                  <a:pt x="914400" y="342900"/>
                </a:lnTo>
                <a:lnTo>
                  <a:pt x="914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795009" y="4710810"/>
            <a:ext cx="3435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Le</a:t>
            </a:r>
            <a:r>
              <a:rPr sz="1100" spc="-15" dirty="0">
                <a:latin typeface="Times New Roman"/>
                <a:cs typeface="Times New Roman"/>
              </a:rPr>
              <a:t>g</a:t>
            </a:r>
            <a:r>
              <a:rPr sz="1100" dirty="0">
                <a:latin typeface="Times New Roman"/>
                <a:cs typeface="Times New Roman"/>
              </a:rPr>
              <a:t>al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57300" y="3086100"/>
            <a:ext cx="914400" cy="457200"/>
          </a:xfrm>
          <a:custGeom>
            <a:avLst/>
            <a:gdLst/>
            <a:ahLst/>
            <a:cxnLst/>
            <a:rect l="l" t="t" r="r" b="b"/>
            <a:pathLst>
              <a:path w="914400" h="457200">
                <a:moveTo>
                  <a:pt x="914400" y="0"/>
                </a:moveTo>
                <a:lnTo>
                  <a:pt x="0" y="0"/>
                </a:lnTo>
                <a:lnTo>
                  <a:pt x="0" y="457200"/>
                </a:lnTo>
                <a:lnTo>
                  <a:pt x="914400" y="457200"/>
                </a:lnTo>
                <a:lnTo>
                  <a:pt x="914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336294" y="3104515"/>
            <a:ext cx="743585" cy="38354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380"/>
              </a:lnSpc>
              <a:spcBef>
                <a:spcPts val="195"/>
              </a:spcBef>
            </a:pPr>
            <a:r>
              <a:rPr sz="1200" spc="-5" dirty="0">
                <a:latin typeface="Times New Roman"/>
                <a:cs typeface="Times New Roman"/>
              </a:rPr>
              <a:t>Repair and  M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int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nc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92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07744" y="3904615"/>
            <a:ext cx="6686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Times New Roman"/>
                <a:cs typeface="Times New Roman"/>
              </a:rPr>
              <a:t>Installati</a:t>
            </a:r>
            <a:r>
              <a:rPr sz="1200" spc="-5" dirty="0">
                <a:latin typeface="Times New Roman"/>
                <a:cs typeface="Times New Roman"/>
              </a:rPr>
              <a:t>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36294" y="4477638"/>
            <a:ext cx="476250" cy="51562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ct val="95900"/>
              </a:lnSpc>
              <a:spcBef>
                <a:spcPts val="155"/>
              </a:spcBef>
            </a:pPr>
            <a:r>
              <a:rPr sz="1100" spc="-5" dirty="0">
                <a:latin typeface="Times New Roman"/>
                <a:cs typeface="Times New Roman"/>
              </a:rPr>
              <a:t>Other  </a:t>
            </a:r>
            <a:r>
              <a:rPr sz="1100" dirty="0">
                <a:latin typeface="Times New Roman"/>
                <a:cs typeface="Times New Roman"/>
              </a:rPr>
              <a:t>Related  ser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Times New Roman"/>
                <a:cs typeface="Times New Roman"/>
              </a:rPr>
              <a:t>ic</a:t>
            </a:r>
            <a:r>
              <a:rPr sz="1100" spc="-10" dirty="0">
                <a:latin typeface="Times New Roman"/>
                <a:cs typeface="Times New Roman"/>
              </a:rPr>
              <a:t>e</a:t>
            </a:r>
            <a:r>
              <a:rPr sz="1100" dirty="0">
                <a:latin typeface="Times New Roman"/>
                <a:cs typeface="Times New Roman"/>
              </a:rPr>
              <a:t>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07744" y="941578"/>
            <a:ext cx="2511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Figure </a:t>
            </a:r>
            <a:r>
              <a:rPr sz="1200" b="1" dirty="0">
                <a:latin typeface="Times New Roman"/>
                <a:cs typeface="Times New Roman"/>
              </a:rPr>
              <a:t>6-1 </a:t>
            </a:r>
            <a:r>
              <a:rPr sz="1200" b="1" spc="-5" dirty="0">
                <a:latin typeface="Times New Roman"/>
                <a:cs typeface="Times New Roman"/>
              </a:rPr>
              <a:t>Product Component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Model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9507"/>
            <a:ext cx="5970905" cy="80733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17780" algn="just">
              <a:lnSpc>
                <a:spcPts val="1380"/>
              </a:lnSpc>
              <a:spcBef>
                <a:spcPts val="195"/>
              </a:spcBef>
            </a:pPr>
            <a:r>
              <a:rPr sz="1200" spc="5" dirty="0">
                <a:latin typeface="Times New Roman"/>
                <a:cs typeface="Times New Roman"/>
              </a:rPr>
              <a:t>and other flavors. Changing flavor or fragrance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often necessary to bring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product in line </a:t>
            </a:r>
            <a:r>
              <a:rPr sz="1200" dirty="0">
                <a:latin typeface="Times New Roman"/>
                <a:cs typeface="Times New Roman"/>
              </a:rPr>
              <a:t>with  </a:t>
            </a:r>
            <a:r>
              <a:rPr sz="1200" spc="5" dirty="0">
                <a:latin typeface="Times New Roman"/>
                <a:cs typeface="Times New Roman"/>
              </a:rPr>
              <a:t>what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expected in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culture.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105"/>
              </a:spcBef>
            </a:pPr>
            <a:r>
              <a:rPr sz="1200" b="1" i="1" spc="5" dirty="0">
                <a:latin typeface="Times New Roman"/>
                <a:cs typeface="Times New Roman"/>
              </a:rPr>
              <a:t>Packaging</a:t>
            </a:r>
            <a:r>
              <a:rPr sz="1200" b="1" i="1" spc="15" dirty="0">
                <a:latin typeface="Times New Roman"/>
                <a:cs typeface="Times New Roman"/>
              </a:rPr>
              <a:t> </a:t>
            </a:r>
            <a:r>
              <a:rPr sz="1200" b="1" i="1" spc="5" dirty="0">
                <a:latin typeface="Times New Roman"/>
                <a:cs typeface="Times New Roman"/>
              </a:rPr>
              <a:t>Component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900"/>
              </a:lnSpc>
            </a:pPr>
            <a:r>
              <a:rPr sz="1200" spc="5" dirty="0">
                <a:latin typeface="Times New Roman"/>
                <a:cs typeface="Times New Roman"/>
              </a:rPr>
              <a:t>The packaging component includes </a:t>
            </a:r>
            <a:r>
              <a:rPr sz="1200" dirty="0">
                <a:latin typeface="Times New Roman"/>
                <a:cs typeface="Times New Roman"/>
              </a:rPr>
              <a:t>style </a:t>
            </a:r>
            <a:r>
              <a:rPr sz="1200" spc="5" dirty="0">
                <a:latin typeface="Times New Roman"/>
                <a:cs typeface="Times New Roman"/>
              </a:rPr>
              <a:t>features, packaging, labeling, trademarks, brand name,  quality, price, and all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5" dirty="0">
                <a:latin typeface="Times New Roman"/>
                <a:cs typeface="Times New Roman"/>
              </a:rPr>
              <a:t>aspects of </a:t>
            </a:r>
            <a:r>
              <a:rPr sz="1200" dirty="0">
                <a:latin typeface="Times New Roman"/>
                <a:cs typeface="Times New Roman"/>
              </a:rPr>
              <a:t>a product's </a:t>
            </a:r>
            <a:r>
              <a:rPr sz="1200" spc="5" dirty="0">
                <a:latin typeface="Times New Roman"/>
                <a:cs typeface="Times New Roman"/>
              </a:rPr>
              <a:t>package. </a:t>
            </a:r>
            <a:r>
              <a:rPr sz="1200" dirty="0">
                <a:latin typeface="Times New Roman"/>
                <a:cs typeface="Times New Roman"/>
              </a:rPr>
              <a:t>As </a:t>
            </a:r>
            <a:r>
              <a:rPr sz="1200" spc="5" dirty="0">
                <a:latin typeface="Times New Roman"/>
                <a:cs typeface="Times New Roman"/>
              </a:rPr>
              <a:t>with the core component, the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importance of </a:t>
            </a:r>
            <a:r>
              <a:rPr sz="1200" dirty="0">
                <a:latin typeface="Times New Roman"/>
                <a:cs typeface="Times New Roman"/>
              </a:rPr>
              <a:t>each </a:t>
            </a:r>
            <a:r>
              <a:rPr sz="1200" spc="5" dirty="0">
                <a:latin typeface="Times New Roman"/>
                <a:cs typeface="Times New Roman"/>
              </a:rPr>
              <a:t>of these elements in the </a:t>
            </a:r>
            <a:r>
              <a:rPr sz="1200" dirty="0">
                <a:latin typeface="Times New Roman"/>
                <a:cs typeface="Times New Roman"/>
              </a:rPr>
              <a:t>eyes </a:t>
            </a:r>
            <a:r>
              <a:rPr sz="1200" spc="5" dirty="0">
                <a:latin typeface="Times New Roman"/>
                <a:cs typeface="Times New Roman"/>
              </a:rPr>
              <a:t>of the consumer depends on the need that </a:t>
            </a:r>
            <a:r>
              <a:rPr sz="1200" spc="45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designed to serve. Packaging components frequently require </a:t>
            </a:r>
            <a:r>
              <a:rPr sz="1200" spc="20" dirty="0">
                <a:latin typeface="Times New Roman"/>
                <a:cs typeface="Times New Roman"/>
              </a:rPr>
              <a:t>both </a:t>
            </a:r>
            <a:r>
              <a:rPr sz="1200" spc="5" dirty="0">
                <a:latin typeface="Times New Roman"/>
                <a:cs typeface="Times New Roman"/>
              </a:rPr>
              <a:t>discretionary and  mandatory changes.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5" dirty="0">
                <a:latin typeface="Times New Roman"/>
                <a:cs typeface="Times New Roman"/>
              </a:rPr>
              <a:t>example, some countries require labels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be printed in more </a:t>
            </a:r>
            <a:r>
              <a:rPr sz="1200" spc="20" dirty="0">
                <a:latin typeface="Times New Roman"/>
                <a:cs typeface="Times New Roman"/>
              </a:rPr>
              <a:t>than </a:t>
            </a:r>
            <a:r>
              <a:rPr sz="1200" spc="5" dirty="0">
                <a:latin typeface="Times New Roman"/>
                <a:cs typeface="Times New Roman"/>
              </a:rPr>
              <a:t>one  language, while others forbid the use of any foreign language. </a:t>
            </a:r>
            <a:r>
              <a:rPr sz="1200" spc="15" dirty="0">
                <a:latin typeface="Times New Roman"/>
                <a:cs typeface="Times New Roman"/>
              </a:rPr>
              <a:t>Elements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packaging  component </a:t>
            </a:r>
            <a:r>
              <a:rPr sz="1200" spc="25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incorporate symbols, which convey </a:t>
            </a:r>
            <a:r>
              <a:rPr sz="1200" dirty="0">
                <a:latin typeface="Times New Roman"/>
                <a:cs typeface="Times New Roman"/>
              </a:rPr>
              <a:t>an </a:t>
            </a:r>
            <a:r>
              <a:rPr sz="1200" spc="5" dirty="0">
                <a:latin typeface="Times New Roman"/>
                <a:cs typeface="Times New Roman"/>
              </a:rPr>
              <a:t>unintended meaning and thus must be  changed. </a:t>
            </a:r>
            <a:r>
              <a:rPr sz="1200" dirty="0">
                <a:latin typeface="Times New Roman"/>
                <a:cs typeface="Times New Roman"/>
              </a:rPr>
              <a:t>One </a:t>
            </a:r>
            <a:r>
              <a:rPr sz="1200" spc="5" dirty="0">
                <a:latin typeface="Times New Roman"/>
                <a:cs typeface="Times New Roman"/>
              </a:rPr>
              <a:t>company's red-circle trademark </a:t>
            </a:r>
            <a:r>
              <a:rPr sz="1200" dirty="0">
                <a:latin typeface="Times New Roman"/>
                <a:cs typeface="Times New Roman"/>
              </a:rPr>
              <a:t>was </a:t>
            </a:r>
            <a:r>
              <a:rPr sz="1200" spc="5" dirty="0">
                <a:latin typeface="Times New Roman"/>
                <a:cs typeface="Times New Roman"/>
              </a:rPr>
              <a:t>popular in same countries but </a:t>
            </a:r>
            <a:r>
              <a:rPr sz="1200" dirty="0">
                <a:latin typeface="Times New Roman"/>
                <a:cs typeface="Times New Roman"/>
              </a:rPr>
              <a:t>was </a:t>
            </a:r>
            <a:r>
              <a:rPr sz="1200" spc="5" dirty="0">
                <a:latin typeface="Times New Roman"/>
                <a:cs typeface="Times New Roman"/>
              </a:rPr>
              <a:t>rejected in  parts of </a:t>
            </a:r>
            <a:r>
              <a:rPr sz="1200" dirty="0">
                <a:latin typeface="Times New Roman"/>
                <a:cs typeface="Times New Roman"/>
              </a:rPr>
              <a:t>Asia, </a:t>
            </a:r>
            <a:r>
              <a:rPr sz="1200" spc="5" dirty="0">
                <a:latin typeface="Times New Roman"/>
                <a:cs typeface="Times New Roman"/>
              </a:rPr>
              <a:t>where it conjured up images of the </a:t>
            </a:r>
            <a:r>
              <a:rPr sz="1200" spc="10" dirty="0">
                <a:latin typeface="Times New Roman"/>
                <a:cs typeface="Times New Roman"/>
              </a:rPr>
              <a:t>Japanese </a:t>
            </a:r>
            <a:r>
              <a:rPr sz="1200" spc="60" dirty="0">
                <a:latin typeface="Times New Roman"/>
                <a:cs typeface="Times New Roman"/>
              </a:rPr>
              <a:t>flag. </a:t>
            </a:r>
            <a:r>
              <a:rPr sz="1200" spc="5" dirty="0">
                <a:latin typeface="Times New Roman"/>
                <a:cs typeface="Times New Roman"/>
              </a:rPr>
              <a:t>Yellow </a:t>
            </a:r>
            <a:r>
              <a:rPr sz="1200" dirty="0">
                <a:latin typeface="Times New Roman"/>
                <a:cs typeface="Times New Roman"/>
              </a:rPr>
              <a:t>flowers </a:t>
            </a:r>
            <a:r>
              <a:rPr sz="1200" spc="5" dirty="0">
                <a:latin typeface="Times New Roman"/>
                <a:cs typeface="Times New Roman"/>
              </a:rPr>
              <a:t>used </a:t>
            </a:r>
            <a:r>
              <a:rPr sz="1200" spc="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another  company trademark were rejected in Mexico, where </a:t>
            </a:r>
            <a:r>
              <a:rPr sz="1200" dirty="0">
                <a:latin typeface="Times New Roman"/>
                <a:cs typeface="Times New Roman"/>
              </a:rPr>
              <a:t>a yellow </a:t>
            </a:r>
            <a:r>
              <a:rPr sz="1200" spc="5" dirty="0">
                <a:latin typeface="Times New Roman"/>
                <a:cs typeface="Times New Roman"/>
              </a:rPr>
              <a:t>flower symbolizes death or  disrespect.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5715" indent="198120" algn="just">
              <a:lnSpc>
                <a:spcPts val="1380"/>
              </a:lnSpc>
            </a:pP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well-known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baby-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food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producer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introduced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small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jars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baby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food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Africa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complete  with labels featuring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picture of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baby experienced the classic example of misinterpreted  symbols. The company </a:t>
            </a:r>
            <a:r>
              <a:rPr sz="1200" dirty="0">
                <a:latin typeface="Times New Roman"/>
                <a:cs typeface="Times New Roman"/>
              </a:rPr>
              <a:t>was </a:t>
            </a:r>
            <a:r>
              <a:rPr sz="1200" spc="5" dirty="0">
                <a:latin typeface="Times New Roman"/>
                <a:cs typeface="Times New Roman"/>
              </a:rPr>
              <a:t>absolutely horrified to find that consumers thought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2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jars  contained ground-up babies.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China, although not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problem of </a:t>
            </a:r>
            <a:r>
              <a:rPr sz="1200" dirty="0">
                <a:latin typeface="Times New Roman"/>
                <a:cs typeface="Times New Roman"/>
              </a:rPr>
              <a:t>literacy, </a:t>
            </a:r>
            <a:r>
              <a:rPr sz="1200" spc="5" dirty="0">
                <a:latin typeface="Times New Roman"/>
                <a:cs typeface="Times New Roman"/>
              </a:rPr>
              <a:t>per </a:t>
            </a:r>
            <a:r>
              <a:rPr sz="1200" dirty="0">
                <a:latin typeface="Times New Roman"/>
                <a:cs typeface="Times New Roman"/>
              </a:rPr>
              <a:t>se, </a:t>
            </a:r>
            <a:r>
              <a:rPr sz="1200" spc="5" dirty="0">
                <a:latin typeface="Times New Roman"/>
                <a:cs typeface="Times New Roman"/>
              </a:rPr>
              <a:t>Brugel,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5" dirty="0">
                <a:latin typeface="Times New Roman"/>
                <a:cs typeface="Times New Roman"/>
              </a:rPr>
              <a:t>German children's </a:t>
            </a:r>
            <a:r>
              <a:rPr sz="1200" dirty="0">
                <a:latin typeface="Times New Roman"/>
                <a:cs typeface="Times New Roman"/>
              </a:rPr>
              <a:t>cereal </a:t>
            </a:r>
            <a:r>
              <a:rPr sz="1200" spc="5" dirty="0">
                <a:latin typeface="Times New Roman"/>
                <a:cs typeface="Times New Roman"/>
              </a:rPr>
              <a:t>brand which features cartoon drawings of dogs, cats, birds, </a:t>
            </a:r>
            <a:r>
              <a:rPr sz="1200" dirty="0">
                <a:latin typeface="Times New Roman"/>
                <a:cs typeface="Times New Roman"/>
              </a:rPr>
              <a:t>monkeys,  </a:t>
            </a:r>
            <a:r>
              <a:rPr sz="1200" spc="5" dirty="0">
                <a:latin typeface="Times New Roman"/>
                <a:cs typeface="Times New Roman"/>
              </a:rPr>
              <a:t>and other animals on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package, </a:t>
            </a:r>
            <a:r>
              <a:rPr sz="1200" dirty="0">
                <a:latin typeface="Times New Roman"/>
                <a:cs typeface="Times New Roman"/>
              </a:rPr>
              <a:t>was </a:t>
            </a:r>
            <a:r>
              <a:rPr sz="1200" spc="5" dirty="0">
                <a:latin typeface="Times New Roman"/>
                <a:cs typeface="Times New Roman"/>
              </a:rPr>
              <a:t>located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the pet foods section of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supermarket. The  label had no Chinese,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store personnel </a:t>
            </a:r>
            <a:r>
              <a:rPr sz="1200" dirty="0">
                <a:latin typeface="Times New Roman"/>
                <a:cs typeface="Times New Roman"/>
              </a:rPr>
              <a:t>were </a:t>
            </a:r>
            <a:r>
              <a:rPr sz="1200" spc="5" dirty="0">
                <a:latin typeface="Times New Roman"/>
                <a:cs typeface="Times New Roman"/>
              </a:rPr>
              <a:t>unfamiliar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15" dirty="0">
                <a:latin typeface="Times New Roman"/>
                <a:cs typeface="Times New Roman"/>
              </a:rPr>
              <a:t>product.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easy to </a:t>
            </a:r>
            <a:r>
              <a:rPr sz="1200" dirty="0">
                <a:latin typeface="Times New Roman"/>
                <a:cs typeface="Times New Roman"/>
              </a:rPr>
              <a:t>forget  </a:t>
            </a:r>
            <a:r>
              <a:rPr sz="1200" spc="5" dirty="0">
                <a:latin typeface="Times New Roman"/>
                <a:cs typeface="Times New Roman"/>
              </a:rPr>
              <a:t>that in low-literacy countries, pictures and </a:t>
            </a:r>
            <a:r>
              <a:rPr sz="1200" dirty="0">
                <a:latin typeface="Times New Roman"/>
                <a:cs typeface="Times New Roman"/>
              </a:rPr>
              <a:t>symbols are </a:t>
            </a:r>
            <a:r>
              <a:rPr sz="1200" spc="5" dirty="0">
                <a:latin typeface="Times New Roman"/>
                <a:cs typeface="Times New Roman"/>
              </a:rPr>
              <a:t>taken quite literally for instructions and  information.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14604" algn="just">
              <a:lnSpc>
                <a:spcPts val="1380"/>
              </a:lnSpc>
            </a:pPr>
            <a:r>
              <a:rPr sz="1200" spc="5" dirty="0">
                <a:latin typeface="Times New Roman"/>
                <a:cs typeface="Times New Roman"/>
              </a:rPr>
              <a:t>Package size and price have </a:t>
            </a:r>
            <a:r>
              <a:rPr sz="1200" dirty="0">
                <a:latin typeface="Times New Roman"/>
                <a:cs typeface="Times New Roman"/>
              </a:rPr>
              <a:t>an </a:t>
            </a:r>
            <a:r>
              <a:rPr sz="1200" spc="5" dirty="0">
                <a:latin typeface="Times New Roman"/>
                <a:cs typeface="Times New Roman"/>
              </a:rPr>
              <a:t>important relationship in poor countries. Companies find </a:t>
            </a:r>
            <a:r>
              <a:rPr sz="1200" dirty="0">
                <a:latin typeface="Times New Roman"/>
                <a:cs typeface="Times New Roman"/>
              </a:rPr>
              <a:t>that  </a:t>
            </a:r>
            <a:r>
              <a:rPr sz="1200" spc="5" dirty="0">
                <a:latin typeface="Times New Roman"/>
                <a:cs typeface="Times New Roman"/>
              </a:rPr>
              <a:t>they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have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package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small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units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bring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price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line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with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spending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norms.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Unilever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made  its Sunsilk brand shampoo affordable in </a:t>
            </a:r>
            <a:r>
              <a:rPr sz="1200" dirty="0">
                <a:latin typeface="Times New Roman"/>
                <a:cs typeface="Times New Roman"/>
              </a:rPr>
              <a:t>India </a:t>
            </a:r>
            <a:r>
              <a:rPr sz="1200" spc="5" dirty="0">
                <a:latin typeface="Times New Roman"/>
                <a:cs typeface="Times New Roman"/>
              </a:rPr>
              <a:t>by packaging it in tiny plastic bags, enough for  one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shampoo.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7620" algn="just">
              <a:lnSpc>
                <a:spcPct val="91700"/>
              </a:lnSpc>
            </a:pPr>
            <a:r>
              <a:rPr sz="1200" spc="5" dirty="0">
                <a:latin typeface="Times New Roman"/>
                <a:cs typeface="Times New Roman"/>
              </a:rPr>
              <a:t>Care must be taken to ensure that corporate trademarks and </a:t>
            </a:r>
            <a:r>
              <a:rPr sz="1200" spc="10" dirty="0">
                <a:latin typeface="Times New Roman"/>
                <a:cs typeface="Times New Roman"/>
              </a:rPr>
              <a:t>other </a:t>
            </a:r>
            <a:r>
              <a:rPr sz="1200" dirty="0">
                <a:latin typeface="Times New Roman"/>
                <a:cs typeface="Times New Roman"/>
              </a:rPr>
              <a:t>parts </a:t>
            </a:r>
            <a:r>
              <a:rPr sz="1200" spc="5" dirty="0">
                <a:latin typeface="Times New Roman"/>
                <a:cs typeface="Times New Roman"/>
              </a:rPr>
              <a:t>of the packaging  component </a:t>
            </a:r>
            <a:r>
              <a:rPr sz="1200" dirty="0">
                <a:latin typeface="Times New Roman"/>
                <a:cs typeface="Times New Roman"/>
              </a:rPr>
              <a:t>do </a:t>
            </a:r>
            <a:r>
              <a:rPr sz="1200" spc="5" dirty="0">
                <a:latin typeface="Times New Roman"/>
                <a:cs typeface="Times New Roman"/>
              </a:rPr>
              <a:t>not have unacceptable </a:t>
            </a:r>
            <a:r>
              <a:rPr sz="1200" spc="20" dirty="0">
                <a:latin typeface="Times New Roman"/>
                <a:cs typeface="Times New Roman"/>
              </a:rPr>
              <a:t>symbolic </a:t>
            </a:r>
            <a:r>
              <a:rPr sz="1200" spc="5" dirty="0">
                <a:latin typeface="Times New Roman"/>
                <a:cs typeface="Times New Roman"/>
              </a:rPr>
              <a:t>meanings. Particular attention should be given  to translations of brand names and colors </a:t>
            </a:r>
            <a:r>
              <a:rPr sz="1200" dirty="0">
                <a:latin typeface="Times New Roman"/>
                <a:cs typeface="Times New Roman"/>
              </a:rPr>
              <a:t>used in </a:t>
            </a:r>
            <a:r>
              <a:rPr sz="1200" spc="5" dirty="0">
                <a:latin typeface="Times New Roman"/>
                <a:cs typeface="Times New Roman"/>
              </a:rPr>
              <a:t>packaging. When </a:t>
            </a:r>
            <a:r>
              <a:rPr sz="1200" dirty="0">
                <a:latin typeface="Times New Roman"/>
                <a:cs typeface="Times New Roman"/>
              </a:rPr>
              <a:t>Ford </a:t>
            </a:r>
            <a:r>
              <a:rPr sz="1200" spc="5" dirty="0">
                <a:latin typeface="Times New Roman"/>
                <a:cs typeface="Times New Roman"/>
              </a:rPr>
              <a:t>tried to sell its Pinto  automobile in Brazil,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10" dirty="0">
                <a:latin typeface="Times New Roman"/>
                <a:cs typeface="Times New Roman"/>
              </a:rPr>
              <a:t>quickly </a:t>
            </a:r>
            <a:r>
              <a:rPr sz="1200" spc="5" dirty="0">
                <a:latin typeface="Times New Roman"/>
                <a:cs typeface="Times New Roman"/>
              </a:rPr>
              <a:t>found </a:t>
            </a:r>
            <a:r>
              <a:rPr sz="1200" dirty="0">
                <a:latin typeface="Times New Roman"/>
                <a:cs typeface="Times New Roman"/>
              </a:rPr>
              <a:t>out that the car </a:t>
            </a:r>
            <a:r>
              <a:rPr sz="1200" spc="15" dirty="0">
                <a:latin typeface="Times New Roman"/>
                <a:cs typeface="Times New Roman"/>
              </a:rPr>
              <a:t>model's </a:t>
            </a:r>
            <a:r>
              <a:rPr sz="1200" dirty="0">
                <a:latin typeface="Times New Roman"/>
                <a:cs typeface="Times New Roman"/>
              </a:rPr>
              <a:t>name </a:t>
            </a:r>
            <a:r>
              <a:rPr sz="1200" spc="5" dirty="0">
                <a:latin typeface="Times New Roman"/>
                <a:cs typeface="Times New Roman"/>
              </a:rPr>
              <a:t>translated to "tiny male  genitals." White, the </a:t>
            </a:r>
            <a:r>
              <a:rPr sz="1200" dirty="0">
                <a:latin typeface="Times New Roman"/>
                <a:cs typeface="Times New Roman"/>
              </a:rPr>
              <a:t>color </a:t>
            </a:r>
            <a:r>
              <a:rPr sz="1200" spc="5" dirty="0">
                <a:latin typeface="Times New Roman"/>
                <a:cs typeface="Times New Roman"/>
              </a:rPr>
              <a:t>for </a:t>
            </a:r>
            <a:r>
              <a:rPr sz="1200" spc="10" dirty="0">
                <a:latin typeface="Times New Roman"/>
                <a:cs typeface="Times New Roman"/>
              </a:rPr>
              <a:t>purity </a:t>
            </a:r>
            <a:r>
              <a:rPr sz="1200" spc="5" dirty="0">
                <a:latin typeface="Times New Roman"/>
                <a:cs typeface="Times New Roman"/>
              </a:rPr>
              <a:t>in some countries,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the color for mourning in others. </a:t>
            </a:r>
            <a:r>
              <a:rPr sz="1200" spc="-10" dirty="0">
                <a:latin typeface="Times New Roman"/>
                <a:cs typeface="Times New Roman"/>
              </a:rPr>
              <a:t>In  </a:t>
            </a:r>
            <a:r>
              <a:rPr sz="1200" spc="5" dirty="0">
                <a:latin typeface="Times New Roman"/>
                <a:cs typeface="Times New Roman"/>
              </a:rPr>
              <a:t>China, </a:t>
            </a:r>
            <a:r>
              <a:rPr sz="1200" dirty="0">
                <a:latin typeface="Times New Roman"/>
                <a:cs typeface="Times New Roman"/>
              </a:rPr>
              <a:t>P&amp;G </a:t>
            </a:r>
            <a:r>
              <a:rPr sz="1200" spc="5" dirty="0">
                <a:latin typeface="Times New Roman"/>
                <a:cs typeface="Times New Roman"/>
              </a:rPr>
              <a:t>packaged diapers in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pink wrapper. The consumer avoided the pink </a:t>
            </a:r>
            <a:r>
              <a:rPr sz="1200" spc="65" dirty="0">
                <a:latin typeface="Times New Roman"/>
                <a:cs typeface="Times New Roman"/>
              </a:rPr>
              <a:t>package </a:t>
            </a:r>
            <a:r>
              <a:rPr sz="1200" dirty="0">
                <a:latin typeface="Times New Roman"/>
                <a:cs typeface="Times New Roman"/>
              </a:rPr>
              <a:t>-  </a:t>
            </a:r>
            <a:r>
              <a:rPr sz="1200" spc="5" dirty="0">
                <a:latin typeface="Times New Roman"/>
                <a:cs typeface="Times New Roman"/>
              </a:rPr>
              <a:t>pink symbolized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girl, and in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5" dirty="0">
                <a:latin typeface="Times New Roman"/>
                <a:cs typeface="Times New Roman"/>
              </a:rPr>
              <a:t>country </a:t>
            </a:r>
            <a:r>
              <a:rPr sz="1200" spc="5" dirty="0">
                <a:latin typeface="Times New Roman"/>
                <a:cs typeface="Times New Roman"/>
              </a:rPr>
              <a:t>with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one-child per family rule where the male </a:t>
            </a:r>
            <a:r>
              <a:rPr sz="1200" dirty="0">
                <a:latin typeface="Times New Roman"/>
                <a:cs typeface="Times New Roman"/>
              </a:rPr>
              <a:t>is  </a:t>
            </a:r>
            <a:r>
              <a:rPr sz="1200" spc="5" dirty="0">
                <a:latin typeface="Times New Roman"/>
                <a:cs typeface="Times New Roman"/>
              </a:rPr>
              <a:t>preferred; </a:t>
            </a:r>
            <a:r>
              <a:rPr sz="1200" spc="-5" dirty="0">
                <a:latin typeface="Times New Roman"/>
                <a:cs typeface="Times New Roman"/>
              </a:rPr>
              <a:t>you </a:t>
            </a:r>
            <a:r>
              <a:rPr sz="1200" spc="40" dirty="0">
                <a:latin typeface="Times New Roman"/>
                <a:cs typeface="Times New Roman"/>
              </a:rPr>
              <a:t>do </a:t>
            </a:r>
            <a:r>
              <a:rPr sz="1200" spc="5" dirty="0">
                <a:latin typeface="Times New Roman"/>
                <a:cs typeface="Times New Roman"/>
              </a:rPr>
              <a:t>not </a:t>
            </a:r>
            <a:r>
              <a:rPr sz="1200" spc="20" dirty="0">
                <a:latin typeface="Times New Roman"/>
                <a:cs typeface="Times New Roman"/>
              </a:rPr>
              <a:t>want </a:t>
            </a:r>
            <a:r>
              <a:rPr sz="1200" spc="5" dirty="0">
                <a:latin typeface="Times New Roman"/>
                <a:cs typeface="Times New Roman"/>
              </a:rPr>
              <a:t>anyone to think </a:t>
            </a:r>
            <a:r>
              <a:rPr sz="1200" spc="-5" dirty="0">
                <a:latin typeface="Times New Roman"/>
                <a:cs typeface="Times New Roman"/>
              </a:rPr>
              <a:t>you </a:t>
            </a:r>
            <a:r>
              <a:rPr sz="1200" spc="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girl, even if </a:t>
            </a:r>
            <a:r>
              <a:rPr sz="1200" spc="40" dirty="0">
                <a:latin typeface="Times New Roman"/>
                <a:cs typeface="Times New Roman"/>
              </a:rPr>
              <a:t>you</a:t>
            </a:r>
            <a:r>
              <a:rPr sz="1200" spc="29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do.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6350" algn="just">
              <a:lnSpc>
                <a:spcPts val="1380"/>
              </a:lnSpc>
              <a:spcBef>
                <a:spcPts val="5"/>
              </a:spcBef>
            </a:pPr>
            <a:r>
              <a:rPr sz="1200" spc="5" dirty="0">
                <a:latin typeface="Times New Roman"/>
                <a:cs typeface="Times New Roman"/>
              </a:rPr>
              <a:t>There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5" dirty="0">
                <a:latin typeface="Times New Roman"/>
                <a:cs typeface="Times New Roman"/>
              </a:rPr>
              <a:t>countless reasons why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company </a:t>
            </a:r>
            <a:r>
              <a:rPr sz="1200" spc="5" dirty="0">
                <a:latin typeface="Times New Roman"/>
                <a:cs typeface="Times New Roman"/>
              </a:rPr>
              <a:t>might have </a:t>
            </a:r>
            <a:r>
              <a:rPr sz="1200" spc="4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adapt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product's package.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some  countries, </a:t>
            </a:r>
            <a:r>
              <a:rPr sz="1200" dirty="0">
                <a:latin typeface="Times New Roman"/>
                <a:cs typeface="Times New Roman"/>
              </a:rPr>
              <a:t>law </a:t>
            </a:r>
            <a:r>
              <a:rPr sz="1200" spc="5" dirty="0">
                <a:latin typeface="Times New Roman"/>
                <a:cs typeface="Times New Roman"/>
              </a:rPr>
              <a:t>stipulates </a:t>
            </a:r>
            <a:r>
              <a:rPr sz="1200" spc="10" dirty="0">
                <a:latin typeface="Times New Roman"/>
                <a:cs typeface="Times New Roman"/>
              </a:rPr>
              <a:t>specific </a:t>
            </a:r>
            <a:r>
              <a:rPr sz="1200" spc="5" dirty="0">
                <a:latin typeface="Times New Roman"/>
                <a:cs typeface="Times New Roman"/>
              </a:rPr>
              <a:t>bottle, can, package sizes, and measurement units. </a:t>
            </a: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country  uses the metric </a:t>
            </a:r>
            <a:r>
              <a:rPr sz="1200" dirty="0">
                <a:latin typeface="Times New Roman"/>
                <a:cs typeface="Times New Roman"/>
              </a:rPr>
              <a:t>system, </a:t>
            </a:r>
            <a:r>
              <a:rPr sz="1200" spc="5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will </a:t>
            </a:r>
            <a:r>
              <a:rPr sz="1200" spc="5" dirty="0">
                <a:latin typeface="Times New Roman"/>
                <a:cs typeface="Times New Roman"/>
              </a:rPr>
              <a:t>probably require that weights and measurements conform to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metric </a:t>
            </a:r>
            <a:r>
              <a:rPr sz="1200" dirty="0">
                <a:latin typeface="Times New Roman"/>
                <a:cs typeface="Times New Roman"/>
              </a:rPr>
              <a:t>system. </a:t>
            </a:r>
            <a:r>
              <a:rPr sz="1200" spc="5" dirty="0">
                <a:latin typeface="Times New Roman"/>
                <a:cs typeface="Times New Roman"/>
              </a:rPr>
              <a:t>Such descriptive </a:t>
            </a:r>
            <a:r>
              <a:rPr sz="1200" dirty="0">
                <a:latin typeface="Times New Roman"/>
                <a:cs typeface="Times New Roman"/>
              </a:rPr>
              <a:t>words as </a:t>
            </a:r>
            <a:r>
              <a:rPr sz="1200" spc="65" dirty="0">
                <a:latin typeface="Times New Roman"/>
                <a:cs typeface="Times New Roman"/>
              </a:rPr>
              <a:t>"giant" </a:t>
            </a:r>
            <a:r>
              <a:rPr sz="1200" spc="40" dirty="0">
                <a:latin typeface="Times New Roman"/>
                <a:cs typeface="Times New Roman"/>
              </a:rPr>
              <a:t>or </a:t>
            </a:r>
            <a:r>
              <a:rPr sz="1200" spc="5" dirty="0">
                <a:latin typeface="Times New Roman"/>
                <a:cs typeface="Times New Roman"/>
              </a:rPr>
              <a:t>"jumbo" on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package or label </a:t>
            </a:r>
            <a:r>
              <a:rPr sz="1200" spc="55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be  illegal. </a:t>
            </a:r>
            <a:r>
              <a:rPr sz="1200" spc="55" dirty="0">
                <a:latin typeface="Times New Roman"/>
                <a:cs typeface="Times New Roman"/>
              </a:rPr>
              <a:t>High </a:t>
            </a:r>
            <a:r>
              <a:rPr sz="1200" spc="5" dirty="0">
                <a:latin typeface="Times New Roman"/>
                <a:cs typeface="Times New Roman"/>
              </a:rPr>
              <a:t>humidity and/or the need for long shelf life because of extended distribution  </a:t>
            </a:r>
            <a:r>
              <a:rPr sz="1200" dirty="0">
                <a:latin typeface="Times New Roman"/>
                <a:cs typeface="Times New Roman"/>
              </a:rPr>
              <a:t>systems </a:t>
            </a:r>
            <a:r>
              <a:rPr sz="1200" spc="5" dirty="0">
                <a:latin typeface="Times New Roman"/>
                <a:cs typeface="Times New Roman"/>
              </a:rPr>
              <a:t>may dictate </a:t>
            </a:r>
            <a:r>
              <a:rPr sz="1200" spc="10" dirty="0">
                <a:latin typeface="Times New Roman"/>
                <a:cs typeface="Times New Roman"/>
              </a:rPr>
              <a:t>extra-heavy </a:t>
            </a:r>
            <a:r>
              <a:rPr sz="1200" spc="5" dirty="0">
                <a:latin typeface="Times New Roman"/>
                <a:cs typeface="Times New Roman"/>
              </a:rPr>
              <a:t>packaging for some products.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poorly packaged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product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93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9507"/>
            <a:ext cx="5972175" cy="792860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7620" algn="just">
              <a:lnSpc>
                <a:spcPts val="1380"/>
              </a:lnSpc>
              <a:spcBef>
                <a:spcPts val="195"/>
              </a:spcBef>
            </a:pPr>
            <a:r>
              <a:rPr sz="1200" spc="5" dirty="0">
                <a:latin typeface="Times New Roman"/>
                <a:cs typeface="Times New Roman"/>
              </a:rPr>
              <a:t>conveys </a:t>
            </a:r>
            <a:r>
              <a:rPr sz="1200" dirty="0">
                <a:latin typeface="Times New Roman"/>
                <a:cs typeface="Times New Roman"/>
              </a:rPr>
              <a:t>an </a:t>
            </a:r>
            <a:r>
              <a:rPr sz="1200" spc="5" dirty="0">
                <a:latin typeface="Times New Roman"/>
                <a:cs typeface="Times New Roman"/>
              </a:rPr>
              <a:t>impression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5" dirty="0">
                <a:latin typeface="Times New Roman"/>
                <a:cs typeface="Times New Roman"/>
              </a:rPr>
              <a:t>poor quality to the Japanese.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also important to determine if the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packaging </a:t>
            </a:r>
            <a:r>
              <a:rPr sz="1200" dirty="0">
                <a:latin typeface="Times New Roman"/>
                <a:cs typeface="Times New Roman"/>
              </a:rPr>
              <a:t>has </a:t>
            </a:r>
            <a:r>
              <a:rPr sz="1200" spc="5" dirty="0">
                <a:latin typeface="Times New Roman"/>
                <a:cs typeface="Times New Roman"/>
              </a:rPr>
              <a:t>other uses in the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market.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350" algn="just">
              <a:lnSpc>
                <a:spcPts val="1320"/>
              </a:lnSpc>
            </a:pPr>
            <a:r>
              <a:rPr sz="1200" spc="5" dirty="0">
                <a:latin typeface="Times New Roman"/>
                <a:cs typeface="Times New Roman"/>
              </a:rPr>
              <a:t>Labeling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law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varies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from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country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country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does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not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seem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to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follow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predictable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pattern. 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Saudi Arabia, for example, product names must be specific. </a:t>
            </a:r>
            <a:r>
              <a:rPr sz="1200" dirty="0">
                <a:latin typeface="Times New Roman"/>
                <a:cs typeface="Times New Roman"/>
              </a:rPr>
              <a:t>"Hot Chili” </a:t>
            </a:r>
            <a:r>
              <a:rPr sz="1200" spc="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5" dirty="0">
                <a:latin typeface="Times New Roman"/>
                <a:cs typeface="Times New Roman"/>
              </a:rPr>
              <a:t>do: it must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be "Spiced </a:t>
            </a:r>
            <a:r>
              <a:rPr sz="1200" dirty="0">
                <a:latin typeface="Times New Roman"/>
                <a:cs typeface="Times New Roman"/>
              </a:rPr>
              <a:t>Hot </a:t>
            </a:r>
            <a:r>
              <a:rPr sz="1200" spc="5" dirty="0">
                <a:latin typeface="Times New Roman"/>
                <a:cs typeface="Times New Roman"/>
              </a:rPr>
              <a:t>Chili." </a:t>
            </a:r>
            <a:r>
              <a:rPr sz="1200" dirty="0">
                <a:latin typeface="Times New Roman"/>
                <a:cs typeface="Times New Roman"/>
              </a:rPr>
              <a:t>Prices are </a:t>
            </a:r>
            <a:r>
              <a:rPr sz="1200" spc="5" dirty="0">
                <a:latin typeface="Times New Roman"/>
                <a:cs typeface="Times New Roman"/>
              </a:rPr>
              <a:t>required to be printed on the labels in Venezuela, but </a:t>
            </a:r>
            <a:r>
              <a:rPr sz="1200" spc="15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Chile  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illegal to </a:t>
            </a:r>
            <a:r>
              <a:rPr sz="1200" dirty="0">
                <a:latin typeface="Times New Roman"/>
                <a:cs typeface="Times New Roman"/>
              </a:rPr>
              <a:t>put </a:t>
            </a:r>
            <a:r>
              <a:rPr sz="1200" spc="5" dirty="0">
                <a:latin typeface="Times New Roman"/>
                <a:cs typeface="Times New Roman"/>
              </a:rPr>
              <a:t>prices on labels or in any </a:t>
            </a:r>
            <a:r>
              <a:rPr sz="1200" spc="10" dirty="0">
                <a:latin typeface="Times New Roman"/>
                <a:cs typeface="Times New Roman"/>
              </a:rPr>
              <a:t>way </a:t>
            </a:r>
            <a:r>
              <a:rPr sz="1200" spc="5" dirty="0">
                <a:latin typeface="Times New Roman"/>
                <a:cs typeface="Times New Roman"/>
              </a:rPr>
              <a:t>suggest retail prices. </a:t>
            </a:r>
            <a:r>
              <a:rPr sz="1200" spc="15" dirty="0">
                <a:latin typeface="Times New Roman"/>
                <a:cs typeface="Times New Roman"/>
              </a:rPr>
              <a:t>Coca-Cola </a:t>
            </a:r>
            <a:r>
              <a:rPr sz="1200" dirty="0">
                <a:latin typeface="Times New Roman"/>
                <a:cs typeface="Times New Roman"/>
              </a:rPr>
              <a:t>ran </a:t>
            </a:r>
            <a:r>
              <a:rPr sz="1200" spc="5" dirty="0">
                <a:latin typeface="Times New Roman"/>
                <a:cs typeface="Times New Roman"/>
              </a:rPr>
              <a:t>into </a:t>
            </a:r>
            <a:r>
              <a:rPr sz="1200" dirty="0">
                <a:latin typeface="Times New Roman"/>
                <a:cs typeface="Times New Roman"/>
              </a:rPr>
              <a:t>a legal  </a:t>
            </a:r>
            <a:r>
              <a:rPr sz="1200" spc="5" dirty="0">
                <a:latin typeface="Times New Roman"/>
                <a:cs typeface="Times New Roman"/>
              </a:rPr>
              <a:t>problem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Brazil </a:t>
            </a:r>
            <a:r>
              <a:rPr sz="1200" dirty="0">
                <a:latin typeface="Times New Roman"/>
                <a:cs typeface="Times New Roman"/>
              </a:rPr>
              <a:t>with its </a:t>
            </a:r>
            <a:r>
              <a:rPr sz="1200" spc="5" dirty="0">
                <a:latin typeface="Times New Roman"/>
                <a:cs typeface="Times New Roman"/>
              </a:rPr>
              <a:t>Diet Coke. Brazilian </a:t>
            </a:r>
            <a:r>
              <a:rPr sz="1200" dirty="0">
                <a:latin typeface="Times New Roman"/>
                <a:cs typeface="Times New Roman"/>
              </a:rPr>
              <a:t>law </a:t>
            </a:r>
            <a:r>
              <a:rPr sz="1200" spc="5" dirty="0">
                <a:latin typeface="Times New Roman"/>
                <a:cs typeface="Times New Roman"/>
              </a:rPr>
              <a:t>interprets </a:t>
            </a:r>
            <a:r>
              <a:rPr sz="1200" dirty="0">
                <a:latin typeface="Times New Roman"/>
                <a:cs typeface="Times New Roman"/>
              </a:rPr>
              <a:t>diet </a:t>
            </a:r>
            <a:r>
              <a:rPr sz="1200" spc="5" dirty="0">
                <a:latin typeface="Times New Roman"/>
                <a:cs typeface="Times New Roman"/>
              </a:rPr>
              <a:t>to have medicinal qualities.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Under the law, producers must give </a:t>
            </a:r>
            <a:r>
              <a:rPr sz="1200" spc="10" dirty="0">
                <a:latin typeface="Times New Roman"/>
                <a:cs typeface="Times New Roman"/>
              </a:rPr>
              <a:t>daily </a:t>
            </a:r>
            <a:r>
              <a:rPr sz="1200" spc="5" dirty="0">
                <a:latin typeface="Times New Roman"/>
                <a:cs typeface="Times New Roman"/>
              </a:rPr>
              <a:t>recommended consumption on the labels of all  medicines. Coca Cola </a:t>
            </a:r>
            <a:r>
              <a:rPr sz="1200" dirty="0">
                <a:latin typeface="Times New Roman"/>
                <a:cs typeface="Times New Roman"/>
              </a:rPr>
              <a:t>had </a:t>
            </a:r>
            <a:r>
              <a:rPr sz="1200" spc="5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get </a:t>
            </a:r>
            <a:r>
              <a:rPr sz="1200" spc="5" dirty="0">
                <a:latin typeface="Times New Roman"/>
                <a:cs typeface="Times New Roman"/>
              </a:rPr>
              <a:t>special approval to </a:t>
            </a:r>
            <a:r>
              <a:rPr sz="1200" dirty="0">
                <a:latin typeface="Times New Roman"/>
                <a:cs typeface="Times New Roman"/>
              </a:rPr>
              <a:t>get </a:t>
            </a:r>
            <a:r>
              <a:rPr sz="1200" spc="5" dirty="0">
                <a:latin typeface="Times New Roman"/>
                <a:cs typeface="Times New Roman"/>
              </a:rPr>
              <a:t>around this restriction. Chinese labeling  </a:t>
            </a:r>
            <a:r>
              <a:rPr sz="1200" dirty="0">
                <a:latin typeface="Times New Roman"/>
                <a:cs typeface="Times New Roman"/>
              </a:rPr>
              <a:t>law </a:t>
            </a:r>
            <a:r>
              <a:rPr sz="1200" spc="5" dirty="0">
                <a:latin typeface="Times New Roman"/>
                <a:cs typeface="Times New Roman"/>
              </a:rPr>
              <a:t>requires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5" dirty="0">
                <a:latin typeface="Times New Roman"/>
                <a:cs typeface="Times New Roman"/>
              </a:rPr>
              <a:t>food products must have their </a:t>
            </a:r>
            <a:r>
              <a:rPr sz="1200" dirty="0">
                <a:latin typeface="Times New Roman"/>
                <a:cs typeface="Times New Roman"/>
              </a:rPr>
              <a:t>name, </a:t>
            </a:r>
            <a:r>
              <a:rPr sz="1200" spc="5" dirty="0">
                <a:latin typeface="Times New Roman"/>
                <a:cs typeface="Times New Roman"/>
              </a:rPr>
              <a:t>contents, and other specifics listed clearly  in Chinese printed directly on the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package.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12065" algn="just">
              <a:lnSpc>
                <a:spcPct val="95900"/>
              </a:lnSpc>
            </a:pPr>
            <a:r>
              <a:rPr sz="1200" spc="5" dirty="0">
                <a:latin typeface="Times New Roman"/>
                <a:cs typeface="Times New Roman"/>
              </a:rPr>
              <a:t>Labeling </a:t>
            </a:r>
            <a:r>
              <a:rPr sz="1200" dirty="0">
                <a:latin typeface="Times New Roman"/>
                <a:cs typeface="Times New Roman"/>
              </a:rPr>
              <a:t>laws </a:t>
            </a:r>
            <a:r>
              <a:rPr sz="1200" spc="5" dirty="0">
                <a:latin typeface="Times New Roman"/>
                <a:cs typeface="Times New Roman"/>
              </a:rPr>
              <a:t>create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special problem for companies selling products in various markets with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different labeling </a:t>
            </a:r>
            <a:r>
              <a:rPr sz="1200" dirty="0">
                <a:latin typeface="Times New Roman"/>
                <a:cs typeface="Times New Roman"/>
              </a:rPr>
              <a:t>laws and </a:t>
            </a:r>
            <a:r>
              <a:rPr sz="1200" spc="5" dirty="0">
                <a:latin typeface="Times New Roman"/>
                <a:cs typeface="Times New Roman"/>
              </a:rPr>
              <a:t>small initial demand in each. </a:t>
            </a:r>
            <a:r>
              <a:rPr sz="1200" spc="10" dirty="0">
                <a:latin typeface="Times New Roman"/>
                <a:cs typeface="Times New Roman"/>
              </a:rPr>
              <a:t>Forward-thinking </a:t>
            </a:r>
            <a:r>
              <a:rPr sz="1200" spc="5" dirty="0">
                <a:latin typeface="Times New Roman"/>
                <a:cs typeface="Times New Roman"/>
              </a:rPr>
              <a:t>manufacturers with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wide distribution in </a:t>
            </a:r>
            <a:r>
              <a:rPr sz="1200" dirty="0">
                <a:latin typeface="Times New Roman"/>
                <a:cs typeface="Times New Roman"/>
              </a:rPr>
              <a:t>Asia are </a:t>
            </a:r>
            <a:r>
              <a:rPr sz="1200" spc="5" dirty="0">
                <a:latin typeface="Times New Roman"/>
                <a:cs typeface="Times New Roman"/>
              </a:rPr>
              <a:t>adopting packaging standards comparable to those required in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European Union,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5" dirty="0">
                <a:latin typeface="Times New Roman"/>
                <a:cs typeface="Times New Roman"/>
              </a:rPr>
              <a:t>providing standard information in several different languages on the </a:t>
            </a:r>
            <a:r>
              <a:rPr sz="1200" dirty="0">
                <a:latin typeface="Times New Roman"/>
                <a:cs typeface="Times New Roman"/>
              </a:rPr>
              <a:t>same  </a:t>
            </a:r>
            <a:r>
              <a:rPr sz="1200" spc="5" dirty="0">
                <a:latin typeface="Times New Roman"/>
                <a:cs typeface="Times New Roman"/>
              </a:rPr>
              <a:t>package.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template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designed </a:t>
            </a:r>
            <a:r>
              <a:rPr sz="1200" spc="15" dirty="0">
                <a:latin typeface="Times New Roman"/>
                <a:cs typeface="Times New Roman"/>
              </a:rPr>
              <a:t>with </a:t>
            </a:r>
            <a:r>
              <a:rPr sz="1200" dirty="0">
                <a:latin typeface="Times New Roman"/>
                <a:cs typeface="Times New Roman"/>
              </a:rPr>
              <a:t>a space </a:t>
            </a:r>
            <a:r>
              <a:rPr sz="1200" spc="5" dirty="0">
                <a:latin typeface="Times New Roman"/>
                <a:cs typeface="Times New Roman"/>
              </a:rPr>
              <a:t>on the label reserved for locally required content,  which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5" dirty="0">
                <a:latin typeface="Times New Roman"/>
                <a:cs typeface="Times New Roman"/>
              </a:rPr>
              <a:t>be inserted depending on the destination of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given production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batch.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5080" algn="just">
              <a:lnSpc>
                <a:spcPts val="1320"/>
              </a:lnSpc>
            </a:pPr>
            <a:r>
              <a:rPr sz="1200" spc="5" dirty="0">
                <a:latin typeface="Times New Roman"/>
                <a:cs typeface="Times New Roman"/>
              </a:rPr>
              <a:t>Marketers must examine </a:t>
            </a:r>
            <a:r>
              <a:rPr sz="1200" dirty="0">
                <a:latin typeface="Times New Roman"/>
                <a:cs typeface="Times New Roman"/>
              </a:rPr>
              <a:t>each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elements 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packaging component to be certain that this  part 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conveys </a:t>
            </a:r>
            <a:r>
              <a:rPr sz="1200" spc="5" dirty="0">
                <a:latin typeface="Times New Roman"/>
                <a:cs typeface="Times New Roman"/>
              </a:rPr>
              <a:t>the appropriate meaning and value to </a:t>
            </a:r>
            <a:r>
              <a:rPr sz="1200" dirty="0">
                <a:latin typeface="Times New Roman"/>
                <a:cs typeface="Times New Roman"/>
              </a:rPr>
              <a:t>a new </a:t>
            </a:r>
            <a:r>
              <a:rPr sz="1200" spc="5" dirty="0">
                <a:latin typeface="Times New Roman"/>
                <a:cs typeface="Times New Roman"/>
              </a:rPr>
              <a:t>market. Otherwise they  may be caught short, </a:t>
            </a:r>
            <a:r>
              <a:rPr sz="1200" dirty="0">
                <a:latin typeface="Times New Roman"/>
                <a:cs typeface="Times New Roman"/>
              </a:rPr>
              <a:t>as was </a:t>
            </a:r>
            <a:r>
              <a:rPr sz="1200" spc="5" dirty="0">
                <a:latin typeface="Times New Roman"/>
                <a:cs typeface="Times New Roman"/>
              </a:rPr>
              <a:t>the U.S. </a:t>
            </a:r>
            <a:r>
              <a:rPr sz="1200" spc="10" dirty="0">
                <a:latin typeface="Times New Roman"/>
                <a:cs typeface="Times New Roman"/>
              </a:rPr>
              <a:t>soft-drink </a:t>
            </a:r>
            <a:r>
              <a:rPr sz="1200" spc="5" dirty="0">
                <a:latin typeface="Times New Roman"/>
                <a:cs typeface="Times New Roman"/>
              </a:rPr>
              <a:t>company that incorporated </a:t>
            </a:r>
            <a:r>
              <a:rPr sz="1200" spc="10" dirty="0">
                <a:latin typeface="Times New Roman"/>
                <a:cs typeface="Times New Roman"/>
              </a:rPr>
              <a:t>six-painted </a:t>
            </a:r>
            <a:r>
              <a:rPr sz="1200" dirty="0">
                <a:latin typeface="Times New Roman"/>
                <a:cs typeface="Times New Roman"/>
              </a:rPr>
              <a:t>stars as  </a:t>
            </a:r>
            <a:r>
              <a:rPr sz="1200" spc="5" dirty="0">
                <a:latin typeface="Times New Roman"/>
                <a:cs typeface="Times New Roman"/>
              </a:rPr>
              <a:t>decoration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5" dirty="0">
                <a:latin typeface="Times New Roman"/>
                <a:cs typeface="Times New Roman"/>
              </a:rPr>
              <a:t>its package labels. Only when investigating </a:t>
            </a:r>
            <a:r>
              <a:rPr sz="1200" dirty="0">
                <a:latin typeface="Times New Roman"/>
                <a:cs typeface="Times New Roman"/>
              </a:rPr>
              <a:t>weak </a:t>
            </a:r>
            <a:r>
              <a:rPr sz="1200" spc="5" dirty="0">
                <a:latin typeface="Times New Roman"/>
                <a:cs typeface="Times New Roman"/>
              </a:rPr>
              <a:t>sales </a:t>
            </a:r>
            <a:r>
              <a:rPr sz="1200" dirty="0">
                <a:latin typeface="Times New Roman"/>
                <a:cs typeface="Times New Roman"/>
              </a:rPr>
              <a:t>did </a:t>
            </a:r>
            <a:r>
              <a:rPr sz="1200" spc="5" dirty="0">
                <a:latin typeface="Times New Roman"/>
                <a:cs typeface="Times New Roman"/>
              </a:rPr>
              <a:t>they find </a:t>
            </a:r>
            <a:r>
              <a:rPr sz="1200" spc="35" dirty="0">
                <a:latin typeface="Times New Roman"/>
                <a:cs typeface="Times New Roman"/>
              </a:rPr>
              <a:t>out </a:t>
            </a:r>
            <a:r>
              <a:rPr sz="1200" spc="5" dirty="0">
                <a:latin typeface="Times New Roman"/>
                <a:cs typeface="Times New Roman"/>
              </a:rPr>
              <a:t>that they  had inadvertently offended some 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them </a:t>
            </a:r>
            <a:r>
              <a:rPr sz="1200" dirty="0">
                <a:latin typeface="Times New Roman"/>
                <a:cs typeface="Times New Roman"/>
              </a:rPr>
              <a:t>Arab </a:t>
            </a:r>
            <a:r>
              <a:rPr sz="1200" spc="5" dirty="0">
                <a:latin typeface="Times New Roman"/>
                <a:cs typeface="Times New Roman"/>
              </a:rPr>
              <a:t>customers </a:t>
            </a:r>
            <a:r>
              <a:rPr sz="1200" dirty="0">
                <a:latin typeface="Times New Roman"/>
                <a:cs typeface="Times New Roman"/>
              </a:rPr>
              <a:t>who </a:t>
            </a:r>
            <a:r>
              <a:rPr sz="1200" spc="5" dirty="0">
                <a:latin typeface="Times New Roman"/>
                <a:cs typeface="Times New Roman"/>
              </a:rPr>
              <a:t>interpreted the stars </a:t>
            </a:r>
            <a:r>
              <a:rPr sz="1200" dirty="0">
                <a:latin typeface="Times New Roman"/>
                <a:cs typeface="Times New Roman"/>
              </a:rPr>
              <a:t>as  </a:t>
            </a:r>
            <a:r>
              <a:rPr sz="1200" spc="5" dirty="0">
                <a:latin typeface="Times New Roman"/>
                <a:cs typeface="Times New Roman"/>
              </a:rPr>
              <a:t>symbolizing pro-Israeli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sentiments.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120"/>
              </a:spcBef>
            </a:pPr>
            <a:r>
              <a:rPr sz="1200" b="1" i="1" spc="5" dirty="0">
                <a:latin typeface="Times New Roman"/>
                <a:cs typeface="Times New Roman"/>
              </a:rPr>
              <a:t>Support Services</a:t>
            </a:r>
            <a:r>
              <a:rPr sz="1200" b="1" i="1" spc="10" dirty="0">
                <a:latin typeface="Times New Roman"/>
                <a:cs typeface="Times New Roman"/>
              </a:rPr>
              <a:t> </a:t>
            </a:r>
            <a:r>
              <a:rPr sz="1200" b="1" i="1" spc="5" dirty="0">
                <a:latin typeface="Times New Roman"/>
                <a:cs typeface="Times New Roman"/>
              </a:rPr>
              <a:t>Component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20320" algn="just">
              <a:lnSpc>
                <a:spcPts val="1380"/>
              </a:lnSpc>
            </a:pPr>
            <a:r>
              <a:rPr sz="1200" spc="5" dirty="0">
                <a:latin typeface="Times New Roman"/>
                <a:cs typeface="Times New Roman"/>
              </a:rPr>
              <a:t>The support service component includes </a:t>
            </a:r>
            <a:r>
              <a:rPr sz="1200" dirty="0">
                <a:latin typeface="Times New Roman"/>
                <a:cs typeface="Times New Roman"/>
              </a:rPr>
              <a:t>repair </a:t>
            </a:r>
            <a:r>
              <a:rPr sz="1200" spc="5" dirty="0">
                <a:latin typeface="Times New Roman"/>
                <a:cs typeface="Times New Roman"/>
              </a:rPr>
              <a:t>and maintenance, instructions, installation,  warranties, deliveries, and the availability of spare parts. Many other wise successful marketing  programs have ultimately failed because little attention </a:t>
            </a:r>
            <a:r>
              <a:rPr sz="1200" dirty="0">
                <a:latin typeface="Times New Roman"/>
                <a:cs typeface="Times New Roman"/>
              </a:rPr>
              <a:t>was </a:t>
            </a:r>
            <a:r>
              <a:rPr sz="1200" spc="5" dirty="0">
                <a:latin typeface="Times New Roman"/>
                <a:cs typeface="Times New Roman"/>
              </a:rPr>
              <a:t>given to this product component.  Repair and maintenance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5" dirty="0">
                <a:latin typeface="Times New Roman"/>
                <a:cs typeface="Times New Roman"/>
              </a:rPr>
              <a:t>especially difficult problems in </a:t>
            </a:r>
            <a:r>
              <a:rPr sz="1200" spc="15" dirty="0">
                <a:latin typeface="Times New Roman"/>
                <a:cs typeface="Times New Roman"/>
              </a:rPr>
              <a:t>developing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8255" algn="just">
              <a:lnSpc>
                <a:spcPct val="91700"/>
              </a:lnSpc>
            </a:pPr>
            <a:r>
              <a:rPr sz="1200" spc="5" dirty="0">
                <a:latin typeface="Times New Roman"/>
                <a:cs typeface="Times New Roman"/>
              </a:rPr>
              <a:t>Literacy rates and educational levels of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country </a:t>
            </a:r>
            <a:r>
              <a:rPr sz="1200" spc="1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require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firm to change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product's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instructions.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simple </a:t>
            </a:r>
            <a:r>
              <a:rPr sz="1200" dirty="0">
                <a:latin typeface="Times New Roman"/>
                <a:cs typeface="Times New Roman"/>
              </a:rPr>
              <a:t>term </a:t>
            </a:r>
            <a:r>
              <a:rPr sz="1200" spc="5" dirty="0">
                <a:latin typeface="Times New Roman"/>
                <a:cs typeface="Times New Roman"/>
              </a:rPr>
              <a:t>in one country </a:t>
            </a:r>
            <a:r>
              <a:rPr sz="1200" spc="10" dirty="0">
                <a:latin typeface="Times New Roman"/>
                <a:cs typeface="Times New Roman"/>
              </a:rPr>
              <a:t>may be </a:t>
            </a:r>
            <a:r>
              <a:rPr sz="1200" spc="5" dirty="0">
                <a:latin typeface="Times New Roman"/>
                <a:cs typeface="Times New Roman"/>
              </a:rPr>
              <a:t>incomprehensible in another. </a:t>
            </a: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rural Africa,  for example, consumers had trouble understanding </a:t>
            </a:r>
            <a:r>
              <a:rPr sz="1200" spc="20" dirty="0">
                <a:latin typeface="Times New Roman"/>
                <a:cs typeface="Times New Roman"/>
              </a:rPr>
              <a:t>that </a:t>
            </a:r>
            <a:r>
              <a:rPr sz="1200" spc="5" dirty="0">
                <a:latin typeface="Times New Roman"/>
                <a:cs typeface="Times New Roman"/>
              </a:rPr>
              <a:t>Vaseline Intensive Care lotion </a:t>
            </a:r>
            <a:r>
              <a:rPr sz="1200" spc="-5" dirty="0">
                <a:latin typeface="Times New Roman"/>
                <a:cs typeface="Times New Roman"/>
              </a:rPr>
              <a:t>is  </a:t>
            </a:r>
            <a:r>
              <a:rPr sz="1200" spc="5" dirty="0">
                <a:latin typeface="Times New Roman"/>
                <a:cs typeface="Times New Roman"/>
              </a:rPr>
              <a:t>absorbed into the skin. Absorbed </a:t>
            </a:r>
            <a:r>
              <a:rPr sz="1200" dirty="0">
                <a:latin typeface="Times New Roman"/>
                <a:cs typeface="Times New Roman"/>
              </a:rPr>
              <a:t>was </a:t>
            </a:r>
            <a:r>
              <a:rPr sz="1200" spc="5" dirty="0">
                <a:latin typeface="Times New Roman"/>
                <a:cs typeface="Times New Roman"/>
              </a:rPr>
              <a:t>changed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soaks into, and the confusion </a:t>
            </a:r>
            <a:r>
              <a:rPr sz="1200" dirty="0">
                <a:latin typeface="Times New Roman"/>
                <a:cs typeface="Times New Roman"/>
              </a:rPr>
              <a:t>was </a:t>
            </a:r>
            <a:r>
              <a:rPr sz="1200" spc="5" dirty="0">
                <a:latin typeface="Times New Roman"/>
                <a:cs typeface="Times New Roman"/>
              </a:rPr>
              <a:t>eliminated.  The Brazilians have successfully overcome low literacy and technical skills of users of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sophisticated military tanks </a:t>
            </a:r>
            <a:r>
              <a:rPr sz="1200" spc="15" dirty="0">
                <a:latin typeface="Times New Roman"/>
                <a:cs typeface="Times New Roman"/>
              </a:rPr>
              <a:t>they </a:t>
            </a:r>
            <a:r>
              <a:rPr sz="1200" spc="5" dirty="0">
                <a:latin typeface="Times New Roman"/>
                <a:cs typeface="Times New Roman"/>
              </a:rPr>
              <a:t>sell to </a:t>
            </a:r>
            <a:r>
              <a:rPr sz="1200" dirty="0">
                <a:latin typeface="Times New Roman"/>
                <a:cs typeface="Times New Roman"/>
              </a:rPr>
              <a:t>Third </a:t>
            </a:r>
            <a:r>
              <a:rPr sz="1200" spc="5" dirty="0">
                <a:latin typeface="Times New Roman"/>
                <a:cs typeface="Times New Roman"/>
              </a:rPr>
              <a:t>World countries. They include videocassette  </a:t>
            </a:r>
            <a:r>
              <a:rPr sz="1200" dirty="0">
                <a:latin typeface="Times New Roman"/>
                <a:cs typeface="Times New Roman"/>
              </a:rPr>
              <a:t>players </a:t>
            </a:r>
            <a:r>
              <a:rPr sz="1200" spc="5" dirty="0">
                <a:latin typeface="Times New Roman"/>
                <a:cs typeface="Times New Roman"/>
              </a:rPr>
              <a:t>and videotapes with detailed repair instructions </a:t>
            </a:r>
            <a:r>
              <a:rPr sz="1200" dirty="0">
                <a:latin typeface="Times New Roman"/>
                <a:cs typeface="Times New Roman"/>
              </a:rPr>
              <a:t>as </a:t>
            </a:r>
            <a:r>
              <a:rPr sz="1200" spc="5" dirty="0">
                <a:latin typeface="Times New Roman"/>
                <a:cs typeface="Times New Roman"/>
              </a:rPr>
              <a:t>part of the standard instruction  package. </a:t>
            </a:r>
            <a:r>
              <a:rPr sz="1200" spc="10" dirty="0">
                <a:latin typeface="Times New Roman"/>
                <a:cs typeface="Times New Roman"/>
              </a:rPr>
              <a:t>They </a:t>
            </a:r>
            <a:r>
              <a:rPr sz="1200" spc="5" dirty="0">
                <a:latin typeface="Times New Roman"/>
                <a:cs typeface="Times New Roman"/>
              </a:rPr>
              <a:t>also minimize spare parts problems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5" dirty="0">
                <a:latin typeface="Times New Roman"/>
                <a:cs typeface="Times New Roman"/>
              </a:rPr>
              <a:t>using standardized, off -the-shelf </a:t>
            </a:r>
            <a:r>
              <a:rPr sz="1200" dirty="0">
                <a:latin typeface="Times New Roman"/>
                <a:cs typeface="Times New Roman"/>
              </a:rPr>
              <a:t>parts  </a:t>
            </a:r>
            <a:r>
              <a:rPr sz="1200" spc="5" dirty="0">
                <a:latin typeface="Times New Roman"/>
                <a:cs typeface="Times New Roman"/>
              </a:rPr>
              <a:t>available throughout the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world.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19685" algn="just">
              <a:lnSpc>
                <a:spcPts val="1380"/>
              </a:lnSpc>
            </a:pPr>
            <a:r>
              <a:rPr sz="1200" spc="5" dirty="0">
                <a:latin typeface="Times New Roman"/>
                <a:cs typeface="Times New Roman"/>
              </a:rPr>
              <a:t>The Product Component Model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useful guide in examining adaptation requirements 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products destined for </a:t>
            </a:r>
            <a:r>
              <a:rPr sz="1200" dirty="0">
                <a:latin typeface="Times New Roman"/>
                <a:cs typeface="Times New Roman"/>
              </a:rPr>
              <a:t>foreign </a:t>
            </a:r>
            <a:r>
              <a:rPr sz="1200" spc="5" dirty="0">
                <a:latin typeface="Times New Roman"/>
                <a:cs typeface="Times New Roman"/>
              </a:rPr>
              <a:t>markets.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product should be carefully evaluated on </a:t>
            </a:r>
            <a:r>
              <a:rPr sz="1200" dirty="0">
                <a:latin typeface="Times New Roman"/>
                <a:cs typeface="Times New Roman"/>
              </a:rPr>
              <a:t>each </a:t>
            </a:r>
            <a:r>
              <a:rPr sz="1200" spc="5" dirty="0">
                <a:latin typeface="Times New Roman"/>
                <a:cs typeface="Times New Roman"/>
              </a:rPr>
              <a:t>of the  three components for mandatory and discretionary </a:t>
            </a:r>
            <a:r>
              <a:rPr sz="1200" spc="15" dirty="0">
                <a:latin typeface="Times New Roman"/>
                <a:cs typeface="Times New Roman"/>
              </a:rPr>
              <a:t>changes </a:t>
            </a:r>
            <a:r>
              <a:rPr sz="1200" spc="5" dirty="0">
                <a:latin typeface="Times New Roman"/>
                <a:cs typeface="Times New Roman"/>
              </a:rPr>
              <a:t>that may be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needed.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94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63599"/>
            <a:ext cx="5966460" cy="7992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" dirty="0">
                <a:latin typeface="Times New Roman"/>
                <a:cs typeface="Times New Roman"/>
              </a:rPr>
              <a:t>Self-Test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spc="5" dirty="0">
                <a:latin typeface="Times New Roman"/>
                <a:cs typeface="Times New Roman"/>
              </a:rPr>
              <a:t>Exercises</a:t>
            </a:r>
            <a:endParaRPr sz="1400">
              <a:latin typeface="Times New Roman"/>
              <a:cs typeface="Times New Roman"/>
            </a:endParaRPr>
          </a:p>
          <a:p>
            <a:pPr marL="12700" marR="15875">
              <a:lnSpc>
                <a:spcPts val="1380"/>
              </a:lnSpc>
              <a:spcBef>
                <a:spcPts val="1200"/>
              </a:spcBef>
            </a:pPr>
            <a:r>
              <a:rPr sz="1200" spc="5" dirty="0">
                <a:latin typeface="Times New Roman"/>
                <a:cs typeface="Times New Roman"/>
              </a:rPr>
              <a:t>Choose the best answer for </a:t>
            </a:r>
            <a:r>
              <a:rPr sz="1200" dirty="0">
                <a:latin typeface="Times New Roman"/>
                <a:cs typeface="Times New Roman"/>
              </a:rPr>
              <a:t>each </a:t>
            </a:r>
            <a:r>
              <a:rPr sz="1200" spc="5" dirty="0">
                <a:latin typeface="Times New Roman"/>
                <a:cs typeface="Times New Roman"/>
              </a:rPr>
              <a:t>of the following questions. Answer key for multiple choice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questions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10" dirty="0">
                <a:latin typeface="Times New Roman"/>
                <a:cs typeface="Times New Roman"/>
              </a:rPr>
              <a:t>provided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5" dirty="0">
                <a:latin typeface="Times New Roman"/>
                <a:cs typeface="Times New Roman"/>
              </a:rPr>
              <a:t>the end of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module.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</a:pPr>
            <a:r>
              <a:rPr sz="1200" spc="5" dirty="0">
                <a:latin typeface="Times New Roman"/>
                <a:cs typeface="Times New Roman"/>
              </a:rPr>
              <a:t>____1. Which one 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following cannot be </a:t>
            </a:r>
            <a:r>
              <a:rPr sz="1200" dirty="0">
                <a:latin typeface="Times New Roman"/>
                <a:cs typeface="Times New Roman"/>
              </a:rPr>
              <a:t>used as a </a:t>
            </a:r>
            <a:r>
              <a:rPr sz="1200" spc="5" dirty="0">
                <a:latin typeface="Times New Roman"/>
                <a:cs typeface="Times New Roman"/>
              </a:rPr>
              <a:t>way of differentiating products in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international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market?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05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Country of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origin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Packaging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Warranty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5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None of the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above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200" spc="5" dirty="0">
                <a:latin typeface="Times New Roman"/>
                <a:cs typeface="Times New Roman"/>
              </a:rPr>
              <a:t>____2. Which one 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following in not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factor that encourages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standardization?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High </a:t>
            </a:r>
            <a:r>
              <a:rPr sz="1200" spc="5" dirty="0">
                <a:latin typeface="Times New Roman"/>
                <a:cs typeface="Times New Roman"/>
              </a:rPr>
              <a:t>cost of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adaptation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Marketing to </a:t>
            </a:r>
            <a:r>
              <a:rPr sz="1200" spc="10" dirty="0">
                <a:latin typeface="Times New Roman"/>
                <a:cs typeface="Times New Roman"/>
              </a:rPr>
              <a:t>predominantly </a:t>
            </a:r>
            <a:r>
              <a:rPr sz="1200" spc="5" dirty="0">
                <a:latin typeface="Times New Roman"/>
                <a:cs typeface="Times New Roman"/>
              </a:rPr>
              <a:t>similar countries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Economies of scale in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production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Differences in technical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standards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200" spc="5" dirty="0">
                <a:latin typeface="Times New Roman"/>
                <a:cs typeface="Times New Roman"/>
              </a:rPr>
              <a:t>____3. Which one of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following statements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true?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The benefit of good branding to the </a:t>
            </a:r>
            <a:r>
              <a:rPr sz="1200" dirty="0">
                <a:latin typeface="Times New Roman"/>
                <a:cs typeface="Times New Roman"/>
              </a:rPr>
              <a:t>firm is </a:t>
            </a:r>
            <a:r>
              <a:rPr sz="1200" spc="5" dirty="0">
                <a:latin typeface="Times New Roman"/>
                <a:cs typeface="Times New Roman"/>
              </a:rPr>
              <a:t>brand loyalty and repeat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purchases.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Times New Roman"/>
              <a:buAutoNum type="alphaLcParenR"/>
            </a:pPr>
            <a:endParaRPr sz="1050">
              <a:latin typeface="Times New Roman"/>
              <a:cs typeface="Times New Roman"/>
            </a:endParaRPr>
          </a:p>
          <a:p>
            <a:pPr marL="12700" marR="12700">
              <a:lnSpc>
                <a:spcPts val="1380"/>
              </a:lnSpc>
              <a:spcBef>
                <a:spcPts val="5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Brand </a:t>
            </a:r>
            <a:r>
              <a:rPr sz="1200" spc="5" dirty="0">
                <a:latin typeface="Times New Roman"/>
                <a:cs typeface="Times New Roman"/>
              </a:rPr>
              <a:t>extension to </a:t>
            </a:r>
            <a:r>
              <a:rPr sz="1200" dirty="0">
                <a:latin typeface="Times New Roman"/>
                <a:cs typeface="Times New Roman"/>
              </a:rPr>
              <a:t>a new </a:t>
            </a:r>
            <a:r>
              <a:rPr sz="1200" spc="5" dirty="0">
                <a:latin typeface="Times New Roman"/>
                <a:cs typeface="Times New Roman"/>
              </a:rPr>
              <a:t>product leads to </a:t>
            </a:r>
            <a:r>
              <a:rPr sz="1200" dirty="0">
                <a:latin typeface="Times New Roman"/>
                <a:cs typeface="Times New Roman"/>
              </a:rPr>
              <a:t>higher </a:t>
            </a:r>
            <a:r>
              <a:rPr sz="1200" spc="5" dirty="0">
                <a:latin typeface="Times New Roman"/>
                <a:cs typeface="Times New Roman"/>
              </a:rPr>
              <a:t>advertising expenditure than using </a:t>
            </a:r>
            <a:r>
              <a:rPr sz="1200" dirty="0">
                <a:latin typeface="Times New Roman"/>
                <a:cs typeface="Times New Roman"/>
              </a:rPr>
              <a:t>a  new </a:t>
            </a:r>
            <a:r>
              <a:rPr sz="1200" spc="5" dirty="0">
                <a:latin typeface="Times New Roman"/>
                <a:cs typeface="Times New Roman"/>
              </a:rPr>
              <a:t>brand to </a:t>
            </a:r>
            <a:r>
              <a:rPr sz="1200" dirty="0">
                <a:latin typeface="Times New Roman"/>
                <a:cs typeface="Times New Roman"/>
              </a:rPr>
              <a:t>the new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product.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Times New Roman"/>
              <a:buAutoNum type="alphaLcParenR"/>
            </a:pPr>
            <a:endParaRPr sz="1000">
              <a:latin typeface="Times New Roman"/>
              <a:cs typeface="Times New Roman"/>
            </a:endParaRPr>
          </a:p>
          <a:p>
            <a:pPr marL="12700" marR="14604">
              <a:lnSpc>
                <a:spcPts val="1380"/>
              </a:lnSpc>
              <a:spcBef>
                <a:spcPts val="5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protect their brands in international markets smaller </a:t>
            </a:r>
            <a:r>
              <a:rPr sz="1200" dirty="0">
                <a:latin typeface="Times New Roman"/>
                <a:cs typeface="Times New Roman"/>
              </a:rPr>
              <a:t>firms </a:t>
            </a:r>
            <a:r>
              <a:rPr sz="1200" spc="5" dirty="0">
                <a:latin typeface="Times New Roman"/>
                <a:cs typeface="Times New Roman"/>
              </a:rPr>
              <a:t>have to use blanket  registration in </a:t>
            </a:r>
            <a:r>
              <a:rPr sz="1200" dirty="0">
                <a:latin typeface="Times New Roman"/>
                <a:cs typeface="Times New Roman"/>
              </a:rPr>
              <a:t>all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0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Product piracy and counterfeiting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5" dirty="0">
                <a:latin typeface="Times New Roman"/>
                <a:cs typeface="Times New Roman"/>
              </a:rPr>
              <a:t>be protected through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labeling.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13970">
              <a:lnSpc>
                <a:spcPts val="1380"/>
              </a:lnSpc>
            </a:pPr>
            <a:r>
              <a:rPr sz="1200" spc="5" dirty="0">
                <a:latin typeface="Times New Roman"/>
                <a:cs typeface="Times New Roman"/>
              </a:rPr>
              <a:t>_____4.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 </a:t>
            </a:r>
            <a:r>
              <a:rPr sz="1200" spc="5" dirty="0">
                <a:latin typeface="Times New Roman"/>
                <a:cs typeface="Times New Roman"/>
              </a:rPr>
              <a:t>arrangement </a:t>
            </a:r>
            <a:r>
              <a:rPr sz="1200" dirty="0">
                <a:latin typeface="Times New Roman"/>
                <a:cs typeface="Times New Roman"/>
              </a:rPr>
              <a:t>in which the </a:t>
            </a:r>
            <a:r>
              <a:rPr sz="1200" spc="5" dirty="0">
                <a:latin typeface="Times New Roman"/>
                <a:cs typeface="Times New Roman"/>
              </a:rPr>
              <a:t>manufacturer supplies goods </a:t>
            </a:r>
            <a:r>
              <a:rPr sz="1200" dirty="0">
                <a:latin typeface="Times New Roman"/>
                <a:cs typeface="Times New Roman"/>
              </a:rPr>
              <a:t>but </a:t>
            </a:r>
            <a:r>
              <a:rPr sz="1200" spc="5" dirty="0">
                <a:latin typeface="Times New Roman"/>
                <a:cs typeface="Times New Roman"/>
              </a:rPr>
              <a:t>the retailer </a:t>
            </a:r>
            <a:r>
              <a:rPr sz="1200" dirty="0">
                <a:latin typeface="Times New Roman"/>
                <a:cs typeface="Times New Roman"/>
              </a:rPr>
              <a:t>sells </a:t>
            </a:r>
            <a:r>
              <a:rPr sz="1200" spc="5" dirty="0">
                <a:latin typeface="Times New Roman"/>
                <a:cs typeface="Times New Roman"/>
              </a:rPr>
              <a:t>these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goods under its </a:t>
            </a:r>
            <a:r>
              <a:rPr sz="1200" dirty="0">
                <a:latin typeface="Times New Roman"/>
                <a:cs typeface="Times New Roman"/>
              </a:rPr>
              <a:t>own brand </a:t>
            </a:r>
            <a:r>
              <a:rPr sz="1200" spc="5" dirty="0">
                <a:latin typeface="Times New Roman"/>
                <a:cs typeface="Times New Roman"/>
              </a:rPr>
              <a:t>names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1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Counterfeiting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Private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branding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Country </a:t>
            </a:r>
            <a:r>
              <a:rPr sz="1200" dirty="0">
                <a:latin typeface="Times New Roman"/>
                <a:cs typeface="Times New Roman"/>
              </a:rPr>
              <a:t>–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– </a:t>
            </a:r>
            <a:r>
              <a:rPr sz="1200" spc="5" dirty="0">
                <a:latin typeface="Times New Roman"/>
                <a:cs typeface="Times New Roman"/>
              </a:rPr>
              <a:t>origin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effect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Brand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extension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95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9507"/>
            <a:ext cx="5956935" cy="4316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Times New Roman"/>
                <a:cs typeface="Times New Roman"/>
              </a:rPr>
              <a:t>____5.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good </a:t>
            </a:r>
            <a:r>
              <a:rPr sz="1200" spc="5" dirty="0">
                <a:latin typeface="Times New Roman"/>
                <a:cs typeface="Times New Roman"/>
              </a:rPr>
              <a:t>reason </a:t>
            </a:r>
            <a:r>
              <a:rPr sz="1200" dirty="0">
                <a:latin typeface="Times New Roman"/>
                <a:cs typeface="Times New Roman"/>
              </a:rPr>
              <a:t>for </a:t>
            </a:r>
            <a:r>
              <a:rPr sz="1200" spc="5" dirty="0">
                <a:latin typeface="Times New Roman"/>
                <a:cs typeface="Times New Roman"/>
              </a:rPr>
              <a:t>labeling in international marketing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The existence of lengthy and difficult transportation and logistics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networks.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Differences in climate </a:t>
            </a:r>
            <a:r>
              <a:rPr sz="1200" dirty="0">
                <a:latin typeface="Times New Roman"/>
                <a:cs typeface="Times New Roman"/>
              </a:rPr>
              <a:t>across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countries.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Foreign </a:t>
            </a:r>
            <a:r>
              <a:rPr sz="1200" spc="5" dirty="0">
                <a:latin typeface="Times New Roman"/>
                <a:cs typeface="Times New Roman"/>
              </a:rPr>
              <a:t>country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regulations</a:t>
            </a:r>
            <a:endParaRPr sz="1200">
              <a:latin typeface="Times New Roman"/>
              <a:cs typeface="Times New Roman"/>
            </a:endParaRPr>
          </a:p>
          <a:p>
            <a:pPr marL="180975" indent="-168910">
              <a:lnSpc>
                <a:spcPct val="100000"/>
              </a:lnSpc>
              <a:spcBef>
                <a:spcPts val="1140"/>
              </a:spcBef>
              <a:buAutoNum type="alphaLcParenR"/>
              <a:tabLst>
                <a:tab pos="181610" algn="l"/>
              </a:tabLst>
            </a:pPr>
            <a:r>
              <a:rPr sz="1200" spc="5" dirty="0">
                <a:latin typeface="Times New Roman"/>
                <a:cs typeface="Times New Roman"/>
              </a:rPr>
              <a:t>Environmental consciousness on the part of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consumer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200" b="1" spc="5" dirty="0">
                <a:latin typeface="Times New Roman"/>
                <a:cs typeface="Times New Roman"/>
              </a:rPr>
              <a:t>Questions for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5" dirty="0">
                <a:latin typeface="Times New Roman"/>
                <a:cs typeface="Times New Roman"/>
              </a:rPr>
              <a:t>Discussion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What </a:t>
            </a:r>
            <a:r>
              <a:rPr sz="1200" dirty="0">
                <a:latin typeface="Times New Roman"/>
                <a:cs typeface="Times New Roman"/>
              </a:rPr>
              <a:t>does </a:t>
            </a:r>
            <a:r>
              <a:rPr sz="1200" spc="5" dirty="0">
                <a:latin typeface="Times New Roman"/>
                <a:cs typeface="Times New Roman"/>
              </a:rPr>
              <a:t>selling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standardized product </a:t>
            </a:r>
            <a:r>
              <a:rPr sz="1200" dirty="0">
                <a:latin typeface="Times New Roman"/>
                <a:cs typeface="Times New Roman"/>
              </a:rPr>
              <a:t>in global </a:t>
            </a:r>
            <a:r>
              <a:rPr sz="1200" spc="5" dirty="0">
                <a:latin typeface="Times New Roman"/>
                <a:cs typeface="Times New Roman"/>
              </a:rPr>
              <a:t>markets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imply?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5" dirty="0">
                <a:latin typeface="Times New Roman"/>
                <a:cs typeface="Times New Roman"/>
              </a:rPr>
              <a:t>what </a:t>
            </a:r>
            <a:r>
              <a:rPr sz="1200" dirty="0">
                <a:latin typeface="Times New Roman"/>
                <a:cs typeface="Times New Roman"/>
              </a:rPr>
              <a:t>ways </a:t>
            </a:r>
            <a:r>
              <a:rPr sz="1200" spc="5" dirty="0">
                <a:latin typeface="Times New Roman"/>
                <a:cs typeface="Times New Roman"/>
              </a:rPr>
              <a:t>might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product be adapted for </a:t>
            </a:r>
            <a:r>
              <a:rPr sz="1200" dirty="0">
                <a:latin typeface="Times New Roman"/>
                <a:cs typeface="Times New Roman"/>
              </a:rPr>
              <a:t>global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markets?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What factors </a:t>
            </a:r>
            <a:r>
              <a:rPr sz="1200" dirty="0">
                <a:latin typeface="Times New Roman"/>
                <a:cs typeface="Times New Roman"/>
              </a:rPr>
              <a:t>encourage </a:t>
            </a:r>
            <a:r>
              <a:rPr sz="1200" spc="5" dirty="0">
                <a:latin typeface="Times New Roman"/>
                <a:cs typeface="Times New Roman"/>
              </a:rPr>
              <a:t>global standardization of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product?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What factors </a:t>
            </a:r>
            <a:r>
              <a:rPr sz="1200" dirty="0">
                <a:latin typeface="Times New Roman"/>
                <a:cs typeface="Times New Roman"/>
              </a:rPr>
              <a:t>encourage </a:t>
            </a:r>
            <a:r>
              <a:rPr sz="1200" spc="5" dirty="0">
                <a:latin typeface="Times New Roman"/>
                <a:cs typeface="Times New Roman"/>
              </a:rPr>
              <a:t>firms to adapt their product for foreign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markets?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Times New Roman"/>
              <a:buAutoNum type="arabicPeriod"/>
            </a:pPr>
            <a:endParaRPr sz="105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200" spc="10" dirty="0">
                <a:latin typeface="Times New Roman"/>
                <a:cs typeface="Times New Roman"/>
              </a:rPr>
              <a:t>Why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5" dirty="0">
                <a:latin typeface="Times New Roman"/>
                <a:cs typeface="Times New Roman"/>
              </a:rPr>
              <a:t>trademark and brand piracy important? </a:t>
            </a:r>
            <a:r>
              <a:rPr sz="1200" dirty="0">
                <a:latin typeface="Times New Roman"/>
                <a:cs typeface="Times New Roman"/>
              </a:rPr>
              <a:t>How can a </a:t>
            </a:r>
            <a:r>
              <a:rPr sz="1200" spc="5" dirty="0">
                <a:latin typeface="Times New Roman"/>
                <a:cs typeface="Times New Roman"/>
              </a:rPr>
              <a:t>firm protect itself against  such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action?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What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pros </a:t>
            </a:r>
            <a:r>
              <a:rPr sz="1200" spc="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cons </a:t>
            </a:r>
            <a:r>
              <a:rPr sz="1200" spc="5" dirty="0">
                <a:latin typeface="Times New Roman"/>
                <a:cs typeface="Times New Roman"/>
              </a:rPr>
              <a:t>of private branding in international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markets?</a:t>
            </a:r>
            <a:endParaRPr sz="1200">
              <a:latin typeface="Times New Roman"/>
              <a:cs typeface="Times New Roman"/>
            </a:endParaRPr>
          </a:p>
          <a:p>
            <a:pPr marL="469265" indent="-457200">
              <a:lnSpc>
                <a:spcPct val="100000"/>
              </a:lnSpc>
              <a:spcBef>
                <a:spcPts val="11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200" spc="5" dirty="0">
                <a:latin typeface="Times New Roman"/>
                <a:cs typeface="Times New Roman"/>
              </a:rPr>
              <a:t>What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the importance of “country of origin” in international product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marketing?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96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2004" y="860805"/>
            <a:ext cx="48158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CHAPTER 6: PRICING POLICY</a:t>
            </a:r>
            <a:r>
              <a:rPr spc="10" dirty="0"/>
              <a:t> </a:t>
            </a:r>
            <a:r>
              <a:rPr spc="-5" dirty="0"/>
              <a:t>DECISIONS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97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264387"/>
            <a:ext cx="5970270" cy="7633334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30"/>
              </a:spcBef>
            </a:pPr>
            <a:r>
              <a:rPr sz="1400" b="1" spc="-5" dirty="0">
                <a:latin typeface="Times New Roman"/>
                <a:cs typeface="Times New Roman"/>
              </a:rPr>
              <a:t>Introduction</a:t>
            </a:r>
            <a:endParaRPr sz="1400">
              <a:latin typeface="Times New Roman"/>
              <a:cs typeface="Times New Roman"/>
            </a:endParaRPr>
          </a:p>
          <a:p>
            <a:pPr marL="12700" marR="8890">
              <a:lnSpc>
                <a:spcPts val="2060"/>
              </a:lnSpc>
              <a:spcBef>
                <a:spcPts val="85"/>
              </a:spcBef>
            </a:pPr>
            <a:r>
              <a:rPr sz="1200" spc="-5" dirty="0">
                <a:latin typeface="Times New Roman"/>
                <a:cs typeface="Times New Roman"/>
              </a:rPr>
              <a:t>Pricing is part </a:t>
            </a:r>
            <a:r>
              <a:rPr sz="1200" dirty="0">
                <a:latin typeface="Times New Roman"/>
                <a:cs typeface="Times New Roman"/>
              </a:rPr>
              <a:t>of the marketing mix. </a:t>
            </a:r>
            <a:r>
              <a:rPr sz="1200" spc="-5" dirty="0">
                <a:latin typeface="Times New Roman"/>
                <a:cs typeface="Times New Roman"/>
              </a:rPr>
              <a:t>Pricing decisions </a:t>
            </a:r>
            <a:r>
              <a:rPr sz="1200" dirty="0">
                <a:latin typeface="Times New Roman"/>
                <a:cs typeface="Times New Roman"/>
              </a:rPr>
              <a:t>must </a:t>
            </a:r>
            <a:r>
              <a:rPr sz="1200" spc="-5" dirty="0">
                <a:latin typeface="Times New Roman"/>
                <a:cs typeface="Times New Roman"/>
              </a:rPr>
              <a:t>therefore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integrated </a:t>
            </a:r>
            <a:r>
              <a:rPr sz="1200" dirty="0">
                <a:latin typeface="Times New Roman"/>
                <a:cs typeface="Times New Roman"/>
              </a:rPr>
              <a:t>with other  </a:t>
            </a:r>
            <a:r>
              <a:rPr sz="1200" spc="-5" dirty="0">
                <a:latin typeface="Times New Roman"/>
                <a:cs typeface="Times New Roman"/>
              </a:rPr>
              <a:t>aspects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mix.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only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element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marketing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mix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revenue</a:t>
            </a:r>
            <a:endParaRPr sz="1200">
              <a:latin typeface="Times New Roman"/>
              <a:cs typeface="Times New Roman"/>
            </a:endParaRPr>
          </a:p>
          <a:p>
            <a:pPr marL="12700" marR="5715">
              <a:lnSpc>
                <a:spcPts val="2060"/>
              </a:lnSpc>
              <a:spcBef>
                <a:spcPts val="20"/>
              </a:spcBef>
            </a:pPr>
            <a:r>
              <a:rPr sz="1200" spc="-5" dirty="0">
                <a:latin typeface="Times New Roman"/>
                <a:cs typeface="Times New Roman"/>
              </a:rPr>
              <a:t>generating;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others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costs.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should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therefore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active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instrument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strategy  in the major </a:t>
            </a:r>
            <a:r>
              <a:rPr sz="1200" spc="-5" dirty="0">
                <a:latin typeface="Times New Roman"/>
                <a:cs typeface="Times New Roman"/>
              </a:rPr>
              <a:t>areas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decision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making.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600"/>
              </a:lnSpc>
              <a:spcBef>
                <a:spcPts val="440"/>
              </a:spcBef>
            </a:pPr>
            <a:r>
              <a:rPr sz="1200" spc="-5" dirty="0">
                <a:latin typeface="Times New Roman"/>
                <a:cs typeface="Times New Roman"/>
              </a:rPr>
              <a:t>Price serves as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means </a:t>
            </a:r>
            <a:r>
              <a:rPr sz="1200" dirty="0">
                <a:latin typeface="Times New Roman"/>
                <a:cs typeface="Times New Roman"/>
              </a:rPr>
              <a:t>of communication with the buyer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dirty="0">
                <a:latin typeface="Times New Roman"/>
                <a:cs typeface="Times New Roman"/>
              </a:rPr>
              <a:t>providing a </a:t>
            </a:r>
            <a:r>
              <a:rPr sz="1200" spc="-5" dirty="0">
                <a:latin typeface="Times New Roman"/>
                <a:cs typeface="Times New Roman"/>
              </a:rPr>
              <a:t>basis </a:t>
            </a:r>
            <a:r>
              <a:rPr sz="1200" dirty="0">
                <a:latin typeface="Times New Roman"/>
                <a:cs typeface="Times New Roman"/>
              </a:rPr>
              <a:t>for judging the  </a:t>
            </a:r>
            <a:r>
              <a:rPr sz="1200" spc="-5" dirty="0">
                <a:latin typeface="Times New Roman"/>
                <a:cs typeface="Times New Roman"/>
              </a:rPr>
              <a:t>attractiveness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offer.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major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competitive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tool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meeting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beating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close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rivals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  </a:t>
            </a:r>
            <a:r>
              <a:rPr sz="1200" dirty="0">
                <a:latin typeface="Times New Roman"/>
                <a:cs typeface="Times New Roman"/>
              </a:rPr>
              <a:t>substitutes. </a:t>
            </a:r>
            <a:r>
              <a:rPr sz="1200" spc="-5" dirty="0">
                <a:latin typeface="Times New Roman"/>
                <a:cs typeface="Times New Roman"/>
              </a:rPr>
              <a:t>Competition will often force prices </a:t>
            </a:r>
            <a:r>
              <a:rPr sz="1200" dirty="0">
                <a:latin typeface="Times New Roman"/>
                <a:cs typeface="Times New Roman"/>
              </a:rPr>
              <a:t>down </a:t>
            </a:r>
            <a:r>
              <a:rPr sz="1200" spc="-5" dirty="0">
                <a:latin typeface="Times New Roman"/>
                <a:cs typeface="Times New Roman"/>
              </a:rPr>
              <a:t>whereas </a:t>
            </a:r>
            <a:r>
              <a:rPr sz="1200" dirty="0">
                <a:latin typeface="Times New Roman"/>
                <a:cs typeface="Times New Roman"/>
              </a:rPr>
              <a:t>intracompany </a:t>
            </a:r>
            <a:r>
              <a:rPr sz="1200" spc="-5" dirty="0">
                <a:latin typeface="Times New Roman"/>
                <a:cs typeface="Times New Roman"/>
              </a:rPr>
              <a:t>financial  considerations </a:t>
            </a:r>
            <a:r>
              <a:rPr sz="1200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opposite </a:t>
            </a:r>
            <a:r>
              <a:rPr sz="1200" spc="-5" dirty="0">
                <a:latin typeface="Times New Roman"/>
                <a:cs typeface="Times New Roman"/>
              </a:rPr>
              <a:t>effect. Prices </a:t>
            </a:r>
            <a:r>
              <a:rPr sz="1200" dirty="0">
                <a:latin typeface="Times New Roman"/>
                <a:cs typeface="Times New Roman"/>
              </a:rPr>
              <a:t>along with </a:t>
            </a:r>
            <a:r>
              <a:rPr sz="1200" spc="-5" dirty="0">
                <a:latin typeface="Times New Roman"/>
                <a:cs typeface="Times New Roman"/>
              </a:rPr>
              <a:t>costs, will determine </a:t>
            </a:r>
            <a:r>
              <a:rPr sz="1200" dirty="0">
                <a:latin typeface="Times New Roman"/>
                <a:cs typeface="Times New Roman"/>
              </a:rPr>
              <a:t>the long-term  viability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enterprise.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  <a:spcBef>
                <a:spcPts val="610"/>
              </a:spcBef>
            </a:pPr>
            <a:r>
              <a:rPr sz="1200" spc="-5" dirty="0">
                <a:latin typeface="Times New Roman"/>
                <a:cs typeface="Times New Roman"/>
              </a:rPr>
              <a:t>Price </a:t>
            </a:r>
            <a:r>
              <a:rPr sz="1200" dirty="0">
                <a:latin typeface="Times New Roman"/>
                <a:cs typeface="Times New Roman"/>
              </a:rPr>
              <a:t>should not be </a:t>
            </a:r>
            <a:r>
              <a:rPr sz="1200" spc="-5" dirty="0">
                <a:latin typeface="Times New Roman"/>
                <a:cs typeface="Times New Roman"/>
              </a:rPr>
              <a:t>determined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isolation form the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marketing </a:t>
            </a:r>
            <a:r>
              <a:rPr sz="1200" dirty="0">
                <a:latin typeface="Times New Roman"/>
                <a:cs typeface="Times New Roman"/>
              </a:rPr>
              <a:t>mix </a:t>
            </a:r>
            <a:r>
              <a:rPr sz="1200" spc="-5" dirty="0">
                <a:latin typeface="Times New Roman"/>
                <a:cs typeface="Times New Roman"/>
              </a:rPr>
              <a:t>elements. Price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used effectively </a:t>
            </a:r>
            <a:r>
              <a:rPr sz="1200" dirty="0">
                <a:latin typeface="Times New Roman"/>
                <a:cs typeface="Times New Roman"/>
              </a:rPr>
              <a:t>in positioning the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marketplace. </a:t>
            </a:r>
            <a:r>
              <a:rPr sz="1200" spc="-15" dirty="0">
                <a:latin typeface="Times New Roman"/>
                <a:cs typeface="Times New Roman"/>
              </a:rPr>
              <a:t>It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be a major </a:t>
            </a:r>
            <a:r>
              <a:rPr sz="1200" spc="-5" dirty="0">
                <a:latin typeface="Times New Roman"/>
                <a:cs typeface="Times New Roman"/>
              </a:rPr>
              <a:t>determinant </a:t>
            </a:r>
            <a:r>
              <a:rPr sz="1200" dirty="0">
                <a:latin typeface="Times New Roman"/>
                <a:cs typeface="Times New Roman"/>
              </a:rPr>
              <a:t>in  how the </a:t>
            </a:r>
            <a:r>
              <a:rPr sz="1200" spc="-5" dirty="0">
                <a:latin typeface="Times New Roman"/>
                <a:cs typeface="Times New Roman"/>
              </a:rPr>
              <a:t>product is </a:t>
            </a:r>
            <a:r>
              <a:rPr sz="1200" dirty="0">
                <a:latin typeface="Times New Roman"/>
                <a:cs typeface="Times New Roman"/>
              </a:rPr>
              <a:t>to be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distributed.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Times New Roman"/>
              <a:cs typeface="Times New Roman"/>
            </a:endParaRPr>
          </a:p>
          <a:p>
            <a:pPr marL="241300" lvl="1" indent="-228600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Approaches </a:t>
            </a:r>
            <a:r>
              <a:rPr sz="1200" b="1" dirty="0">
                <a:latin typeface="Times New Roman"/>
                <a:cs typeface="Times New Roman"/>
              </a:rPr>
              <a:t>to </a:t>
            </a:r>
            <a:r>
              <a:rPr sz="1200" b="1" spc="-5" dirty="0">
                <a:latin typeface="Times New Roman"/>
                <a:cs typeface="Times New Roman"/>
              </a:rPr>
              <a:t>International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Pricing</a:t>
            </a:r>
            <a:endParaRPr sz="1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Times New Roman"/>
              <a:buAutoNum type="arabicPeriod"/>
            </a:pP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Several factors </a:t>
            </a:r>
            <a:r>
              <a:rPr sz="1200" dirty="0">
                <a:latin typeface="Times New Roman"/>
                <a:cs typeface="Times New Roman"/>
              </a:rPr>
              <a:t>are important in </a:t>
            </a:r>
            <a:r>
              <a:rPr sz="1200" spc="-5" dirty="0">
                <a:latin typeface="Times New Roman"/>
                <a:cs typeface="Times New Roman"/>
              </a:rPr>
              <a:t>international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pricing: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Times New Roman"/>
              <a:cs typeface="Times New Roman"/>
            </a:endParaRPr>
          </a:p>
          <a:p>
            <a:pPr marL="469265" lvl="2" indent="-228600">
              <a:lnSpc>
                <a:spcPct val="100000"/>
              </a:lnSpc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Setting </a:t>
            </a:r>
            <a:r>
              <a:rPr sz="1200" dirty="0">
                <a:latin typeface="Times New Roman"/>
                <a:cs typeface="Times New Roman"/>
              </a:rPr>
              <a:t>pricing </a:t>
            </a:r>
            <a:r>
              <a:rPr sz="1200" spc="-5" dirty="0">
                <a:latin typeface="Times New Roman"/>
                <a:cs typeface="Times New Roman"/>
              </a:rPr>
              <a:t>and strategic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objectives</a:t>
            </a:r>
            <a:endParaRPr sz="1200">
              <a:latin typeface="Times New Roman"/>
              <a:cs typeface="Times New Roman"/>
            </a:endParaRPr>
          </a:p>
          <a:p>
            <a:pPr marL="469265" lvl="2" indent="-228600">
              <a:lnSpc>
                <a:spcPct val="100000"/>
              </a:lnSpc>
              <a:spcBef>
                <a:spcPts val="620"/>
              </a:spcBef>
              <a:buAutoNum type="arabicPeriod"/>
              <a:tabLst>
                <a:tab pos="469900" algn="l"/>
              </a:tabLst>
            </a:pPr>
            <a:r>
              <a:rPr sz="1200" dirty="0">
                <a:latin typeface="Times New Roman"/>
                <a:cs typeface="Times New Roman"/>
              </a:rPr>
              <a:t>Monitoring </a:t>
            </a:r>
            <a:r>
              <a:rPr sz="1200" spc="-5" dirty="0">
                <a:latin typeface="Times New Roman"/>
                <a:cs typeface="Times New Roman"/>
              </a:rPr>
              <a:t>price-setting behavior </a:t>
            </a:r>
            <a:r>
              <a:rPr sz="1200" spc="10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competitors and </a:t>
            </a:r>
            <a:r>
              <a:rPr sz="1200" dirty="0">
                <a:latin typeface="Times New Roman"/>
                <a:cs typeface="Times New Roman"/>
              </a:rPr>
              <a:t>assessing their </a:t>
            </a:r>
            <a:r>
              <a:rPr sz="1200" spc="-5" dirty="0">
                <a:latin typeface="Times New Roman"/>
                <a:cs typeface="Times New Roman"/>
              </a:rPr>
              <a:t>strategic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objectives.</a:t>
            </a:r>
            <a:endParaRPr sz="1200">
              <a:latin typeface="Times New Roman"/>
              <a:cs typeface="Times New Roman"/>
            </a:endParaRPr>
          </a:p>
          <a:p>
            <a:pPr marL="469265" lvl="2" indent="-228600">
              <a:lnSpc>
                <a:spcPct val="100000"/>
              </a:lnSpc>
              <a:spcBef>
                <a:spcPts val="640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Evaluating consumers’ </a:t>
            </a:r>
            <a:r>
              <a:rPr sz="1200" dirty="0">
                <a:latin typeface="Times New Roman"/>
                <a:cs typeface="Times New Roman"/>
              </a:rPr>
              <a:t>ability to </a:t>
            </a:r>
            <a:r>
              <a:rPr sz="1200" spc="5" dirty="0">
                <a:latin typeface="Times New Roman"/>
                <a:cs typeface="Times New Roman"/>
              </a:rPr>
              <a:t>buy </a:t>
            </a:r>
            <a:r>
              <a:rPr sz="1200" dirty="0">
                <a:latin typeface="Times New Roman"/>
                <a:cs typeface="Times New Roman"/>
              </a:rPr>
              <a:t>in the various country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markets.</a:t>
            </a:r>
            <a:endParaRPr sz="1200">
              <a:latin typeface="Times New Roman"/>
              <a:cs typeface="Times New Roman"/>
            </a:endParaRPr>
          </a:p>
          <a:p>
            <a:pPr marL="469265" lvl="2" indent="-228600">
              <a:lnSpc>
                <a:spcPct val="100000"/>
              </a:lnSpc>
              <a:spcBef>
                <a:spcPts val="620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Relating </a:t>
            </a:r>
            <a:r>
              <a:rPr sz="1200" dirty="0">
                <a:latin typeface="Times New Roman"/>
                <a:cs typeface="Times New Roman"/>
              </a:rPr>
              <a:t>price to a </a:t>
            </a:r>
            <a:r>
              <a:rPr sz="1200" spc="-5" dirty="0">
                <a:latin typeface="Times New Roman"/>
                <a:cs typeface="Times New Roman"/>
              </a:rPr>
              <a:t>firm’s costs and profit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goals.</a:t>
            </a:r>
            <a:endParaRPr sz="1200">
              <a:latin typeface="Times New Roman"/>
              <a:cs typeface="Times New Roman"/>
            </a:endParaRPr>
          </a:p>
          <a:p>
            <a:pPr marL="469265" marR="5080" lvl="2" indent="-228600" algn="just">
              <a:lnSpc>
                <a:spcPct val="143900"/>
              </a:lnSpc>
              <a:spcBef>
                <a:spcPts val="5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Understanding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product-specific factors, </a:t>
            </a:r>
            <a:r>
              <a:rPr sz="1200" dirty="0">
                <a:latin typeface="Times New Roman"/>
                <a:cs typeface="Times New Roman"/>
              </a:rPr>
              <a:t>including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life </a:t>
            </a:r>
            <a:r>
              <a:rPr sz="1200" spc="-5" dirty="0">
                <a:latin typeface="Times New Roman"/>
                <a:cs typeface="Times New Roman"/>
              </a:rPr>
              <a:t>cycle stage,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affect  pricing.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Generally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reduced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mature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become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more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commodity  like </a:t>
            </a:r>
            <a:r>
              <a:rPr sz="1200" spc="-5" dirty="0">
                <a:latin typeface="Times New Roman"/>
                <a:cs typeface="Times New Roman"/>
              </a:rPr>
              <a:t>and face increased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competition.</a:t>
            </a:r>
            <a:endParaRPr sz="1200">
              <a:latin typeface="Times New Roman"/>
              <a:cs typeface="Times New Roman"/>
            </a:endParaRPr>
          </a:p>
          <a:p>
            <a:pPr marL="469265" marR="9525" lvl="2" indent="-228600" algn="just">
              <a:lnSpc>
                <a:spcPts val="2160"/>
              </a:lnSpc>
              <a:spcBef>
                <a:spcPts val="95"/>
              </a:spcBef>
              <a:buAutoNum type="arabicPeriod"/>
              <a:tabLst>
                <a:tab pos="469900" algn="l"/>
              </a:tabLst>
            </a:pPr>
            <a:r>
              <a:rPr sz="1200" spc="-5" dirty="0">
                <a:latin typeface="Times New Roman"/>
                <a:cs typeface="Times New Roman"/>
              </a:rPr>
              <a:t>Recognizing differences </a:t>
            </a:r>
            <a:r>
              <a:rPr sz="1200" dirty="0">
                <a:latin typeface="Times New Roman"/>
                <a:cs typeface="Times New Roman"/>
              </a:rPr>
              <a:t>in the country environment </a:t>
            </a:r>
            <a:r>
              <a:rPr sz="1200" spc="-5" dirty="0">
                <a:latin typeface="Times New Roman"/>
                <a:cs typeface="Times New Roman"/>
              </a:rPr>
              <a:t>governing prices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each national  market</a:t>
            </a:r>
            <a:r>
              <a:rPr sz="1200" spc="-5" dirty="0">
                <a:latin typeface="Symbol"/>
                <a:cs typeface="Symbol"/>
              </a:rPr>
              <a:t></a:t>
            </a:r>
            <a:r>
              <a:rPr sz="1200" spc="-5" dirty="0">
                <a:latin typeface="Times New Roman"/>
                <a:cs typeface="Times New Roman"/>
              </a:rPr>
              <a:t>differences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legal and </a:t>
            </a:r>
            <a:r>
              <a:rPr sz="1200" dirty="0">
                <a:latin typeface="Times New Roman"/>
                <a:cs typeface="Times New Roman"/>
              </a:rPr>
              <a:t>regulatory </a:t>
            </a:r>
            <a:r>
              <a:rPr sz="1200" spc="-5" dirty="0">
                <a:latin typeface="Times New Roman"/>
                <a:cs typeface="Times New Roman"/>
              </a:rPr>
              <a:t>environment, </a:t>
            </a:r>
            <a:r>
              <a:rPr sz="1200" dirty="0">
                <a:latin typeface="Times New Roman"/>
                <a:cs typeface="Times New Roman"/>
              </a:rPr>
              <a:t>the volatility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469265" marR="10160" algn="just">
              <a:lnSpc>
                <a:spcPts val="2110"/>
              </a:lnSpc>
              <a:spcBef>
                <a:spcPts val="90"/>
              </a:spcBef>
            </a:pP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5" dirty="0">
                <a:latin typeface="Symbol"/>
                <a:cs typeface="Symbol"/>
              </a:rPr>
              <a:t></a:t>
            </a:r>
            <a:r>
              <a:rPr sz="1200" spc="-5" dirty="0">
                <a:latin typeface="Times New Roman"/>
                <a:cs typeface="Times New Roman"/>
              </a:rPr>
              <a:t>exchange rates, market </a:t>
            </a:r>
            <a:r>
              <a:rPr sz="1200" dirty="0">
                <a:latin typeface="Times New Roman"/>
                <a:cs typeface="Times New Roman"/>
              </a:rPr>
              <a:t>structure (especially distribution </a:t>
            </a:r>
            <a:r>
              <a:rPr sz="1200" spc="-5" dirty="0">
                <a:latin typeface="Times New Roman"/>
                <a:cs typeface="Times New Roman"/>
              </a:rPr>
              <a:t>channels), and  competitive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environment.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2175" cy="7691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 algn="just">
              <a:lnSpc>
                <a:spcPct val="1438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Both </a:t>
            </a:r>
            <a:r>
              <a:rPr sz="1200" dirty="0">
                <a:latin typeface="Times New Roman"/>
                <a:cs typeface="Times New Roman"/>
              </a:rPr>
              <a:t>cost </a:t>
            </a:r>
            <a:r>
              <a:rPr sz="1200" spc="-5" dirty="0">
                <a:latin typeface="Times New Roman"/>
                <a:cs typeface="Times New Roman"/>
              </a:rPr>
              <a:t>and market considerations are important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pricing; </a:t>
            </a:r>
            <a:r>
              <a:rPr sz="1200" dirty="0">
                <a:latin typeface="Times New Roman"/>
                <a:cs typeface="Times New Roman"/>
              </a:rPr>
              <a:t>a company cannot sell  </a:t>
            </a:r>
            <a:r>
              <a:rPr sz="1200" spc="-5" dirty="0">
                <a:latin typeface="Times New Roman"/>
                <a:cs typeface="Times New Roman"/>
              </a:rPr>
              <a:t>goods below cost </a:t>
            </a:r>
            <a:r>
              <a:rPr sz="1200" dirty="0">
                <a:latin typeface="Times New Roman"/>
                <a:cs typeface="Times New Roman"/>
              </a:rPr>
              <a:t>of production </a:t>
            </a:r>
            <a:r>
              <a:rPr sz="1200" spc="-5" dirty="0">
                <a:latin typeface="Times New Roman"/>
                <a:cs typeface="Times New Roman"/>
              </a:rPr>
              <a:t>and remain </a:t>
            </a:r>
            <a:r>
              <a:rPr sz="1200" dirty="0">
                <a:latin typeface="Times New Roman"/>
                <a:cs typeface="Times New Roman"/>
              </a:rPr>
              <a:t>in business for </a:t>
            </a:r>
            <a:r>
              <a:rPr sz="1200" spc="5" dirty="0">
                <a:latin typeface="Times New Roman"/>
                <a:cs typeface="Times New Roman"/>
              </a:rPr>
              <a:t>very </a:t>
            </a:r>
            <a:r>
              <a:rPr sz="1200" spc="-5" dirty="0">
                <a:latin typeface="Times New Roman"/>
                <a:cs typeface="Times New Roman"/>
              </a:rPr>
              <a:t>long, and </a:t>
            </a:r>
            <a:r>
              <a:rPr sz="1200" dirty="0">
                <a:latin typeface="Times New Roman"/>
                <a:cs typeface="Times New Roman"/>
              </a:rPr>
              <a:t>neither can it </a:t>
            </a:r>
            <a:r>
              <a:rPr sz="1200" spc="-5" dirty="0">
                <a:latin typeface="Times New Roman"/>
                <a:cs typeface="Times New Roman"/>
              </a:rPr>
              <a:t>sell</a:t>
            </a:r>
            <a:r>
              <a:rPr sz="1200" spc="-1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goods  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price </a:t>
            </a:r>
            <a:r>
              <a:rPr sz="1200" dirty="0">
                <a:latin typeface="Times New Roman"/>
                <a:cs typeface="Times New Roman"/>
              </a:rPr>
              <a:t>unacceptable </a:t>
            </a:r>
            <a:r>
              <a:rPr sz="1200" spc="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marketplace. Firms unfamiliar </a:t>
            </a:r>
            <a:r>
              <a:rPr sz="120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overseas marketing and firms  </a:t>
            </a:r>
            <a:r>
              <a:rPr sz="1200" dirty="0">
                <a:latin typeface="Times New Roman"/>
                <a:cs typeface="Times New Roman"/>
              </a:rPr>
              <a:t>producing </a:t>
            </a:r>
            <a:r>
              <a:rPr sz="1200" spc="-5" dirty="0">
                <a:latin typeface="Times New Roman"/>
                <a:cs typeface="Times New Roman"/>
              </a:rPr>
              <a:t>industrial goods orient </a:t>
            </a:r>
            <a:r>
              <a:rPr sz="1200" dirty="0">
                <a:latin typeface="Times New Roman"/>
                <a:cs typeface="Times New Roman"/>
              </a:rPr>
              <a:t>their pricing solely on a </a:t>
            </a:r>
            <a:r>
              <a:rPr sz="1200" spc="-5" dirty="0">
                <a:latin typeface="Times New Roman"/>
                <a:cs typeface="Times New Roman"/>
              </a:rPr>
              <a:t>cost basis. Firms </a:t>
            </a:r>
            <a:r>
              <a:rPr sz="1200" dirty="0">
                <a:latin typeface="Times New Roman"/>
                <a:cs typeface="Times New Roman"/>
              </a:rPr>
              <a:t>that employ pricing</a:t>
            </a:r>
            <a:r>
              <a:rPr sz="1200" spc="-1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  part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strategic </a:t>
            </a:r>
            <a:r>
              <a:rPr sz="1200" dirty="0">
                <a:latin typeface="Times New Roman"/>
                <a:cs typeface="Times New Roman"/>
              </a:rPr>
              <a:t>mix, </a:t>
            </a:r>
            <a:r>
              <a:rPr sz="1200" spc="-5" dirty="0">
                <a:latin typeface="Times New Roman"/>
                <a:cs typeface="Times New Roman"/>
              </a:rPr>
              <a:t>however, </a:t>
            </a:r>
            <a:r>
              <a:rPr sz="1200" dirty="0">
                <a:latin typeface="Times New Roman"/>
                <a:cs typeface="Times New Roman"/>
              </a:rPr>
              <a:t>are aware of such </a:t>
            </a:r>
            <a:r>
              <a:rPr sz="1200" spc="-5" dirty="0">
                <a:latin typeface="Times New Roman"/>
                <a:cs typeface="Times New Roman"/>
              </a:rPr>
              <a:t>alternatives as </a:t>
            </a:r>
            <a:r>
              <a:rPr sz="1200" dirty="0">
                <a:latin typeface="Times New Roman"/>
                <a:cs typeface="Times New Roman"/>
              </a:rPr>
              <a:t>market </a:t>
            </a:r>
            <a:r>
              <a:rPr sz="1200" spc="-5" dirty="0">
                <a:latin typeface="Times New Roman"/>
                <a:cs typeface="Times New Roman"/>
              </a:rPr>
              <a:t>segmentation from  </a:t>
            </a:r>
            <a:r>
              <a:rPr sz="1200" dirty="0">
                <a:latin typeface="Times New Roman"/>
                <a:cs typeface="Times New Roman"/>
              </a:rPr>
              <a:t>country to country or </a:t>
            </a:r>
            <a:r>
              <a:rPr sz="1200" spc="-5" dirty="0">
                <a:latin typeface="Times New Roman"/>
                <a:cs typeface="Times New Roman"/>
              </a:rPr>
              <a:t>market-to-market, competitive pricing </a:t>
            </a:r>
            <a:r>
              <a:rPr sz="1200" dirty="0">
                <a:latin typeface="Times New Roman"/>
                <a:cs typeface="Times New Roman"/>
              </a:rPr>
              <a:t>in the </a:t>
            </a:r>
            <a:r>
              <a:rPr sz="1200" spc="-5" dirty="0">
                <a:latin typeface="Times New Roman"/>
                <a:cs typeface="Times New Roman"/>
              </a:rPr>
              <a:t>marketplace, and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5" dirty="0">
                <a:latin typeface="Times New Roman"/>
                <a:cs typeface="Times New Roman"/>
              </a:rPr>
              <a:t>market  oriented </a:t>
            </a:r>
            <a:r>
              <a:rPr sz="1200" dirty="0">
                <a:latin typeface="Times New Roman"/>
                <a:cs typeface="Times New Roman"/>
              </a:rPr>
              <a:t>pricing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factors.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first-time pricing,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general alternatives </a:t>
            </a:r>
            <a:r>
              <a:rPr sz="1200" dirty="0">
                <a:latin typeface="Times New Roman"/>
                <a:cs typeface="Times New Roman"/>
              </a:rPr>
              <a:t>are (1) </a:t>
            </a:r>
            <a:r>
              <a:rPr sz="1200" spc="-5" dirty="0">
                <a:latin typeface="Times New Roman"/>
                <a:cs typeface="Times New Roman"/>
              </a:rPr>
              <a:t>skimming, </a:t>
            </a:r>
            <a:r>
              <a:rPr sz="1200" dirty="0">
                <a:latin typeface="Times New Roman"/>
                <a:cs typeface="Times New Roman"/>
              </a:rPr>
              <a:t>(2) following the </a:t>
            </a: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2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price, and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635"/>
              </a:spcBef>
            </a:pPr>
            <a:r>
              <a:rPr sz="1200" dirty="0">
                <a:latin typeface="Times New Roman"/>
                <a:cs typeface="Times New Roman"/>
              </a:rPr>
              <a:t>(3) </a:t>
            </a:r>
            <a:r>
              <a:rPr sz="1200" spc="-5" dirty="0">
                <a:latin typeface="Times New Roman"/>
                <a:cs typeface="Times New Roman"/>
              </a:rPr>
              <a:t>penetration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pricing.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60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objective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i="1" dirty="0">
                <a:latin typeface="Times New Roman"/>
                <a:cs typeface="Times New Roman"/>
              </a:rPr>
              <a:t>skimming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achieve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highest </a:t>
            </a:r>
            <a:r>
              <a:rPr sz="1200" dirty="0">
                <a:latin typeface="Times New Roman"/>
                <a:cs typeface="Times New Roman"/>
              </a:rPr>
              <a:t>possible </a:t>
            </a:r>
            <a:r>
              <a:rPr sz="1200" spc="-5" dirty="0">
                <a:latin typeface="Times New Roman"/>
                <a:cs typeface="Times New Roman"/>
              </a:rPr>
              <a:t>contribution </a:t>
            </a:r>
            <a:r>
              <a:rPr sz="1200" dirty="0">
                <a:latin typeface="Times New Roman"/>
                <a:cs typeface="Times New Roman"/>
              </a:rPr>
              <a:t>in a short time </a:t>
            </a:r>
            <a:r>
              <a:rPr sz="1200" spc="-5" dirty="0">
                <a:latin typeface="Times New Roman"/>
                <a:cs typeface="Times New Roman"/>
              </a:rPr>
              <a:t>period.</a:t>
            </a:r>
            <a:r>
              <a:rPr sz="1200" spc="-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 firm uses </a:t>
            </a:r>
            <a:r>
              <a:rPr sz="1200" dirty="0">
                <a:latin typeface="Times New Roman"/>
                <a:cs typeface="Times New Roman"/>
              </a:rPr>
              <a:t>skimming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objective is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reach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segment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relatively</a:t>
            </a:r>
            <a:r>
              <a:rPr sz="1200" spc="-2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price-  insensitive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thus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willing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premium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value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received.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limited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supply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exists,  a company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follow a skimming </a:t>
            </a:r>
            <a:r>
              <a:rPr sz="1200" spc="-5" dirty="0">
                <a:latin typeface="Times New Roman"/>
                <a:cs typeface="Times New Roman"/>
              </a:rPr>
              <a:t>approach </a:t>
            </a:r>
            <a:r>
              <a:rPr sz="1200" dirty="0">
                <a:latin typeface="Times New Roman"/>
                <a:cs typeface="Times New Roman"/>
              </a:rPr>
              <a:t>in order to maximize </a:t>
            </a:r>
            <a:r>
              <a:rPr sz="1200" spc="-5" dirty="0">
                <a:latin typeface="Times New Roman"/>
                <a:cs typeface="Times New Roman"/>
              </a:rPr>
              <a:t>revenue and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match demand 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supply. </a:t>
            </a:r>
            <a:r>
              <a:rPr sz="1200" dirty="0">
                <a:latin typeface="Times New Roman"/>
                <a:cs typeface="Times New Roman"/>
              </a:rPr>
              <a:t>When a company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the only seller of a </a:t>
            </a:r>
            <a:r>
              <a:rPr sz="1200" spc="-5" dirty="0">
                <a:latin typeface="Times New Roman"/>
                <a:cs typeface="Times New Roman"/>
              </a:rPr>
              <a:t>new </a:t>
            </a:r>
            <a:r>
              <a:rPr sz="1200" dirty="0">
                <a:latin typeface="Times New Roman"/>
                <a:cs typeface="Times New Roman"/>
              </a:rPr>
              <a:t>or innovative product, a skimming </a:t>
            </a:r>
            <a:r>
              <a:rPr sz="1200" spc="-5" dirty="0">
                <a:latin typeface="Times New Roman"/>
                <a:cs typeface="Times New Roman"/>
              </a:rPr>
              <a:t>price  </a:t>
            </a:r>
            <a:r>
              <a:rPr sz="120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dirty="0">
                <a:latin typeface="Times New Roman"/>
                <a:cs typeface="Times New Roman"/>
              </a:rPr>
              <a:t>to maximize </a:t>
            </a:r>
            <a:r>
              <a:rPr sz="1200" spc="-5" dirty="0">
                <a:latin typeface="Times New Roman"/>
                <a:cs typeface="Times New Roman"/>
              </a:rPr>
              <a:t>profits </a:t>
            </a:r>
            <a:r>
              <a:rPr sz="1200" dirty="0">
                <a:latin typeface="Times New Roman"/>
                <a:cs typeface="Times New Roman"/>
              </a:rPr>
              <a:t>until </a:t>
            </a:r>
            <a:r>
              <a:rPr sz="1200" spc="-5" dirty="0">
                <a:latin typeface="Times New Roman"/>
                <a:cs typeface="Times New Roman"/>
              </a:rPr>
              <a:t>competition forces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lower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price.</a:t>
            </a:r>
            <a:endParaRPr sz="12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43800"/>
              </a:lnSpc>
              <a:spcBef>
                <a:spcPts val="590"/>
              </a:spcBef>
            </a:pPr>
            <a:r>
              <a:rPr sz="1200" dirty="0">
                <a:latin typeface="Times New Roman"/>
                <a:cs typeface="Times New Roman"/>
              </a:rPr>
              <a:t>Skimming </a:t>
            </a:r>
            <a:r>
              <a:rPr sz="1200" spc="-5" dirty="0">
                <a:latin typeface="Times New Roman"/>
                <a:cs typeface="Times New Roman"/>
              </a:rPr>
              <a:t>often is used in </a:t>
            </a:r>
            <a:r>
              <a:rPr sz="1200" dirty="0">
                <a:latin typeface="Times New Roman"/>
                <a:cs typeface="Times New Roman"/>
              </a:rPr>
              <a:t>those </a:t>
            </a:r>
            <a:r>
              <a:rPr sz="1200" spc="-5" dirty="0">
                <a:latin typeface="Times New Roman"/>
                <a:cs typeface="Times New Roman"/>
              </a:rPr>
              <a:t>markets where there </a:t>
            </a:r>
            <a:r>
              <a:rPr sz="1200" dirty="0">
                <a:latin typeface="Times New Roman"/>
                <a:cs typeface="Times New Roman"/>
              </a:rPr>
              <a:t>are only </a:t>
            </a:r>
            <a:r>
              <a:rPr sz="1200" spc="-5" dirty="0">
                <a:latin typeface="Times New Roman"/>
                <a:cs typeface="Times New Roman"/>
              </a:rPr>
              <a:t>two </a:t>
            </a:r>
            <a:r>
              <a:rPr sz="1200" dirty="0">
                <a:latin typeface="Times New Roman"/>
                <a:cs typeface="Times New Roman"/>
              </a:rPr>
              <a:t>income levels, the </a:t>
            </a:r>
            <a:r>
              <a:rPr sz="1200" spc="-5" dirty="0">
                <a:latin typeface="Times New Roman"/>
                <a:cs typeface="Times New Roman"/>
              </a:rPr>
              <a:t>wealthy and  </a:t>
            </a:r>
            <a:r>
              <a:rPr sz="1200" dirty="0">
                <a:latin typeface="Times New Roman"/>
                <a:cs typeface="Times New Roman"/>
              </a:rPr>
              <a:t>the poor. </a:t>
            </a:r>
            <a:r>
              <a:rPr sz="1200" spc="-5" dirty="0">
                <a:latin typeface="Times New Roman"/>
                <a:cs typeface="Times New Roman"/>
              </a:rPr>
              <a:t>Costs </a:t>
            </a:r>
            <a:r>
              <a:rPr sz="1200" dirty="0">
                <a:latin typeface="Times New Roman"/>
                <a:cs typeface="Times New Roman"/>
              </a:rPr>
              <a:t>prohibit </a:t>
            </a:r>
            <a:r>
              <a:rPr sz="1200" spc="-5" dirty="0">
                <a:latin typeface="Times New Roman"/>
                <a:cs typeface="Times New Roman"/>
              </a:rPr>
              <a:t>setting </a:t>
            </a:r>
            <a:r>
              <a:rPr sz="1200" dirty="0">
                <a:latin typeface="Times New Roman"/>
                <a:cs typeface="Times New Roman"/>
              </a:rPr>
              <a:t>a price that </a:t>
            </a:r>
            <a:r>
              <a:rPr sz="1200" spc="-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attractive </a:t>
            </a:r>
            <a:r>
              <a:rPr sz="1200" dirty="0">
                <a:latin typeface="Times New Roman"/>
                <a:cs typeface="Times New Roman"/>
              </a:rPr>
              <a:t>to the lower-income </a:t>
            </a:r>
            <a:r>
              <a:rPr sz="1200" spc="-5" dirty="0">
                <a:latin typeface="Times New Roman"/>
                <a:cs typeface="Times New Roman"/>
              </a:rPr>
              <a:t>market, so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marketer charges </a:t>
            </a:r>
            <a:r>
              <a:rPr sz="1200" dirty="0">
                <a:latin typeface="Times New Roman"/>
                <a:cs typeface="Times New Roman"/>
              </a:rPr>
              <a:t>a premium </a:t>
            </a:r>
            <a:r>
              <a:rPr sz="1200" spc="-5" dirty="0">
                <a:latin typeface="Times New Roman"/>
                <a:cs typeface="Times New Roman"/>
              </a:rPr>
              <a:t>price and directs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product </a:t>
            </a:r>
            <a:r>
              <a:rPr sz="1200" dirty="0">
                <a:latin typeface="Times New Roman"/>
                <a:cs typeface="Times New Roman"/>
              </a:rPr>
              <a:t>to the high-income, relatively price-  </a:t>
            </a:r>
            <a:r>
              <a:rPr sz="1200" spc="-5" dirty="0">
                <a:latin typeface="Times New Roman"/>
                <a:cs typeface="Times New Roman"/>
              </a:rPr>
              <a:t>inelastic segment.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success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skimming depends on the ability </a:t>
            </a:r>
            <a:r>
              <a:rPr sz="1200" spc="-5" dirty="0">
                <a:latin typeface="Times New Roman"/>
                <a:cs typeface="Times New Roman"/>
              </a:rPr>
              <a:t>and speed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competitive  reaction.</a:t>
            </a:r>
            <a:endParaRPr sz="12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43700"/>
              </a:lnSpc>
              <a:spcBef>
                <a:spcPts val="610"/>
              </a:spcBef>
            </a:pPr>
            <a:r>
              <a:rPr sz="1200" spc="-1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similar products </a:t>
            </a:r>
            <a:r>
              <a:rPr sz="1200" dirty="0">
                <a:latin typeface="Times New Roman"/>
                <a:cs typeface="Times New Roman"/>
              </a:rPr>
              <a:t>already exist in the </a:t>
            </a:r>
            <a:r>
              <a:rPr sz="1200" spc="-5" dirty="0">
                <a:latin typeface="Times New Roman"/>
                <a:cs typeface="Times New Roman"/>
              </a:rPr>
              <a:t>target market, </a:t>
            </a:r>
            <a:r>
              <a:rPr sz="1200" i="1" spc="-5" dirty="0">
                <a:latin typeface="Times New Roman"/>
                <a:cs typeface="Times New Roman"/>
              </a:rPr>
              <a:t>market </a:t>
            </a:r>
            <a:r>
              <a:rPr sz="1200" i="1" dirty="0">
                <a:latin typeface="Times New Roman"/>
                <a:cs typeface="Times New Roman"/>
              </a:rPr>
              <a:t>pricing </a:t>
            </a:r>
            <a:r>
              <a:rPr sz="1200" dirty="0">
                <a:latin typeface="Times New Roman"/>
                <a:cs typeface="Times New Roman"/>
              </a:rPr>
              <a:t>can be </a:t>
            </a:r>
            <a:r>
              <a:rPr sz="1200" spc="-5" dirty="0">
                <a:latin typeface="Times New Roman"/>
                <a:cs typeface="Times New Roman"/>
              </a:rPr>
              <a:t>used.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final  customer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price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determined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based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competitive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prices,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production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  </a:t>
            </a:r>
            <a:r>
              <a:rPr sz="1200" dirty="0">
                <a:latin typeface="Times New Roman"/>
                <a:cs typeface="Times New Roman"/>
              </a:rPr>
              <a:t>must be </a:t>
            </a:r>
            <a:r>
              <a:rPr sz="1200" spc="-5" dirty="0">
                <a:latin typeface="Times New Roman"/>
                <a:cs typeface="Times New Roman"/>
              </a:rPr>
              <a:t>adjusted </a:t>
            </a:r>
            <a:r>
              <a:rPr sz="1200" dirty="0">
                <a:latin typeface="Times New Roman"/>
                <a:cs typeface="Times New Roman"/>
              </a:rPr>
              <a:t>to the </a:t>
            </a:r>
            <a:r>
              <a:rPr sz="1200" spc="-5" dirty="0">
                <a:latin typeface="Times New Roman"/>
                <a:cs typeface="Times New Roman"/>
              </a:rPr>
              <a:t>price.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approach requires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exporter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have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thorough </a:t>
            </a:r>
            <a:r>
              <a:rPr sz="1200" dirty="0">
                <a:latin typeface="Times New Roman"/>
                <a:cs typeface="Times New Roman"/>
              </a:rPr>
              <a:t>knowledge  of </a:t>
            </a:r>
            <a:r>
              <a:rPr sz="1200" spc="-5" dirty="0">
                <a:latin typeface="Times New Roman"/>
                <a:cs typeface="Times New Roman"/>
              </a:rPr>
              <a:t>product costs, as well as confidence </a:t>
            </a:r>
            <a:r>
              <a:rPr sz="1200" dirty="0">
                <a:latin typeface="Times New Roman"/>
                <a:cs typeface="Times New Roman"/>
              </a:rPr>
              <a:t>that the product life </a:t>
            </a:r>
            <a:r>
              <a:rPr sz="1200" spc="-5" dirty="0">
                <a:latin typeface="Times New Roman"/>
                <a:cs typeface="Times New Roman"/>
              </a:rPr>
              <a:t>cycle is </a:t>
            </a:r>
            <a:r>
              <a:rPr sz="1200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enough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warrant </a:t>
            </a:r>
            <a:r>
              <a:rPr sz="1200" dirty="0">
                <a:latin typeface="Times New Roman"/>
                <a:cs typeface="Times New Roman"/>
              </a:rPr>
              <a:t>entry  into the </a:t>
            </a:r>
            <a:r>
              <a:rPr sz="1200" spc="-5" dirty="0">
                <a:latin typeface="Times New Roman"/>
                <a:cs typeface="Times New Roman"/>
              </a:rPr>
              <a:t>market.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a reactive </a:t>
            </a:r>
            <a:r>
              <a:rPr sz="1200" spc="-5" dirty="0">
                <a:latin typeface="Times New Roman"/>
                <a:cs typeface="Times New Roman"/>
              </a:rPr>
              <a:t>approach and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lead </a:t>
            </a:r>
            <a:r>
              <a:rPr sz="1200" dirty="0">
                <a:latin typeface="Times New Roman"/>
                <a:cs typeface="Times New Roman"/>
              </a:rPr>
              <a:t>to problems if </a:t>
            </a:r>
            <a:r>
              <a:rPr sz="1200" spc="-5" dirty="0">
                <a:latin typeface="Times New Roman"/>
                <a:cs typeface="Times New Roman"/>
              </a:rPr>
              <a:t>sales volumes </a:t>
            </a:r>
            <a:r>
              <a:rPr sz="1200" dirty="0">
                <a:latin typeface="Times New Roman"/>
                <a:cs typeface="Times New Roman"/>
              </a:rPr>
              <a:t>never rise to  </a:t>
            </a:r>
            <a:r>
              <a:rPr sz="1200" spc="-5" dirty="0">
                <a:latin typeface="Times New Roman"/>
                <a:cs typeface="Times New Roman"/>
              </a:rPr>
              <a:t>sufficient levels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produce </a:t>
            </a:r>
            <a:r>
              <a:rPr sz="1200" dirty="0">
                <a:latin typeface="Times New Roman"/>
                <a:cs typeface="Times New Roman"/>
              </a:rPr>
              <a:t>a satisfactory </a:t>
            </a:r>
            <a:r>
              <a:rPr sz="1200" spc="-5" dirty="0">
                <a:latin typeface="Times New Roman"/>
                <a:cs typeface="Times New Roman"/>
              </a:rPr>
              <a:t>return. Although firms typically </a:t>
            </a:r>
            <a:r>
              <a:rPr sz="1200" dirty="0">
                <a:latin typeface="Times New Roman"/>
                <a:cs typeface="Times New Roman"/>
              </a:rPr>
              <a:t>use pricing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dirty="0">
                <a:latin typeface="Times New Roman"/>
                <a:cs typeface="Times New Roman"/>
              </a:rPr>
              <a:t>a  </a:t>
            </a:r>
            <a:r>
              <a:rPr sz="1200" spc="-5" dirty="0">
                <a:latin typeface="Times New Roman"/>
                <a:cs typeface="Times New Roman"/>
              </a:rPr>
              <a:t>differentiation </a:t>
            </a:r>
            <a:r>
              <a:rPr sz="1200" dirty="0">
                <a:latin typeface="Times New Roman"/>
                <a:cs typeface="Times New Roman"/>
              </a:rPr>
              <a:t>tool, the </a:t>
            </a:r>
            <a:r>
              <a:rPr sz="1200" spc="-5" dirty="0">
                <a:latin typeface="Times New Roman"/>
                <a:cs typeface="Times New Roman"/>
              </a:rPr>
              <a:t>international marketing manager </a:t>
            </a:r>
            <a:r>
              <a:rPr sz="1200" spc="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have no choice but to </a:t>
            </a:r>
            <a:r>
              <a:rPr sz="1200" spc="-5" dirty="0">
                <a:latin typeface="Times New Roman"/>
                <a:cs typeface="Times New Roman"/>
              </a:rPr>
              <a:t>accept </a:t>
            </a:r>
            <a:r>
              <a:rPr sz="120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prevailing world market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98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08481"/>
            <a:ext cx="5970270" cy="8105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algn="just">
              <a:lnSpc>
                <a:spcPct val="143800"/>
              </a:lnSpc>
              <a:spcBef>
                <a:spcPts val="95"/>
              </a:spcBef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penetration </a:t>
            </a:r>
            <a:r>
              <a:rPr sz="1200" i="1" dirty="0">
                <a:latin typeface="Times New Roman"/>
                <a:cs typeface="Times New Roman"/>
              </a:rPr>
              <a:t>pricing </a:t>
            </a:r>
            <a:r>
              <a:rPr sz="1200" dirty="0">
                <a:latin typeface="Times New Roman"/>
                <a:cs typeface="Times New Roman"/>
              </a:rPr>
              <a:t>policy </a:t>
            </a:r>
            <a:r>
              <a:rPr sz="1200" spc="-5" dirty="0">
                <a:latin typeface="Times New Roman"/>
                <a:cs typeface="Times New Roman"/>
              </a:rPr>
              <a:t>is used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stimulate market growth and </a:t>
            </a:r>
            <a:r>
              <a:rPr sz="1200" dirty="0">
                <a:latin typeface="Times New Roman"/>
                <a:cs typeface="Times New Roman"/>
              </a:rPr>
              <a:t>capture </a:t>
            </a:r>
            <a:r>
              <a:rPr sz="1200" spc="-5" dirty="0">
                <a:latin typeface="Times New Roman"/>
                <a:cs typeface="Times New Roman"/>
              </a:rPr>
              <a:t>market </a:t>
            </a:r>
            <a:r>
              <a:rPr sz="1200" dirty="0">
                <a:latin typeface="Times New Roman"/>
                <a:cs typeface="Times New Roman"/>
              </a:rPr>
              <a:t>share </a:t>
            </a:r>
            <a:r>
              <a:rPr sz="1200" spc="10" dirty="0">
                <a:latin typeface="Times New Roman"/>
                <a:cs typeface="Times New Roman"/>
              </a:rPr>
              <a:t>by  </a:t>
            </a:r>
            <a:r>
              <a:rPr sz="1200" dirty="0">
                <a:latin typeface="Times New Roman"/>
                <a:cs typeface="Times New Roman"/>
              </a:rPr>
              <a:t>deliberately offering products </a:t>
            </a:r>
            <a:r>
              <a:rPr sz="1200" spc="-5" dirty="0">
                <a:latin typeface="Times New Roman"/>
                <a:cs typeface="Times New Roman"/>
              </a:rPr>
              <a:t>at low prices.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penetration </a:t>
            </a:r>
            <a:r>
              <a:rPr sz="1200" dirty="0">
                <a:latin typeface="Times New Roman"/>
                <a:cs typeface="Times New Roman"/>
              </a:rPr>
              <a:t>pricing is </a:t>
            </a:r>
            <a:r>
              <a:rPr sz="1200" spc="-5" dirty="0">
                <a:latin typeface="Times New Roman"/>
                <a:cs typeface="Times New Roman"/>
              </a:rPr>
              <a:t>used, </a:t>
            </a:r>
            <a:r>
              <a:rPr sz="1200" dirty="0">
                <a:latin typeface="Times New Roman"/>
                <a:cs typeface="Times New Roman"/>
              </a:rPr>
              <a:t>the product </a:t>
            </a:r>
            <a:r>
              <a:rPr sz="1200" spc="-5" dirty="0">
                <a:latin typeface="Times New Roman"/>
                <a:cs typeface="Times New Roman"/>
              </a:rPr>
              <a:t>is  offered at </a:t>
            </a:r>
            <a:r>
              <a:rPr sz="1200" dirty="0">
                <a:latin typeface="Times New Roman"/>
                <a:cs typeface="Times New Roman"/>
              </a:rPr>
              <a:t>a </a:t>
            </a:r>
            <a:r>
              <a:rPr sz="1200" spc="-5" dirty="0">
                <a:latin typeface="Times New Roman"/>
                <a:cs typeface="Times New Roman"/>
              </a:rPr>
              <a:t>low price intended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generate </a:t>
            </a:r>
            <a:r>
              <a:rPr sz="1200" dirty="0">
                <a:latin typeface="Times New Roman"/>
                <a:cs typeface="Times New Roman"/>
              </a:rPr>
              <a:t>volume </a:t>
            </a:r>
            <a:r>
              <a:rPr sz="1200" spc="-5" dirty="0">
                <a:latin typeface="Times New Roman"/>
                <a:cs typeface="Times New Roman"/>
              </a:rPr>
              <a:t>sales and </a:t>
            </a:r>
            <a:r>
              <a:rPr sz="1200" dirty="0">
                <a:latin typeface="Times New Roman"/>
                <a:cs typeface="Times New Roman"/>
              </a:rPr>
              <a:t>achieve </a:t>
            </a:r>
            <a:r>
              <a:rPr sz="1200" spc="-5" dirty="0">
                <a:latin typeface="Times New Roman"/>
                <a:cs typeface="Times New Roman"/>
              </a:rPr>
              <a:t>high market share, which  </a:t>
            </a:r>
            <a:r>
              <a:rPr sz="1200" dirty="0">
                <a:latin typeface="Times New Roman"/>
                <a:cs typeface="Times New Roman"/>
              </a:rPr>
              <a:t>would </a:t>
            </a:r>
            <a:r>
              <a:rPr sz="1200" spc="-5" dirty="0">
                <a:latin typeface="Times New Roman"/>
                <a:cs typeface="Times New Roman"/>
              </a:rPr>
              <a:t>compensate </a:t>
            </a:r>
            <a:r>
              <a:rPr sz="1200" dirty="0">
                <a:latin typeface="Times New Roman"/>
                <a:cs typeface="Times New Roman"/>
              </a:rPr>
              <a:t>for a </a:t>
            </a:r>
            <a:r>
              <a:rPr sz="1200" spc="-5" dirty="0">
                <a:latin typeface="Times New Roman"/>
                <a:cs typeface="Times New Roman"/>
              </a:rPr>
              <a:t>lower per-unit return. </a:t>
            </a:r>
            <a:r>
              <a:rPr sz="120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approach requires mass markets, </a:t>
            </a:r>
            <a:r>
              <a:rPr sz="1200" dirty="0">
                <a:latin typeface="Times New Roman"/>
                <a:cs typeface="Times New Roman"/>
              </a:rPr>
              <a:t>price-  </a:t>
            </a:r>
            <a:r>
              <a:rPr sz="1200" spc="-5" dirty="0">
                <a:latin typeface="Times New Roman"/>
                <a:cs typeface="Times New Roman"/>
              </a:rPr>
              <a:t>sensitive customers, and decreasing production </a:t>
            </a:r>
            <a:r>
              <a:rPr sz="1200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marketing costs as </a:t>
            </a:r>
            <a:r>
              <a:rPr sz="1200" dirty="0">
                <a:latin typeface="Times New Roman"/>
                <a:cs typeface="Times New Roman"/>
              </a:rPr>
              <a:t>sales </a:t>
            </a:r>
            <a:r>
              <a:rPr sz="1200" spc="-5" dirty="0">
                <a:latin typeface="Times New Roman"/>
                <a:cs typeface="Times New Roman"/>
              </a:rPr>
              <a:t>volumes increase. 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basic assumption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penetration </a:t>
            </a:r>
            <a:r>
              <a:rPr sz="1200" dirty="0">
                <a:latin typeface="Times New Roman"/>
                <a:cs typeface="Times New Roman"/>
              </a:rPr>
              <a:t>pricing </a:t>
            </a:r>
            <a:r>
              <a:rPr sz="1200" spc="-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that the lower </a:t>
            </a:r>
            <a:r>
              <a:rPr sz="1200" spc="-5" dirty="0">
                <a:latin typeface="Times New Roman"/>
                <a:cs typeface="Times New Roman"/>
              </a:rPr>
              <a:t>price will increase sales, which </a:t>
            </a:r>
            <a:r>
              <a:rPr sz="1200" spc="5" dirty="0">
                <a:latin typeface="Times New Roman"/>
                <a:cs typeface="Times New Roman"/>
              </a:rPr>
              <a:t>may  </a:t>
            </a:r>
            <a:r>
              <a:rPr sz="1200" dirty="0">
                <a:latin typeface="Times New Roman"/>
                <a:cs typeface="Times New Roman"/>
              </a:rPr>
              <a:t>not </a:t>
            </a:r>
            <a:r>
              <a:rPr sz="1200" spc="-5" dirty="0">
                <a:latin typeface="Times New Roman"/>
                <a:cs typeface="Times New Roman"/>
              </a:rPr>
              <a:t>always </a:t>
            </a:r>
            <a:r>
              <a:rPr sz="1200" dirty="0">
                <a:latin typeface="Times New Roman"/>
                <a:cs typeface="Times New Roman"/>
              </a:rPr>
              <a:t>be the</a:t>
            </a:r>
            <a:r>
              <a:rPr sz="1200" spc="-5" dirty="0">
                <a:latin typeface="Times New Roman"/>
                <a:cs typeface="Times New Roman"/>
              </a:rPr>
              <a:t> case.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Checklist</a:t>
            </a:r>
            <a:endParaRPr sz="1200">
              <a:latin typeface="Times New Roman"/>
              <a:cs typeface="Times New Roman"/>
            </a:endParaRPr>
          </a:p>
          <a:p>
            <a:pPr marL="12700" marR="6350">
              <a:lnSpc>
                <a:spcPct val="140900"/>
              </a:lnSpc>
              <a:spcBef>
                <a:spcPts val="57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If you understand </a:t>
            </a:r>
            <a:r>
              <a:rPr sz="1200" b="1" i="1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following phrases put </a:t>
            </a:r>
            <a:r>
              <a:rPr sz="1200" b="1" i="1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tick </a:t>
            </a:r>
            <a:r>
              <a:rPr sz="1200" b="1" i="1" dirty="0">
                <a:latin typeface="Times New Roman"/>
                <a:cs typeface="Times New Roman"/>
              </a:rPr>
              <a:t>(</a:t>
            </a:r>
            <a:r>
              <a:rPr sz="1250" b="1" i="1" dirty="0">
                <a:latin typeface="Wingdings 2"/>
                <a:cs typeface="Wingdings 2"/>
              </a:rPr>
              <a:t></a:t>
            </a:r>
            <a:r>
              <a:rPr sz="1200" b="1" i="1" dirty="0">
                <a:latin typeface="Times New Roman"/>
                <a:cs typeface="Times New Roman"/>
              </a:rPr>
              <a:t>) mark </a:t>
            </a:r>
            <a:r>
              <a:rPr sz="1200" b="1" i="1" spc="-10" dirty="0">
                <a:latin typeface="Times New Roman"/>
                <a:cs typeface="Times New Roman"/>
              </a:rPr>
              <a:t>in </a:t>
            </a:r>
            <a:r>
              <a:rPr sz="1200" b="1" i="1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box, otherwise read </a:t>
            </a:r>
            <a:r>
              <a:rPr sz="1200" b="1" i="1" dirty="0">
                <a:latin typeface="Times New Roman"/>
                <a:cs typeface="Times New Roman"/>
              </a:rPr>
              <a:t>the  </a:t>
            </a:r>
            <a:r>
              <a:rPr sz="1200" b="1" i="1" spc="-5" dirty="0">
                <a:latin typeface="Times New Roman"/>
                <a:cs typeface="Times New Roman"/>
              </a:rPr>
              <a:t>section </a:t>
            </a:r>
            <a:r>
              <a:rPr sz="1200" b="1" i="1" dirty="0">
                <a:latin typeface="Times New Roman"/>
                <a:cs typeface="Times New Roman"/>
              </a:rPr>
              <a:t>again</a:t>
            </a:r>
            <a:r>
              <a:rPr sz="1200" b="1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marL="697865" indent="-229235">
              <a:lnSpc>
                <a:spcPct val="100000"/>
              </a:lnSpc>
              <a:buFont typeface="Symbol"/>
              <a:buChar char=""/>
              <a:tabLst>
                <a:tab pos="697865" algn="l"/>
                <a:tab pos="698500" algn="l"/>
              </a:tabLst>
            </a:pPr>
            <a:r>
              <a:rPr sz="1200" spc="-5" dirty="0">
                <a:latin typeface="Times New Roman"/>
                <a:cs typeface="Times New Roman"/>
              </a:rPr>
              <a:t>Market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pricing……………………………………….</a:t>
            </a:r>
            <a:endParaRPr sz="1200">
              <a:latin typeface="Times New Roman"/>
              <a:cs typeface="Times New Roman"/>
            </a:endParaRPr>
          </a:p>
          <a:p>
            <a:pPr marL="697865" indent="-229235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697865" algn="l"/>
                <a:tab pos="698500" algn="l"/>
              </a:tabLst>
            </a:pPr>
            <a:r>
              <a:rPr sz="1200" spc="-5" dirty="0">
                <a:latin typeface="Times New Roman"/>
                <a:cs typeface="Times New Roman"/>
              </a:rPr>
              <a:t>Penetration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pricing…………………………………..</a:t>
            </a:r>
            <a:endParaRPr sz="1200">
              <a:latin typeface="Times New Roman"/>
              <a:cs typeface="Times New Roman"/>
            </a:endParaRPr>
          </a:p>
          <a:p>
            <a:pPr marL="697865" indent="-229235">
              <a:lnSpc>
                <a:spcPct val="100000"/>
              </a:lnSpc>
              <a:spcBef>
                <a:spcPts val="710"/>
              </a:spcBef>
              <a:buFont typeface="Symbol"/>
              <a:buChar char=""/>
              <a:tabLst>
                <a:tab pos="697865" algn="l"/>
                <a:tab pos="698500" algn="l"/>
              </a:tabLst>
            </a:pPr>
            <a:r>
              <a:rPr sz="1200" dirty="0">
                <a:latin typeface="Times New Roman"/>
                <a:cs typeface="Times New Roman"/>
              </a:rPr>
              <a:t>Skimming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pricing…………………………………….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Times New Roman"/>
                <a:cs typeface="Times New Roman"/>
              </a:rPr>
              <a:t>Section </a:t>
            </a:r>
            <a:r>
              <a:rPr sz="1200" b="1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Times New Roman"/>
              <a:cs typeface="Times New Roman"/>
            </a:endParaRPr>
          </a:p>
          <a:p>
            <a:pPr marL="241300" lvl="1" indent="-228600" algn="just">
              <a:lnSpc>
                <a:spcPct val="100000"/>
              </a:lnSpc>
              <a:buAutoNum type="arabicPeriod" startAt="2"/>
              <a:tabLst>
                <a:tab pos="2413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The Setting </a:t>
            </a:r>
            <a:r>
              <a:rPr sz="1200" b="1" dirty="0">
                <a:latin typeface="Times New Roman"/>
                <a:cs typeface="Times New Roman"/>
              </a:rPr>
              <a:t>of </a:t>
            </a:r>
            <a:r>
              <a:rPr sz="1200" b="1" spc="-10" dirty="0">
                <a:latin typeface="Times New Roman"/>
                <a:cs typeface="Times New Roman"/>
              </a:rPr>
              <a:t>Export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Prices</a:t>
            </a:r>
            <a:endParaRPr sz="1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Times New Roman"/>
              <a:buAutoNum type="arabicPeriod" startAt="2"/>
            </a:pPr>
            <a:endParaRPr sz="1000">
              <a:latin typeface="Times New Roman"/>
              <a:cs typeface="Times New Roman"/>
            </a:endParaRPr>
          </a:p>
          <a:p>
            <a:pPr marL="355600" lvl="2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Export </a:t>
            </a:r>
            <a:r>
              <a:rPr sz="1200" i="1" dirty="0">
                <a:latin typeface="Times New Roman"/>
                <a:cs typeface="Times New Roman"/>
              </a:rPr>
              <a:t>Pricing Strategy</a:t>
            </a:r>
            <a:endParaRPr sz="12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43700"/>
              </a:lnSpc>
              <a:spcBef>
                <a:spcPts val="610"/>
              </a:spcBef>
            </a:pPr>
            <a:r>
              <a:rPr sz="1200" spc="-5" dirty="0">
                <a:latin typeface="Times New Roman"/>
                <a:cs typeface="Times New Roman"/>
              </a:rPr>
              <a:t>Three general </a:t>
            </a:r>
            <a:r>
              <a:rPr sz="1200" dirty="0">
                <a:latin typeface="Times New Roman"/>
                <a:cs typeface="Times New Roman"/>
              </a:rPr>
              <a:t>price-setting </a:t>
            </a:r>
            <a:r>
              <a:rPr sz="1200" spc="-5" dirty="0">
                <a:latin typeface="Times New Roman"/>
                <a:cs typeface="Times New Roman"/>
              </a:rPr>
              <a:t>strategies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international marketing </a:t>
            </a:r>
            <a:r>
              <a:rPr sz="1200" dirty="0">
                <a:latin typeface="Times New Roman"/>
                <a:cs typeface="Times New Roman"/>
              </a:rPr>
              <a:t>are a standard </a:t>
            </a:r>
            <a:r>
              <a:rPr sz="1200" spc="-5" dirty="0">
                <a:latin typeface="Times New Roman"/>
                <a:cs typeface="Times New Roman"/>
              </a:rPr>
              <a:t>worldwide price;  dual pricing, </a:t>
            </a:r>
            <a:r>
              <a:rPr sz="1200" dirty="0">
                <a:latin typeface="Times New Roman"/>
                <a:cs typeface="Times New Roman"/>
              </a:rPr>
              <a:t>which differentiates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dirty="0">
                <a:latin typeface="Times New Roman"/>
                <a:cs typeface="Times New Roman"/>
              </a:rPr>
              <a:t>domestic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prices; and market-differentiated  pricing.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800"/>
              </a:lnSpc>
              <a:spcBef>
                <a:spcPts val="590"/>
              </a:spcBef>
            </a:pP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i="1" dirty="0">
                <a:latin typeface="Times New Roman"/>
                <a:cs typeface="Times New Roman"/>
              </a:rPr>
              <a:t>standard worldwide price </a:t>
            </a:r>
            <a:r>
              <a:rPr sz="1200" spc="5" dirty="0">
                <a:latin typeface="Times New Roman"/>
                <a:cs typeface="Times New Roman"/>
              </a:rPr>
              <a:t>may be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same </a:t>
            </a:r>
            <a:r>
              <a:rPr sz="1200" dirty="0">
                <a:latin typeface="Times New Roman"/>
                <a:cs typeface="Times New Roman"/>
              </a:rPr>
              <a:t>price </a:t>
            </a:r>
            <a:r>
              <a:rPr sz="1200" spc="-5" dirty="0">
                <a:latin typeface="Times New Roman"/>
                <a:cs typeface="Times New Roman"/>
              </a:rPr>
              <a:t>regardless </a:t>
            </a:r>
            <a:r>
              <a:rPr sz="1200" dirty="0">
                <a:latin typeface="Times New Roman"/>
                <a:cs typeface="Times New Roman"/>
              </a:rPr>
              <a:t>of the </a:t>
            </a:r>
            <a:r>
              <a:rPr sz="1200" spc="-5" dirty="0">
                <a:latin typeface="Times New Roman"/>
                <a:cs typeface="Times New Roman"/>
              </a:rPr>
              <a:t>buyer </a:t>
            </a:r>
            <a:r>
              <a:rPr sz="1200" dirty="0">
                <a:latin typeface="Times New Roman"/>
                <a:cs typeface="Times New Roman"/>
              </a:rPr>
              <a:t>(if </a:t>
            </a:r>
            <a:r>
              <a:rPr sz="1200" spc="-5" dirty="0">
                <a:latin typeface="Times New Roman"/>
                <a:cs typeface="Times New Roman"/>
              </a:rPr>
              <a:t>foreign </a:t>
            </a:r>
            <a:r>
              <a:rPr sz="1200" dirty="0">
                <a:latin typeface="Times New Roman"/>
                <a:cs typeface="Times New Roman"/>
              </a:rPr>
              <a:t>product  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marketing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costs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negligible)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based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average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unit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fixed,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variable,  and export-related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costs.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700"/>
              </a:lnSpc>
              <a:spcBef>
                <a:spcPts val="610"/>
              </a:spcBef>
            </a:pPr>
            <a:r>
              <a:rPr sz="1200" spc="-10" dirty="0">
                <a:latin typeface="Times New Roman"/>
                <a:cs typeface="Times New Roman"/>
              </a:rPr>
              <a:t>In </a:t>
            </a:r>
            <a:r>
              <a:rPr sz="1200" i="1" dirty="0">
                <a:latin typeface="Times New Roman"/>
                <a:cs typeface="Times New Roman"/>
              </a:rPr>
              <a:t>dual pricing</a:t>
            </a:r>
            <a:r>
              <a:rPr sz="1200" dirty="0">
                <a:latin typeface="Times New Roman"/>
                <a:cs typeface="Times New Roman"/>
              </a:rPr>
              <a:t>, domestic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export </a:t>
            </a:r>
            <a:r>
              <a:rPr sz="1200" spc="-5" dirty="0">
                <a:latin typeface="Times New Roman"/>
                <a:cs typeface="Times New Roman"/>
              </a:rPr>
              <a:t>prices </a:t>
            </a:r>
            <a:r>
              <a:rPr sz="1200" dirty="0">
                <a:latin typeface="Times New Roman"/>
                <a:cs typeface="Times New Roman"/>
              </a:rPr>
              <a:t>are </a:t>
            </a:r>
            <a:r>
              <a:rPr sz="1200" spc="-5" dirty="0">
                <a:latin typeface="Times New Roman"/>
                <a:cs typeface="Times New Roman"/>
              </a:rPr>
              <a:t>differentiated, and two approaches, </a:t>
            </a:r>
            <a:r>
              <a:rPr sz="1200" dirty="0">
                <a:latin typeface="Times New Roman"/>
                <a:cs typeface="Times New Roman"/>
              </a:rPr>
              <a:t>to pricing  export </a:t>
            </a:r>
            <a:r>
              <a:rPr sz="1200" spc="-5" dirty="0">
                <a:latin typeface="Times New Roman"/>
                <a:cs typeface="Times New Roman"/>
              </a:rPr>
              <a:t>products are available: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cost-plus </a:t>
            </a:r>
            <a:r>
              <a:rPr sz="1200" i="1" dirty="0">
                <a:latin typeface="Times New Roman"/>
                <a:cs typeface="Times New Roman"/>
              </a:rPr>
              <a:t>method </a:t>
            </a:r>
            <a:r>
              <a:rPr sz="1200" spc="-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i="1" dirty="0">
                <a:latin typeface="Times New Roman"/>
                <a:cs typeface="Times New Roman"/>
              </a:rPr>
              <a:t>marginal </a:t>
            </a:r>
            <a:r>
              <a:rPr sz="1200" i="1" spc="-5" dirty="0">
                <a:latin typeface="Times New Roman"/>
                <a:cs typeface="Times New Roman"/>
              </a:rPr>
              <a:t>cost method. </a:t>
            </a:r>
            <a:r>
              <a:rPr sz="120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cost-plus  </a:t>
            </a:r>
            <a:r>
              <a:rPr sz="1200" dirty="0">
                <a:latin typeface="Times New Roman"/>
                <a:cs typeface="Times New Roman"/>
              </a:rPr>
              <a:t>strategy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true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fully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allocating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domestic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foreign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product.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Firms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following  </a:t>
            </a:r>
            <a:r>
              <a:rPr sz="1200" spc="-5" dirty="0">
                <a:latin typeface="Times New Roman"/>
                <a:cs typeface="Times New Roman"/>
              </a:rPr>
              <a:t>this </a:t>
            </a:r>
            <a:r>
              <a:rPr sz="1200" dirty="0">
                <a:latin typeface="Times New Roman"/>
                <a:cs typeface="Times New Roman"/>
              </a:rPr>
              <a:t>strategy </a:t>
            </a:r>
            <a:r>
              <a:rPr sz="1200" spc="-5" dirty="0">
                <a:latin typeface="Times New Roman"/>
                <a:cs typeface="Times New Roman"/>
              </a:rPr>
              <a:t>insist </a:t>
            </a:r>
            <a:r>
              <a:rPr sz="1200" dirty="0">
                <a:latin typeface="Times New Roman"/>
                <a:cs typeface="Times New Roman"/>
              </a:rPr>
              <a:t>that no unit of a </a:t>
            </a:r>
            <a:r>
              <a:rPr sz="1200" spc="-5" dirty="0">
                <a:latin typeface="Times New Roman"/>
                <a:cs typeface="Times New Roman"/>
              </a:rPr>
              <a:t>similar product is different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5" dirty="0">
                <a:latin typeface="Times New Roman"/>
                <a:cs typeface="Times New Roman"/>
              </a:rPr>
              <a:t>any </a:t>
            </a:r>
            <a:r>
              <a:rPr sz="1200" dirty="0">
                <a:latin typeface="Times New Roman"/>
                <a:cs typeface="Times New Roman"/>
              </a:rPr>
              <a:t>other unit in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  and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each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unit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bears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its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full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share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total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fixed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variable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cost.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Although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type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14544" y="3861815"/>
            <a:ext cx="228600" cy="114300"/>
          </a:xfrm>
          <a:custGeom>
            <a:avLst/>
            <a:gdLst/>
            <a:ahLst/>
            <a:cxnLst/>
            <a:rect l="l" t="t" r="r" b="b"/>
            <a:pathLst>
              <a:path w="228600" h="114300">
                <a:moveTo>
                  <a:pt x="0" y="114300"/>
                </a:moveTo>
                <a:lnTo>
                  <a:pt x="228600" y="114300"/>
                </a:lnTo>
                <a:lnTo>
                  <a:pt x="228600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14544" y="4125467"/>
            <a:ext cx="228600" cy="114300"/>
          </a:xfrm>
          <a:custGeom>
            <a:avLst/>
            <a:gdLst/>
            <a:ahLst/>
            <a:cxnLst/>
            <a:rect l="l" t="t" r="r" b="b"/>
            <a:pathLst>
              <a:path w="228600" h="114300">
                <a:moveTo>
                  <a:pt x="0" y="114300"/>
                </a:moveTo>
                <a:lnTo>
                  <a:pt x="228600" y="114300"/>
                </a:lnTo>
                <a:lnTo>
                  <a:pt x="228600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25211" y="4387596"/>
            <a:ext cx="228600" cy="114300"/>
          </a:xfrm>
          <a:custGeom>
            <a:avLst/>
            <a:gdLst/>
            <a:ahLst/>
            <a:cxnLst/>
            <a:rect l="l" t="t" r="r" b="b"/>
            <a:pathLst>
              <a:path w="228600" h="114300">
                <a:moveTo>
                  <a:pt x="0" y="114300"/>
                </a:moveTo>
                <a:lnTo>
                  <a:pt x="228600" y="114300"/>
                </a:lnTo>
                <a:lnTo>
                  <a:pt x="228600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6604" y="9242077"/>
            <a:ext cx="798195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sz="1200" b="1" dirty="0">
                <a:latin typeface="Times New Roman"/>
                <a:cs typeface="Times New Roman"/>
              </a:rPr>
              <a:t>99</a:t>
            </a:fld>
            <a:r>
              <a:rPr sz="1200" b="1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| </a:t>
            </a:r>
            <a:r>
              <a:rPr sz="1200" spc="-5" dirty="0">
                <a:solidFill>
                  <a:srgbClr val="7E7E7E"/>
                </a:solidFill>
                <a:latin typeface="Times New Roman"/>
                <a:cs typeface="Times New Roman"/>
              </a:rPr>
              <a:t>P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a g</a:t>
            </a:r>
            <a:r>
              <a:rPr sz="1200" spc="-1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7E7E7E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39949</Words>
  <Application>Microsoft Office PowerPoint</Application>
  <PresentationFormat>Custom</PresentationFormat>
  <Paragraphs>2075</Paragraphs>
  <Slides>131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8" baseType="lpstr">
      <vt:lpstr>Calibri</vt:lpstr>
      <vt:lpstr>Symbol</vt:lpstr>
      <vt:lpstr>Times New Roman</vt:lpstr>
      <vt:lpstr>Tw Cen MT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6: PRICING POLICY DECISIONS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2020-04-24T07:19:49Z</dcterms:created>
  <dcterms:modified xsi:type="dcterms:W3CDTF">2020-04-24T07:22:05Z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2020-04-24T00:00:00Z</vt:filetime>
  </property>
  <property fmtid="{D5CDD505-2E9C-101B-9397-08002B2CF9AE}" pid="3" name="Creator">
    <vt:lpwstr>Microsoft® Word 2016</vt:lpwstr>
  </property>
  <property fmtid="{D5CDD505-2E9C-101B-9397-08002B2CF9AE}" pid="4" name="LastSaved">
    <vt:filetime>2020-04-24T00:00:00Z</vt:filetime>
  </property>
</Properties>
</file>