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86" r:id="rId5"/>
    <p:sldId id="28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5" r:id="rId19"/>
    <p:sldId id="287" r:id="rId20"/>
    <p:sldId id="288" r:id="rId21"/>
    <p:sldId id="289" r:id="rId22"/>
    <p:sldId id="290" r:id="rId23"/>
    <p:sldId id="291" r:id="rId24"/>
    <p:sldId id="293" r:id="rId25"/>
    <p:sldId id="294" r:id="rId26"/>
    <p:sldId id="295" r:id="rId27"/>
    <p:sldId id="296" r:id="rId28"/>
    <p:sldId id="297" r:id="rId29"/>
    <p:sldId id="273" r:id="rId30"/>
    <p:sldId id="280" r:id="rId31"/>
    <p:sldId id="281" r:id="rId32"/>
    <p:sldId id="282" r:id="rId33"/>
    <p:sldId id="283" r:id="rId34"/>
    <p:sldId id="274" r:id="rId35"/>
    <p:sldId id="275" r:id="rId36"/>
    <p:sldId id="276" r:id="rId37"/>
    <p:sldId id="279" r:id="rId38"/>
    <p:sldId id="277" r:id="rId39"/>
    <p:sldId id="29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DEC0-5537-4F92-8D91-DCEDCA3C4BD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0E0C0-9390-4678-ACA3-2C38390F2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CH1: Introduction to Operations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Learning Objectives</a:t>
            </a:r>
          </a:p>
          <a:p>
            <a:r>
              <a:rPr lang="en-US" dirty="0" smtClean="0"/>
              <a:t>After this lecture, students will be able to </a:t>
            </a:r>
          </a:p>
          <a:p>
            <a:pPr marL="708660" lvl="1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Define the terms </a:t>
            </a:r>
            <a:r>
              <a:rPr lang="en-US" i="1" dirty="0"/>
              <a:t>operations management</a:t>
            </a:r>
            <a:r>
              <a:rPr lang="en-US" dirty="0"/>
              <a:t> and </a:t>
            </a:r>
            <a:r>
              <a:rPr lang="en-US" i="1" dirty="0"/>
              <a:t>supply chain</a:t>
            </a:r>
          </a:p>
          <a:p>
            <a:pPr marL="708660" lvl="1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Identify the three major functional areas of organizations and describe how they interrelated</a:t>
            </a:r>
          </a:p>
          <a:p>
            <a:pPr marL="708660" lvl="1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Identify similarities and differences between production and service operations</a:t>
            </a:r>
          </a:p>
          <a:p>
            <a:pPr marL="708660" lvl="1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Explain the key aspects of operations management decision making</a:t>
            </a:r>
          </a:p>
          <a:p>
            <a:pPr marL="708660" lvl="1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Explain the need to manage the supply chain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Strategic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Arial" pitchFamily="34" charset="0"/>
              <a:buAutoNum type="arabicPeriod" startAt="5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Layout strategy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Integrate capacity needs, personnel levels, technology, and inventory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Determine the efficient flow of materials, people, and information. </a:t>
            </a:r>
          </a:p>
          <a:p>
            <a:pPr marL="609600" indent="-609600" algn="just">
              <a:buFont typeface="Arial" pitchFamily="34" charset="0"/>
              <a:buAutoNum type="arabicPeriod" startAt="6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Human resources and job design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Recruit, motivate, and retain personnel with the required talent and skills.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Integral and expensive part of the total system design.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Strategic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Arial" pitchFamily="34" charset="0"/>
              <a:buAutoNum type="arabicPeriod" startAt="7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Supply-chain management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Integrate supply chain into the firm’s strategy.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Determine what is to be purchased, from whom, and under what conditions. </a:t>
            </a:r>
          </a:p>
          <a:p>
            <a:pPr marL="609600" indent="-609600" algn="just">
              <a:buFont typeface="Arial" pitchFamily="34" charset="0"/>
              <a:buAutoNum type="arabicPeriod" startAt="8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Inventory management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Inventory ordering and holding decisions.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Optimize considering customer satisfaction, supplier capability, and production schedules.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Strategic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3900" indent="-723900">
              <a:buFont typeface="Arial" pitchFamily="34" charset="0"/>
              <a:buAutoNum type="arabicPeriod" startAt="9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Scheduling</a:t>
            </a:r>
          </a:p>
          <a:p>
            <a:pPr marL="1157288" lvl="1" indent="-433388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Determine and implement intermediate- and short-term schedules.</a:t>
            </a:r>
          </a:p>
          <a:p>
            <a:pPr marL="1157288" lvl="1" indent="-433388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Utilize personnel and facilities while meeting customer demands. </a:t>
            </a:r>
          </a:p>
          <a:p>
            <a:pPr marL="723900" indent="-723900" algn="just">
              <a:buFont typeface="Arial" pitchFamily="34" charset="0"/>
              <a:buAutoNum type="arabicPeriod" startAt="10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Maintenance</a:t>
            </a:r>
          </a:p>
          <a:p>
            <a:pPr marL="1157288" lvl="1" indent="-433388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Consider facility capacity, production demands, and personnel.</a:t>
            </a:r>
          </a:p>
          <a:p>
            <a:pPr marL="1157288" lvl="1" indent="-433388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Maintain a reliable and stable process.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Operations for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Goods and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Manufacturers produce tangible product, services often intangible</a:t>
            </a:r>
          </a:p>
          <a:p>
            <a:pPr>
              <a:lnSpc>
                <a:spcPct val="110000"/>
              </a:lnSpc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Operations activities often very similar</a:t>
            </a:r>
          </a:p>
          <a:p>
            <a:pPr>
              <a:lnSpc>
                <a:spcPct val="110000"/>
              </a:lnSpc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Distinction not always clear</a:t>
            </a:r>
          </a:p>
          <a:p>
            <a:pPr>
              <a:lnSpc>
                <a:spcPct val="110000"/>
              </a:lnSpc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Few pure services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Goods and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Production of goods (goods oriented)</a:t>
            </a:r>
          </a:p>
          <a:p>
            <a:pPr lvl="1"/>
            <a:r>
              <a:rPr lang="en-US" dirty="0" smtClean="0"/>
              <a:t>Tangible products </a:t>
            </a:r>
          </a:p>
          <a:p>
            <a:pPr lvl="2"/>
            <a:r>
              <a:rPr lang="en-US" dirty="0" smtClean="0"/>
              <a:t>Automobile</a:t>
            </a:r>
          </a:p>
          <a:p>
            <a:pPr lvl="2"/>
            <a:r>
              <a:rPr lang="en-US" dirty="0" smtClean="0"/>
              <a:t>Refrigerator</a:t>
            </a:r>
          </a:p>
          <a:p>
            <a:r>
              <a:rPr lang="en-US" dirty="0" smtClean="0"/>
              <a:t>Services (TV and auto repair, lawn care)</a:t>
            </a:r>
          </a:p>
          <a:p>
            <a:pPr lvl="2"/>
            <a:r>
              <a:rPr lang="en-US" dirty="0" smtClean="0"/>
              <a:t>Government</a:t>
            </a:r>
          </a:p>
          <a:p>
            <a:pPr lvl="2"/>
            <a:r>
              <a:rPr lang="en-US" dirty="0" smtClean="0"/>
              <a:t>Regulatory bodies, FAA, FDA</a:t>
            </a:r>
          </a:p>
          <a:p>
            <a:pPr lvl="2"/>
            <a:r>
              <a:rPr lang="en-US" dirty="0" smtClean="0"/>
              <a:t>Wholesale/retail</a:t>
            </a:r>
          </a:p>
          <a:p>
            <a:pPr lvl="2"/>
            <a:r>
              <a:rPr lang="en-US" dirty="0" smtClean="0"/>
              <a:t>Financial services</a:t>
            </a:r>
          </a:p>
          <a:p>
            <a:pPr lvl="2"/>
            <a:r>
              <a:rPr lang="en-US" dirty="0" smtClean="0"/>
              <a:t>Education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Goods vs. Service Operations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en-US" dirty="0" smtClean="0"/>
              <a:t>Differences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Customer contact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Uniformity of input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Labor content of jobs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Uniformity of output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Measurement of productivity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Production and delivery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Quality assurance</a:t>
            </a:r>
          </a:p>
          <a:p>
            <a:pPr marL="1295400" lvl="2" indent="-381000">
              <a:buFontTx/>
              <a:buAutoNum type="arabicPeriod"/>
            </a:pPr>
            <a:r>
              <a:rPr lang="en-US" dirty="0" smtClean="0"/>
              <a:t>Amount of inventory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vs. Service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Characteristic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Service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Output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Tangible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Intangible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Customer contact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Low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Uniformity of output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Low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Labor content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Low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Uniformity of input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Low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Measurement of productivity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Easy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Difficult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Opportunity to correct quality problems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Easy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Difficult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Historical Evolution of Operations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indent="-231775"/>
            <a:r>
              <a:rPr lang="en-US" sz="2400" dirty="0" smtClean="0"/>
              <a:t>Industrial revolution (1770’s)</a:t>
            </a:r>
          </a:p>
          <a:p>
            <a:pPr marL="231775" indent="-231775"/>
            <a:r>
              <a:rPr lang="en-US" sz="2400" dirty="0" smtClean="0"/>
              <a:t>Scientific management (1911)</a:t>
            </a:r>
          </a:p>
          <a:p>
            <a:pPr marL="566738" lvl="1" indent="-219075"/>
            <a:r>
              <a:rPr lang="en-US" sz="2000" dirty="0" smtClean="0"/>
              <a:t>Mass production</a:t>
            </a:r>
          </a:p>
          <a:p>
            <a:pPr marL="566738" lvl="1" indent="-219075"/>
            <a:r>
              <a:rPr lang="en-US" sz="2000" dirty="0" smtClean="0"/>
              <a:t>Interchangeable parts</a:t>
            </a:r>
          </a:p>
          <a:p>
            <a:pPr marL="566738" lvl="1" indent="-219075"/>
            <a:r>
              <a:rPr lang="en-US" sz="2000" dirty="0" smtClean="0"/>
              <a:t>Division of labor</a:t>
            </a:r>
          </a:p>
          <a:p>
            <a:pPr marL="231775" indent="-231775"/>
            <a:r>
              <a:rPr lang="en-US" sz="2400" dirty="0" smtClean="0"/>
              <a:t>Human relations movement (1920-60)</a:t>
            </a:r>
          </a:p>
          <a:p>
            <a:pPr marL="566738" lvl="1" indent="-219075"/>
            <a:r>
              <a:rPr lang="en-US" sz="2000" dirty="0" smtClean="0"/>
              <a:t>Unemployment insurance</a:t>
            </a:r>
          </a:p>
          <a:p>
            <a:pPr marL="566738" lvl="1" indent="-219075"/>
            <a:r>
              <a:rPr lang="en-US" sz="2000" dirty="0" smtClean="0"/>
              <a:t>Pension plans</a:t>
            </a:r>
          </a:p>
          <a:p>
            <a:pPr marL="231775" indent="-231775"/>
            <a:r>
              <a:rPr lang="en-US" sz="2400" dirty="0" smtClean="0"/>
              <a:t>Decision models (1915, 1960-70’s)</a:t>
            </a:r>
          </a:p>
          <a:p>
            <a:pPr marL="231775" indent="-231775"/>
            <a:r>
              <a:rPr lang="en-US" sz="2400" dirty="0" smtClean="0"/>
              <a:t>Influence of Japanese manufacturers (1970-1990)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Industrial Revolution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•</a:t>
            </a:r>
            <a:r>
              <a:rPr lang="en-US" dirty="0" smtClean="0"/>
              <a:t>The industrial </a:t>
            </a:r>
            <a:r>
              <a:rPr lang="en-US" dirty="0" err="1" smtClean="0"/>
              <a:t>revolutiondeveloped</a:t>
            </a:r>
            <a:r>
              <a:rPr lang="en-US" dirty="0" smtClean="0"/>
              <a:t> in England in the 1700s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smtClean="0"/>
              <a:t>The steam engine, invented by James Watt in 1764, largely replaced human and water power for factories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smtClean="0"/>
              <a:t>Adam Smith’s The Wealth of </a:t>
            </a:r>
            <a:r>
              <a:rPr lang="en-US" dirty="0" err="1" smtClean="0"/>
              <a:t>Nationsin</a:t>
            </a:r>
            <a:r>
              <a:rPr lang="en-US" dirty="0" smtClean="0"/>
              <a:t> 1776 touted the economic benefits of the specialization of labor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smtClean="0"/>
              <a:t>Thus the late-1700s factories had not only machine power but also ways of planning and controlling the tasks of workers.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Historical Developments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Industrial Revolution </a:t>
            </a:r>
            <a:r>
              <a:rPr lang="en-US" dirty="0" smtClean="0"/>
              <a:t>                 Late </a:t>
            </a:r>
            <a:r>
              <a:rPr lang="en-US" dirty="0" smtClean="0"/>
              <a:t>1700s </a:t>
            </a:r>
            <a:endParaRPr lang="en-US" dirty="0" smtClean="0"/>
          </a:p>
          <a:p>
            <a:r>
              <a:rPr lang="en-US" dirty="0" smtClean="0"/>
              <a:t>Scientific Management              Early </a:t>
            </a:r>
            <a:r>
              <a:rPr lang="en-US" dirty="0" smtClean="0"/>
              <a:t>1900s </a:t>
            </a:r>
            <a:endParaRPr lang="en-US" dirty="0" smtClean="0"/>
          </a:p>
          <a:p>
            <a:r>
              <a:rPr lang="en-US" dirty="0" smtClean="0"/>
              <a:t>Human </a:t>
            </a:r>
            <a:r>
              <a:rPr lang="en-US" dirty="0" smtClean="0"/>
              <a:t>Relations Movement </a:t>
            </a:r>
            <a:r>
              <a:rPr lang="en-US" dirty="0" smtClean="0"/>
              <a:t>  1930s </a:t>
            </a:r>
            <a:r>
              <a:rPr lang="en-US" dirty="0" smtClean="0"/>
              <a:t>to </a:t>
            </a:r>
            <a:r>
              <a:rPr lang="en-US" dirty="0" smtClean="0"/>
              <a:t>1960s</a:t>
            </a:r>
          </a:p>
          <a:p>
            <a:r>
              <a:rPr lang="en-US" dirty="0" smtClean="0"/>
              <a:t>Management </a:t>
            </a:r>
            <a:r>
              <a:rPr lang="en-US" dirty="0" smtClean="0"/>
              <a:t>Science </a:t>
            </a:r>
            <a:r>
              <a:rPr lang="en-US" dirty="0" smtClean="0"/>
              <a:t>                Mid-1900s </a:t>
            </a:r>
          </a:p>
          <a:p>
            <a:r>
              <a:rPr lang="en-US" dirty="0" smtClean="0"/>
              <a:t>Computer </a:t>
            </a:r>
            <a:r>
              <a:rPr lang="en-US" dirty="0" smtClean="0"/>
              <a:t>Age </a:t>
            </a:r>
            <a:r>
              <a:rPr lang="en-US" dirty="0" smtClean="0"/>
              <a:t>                                1970s</a:t>
            </a:r>
          </a:p>
          <a:p>
            <a:r>
              <a:rPr lang="en-US" dirty="0" smtClean="0"/>
              <a:t> </a:t>
            </a:r>
            <a:r>
              <a:rPr lang="en-US" dirty="0" smtClean="0"/>
              <a:t>Just-In-Time Systems </a:t>
            </a:r>
            <a:r>
              <a:rPr lang="en-US" dirty="0" smtClean="0"/>
              <a:t>                   1980s </a:t>
            </a:r>
          </a:p>
          <a:p>
            <a:r>
              <a:rPr lang="en-US" dirty="0" smtClean="0"/>
              <a:t>Total </a:t>
            </a:r>
            <a:r>
              <a:rPr lang="en-US" dirty="0" smtClean="0"/>
              <a:t>Quality Management (TQM) </a:t>
            </a:r>
            <a:r>
              <a:rPr lang="en-US" dirty="0" smtClean="0"/>
              <a:t>1980s</a:t>
            </a:r>
          </a:p>
          <a:p>
            <a:r>
              <a:rPr lang="en-US" dirty="0" smtClean="0"/>
              <a:t> </a:t>
            </a:r>
            <a:r>
              <a:rPr lang="en-US" dirty="0" smtClean="0"/>
              <a:t>Reengineering </a:t>
            </a:r>
            <a:r>
              <a:rPr lang="en-US" dirty="0" smtClean="0"/>
              <a:t>                             1980s </a:t>
            </a:r>
          </a:p>
          <a:p>
            <a:r>
              <a:rPr lang="en-US" dirty="0" smtClean="0"/>
              <a:t>Flexibility                                      1990s</a:t>
            </a:r>
          </a:p>
          <a:p>
            <a:r>
              <a:rPr lang="en-US" dirty="0" smtClean="0"/>
              <a:t> </a:t>
            </a:r>
            <a:r>
              <a:rPr lang="en-US" dirty="0" smtClean="0"/>
              <a:t>Time-based Competition </a:t>
            </a:r>
            <a:r>
              <a:rPr lang="en-US" dirty="0" smtClean="0"/>
              <a:t>       1990s </a:t>
            </a:r>
          </a:p>
          <a:p>
            <a:r>
              <a:rPr lang="en-US" dirty="0" smtClean="0"/>
              <a:t> </a:t>
            </a:r>
            <a:r>
              <a:rPr lang="en-US" dirty="0" smtClean="0"/>
              <a:t>Supply Chain Management </a:t>
            </a:r>
            <a:r>
              <a:rPr lang="en-US" dirty="0" smtClean="0"/>
              <a:t>  1990s</a:t>
            </a:r>
          </a:p>
          <a:p>
            <a:r>
              <a:rPr lang="en-US" dirty="0" smtClean="0"/>
              <a:t> </a:t>
            </a:r>
            <a:r>
              <a:rPr lang="en-US" dirty="0" smtClean="0"/>
              <a:t>Global Competition </a:t>
            </a:r>
            <a:r>
              <a:rPr lang="en-US" dirty="0" smtClean="0"/>
              <a:t>             1990s </a:t>
            </a:r>
          </a:p>
          <a:p>
            <a:r>
              <a:rPr lang="en-US" dirty="0" smtClean="0"/>
              <a:t>Environmental </a:t>
            </a:r>
            <a:r>
              <a:rPr lang="en-US" dirty="0" smtClean="0"/>
              <a:t>Issues </a:t>
            </a:r>
            <a:r>
              <a:rPr lang="en-US" dirty="0" smtClean="0"/>
              <a:t>            1990s </a:t>
            </a:r>
          </a:p>
          <a:p>
            <a:r>
              <a:rPr lang="en-US" dirty="0" smtClean="0"/>
              <a:t>Electronic </a:t>
            </a:r>
            <a:r>
              <a:rPr lang="en-US" dirty="0" smtClean="0"/>
              <a:t>Commerce Late </a:t>
            </a:r>
            <a:r>
              <a:rPr lang="en-US" dirty="0" smtClean="0"/>
              <a:t>    1990s </a:t>
            </a:r>
            <a:r>
              <a:rPr lang="en-US" dirty="0" smtClean="0"/>
              <a:t>– Early 21st Century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Definition of Operations Management (OM)</a:t>
            </a:r>
          </a:p>
          <a:p>
            <a:pPr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Organizational Functions</a:t>
            </a:r>
          </a:p>
          <a:p>
            <a:pPr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Why Study OM?</a:t>
            </a:r>
          </a:p>
          <a:p>
            <a:pPr>
              <a:buFont typeface="Arial Unicode MS" pitchFamily="34" charset="-128"/>
              <a:buChar char="▶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Significant Events in OM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Goods Versus Services</a:t>
            </a:r>
          </a:p>
          <a:p>
            <a:pPr>
              <a:buFont typeface="Arial Unicode MS" pitchFamily="34" charset="-128"/>
              <a:buChar char="▶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Measuring productivity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Industrial Revolution Late 1700s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Replaced traditional craft </a:t>
            </a:r>
            <a:r>
              <a:rPr lang="en-US" dirty="0" smtClean="0"/>
              <a:t>methods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• Substituted machine power for labor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Major contributions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–James Watt (1764): steam engine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</a:t>
            </a:r>
            <a:r>
              <a:rPr lang="en-US" dirty="0" smtClean="0"/>
              <a:t>Adam Smith (1776): division of labor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</a:t>
            </a:r>
            <a:r>
              <a:rPr lang="en-US" dirty="0" smtClean="0"/>
              <a:t>Eli Whitney (1790): interchangeable parts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Scientific Management Early 1900s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Separated ‘planning’ from ‘doing’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Management’s job was to discover worker’s physical limits through measurement, analysis &amp; </a:t>
            </a:r>
            <a:r>
              <a:rPr lang="en-US" dirty="0" smtClean="0"/>
              <a:t>observation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• Major contributors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–Fredrick Taylor: stopwatch time </a:t>
            </a:r>
            <a:r>
              <a:rPr lang="en-US" dirty="0" smtClean="0"/>
              <a:t>studies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–Henry Ford: moving assembly line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</a:t>
            </a:r>
            <a:r>
              <a:rPr lang="en-US" dirty="0" smtClean="0"/>
              <a:t>Relations Movement 1930s to 1960s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Recognition that factors other than money contribute to worker productivity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Major contributions: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</a:t>
            </a:r>
            <a:r>
              <a:rPr lang="en-US" dirty="0" smtClean="0"/>
              <a:t>Understanding of the Hawthorn effect: Study of Western Electric plant in Hawthorn, Illinois intended to study impact of environmental factors (light &amp; heat) on productivity, but found workers responded to management’s attention regardless of environmental </a:t>
            </a:r>
            <a:r>
              <a:rPr lang="en-US" dirty="0" smtClean="0"/>
              <a:t>changes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–Job </a:t>
            </a:r>
            <a:r>
              <a:rPr lang="en-US" dirty="0" smtClean="0"/>
              <a:t>enlargement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–Job enrichment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Science Mid-1900s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new quantitative techniques for common OM problems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–Major contributions include: inventory modeling, linear programming, project management, forecasting, statistical sampling, &amp; quality control </a:t>
            </a:r>
            <a:r>
              <a:rPr lang="en-US" dirty="0" smtClean="0"/>
              <a:t>techniques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– Played a large role in supporting American military operations during World War II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Age 1970s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Provided the tool necessary to support the widespread use of Management Science’s quantitative </a:t>
            </a:r>
            <a:r>
              <a:rPr lang="en-US" dirty="0" smtClean="0"/>
              <a:t>techniques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– the ability to process huge amounts of data quickly &amp; relatively cheaply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Major contributions include the development of Material Requirements Planning (MRP) systems for production control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Developments</a:t>
            </a:r>
            <a:r>
              <a:rPr lang="en-US" dirty="0" smtClean="0"/>
              <a:t>: 1980s Japanese Influence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Just-In-Time (JIT):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smtClean="0"/>
              <a:t>Techniques designed to achieve high-volume production using coordinated material flows, continuous improvement, &amp; elimination of </a:t>
            </a:r>
            <a:r>
              <a:rPr lang="en-US" dirty="0" smtClean="0"/>
              <a:t>waste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Total Quality Management (TQM): – Techniques designed to achieve high levels of product quality through shared responsibility &amp; by eliminating the root causes of product </a:t>
            </a:r>
            <a:r>
              <a:rPr lang="en-US" dirty="0" smtClean="0"/>
              <a:t>defects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• Business Process Reengineering: – ‘Clean sheet’ redesign of work processes to increase efficiency, improve quality &amp; reduce costs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Developments: 1990s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Flexibility: – Offer a greater variety of product choices on a mass scale (mass customization) • Time-based competition: – Developing new product designs &amp; delivering customer orders more quickly than competitors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Supply Chain Management – Cooperating with suppliers &amp; customers to reduce overall costs of the supply chain &amp; increase responsiveness to customers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Developments: 1990s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Global competition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– International trade agreements open new markets for expansion &amp; lower barriers to the entry of foreign competitors (e.g.: NAFTA &amp; GATT) – Creates the need for decision-making tools for facility location, compliance with </a:t>
            </a:r>
            <a:r>
              <a:rPr lang="en-US" dirty="0" err="1" smtClean="0"/>
              <a:t>with</a:t>
            </a:r>
            <a:r>
              <a:rPr lang="en-US" dirty="0" smtClean="0"/>
              <a:t> local regulations, tailoring product offerings to local tastes, managing distribution networks, …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Environmental issues: – Pressure from consumers &amp; regulators to reduce, reuse &amp; recycle solid wastes &amp; discharges to air &amp; water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Electronic Commerce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Internet &amp; related technologies enable new methods of business transactions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/>
              <a:t>– E-tailing creates a new outlet for retail goods &amp; services with global access and 24-7 availability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– </a:t>
            </a:r>
            <a:r>
              <a:rPr lang="en-US" dirty="0" smtClean="0"/>
              <a:t>Internet provides a cheap network for coordinating supply chain management </a:t>
            </a:r>
            <a:r>
              <a:rPr lang="en-US" dirty="0" smtClean="0"/>
              <a:t>information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• Developing influence of broadband &amp; wireless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Operations Management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</a:p>
          <a:p>
            <a:r>
              <a:rPr lang="en-US" dirty="0" smtClean="0"/>
              <a:t>Quantitative approaches</a:t>
            </a:r>
          </a:p>
          <a:p>
            <a:r>
              <a:rPr lang="en-US" dirty="0" smtClean="0"/>
              <a:t>Analysis of trade-offs</a:t>
            </a:r>
          </a:p>
          <a:p>
            <a:r>
              <a:rPr lang="en-US" dirty="0" smtClean="0"/>
              <a:t>Systems approach</a:t>
            </a:r>
          </a:p>
          <a:p>
            <a:r>
              <a:rPr lang="en-US" dirty="0" smtClean="0"/>
              <a:t>Establishing priorities</a:t>
            </a:r>
          </a:p>
          <a:p>
            <a:r>
              <a:rPr lang="en-US" dirty="0" smtClean="0"/>
              <a:t>Ethics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Is Operations Management?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33320"/>
                </a:solidFill>
                <a:latin typeface="Arial" pitchFamily="34" charset="0"/>
                <a:cs typeface="Arial" pitchFamily="34" charset="0"/>
              </a:rPr>
              <a:t>Production</a:t>
            </a:r>
            <a:r>
              <a:rPr lang="en-US" dirty="0" smtClean="0">
                <a:solidFill>
                  <a:srgbClr val="D333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creation of goods and services</a:t>
            </a:r>
          </a:p>
          <a:p>
            <a:r>
              <a:rPr lang="en-US" b="1" dirty="0">
                <a:solidFill>
                  <a:schemeClr val="accent1"/>
                </a:solidFill>
              </a:rPr>
              <a:t>Operations management (OM) </a:t>
            </a:r>
            <a:r>
              <a:rPr lang="en-US" dirty="0"/>
              <a:t>is the set of activities that create value in the form of goods and services by transforming inputs into outputs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comes from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A structure which has been built purposefully to exhibit features and characteristics of some other object.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i="1" dirty="0" smtClean="0"/>
              <a:t>Do not use “thing” or “something” in a definition.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Improved understanding and communication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Experimentation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Standardization for analysis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Abstraction vs. computability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models</a:t>
            </a:r>
          </a:p>
          <a:p>
            <a:pPr lvl="1"/>
            <a:r>
              <a:rPr lang="en-US" dirty="0" smtClean="0"/>
              <a:t>Physical models (prototypes)</a:t>
            </a:r>
          </a:p>
          <a:p>
            <a:pPr lvl="1"/>
            <a:r>
              <a:rPr lang="en-US" dirty="0" smtClean="0"/>
              <a:t>Schematic models (Graphs, charts, pictures)</a:t>
            </a:r>
          </a:p>
          <a:p>
            <a:pPr lvl="1"/>
            <a:r>
              <a:rPr lang="en-US" dirty="0" smtClean="0"/>
              <a:t>Mathematical models,</a:t>
            </a:r>
          </a:p>
          <a:p>
            <a:pPr lvl="2"/>
            <a:r>
              <a:rPr lang="en-US" dirty="0" smtClean="0"/>
              <a:t>Statistical models </a:t>
            </a:r>
          </a:p>
          <a:p>
            <a:pPr lvl="2"/>
            <a:r>
              <a:rPr lang="en-US" dirty="0" smtClean="0"/>
              <a:t>Inventory models</a:t>
            </a:r>
          </a:p>
          <a:p>
            <a:pPr lvl="2"/>
            <a:r>
              <a:rPr lang="en-US" dirty="0" smtClean="0"/>
              <a:t>Linear programming</a:t>
            </a:r>
          </a:p>
          <a:p>
            <a:pPr lvl="2"/>
            <a:r>
              <a:rPr lang="en-US" dirty="0" smtClean="0"/>
              <a:t>Queuing techniques</a:t>
            </a:r>
          </a:p>
          <a:p>
            <a:pPr lvl="2"/>
            <a:r>
              <a:rPr lang="en-US" dirty="0" smtClean="0"/>
              <a:t>Project management models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models : to test a proposed idea</a:t>
            </a:r>
          </a:p>
          <a:p>
            <a:pPr lvl="1">
              <a:buFontTx/>
              <a:buNone/>
            </a:pPr>
            <a:r>
              <a:rPr lang="en-US" dirty="0" smtClean="0"/>
              <a:t>– Monte Carlo Simulation </a:t>
            </a:r>
          </a:p>
          <a:p>
            <a:r>
              <a:rPr lang="en-US" dirty="0" smtClean="0"/>
              <a:t>Optimization models : to create an optimal idea</a:t>
            </a:r>
          </a:p>
          <a:p>
            <a:pPr lvl="1">
              <a:buFontTx/>
              <a:buNone/>
            </a:pPr>
            <a:r>
              <a:rPr lang="en-US" dirty="0" smtClean="0"/>
              <a:t>– Linear programming</a:t>
            </a:r>
          </a:p>
          <a:p>
            <a:r>
              <a:rPr lang="en-US" dirty="0" smtClean="0"/>
              <a:t>Pattern recognition models : to recognize a pattern</a:t>
            </a:r>
          </a:p>
          <a:p>
            <a:pPr lvl="1">
              <a:buFontTx/>
              <a:buNone/>
            </a:pPr>
            <a:r>
              <a:rPr lang="en-US" dirty="0" smtClean="0"/>
              <a:t>– Statistics, Forecasting, data mining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systems classified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Craft Production : System in which highly skilled workers use simple, flexible tools to produce small quantities of customized goods.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Carpenter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Lean production : System that uses minimal amounts of resources to produce a high volume of high-quality goods with some variety.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Dell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Mass production: System in which lower-skilled workers use specialized machinery to produce high volumes of standardized goods.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Ford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Decisions of Operations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/>
              <a:t>What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dirty="0" smtClean="0">
                <a:solidFill>
                  <a:schemeClr val="hlink"/>
                </a:solidFill>
              </a:rPr>
              <a:t>What resources/what amounts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/>
              <a:t>When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dirty="0" smtClean="0">
                <a:solidFill>
                  <a:schemeClr val="hlink"/>
                </a:solidFill>
              </a:rPr>
              <a:t>Needed/scheduled/ordered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/>
              <a:t>Where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dirty="0" smtClean="0">
                <a:solidFill>
                  <a:schemeClr val="hlink"/>
                </a:solidFill>
              </a:rPr>
              <a:t>Work to be done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/>
              <a:t>How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dirty="0" smtClean="0">
                <a:solidFill>
                  <a:schemeClr val="hlink"/>
                </a:solidFill>
              </a:rPr>
              <a:t>Designed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/>
              <a:t>Who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dirty="0" smtClean="0">
                <a:solidFill>
                  <a:schemeClr val="hlink"/>
                </a:solidFill>
              </a:rPr>
              <a:t>To do the work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Decision Making</a:t>
            </a:r>
            <a:b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/>
              <a:t>System </a:t>
            </a:r>
            <a:r>
              <a:rPr lang="en-US" sz="4000" dirty="0" smtClean="0"/>
              <a:t>Design</a:t>
            </a:r>
          </a:p>
          <a:p>
            <a:pPr>
              <a:buNone/>
            </a:pPr>
            <a:r>
              <a:rPr lang="en-US" sz="4000" dirty="0" smtClean="0"/>
              <a:t>capacity</a:t>
            </a:r>
          </a:p>
          <a:p>
            <a:pPr>
              <a:buNone/>
            </a:pPr>
            <a:r>
              <a:rPr lang="en-US" sz="4000" dirty="0" smtClean="0"/>
              <a:t>location</a:t>
            </a:r>
          </a:p>
          <a:p>
            <a:pPr>
              <a:buNone/>
            </a:pPr>
            <a:r>
              <a:rPr lang="en-US" sz="4000" dirty="0" smtClean="0"/>
              <a:t>arrangement of departments</a:t>
            </a:r>
          </a:p>
          <a:p>
            <a:pPr>
              <a:buNone/>
            </a:pPr>
            <a:r>
              <a:rPr lang="en-US" sz="4000" dirty="0" smtClean="0"/>
              <a:t>product and service planning</a:t>
            </a:r>
          </a:p>
          <a:p>
            <a:pPr>
              <a:buNone/>
            </a:pPr>
            <a:r>
              <a:rPr lang="en-US" sz="4000" dirty="0" smtClean="0"/>
              <a:t>acquisition and placement of equipment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4"/>
          <p:cNvGrpSpPr>
            <a:grpSpLocks noGrp="1"/>
          </p:cNvGrpSpPr>
          <p:nvPr>
            <p:ph idx="1"/>
          </p:nvPr>
        </p:nvGrpSpPr>
        <p:grpSpPr bwMode="auto">
          <a:xfrm>
            <a:off x="457200" y="1600200"/>
            <a:ext cx="8229600" cy="4525963"/>
            <a:chOff x="384" y="720"/>
            <a:chExt cx="2329" cy="1966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84" y="749"/>
              <a:ext cx="2262" cy="16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600" y="720"/>
              <a:ext cx="2103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/>
                <a:t>System operation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672" y="1028"/>
              <a:ext cx="22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852" y="1028"/>
              <a:ext cx="1101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/>
                <a:t>personnel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672" y="1304"/>
              <a:ext cx="22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852" y="1304"/>
              <a:ext cx="102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/>
                <a:t>inventory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2" y="1580"/>
              <a:ext cx="22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852" y="1580"/>
              <a:ext cx="118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/>
                <a:t>scheduling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672" y="1855"/>
              <a:ext cx="22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852" y="1855"/>
              <a:ext cx="78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/>
                <a:t>project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852" y="2085"/>
              <a:ext cx="142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/>
                <a:t>management</a:t>
              </a: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672" y="2361"/>
              <a:ext cx="22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852" y="2361"/>
              <a:ext cx="1861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/>
                <a:t>quality assurance</a:t>
              </a: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Contemporary Themes in Operations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These contemporary themes make operations an exciting and interesting place for aspiring managers and those who want the challenge of leadership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Operations New Themes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b="1" dirty="0" smtClean="0"/>
              <a:t>Service and Manufacturing </a:t>
            </a:r>
          </a:p>
          <a:p>
            <a:r>
              <a:rPr lang="en-US" altLang="en-US" b="1" dirty="0" smtClean="0"/>
              <a:t>Customer Directed Operations </a:t>
            </a:r>
          </a:p>
          <a:p>
            <a:r>
              <a:rPr lang="en-US" altLang="en-US" b="1" dirty="0" smtClean="0"/>
              <a:t> Lean Operations</a:t>
            </a:r>
            <a:endParaRPr lang="en-US" altLang="en-US" dirty="0" smtClean="0"/>
          </a:p>
          <a:p>
            <a:r>
              <a:rPr lang="en-US" altLang="en-US" b="1" dirty="0" smtClean="0"/>
              <a:t> Integration of Operations with Other Functions</a:t>
            </a:r>
          </a:p>
          <a:p>
            <a:r>
              <a:rPr lang="en-US" altLang="en-US" b="1" dirty="0" smtClean="0"/>
              <a:t> Environmental concerned of operations</a:t>
            </a:r>
          </a:p>
          <a:p>
            <a:r>
              <a:rPr lang="en-US" altLang="en-US" b="1" dirty="0" smtClean="0"/>
              <a:t>Supply Chain Management Concerned Operations </a:t>
            </a:r>
          </a:p>
          <a:p>
            <a:r>
              <a:rPr lang="en-US" altLang="en-US" b="1" dirty="0" smtClean="0"/>
              <a:t>Globalization of Operation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questions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Define </a:t>
            </a:r>
            <a:r>
              <a:rPr lang="en-US" b="1" dirty="0" smtClean="0"/>
              <a:t>what Operations Management is?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Discuss </a:t>
            </a:r>
            <a:r>
              <a:rPr lang="en-US" b="1" dirty="0" smtClean="0"/>
              <a:t>the major functional areas of </a:t>
            </a:r>
            <a:r>
              <a:rPr lang="en-US" b="1" dirty="0" smtClean="0"/>
              <a:t>business organizations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Differentiate </a:t>
            </a:r>
            <a:r>
              <a:rPr lang="en-US" b="1" dirty="0" smtClean="0"/>
              <a:t>between design and operation of production </a:t>
            </a:r>
            <a:r>
              <a:rPr lang="en-US" b="1" dirty="0" smtClean="0"/>
              <a:t>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Describe </a:t>
            </a:r>
            <a:r>
              <a:rPr lang="en-US" b="1" dirty="0" smtClean="0"/>
              <a:t>the key aspects of operations management decision making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Briefly describe the historical evolution of operations management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management: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business function responsible for planning, coordinating, and controlling the resources needed to produce a company’s products and services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Interfaces</a:t>
            </a:r>
            <a:endParaRPr lang="en-US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813987"/>
            <a:ext cx="8229600" cy="4098389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Organizing to Produce Goods and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/>
              <a:t>Essential functions:</a:t>
            </a:r>
          </a:p>
          <a:p>
            <a:pPr marL="1257300" lvl="1" indent="-533400">
              <a:lnSpc>
                <a:spcPct val="110000"/>
              </a:lnSpc>
              <a:spcBef>
                <a:spcPts val="0"/>
              </a:spcBef>
              <a:buFont typeface="Arial" charset="0"/>
              <a:buAutoNum type="arabicPeriod"/>
              <a:defRPr/>
            </a:pPr>
            <a:r>
              <a:rPr lang="en-US" b="1" dirty="0">
                <a:solidFill>
                  <a:srgbClr val="BF0922"/>
                </a:solidFill>
              </a:rPr>
              <a:t>Marketing</a:t>
            </a:r>
            <a:r>
              <a:rPr lang="en-US" dirty="0"/>
              <a:t> – generates demand</a:t>
            </a:r>
          </a:p>
          <a:p>
            <a:pPr marL="1257300" lvl="1" indent="-533400">
              <a:lnSpc>
                <a:spcPct val="110000"/>
              </a:lnSpc>
              <a:spcBef>
                <a:spcPts val="0"/>
              </a:spcBef>
              <a:buFont typeface="Arial" charset="0"/>
              <a:buAutoNum type="arabicPeriod"/>
              <a:defRPr/>
            </a:pPr>
            <a:r>
              <a:rPr lang="en-US" b="1" dirty="0">
                <a:solidFill>
                  <a:srgbClr val="BF0922"/>
                </a:solidFill>
              </a:rPr>
              <a:t>Production/operations</a:t>
            </a:r>
            <a:r>
              <a:rPr lang="en-US" b="1" dirty="0"/>
              <a:t> </a:t>
            </a:r>
            <a:r>
              <a:rPr lang="en-US" dirty="0"/>
              <a:t>– creates the product</a:t>
            </a:r>
          </a:p>
          <a:p>
            <a:pPr marL="1257300" lvl="1" indent="-533400">
              <a:lnSpc>
                <a:spcPct val="110000"/>
              </a:lnSpc>
              <a:spcBef>
                <a:spcPts val="0"/>
              </a:spcBef>
              <a:buFont typeface="Arial" charset="0"/>
              <a:buAutoNum type="arabicPeriod"/>
              <a:defRPr/>
            </a:pPr>
            <a:r>
              <a:rPr lang="en-US" b="1" dirty="0">
                <a:solidFill>
                  <a:srgbClr val="BF0922"/>
                </a:solidFill>
              </a:rPr>
              <a:t>Finance/accounting</a:t>
            </a:r>
            <a:r>
              <a:rPr lang="en-US" b="1" dirty="0"/>
              <a:t> </a:t>
            </a:r>
            <a:r>
              <a:rPr lang="en-US" dirty="0"/>
              <a:t>– tracks how well the organization is doing, pays bills, collects the money</a:t>
            </a:r>
          </a:p>
          <a:p>
            <a:pPr marL="1257300" lvl="1" indent="-533400">
              <a:lnSpc>
                <a:spcPct val="110000"/>
              </a:lnSpc>
              <a:spcBef>
                <a:spcPts val="0"/>
              </a:spcBef>
              <a:buFont typeface="Arial" charset="0"/>
              <a:buAutoNum type="arabicPeriod"/>
              <a:defRPr/>
            </a:pPr>
            <a:r>
              <a:rPr lang="en-US" b="1" dirty="0">
                <a:solidFill>
                  <a:srgbClr val="BF0922"/>
                </a:solidFill>
              </a:rPr>
              <a:t>Human Resources</a:t>
            </a:r>
            <a:r>
              <a:rPr lang="en-US" b="1" dirty="0"/>
              <a:t> </a:t>
            </a:r>
            <a:r>
              <a:rPr lang="en-US" dirty="0"/>
              <a:t>– provides labor</a:t>
            </a:r>
            <a:r>
              <a:rPr lang="tr-TR" dirty="0"/>
              <a:t>, </a:t>
            </a:r>
            <a:r>
              <a:rPr lang="en-US" dirty="0"/>
              <a:t>employs, assigns and gives training.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Why Study 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OM is one of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four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major functions of any organization, we want to study how people organize themselves for productive enterprise</a:t>
            </a:r>
          </a:p>
          <a:p>
            <a:pPr marL="533400" indent="-533400" algn="just">
              <a:lnSpc>
                <a:spcPct val="90000"/>
              </a:lnSpc>
              <a:spcAft>
                <a:spcPts val="1200"/>
              </a:spcAft>
              <a:buClr>
                <a:srgbClr val="BF0922"/>
              </a:buClr>
              <a:buFont typeface="Arial" pitchFamily="34" charset="0"/>
              <a:buAutoNum type="arabicPeriod" startAt="2"/>
            </a:pPr>
            <a:r>
              <a:rPr lang="en-US" dirty="0" smtClean="0"/>
              <a:t>We want (</a:t>
            </a:r>
            <a:r>
              <a:rPr lang="en-US" i="1" dirty="0" smtClean="0"/>
              <a:t>and need</a:t>
            </a:r>
            <a:r>
              <a:rPr lang="en-US" dirty="0" smtClean="0"/>
              <a:t>) to know how goods and services are produced</a:t>
            </a:r>
          </a:p>
          <a:p>
            <a:pPr marL="533400" indent="-533400" algn="just">
              <a:lnSpc>
                <a:spcPct val="90000"/>
              </a:lnSpc>
              <a:spcAft>
                <a:spcPts val="1200"/>
              </a:spcAft>
              <a:buClr>
                <a:srgbClr val="BF0922"/>
              </a:buClr>
              <a:buFont typeface="Arial" pitchFamily="34" charset="0"/>
              <a:buAutoNum type="arabicPeriod" startAt="2"/>
            </a:pPr>
            <a:r>
              <a:rPr lang="en-US" dirty="0" smtClean="0"/>
              <a:t>We want to understand what operations managers do</a:t>
            </a:r>
          </a:p>
          <a:p>
            <a:pPr marL="533400" indent="-533400" algn="just">
              <a:lnSpc>
                <a:spcPct val="90000"/>
              </a:lnSpc>
              <a:spcAft>
                <a:spcPts val="1200"/>
              </a:spcAft>
              <a:buClr>
                <a:srgbClr val="BF0922"/>
              </a:buClr>
              <a:buFont typeface="Arial" pitchFamily="34" charset="0"/>
              <a:buAutoNum type="arabicPeriod" startAt="2"/>
            </a:pPr>
            <a:r>
              <a:rPr lang="en-US" dirty="0" smtClean="0"/>
              <a:t>OM is such a costly part of an organization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Strategic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110000"/>
              </a:lnSpc>
              <a:spcBef>
                <a:spcPts val="0"/>
              </a:spcBef>
              <a:buFont typeface="Arial" charset="0"/>
              <a:buAutoNum type="arabicPeriod"/>
              <a:defRPr/>
            </a:pPr>
            <a:r>
              <a:rPr lang="en-US" b="1" dirty="0">
                <a:solidFill>
                  <a:srgbClr val="BF0922"/>
                </a:solidFill>
              </a:rPr>
              <a:t>Design of goods and services</a:t>
            </a:r>
          </a:p>
          <a:p>
            <a:pPr marL="1157288" lvl="1" indent="-53340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/>
              <a:t>Defines what is required of operations</a:t>
            </a:r>
          </a:p>
          <a:p>
            <a:pPr marL="1157288" lvl="1" indent="-53340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/>
              <a:t>Product design determines quality, sustainability and human resources</a:t>
            </a:r>
          </a:p>
          <a:p>
            <a:pPr marL="609600" indent="-609600" algn="just">
              <a:lnSpc>
                <a:spcPct val="110000"/>
              </a:lnSpc>
              <a:spcBef>
                <a:spcPts val="0"/>
              </a:spcBef>
              <a:buFont typeface="Arial" charset="0"/>
              <a:buAutoNum type="arabicPeriod" startAt="2"/>
              <a:defRPr/>
            </a:pPr>
            <a:r>
              <a:rPr lang="en-US" b="1" dirty="0">
                <a:solidFill>
                  <a:srgbClr val="BF0922"/>
                </a:solidFill>
              </a:rPr>
              <a:t>Managing quality</a:t>
            </a:r>
          </a:p>
          <a:p>
            <a:pPr marL="1157288" lvl="1" indent="-53340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/>
              <a:t>Determine the customer’s quality expectations</a:t>
            </a:r>
          </a:p>
          <a:p>
            <a:pPr marL="1157288" lvl="1" indent="-53340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/>
              <a:t>Establish policies and procedures to identify and achieve that quality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Strategic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Arial" pitchFamily="34" charset="0"/>
              <a:buAutoNum type="arabicPeriod" startAt="3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Process and capacity design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How is a good or service produced?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Commits management to specific technology, quality, resources, and investment.</a:t>
            </a:r>
          </a:p>
          <a:p>
            <a:pPr marL="609600" indent="-609600" algn="just">
              <a:buFont typeface="Arial" pitchFamily="34" charset="0"/>
              <a:buAutoNum type="arabicPeriod" startAt="4"/>
            </a:pPr>
            <a:r>
              <a:rPr lang="en-US" sz="3000" b="1" dirty="0" smtClean="0">
                <a:solidFill>
                  <a:srgbClr val="BF0922"/>
                </a:solidFill>
                <a:latin typeface="Arial" pitchFamily="34" charset="0"/>
                <a:cs typeface="Arial" pitchFamily="34" charset="0"/>
              </a:rPr>
              <a:t>Location strategy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Nearness to customers, suppliers, and talent.</a:t>
            </a:r>
          </a:p>
          <a:p>
            <a:pPr marL="1157288" lvl="1" indent="-533400" algn="just">
              <a:buFont typeface="Arial Unicode MS" pitchFamily="34" charset="-128"/>
              <a:buChar char="▶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Considering costs, infrastructure, logistics, and government.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1694</Words>
  <Application>Microsoft Office PowerPoint</Application>
  <PresentationFormat>On-screen Show (4:3)</PresentationFormat>
  <Paragraphs>282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CH1: Introduction to Operations Management</vt:lpstr>
      <vt:lpstr>Outline</vt:lpstr>
      <vt:lpstr>What Is Operations Management?</vt:lpstr>
      <vt:lpstr>Slide 4</vt:lpstr>
      <vt:lpstr>Operations Interfaces</vt:lpstr>
      <vt:lpstr>Organizing to Produce Goods and Services</vt:lpstr>
      <vt:lpstr>Why Study OM?</vt:lpstr>
      <vt:lpstr>The Strategic Decisions</vt:lpstr>
      <vt:lpstr>The Strategic Decisions</vt:lpstr>
      <vt:lpstr>The Strategic Decisions</vt:lpstr>
      <vt:lpstr>The Strategic Decisions</vt:lpstr>
      <vt:lpstr>The Strategic Decisions</vt:lpstr>
      <vt:lpstr>Operations for  Goods and Services</vt:lpstr>
      <vt:lpstr>Differences Between Goods and Services</vt:lpstr>
      <vt:lpstr>Goods vs. Service Operations (Cont)</vt:lpstr>
      <vt:lpstr>Manufacturing vs. Service</vt:lpstr>
      <vt:lpstr>Historical Evolution of Operations Management</vt:lpstr>
      <vt:lpstr>The Industrial Revolution </vt:lpstr>
      <vt:lpstr>Major Historical Developments </vt:lpstr>
      <vt:lpstr>Industrial Revolution Late 1700s </vt:lpstr>
      <vt:lpstr>Scientific Management Early 1900s </vt:lpstr>
      <vt:lpstr> Human Relations Movement 1930s to 1960s </vt:lpstr>
      <vt:lpstr>Management Science Mid-1900s </vt:lpstr>
      <vt:lpstr>Computer Age 1970s </vt:lpstr>
      <vt:lpstr> Developments: 1980s Japanese Influence </vt:lpstr>
      <vt:lpstr>Developments: 1990s </vt:lpstr>
      <vt:lpstr>Developments: 1990s </vt:lpstr>
      <vt:lpstr>Electronic Commerce </vt:lpstr>
      <vt:lpstr>Operations Management Decision Making</vt:lpstr>
      <vt:lpstr>Help comes from Models</vt:lpstr>
      <vt:lpstr>Modeling !</vt:lpstr>
      <vt:lpstr>What type of models</vt:lpstr>
      <vt:lpstr>Production systems classified</vt:lpstr>
      <vt:lpstr>Key Decisions of Operations Managers</vt:lpstr>
      <vt:lpstr>Decision Making </vt:lpstr>
      <vt:lpstr>Slide 36</vt:lpstr>
      <vt:lpstr>Contemporary Themes in Operations </vt:lpstr>
      <vt:lpstr>Operations New Themes </vt:lpstr>
      <vt:lpstr>Review questions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Operations Management</dc:title>
  <dc:creator>hayelom</dc:creator>
  <cp:lastModifiedBy>hayelom</cp:lastModifiedBy>
  <cp:revision>59</cp:revision>
  <dcterms:created xsi:type="dcterms:W3CDTF">2020-04-23T09:25:23Z</dcterms:created>
  <dcterms:modified xsi:type="dcterms:W3CDTF">2020-04-24T04:33:33Z</dcterms:modified>
</cp:coreProperties>
</file>