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63" r:id="rId5"/>
    <p:sldId id="261" r:id="rId6"/>
    <p:sldId id="272" r:id="rId7"/>
    <p:sldId id="283" r:id="rId8"/>
    <p:sldId id="285" r:id="rId9"/>
    <p:sldId id="284" r:id="rId10"/>
    <p:sldId id="282" r:id="rId11"/>
    <p:sldId id="276" r:id="rId12"/>
    <p:sldId id="274" r:id="rId13"/>
    <p:sldId id="275" r:id="rId14"/>
    <p:sldId id="286" r:id="rId15"/>
    <p:sldId id="273" r:id="rId16"/>
    <p:sldId id="280" r:id="rId17"/>
    <p:sldId id="281" r:id="rId18"/>
    <p:sldId id="268" r:id="rId19"/>
    <p:sldId id="278" r:id="rId20"/>
    <p:sldId id="279" r:id="rId21"/>
    <p:sldId id="277" r:id="rId22"/>
    <p:sldId id="270" r:id="rId23"/>
    <p:sldId id="271" r:id="rId24"/>
    <p:sldId id="269" r:id="rId25"/>
    <p:sldId id="264" r:id="rId26"/>
    <p:sldId id="266" r:id="rId27"/>
    <p:sldId id="267" r:id="rId28"/>
    <p:sldId id="265" r:id="rId29"/>
    <p:sldId id="262" r:id="rId30"/>
    <p:sldId id="260" r:id="rId31"/>
    <p:sldId id="290" r:id="rId32"/>
    <p:sldId id="289" r:id="rId33"/>
    <p:sldId id="288" r:id="rId34"/>
    <p:sldId id="287" r:id="rId35"/>
    <p:sldId id="259" r:id="rId36"/>
    <p:sldId id="293"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284" y="-24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E76EC361-D9AB-4BF5-8212-36406D838B59}" type="datetimeFigureOut">
              <a:rPr lang="en-US" smtClean="0"/>
              <a:pPr/>
              <a:t>12/16/2018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16B243DA-A80A-4ED9-BEF0-8548F0DDAE70}"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76EC361-D9AB-4BF5-8212-36406D838B59}" type="datetimeFigureOut">
              <a:rPr lang="en-US" smtClean="0"/>
              <a:pPr/>
              <a:t>12/16/2018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B243DA-A80A-4ED9-BEF0-8548F0DDAE7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76EC361-D9AB-4BF5-8212-36406D838B59}" type="datetimeFigureOut">
              <a:rPr lang="en-US" smtClean="0"/>
              <a:pPr/>
              <a:t>12/16/2018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B243DA-A80A-4ED9-BEF0-8548F0DDAE7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76EC361-D9AB-4BF5-8212-36406D838B59}" type="datetimeFigureOut">
              <a:rPr lang="en-US" smtClean="0"/>
              <a:pPr/>
              <a:t>12/16/2018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B243DA-A80A-4ED9-BEF0-8548F0DDAE70}"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76EC361-D9AB-4BF5-8212-36406D838B59}" type="datetimeFigureOut">
              <a:rPr lang="en-US" smtClean="0"/>
              <a:pPr/>
              <a:t>12/16/2018</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16B243DA-A80A-4ED9-BEF0-8548F0DDAE7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76EC361-D9AB-4BF5-8212-36406D838B59}" type="datetimeFigureOut">
              <a:rPr lang="en-US" smtClean="0"/>
              <a:pPr/>
              <a:t>12/16/2018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B243DA-A80A-4ED9-BEF0-8548F0DDAE70}"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76EC361-D9AB-4BF5-8212-36406D838B59}" type="datetimeFigureOut">
              <a:rPr lang="en-US" smtClean="0"/>
              <a:pPr/>
              <a:t>12/16/2018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B243DA-A80A-4ED9-BEF0-8548F0DDAE70}"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76EC361-D9AB-4BF5-8212-36406D838B59}" type="datetimeFigureOut">
              <a:rPr lang="en-US" smtClean="0"/>
              <a:pPr/>
              <a:t>12/16/2018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B243DA-A80A-4ED9-BEF0-8548F0DDAE7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6EC361-D9AB-4BF5-8212-36406D838B59}" type="datetimeFigureOut">
              <a:rPr lang="en-US" smtClean="0"/>
              <a:pPr/>
              <a:t>12/16/2018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B243DA-A80A-4ED9-BEF0-8548F0DDAE7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76EC361-D9AB-4BF5-8212-36406D838B59}" type="datetimeFigureOut">
              <a:rPr lang="en-US" smtClean="0"/>
              <a:pPr/>
              <a:t>12/16/2018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B243DA-A80A-4ED9-BEF0-8548F0DDAE70}"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76EC361-D9AB-4BF5-8212-36406D838B59}" type="datetimeFigureOut">
              <a:rPr lang="en-US" smtClean="0"/>
              <a:pPr/>
              <a:t>12/16/2018</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16B243DA-A80A-4ED9-BEF0-8548F0DDAE70}"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76EC361-D9AB-4BF5-8212-36406D838B59}" type="datetimeFigureOut">
              <a:rPr lang="en-US" smtClean="0"/>
              <a:pPr/>
              <a:t>12/16/2018</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6B243DA-A80A-4ED9-BEF0-8548F0DDAE7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3124200"/>
            <a:ext cx="8001000" cy="1066800"/>
          </a:xfrm>
        </p:spPr>
        <p:txBody>
          <a:bodyPr>
            <a:normAutofit/>
          </a:bodyPr>
          <a:lstStyle/>
          <a:p>
            <a:r>
              <a:rPr lang="en-US" sz="4000" b="1" dirty="0" smtClean="0"/>
              <a:t>INTRODUCTION TO INSURANCE</a:t>
            </a:r>
            <a:endParaRPr lang="en-US" sz="4000" b="1" dirty="0"/>
          </a:p>
        </p:txBody>
      </p:sp>
      <p:sp>
        <p:nvSpPr>
          <p:cNvPr id="2" name="Title 1"/>
          <p:cNvSpPr>
            <a:spLocks noGrp="1"/>
          </p:cNvSpPr>
          <p:nvPr>
            <p:ph type="ctrTitle"/>
          </p:nvPr>
        </p:nvSpPr>
        <p:spPr>
          <a:xfrm>
            <a:off x="685800" y="2130425"/>
            <a:ext cx="7772400" cy="841375"/>
          </a:xfrm>
        </p:spPr>
        <p:txBody>
          <a:bodyPr>
            <a:normAutofit/>
          </a:bodyPr>
          <a:lstStyle/>
          <a:p>
            <a:r>
              <a:rPr lang="en-US" sz="3600" b="1" dirty="0" smtClean="0"/>
              <a:t>UNIT-3</a:t>
            </a:r>
            <a:endParaRPr lang="en-US" sz="36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15962"/>
          </a:xfrm>
        </p:spPr>
        <p:txBody>
          <a:bodyPr>
            <a:normAutofit fontScale="90000"/>
          </a:bodyPr>
          <a:lstStyle/>
          <a:p>
            <a:pPr algn="l"/>
            <a:r>
              <a:rPr lang="en-US" sz="3200" b="1" dirty="0" smtClean="0"/>
              <a:t>3.3 Social and Economic Values of Insurance </a:t>
            </a:r>
            <a:r>
              <a:rPr lang="en-US" sz="1800" b="1" dirty="0" smtClean="0"/>
              <a:t>(Cont….)</a:t>
            </a:r>
            <a:endParaRPr lang="en-US" sz="1800" b="1" dirty="0"/>
          </a:p>
        </p:txBody>
      </p:sp>
      <p:sp>
        <p:nvSpPr>
          <p:cNvPr id="3" name="Content Placeholder 2"/>
          <p:cNvSpPr>
            <a:spLocks noGrp="1"/>
          </p:cNvSpPr>
          <p:nvPr>
            <p:ph sz="quarter" idx="1"/>
          </p:nvPr>
        </p:nvSpPr>
        <p:spPr>
          <a:xfrm>
            <a:off x="152400" y="990600"/>
            <a:ext cx="8839200" cy="5715000"/>
          </a:xfrm>
        </p:spPr>
        <p:txBody>
          <a:bodyPr>
            <a:normAutofit fontScale="92500" lnSpcReduction="20000"/>
          </a:bodyPr>
          <a:lstStyle/>
          <a:p>
            <a:pPr marL="514350" indent="-514350" algn="just">
              <a:buNone/>
            </a:pPr>
            <a:r>
              <a:rPr lang="en-US" b="1" dirty="0" smtClean="0"/>
              <a:t>2. Reduction of uncertainty</a:t>
            </a:r>
          </a:p>
          <a:p>
            <a:pPr marL="514350" indent="-514350" algn="just"/>
            <a:r>
              <a:rPr lang="en-US" dirty="0" smtClean="0"/>
              <a:t>Insurance reduces the physical and mental stress that insured face concerning the risk of loss and provides peace of mind. It is a psychological benefit that may not be quantified but still of great importance. Insurance reduces worries and anxieties and help every one work in a relaxed manner, which can make every one to work productive and perform his duties properly with out anxiety. This has direct implication on the society because the society will be secured from unexpected loss and interruption of services from those who will face unexpected loss.</a:t>
            </a:r>
          </a:p>
          <a:p>
            <a:pPr marL="514350" indent="-514350" algn="just">
              <a:buNone/>
            </a:pPr>
            <a:r>
              <a:rPr lang="en-US" b="1" dirty="0" smtClean="0"/>
              <a:t>3. Encourage savings</a:t>
            </a:r>
          </a:p>
          <a:p>
            <a:pPr algn="just"/>
            <a:r>
              <a:rPr lang="en-US" dirty="0" smtClean="0"/>
              <a:t>Insurance is a contractual agreement between the insurer and the insured, where the insured is expected to pay a premium for the risk he/she transferred to the insurer. This compulsory premium payments are a form of encouragement of the insured to make systematic saving particularly, this is possible in certain life insurance polices that have dual purpose, i.e., protection in the event of death and savings in the event of survival.</a:t>
            </a:r>
          </a:p>
          <a:p>
            <a:pPr algn="just"/>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15962"/>
          </a:xfrm>
        </p:spPr>
        <p:txBody>
          <a:bodyPr>
            <a:normAutofit fontScale="90000"/>
          </a:bodyPr>
          <a:lstStyle/>
          <a:p>
            <a:pPr algn="l"/>
            <a:r>
              <a:rPr lang="en-US" sz="3200" b="1" dirty="0" smtClean="0"/>
              <a:t>3.3 Social and Economic Values of Insurance </a:t>
            </a:r>
            <a:r>
              <a:rPr lang="en-US" sz="1800" b="1" dirty="0" smtClean="0"/>
              <a:t>(Cont….)</a:t>
            </a:r>
            <a:endParaRPr lang="en-US" sz="1800" b="1" dirty="0"/>
          </a:p>
        </p:txBody>
      </p:sp>
      <p:sp>
        <p:nvSpPr>
          <p:cNvPr id="3" name="Content Placeholder 2"/>
          <p:cNvSpPr>
            <a:spLocks noGrp="1"/>
          </p:cNvSpPr>
          <p:nvPr>
            <p:ph sz="quarter" idx="1"/>
          </p:nvPr>
        </p:nvSpPr>
        <p:spPr>
          <a:xfrm>
            <a:off x="152400" y="1066800"/>
            <a:ext cx="8839200" cy="5638800"/>
          </a:xfrm>
        </p:spPr>
        <p:txBody>
          <a:bodyPr>
            <a:noAutofit/>
          </a:bodyPr>
          <a:lstStyle/>
          <a:p>
            <a:pPr algn="just">
              <a:buNone/>
            </a:pPr>
            <a:r>
              <a:rPr lang="en-US" sz="2200" b="1" dirty="0" smtClean="0"/>
              <a:t>4. Help businesses continue with out interruption of operation</a:t>
            </a:r>
          </a:p>
          <a:p>
            <a:pPr algn="just"/>
            <a:r>
              <a:rPr lang="en-US" sz="2200" dirty="0" smtClean="0"/>
              <a:t>The insured firm will not be knocked out of business by fire or liability or other insurable risks. The insurer indemnifies the losses and restores the firm to its former position. This is also advantageous to the society because they can get uninterrupted services and goods of the firm .moreover, insurance helps small business since they cannot bear all the risks by themselves. By transferring their risk, can safely perform their operation and compete with larger firms.</a:t>
            </a:r>
          </a:p>
          <a:p>
            <a:pPr algn="just">
              <a:buNone/>
            </a:pPr>
            <a:r>
              <a:rPr lang="en-US" sz="2200" b="1" dirty="0" smtClean="0"/>
              <a:t>5. Provide funds for investment </a:t>
            </a:r>
          </a:p>
          <a:p>
            <a:pPr algn="just"/>
            <a:r>
              <a:rPr lang="en-US" sz="2200" dirty="0" smtClean="0"/>
              <a:t>Premiums collected by insurance companies are not left stagnant. They are used to provide a big source long-term investment capital for the national economy. The loan is made available to investors through banks and it serves as a stimulant for the national economy to be healthier.</a:t>
            </a:r>
            <a:endParaRPr lang="en-US" sz="2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15962"/>
          </a:xfrm>
        </p:spPr>
        <p:txBody>
          <a:bodyPr>
            <a:normAutofit fontScale="90000"/>
          </a:bodyPr>
          <a:lstStyle/>
          <a:p>
            <a:pPr algn="l"/>
            <a:r>
              <a:rPr lang="en-US" sz="3200" b="1" dirty="0" smtClean="0"/>
              <a:t>3.3 Social and Economic Values of Insurance </a:t>
            </a:r>
            <a:r>
              <a:rPr lang="en-US" sz="1800" b="1" dirty="0" smtClean="0"/>
              <a:t>(Cont….)</a:t>
            </a:r>
            <a:endParaRPr lang="en-US" sz="1800" b="1" dirty="0"/>
          </a:p>
        </p:txBody>
      </p:sp>
      <p:sp>
        <p:nvSpPr>
          <p:cNvPr id="3" name="Content Placeholder 2"/>
          <p:cNvSpPr>
            <a:spLocks noGrp="1"/>
          </p:cNvSpPr>
          <p:nvPr>
            <p:ph sz="quarter" idx="1"/>
          </p:nvPr>
        </p:nvSpPr>
        <p:spPr>
          <a:xfrm>
            <a:off x="152400" y="990600"/>
            <a:ext cx="8763000" cy="5867400"/>
          </a:xfrm>
        </p:spPr>
        <p:txBody>
          <a:bodyPr>
            <a:normAutofit fontScale="85000" lnSpcReduction="20000"/>
          </a:bodyPr>
          <a:lstStyle/>
          <a:p>
            <a:pPr algn="just">
              <a:buNone/>
            </a:pPr>
            <a:r>
              <a:rPr lang="en-US" b="1" dirty="0" smtClean="0"/>
              <a:t>6. Keeps families together </a:t>
            </a:r>
          </a:p>
          <a:p>
            <a:pPr algn="just"/>
            <a:r>
              <a:rPr lang="en-US" dirty="0" smtClean="0"/>
              <a:t>Family can continue to live together after disastrous adversaries. For example, if a husband with life insurance dies, it may not force his family to disintegrate due to lack of income because they can receive the compensation from the insurer and can earn their live as it was before at least to some extent</a:t>
            </a:r>
          </a:p>
          <a:p>
            <a:pPr algn="just"/>
            <a:r>
              <a:rPr lang="en-US" dirty="0" smtClean="0"/>
              <a:t>It relieves pressure on social warfare system, there by reserving government resources for essential social security activities.</a:t>
            </a:r>
          </a:p>
          <a:p>
            <a:pPr lvl="0" algn="just">
              <a:buNone/>
            </a:pPr>
            <a:r>
              <a:rPr lang="en-US" b="1" dirty="0" smtClean="0"/>
              <a:t>7. Provides a Basis for credit </a:t>
            </a:r>
          </a:p>
          <a:p>
            <a:pPr lvl="0" algn="just"/>
            <a:r>
              <a:rPr lang="en-US" dirty="0" smtClean="0"/>
              <a:t>Insurance policies are used as a guarantee for personal and business bank loans. This day’s banks lend money on the basis of the collateral security of insurance.</a:t>
            </a:r>
          </a:p>
          <a:p>
            <a:pPr lvl="0" algn="just">
              <a:buNone/>
            </a:pPr>
            <a:r>
              <a:rPr lang="en-US" b="1" dirty="0" smtClean="0"/>
              <a:t>8. Promotes loss control systems</a:t>
            </a:r>
          </a:p>
          <a:p>
            <a:pPr algn="just"/>
            <a:r>
              <a:rPr lang="en-US" dirty="0" smtClean="0"/>
              <a:t>In order to minimize their losses, insurance companies have tried and are continuing to introduce severer kinds of loss reduction and prevention schemes. For example, health education, inspection, of elevators, and boilers, installation of fire extinguishers, burglar, and alarms, on vehicles or houses are risk control mechanisms developed and applied by insurance companies at different times. The introduction of this loss control programs can reduce losses to businesses and individuals and complement good risk management there by benefiting society as a whole.</a:t>
            </a:r>
          </a:p>
          <a:p>
            <a:pPr algn="just"/>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15962"/>
          </a:xfrm>
        </p:spPr>
        <p:txBody>
          <a:bodyPr>
            <a:normAutofit fontScale="90000"/>
          </a:bodyPr>
          <a:lstStyle/>
          <a:p>
            <a:pPr algn="l"/>
            <a:r>
              <a:rPr lang="en-US" sz="3200" b="1" dirty="0" smtClean="0"/>
              <a:t>3.3 Social and Economic Values of Insurance </a:t>
            </a:r>
            <a:r>
              <a:rPr lang="en-US" sz="1800" b="1" dirty="0" smtClean="0"/>
              <a:t>(Cont….)</a:t>
            </a:r>
            <a:endParaRPr lang="en-US" sz="1800" b="1" dirty="0"/>
          </a:p>
        </p:txBody>
      </p:sp>
      <p:sp>
        <p:nvSpPr>
          <p:cNvPr id="3" name="Content Placeholder 2"/>
          <p:cNvSpPr>
            <a:spLocks noGrp="1"/>
          </p:cNvSpPr>
          <p:nvPr>
            <p:ph sz="quarter" idx="1"/>
          </p:nvPr>
        </p:nvSpPr>
        <p:spPr>
          <a:xfrm>
            <a:off x="152400" y="990600"/>
            <a:ext cx="8839200" cy="5638800"/>
          </a:xfrm>
        </p:spPr>
        <p:txBody>
          <a:bodyPr>
            <a:normAutofit fontScale="92500" lnSpcReduction="10000"/>
          </a:bodyPr>
          <a:lstStyle/>
          <a:p>
            <a:pPr lvl="0" algn="just">
              <a:buNone/>
            </a:pPr>
            <a:r>
              <a:rPr lang="en-US" b="1" dirty="0" smtClean="0"/>
              <a:t>9. It provides financial stability to the community</a:t>
            </a:r>
          </a:p>
          <a:p>
            <a:pPr algn="just"/>
            <a:r>
              <a:rPr lang="en-US" dirty="0" smtClean="0"/>
              <a:t>Insurance makes a remarkable contribution to the society as a whole. It creates certainty in the environment there by stimulating competition among business enterprises in a certain region. Fair competition is a greater advantage to the society since it reduces price, encourage efficient utilization of scarce resources and produce quality products. Insurance also avoids or at least minimizes production stoppage that produces an economic wastage, and results in loss of profit to the insured, unemployment and loss of trade and services to the business community. So, insurance can minimize all these and other consequences of risk.</a:t>
            </a:r>
          </a:p>
          <a:p>
            <a:pPr lvl="0" algn="just">
              <a:buNone/>
            </a:pPr>
            <a:r>
              <a:rPr lang="en-US" b="1" dirty="0" smtClean="0"/>
              <a:t>10. Stimulates international trade and commerce</a:t>
            </a:r>
          </a:p>
          <a:p>
            <a:pPr algn="just"/>
            <a:r>
              <a:rPr lang="en-US" dirty="0" smtClean="0"/>
              <a:t>Goods traded at the international market are highly vulnerable to risk of loss due to large number of perils. As a result it is difficult to think of international trade with out insurance. Insurance coverage may be a condition for engaging in international trade and commerce. Insurance serves as a lubricant of trade; with out it trade and commerce may stifle.</a:t>
            </a:r>
          </a:p>
          <a:p>
            <a:pPr algn="just"/>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514600"/>
            <a:ext cx="8229600" cy="1066800"/>
          </a:xfrm>
        </p:spPr>
        <p:txBody>
          <a:bodyPr>
            <a:normAutofit fontScale="92500"/>
          </a:bodyPr>
          <a:lstStyle/>
          <a:p>
            <a:pPr>
              <a:buNone/>
            </a:pPr>
            <a:r>
              <a:rPr lang="en-US" sz="4000" b="1" dirty="0" smtClean="0"/>
              <a:t>3.4 Costs and Limitations of Insurance </a:t>
            </a:r>
            <a:endParaRPr lang="en-US" sz="4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15962"/>
          </a:xfrm>
        </p:spPr>
        <p:txBody>
          <a:bodyPr>
            <a:normAutofit/>
          </a:bodyPr>
          <a:lstStyle/>
          <a:p>
            <a:pPr algn="l"/>
            <a:r>
              <a:rPr lang="en-US" sz="3200" b="1" dirty="0" smtClean="0"/>
              <a:t>3.4.1 Disadvantages/Costs of Insurance </a:t>
            </a:r>
            <a:endParaRPr lang="en-US" sz="1800" b="1" dirty="0"/>
          </a:p>
        </p:txBody>
      </p:sp>
      <p:sp>
        <p:nvSpPr>
          <p:cNvPr id="3" name="Content Placeholder 2"/>
          <p:cNvSpPr>
            <a:spLocks noGrp="1"/>
          </p:cNvSpPr>
          <p:nvPr>
            <p:ph sz="quarter" idx="1"/>
          </p:nvPr>
        </p:nvSpPr>
        <p:spPr>
          <a:xfrm>
            <a:off x="152400" y="1066800"/>
            <a:ext cx="8839200" cy="5562600"/>
          </a:xfrm>
        </p:spPr>
        <p:txBody>
          <a:bodyPr>
            <a:normAutofit fontScale="92500" lnSpcReduction="10000"/>
          </a:bodyPr>
          <a:lstStyle/>
          <a:p>
            <a:pPr algn="just"/>
            <a:r>
              <a:rPr lang="en-US" dirty="0" smtClean="0"/>
              <a:t> Insurance is not with out some problems. It has the following major problems;</a:t>
            </a:r>
          </a:p>
          <a:p>
            <a:pPr marL="971550" lvl="1" indent="-514350" algn="just">
              <a:buFont typeface="+mj-lt"/>
              <a:buAutoNum type="arabicPeriod"/>
            </a:pPr>
            <a:r>
              <a:rPr lang="en-US" dirty="0" smtClean="0"/>
              <a:t>It encourages Freud to collect dishonest claims (moral hazard problems). When individuals are insured against a particular risk, they may intentionally increase the chance of loss, or exaggerate the claim.</a:t>
            </a:r>
          </a:p>
          <a:p>
            <a:pPr marL="971550" lvl="1" indent="-514350" algn="just">
              <a:buFont typeface="+mj-lt"/>
              <a:buAutoNum type="arabicPeriod"/>
            </a:pPr>
            <a:r>
              <a:rPr lang="en-US" dirty="0" smtClean="0"/>
              <a:t>Increases carelessness in life </a:t>
            </a:r>
            <a:r>
              <a:rPr lang="en-US" smtClean="0"/>
              <a:t>(morale </a:t>
            </a:r>
            <a:r>
              <a:rPr lang="en-US" dirty="0" smtClean="0"/>
              <a:t>hazard problem); it is a condition that causes to be less careful than they would otherwise be. Some individuals do not consciously seek to bring about a loss, but the fact that they have insurance causes them to take more risks than they would if they had no insurance coverage. This manner may result in excessive losses in the community.</a:t>
            </a:r>
          </a:p>
          <a:p>
            <a:pPr marL="971550" lvl="1" indent="-514350" algn="just">
              <a:buFont typeface="+mj-lt"/>
              <a:buAutoNum type="arabicPeriod"/>
            </a:pPr>
            <a:r>
              <a:rPr lang="en-US" dirty="0" smtClean="0"/>
              <a:t>Cost of insurance; insurance incur operating expenses such as loss control costs , loss adjustment expenses, expense involved in acquiring insured,(advertisement cost),state premium taxes, and general administrative costs. In addition to these expenses, the insured is expected to cover a reasonable amount for profit and contingencies.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15962"/>
          </a:xfrm>
        </p:spPr>
        <p:txBody>
          <a:bodyPr>
            <a:normAutofit/>
          </a:bodyPr>
          <a:lstStyle/>
          <a:p>
            <a:pPr algn="l"/>
            <a:r>
              <a:rPr lang="en-US" sz="3200" b="1" dirty="0" smtClean="0"/>
              <a:t>3.4.2 Limitations of Insurance</a:t>
            </a:r>
            <a:endParaRPr lang="en-US" sz="1800" b="1" dirty="0"/>
          </a:p>
        </p:txBody>
      </p:sp>
      <p:sp>
        <p:nvSpPr>
          <p:cNvPr id="3" name="Content Placeholder 2"/>
          <p:cNvSpPr>
            <a:spLocks noGrp="1"/>
          </p:cNvSpPr>
          <p:nvPr>
            <p:ph sz="quarter" idx="1"/>
          </p:nvPr>
        </p:nvSpPr>
        <p:spPr>
          <a:xfrm>
            <a:off x="152400" y="914400"/>
            <a:ext cx="8839200" cy="4038600"/>
          </a:xfrm>
        </p:spPr>
        <p:txBody>
          <a:bodyPr>
            <a:normAutofit/>
          </a:bodyPr>
          <a:lstStyle/>
          <a:p>
            <a:pPr algn="just"/>
            <a:r>
              <a:rPr lang="en-US" sz="2400" dirty="0" smtClean="0"/>
              <a:t>Insurance is clearly a useful device for handling risk, but some risks cannot safely be handled by insurance. It is a device used to deal with pure risks only. Even not all pure risks are insurable. That means,  insurance dose not provide protection against a wide range of risks. It has a limited application you may question; what types of risks are insurable? To give an answer to this question, it is necessary to discuss the characteristics of insurable risks in other words, for insurance to be used as a risk transfer mechanism the following conditions must be met to identify the insurable risks from those which can not be commercially insurable.</a:t>
            </a:r>
          </a:p>
          <a:p>
            <a:pPr algn="just"/>
            <a:endParaRPr lang="en-US"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15962"/>
          </a:xfrm>
        </p:spPr>
        <p:txBody>
          <a:bodyPr>
            <a:normAutofit/>
          </a:bodyPr>
          <a:lstStyle/>
          <a:p>
            <a:pPr algn="l"/>
            <a:r>
              <a:rPr lang="en-US" sz="3200" b="1" dirty="0" smtClean="0"/>
              <a:t>Characteristics of Insurable Risks</a:t>
            </a:r>
            <a:endParaRPr lang="en-US" sz="1800" b="1" dirty="0"/>
          </a:p>
        </p:txBody>
      </p:sp>
      <p:sp>
        <p:nvSpPr>
          <p:cNvPr id="3" name="Content Placeholder 2"/>
          <p:cNvSpPr>
            <a:spLocks noGrp="1"/>
          </p:cNvSpPr>
          <p:nvPr>
            <p:ph sz="quarter" idx="1"/>
          </p:nvPr>
        </p:nvSpPr>
        <p:spPr>
          <a:xfrm>
            <a:off x="152400" y="990600"/>
            <a:ext cx="8839200" cy="5410200"/>
          </a:xfrm>
        </p:spPr>
        <p:txBody>
          <a:bodyPr>
            <a:noAutofit/>
          </a:bodyPr>
          <a:lstStyle/>
          <a:p>
            <a:pPr lvl="0" algn="just">
              <a:buNone/>
            </a:pPr>
            <a:r>
              <a:rPr lang="en-US" sz="2200" dirty="0" smtClean="0"/>
              <a:t>1. A large number of independent units should be exposed to the same risk. This requirement follows from the low of large numbers a mathematical principle which states that a risk that is not predictable for one persona can be forecasted accurately for sufficiently large groups of people with similar characteristics. Insurance operation is safe only when the insurer is able to predict fairly and accurately its expected losses. If the pool of policy holders is small, volatility in number of claims can lead to unexpected increase in claim and hence bankrupt the plan the insurance company. </a:t>
            </a:r>
          </a:p>
          <a:p>
            <a:pPr lvl="0" algn="just">
              <a:buNone/>
            </a:pPr>
            <a:r>
              <a:rPr lang="en-US" sz="2200" dirty="0" smtClean="0"/>
              <a:t>	Therefore, there must be a sufficiently large number of risks of a similar class being insured so as to predict accurately the average loss experience.</a:t>
            </a:r>
          </a:p>
          <a:p>
            <a:pPr lvl="0" algn="just">
              <a:buNone/>
            </a:pPr>
            <a:r>
              <a:rPr lang="en-US" sz="2200" dirty="0" smtClean="0"/>
              <a:t>2. It must be possible to calculate/measure the chance of loss in monetary terms</a:t>
            </a:r>
          </a:p>
          <a:p>
            <a:pPr algn="just"/>
            <a:endParaRPr lang="en-US" sz="2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8229600" cy="715962"/>
          </a:xfrm>
        </p:spPr>
        <p:txBody>
          <a:bodyPr>
            <a:normAutofit/>
          </a:bodyPr>
          <a:lstStyle/>
          <a:p>
            <a:pPr algn="l"/>
            <a:r>
              <a:rPr lang="en-US" sz="3200" b="1" dirty="0" smtClean="0"/>
              <a:t>Characteristics of Insurable Risks</a:t>
            </a:r>
            <a:endParaRPr lang="en-US" sz="1800" b="1" dirty="0"/>
          </a:p>
        </p:txBody>
      </p:sp>
      <p:sp>
        <p:nvSpPr>
          <p:cNvPr id="3" name="Content Placeholder 2"/>
          <p:cNvSpPr>
            <a:spLocks noGrp="1"/>
          </p:cNvSpPr>
          <p:nvPr>
            <p:ph sz="quarter" idx="1"/>
          </p:nvPr>
        </p:nvSpPr>
        <p:spPr>
          <a:xfrm>
            <a:off x="152400" y="990600"/>
            <a:ext cx="8839200" cy="5715000"/>
          </a:xfrm>
        </p:spPr>
        <p:txBody>
          <a:bodyPr>
            <a:normAutofit fontScale="92500" lnSpcReduction="20000"/>
          </a:bodyPr>
          <a:lstStyle/>
          <a:p>
            <a:pPr lvl="0" algn="just">
              <a:buNone/>
            </a:pPr>
            <a:r>
              <a:rPr lang="en-US" dirty="0" smtClean="0"/>
              <a:t>3. The loss should be definite, in time, place, cause and amount; otherwise claim adjustment will be difficult.</a:t>
            </a:r>
          </a:p>
          <a:p>
            <a:pPr lvl="0" algn="just">
              <a:buNone/>
            </a:pPr>
            <a:r>
              <a:rPr lang="en-US" dirty="0" smtClean="0"/>
              <a:t>4. The loss should be accidental from the view point of the insured as distinguished from the expected loss. For example, losses on account of depreciation cannot be insured, as there is nothing accidental about their occurrence.</a:t>
            </a:r>
          </a:p>
          <a:p>
            <a:pPr lvl="0" algn="just">
              <a:buNone/>
            </a:pPr>
            <a:r>
              <a:rPr lang="en-US" dirty="0" smtClean="0"/>
              <a:t>5. The possible loss must not be catastrophic. The risks covered by insurance should affect only a relatively small portion of the total insured population at a given time. If a risk is likely to cause similar damage to a large proportion of policy holders at the same time, a single occurrence of the risk would bankrupt the insurance companies. There fore, with certain exceptions, it is usual to find exclusions regarding fundamental risks such as war and earthquake in all insurance contracts.</a:t>
            </a:r>
          </a:p>
          <a:p>
            <a:pPr lvl="0" algn="just">
              <a:buNone/>
            </a:pPr>
            <a:r>
              <a:rPr lang="en-US" dirty="0" smtClean="0"/>
              <a:t>6. There must be a insurable interest. An insurance contract provides security against the consequences of a loss and is basically concerned with preserving the interest of the insured, one who possesses insurable interest (financial relationship) in the subject matter of insurance can avail the insurance protection.</a:t>
            </a:r>
          </a:p>
          <a:p>
            <a:pPr algn="just">
              <a:buNone/>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15962"/>
          </a:xfrm>
        </p:spPr>
        <p:txBody>
          <a:bodyPr>
            <a:normAutofit/>
          </a:bodyPr>
          <a:lstStyle/>
          <a:p>
            <a:pPr algn="l"/>
            <a:r>
              <a:rPr lang="en-US" sz="3200" b="1" dirty="0" smtClean="0"/>
              <a:t>Characteristics of Insurable Risks</a:t>
            </a:r>
            <a:endParaRPr lang="en-US" sz="1800" b="1" dirty="0"/>
          </a:p>
        </p:txBody>
      </p:sp>
      <p:sp>
        <p:nvSpPr>
          <p:cNvPr id="3" name="Content Placeholder 2"/>
          <p:cNvSpPr>
            <a:spLocks noGrp="1"/>
          </p:cNvSpPr>
          <p:nvPr>
            <p:ph sz="quarter" idx="1"/>
          </p:nvPr>
        </p:nvSpPr>
        <p:spPr>
          <a:xfrm>
            <a:off x="152400" y="1143000"/>
            <a:ext cx="8839200" cy="5181600"/>
          </a:xfrm>
        </p:spPr>
        <p:txBody>
          <a:bodyPr>
            <a:normAutofit fontScale="92500" lnSpcReduction="20000"/>
          </a:bodyPr>
          <a:lstStyle/>
          <a:p>
            <a:pPr lvl="0" algn="just">
              <a:buNone/>
            </a:pPr>
            <a:r>
              <a:rPr lang="en-US" dirty="0" smtClean="0"/>
              <a:t>7. The potential loss must be large. The risk should not be very minor one and the peril must be capable of causing a loss so large that the insured cannot bear it himself without economic distress.</a:t>
            </a:r>
          </a:p>
          <a:p>
            <a:pPr lvl="0" algn="just">
              <a:buNone/>
            </a:pPr>
            <a:r>
              <a:rPr lang="en-US" dirty="0" smtClean="0"/>
              <a:t>8. The cost of insurance should not be prohibitive. The cost of insuring (premium) must be economically feasible and with in the reach of nearly every one; otherwise it will be confined to a very small section of the society. For instance, who would be willing to pay birr 1000 or2000 to insure the risk of losing a 100 birr property/ if you are rational person, the answer is definitely no the premium should be reasonable.</a:t>
            </a:r>
          </a:p>
          <a:p>
            <a:pPr lvl="0" algn="just">
              <a:buNone/>
            </a:pPr>
            <a:r>
              <a:rPr lang="en-US" dirty="0" smtClean="0"/>
              <a:t>9. The risk must be consistent with public policy. The insurance contract should not be against the public policies, for examples, insurance affected by terrorists for fines imposed for the offences.</a:t>
            </a:r>
          </a:p>
          <a:p>
            <a:pPr lvl="0" algn="just">
              <a:buNone/>
            </a:pPr>
            <a:r>
              <a:rPr lang="en-US" dirty="0" smtClean="0"/>
              <a:t>10. The insured must be subject to real risk what ever may be the subject matter of insurance for which the insured seeks protection, the subject matter must be adversely affected on the happening of the event i.e., the subject matter must be potentially exposed to the risk. </a:t>
            </a:r>
          </a:p>
          <a:p>
            <a:pPr algn="just"/>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algn="l"/>
            <a:r>
              <a:rPr lang="en-US" sz="3200" b="1" dirty="0" smtClean="0"/>
              <a:t>3.1 Introduction</a:t>
            </a:r>
            <a:endParaRPr lang="en-US" sz="3200" b="1" dirty="0"/>
          </a:p>
        </p:txBody>
      </p:sp>
      <p:sp>
        <p:nvSpPr>
          <p:cNvPr id="3" name="Content Placeholder 2"/>
          <p:cNvSpPr>
            <a:spLocks noGrp="1"/>
          </p:cNvSpPr>
          <p:nvPr>
            <p:ph sz="quarter" idx="1"/>
          </p:nvPr>
        </p:nvSpPr>
        <p:spPr>
          <a:xfrm>
            <a:off x="228600" y="1066800"/>
            <a:ext cx="8686800" cy="5562600"/>
          </a:xfrm>
        </p:spPr>
        <p:txBody>
          <a:bodyPr>
            <a:normAutofit fontScale="92500"/>
          </a:bodyPr>
          <a:lstStyle/>
          <a:p>
            <a:pPr algn="just"/>
            <a:r>
              <a:rPr lang="en-US" dirty="0" smtClean="0"/>
              <a:t>Risk is a fact of life. We are confronted with so many risks in our daily life. It is not possible for individuals to avoid risk totally. It is also difficult to forecast all the risks and calamities that are going to happen in the future. Many happy families are ruined by unexpected death of a person on whom the family is dependent. Many persons lost part of their body due to accident, precious properties at times consumed or lost by the various perils such as fire, flood, burglaries, and accidents.</a:t>
            </a:r>
          </a:p>
          <a:p>
            <a:pPr algn="just"/>
            <a:endParaRPr lang="en-US" dirty="0" smtClean="0"/>
          </a:p>
          <a:p>
            <a:pPr algn="just"/>
            <a:r>
              <a:rPr lang="en-US" dirty="0" smtClean="0"/>
              <a:t>These sufferings may be reduced by precautionary measures. For example efficient police department will reduce the incidence of burglaries, relief department may lessen the sufferings due to floods, very alert fire brigade can control a fire and reduce loss, efficient medical service may enhance the average expectations of life. However, these measures cannot eliminate burglaries, flood, fire or death.</a:t>
            </a:r>
          </a:p>
          <a:p>
            <a:pPr algn="just"/>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15962"/>
          </a:xfrm>
        </p:spPr>
        <p:txBody>
          <a:bodyPr>
            <a:normAutofit/>
          </a:bodyPr>
          <a:lstStyle/>
          <a:p>
            <a:pPr algn="l"/>
            <a:r>
              <a:rPr lang="en-US" sz="3200" b="1" dirty="0" smtClean="0"/>
              <a:t>Insurable Risks</a:t>
            </a:r>
            <a:endParaRPr lang="en-US" sz="1800" b="1" dirty="0"/>
          </a:p>
        </p:txBody>
      </p:sp>
      <p:sp>
        <p:nvSpPr>
          <p:cNvPr id="3" name="Content Placeholder 2"/>
          <p:cNvSpPr>
            <a:spLocks noGrp="1"/>
          </p:cNvSpPr>
          <p:nvPr>
            <p:ph sz="quarter" idx="1"/>
          </p:nvPr>
        </p:nvSpPr>
        <p:spPr>
          <a:xfrm>
            <a:off x="457200" y="1066801"/>
            <a:ext cx="8229600" cy="2362199"/>
          </a:xfrm>
        </p:spPr>
        <p:txBody>
          <a:bodyPr>
            <a:normAutofit/>
          </a:bodyPr>
          <a:lstStyle/>
          <a:p>
            <a:pPr algn="just">
              <a:buNone/>
            </a:pPr>
            <a:r>
              <a:rPr lang="en-US" sz="2400" dirty="0" smtClean="0"/>
              <a:t>The following are generally insurable risk </a:t>
            </a:r>
          </a:p>
          <a:p>
            <a:pPr marL="514350" lvl="0" indent="-514350" algn="just">
              <a:buFont typeface="+mj-lt"/>
              <a:buAutoNum type="arabicPeriod"/>
            </a:pPr>
            <a:r>
              <a:rPr lang="en-US" sz="2400" dirty="0" smtClean="0"/>
              <a:t>Pure risks; property (direct and indirect property losses; personal and legal liability losses.</a:t>
            </a:r>
          </a:p>
          <a:p>
            <a:pPr marL="514350" lvl="0" indent="-514350" algn="just">
              <a:buFont typeface="+mj-lt"/>
              <a:buAutoNum type="arabicPeriod"/>
            </a:pPr>
            <a:r>
              <a:rPr lang="en-US" sz="2400" dirty="0" smtClean="0"/>
              <a:t>non-catastrophic losses</a:t>
            </a:r>
          </a:p>
          <a:p>
            <a:pPr marL="514350" indent="-514350" algn="just">
              <a:buFont typeface="+mj-lt"/>
              <a:buAutoNum type="arabicPeriod"/>
            </a:pPr>
            <a:r>
              <a:rPr lang="en-US" sz="2400" dirty="0" smtClean="0"/>
              <a:t>risk with low probability of occurrence</a:t>
            </a:r>
            <a:endParaRPr lang="en-US" sz="2400" dirty="0"/>
          </a:p>
        </p:txBody>
      </p:sp>
      <p:sp>
        <p:nvSpPr>
          <p:cNvPr id="5" name="Title 1"/>
          <p:cNvSpPr txBox="1">
            <a:spLocks/>
          </p:cNvSpPr>
          <p:nvPr/>
        </p:nvSpPr>
        <p:spPr>
          <a:xfrm>
            <a:off x="457200" y="3276600"/>
            <a:ext cx="8229600" cy="715962"/>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1"/>
                </a:solidFill>
                <a:effectLst/>
                <a:uLnTx/>
                <a:uFillTx/>
                <a:latin typeface="+mj-lt"/>
                <a:ea typeface="+mj-ea"/>
                <a:cs typeface="+mj-cs"/>
              </a:rPr>
              <a:t>Un-insurable Risks</a:t>
            </a:r>
            <a:endParaRPr kumimoji="0" lang="en-US" sz="1800" b="1" i="0" u="none" strike="noStrike" kern="1200" cap="none" spc="0" normalizeH="0" baseline="0" noProof="0" dirty="0">
              <a:ln>
                <a:noFill/>
              </a:ln>
              <a:solidFill>
                <a:schemeClr val="tx1"/>
              </a:solidFill>
              <a:effectLst/>
              <a:uLnTx/>
              <a:uFillTx/>
              <a:latin typeface="+mj-lt"/>
              <a:ea typeface="+mj-ea"/>
              <a:cs typeface="+mj-cs"/>
            </a:endParaRPr>
          </a:p>
        </p:txBody>
      </p:sp>
      <p:sp>
        <p:nvSpPr>
          <p:cNvPr id="6" name="Content Placeholder 2"/>
          <p:cNvSpPr txBox="1">
            <a:spLocks/>
          </p:cNvSpPr>
          <p:nvPr/>
        </p:nvSpPr>
        <p:spPr>
          <a:xfrm>
            <a:off x="533400" y="3962400"/>
            <a:ext cx="8229600" cy="2362199"/>
          </a:xfrm>
          <a:prstGeom prst="rect">
            <a:avLst/>
          </a:prstGeom>
        </p:spPr>
        <p:txBody>
          <a:bodyPr vert="horz" lIns="91440" tIns="45720" rIns="91440" bIns="45720" rtlCol="0">
            <a:normAutofit/>
          </a:bodyPr>
          <a:lstStyle/>
          <a:p>
            <a:pPr marL="457200" indent="-457200" algn="just"/>
            <a:r>
              <a:rPr lang="en-US" sz="2400" dirty="0" smtClean="0"/>
              <a:t>The following are generally un-insurable risk </a:t>
            </a:r>
          </a:p>
          <a:p>
            <a:pPr marL="457200" lvl="0" indent="-457200" algn="just">
              <a:buFont typeface="+mj-lt"/>
              <a:buAutoNum type="arabicPeriod"/>
            </a:pPr>
            <a:r>
              <a:rPr lang="en-US" sz="2400" dirty="0" smtClean="0"/>
              <a:t>Speculative risks such as market risks,</a:t>
            </a:r>
          </a:p>
          <a:p>
            <a:pPr marL="457200" lvl="0" indent="-457200" algn="just">
              <a:buFont typeface="+mj-lt"/>
              <a:buAutoNum type="arabicPeriod"/>
            </a:pPr>
            <a:r>
              <a:rPr lang="en-US" sz="2400" dirty="0" smtClean="0"/>
              <a:t>Fundamental risks (war, earth-quark, political and economic losses).</a:t>
            </a:r>
          </a:p>
          <a:p>
            <a:pPr marL="457200" lvl="0" indent="-457200" algn="just">
              <a:buFont typeface="+mj-lt"/>
              <a:buAutoNum type="arabicPeriod"/>
            </a:pPr>
            <a:r>
              <a:rPr lang="en-US" sz="2400" dirty="0" smtClean="0"/>
              <a:t>Wear and tear of goods, e.g. Depreciation</a:t>
            </a:r>
          </a:p>
          <a:p>
            <a:pPr marL="457200" lvl="0" indent="-457200" algn="just">
              <a:buFont typeface="+mj-lt"/>
              <a:buAutoNum type="arabicPeriod"/>
            </a:pPr>
            <a:r>
              <a:rPr lang="en-US" sz="2400" dirty="0" smtClean="0"/>
              <a:t>Risk that are against public policy.</a:t>
            </a:r>
            <a:endParaRPr 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15962"/>
          </a:xfrm>
        </p:spPr>
        <p:txBody>
          <a:bodyPr>
            <a:normAutofit/>
          </a:bodyPr>
          <a:lstStyle/>
          <a:p>
            <a:pPr algn="l"/>
            <a:r>
              <a:rPr lang="en-US" sz="3200" b="1" dirty="0" smtClean="0"/>
              <a:t>3.5 Basic Principles of Insurance </a:t>
            </a:r>
            <a:endParaRPr lang="en-US" sz="1800" b="1" dirty="0"/>
          </a:p>
        </p:txBody>
      </p:sp>
      <p:sp>
        <p:nvSpPr>
          <p:cNvPr id="3" name="Content Placeholder 2"/>
          <p:cNvSpPr>
            <a:spLocks noGrp="1"/>
          </p:cNvSpPr>
          <p:nvPr>
            <p:ph sz="quarter" idx="1"/>
          </p:nvPr>
        </p:nvSpPr>
        <p:spPr>
          <a:xfrm>
            <a:off x="152400" y="1066800"/>
            <a:ext cx="8839200" cy="5486400"/>
          </a:xfrm>
        </p:spPr>
        <p:txBody>
          <a:bodyPr>
            <a:noAutofit/>
          </a:bodyPr>
          <a:lstStyle/>
          <a:p>
            <a:pPr algn="just">
              <a:buNone/>
            </a:pPr>
            <a:r>
              <a:rPr lang="en-US" sz="1800" dirty="0" smtClean="0"/>
              <a:t>	The legal or fundamental principles are common to all types of insurance contracts. With the exception of indemnity, which is not applicable to personal insurance contracts? These principles are discussed briefly as follows;</a:t>
            </a:r>
          </a:p>
          <a:p>
            <a:pPr lvl="0" algn="just">
              <a:buNone/>
            </a:pPr>
            <a:r>
              <a:rPr lang="en-US" sz="1800" b="1" dirty="0" smtClean="0"/>
              <a:t>A. Insurable interest</a:t>
            </a:r>
          </a:p>
          <a:p>
            <a:pPr algn="just"/>
            <a:r>
              <a:rPr lang="en-US" sz="1800" dirty="0" smtClean="0"/>
              <a:t>For an insurance contract to be valid, the insured must possess an insurable interest in the subject matter of insurance. </a:t>
            </a:r>
            <a:r>
              <a:rPr lang="en-US" sz="1800" b="1" dirty="0" smtClean="0"/>
              <a:t>Insurable interest</a:t>
            </a:r>
            <a:r>
              <a:rPr lang="en-US" sz="1800" dirty="0" smtClean="0"/>
              <a:t> refers to the existence of financial relationship to the subject matter insured. The subject matter of insurance may be a property, life or legal liability.</a:t>
            </a:r>
          </a:p>
          <a:p>
            <a:pPr algn="just"/>
            <a:r>
              <a:rPr lang="en-US" sz="1800" dirty="0" smtClean="0"/>
              <a:t>The </a:t>
            </a:r>
            <a:r>
              <a:rPr lang="en-US" sz="1800" b="1" dirty="0" smtClean="0"/>
              <a:t>insurable interest to be valid</a:t>
            </a:r>
            <a:r>
              <a:rPr lang="en-US" sz="1800" dirty="0" smtClean="0"/>
              <a:t> must be recognized as such under the low and must satisfy the following conditions.</a:t>
            </a:r>
          </a:p>
          <a:p>
            <a:pPr marL="971550" lvl="1" indent="-514350" algn="just">
              <a:buFont typeface="+mj-lt"/>
              <a:buAutoNum type="arabicPeriod"/>
            </a:pPr>
            <a:r>
              <a:rPr lang="en-US" sz="1800" dirty="0" smtClean="0"/>
              <a:t>There must be some subject matter of insurance such as physical object or potential liabilities;</a:t>
            </a:r>
          </a:p>
          <a:p>
            <a:pPr marL="971550" lvl="1" indent="-514350" algn="just">
              <a:buFont typeface="+mj-lt"/>
              <a:buAutoNum type="arabicPeriod"/>
            </a:pPr>
            <a:r>
              <a:rPr lang="en-US" sz="1800" dirty="0" smtClean="0"/>
              <a:t>there must be risk to which the subject matter is exposed</a:t>
            </a:r>
          </a:p>
          <a:p>
            <a:pPr marL="971550" lvl="1" indent="-514350" algn="just">
              <a:buFont typeface="+mj-lt"/>
              <a:buAutoNum type="arabicPeriod"/>
            </a:pPr>
            <a:r>
              <a:rPr lang="en-US" sz="1800" dirty="0" smtClean="0"/>
              <a:t>The insured must have some legally recognized relationship with the subject matter insured.</a:t>
            </a:r>
          </a:p>
          <a:p>
            <a:pPr marL="971550" lvl="1" indent="-514350" algn="just">
              <a:buFont typeface="+mj-lt"/>
              <a:buAutoNum type="arabicPeriod"/>
            </a:pPr>
            <a:r>
              <a:rPr lang="en-US" sz="1800" dirty="0" smtClean="0"/>
              <a:t>The insured should stand to benefit by the safety of the subject matter and should incur loss by its destruction or damage ;and </a:t>
            </a:r>
          </a:p>
          <a:p>
            <a:pPr marL="971550" lvl="1" indent="-514350" algn="just">
              <a:buFont typeface="+mj-lt"/>
              <a:buAutoNum type="arabicPeriod"/>
            </a:pPr>
            <a:r>
              <a:rPr lang="en-US" sz="1800" dirty="0" smtClean="0"/>
              <a:t>The subject matter should be measurable in terms of money.</a:t>
            </a:r>
          </a:p>
          <a:p>
            <a:pPr algn="just"/>
            <a:endParaRPr lang="en-US" sz="1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15962"/>
          </a:xfrm>
        </p:spPr>
        <p:txBody>
          <a:bodyPr>
            <a:normAutofit/>
          </a:bodyPr>
          <a:lstStyle/>
          <a:p>
            <a:pPr algn="l"/>
            <a:r>
              <a:rPr lang="en-US" sz="3200" b="1" dirty="0" smtClean="0"/>
              <a:t>3.5 Basic Principles of Insurance </a:t>
            </a:r>
            <a:endParaRPr lang="en-US" sz="1800" b="1" dirty="0"/>
          </a:p>
        </p:txBody>
      </p:sp>
      <p:sp>
        <p:nvSpPr>
          <p:cNvPr id="3" name="Content Placeholder 2"/>
          <p:cNvSpPr>
            <a:spLocks noGrp="1"/>
          </p:cNvSpPr>
          <p:nvPr>
            <p:ph sz="quarter" idx="1"/>
          </p:nvPr>
        </p:nvSpPr>
        <p:spPr>
          <a:xfrm>
            <a:off x="152400" y="1066800"/>
            <a:ext cx="8839200" cy="5638800"/>
          </a:xfrm>
        </p:spPr>
        <p:txBody>
          <a:bodyPr>
            <a:normAutofit fontScale="77500" lnSpcReduction="20000"/>
          </a:bodyPr>
          <a:lstStyle/>
          <a:p>
            <a:pPr algn="just"/>
            <a:r>
              <a:rPr lang="en-US" dirty="0" smtClean="0"/>
              <a:t>Generally, in the case of life insurance, insurable interest must exist at the inception of the policy. In the case of property insurance, with few exceptions, insurable interest must exist both at the time of effecting insurance and the time of loss.</a:t>
            </a:r>
          </a:p>
          <a:p>
            <a:pPr algn="just"/>
            <a:r>
              <a:rPr lang="en-US" dirty="0" smtClean="0"/>
              <a:t>The doctrine of insurable interest in property is to prevent insurance from becoming gambling contract and in life insurance it is required in order to prevent acts of murder.</a:t>
            </a:r>
          </a:p>
          <a:p>
            <a:pPr algn="just"/>
            <a:r>
              <a:rPr lang="en-US" dirty="0" smtClean="0"/>
              <a:t>Insurable interest may take the following ways, i.e., ownership, lawful possession, contract or insurer.</a:t>
            </a:r>
          </a:p>
          <a:p>
            <a:pPr algn="just">
              <a:buNone/>
            </a:pPr>
            <a:r>
              <a:rPr lang="en-US" b="1" dirty="0" smtClean="0"/>
              <a:t>B. Utmost good –faith or “</a:t>
            </a:r>
            <a:r>
              <a:rPr lang="en-US" b="1" dirty="0" err="1" smtClean="0"/>
              <a:t>Uberrimae</a:t>
            </a:r>
            <a:r>
              <a:rPr lang="en-US" b="1" dirty="0" smtClean="0"/>
              <a:t> </a:t>
            </a:r>
            <a:r>
              <a:rPr lang="en-US" b="1" dirty="0" err="1" smtClean="0"/>
              <a:t>fedei</a:t>
            </a:r>
            <a:r>
              <a:rPr lang="en-US" b="1" dirty="0" smtClean="0"/>
              <a:t>”</a:t>
            </a:r>
          </a:p>
          <a:p>
            <a:pPr algn="just"/>
            <a:r>
              <a:rPr lang="en-US" dirty="0" smtClean="0"/>
              <a:t>Insurance contracts are based up on mutual trust and confidence between the insurer and the insured. This principle requires each party to tell the other the truth, the whole truth and nothing but the truth. It means that both the insured and insurer must make full disclosure of material facts and information relating to the contract or facts that have a bearing on the assessment of the risk. Material facts are of the following types;</a:t>
            </a:r>
          </a:p>
          <a:p>
            <a:pPr marL="914400" lvl="1" indent="-514350" algn="just">
              <a:buFont typeface="+mj-lt"/>
              <a:buAutoNum type="arabicPeriod"/>
            </a:pPr>
            <a:r>
              <a:rPr lang="en-US" dirty="0" smtClean="0"/>
              <a:t>Those which affect the nature or incidence of risk; and</a:t>
            </a:r>
          </a:p>
          <a:p>
            <a:pPr marL="914400" lvl="1" indent="-514350" algn="just">
              <a:buFont typeface="+mj-lt"/>
              <a:buAutoNum type="arabicPeriod"/>
            </a:pPr>
            <a:r>
              <a:rPr lang="en-US" dirty="0" smtClean="0"/>
              <a:t>Those which affect the character of insured.</a:t>
            </a:r>
          </a:p>
          <a:p>
            <a:pPr algn="just"/>
            <a:r>
              <a:rPr lang="en-US" dirty="0" smtClean="0"/>
              <a:t>Non-disclosure, concealment, innocent misrepresentation, and fraud may lead to avoidance or cancellation of the insurance contract by one of the parties to the contract.</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15962"/>
          </a:xfrm>
        </p:spPr>
        <p:txBody>
          <a:bodyPr>
            <a:normAutofit/>
          </a:bodyPr>
          <a:lstStyle/>
          <a:p>
            <a:pPr algn="l"/>
            <a:r>
              <a:rPr lang="en-US" sz="3200" b="1" dirty="0" smtClean="0"/>
              <a:t>3.5 Basic Principles of Insurance </a:t>
            </a:r>
            <a:endParaRPr lang="en-US" sz="1800" b="1" dirty="0"/>
          </a:p>
        </p:txBody>
      </p:sp>
      <p:sp>
        <p:nvSpPr>
          <p:cNvPr id="3" name="Content Placeholder 2"/>
          <p:cNvSpPr>
            <a:spLocks noGrp="1"/>
          </p:cNvSpPr>
          <p:nvPr>
            <p:ph sz="quarter" idx="1"/>
          </p:nvPr>
        </p:nvSpPr>
        <p:spPr>
          <a:xfrm>
            <a:off x="152400" y="990600"/>
            <a:ext cx="8839200" cy="5715000"/>
          </a:xfrm>
        </p:spPr>
        <p:txBody>
          <a:bodyPr>
            <a:normAutofit fontScale="85000" lnSpcReduction="20000"/>
          </a:bodyPr>
          <a:lstStyle/>
          <a:p>
            <a:pPr algn="just">
              <a:buNone/>
            </a:pPr>
            <a:r>
              <a:rPr lang="en-US" b="1" dirty="0" smtClean="0"/>
              <a:t>C. Indemnity</a:t>
            </a:r>
          </a:p>
          <a:p>
            <a:pPr algn="just"/>
            <a:r>
              <a:rPr lang="en-US" dirty="0" smtClean="0"/>
              <a:t>The principle of indemnity states that the insured, in the event or loss, receives financial compensation equal to the amount of the face value of the policy, which ever is lower. The whole purpose is to restore the insured to his/her former financial position. Thus, the principle eliminates the intention of gambling, which incorporates profit motive. It is the controlling principle in insurance contract that limits compensation. This principle is not applicable to personal insurances because the loss due to risk cannot be calculated and so a previous agreement regarding the amount payable on the happening of risk is made between the insurer and the insured.</a:t>
            </a:r>
          </a:p>
          <a:p>
            <a:pPr lvl="1" algn="just">
              <a:buNone/>
            </a:pPr>
            <a:endParaRPr lang="en-US" smtClean="0"/>
          </a:p>
          <a:p>
            <a:pPr lvl="1" algn="just">
              <a:buNone/>
            </a:pPr>
            <a:r>
              <a:rPr lang="en-US" smtClean="0"/>
              <a:t>Indemnity </a:t>
            </a:r>
            <a:r>
              <a:rPr lang="en-US" dirty="0" smtClean="0"/>
              <a:t>implies that;</a:t>
            </a:r>
          </a:p>
          <a:p>
            <a:pPr lvl="1" algn="just">
              <a:buFont typeface="Wingdings" pitchFamily="2" charset="2"/>
              <a:buChar char="q"/>
            </a:pPr>
            <a:r>
              <a:rPr lang="en-US" dirty="0" smtClean="0"/>
              <a:t>There must be an actual loss</a:t>
            </a:r>
          </a:p>
          <a:p>
            <a:pPr lvl="1" algn="just">
              <a:buFont typeface="Wingdings" pitchFamily="2" charset="2"/>
              <a:buChar char="q"/>
            </a:pPr>
            <a:r>
              <a:rPr lang="en-US" dirty="0" smtClean="0"/>
              <a:t>The loss should have occurred through the risk insured</a:t>
            </a:r>
          </a:p>
          <a:p>
            <a:pPr lvl="1" algn="just">
              <a:buFont typeface="Wingdings" pitchFamily="2" charset="2"/>
              <a:buChar char="q"/>
            </a:pPr>
            <a:r>
              <a:rPr lang="en-US" dirty="0" smtClean="0"/>
              <a:t>The loss must be capable of calculation in terms of money</a:t>
            </a:r>
          </a:p>
          <a:p>
            <a:pPr lvl="1" algn="just">
              <a:buFont typeface="Wingdings" pitchFamily="2" charset="2"/>
              <a:buChar char="q"/>
            </a:pPr>
            <a:r>
              <a:rPr lang="en-US" dirty="0" smtClean="0"/>
              <a:t>The payment made by another person (third party) should not exceed the actual loss suffered.</a:t>
            </a:r>
          </a:p>
          <a:p>
            <a:pPr lvl="1" algn="just">
              <a:buFont typeface="Wingdings" pitchFamily="2" charset="2"/>
              <a:buChar char="q"/>
            </a:pPr>
            <a:r>
              <a:rPr lang="en-US" dirty="0" smtClean="0"/>
              <a:t>Indemnity can take different forms; cash payment, replacement of property or reinstatement of the property or repair.</a:t>
            </a:r>
          </a:p>
          <a:p>
            <a:pPr algn="just"/>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15962"/>
          </a:xfrm>
        </p:spPr>
        <p:txBody>
          <a:bodyPr>
            <a:normAutofit/>
          </a:bodyPr>
          <a:lstStyle/>
          <a:p>
            <a:pPr algn="l"/>
            <a:r>
              <a:rPr lang="en-US" sz="3200" b="1" dirty="0" smtClean="0"/>
              <a:t>3.5 Basic Principles of Insurance </a:t>
            </a:r>
            <a:endParaRPr lang="en-US" sz="1800" b="1" dirty="0"/>
          </a:p>
        </p:txBody>
      </p:sp>
      <p:sp>
        <p:nvSpPr>
          <p:cNvPr id="3" name="Content Placeholder 2"/>
          <p:cNvSpPr>
            <a:spLocks noGrp="1"/>
          </p:cNvSpPr>
          <p:nvPr>
            <p:ph sz="quarter" idx="1"/>
          </p:nvPr>
        </p:nvSpPr>
        <p:spPr>
          <a:xfrm>
            <a:off x="152400" y="990600"/>
            <a:ext cx="8763000" cy="5562600"/>
          </a:xfrm>
        </p:spPr>
        <p:txBody>
          <a:bodyPr>
            <a:normAutofit fontScale="85000" lnSpcReduction="10000"/>
          </a:bodyPr>
          <a:lstStyle/>
          <a:p>
            <a:pPr algn="just">
              <a:buNone/>
            </a:pPr>
            <a:r>
              <a:rPr lang="en-US" b="1" dirty="0" smtClean="0"/>
              <a:t>D. Subrogation</a:t>
            </a:r>
          </a:p>
          <a:p>
            <a:pPr algn="just"/>
            <a:r>
              <a:rPr lang="en-US" dirty="0" smtClean="0"/>
              <a:t>Subrogation is the right to an insurer who has paid a claim under a policy issued by him to receive the benefit of all rights and remedied of the insured will extinguish or diminish the ultimate loss sustained. It is the right of one person (the insurer) to stand in the place of another (the insured) to avail himself on the latter s rights and remedies.</a:t>
            </a:r>
          </a:p>
          <a:p>
            <a:pPr algn="just"/>
            <a:r>
              <a:rPr lang="en-US" dirty="0" smtClean="0"/>
              <a:t>Principle of subrogation is a supplement to the principle of indemnity. The reason behind this principle is to eliminate the profit motive of the insured. That means, the insured cannot claim both from the insurer and the wrong doer for single accident, which would enable him/her collect more than what was actually lost.</a:t>
            </a:r>
          </a:p>
          <a:p>
            <a:pPr algn="just"/>
            <a:r>
              <a:rPr lang="en-US" dirty="0" smtClean="0"/>
              <a:t>Subrogation implies that;</a:t>
            </a:r>
          </a:p>
          <a:p>
            <a:pPr lvl="1" algn="just">
              <a:buFont typeface="Wingdings" pitchFamily="2" charset="2"/>
              <a:buChar char="q"/>
            </a:pPr>
            <a:r>
              <a:rPr lang="en-US" dirty="0" smtClean="0"/>
              <a:t>The insurer makes payment to the insured for his actual loss</a:t>
            </a:r>
          </a:p>
          <a:p>
            <a:pPr lvl="1" algn="just">
              <a:buFont typeface="Wingdings" pitchFamily="2" charset="2"/>
              <a:buChar char="q"/>
            </a:pPr>
            <a:r>
              <a:rPr lang="en-US" dirty="0" smtClean="0"/>
              <a:t>The insurer after making good the loss, places himself in the position of the insured and has all the rights and remedies of the insured</a:t>
            </a:r>
          </a:p>
          <a:p>
            <a:pPr lvl="1" algn="just">
              <a:buFont typeface="Wingdings" pitchFamily="2" charset="2"/>
              <a:buChar char="q"/>
            </a:pPr>
            <a:r>
              <a:rPr lang="en-US" dirty="0" smtClean="0"/>
              <a:t>The insurer cannot recover anything more than he has paid to the insured </a:t>
            </a:r>
          </a:p>
          <a:p>
            <a:pPr lvl="1" algn="just">
              <a:buFont typeface="Wingdings" pitchFamily="2" charset="2"/>
              <a:buChar char="q"/>
            </a:pPr>
            <a:r>
              <a:rPr lang="en-US" dirty="0" smtClean="0"/>
              <a:t>Like principle of indemnity, principle of subrogation is not applicable to life insurances.</a:t>
            </a:r>
          </a:p>
          <a:p>
            <a:pPr algn="just"/>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15962"/>
          </a:xfrm>
        </p:spPr>
        <p:txBody>
          <a:bodyPr>
            <a:normAutofit/>
          </a:bodyPr>
          <a:lstStyle/>
          <a:p>
            <a:pPr algn="l"/>
            <a:r>
              <a:rPr lang="en-US" sz="3200" b="1" dirty="0" smtClean="0"/>
              <a:t>3.5 Basic Principles of Insurance </a:t>
            </a:r>
            <a:endParaRPr lang="en-US" sz="1800" b="1" dirty="0"/>
          </a:p>
        </p:txBody>
      </p:sp>
      <p:sp>
        <p:nvSpPr>
          <p:cNvPr id="3" name="Content Placeholder 2"/>
          <p:cNvSpPr>
            <a:spLocks noGrp="1"/>
          </p:cNvSpPr>
          <p:nvPr>
            <p:ph sz="quarter" idx="1"/>
          </p:nvPr>
        </p:nvSpPr>
        <p:spPr>
          <a:xfrm>
            <a:off x="152400" y="1066800"/>
            <a:ext cx="8839200" cy="5638800"/>
          </a:xfrm>
        </p:spPr>
        <p:txBody>
          <a:bodyPr>
            <a:normAutofit fontScale="85000" lnSpcReduction="10000"/>
          </a:bodyPr>
          <a:lstStyle/>
          <a:p>
            <a:pPr algn="just">
              <a:buNone/>
            </a:pPr>
            <a:r>
              <a:rPr lang="en-US" b="1" dirty="0" smtClean="0"/>
              <a:t>E. Contribution </a:t>
            </a:r>
          </a:p>
          <a:p>
            <a:pPr algn="just"/>
            <a:r>
              <a:rPr lang="en-US" dirty="0" smtClean="0"/>
              <a:t>Contribution is also corollary of/or supplement of the principle of indemnity. The doctrine of this principle preaches for an equitable distribution of any loss among insurers. In other words it applies that when there is more than one policy covering the same subject matter against the same peril for the same period and for the same insured. In this case, the insured can make claims under all policies with different insurers and recover pro rata from each. Contribution is the right of an insurer who has paid a loss under a policy to recover a proportionate amount from other insurers who are liable for the same loss;</a:t>
            </a:r>
          </a:p>
          <a:p>
            <a:pPr algn="just"/>
            <a:r>
              <a:rPr lang="en-US" dirty="0" smtClean="0"/>
              <a:t>The principle of contribution is enforceable only under the following conditions;</a:t>
            </a:r>
          </a:p>
          <a:p>
            <a:pPr lvl="1" algn="just">
              <a:buFont typeface="Wingdings" pitchFamily="2" charset="2"/>
              <a:buChar char="q"/>
            </a:pPr>
            <a:r>
              <a:rPr lang="en-US" dirty="0" smtClean="0"/>
              <a:t>The policies must cover the same period</a:t>
            </a:r>
          </a:p>
          <a:p>
            <a:pPr lvl="1" algn="just">
              <a:buFont typeface="Wingdings" pitchFamily="2" charset="2"/>
              <a:buChar char="q"/>
            </a:pPr>
            <a:r>
              <a:rPr lang="en-US" dirty="0" smtClean="0"/>
              <a:t>The policies must have been enforce at the time of loss</a:t>
            </a:r>
          </a:p>
          <a:p>
            <a:pPr lvl="1" algn="just">
              <a:buFont typeface="Wingdings" pitchFamily="2" charset="2"/>
              <a:buChar char="q"/>
            </a:pPr>
            <a:r>
              <a:rPr lang="en-US" dirty="0" smtClean="0"/>
              <a:t>They must protect the same peril</a:t>
            </a:r>
          </a:p>
          <a:p>
            <a:pPr lvl="1" algn="just">
              <a:buFont typeface="Wingdings" pitchFamily="2" charset="2"/>
              <a:buChar char="q"/>
            </a:pPr>
            <a:r>
              <a:rPr lang="en-US" dirty="0" smtClean="0"/>
              <a:t>The subject matter of insurance must be the same, and</a:t>
            </a:r>
          </a:p>
          <a:p>
            <a:pPr lvl="1" algn="just">
              <a:buFont typeface="Wingdings" pitchFamily="2" charset="2"/>
              <a:buChar char="q"/>
            </a:pPr>
            <a:r>
              <a:rPr lang="en-US" dirty="0" smtClean="0"/>
              <a:t>The insured must be the same person.</a:t>
            </a:r>
          </a:p>
          <a:p>
            <a:pPr algn="just"/>
            <a:r>
              <a:rPr lang="en-US" dirty="0" smtClean="0"/>
              <a:t>Note the principle of contribution is not applicable to life insurances.</a:t>
            </a:r>
          </a:p>
          <a:p>
            <a:pPr algn="just"/>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15962"/>
          </a:xfrm>
        </p:spPr>
        <p:txBody>
          <a:bodyPr>
            <a:normAutofit/>
          </a:bodyPr>
          <a:lstStyle/>
          <a:p>
            <a:pPr algn="l"/>
            <a:r>
              <a:rPr lang="en-US" sz="3200" b="1" dirty="0" smtClean="0"/>
              <a:t>3.5 Basic Principles of Insurance </a:t>
            </a:r>
            <a:endParaRPr lang="en-US" sz="1800" b="1" dirty="0"/>
          </a:p>
        </p:txBody>
      </p:sp>
      <p:sp>
        <p:nvSpPr>
          <p:cNvPr id="3" name="Content Placeholder 2"/>
          <p:cNvSpPr>
            <a:spLocks noGrp="1"/>
          </p:cNvSpPr>
          <p:nvPr>
            <p:ph sz="quarter" idx="1"/>
          </p:nvPr>
        </p:nvSpPr>
        <p:spPr>
          <a:xfrm>
            <a:off x="152400" y="1066800"/>
            <a:ext cx="8839200" cy="5638800"/>
          </a:xfrm>
        </p:spPr>
        <p:txBody>
          <a:bodyPr>
            <a:normAutofit/>
          </a:bodyPr>
          <a:lstStyle/>
          <a:p>
            <a:pPr algn="just">
              <a:buNone/>
            </a:pPr>
            <a:r>
              <a:rPr lang="en-US" sz="2400" dirty="0" smtClean="0"/>
              <a:t>F. Proximate cause</a:t>
            </a:r>
          </a:p>
          <a:p>
            <a:pPr algn="just"/>
            <a:r>
              <a:rPr lang="en-US" sz="2400" dirty="0" smtClean="0"/>
              <a:t>The maxim causal proximal non remote specter means that proximate (nearest) cause and not the remote one is to be taken notice of at the time of determining the liability of the insurer. The insurer is not liable for remote cause even if it is one of the insured risks for the occurrence of the risk of which the insured is to be compensated. The insurer is liable to make the payment of loss under the policy, otherwise not. The insured may recover the loss from the insurer only when;</a:t>
            </a:r>
          </a:p>
          <a:p>
            <a:pPr lvl="1" algn="just">
              <a:buFont typeface="Wingdings" pitchFamily="2" charset="2"/>
              <a:buChar char="q"/>
            </a:pPr>
            <a:r>
              <a:rPr lang="en-US" sz="2000" dirty="0" smtClean="0"/>
              <a:t>The loss has been caused by the insured peril ; and </a:t>
            </a:r>
          </a:p>
          <a:p>
            <a:pPr lvl="1" algn="just">
              <a:buFont typeface="Wingdings" pitchFamily="2" charset="2"/>
              <a:buChar char="q"/>
            </a:pPr>
            <a:r>
              <a:rPr lang="en-US" sz="2000" dirty="0" smtClean="0"/>
              <a:t>The cause has been proximate to the loss.</a:t>
            </a:r>
          </a:p>
          <a:p>
            <a:pPr algn="just"/>
            <a:r>
              <a:rPr lang="en-US" sz="2400" dirty="0" smtClean="0"/>
              <a:t>There fore, the insurer is not liable for the loss due to a proximate cause, which is not an insured peril.</a:t>
            </a:r>
          </a:p>
          <a:p>
            <a:pPr algn="just"/>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15962"/>
          </a:xfrm>
        </p:spPr>
        <p:txBody>
          <a:bodyPr>
            <a:normAutofit/>
          </a:bodyPr>
          <a:lstStyle/>
          <a:p>
            <a:pPr algn="l"/>
            <a:r>
              <a:rPr lang="en-US" sz="3200" b="1" dirty="0" smtClean="0"/>
              <a:t>3.5 Basic Principles of Insurance </a:t>
            </a:r>
            <a:endParaRPr lang="en-US" sz="1800" b="1" dirty="0"/>
          </a:p>
        </p:txBody>
      </p:sp>
      <p:sp>
        <p:nvSpPr>
          <p:cNvPr id="3" name="Content Placeholder 2"/>
          <p:cNvSpPr>
            <a:spLocks noGrp="1"/>
          </p:cNvSpPr>
          <p:nvPr>
            <p:ph sz="quarter" idx="1"/>
          </p:nvPr>
        </p:nvSpPr>
        <p:spPr>
          <a:xfrm>
            <a:off x="228600" y="1066800"/>
            <a:ext cx="8763000" cy="5562600"/>
          </a:xfrm>
        </p:spPr>
        <p:txBody>
          <a:bodyPr>
            <a:normAutofit/>
          </a:bodyPr>
          <a:lstStyle/>
          <a:p>
            <a:pPr algn="just">
              <a:buNone/>
            </a:pPr>
            <a:r>
              <a:rPr lang="en-US" sz="2400" b="1" dirty="0" smtClean="0"/>
              <a:t>Example </a:t>
            </a:r>
          </a:p>
          <a:p>
            <a:pPr algn="just"/>
            <a:r>
              <a:rPr lang="en-US" sz="2400" dirty="0" err="1" smtClean="0"/>
              <a:t>Ato</a:t>
            </a:r>
            <a:r>
              <a:rPr lang="en-US" sz="2400" dirty="0" smtClean="0"/>
              <a:t> Abe be insured his car worth of br.500,000 in two insurance companies; Ethiopian insurance corporation and Awash insurance company for br.300,000 and br.200,000 respectively. While the policy is in force the car was damaged due to collusion done intentionally by </a:t>
            </a:r>
            <a:r>
              <a:rPr lang="en-US" sz="2400" dirty="0" err="1" smtClean="0"/>
              <a:t>Kebede</a:t>
            </a:r>
            <a:r>
              <a:rPr lang="en-US" sz="2400" dirty="0" smtClean="0"/>
              <a:t>. The loss is estimated to be br. 200,000.</a:t>
            </a:r>
          </a:p>
          <a:p>
            <a:pPr algn="just">
              <a:buNone/>
            </a:pPr>
            <a:r>
              <a:rPr lang="en-US" sz="2400" b="1" dirty="0" smtClean="0"/>
              <a:t>Required</a:t>
            </a:r>
          </a:p>
          <a:p>
            <a:pPr marL="457200" indent="-457200" algn="just">
              <a:buFont typeface="+mj-lt"/>
              <a:buAutoNum type="alphaUcPeriod"/>
            </a:pPr>
            <a:r>
              <a:rPr lang="en-US" sz="2400" dirty="0" smtClean="0"/>
              <a:t>How much each insurance company is going to pay to </a:t>
            </a:r>
            <a:r>
              <a:rPr lang="en-US" sz="2400" dirty="0" err="1" smtClean="0"/>
              <a:t>Ato</a:t>
            </a:r>
            <a:r>
              <a:rPr lang="en-US" sz="2400" dirty="0" smtClean="0"/>
              <a:t> </a:t>
            </a:r>
            <a:r>
              <a:rPr lang="en-US" sz="2400" dirty="0" err="1" smtClean="0"/>
              <a:t>Abebe</a:t>
            </a:r>
            <a:r>
              <a:rPr lang="en-US" sz="2400" dirty="0" smtClean="0"/>
              <a:t>? why?</a:t>
            </a:r>
          </a:p>
          <a:p>
            <a:pPr marL="457200" indent="-457200" algn="just">
              <a:buFont typeface="+mj-lt"/>
              <a:buAutoNum type="alphaUcPeriod"/>
            </a:pPr>
            <a:r>
              <a:rPr lang="en-US" sz="2400" dirty="0" smtClean="0"/>
              <a:t>How much </a:t>
            </a:r>
            <a:r>
              <a:rPr lang="en-US" sz="2400" dirty="0" err="1" smtClean="0"/>
              <a:t>Ato</a:t>
            </a:r>
            <a:r>
              <a:rPr lang="en-US" sz="2400" dirty="0" smtClean="0"/>
              <a:t> </a:t>
            </a:r>
            <a:r>
              <a:rPr lang="en-US" sz="2400" dirty="0" err="1" smtClean="0"/>
              <a:t>Abebe</a:t>
            </a:r>
            <a:r>
              <a:rPr lang="en-US" sz="2400" dirty="0" smtClean="0"/>
              <a:t> is going to claim? Why?</a:t>
            </a:r>
          </a:p>
          <a:p>
            <a:pPr marL="457200" indent="-457200" algn="just">
              <a:buFont typeface="+mj-lt"/>
              <a:buAutoNum type="alphaUcPeriod"/>
            </a:pPr>
            <a:r>
              <a:rPr lang="en-US" sz="2400" dirty="0" err="1" smtClean="0"/>
              <a:t>Abebe</a:t>
            </a:r>
            <a:r>
              <a:rPr lang="en-US" sz="2400" dirty="0" smtClean="0"/>
              <a:t> has an intention to claim compensation from the two insurance companies and </a:t>
            </a:r>
            <a:r>
              <a:rPr lang="en-US" sz="2400" dirty="0" err="1" smtClean="0"/>
              <a:t>Kebede</a:t>
            </a:r>
            <a:r>
              <a:rPr lang="en-US" sz="2400" dirty="0" smtClean="0"/>
              <a:t> at the same time. Advice what he/she should do?</a:t>
            </a:r>
          </a:p>
          <a:p>
            <a:pPr algn="just"/>
            <a:endParaRPr lang="en-US" sz="24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15962"/>
          </a:xfrm>
        </p:spPr>
        <p:txBody>
          <a:bodyPr>
            <a:normAutofit/>
          </a:bodyPr>
          <a:lstStyle/>
          <a:p>
            <a:pPr algn="l"/>
            <a:r>
              <a:rPr lang="en-US" sz="3200" b="1" dirty="0" smtClean="0"/>
              <a:t>3.5 Basic Principles of Insurance </a:t>
            </a:r>
            <a:endParaRPr lang="en-US" sz="1800" b="1" dirty="0"/>
          </a:p>
        </p:txBody>
      </p:sp>
      <p:sp>
        <p:nvSpPr>
          <p:cNvPr id="3" name="Content Placeholder 2"/>
          <p:cNvSpPr>
            <a:spLocks noGrp="1"/>
          </p:cNvSpPr>
          <p:nvPr>
            <p:ph sz="quarter" idx="1"/>
          </p:nvPr>
        </p:nvSpPr>
        <p:spPr>
          <a:xfrm>
            <a:off x="152400" y="1066800"/>
            <a:ext cx="8839200" cy="5638800"/>
          </a:xfrm>
        </p:spPr>
        <p:txBody>
          <a:bodyPr>
            <a:normAutofit fontScale="92500" lnSpcReduction="20000"/>
          </a:bodyPr>
          <a:lstStyle/>
          <a:p>
            <a:pPr algn="just">
              <a:buNone/>
            </a:pPr>
            <a:r>
              <a:rPr lang="en-US" b="1" dirty="0" smtClean="0"/>
              <a:t>Answers </a:t>
            </a:r>
          </a:p>
          <a:p>
            <a:pPr marL="514350" indent="-514350" algn="just">
              <a:buFont typeface="+mj-lt"/>
              <a:buAutoNum type="alphaUcPeriod"/>
            </a:pPr>
            <a:r>
              <a:rPr lang="en-US" dirty="0" smtClean="0"/>
              <a:t>the insured has the right to claim compensation from the insurer as far as the policy is in force an amount equal to the loss or face value of the policy.(indemnity principle). Due to contribution principle, </a:t>
            </a:r>
            <a:r>
              <a:rPr lang="en-US" dirty="0" err="1" smtClean="0"/>
              <a:t>abebe</a:t>
            </a:r>
            <a:r>
              <a:rPr lang="en-US" dirty="0" smtClean="0"/>
              <a:t> can claim the amount of loss (br.200, 000) from the two companies. They contribute to the loss based on the proportion insured. The proportion is calculated as;</a:t>
            </a:r>
          </a:p>
          <a:p>
            <a:pPr marL="514350" indent="-514350" algn="just">
              <a:buNone/>
            </a:pPr>
            <a:r>
              <a:rPr lang="en-US" dirty="0" smtClean="0"/>
              <a:t>		For EIC =</a:t>
            </a:r>
            <a:r>
              <a:rPr lang="en-US" u="sng" dirty="0" smtClean="0"/>
              <a:t>300,000</a:t>
            </a:r>
            <a:r>
              <a:rPr lang="en-US" dirty="0" smtClean="0"/>
              <a:t>  </a:t>
            </a:r>
            <a:r>
              <a:rPr lang="en-US" smtClean="0"/>
              <a:t>=   0.6 = 60%</a:t>
            </a:r>
            <a:endParaRPr lang="en-US" dirty="0" smtClean="0"/>
          </a:p>
          <a:p>
            <a:pPr marL="514350" indent="-514350" algn="just">
              <a:buNone/>
            </a:pPr>
            <a:r>
              <a:rPr lang="en-US" dirty="0" smtClean="0"/>
              <a:t>		                500,000</a:t>
            </a:r>
          </a:p>
          <a:p>
            <a:pPr marL="514350" indent="-514350" algn="just">
              <a:buNone/>
            </a:pPr>
            <a:r>
              <a:rPr lang="en-US" dirty="0" smtClean="0"/>
              <a:t>		For awash insurance Company = </a:t>
            </a:r>
            <a:r>
              <a:rPr lang="en-US" u="sng" dirty="0" smtClean="0"/>
              <a:t>200,000  </a:t>
            </a:r>
            <a:r>
              <a:rPr lang="en-US" dirty="0" smtClean="0"/>
              <a:t>= 0.4=40%</a:t>
            </a:r>
          </a:p>
          <a:p>
            <a:pPr marL="514350" indent="-514350" algn="just">
              <a:buNone/>
            </a:pPr>
            <a:r>
              <a:rPr lang="en-US" dirty="0" smtClean="0"/>
              <a:t>		                                                          500,000</a:t>
            </a:r>
          </a:p>
          <a:p>
            <a:pPr marL="514350" indent="-514350" algn="just">
              <a:buNone/>
            </a:pPr>
            <a:r>
              <a:rPr lang="en-US" dirty="0" smtClean="0"/>
              <a:t>B. 	</a:t>
            </a:r>
            <a:r>
              <a:rPr lang="en-US" dirty="0" err="1" smtClean="0"/>
              <a:t>Ato</a:t>
            </a:r>
            <a:r>
              <a:rPr lang="en-US" dirty="0" smtClean="0"/>
              <a:t> </a:t>
            </a:r>
            <a:r>
              <a:rPr lang="en-US" dirty="0" err="1" smtClean="0"/>
              <a:t>abebe</a:t>
            </a:r>
            <a:r>
              <a:rPr lang="en-US" dirty="0" smtClean="0"/>
              <a:t> can collect a total of br. 200,000 an amount of the loss; and 120,000br(60%x200,000) from EIC and 80,000br(40% 200,000) from awash.</a:t>
            </a:r>
          </a:p>
          <a:p>
            <a:pPr marL="514350" indent="-514350" algn="just">
              <a:buNone/>
            </a:pPr>
            <a:r>
              <a:rPr lang="en-US" dirty="0" smtClean="0"/>
              <a:t>C.	ATO </a:t>
            </a:r>
            <a:r>
              <a:rPr lang="en-US" dirty="0" err="1" smtClean="0"/>
              <a:t>abebe</a:t>
            </a:r>
            <a:r>
              <a:rPr lang="en-US" dirty="0" smtClean="0"/>
              <a:t> cannot collect from the insurance companies and the wrong doer </a:t>
            </a:r>
            <a:r>
              <a:rPr lang="en-US" dirty="0" err="1" smtClean="0"/>
              <a:t>Ato</a:t>
            </a:r>
            <a:r>
              <a:rPr lang="en-US" dirty="0" smtClean="0"/>
              <a:t> </a:t>
            </a:r>
            <a:r>
              <a:rPr lang="en-US" dirty="0" err="1" smtClean="0"/>
              <a:t>kebede</a:t>
            </a:r>
            <a:r>
              <a:rPr lang="en-US" dirty="0" smtClean="0"/>
              <a:t> because of the principle of indemnity and subrogation.</a:t>
            </a:r>
          </a:p>
          <a:p>
            <a:pPr algn="just"/>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15962"/>
          </a:xfrm>
        </p:spPr>
        <p:txBody>
          <a:bodyPr>
            <a:normAutofit/>
          </a:bodyPr>
          <a:lstStyle/>
          <a:p>
            <a:pPr algn="l"/>
            <a:r>
              <a:rPr lang="en-US" sz="3200" b="1" dirty="0" smtClean="0"/>
              <a:t>3.6 Insurance Contract </a:t>
            </a:r>
            <a:endParaRPr lang="en-US" sz="1800" b="1" dirty="0"/>
          </a:p>
        </p:txBody>
      </p:sp>
      <p:sp>
        <p:nvSpPr>
          <p:cNvPr id="3" name="Content Placeholder 2"/>
          <p:cNvSpPr>
            <a:spLocks noGrp="1"/>
          </p:cNvSpPr>
          <p:nvPr>
            <p:ph sz="quarter" idx="1"/>
          </p:nvPr>
        </p:nvSpPr>
        <p:spPr>
          <a:xfrm>
            <a:off x="152400" y="990600"/>
            <a:ext cx="8763000" cy="5638800"/>
          </a:xfrm>
        </p:spPr>
        <p:txBody>
          <a:bodyPr>
            <a:noAutofit/>
          </a:bodyPr>
          <a:lstStyle/>
          <a:p>
            <a:pPr algn="just"/>
            <a:r>
              <a:rPr lang="en-US" sz="2400" dirty="0" smtClean="0"/>
              <a:t>Understanding of the legal interpretation of insurance contract can be important to a risk manager, for several reasons. One reason in fundamental in deciding whether to use insurance or some other risk management tools, the insured or the risk manager should know what the insurer promises to do under the contract. The risk manager should understand the rights and responsibilities of the insurer and the insured under the contract.</a:t>
            </a:r>
          </a:p>
          <a:p>
            <a:pPr algn="just"/>
            <a:r>
              <a:rPr lang="en-US" sz="2400" dirty="0" smtClean="0"/>
              <a:t> Insurance contracts are subject to the same basic low that governs all types of contracts. But insurance contracts have many characteristics not found in most other contracts. A set of special features discussed below applies to insurance contracts.</a:t>
            </a:r>
          </a:p>
          <a:p>
            <a:pPr algn="just"/>
            <a:r>
              <a:rPr lang="en-US" sz="2400" dirty="0" smtClean="0"/>
              <a:t>Insurance contracts are agreements between the insurance companies and the insured for the purpose of transferring from the insured to the insurer part of the risk or loss arising out of contingent events.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15962"/>
          </a:xfrm>
        </p:spPr>
        <p:txBody>
          <a:bodyPr>
            <a:normAutofit/>
          </a:bodyPr>
          <a:lstStyle/>
          <a:p>
            <a:pPr algn="l"/>
            <a:r>
              <a:rPr lang="en-US" sz="3200" b="1" dirty="0" smtClean="0"/>
              <a:t>3.1 Introduction </a:t>
            </a:r>
            <a:r>
              <a:rPr lang="en-US" sz="1800" b="1" dirty="0" smtClean="0"/>
              <a:t>(Cont….)</a:t>
            </a:r>
            <a:endParaRPr lang="en-US" sz="1800" b="1" dirty="0"/>
          </a:p>
        </p:txBody>
      </p:sp>
      <p:sp>
        <p:nvSpPr>
          <p:cNvPr id="3" name="Content Placeholder 2"/>
          <p:cNvSpPr>
            <a:spLocks noGrp="1"/>
          </p:cNvSpPr>
          <p:nvPr>
            <p:ph sz="quarter" idx="1"/>
          </p:nvPr>
        </p:nvSpPr>
        <p:spPr>
          <a:xfrm>
            <a:off x="228600" y="1066800"/>
            <a:ext cx="8686800" cy="5562600"/>
          </a:xfrm>
        </p:spPr>
        <p:txBody>
          <a:bodyPr>
            <a:normAutofit/>
          </a:bodyPr>
          <a:lstStyle/>
          <a:p>
            <a:pPr algn="just"/>
            <a:r>
              <a:rPr lang="en-US" sz="2400" dirty="0" smtClean="0"/>
              <a:t>There fore, the various risks that we face in our day-to-day life cannot be totally avoided. But its effect can be lessened. However, the ultimate victims of these risks cannot bear these consequences by themselves; as a result it is a necessity for a device or institution to provide the needed help to these unfortunate individuals and organizations. Such a device is known as insurance and the institution, which provides such help, is called insurance company. In this section of the material we will discuss this important risk management device-insurance in detail.</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15962"/>
          </a:xfrm>
        </p:spPr>
        <p:txBody>
          <a:bodyPr>
            <a:normAutofit/>
          </a:bodyPr>
          <a:lstStyle/>
          <a:p>
            <a:pPr algn="l"/>
            <a:r>
              <a:rPr lang="en-US" sz="3200" b="1" dirty="0" smtClean="0"/>
              <a:t>3.6 Insurance Contract </a:t>
            </a:r>
            <a:endParaRPr lang="en-US" sz="1800" b="1" dirty="0"/>
          </a:p>
        </p:txBody>
      </p:sp>
      <p:sp>
        <p:nvSpPr>
          <p:cNvPr id="3" name="Content Placeholder 2"/>
          <p:cNvSpPr>
            <a:spLocks noGrp="1"/>
          </p:cNvSpPr>
          <p:nvPr>
            <p:ph sz="quarter" idx="1"/>
          </p:nvPr>
        </p:nvSpPr>
        <p:spPr>
          <a:xfrm>
            <a:off x="457200" y="1600201"/>
            <a:ext cx="8229600" cy="2514600"/>
          </a:xfrm>
        </p:spPr>
        <p:txBody>
          <a:bodyPr>
            <a:normAutofit/>
          </a:bodyPr>
          <a:lstStyle/>
          <a:p>
            <a:pPr algn="just">
              <a:buNone/>
            </a:pPr>
            <a:r>
              <a:rPr lang="en-US" sz="2400" dirty="0" smtClean="0"/>
              <a:t>The contract serves the following functions;</a:t>
            </a:r>
          </a:p>
          <a:p>
            <a:pPr marL="457200" lvl="0" indent="-457200" algn="just">
              <a:buFont typeface="+mj-lt"/>
              <a:buAutoNum type="arabicPeriod"/>
            </a:pPr>
            <a:r>
              <a:rPr lang="en-US" sz="2400" dirty="0" smtClean="0"/>
              <a:t>Define the risk to be transferred </a:t>
            </a:r>
          </a:p>
          <a:p>
            <a:pPr marL="457200" lvl="0" indent="-457200" algn="just">
              <a:buFont typeface="+mj-lt"/>
              <a:buAutoNum type="arabicPeriod"/>
            </a:pPr>
            <a:r>
              <a:rPr lang="en-US" sz="2400" dirty="0" smtClean="0"/>
              <a:t>State the conditions under which the contract parties should know such as premium and performance of certain acts.</a:t>
            </a:r>
          </a:p>
          <a:p>
            <a:pPr marL="457200" lvl="0" indent="-457200" algn="just">
              <a:buFont typeface="+mj-lt"/>
              <a:buAutoNum type="arabicPeriod"/>
            </a:pPr>
            <a:r>
              <a:rPr lang="en-US" sz="2400" dirty="0" smtClean="0"/>
              <a:t>Explain the procedures for selling loss claims. </a:t>
            </a:r>
          </a:p>
          <a:p>
            <a:pPr algn="just"/>
            <a:endParaRPr lang="en-US"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15962"/>
          </a:xfrm>
        </p:spPr>
        <p:txBody>
          <a:bodyPr>
            <a:normAutofit fontScale="90000"/>
          </a:bodyPr>
          <a:lstStyle/>
          <a:p>
            <a:pPr algn="l"/>
            <a:r>
              <a:rPr lang="en-US" sz="3200" b="1" dirty="0" smtClean="0"/>
              <a:t>3.6.1 Distinguishing Features of Insurance Contracts </a:t>
            </a:r>
            <a:endParaRPr lang="en-US" sz="1800" b="1" dirty="0"/>
          </a:p>
        </p:txBody>
      </p:sp>
      <p:sp>
        <p:nvSpPr>
          <p:cNvPr id="3" name="Content Placeholder 2"/>
          <p:cNvSpPr>
            <a:spLocks noGrp="1"/>
          </p:cNvSpPr>
          <p:nvPr>
            <p:ph sz="quarter" idx="1"/>
          </p:nvPr>
        </p:nvSpPr>
        <p:spPr>
          <a:xfrm>
            <a:off x="83460" y="990600"/>
            <a:ext cx="8915400" cy="5638800"/>
          </a:xfrm>
        </p:spPr>
        <p:txBody>
          <a:bodyPr>
            <a:normAutofit fontScale="92500" lnSpcReduction="20000"/>
          </a:bodyPr>
          <a:lstStyle/>
          <a:p>
            <a:pPr algn="just">
              <a:buNone/>
            </a:pPr>
            <a:r>
              <a:rPr lang="en-US" dirty="0" smtClean="0"/>
              <a:t>Features discussed below tend to distinguish insurance from other contracts.</a:t>
            </a:r>
          </a:p>
          <a:p>
            <a:pPr lvl="0" algn="just">
              <a:buNone/>
            </a:pPr>
            <a:r>
              <a:rPr lang="en-US" b="1" dirty="0" smtClean="0"/>
              <a:t>1. Personal Contract</a:t>
            </a:r>
          </a:p>
          <a:p>
            <a:pPr algn="just"/>
            <a:r>
              <a:rPr lang="en-US" dirty="0" smtClean="0"/>
              <a:t>Insurance contract s is personal contracts. Although the subject of a property insurance. Contract is an item of property, the contract insures the legal interest of a person or an entity not the property it self. If the owner of a car (Mr. Y) sells the car to Mr. x, the new owner Mr. is not insured under the contract unless the insurer aggress to an assignment of the insured s (Mr. s) rights to new owner (Mr. x)</a:t>
            </a:r>
          </a:p>
          <a:p>
            <a:pPr lvl="0" algn="just">
              <a:buNone/>
            </a:pPr>
            <a:r>
              <a:rPr lang="en-US" b="1" dirty="0" smtClean="0"/>
              <a:t>2. Unilateral Contract</a:t>
            </a:r>
          </a:p>
          <a:p>
            <a:pPr algn="just"/>
            <a:r>
              <a:rPr lang="en-US" dirty="0" smtClean="0"/>
              <a:t>Insurance contracts are commonly unilateral contracts. After the insured has paid the premium and the contract has fulfilled his/her promise to pay the premium .the term unilateral means that courts will enforce the contract in one direction only; against one of the parties; in this case, the insurer. A typical contract other than insurance is bilateral. However, in some case the insured may promise to pay premium during the contract period. In this situation, the contract becomes bilateral.</a:t>
            </a:r>
          </a:p>
          <a:p>
            <a:pPr algn="just"/>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15962"/>
          </a:xfrm>
        </p:spPr>
        <p:txBody>
          <a:bodyPr>
            <a:normAutofit fontScale="90000"/>
          </a:bodyPr>
          <a:lstStyle/>
          <a:p>
            <a:pPr algn="l"/>
            <a:r>
              <a:rPr lang="en-US" sz="3000" b="1" dirty="0" smtClean="0"/>
              <a:t>3.6.1 Distinguishing Features of Insurance Contracts </a:t>
            </a:r>
            <a:r>
              <a:rPr lang="en-US" sz="1300" b="1" dirty="0" smtClean="0"/>
              <a:t>(Cont…) </a:t>
            </a:r>
            <a:endParaRPr lang="en-US" sz="1300" b="1" dirty="0"/>
          </a:p>
        </p:txBody>
      </p:sp>
      <p:sp>
        <p:nvSpPr>
          <p:cNvPr id="3" name="Content Placeholder 2"/>
          <p:cNvSpPr>
            <a:spLocks noGrp="1"/>
          </p:cNvSpPr>
          <p:nvPr>
            <p:ph sz="quarter" idx="1"/>
          </p:nvPr>
        </p:nvSpPr>
        <p:spPr>
          <a:xfrm>
            <a:off x="87084" y="914400"/>
            <a:ext cx="8904516" cy="5827488"/>
          </a:xfrm>
        </p:spPr>
        <p:txBody>
          <a:bodyPr>
            <a:noAutofit/>
          </a:bodyPr>
          <a:lstStyle/>
          <a:p>
            <a:pPr lvl="0" algn="just">
              <a:buNone/>
            </a:pPr>
            <a:r>
              <a:rPr lang="en-US" sz="2000" b="1" dirty="0" smtClean="0"/>
              <a:t>3. Conditional Contract</a:t>
            </a:r>
          </a:p>
          <a:p>
            <a:pPr algn="just"/>
            <a:r>
              <a:rPr lang="en-US" sz="2000" dirty="0" smtClean="0"/>
              <a:t>Insurance contracts are conditional contracts. Although only the insurer can be forced to perform after the contract is effective, the insurer can refuse to perform if the insured does not satisfy certain conditions contained in the contract. For instance, the insurer need not pay a claim if the insured has increased  the chance of loss in some manner prohibited under the contract or has failed to submit a proof of loss with in a specified period.</a:t>
            </a:r>
          </a:p>
          <a:p>
            <a:pPr lvl="0" algn="just">
              <a:buNone/>
            </a:pPr>
            <a:r>
              <a:rPr lang="en-US" sz="2000" b="1" dirty="0" smtClean="0"/>
              <a:t>4. Aleatory Contract</a:t>
            </a:r>
          </a:p>
          <a:p>
            <a:pPr algn="just"/>
            <a:r>
              <a:rPr lang="en-US" sz="2000" dirty="0" smtClean="0"/>
              <a:t>Insurance contract are Aleatory contracts, i.e., the obligation of at least one of the parties to perform is dependent up on chance. If the event insured against occurs, the insurer will probably pay the insured a sum of money much larger than the premium. If the event does not occur, the insurer will pay nothing.</a:t>
            </a:r>
          </a:p>
          <a:p>
            <a:pPr lvl="0" algn="just">
              <a:buNone/>
            </a:pPr>
            <a:r>
              <a:rPr lang="en-US" sz="2000" b="1" dirty="0" smtClean="0"/>
              <a:t>5. Contract of Adhesion</a:t>
            </a:r>
          </a:p>
          <a:p>
            <a:pPr algn="just"/>
            <a:r>
              <a:rPr lang="en-US" sz="2000" dirty="0" smtClean="0"/>
              <a:t>Insurance counteract is usually contracts of adhesion. The insured seldom participates in the drafting of the contract. Usually the insurer offers the insured a printed document on a take-it-or-leave-it-basis. Courts frequently refer to this characteristic of insurance contracts when they interpret ambiguous provisions in favor of the insured. And interpreted  for the benefit of the insured.</a:t>
            </a:r>
          </a:p>
          <a:p>
            <a:pPr algn="just"/>
            <a:endParaRPr lang="en-US"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15962"/>
          </a:xfrm>
        </p:spPr>
        <p:txBody>
          <a:bodyPr>
            <a:normAutofit fontScale="90000"/>
          </a:bodyPr>
          <a:lstStyle/>
          <a:p>
            <a:pPr algn="l"/>
            <a:r>
              <a:rPr lang="en-US" sz="3000" b="1" dirty="0" smtClean="0"/>
              <a:t>3.6.1 Distinguishing Features of Insurance Contracts </a:t>
            </a:r>
            <a:r>
              <a:rPr lang="en-US" sz="1300" b="1" dirty="0" smtClean="0"/>
              <a:t>(Cont…) </a:t>
            </a:r>
            <a:endParaRPr lang="en-US" sz="1300" b="1" dirty="0"/>
          </a:p>
        </p:txBody>
      </p:sp>
      <p:sp>
        <p:nvSpPr>
          <p:cNvPr id="3" name="Content Placeholder 2"/>
          <p:cNvSpPr>
            <a:spLocks noGrp="1"/>
          </p:cNvSpPr>
          <p:nvPr>
            <p:ph sz="quarter" idx="1"/>
          </p:nvPr>
        </p:nvSpPr>
        <p:spPr>
          <a:xfrm>
            <a:off x="152400" y="990600"/>
            <a:ext cx="8839200" cy="5715000"/>
          </a:xfrm>
        </p:spPr>
        <p:txBody>
          <a:bodyPr>
            <a:normAutofit/>
          </a:bodyPr>
          <a:lstStyle/>
          <a:p>
            <a:pPr lvl="0" algn="just">
              <a:buNone/>
            </a:pPr>
            <a:r>
              <a:rPr lang="en-US" sz="2400" b="1" dirty="0" smtClean="0"/>
              <a:t>6. Contracts of </a:t>
            </a:r>
            <a:r>
              <a:rPr lang="en-US" sz="2400" b="1" dirty="0" err="1" smtClean="0"/>
              <a:t>Uberrimae</a:t>
            </a:r>
            <a:r>
              <a:rPr lang="en-US" sz="2400" b="1" dirty="0" smtClean="0"/>
              <a:t> </a:t>
            </a:r>
            <a:r>
              <a:rPr lang="en-US" sz="2400" b="1" dirty="0" err="1" smtClean="0"/>
              <a:t>Fidei</a:t>
            </a:r>
            <a:endParaRPr lang="en-US" sz="2400" b="1" dirty="0" smtClean="0"/>
          </a:p>
          <a:p>
            <a:pPr algn="just"/>
            <a:r>
              <a:rPr lang="en-US" sz="2400" dirty="0" smtClean="0"/>
              <a:t>The literal meaning of </a:t>
            </a:r>
            <a:r>
              <a:rPr lang="en-US" sz="2400" dirty="0" err="1" smtClean="0"/>
              <a:t>uberrimae</a:t>
            </a:r>
            <a:r>
              <a:rPr lang="en-US" sz="2400" dirty="0" smtClean="0"/>
              <a:t> </a:t>
            </a:r>
            <a:r>
              <a:rPr lang="en-US" sz="2400" dirty="0" err="1" smtClean="0"/>
              <a:t>fidei</a:t>
            </a:r>
            <a:r>
              <a:rPr lang="en-US" sz="2400" dirty="0" smtClean="0"/>
              <a:t> is utmost good faith that can be restated as the highest standard honesty.</a:t>
            </a:r>
          </a:p>
          <a:p>
            <a:pPr algn="just"/>
            <a:r>
              <a:rPr lang="en-US" sz="2400" dirty="0" smtClean="0"/>
              <a:t>Insurance contracts are contracts of the utmost good faith. Both parties to the contract are bound to disclose all the facts relevant to the transaction. Neither party is to take advantage of the other s lake of information.</a:t>
            </a:r>
          </a:p>
          <a:p>
            <a:pPr lvl="0" algn="just">
              <a:buNone/>
            </a:pPr>
            <a:r>
              <a:rPr lang="en-US" sz="2400" b="1" dirty="0" smtClean="0"/>
              <a:t>7. Contract of Indemnity</a:t>
            </a:r>
          </a:p>
          <a:p>
            <a:pPr algn="just"/>
            <a:r>
              <a:rPr lang="en-US" sz="2400" dirty="0" smtClean="0"/>
              <a:t>Property and liability insurance contracts are contracts of indemnity. The person insured should not benefit financially from the happening of the even insured against. because insurance do not allow insured s to make profit from happening of a particular risk. Life and frequently health insurance contracts of indemnity.</a:t>
            </a:r>
          </a:p>
          <a:p>
            <a:pPr algn="just"/>
            <a:endParaRPr lang="en-US" sz="2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15962"/>
          </a:xfrm>
        </p:spPr>
        <p:txBody>
          <a:bodyPr>
            <a:normAutofit/>
          </a:bodyPr>
          <a:lstStyle/>
          <a:p>
            <a:pPr algn="l"/>
            <a:r>
              <a:rPr lang="en-US" sz="3000" b="1" dirty="0" smtClean="0"/>
              <a:t>3.6.2 Requirements for a Valid Contracts </a:t>
            </a:r>
            <a:endParaRPr lang="en-US" sz="1300" b="1" dirty="0"/>
          </a:p>
        </p:txBody>
      </p:sp>
      <p:sp>
        <p:nvSpPr>
          <p:cNvPr id="3" name="Content Placeholder 2"/>
          <p:cNvSpPr>
            <a:spLocks noGrp="1"/>
          </p:cNvSpPr>
          <p:nvPr>
            <p:ph sz="quarter" idx="1"/>
          </p:nvPr>
        </p:nvSpPr>
        <p:spPr>
          <a:xfrm>
            <a:off x="50802" y="990600"/>
            <a:ext cx="8991600" cy="5638800"/>
          </a:xfrm>
        </p:spPr>
        <p:txBody>
          <a:bodyPr>
            <a:normAutofit fontScale="85000" lnSpcReduction="20000"/>
          </a:bodyPr>
          <a:lstStyle/>
          <a:p>
            <a:pPr algn="just">
              <a:buNone/>
            </a:pPr>
            <a:r>
              <a:rPr lang="en-US" dirty="0" smtClean="0"/>
              <a:t>	</a:t>
            </a:r>
            <a:r>
              <a:rPr lang="en-US" sz="3400" dirty="0" smtClean="0"/>
              <a:t>According to the low of contract must satisfy some conditions before it is legally enforceable. Some of these are;</a:t>
            </a:r>
          </a:p>
          <a:p>
            <a:pPr marL="914400" lvl="1" indent="-514350" algn="just">
              <a:buFont typeface="+mj-lt"/>
              <a:buAutoNum type="arabicPeriod"/>
            </a:pPr>
            <a:r>
              <a:rPr lang="en-US" sz="3000" dirty="0" smtClean="0"/>
              <a:t>The contract must serve a legal purpose.</a:t>
            </a:r>
          </a:p>
          <a:p>
            <a:pPr marL="914400" lvl="1" indent="-514350" algn="just">
              <a:buFont typeface="+mj-lt"/>
              <a:buAutoNum type="arabicPeriod"/>
            </a:pPr>
            <a:r>
              <a:rPr lang="en-US" sz="3000" dirty="0" smtClean="0"/>
              <a:t>One party must make a definite offer and a second party must accept the offer.</a:t>
            </a:r>
          </a:p>
          <a:p>
            <a:pPr marL="914400" lvl="1" indent="-514350" algn="just">
              <a:buFont typeface="+mj-lt"/>
              <a:buAutoNum type="arabicPeriod"/>
            </a:pPr>
            <a:r>
              <a:rPr lang="en-US" sz="3000" dirty="0" smtClean="0"/>
              <a:t>Each party to the contract must be required to make some consideration on behalf of the other party. The contract is not enforceable unless one party gives up a right, power, or privilege that he/she already has in exchange for an equivalent renouncement by the other.</a:t>
            </a:r>
          </a:p>
          <a:p>
            <a:pPr marL="914400" lvl="1" indent="-514350" algn="just">
              <a:buFont typeface="+mj-lt"/>
              <a:buAutoNum type="arabicPeriod"/>
            </a:pPr>
            <a:r>
              <a:rPr lang="en-US" sz="3000" dirty="0" smtClean="0"/>
              <a:t>The parties to the contract must be legally competent. Insane, minors or intoxicated persons are not considered competent. For instance, minors may void a contract to which they are a party; expect a contract of necessities (food, clothing and shelter etc.</a:t>
            </a:r>
          </a:p>
          <a:p>
            <a:pPr marL="914400" lvl="1" indent="-514350" algn="just">
              <a:buFont typeface="+mj-lt"/>
              <a:buAutoNum type="arabicPeriod"/>
            </a:pPr>
            <a:r>
              <a:rPr lang="en-US" sz="3000" dirty="0" smtClean="0"/>
              <a:t>The purpose of the contract should not be contrary to public interest. </a:t>
            </a:r>
          </a:p>
          <a:p>
            <a:pPr algn="just"/>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15962"/>
          </a:xfrm>
        </p:spPr>
        <p:txBody>
          <a:bodyPr>
            <a:normAutofit fontScale="90000"/>
          </a:bodyPr>
          <a:lstStyle/>
          <a:p>
            <a:pPr algn="l"/>
            <a:r>
              <a:rPr lang="en-US" sz="3000" b="1" dirty="0" smtClean="0"/>
              <a:t>3.6.3 Valid Elements Common to Insurance Contracts </a:t>
            </a:r>
            <a:endParaRPr lang="en-US" sz="1300" b="1" dirty="0"/>
          </a:p>
        </p:txBody>
      </p:sp>
      <p:sp>
        <p:nvSpPr>
          <p:cNvPr id="3" name="Content Placeholder 2"/>
          <p:cNvSpPr>
            <a:spLocks noGrp="1"/>
          </p:cNvSpPr>
          <p:nvPr>
            <p:ph sz="quarter" idx="1"/>
          </p:nvPr>
        </p:nvSpPr>
        <p:spPr>
          <a:xfrm>
            <a:off x="228600" y="1066800"/>
            <a:ext cx="8686800" cy="5562600"/>
          </a:xfrm>
        </p:spPr>
        <p:txBody>
          <a:bodyPr>
            <a:normAutofit/>
          </a:bodyPr>
          <a:lstStyle/>
          <a:p>
            <a:pPr algn="just"/>
            <a:r>
              <a:rPr lang="en-US" sz="2400" dirty="0" smtClean="0"/>
              <a:t>A valid insurance contract includes the following documents and conditions. they  </a:t>
            </a:r>
          </a:p>
          <a:p>
            <a:pPr lvl="2" algn="just"/>
            <a:r>
              <a:rPr lang="en-US" dirty="0" smtClean="0"/>
              <a:t>Application</a:t>
            </a:r>
          </a:p>
          <a:p>
            <a:pPr lvl="2" algn="just"/>
            <a:r>
              <a:rPr lang="en-US" dirty="0" smtClean="0"/>
              <a:t>Binders</a:t>
            </a:r>
          </a:p>
          <a:p>
            <a:pPr lvl="2" algn="just"/>
            <a:r>
              <a:rPr lang="en-US" dirty="0" smtClean="0"/>
              <a:t>Policy forms </a:t>
            </a:r>
          </a:p>
          <a:p>
            <a:pPr lvl="2" algn="just"/>
            <a:r>
              <a:rPr lang="en-US" dirty="0" smtClean="0"/>
              <a:t>Endorsement</a:t>
            </a:r>
          </a:p>
          <a:p>
            <a:pPr marL="457200" lvl="0" indent="-457200">
              <a:buFont typeface="+mj-lt"/>
              <a:buAutoNum type="arabicPeriod"/>
            </a:pPr>
            <a:r>
              <a:rPr lang="en-US" sz="2400" b="1" dirty="0" smtClean="0"/>
              <a:t>Application:</a:t>
            </a:r>
            <a:r>
              <a:rPr lang="en-US" sz="2400" dirty="0" smtClean="0"/>
              <a:t> is an offer to enter into a contract. The prospective insured sets forth the facts and figures required by the insurance company. Application may take oral or written from.</a:t>
            </a:r>
          </a:p>
          <a:p>
            <a:pPr marL="457200" lvl="0" indent="-457200">
              <a:buFont typeface="+mj-lt"/>
              <a:buAutoNum type="arabicPeriod"/>
            </a:pPr>
            <a:r>
              <a:rPr lang="en-US" sz="2400" b="1" dirty="0" smtClean="0"/>
              <a:t>Binders: </a:t>
            </a:r>
            <a:r>
              <a:rPr lang="en-US" sz="2400" dirty="0" smtClean="0"/>
              <a:t>are temporary documents, which remains in force for few days for not more than 10 days.</a:t>
            </a:r>
          </a:p>
          <a:p>
            <a:pPr algn="just"/>
            <a:endParaRPr lang="en-US" sz="24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15962"/>
          </a:xfrm>
        </p:spPr>
        <p:txBody>
          <a:bodyPr>
            <a:normAutofit fontScale="90000"/>
          </a:bodyPr>
          <a:lstStyle/>
          <a:p>
            <a:pPr algn="l"/>
            <a:r>
              <a:rPr lang="en-US" sz="3000" b="1" dirty="0" smtClean="0"/>
              <a:t>3.6.3 Valid Elements Common to Insurance Contracts </a:t>
            </a:r>
            <a:endParaRPr lang="en-US" sz="1300" b="1" dirty="0"/>
          </a:p>
        </p:txBody>
      </p:sp>
      <p:sp>
        <p:nvSpPr>
          <p:cNvPr id="3" name="Content Placeholder 2"/>
          <p:cNvSpPr>
            <a:spLocks noGrp="1"/>
          </p:cNvSpPr>
          <p:nvPr>
            <p:ph sz="quarter" idx="1"/>
          </p:nvPr>
        </p:nvSpPr>
        <p:spPr>
          <a:xfrm>
            <a:off x="152400" y="1066800"/>
            <a:ext cx="8763000" cy="5486400"/>
          </a:xfrm>
        </p:spPr>
        <p:txBody>
          <a:bodyPr>
            <a:noAutofit/>
          </a:bodyPr>
          <a:lstStyle/>
          <a:p>
            <a:pPr lvl="0" algn="just">
              <a:buNone/>
            </a:pPr>
            <a:r>
              <a:rPr lang="en-US" sz="2400" dirty="0" smtClean="0"/>
              <a:t>3. </a:t>
            </a:r>
            <a:r>
              <a:rPr lang="en-US" sz="2400" b="1" dirty="0" smtClean="0"/>
              <a:t>Policy forms: </a:t>
            </a:r>
            <a:r>
              <a:rPr lang="en-US" sz="2400" dirty="0" smtClean="0"/>
              <a:t>policy form is a formal written contract of insurance. the common provisions included in this document are </a:t>
            </a:r>
          </a:p>
          <a:p>
            <a:pPr lvl="1" algn="just"/>
            <a:r>
              <a:rPr lang="en-US" sz="2400" dirty="0" smtClean="0"/>
              <a:t>Declarations ; this identifies the insured, describe the property, activity or life being insured, states the types of coverage purchased ,terms of coverage, and indicates the premium paid. The purpose of declaration is to give sufficient information needed for the insured.</a:t>
            </a:r>
          </a:p>
          <a:p>
            <a:pPr lvl="1" algn="just"/>
            <a:r>
              <a:rPr lang="en-US" sz="2400" dirty="0" smtClean="0"/>
              <a:t>Insuring agreements; this part states what the insurer promises to do.</a:t>
            </a:r>
          </a:p>
          <a:p>
            <a:pPr lvl="1" algn="just"/>
            <a:r>
              <a:rPr lang="en-US" sz="2400" dirty="0" smtClean="0"/>
              <a:t>Exclusions; the contract may exclude certain perils, property, sources of liability, persons, losses, locations or time periods.</a:t>
            </a:r>
          </a:p>
          <a:p>
            <a:pPr lvl="1" algn="just"/>
            <a:r>
              <a:rPr lang="en-US" sz="2400" dirty="0" smtClean="0"/>
              <a:t>Conditions; this prescribe certain conditions that should be met by the insured.</a:t>
            </a:r>
          </a:p>
          <a:p>
            <a:pPr algn="just">
              <a:buNone/>
            </a:pPr>
            <a:r>
              <a:rPr lang="en-US" sz="2400" dirty="0" smtClean="0"/>
              <a:t>4. </a:t>
            </a:r>
            <a:r>
              <a:rPr lang="en-US" sz="2400" b="1" dirty="0" smtClean="0"/>
              <a:t>Endorsement:</a:t>
            </a:r>
            <a:r>
              <a:rPr lang="en-US" sz="2400" dirty="0" smtClean="0"/>
              <a:t> is a form that is used to modify the policy contract.</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15962"/>
          </a:xfrm>
        </p:spPr>
        <p:txBody>
          <a:bodyPr>
            <a:normAutofit/>
          </a:bodyPr>
          <a:lstStyle/>
          <a:p>
            <a:pPr algn="l"/>
            <a:r>
              <a:rPr lang="en-US" sz="3200" b="1" dirty="0" smtClean="0"/>
              <a:t>3.2 What is Insurance? </a:t>
            </a:r>
            <a:r>
              <a:rPr lang="en-US" sz="1800" b="1" dirty="0" smtClean="0"/>
              <a:t>(Cont….)</a:t>
            </a:r>
            <a:endParaRPr lang="en-US" sz="1800" b="1" dirty="0"/>
          </a:p>
        </p:txBody>
      </p:sp>
      <p:sp>
        <p:nvSpPr>
          <p:cNvPr id="3" name="Content Placeholder 2"/>
          <p:cNvSpPr>
            <a:spLocks noGrp="1"/>
          </p:cNvSpPr>
          <p:nvPr>
            <p:ph sz="quarter" idx="1"/>
          </p:nvPr>
        </p:nvSpPr>
        <p:spPr>
          <a:xfrm>
            <a:off x="228600" y="990600"/>
            <a:ext cx="8686800" cy="5638800"/>
          </a:xfrm>
        </p:spPr>
        <p:txBody>
          <a:bodyPr>
            <a:normAutofit/>
          </a:bodyPr>
          <a:lstStyle/>
          <a:p>
            <a:pPr algn="just"/>
            <a:r>
              <a:rPr lang="en-US" sz="2400" dirty="0" smtClean="0"/>
              <a:t>Some times it is difficult to define certain terms. However, it is possible to describe them. Some definition, though not comprehensive by themselves may provide reasonably sufficient explanations about the term insurance. The following are some of the definitions given by different scholars.</a:t>
            </a:r>
          </a:p>
          <a:p>
            <a:pPr algn="just"/>
            <a:r>
              <a:rPr lang="en-US" sz="2400" dirty="0" smtClean="0"/>
              <a:t>Insurance may be defined in economic, legal business, social, and mathematical point of view as follows;</a:t>
            </a:r>
          </a:p>
          <a:p>
            <a:pPr marL="457200" lvl="0" indent="-457200" algn="just">
              <a:buFont typeface="+mj-lt"/>
              <a:buAutoNum type="arabicPeriod"/>
            </a:pPr>
            <a:r>
              <a:rPr lang="en-US" sz="2400" smtClean="0"/>
              <a:t>In Economic </a:t>
            </a:r>
            <a:r>
              <a:rPr lang="en-US" sz="2400" dirty="0" smtClean="0"/>
              <a:t>sense; insurance is an important tool that provide certainty or predictability aiming at reducing uncertainty in regard to pure risks. It accomplishes this result by pooling or sharing of risk.</a:t>
            </a:r>
          </a:p>
          <a:p>
            <a:pPr marL="457200" lvl="0" indent="-457200" algn="just">
              <a:buFont typeface="+mj-lt"/>
              <a:buAutoNum type="arabicPeriod"/>
            </a:pPr>
            <a:r>
              <a:rPr lang="en-US" sz="2400" dirty="0" smtClean="0"/>
              <a:t>Legal point of view ; insurance is a contract by which one party, in consideration of the price paid to him adequate to the risk, becomes  security to the other that he shall not suffer loss, damage or prejudices by the happening of the perils specified in the policy.</a:t>
            </a:r>
          </a:p>
          <a:p>
            <a:pPr algn="just"/>
            <a:endParaRPr 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15962"/>
          </a:xfrm>
        </p:spPr>
        <p:txBody>
          <a:bodyPr>
            <a:normAutofit/>
          </a:bodyPr>
          <a:lstStyle/>
          <a:p>
            <a:pPr algn="l"/>
            <a:r>
              <a:rPr lang="en-US" sz="3200" b="1" dirty="0" smtClean="0"/>
              <a:t>3.2 What is Insurance? </a:t>
            </a:r>
            <a:r>
              <a:rPr lang="en-US" sz="1800" b="1" dirty="0" smtClean="0"/>
              <a:t>(Cont….)</a:t>
            </a:r>
            <a:endParaRPr lang="en-US" sz="1800" b="1" dirty="0"/>
          </a:p>
        </p:txBody>
      </p:sp>
      <p:sp>
        <p:nvSpPr>
          <p:cNvPr id="3" name="Content Placeholder 2"/>
          <p:cNvSpPr>
            <a:spLocks noGrp="1"/>
          </p:cNvSpPr>
          <p:nvPr>
            <p:ph sz="quarter" idx="1"/>
          </p:nvPr>
        </p:nvSpPr>
        <p:spPr>
          <a:xfrm>
            <a:off x="152400" y="990600"/>
            <a:ext cx="8839200" cy="5562600"/>
          </a:xfrm>
        </p:spPr>
        <p:txBody>
          <a:bodyPr>
            <a:noAutofit/>
          </a:bodyPr>
          <a:lstStyle/>
          <a:p>
            <a:pPr algn="just"/>
            <a:r>
              <a:rPr lang="en-US" sz="2200" dirty="0" smtClean="0"/>
              <a:t>Article 6549(1) of the commercial code of Ethiopia state insurance as follows;</a:t>
            </a:r>
          </a:p>
          <a:p>
            <a:pPr algn="just">
              <a:buFont typeface="Wingdings" pitchFamily="2" charset="2"/>
              <a:buChar char="Ø"/>
            </a:pPr>
            <a:r>
              <a:rPr lang="en-US" sz="2200" dirty="0" smtClean="0"/>
              <a:t>A contract where by a person called the insurer undertakes against payment of one or more premiums to pay a person, called the beneficiary, sum of money where a specified risk materializes.</a:t>
            </a:r>
          </a:p>
          <a:p>
            <a:pPr algn="just">
              <a:buFont typeface="Wingdings" pitchFamily="2" charset="2"/>
              <a:buChar char="Ø"/>
            </a:pPr>
            <a:r>
              <a:rPr lang="en-US" sz="2200" dirty="0" smtClean="0"/>
              <a:t>From this definition we can learn that insurance is contractual agreement between two parties; the person (insured) and insurance companies. When a person buys private insurance, she/he is entering into a contract with the insurer that entitles the person (insured) to certain advantages but also imposes certain responsibilities such as payment of a premium and satisfying certain conditions specified in the policy.</a:t>
            </a:r>
          </a:p>
          <a:p>
            <a:pPr marL="457200" lvl="0" indent="-457200" algn="just">
              <a:buNone/>
            </a:pPr>
            <a:r>
              <a:rPr lang="en-US" sz="2200" dirty="0" smtClean="0"/>
              <a:t>3. Business point of views; as a business institution, insurance has been defined as a plan by which large number of people associate themselves and transfer risks of individuals to the shoulders of the members of the policy.</a:t>
            </a:r>
          </a:p>
          <a:p>
            <a:pPr algn="just"/>
            <a:endParaRPr lang="en-US" sz="2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15962"/>
          </a:xfrm>
        </p:spPr>
        <p:txBody>
          <a:bodyPr>
            <a:normAutofit/>
          </a:bodyPr>
          <a:lstStyle/>
          <a:p>
            <a:pPr algn="l"/>
            <a:r>
              <a:rPr lang="en-US" sz="3200" b="1" dirty="0" smtClean="0"/>
              <a:t>3.2 What is Insurance? </a:t>
            </a:r>
            <a:r>
              <a:rPr lang="en-US" sz="1800" b="1" dirty="0" smtClean="0"/>
              <a:t>(Cont….)</a:t>
            </a:r>
            <a:endParaRPr lang="en-US" sz="1800" b="1" dirty="0"/>
          </a:p>
        </p:txBody>
      </p:sp>
      <p:sp>
        <p:nvSpPr>
          <p:cNvPr id="3" name="Content Placeholder 2"/>
          <p:cNvSpPr>
            <a:spLocks noGrp="1"/>
          </p:cNvSpPr>
          <p:nvPr>
            <p:ph sz="quarter" idx="1"/>
          </p:nvPr>
        </p:nvSpPr>
        <p:spPr>
          <a:xfrm>
            <a:off x="152400" y="990600"/>
            <a:ext cx="8839200" cy="5562600"/>
          </a:xfrm>
        </p:spPr>
        <p:txBody>
          <a:bodyPr>
            <a:noAutofit/>
          </a:bodyPr>
          <a:lstStyle/>
          <a:p>
            <a:pPr lvl="0" algn="just">
              <a:buNone/>
            </a:pPr>
            <a:r>
              <a:rPr lang="en-US" sz="2200" dirty="0" smtClean="0"/>
              <a:t>4. Social view point ; insurance is defined as a social device for making payment for the accumulation of fund to meet uncertain losses of capital which is carried out through the transfer of risk of many individuals to one person or a group of persons. It is advice through which few unfortunates are paid by many who are member of the policy.</a:t>
            </a:r>
          </a:p>
          <a:p>
            <a:pPr lvl="0" algn="just">
              <a:buNone/>
            </a:pPr>
            <a:r>
              <a:rPr lang="en-US" sz="2200" dirty="0" smtClean="0"/>
              <a:t>5. Mathematical view point; insurance is the application of actuarial (insurance mathematics) principles. Laws of probability and statistical techniques are used to achieve predictable results.</a:t>
            </a:r>
          </a:p>
          <a:p>
            <a:pPr algn="just"/>
            <a:r>
              <a:rPr lang="en-US" sz="2200" dirty="0" smtClean="0"/>
              <a:t>Williams and Hein’s defines defined insurance as a device by means of which the risks of two or more persons or firms are combined through actual or promised contributions to a fund out of which claimants are paid.</a:t>
            </a:r>
          </a:p>
          <a:p>
            <a:pPr algn="just"/>
            <a:r>
              <a:rPr lang="en-US" sz="2200" dirty="0" smtClean="0"/>
              <a:t>Dins dale and </a:t>
            </a:r>
            <a:r>
              <a:rPr lang="en-US" sz="2200" dirty="0" err="1" smtClean="0"/>
              <a:t>McMurdie</a:t>
            </a:r>
            <a:r>
              <a:rPr lang="en-US" sz="2200" dirty="0" smtClean="0"/>
              <a:t> also defined insurance as a device for transfer of risks of individual entities to an insurer, who aggress, for a consideration (called the premium), to assume to a specified extent losses suffered by the insured.</a:t>
            </a:r>
          </a:p>
          <a:p>
            <a:pPr algn="just"/>
            <a:endParaRPr lang="en-US" sz="2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15962"/>
          </a:xfrm>
        </p:spPr>
        <p:txBody>
          <a:bodyPr>
            <a:normAutofit/>
          </a:bodyPr>
          <a:lstStyle/>
          <a:p>
            <a:pPr algn="l"/>
            <a:r>
              <a:rPr lang="en-US" sz="3200" b="1" dirty="0" smtClean="0"/>
              <a:t>3.2 What is Insurance? </a:t>
            </a:r>
            <a:r>
              <a:rPr lang="en-US" sz="1800" b="1" dirty="0" smtClean="0"/>
              <a:t>(Cont….)</a:t>
            </a:r>
            <a:endParaRPr lang="en-US" sz="1800" b="1" dirty="0"/>
          </a:p>
        </p:txBody>
      </p:sp>
      <p:sp>
        <p:nvSpPr>
          <p:cNvPr id="3" name="Content Placeholder 2"/>
          <p:cNvSpPr>
            <a:spLocks noGrp="1"/>
          </p:cNvSpPr>
          <p:nvPr>
            <p:ph sz="quarter" idx="1"/>
          </p:nvPr>
        </p:nvSpPr>
        <p:spPr>
          <a:xfrm>
            <a:off x="152400" y="990600"/>
            <a:ext cx="8839200" cy="5715000"/>
          </a:xfrm>
        </p:spPr>
        <p:txBody>
          <a:bodyPr>
            <a:normAutofit fontScale="92500" lnSpcReduction="20000"/>
          </a:bodyPr>
          <a:lstStyle/>
          <a:p>
            <a:pPr algn="just">
              <a:buNone/>
            </a:pPr>
            <a:r>
              <a:rPr lang="en-US" dirty="0" smtClean="0"/>
              <a:t>From the definitions, it can be learned that </a:t>
            </a:r>
          </a:p>
          <a:p>
            <a:pPr marL="514350" lvl="0" indent="-514350" algn="just">
              <a:buFont typeface="+mj-lt"/>
              <a:buAutoNum type="arabicPeriod"/>
            </a:pPr>
            <a:r>
              <a:rPr lang="en-US" dirty="0" smtClean="0"/>
              <a:t>Insurance is a system used to transfer risk of individuals for payment of premium. The insured considers insurance as a transfer device where as from the point of view of the insurer (insurance company) ,it is regarded as retention and combination device. Of course, one may ask, why the insurer accept risks that other people try to avoid. Insurance companies /insurers accept the risks of others because, as compared to individual insured; </a:t>
            </a:r>
          </a:p>
          <a:p>
            <a:pPr marL="971550" lvl="1" indent="-571500" algn="just">
              <a:buFont typeface="+mj-lt"/>
              <a:buAutoNum type="romanUcPeriod"/>
            </a:pPr>
            <a:r>
              <a:rPr lang="en-US" dirty="0" smtClean="0"/>
              <a:t>They have the knowledge and the skill into apply various risk reduction and risk control measures; </a:t>
            </a:r>
          </a:p>
          <a:p>
            <a:pPr marL="971550" lvl="1" indent="-571500" algn="just">
              <a:buFont typeface="+mj-lt"/>
              <a:buAutoNum type="romanUcPeriod"/>
            </a:pPr>
            <a:r>
              <a:rPr lang="en-US" dirty="0" smtClean="0"/>
              <a:t>Combination or pooling of similar risks will enable the insurer to predict the actual loss experience with a reasonable accuracy.</a:t>
            </a:r>
          </a:p>
          <a:p>
            <a:pPr marL="971550" lvl="1" indent="-571500" algn="just">
              <a:buFont typeface="+mj-lt"/>
              <a:buAutoNum type="romanUcPeriod"/>
            </a:pPr>
            <a:r>
              <a:rPr lang="en-US" dirty="0" smtClean="0"/>
              <a:t>They have financial capacity to assume /take risk.</a:t>
            </a:r>
          </a:p>
          <a:p>
            <a:pPr marL="971550" lvl="1" indent="-571500" algn="just">
              <a:buFont typeface="+mj-lt"/>
              <a:buAutoNum type="romanUcPeriod"/>
            </a:pPr>
            <a:r>
              <a:rPr lang="en-US" dirty="0" smtClean="0"/>
              <a:t>They are in a position to enforce certain loss reduction and prevention and prevention measures </a:t>
            </a:r>
          </a:p>
          <a:p>
            <a:pPr marL="971550" lvl="1" indent="-571500" algn="just">
              <a:buFont typeface="+mj-lt"/>
              <a:buAutoNum type="romanUcPeriod"/>
            </a:pPr>
            <a:r>
              <a:rPr lang="en-US" dirty="0" smtClean="0"/>
              <a:t>For losses that are beyond their capacity, insurers arrange a reinsurance mechanism </a:t>
            </a:r>
          </a:p>
          <a:p>
            <a:pPr algn="just"/>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15962"/>
          </a:xfrm>
        </p:spPr>
        <p:txBody>
          <a:bodyPr>
            <a:normAutofit/>
          </a:bodyPr>
          <a:lstStyle/>
          <a:p>
            <a:pPr algn="l"/>
            <a:r>
              <a:rPr lang="en-US" sz="3200" b="1" dirty="0" smtClean="0"/>
              <a:t>3.2 What is Insurance? </a:t>
            </a:r>
            <a:r>
              <a:rPr lang="en-US" sz="1800" b="1" dirty="0" smtClean="0"/>
              <a:t>(Cont….)</a:t>
            </a:r>
            <a:endParaRPr lang="en-US" sz="1800" b="1" dirty="0"/>
          </a:p>
        </p:txBody>
      </p:sp>
      <p:sp>
        <p:nvSpPr>
          <p:cNvPr id="3" name="Content Placeholder 2"/>
          <p:cNvSpPr>
            <a:spLocks noGrp="1"/>
          </p:cNvSpPr>
          <p:nvPr>
            <p:ph sz="quarter" idx="1"/>
          </p:nvPr>
        </p:nvSpPr>
        <p:spPr>
          <a:xfrm>
            <a:off x="152400" y="914400"/>
            <a:ext cx="8839200" cy="4800600"/>
          </a:xfrm>
        </p:spPr>
        <p:txBody>
          <a:bodyPr>
            <a:normAutofit/>
          </a:bodyPr>
          <a:lstStyle/>
          <a:p>
            <a:pPr algn="just">
              <a:buNone/>
            </a:pPr>
            <a:r>
              <a:rPr lang="en-US" sz="2400" dirty="0" smtClean="0"/>
              <a:t>	From this we can say that risk in the business of insurance companies. The insured is required to pay some amount of money in relation for the transfer of his/her risk to the insurer .they do this because they want to remain secured financially and/or mentally.</a:t>
            </a:r>
          </a:p>
          <a:p>
            <a:pPr marL="457200" lvl="0" indent="-457200" algn="just">
              <a:buNone/>
            </a:pPr>
            <a:r>
              <a:rPr lang="en-US" sz="2400" dirty="0" smtClean="0"/>
              <a:t>2. It is a scheme that establishes a common fund out of which financial compensation is mode to these who faces accidental losses.</a:t>
            </a:r>
          </a:p>
          <a:p>
            <a:pPr marL="457200" lvl="0" indent="-457200" algn="just">
              <a:buNone/>
            </a:pPr>
            <a:r>
              <a:rPr lang="en-US" sz="2400" dirty="0" smtClean="0"/>
              <a:t>3. It is a pooling of risks of money people who are exposed to the same risk.</a:t>
            </a:r>
          </a:p>
          <a:p>
            <a:pPr marL="457200" lvl="0" indent="-457200" algn="just">
              <a:buNone/>
            </a:pPr>
            <a:r>
              <a:rPr lang="en-US" sz="2400" dirty="0" smtClean="0"/>
              <a:t>4. It is a device used to spread the loss suffered by an individual or firm to the members. In the group.</a:t>
            </a:r>
          </a:p>
          <a:p>
            <a:pPr marL="457200" lvl="0" indent="-457200" algn="just">
              <a:buNone/>
            </a:pPr>
            <a:r>
              <a:rPr lang="en-US" sz="2400" dirty="0" smtClean="0"/>
              <a:t>5. It is a method to provide security to the insured person against the probable loss.</a:t>
            </a:r>
          </a:p>
          <a:p>
            <a:pPr algn="just"/>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15962"/>
          </a:xfrm>
        </p:spPr>
        <p:txBody>
          <a:bodyPr>
            <a:normAutofit/>
          </a:bodyPr>
          <a:lstStyle/>
          <a:p>
            <a:pPr algn="l"/>
            <a:r>
              <a:rPr lang="en-US" sz="3200" b="1" dirty="0" smtClean="0"/>
              <a:t>3.3 Social and Economic Values of Insurance </a:t>
            </a:r>
            <a:endParaRPr lang="en-US" sz="1800" b="1" dirty="0"/>
          </a:p>
        </p:txBody>
      </p:sp>
      <p:sp>
        <p:nvSpPr>
          <p:cNvPr id="3" name="Content Placeholder 2"/>
          <p:cNvSpPr>
            <a:spLocks noGrp="1"/>
          </p:cNvSpPr>
          <p:nvPr>
            <p:ph sz="quarter" idx="1"/>
          </p:nvPr>
        </p:nvSpPr>
        <p:spPr>
          <a:xfrm>
            <a:off x="152400" y="990600"/>
            <a:ext cx="8839200" cy="5638800"/>
          </a:xfrm>
        </p:spPr>
        <p:txBody>
          <a:bodyPr>
            <a:normAutofit/>
          </a:bodyPr>
          <a:lstStyle/>
          <a:p>
            <a:pPr algn="just"/>
            <a:r>
              <a:rPr lang="en-US" sz="2400" dirty="0" smtClean="0"/>
              <a:t>Insurance is obviously desirable that we can enumerate several advantage or value to the social well-being and economic development of a nation. Some of the advantages are discussed below.</a:t>
            </a:r>
          </a:p>
          <a:p>
            <a:pPr marL="514350" indent="-514350" algn="just">
              <a:buFont typeface="+mj-lt"/>
              <a:buAutoNum type="arabicPeriod"/>
            </a:pPr>
            <a:r>
              <a:rPr lang="en-US" sz="2400" b="1" dirty="0" smtClean="0"/>
              <a:t>Risk transfer /Indemnification </a:t>
            </a:r>
          </a:p>
          <a:p>
            <a:pPr algn="just"/>
            <a:r>
              <a:rPr lang="en-US" sz="2400" dirty="0" smtClean="0"/>
              <a:t>The primary objective of insurance is to provide financial compensation to these insured who suffered accidental losses. Indemnification is made out of the fund established by the member’s contribution or premium payment, who are exposed to the same risk. This means, the loss is spread to all members on equitable basis and the financial burden of the unfortunate is reduced and he is restored to his former financial position. by doing so insurance helps stabilize the financial situation of individuals, families and organizations.</a:t>
            </a:r>
          </a:p>
          <a:p>
            <a:pPr algn="just">
              <a:buNone/>
            </a:pPr>
            <a:endParaRPr lang="en-US"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312</TotalTime>
  <Words>4994</Words>
  <Application>Microsoft Office PowerPoint</Application>
  <PresentationFormat>On-screen Show (4:3)</PresentationFormat>
  <Paragraphs>217</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Equity</vt:lpstr>
      <vt:lpstr>UNIT-3</vt:lpstr>
      <vt:lpstr>3.1 Introduction</vt:lpstr>
      <vt:lpstr>3.1 Introduction (Cont….)</vt:lpstr>
      <vt:lpstr>3.2 What is Insurance? (Cont….)</vt:lpstr>
      <vt:lpstr>3.2 What is Insurance? (Cont….)</vt:lpstr>
      <vt:lpstr>3.2 What is Insurance? (Cont….)</vt:lpstr>
      <vt:lpstr>3.2 What is Insurance? (Cont….)</vt:lpstr>
      <vt:lpstr>3.2 What is Insurance? (Cont….)</vt:lpstr>
      <vt:lpstr>3.3 Social and Economic Values of Insurance </vt:lpstr>
      <vt:lpstr>3.3 Social and Economic Values of Insurance (Cont….)</vt:lpstr>
      <vt:lpstr>3.3 Social and Economic Values of Insurance (Cont….)</vt:lpstr>
      <vt:lpstr>3.3 Social and Economic Values of Insurance (Cont….)</vt:lpstr>
      <vt:lpstr>3.3 Social and Economic Values of Insurance (Cont….)</vt:lpstr>
      <vt:lpstr>Slide 14</vt:lpstr>
      <vt:lpstr>3.4.1 Disadvantages/Costs of Insurance </vt:lpstr>
      <vt:lpstr>3.4.2 Limitations of Insurance</vt:lpstr>
      <vt:lpstr>Characteristics of Insurable Risks</vt:lpstr>
      <vt:lpstr>Characteristics of Insurable Risks</vt:lpstr>
      <vt:lpstr>Characteristics of Insurable Risks</vt:lpstr>
      <vt:lpstr>Insurable Risks</vt:lpstr>
      <vt:lpstr>3.5 Basic Principles of Insurance </vt:lpstr>
      <vt:lpstr>3.5 Basic Principles of Insurance </vt:lpstr>
      <vt:lpstr>3.5 Basic Principles of Insurance </vt:lpstr>
      <vt:lpstr>3.5 Basic Principles of Insurance </vt:lpstr>
      <vt:lpstr>3.5 Basic Principles of Insurance </vt:lpstr>
      <vt:lpstr>3.5 Basic Principles of Insurance </vt:lpstr>
      <vt:lpstr>3.5 Basic Principles of Insurance </vt:lpstr>
      <vt:lpstr>3.5 Basic Principles of Insurance </vt:lpstr>
      <vt:lpstr>3.6 Insurance Contract </vt:lpstr>
      <vt:lpstr>3.6 Insurance Contract </vt:lpstr>
      <vt:lpstr>3.6.1 Distinguishing Features of Insurance Contracts </vt:lpstr>
      <vt:lpstr>3.6.1 Distinguishing Features of Insurance Contracts (Cont…) </vt:lpstr>
      <vt:lpstr>3.6.1 Distinguishing Features of Insurance Contracts (Cont…) </vt:lpstr>
      <vt:lpstr>3.6.2 Requirements for a Valid Contracts </vt:lpstr>
      <vt:lpstr>3.6.3 Valid Elements Common to Insurance Contracts </vt:lpstr>
      <vt:lpstr>3.6.3 Valid Elements Common to Insurance Contracts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Ashrock</dc:creator>
  <cp:lastModifiedBy>User</cp:lastModifiedBy>
  <cp:revision>71</cp:revision>
  <dcterms:created xsi:type="dcterms:W3CDTF">2012-02-24T21:12:19Z</dcterms:created>
  <dcterms:modified xsi:type="dcterms:W3CDTF">2018-12-16T10:02:47Z</dcterms:modified>
</cp:coreProperties>
</file>