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8"/>
  </p:handoutMasterIdLst>
  <p:sldIdLst>
    <p:sldId id="256" r:id="rId2"/>
    <p:sldId id="257" r:id="rId3"/>
    <p:sldId id="258" r:id="rId4"/>
    <p:sldId id="259" r:id="rId5"/>
    <p:sldId id="260" r:id="rId6"/>
    <p:sldId id="261" r:id="rId7"/>
    <p:sldId id="262" r:id="rId8"/>
    <p:sldId id="263" r:id="rId9"/>
    <p:sldId id="264" r:id="rId10"/>
    <p:sldId id="265" r:id="rId11"/>
    <p:sldId id="275" r:id="rId12"/>
    <p:sldId id="276" r:id="rId13"/>
    <p:sldId id="277" r:id="rId14"/>
    <p:sldId id="278" r:id="rId15"/>
    <p:sldId id="279" r:id="rId16"/>
    <p:sldId id="280" r:id="rId17"/>
    <p:sldId id="281" r:id="rId18"/>
    <p:sldId id="282" r:id="rId19"/>
    <p:sldId id="283" r:id="rId20"/>
    <p:sldId id="284" r:id="rId21"/>
    <p:sldId id="285" r:id="rId22"/>
    <p:sldId id="266" r:id="rId23"/>
    <p:sldId id="267" r:id="rId24"/>
    <p:sldId id="268" r:id="rId25"/>
    <p:sldId id="269" r:id="rId26"/>
    <p:sldId id="270" r:id="rId27"/>
    <p:sldId id="271" r:id="rId28"/>
    <p:sldId id="272" r:id="rId29"/>
    <p:sldId id="273" r:id="rId30"/>
    <p:sldId id="274" r:id="rId31"/>
    <p:sldId id="287" r:id="rId32"/>
    <p:sldId id="288" r:id="rId33"/>
    <p:sldId id="289" r:id="rId34"/>
    <p:sldId id="290" r:id="rId35"/>
    <p:sldId id="291" r:id="rId36"/>
    <p:sldId id="292" r:id="rId37"/>
    <p:sldId id="293" r:id="rId38"/>
    <p:sldId id="294" r:id="rId39"/>
    <p:sldId id="295" r:id="rId40"/>
    <p:sldId id="296"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29" autoAdjust="0"/>
    <p:restoredTop sz="94624" autoAdjust="0"/>
  </p:normalViewPr>
  <p:slideViewPr>
    <p:cSldViewPr>
      <p:cViewPr varScale="1">
        <p:scale>
          <a:sx n="67" d="100"/>
          <a:sy n="67" d="100"/>
        </p:scale>
        <p:origin x="-1356" y="-96"/>
      </p:cViewPr>
      <p:guideLst>
        <p:guide orient="horz" pos="2160"/>
        <p:guide pos="2880"/>
      </p:guideLst>
    </p:cSldViewPr>
  </p:slideViewPr>
  <p:outlineViewPr>
    <p:cViewPr>
      <p:scale>
        <a:sx n="33" d="100"/>
        <a:sy n="33" d="100"/>
      </p:scale>
      <p:origin x="0" y="609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A66C86D8-DA66-44EE-AA21-F2BCA8DF400F}" type="datetimeFigureOut">
              <a:rPr lang="en-US" smtClean="0"/>
              <a:t>11/1/2017</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EEB9B994-C3B6-43D7-B03C-49381F596847}" type="slidenum">
              <a:rPr lang="en-US" smtClean="0"/>
              <a:t>‹#›</a:t>
            </a:fld>
            <a:endParaRPr lang="en-US"/>
          </a:p>
        </p:txBody>
      </p:sp>
    </p:spTree>
    <p:extLst>
      <p:ext uri="{BB962C8B-B14F-4D97-AF65-F5344CB8AC3E}">
        <p14:creationId xmlns:p14="http://schemas.microsoft.com/office/powerpoint/2010/main" val="4611068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895A9AEA-3397-4B22-90BD-D78C9E239687}"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5A9AEA-3397-4B22-90BD-D78C9E2396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5A9AEA-3397-4B22-90BD-D78C9E2396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5A9AEA-3397-4B22-90BD-D78C9E2396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5A9AEA-3397-4B22-90BD-D78C9E239687}"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5A9AEA-3397-4B22-90BD-D78C9E2396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95A9AEA-3397-4B22-90BD-D78C9E239687}"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95A9AEA-3397-4B22-90BD-D78C9E2396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95A9AEA-3397-4B22-90BD-D78C9E2396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5CF284-CEE5-4AA1-8C28-6D9B2782A095}" type="datetimeFigureOut">
              <a:rPr lang="en-US" smtClean="0"/>
              <a:pPr/>
              <a:t>11/1/2017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5A9AEA-3397-4B22-90BD-D78C9E2396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05CF284-CEE5-4AA1-8C28-6D9B2782A095}" type="datetimeFigureOut">
              <a:rPr lang="en-US" smtClean="0"/>
              <a:pPr/>
              <a:t>11/1/2017</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895A9AEA-3397-4B22-90BD-D78C9E2396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05CF284-CEE5-4AA1-8C28-6D9B2782A095}" type="datetimeFigureOut">
              <a:rPr lang="en-US" smtClean="0"/>
              <a:pPr/>
              <a:t>11/1/2017</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95A9AEA-3397-4B22-90BD-D78C9E23968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610600" cy="6248399"/>
          </a:xfrm>
        </p:spPr>
        <p:txBody>
          <a:bodyPr>
            <a:normAutofit fontScale="90000"/>
          </a:bodyPr>
          <a:lstStyle/>
          <a:p>
            <a:pPr>
              <a:lnSpc>
                <a:spcPct val="115000"/>
              </a:lnSpc>
              <a:spcBef>
                <a:spcPts val="0"/>
              </a:spcBef>
            </a:pPr>
            <a:r>
              <a:rPr lang="en-US" dirty="0" smtClean="0">
                <a:latin typeface="Times New Roman"/>
                <a:ea typeface="Times New Roman"/>
              </a:rPr>
              <a:t>		</a:t>
            </a:r>
            <a:r>
              <a:rPr lang="en-US" cap="none" dirty="0" smtClean="0">
                <a:latin typeface="Times New Roman"/>
                <a:ea typeface="Times New Roman"/>
              </a:rPr>
              <a:t>CHAPTER ONE</a:t>
            </a:r>
            <a:br>
              <a:rPr lang="en-US" cap="none" dirty="0" smtClean="0">
                <a:latin typeface="Times New Roman"/>
                <a:ea typeface="Times New Roman"/>
              </a:rPr>
            </a:br>
            <a:r>
              <a:rPr lang="en-US" cap="none" dirty="0" smtClean="0">
                <a:latin typeface="Times New Roman"/>
                <a:ea typeface="Times New Roman"/>
              </a:rPr>
              <a:t>Entrepreneurs And Entrepreneurship </a:t>
            </a:r>
            <a:r>
              <a:rPr lang="en-US" b="1" dirty="0" smtClean="0">
                <a:latin typeface="Times New Roman"/>
                <a:ea typeface="Times New Roman"/>
              </a:rPr>
              <a:t/>
            </a:r>
            <a:br>
              <a:rPr lang="en-US" b="1" dirty="0" smtClean="0">
                <a:latin typeface="Times New Roman"/>
                <a:ea typeface="Times New Roman"/>
              </a:rPr>
            </a:br>
            <a:r>
              <a:rPr lang="en-US" b="1" dirty="0" smtClean="0">
                <a:latin typeface="Times New Roman"/>
                <a:ea typeface="Times New Roman"/>
              </a:rPr>
              <a:t/>
            </a:r>
            <a:br>
              <a:rPr lang="en-US" b="1" dirty="0" smtClean="0">
                <a:latin typeface="Times New Roman"/>
                <a:ea typeface="Times New Roman"/>
              </a:rPr>
            </a:br>
            <a:r>
              <a:rPr lang="en-US" b="1" dirty="0" smtClean="0">
                <a:latin typeface="Times New Roman"/>
                <a:ea typeface="Times New Roman"/>
              </a:rPr>
              <a:t> </a:t>
            </a:r>
            <a:r>
              <a:rPr lang="en-US" sz="3600" b="1" cap="none" dirty="0" smtClean="0">
                <a:latin typeface="Times New Roman"/>
                <a:ea typeface="Times New Roman"/>
              </a:rPr>
              <a:t>what is entrepreneur?</a:t>
            </a:r>
            <a:br>
              <a:rPr lang="en-US" sz="3600" b="1" cap="none" dirty="0" smtClean="0">
                <a:latin typeface="Times New Roman"/>
                <a:ea typeface="Times New Roman"/>
              </a:rPr>
            </a:br>
            <a:r>
              <a:rPr lang="en-US" sz="3600" b="1" cap="none" dirty="0" smtClean="0">
                <a:latin typeface="Times New Roman"/>
                <a:ea typeface="Times New Roman"/>
              </a:rPr>
              <a:t>-</a:t>
            </a:r>
            <a:r>
              <a:rPr lang="en-US" sz="3600" cap="none" dirty="0" smtClean="0">
                <a:latin typeface="Times New Roman"/>
                <a:ea typeface="Times New Roman"/>
              </a:rPr>
              <a:t>action-oriented, </a:t>
            </a:r>
            <a:br>
              <a:rPr lang="en-US" sz="3600" cap="none" dirty="0" smtClean="0">
                <a:latin typeface="Times New Roman"/>
                <a:ea typeface="Times New Roman"/>
              </a:rPr>
            </a:br>
            <a:r>
              <a:rPr lang="en-US" sz="3600" cap="none" dirty="0" smtClean="0">
                <a:latin typeface="Times New Roman"/>
                <a:ea typeface="Times New Roman"/>
              </a:rPr>
              <a:t>-highly motivated individuals </a:t>
            </a:r>
            <a:br>
              <a:rPr lang="en-US" sz="3600" cap="none" dirty="0" smtClean="0">
                <a:latin typeface="Times New Roman"/>
                <a:ea typeface="Times New Roman"/>
              </a:rPr>
            </a:br>
            <a:r>
              <a:rPr lang="en-US" sz="3600" cap="none" dirty="0" smtClean="0">
                <a:latin typeface="Times New Roman"/>
                <a:ea typeface="Times New Roman"/>
              </a:rPr>
              <a:t>-who take risks to achieve goals  </a:t>
            </a:r>
            <a:br>
              <a:rPr lang="en-US" sz="3600" cap="none" dirty="0" smtClean="0">
                <a:latin typeface="Times New Roman"/>
                <a:ea typeface="Times New Roman"/>
              </a:rPr>
            </a:br>
            <a:r>
              <a:rPr lang="en-US" sz="3600" cap="none" dirty="0" smtClean="0">
                <a:latin typeface="Times New Roman"/>
                <a:ea typeface="Times New Roman"/>
              </a:rPr>
              <a:t>-have the ability to see and evaluate business opportunities</a:t>
            </a:r>
            <a:r>
              <a:rPr lang="en-US" dirty="0" smtClean="0">
                <a:latin typeface="Times New Roman"/>
                <a:ea typeface="Times New Roman"/>
              </a:rPr>
              <a:t/>
            </a:r>
            <a:br>
              <a:rPr lang="en-US" dirty="0" smtClean="0">
                <a:latin typeface="Times New Roman"/>
                <a:ea typeface="Times New Roman"/>
              </a:rPr>
            </a:br>
            <a:r>
              <a:rPr lang="en-US" dirty="0" smtClean="0">
                <a:latin typeface="Times New Roman"/>
                <a:ea typeface="Times New Roman"/>
              </a:rPr>
              <a:t/>
            </a:r>
            <a:br>
              <a:rPr lang="en-US" dirty="0" smtClean="0">
                <a:latin typeface="Times New Roman"/>
                <a:ea typeface="Times New Roman"/>
              </a:rPr>
            </a:br>
            <a:r>
              <a:rPr lang="en-US" dirty="0" smtClean="0">
                <a:latin typeface="Times New Roman"/>
                <a:ea typeface="Times New Roman"/>
              </a:rPr>
              <a:t>.</a:t>
            </a:r>
            <a:br>
              <a:rPr lang="en-US" dirty="0" smtClean="0">
                <a:latin typeface="Times New Roman"/>
                <a:ea typeface="Times New Roman"/>
              </a:rPr>
            </a:br>
            <a:r>
              <a:rPr lang="en-US" b="1" dirty="0" smtClean="0">
                <a:latin typeface="Times New Roman"/>
                <a:ea typeface="Times New Roman"/>
              </a:rPr>
              <a:t> </a:t>
            </a:r>
            <a:br>
              <a:rPr lang="en-US" b="1" dirty="0" smtClean="0">
                <a:latin typeface="Times New Roman"/>
                <a:ea typeface="Times New Roman"/>
              </a:rPr>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cs typeface="Times New Roman"/>
              </a:rPr>
              <a:t>2.6. Success Factors for </a:t>
            </a:r>
            <a:r>
              <a:rPr lang="en-US" b="1" dirty="0" err="1" smtClean="0">
                <a:latin typeface="Times New Roman"/>
                <a:ea typeface="Times New Roman"/>
                <a:cs typeface="Times New Roman"/>
              </a:rPr>
              <a:t>Entr</a:t>
            </a:r>
            <a:r>
              <a:rPr lang="en-US" b="1" dirty="0" smtClean="0">
                <a:latin typeface="Times New Roman"/>
                <a:ea typeface="Times New Roman"/>
                <a:cs typeface="Times New Roman"/>
              </a:rPr>
              <a:t>.</a:t>
            </a:r>
            <a:r>
              <a:rPr lang="en-US" dirty="0" smtClean="0">
                <a:latin typeface="Tahoma"/>
                <a:ea typeface="Times New Roman"/>
                <a:cs typeface="Times New Roman"/>
              </a:rPr>
              <a:t/>
            </a:r>
            <a:br>
              <a:rPr lang="en-US" dirty="0" smtClean="0">
                <a:latin typeface="Tahoma"/>
                <a:ea typeface="Times New Roman"/>
                <a:cs typeface="Times New Roman"/>
              </a:rPr>
            </a:br>
            <a:endParaRPr lang="en-US" dirty="0"/>
          </a:p>
        </p:txBody>
      </p:sp>
      <p:sp>
        <p:nvSpPr>
          <p:cNvPr id="3" name="Content Placeholder 2"/>
          <p:cNvSpPr>
            <a:spLocks noGrp="1"/>
          </p:cNvSpPr>
          <p:nvPr>
            <p:ph idx="1"/>
          </p:nvPr>
        </p:nvSpPr>
        <p:spPr>
          <a:xfrm>
            <a:off x="457200" y="1981200"/>
            <a:ext cx="8229600" cy="4572000"/>
          </a:xfrm>
        </p:spPr>
        <p:txBody>
          <a:bodyPr>
            <a:normAutofit/>
          </a:bodyPr>
          <a:lstStyle/>
          <a:p>
            <a:pPr lvl="0" algn="just">
              <a:lnSpc>
                <a:spcPct val="115000"/>
              </a:lnSpc>
              <a:spcBef>
                <a:spcPts val="0"/>
              </a:spcBef>
              <a:buFont typeface="Symbol"/>
              <a:buChar char=""/>
            </a:pPr>
            <a:r>
              <a:rPr lang="en-US" dirty="0" smtClean="0">
                <a:latin typeface="Times New Roman"/>
                <a:ea typeface="Times New Roman"/>
                <a:cs typeface="Times New Roman"/>
              </a:rPr>
              <a:t>The Entrepreneurial Team</a:t>
            </a:r>
          </a:p>
          <a:p>
            <a:pPr lvl="0" algn="just">
              <a:lnSpc>
                <a:spcPct val="115000"/>
              </a:lnSpc>
              <a:spcBef>
                <a:spcPts val="0"/>
              </a:spcBef>
              <a:buNone/>
            </a:pPr>
            <a:endParaRPr lang="en-US" dirty="0" smtClean="0">
              <a:latin typeface="Tahoma"/>
              <a:ea typeface="Times New Roman"/>
              <a:cs typeface="Times New Roman"/>
            </a:endParaRPr>
          </a:p>
          <a:p>
            <a:pPr lvl="0" algn="just">
              <a:lnSpc>
                <a:spcPct val="115000"/>
              </a:lnSpc>
              <a:spcBef>
                <a:spcPts val="0"/>
              </a:spcBef>
              <a:buFont typeface="Symbol"/>
              <a:buChar char=""/>
            </a:pPr>
            <a:r>
              <a:rPr lang="en-US" dirty="0" smtClean="0">
                <a:latin typeface="Times New Roman"/>
                <a:ea typeface="Times New Roman"/>
                <a:cs typeface="Times New Roman"/>
              </a:rPr>
              <a:t>Venture Products and Services</a:t>
            </a:r>
          </a:p>
          <a:p>
            <a:pPr lvl="0" algn="just">
              <a:lnSpc>
                <a:spcPct val="115000"/>
              </a:lnSpc>
              <a:spcBef>
                <a:spcPts val="0"/>
              </a:spcBef>
              <a:buNone/>
            </a:pPr>
            <a:endParaRPr lang="en-US" dirty="0" smtClean="0">
              <a:latin typeface="Tahoma"/>
              <a:ea typeface="Times New Roman"/>
              <a:cs typeface="Times New Roman"/>
            </a:endParaRPr>
          </a:p>
          <a:p>
            <a:pPr lvl="0" algn="just">
              <a:lnSpc>
                <a:spcPct val="115000"/>
              </a:lnSpc>
              <a:spcBef>
                <a:spcPts val="0"/>
              </a:spcBef>
              <a:buFont typeface="Symbol"/>
              <a:buChar char=""/>
            </a:pPr>
            <a:r>
              <a:rPr lang="en-US" dirty="0" smtClean="0">
                <a:latin typeface="Times New Roman"/>
                <a:ea typeface="Times New Roman"/>
                <a:cs typeface="Times New Roman"/>
              </a:rPr>
              <a:t>Marketing and Timing</a:t>
            </a:r>
          </a:p>
          <a:p>
            <a:pPr lvl="0" algn="just">
              <a:lnSpc>
                <a:spcPct val="115000"/>
              </a:lnSpc>
              <a:spcBef>
                <a:spcPts val="0"/>
              </a:spcBef>
              <a:buNone/>
            </a:pPr>
            <a:endParaRPr lang="en-US" dirty="0" smtClean="0">
              <a:latin typeface="Tahoma"/>
              <a:ea typeface="Times New Roman"/>
              <a:cs typeface="Times New Roman"/>
            </a:endParaRPr>
          </a:p>
          <a:p>
            <a:pPr lvl="0">
              <a:lnSpc>
                <a:spcPct val="115000"/>
              </a:lnSpc>
              <a:spcBef>
                <a:spcPts val="0"/>
              </a:spcBef>
              <a:spcAft>
                <a:spcPts val="1000"/>
              </a:spcAft>
              <a:buFont typeface="Symbol"/>
              <a:buChar char=""/>
            </a:pPr>
            <a:r>
              <a:rPr lang="en-US" dirty="0" smtClean="0">
                <a:latin typeface="Times New Roman"/>
                <a:ea typeface="Times New Roman"/>
                <a:cs typeface="Times New Roman"/>
              </a:rPr>
              <a:t>Business ideology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normAutofit fontScale="90000"/>
          </a:bodyPr>
          <a:lstStyle/>
          <a:p>
            <a:pPr algn="ctr">
              <a:spcBef>
                <a:spcPts val="0"/>
              </a:spcBef>
            </a:pPr>
            <a:r>
              <a:rPr lang="en-US" b="1" dirty="0" smtClean="0">
                <a:latin typeface="Times New Roman"/>
                <a:ea typeface="Times New Roman"/>
              </a:rPr>
              <a:t>Chapter Three </a:t>
            </a:r>
            <a:r>
              <a:rPr lang="en-US" dirty="0" smtClean="0">
                <a:latin typeface="Times New Roman"/>
                <a:ea typeface="Times New Roman"/>
              </a:rPr>
              <a:t/>
            </a:r>
            <a:br>
              <a:rPr lang="en-US" dirty="0" smtClean="0">
                <a:latin typeface="Times New Roman"/>
                <a:ea typeface="Times New Roman"/>
              </a:rPr>
            </a:br>
            <a:r>
              <a:rPr lang="en-US" b="1" dirty="0" smtClean="0">
                <a:latin typeface="Times New Roman"/>
                <a:ea typeface="Times New Roman"/>
              </a:rPr>
              <a:t>Creating and Developing the Business</a:t>
            </a:r>
            <a:r>
              <a:rPr lang="en-US" sz="4000" b="1" dirty="0" smtClean="0">
                <a:latin typeface="Times New Roman"/>
                <a:ea typeface="Times New Roman"/>
              </a:rPr>
              <a:t/>
            </a:r>
            <a:br>
              <a:rPr lang="en-US" sz="4000" b="1" dirty="0" smtClean="0">
                <a:latin typeface="Times New Roman"/>
                <a:ea typeface="Times New Roman"/>
              </a:rPr>
            </a:b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524000"/>
            <a:ext cx="8229600" cy="5334000"/>
          </a:xfrm>
        </p:spPr>
        <p:txBody>
          <a:bodyPr>
            <a:normAutofit/>
          </a:bodyPr>
          <a:lstStyle/>
          <a:p>
            <a:pPr marL="342900" lvl="1" indent="-342900">
              <a:buFont typeface="Arial" pitchFamily="34" charset="0"/>
              <a:buChar char="•"/>
            </a:pPr>
            <a:r>
              <a:rPr lang="en-US" b="1" dirty="0" smtClean="0">
                <a:latin typeface="+mj-lt"/>
                <a:cs typeface="Times New Roman"/>
              </a:rPr>
              <a:t>Sources of new ideas</a:t>
            </a:r>
          </a:p>
          <a:p>
            <a:pPr marL="342900" lvl="1" indent="-342900">
              <a:buNone/>
            </a:pPr>
            <a:r>
              <a:rPr lang="en-US" b="1" dirty="0" smtClean="0">
                <a:latin typeface="+mj-lt"/>
                <a:ea typeface="Times New Roman"/>
              </a:rPr>
              <a:t>1 internal source : </a:t>
            </a:r>
          </a:p>
          <a:p>
            <a:pPr marL="342900" lvl="1" indent="-342900">
              <a:buNone/>
            </a:pPr>
            <a:r>
              <a:rPr lang="en-US" dirty="0">
                <a:latin typeface="+mj-lt"/>
                <a:ea typeface="Times New Roman"/>
              </a:rPr>
              <a:t>	</a:t>
            </a:r>
            <a:r>
              <a:rPr lang="en-US" dirty="0" smtClean="0">
                <a:latin typeface="+mj-lt"/>
                <a:ea typeface="Times New Roman"/>
              </a:rPr>
              <a:t>-salesmen 		</a:t>
            </a:r>
          </a:p>
          <a:p>
            <a:pPr marL="342900" lvl="1" indent="-342900">
              <a:buNone/>
            </a:pPr>
            <a:r>
              <a:rPr lang="en-US" dirty="0">
                <a:latin typeface="+mj-lt"/>
                <a:ea typeface="Times New Roman"/>
              </a:rPr>
              <a:t>	</a:t>
            </a:r>
            <a:r>
              <a:rPr lang="en-US" dirty="0" smtClean="0">
                <a:latin typeface="+mj-lt"/>
                <a:ea typeface="Times New Roman"/>
              </a:rPr>
              <a:t>-production personnel</a:t>
            </a:r>
            <a:endParaRPr lang="en-US" dirty="0" smtClean="0">
              <a:latin typeface="+mj-lt"/>
              <a:cs typeface="Times New Roman"/>
            </a:endParaRPr>
          </a:p>
          <a:p>
            <a:pPr>
              <a:buNone/>
            </a:pPr>
            <a:r>
              <a:rPr lang="en-US" dirty="0" smtClean="0">
                <a:latin typeface="+mj-lt"/>
                <a:ea typeface="Times New Roman"/>
              </a:rPr>
              <a:t> -</a:t>
            </a:r>
            <a:r>
              <a:rPr lang="en-US" sz="2600" dirty="0" smtClean="0">
                <a:latin typeface="+mj-lt"/>
                <a:ea typeface="Times New Roman"/>
              </a:rPr>
              <a:t>marketing executives </a:t>
            </a:r>
            <a:endParaRPr lang="en-US" sz="2600" b="1" dirty="0" smtClean="0"/>
          </a:p>
          <a:p>
            <a:pPr>
              <a:buNone/>
            </a:pPr>
            <a:r>
              <a:rPr lang="en-US" b="1" dirty="0" smtClean="0"/>
              <a:t>2 </a:t>
            </a:r>
            <a:r>
              <a:rPr lang="en-US" b="1" dirty="0" smtClean="0">
                <a:latin typeface="Times New Roman"/>
                <a:ea typeface="Times New Roman"/>
              </a:rPr>
              <a:t>external source:</a:t>
            </a:r>
          </a:p>
          <a:p>
            <a:pPr>
              <a:buNone/>
            </a:pPr>
            <a:r>
              <a:rPr lang="en-US" dirty="0" smtClean="0">
                <a:latin typeface="Times New Roman"/>
                <a:ea typeface="Times New Roman"/>
              </a:rPr>
              <a:t>	-</a:t>
            </a:r>
            <a:r>
              <a:rPr lang="en-US" dirty="0" smtClean="0">
                <a:latin typeface="+mj-lt"/>
                <a:ea typeface="Times New Roman"/>
              </a:rPr>
              <a:t>customers		- competitors</a:t>
            </a:r>
          </a:p>
          <a:p>
            <a:pPr>
              <a:buNone/>
            </a:pPr>
            <a:r>
              <a:rPr lang="en-US" dirty="0">
                <a:latin typeface="+mj-lt"/>
                <a:ea typeface="Times New Roman"/>
              </a:rPr>
              <a:t>	</a:t>
            </a:r>
            <a:r>
              <a:rPr lang="en-US" dirty="0" smtClean="0">
                <a:latin typeface="+mj-lt"/>
                <a:ea typeface="Times New Roman"/>
              </a:rPr>
              <a:t>-middlemen		- private research organizations</a:t>
            </a:r>
          </a:p>
          <a:p>
            <a:pPr>
              <a:buNone/>
            </a:pPr>
            <a:r>
              <a:rPr lang="en-US" dirty="0">
                <a:latin typeface="+mj-lt"/>
                <a:ea typeface="Times New Roman"/>
              </a:rPr>
              <a:t>	</a:t>
            </a:r>
            <a:r>
              <a:rPr lang="en-US" dirty="0" smtClean="0">
                <a:latin typeface="+mj-lt"/>
                <a:ea typeface="Times New Roman"/>
              </a:rPr>
              <a:t>-inventor 		- trade associations</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800" b="1" dirty="0" smtClean="0">
                <a:solidFill>
                  <a:schemeClr val="tx1"/>
                </a:solidFill>
                <a:cs typeface="Times New Roman"/>
              </a:rPr>
              <a:t>Methods of generating new ideas</a:t>
            </a:r>
            <a:r>
              <a:rPr lang="en-US" sz="2800" dirty="0" smtClean="0">
                <a:solidFill>
                  <a:schemeClr val="tx1"/>
                </a:solidFill>
                <a:cs typeface="Times New Roman"/>
              </a:rPr>
              <a:t/>
            </a:r>
            <a:br>
              <a:rPr lang="en-US" sz="2800" dirty="0" smtClean="0">
                <a:solidFill>
                  <a:schemeClr val="tx1"/>
                </a:solidFill>
                <a:cs typeface="Times New Roman"/>
              </a:rPr>
            </a:br>
            <a:r>
              <a:rPr lang="en-US" dirty="0" smtClean="0">
                <a:cs typeface="Times New Roman"/>
              </a:rPr>
              <a:t/>
            </a:r>
            <a:br>
              <a:rPr lang="en-US" dirty="0" smtClean="0">
                <a:cs typeface="Times New Roman"/>
              </a:rPr>
            </a:br>
            <a:r>
              <a:rPr lang="en-US" dirty="0"/>
              <a:t/>
            </a:r>
            <a:br>
              <a:rPr lang="en-US" dirty="0"/>
            </a:br>
            <a:endParaRPr lang="en-US" dirty="0"/>
          </a:p>
        </p:txBody>
      </p:sp>
      <p:sp>
        <p:nvSpPr>
          <p:cNvPr id="3" name="Content Placeholder 2"/>
          <p:cNvSpPr>
            <a:spLocks noGrp="1"/>
          </p:cNvSpPr>
          <p:nvPr>
            <p:ph idx="1"/>
          </p:nvPr>
        </p:nvSpPr>
        <p:spPr>
          <a:xfrm>
            <a:off x="609600" y="1447800"/>
            <a:ext cx="8229600" cy="5105400"/>
          </a:xfrm>
        </p:spPr>
        <p:txBody>
          <a:bodyPr>
            <a:normAutofit fontScale="92500"/>
          </a:bodyPr>
          <a:lstStyle/>
          <a:p>
            <a:pPr>
              <a:lnSpc>
                <a:spcPct val="150000"/>
              </a:lnSpc>
            </a:pPr>
            <a:r>
              <a:rPr lang="en-US" sz="3200" dirty="0" smtClean="0">
                <a:latin typeface="+mj-lt"/>
                <a:ea typeface="Times New Roman"/>
              </a:rPr>
              <a:t>Involve everyone in the search for Ideas</a:t>
            </a:r>
          </a:p>
          <a:p>
            <a:pPr>
              <a:lnSpc>
                <a:spcPct val="150000"/>
              </a:lnSpc>
            </a:pPr>
            <a:r>
              <a:rPr lang="en-US" sz="3200" dirty="0" smtClean="0">
                <a:latin typeface="+mj-lt"/>
                <a:ea typeface="Times New Roman"/>
              </a:rPr>
              <a:t>Involve Customers in Your Process</a:t>
            </a:r>
            <a:endParaRPr lang="en-US" sz="3200" dirty="0">
              <a:latin typeface="+mj-lt"/>
              <a:ea typeface="Times New Roman"/>
            </a:endParaRPr>
          </a:p>
          <a:p>
            <a:pPr>
              <a:lnSpc>
                <a:spcPct val="150000"/>
              </a:lnSpc>
            </a:pPr>
            <a:r>
              <a:rPr lang="en-US" sz="3200" dirty="0" smtClean="0">
                <a:latin typeface="+mj-lt"/>
                <a:ea typeface="Times New Roman"/>
              </a:rPr>
              <a:t>Seek Ideas from New Customer Groups</a:t>
            </a:r>
          </a:p>
          <a:p>
            <a:pPr>
              <a:lnSpc>
                <a:spcPct val="150000"/>
              </a:lnSpc>
            </a:pPr>
            <a:r>
              <a:rPr lang="en-US" sz="3200" dirty="0" smtClean="0">
                <a:latin typeface="+mj-lt"/>
                <a:ea typeface="Times New Roman"/>
              </a:rPr>
              <a:t>Involve Suppliers in Product Ideation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3200" b="1" kern="1200" dirty="0">
                <a:solidFill>
                  <a:schemeClr val="tx1"/>
                </a:solidFill>
                <a:latin typeface="Times New Roman"/>
                <a:ea typeface="Times New Roman"/>
                <a:cs typeface="+mn-cs"/>
              </a:rPr>
              <a:t>Developing and using a business plan</a:t>
            </a:r>
            <a:r>
              <a:rPr lang="en-US" dirty="0" smtClean="0">
                <a:cs typeface="Times New Roman"/>
              </a:rPr>
              <a:t/>
            </a:r>
            <a:br>
              <a:rPr lang="en-US" dirty="0" smtClean="0">
                <a:cs typeface="Times New Roman"/>
              </a:rPr>
            </a:br>
            <a:endParaRPr lang="en-US" dirty="0"/>
          </a:p>
        </p:txBody>
      </p:sp>
      <p:sp>
        <p:nvSpPr>
          <p:cNvPr id="3" name="Content Placeholder 2"/>
          <p:cNvSpPr>
            <a:spLocks noGrp="1"/>
          </p:cNvSpPr>
          <p:nvPr>
            <p:ph idx="1"/>
          </p:nvPr>
        </p:nvSpPr>
        <p:spPr>
          <a:xfrm>
            <a:off x="228600" y="1143000"/>
            <a:ext cx="8915400" cy="5715000"/>
          </a:xfrm>
        </p:spPr>
        <p:txBody>
          <a:bodyPr>
            <a:normAutofit lnSpcReduction="10000"/>
          </a:bodyPr>
          <a:lstStyle/>
          <a:p>
            <a:pPr lvl="2">
              <a:buFont typeface="+mj-lt"/>
              <a:buAutoNum type="arabicPeriod"/>
              <a:tabLst>
                <a:tab pos="285750" algn="l"/>
              </a:tabLst>
            </a:pPr>
            <a:r>
              <a:rPr lang="en-US" sz="3200" b="1" dirty="0">
                <a:latin typeface="Times New Roman"/>
                <a:ea typeface="Times New Roman"/>
              </a:rPr>
              <a:t>Information</a:t>
            </a:r>
            <a:r>
              <a:rPr lang="en-US" sz="2800" b="1" dirty="0" smtClean="0">
                <a:cs typeface="Times New Roman"/>
              </a:rPr>
              <a:t> </a:t>
            </a:r>
            <a:r>
              <a:rPr lang="en-US" sz="3200" b="1" dirty="0" smtClean="0">
                <a:latin typeface="Times New Roman"/>
                <a:ea typeface="Times New Roman"/>
              </a:rPr>
              <a:t>needs</a:t>
            </a:r>
          </a:p>
          <a:p>
            <a:pPr lvl="2">
              <a:buNone/>
              <a:tabLst>
                <a:tab pos="285750" algn="l"/>
              </a:tabLst>
            </a:pPr>
            <a:endParaRPr lang="en-US" sz="3200" b="1" dirty="0">
              <a:latin typeface="Times New Roman"/>
              <a:ea typeface="Times New Roman"/>
            </a:endParaRPr>
          </a:p>
          <a:p>
            <a:pPr marL="0" marR="0" algn="just">
              <a:spcBef>
                <a:spcPts val="0"/>
              </a:spcBef>
              <a:spcAft>
                <a:spcPts val="0"/>
              </a:spcAft>
            </a:pPr>
            <a:r>
              <a:rPr lang="en-US" b="1" dirty="0" smtClean="0">
                <a:latin typeface="+mj-lt"/>
                <a:ea typeface="Times New Roman"/>
              </a:rPr>
              <a:t>Executive Summary: </a:t>
            </a:r>
            <a:r>
              <a:rPr lang="en-US" dirty="0" smtClean="0">
                <a:latin typeface="+mj-lt"/>
                <a:ea typeface="Times New Roman"/>
              </a:rPr>
              <a:t>overview of 							business</a:t>
            </a:r>
          </a:p>
          <a:p>
            <a:pPr marL="0" marR="0" algn="just">
              <a:spcBef>
                <a:spcPts val="0"/>
              </a:spcBef>
              <a:spcAft>
                <a:spcPts val="0"/>
              </a:spcAft>
            </a:pPr>
            <a:endParaRPr lang="en-US" dirty="0" smtClean="0">
              <a:latin typeface="+mj-lt"/>
              <a:ea typeface="Times New Roman"/>
            </a:endParaRPr>
          </a:p>
          <a:p>
            <a:pPr marL="0" marR="0" algn="just">
              <a:spcBef>
                <a:spcPts val="0"/>
              </a:spcBef>
              <a:spcAft>
                <a:spcPts val="0"/>
              </a:spcAft>
            </a:pPr>
            <a:r>
              <a:rPr lang="en-US" b="1" dirty="0" smtClean="0">
                <a:latin typeface="+mj-lt"/>
                <a:ea typeface="Times New Roman"/>
              </a:rPr>
              <a:t>Marketing Strategy: </a:t>
            </a:r>
            <a:r>
              <a:rPr lang="en-US" dirty="0" err="1" smtClean="0">
                <a:latin typeface="+mj-lt"/>
                <a:ea typeface="Times New Roman"/>
              </a:rPr>
              <a:t>mtds</a:t>
            </a:r>
            <a:r>
              <a:rPr lang="en-US" dirty="0" smtClean="0">
                <a:latin typeface="+mj-lt"/>
                <a:ea typeface="Times New Roman"/>
              </a:rPr>
              <a:t> to reach                       						target </a:t>
            </a:r>
            <a:r>
              <a:rPr lang="en-US" dirty="0" err="1" smtClean="0">
                <a:latin typeface="+mj-lt"/>
                <a:ea typeface="Times New Roman"/>
              </a:rPr>
              <a:t>mkt</a:t>
            </a:r>
            <a:endParaRPr lang="en-US" dirty="0" smtClean="0">
              <a:latin typeface="+mj-lt"/>
              <a:ea typeface="Times New Roman"/>
            </a:endParaRPr>
          </a:p>
          <a:p>
            <a:pPr marL="0" marR="0" algn="just">
              <a:spcBef>
                <a:spcPts val="0"/>
              </a:spcBef>
              <a:spcAft>
                <a:spcPts val="0"/>
              </a:spcAft>
            </a:pPr>
            <a:endParaRPr lang="en-US" dirty="0" smtClean="0">
              <a:latin typeface="+mj-lt"/>
              <a:ea typeface="Times New Roman"/>
            </a:endParaRPr>
          </a:p>
          <a:p>
            <a:pPr marL="0" marR="0" algn="just">
              <a:spcBef>
                <a:spcPts val="0"/>
              </a:spcBef>
              <a:spcAft>
                <a:spcPts val="0"/>
              </a:spcAft>
            </a:pPr>
            <a:r>
              <a:rPr lang="en-US" b="1" dirty="0" smtClean="0">
                <a:latin typeface="+mj-lt"/>
                <a:ea typeface="Times New Roman"/>
              </a:rPr>
              <a:t>Financial Information: income &amp; 								expense</a:t>
            </a:r>
          </a:p>
          <a:p>
            <a:pPr marL="0" marR="0" algn="just">
              <a:spcBef>
                <a:spcPts val="0"/>
              </a:spcBef>
              <a:spcAft>
                <a:spcPts val="0"/>
              </a:spcAft>
            </a:pPr>
            <a:endParaRPr lang="en-US" dirty="0" smtClean="0">
              <a:latin typeface="+mj-lt"/>
              <a:ea typeface="Times New Roman"/>
            </a:endParaRPr>
          </a:p>
          <a:p>
            <a:r>
              <a:rPr lang="en-US" b="1" dirty="0" smtClean="0">
                <a:latin typeface="+mj-lt"/>
                <a:ea typeface="Times New Roman"/>
              </a:rPr>
              <a:t>Operational Information: steps in 							production</a:t>
            </a:r>
            <a:endParaRPr lang="en-US"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b="1" dirty="0" smtClean="0">
                <a:cs typeface="Times New Roman"/>
              </a:rPr>
              <a:t>Writing the business plan</a:t>
            </a:r>
            <a:r>
              <a:rPr lang="en-US" dirty="0" smtClean="0">
                <a:cs typeface="Times New Roman"/>
              </a:rPr>
              <a:t/>
            </a:r>
            <a:br>
              <a:rPr lang="en-US" dirty="0" smtClean="0">
                <a:cs typeface="Times New Roman"/>
              </a:rPr>
            </a:br>
            <a:endParaRPr lang="en-US" dirty="0"/>
          </a:p>
        </p:txBody>
      </p:sp>
      <p:sp>
        <p:nvSpPr>
          <p:cNvPr id="3" name="Content Placeholder 2"/>
          <p:cNvSpPr>
            <a:spLocks noGrp="1"/>
          </p:cNvSpPr>
          <p:nvPr>
            <p:ph idx="1"/>
          </p:nvPr>
        </p:nvSpPr>
        <p:spPr>
          <a:xfrm>
            <a:off x="685800" y="533400"/>
            <a:ext cx="8229600" cy="6096000"/>
          </a:xfrm>
        </p:spPr>
        <p:txBody>
          <a:bodyPr>
            <a:normAutofit/>
          </a:bodyPr>
          <a:lstStyle/>
          <a:p>
            <a:pPr>
              <a:lnSpc>
                <a:spcPct val="150000"/>
              </a:lnSpc>
            </a:pPr>
            <a:r>
              <a:rPr lang="en-US" sz="3200" dirty="0" smtClean="0">
                <a:latin typeface="Times New Roman"/>
                <a:ea typeface="Times New Roman"/>
              </a:rPr>
              <a:t>A business plan is a comprehensive set of guidelines for a new venture</a:t>
            </a:r>
          </a:p>
          <a:p>
            <a:pPr>
              <a:lnSpc>
                <a:spcPct val="150000"/>
              </a:lnSpc>
            </a:pPr>
            <a:r>
              <a:rPr lang="en-US" sz="3200" dirty="0" smtClean="0">
                <a:latin typeface="Times New Roman"/>
                <a:ea typeface="Times New Roman"/>
              </a:rPr>
              <a:t>also called a feasibility plan that encompasses the full range of business planning activities</a:t>
            </a:r>
          </a:p>
          <a:p>
            <a:pPr>
              <a:lnSpc>
                <a:spcPct val="150000"/>
              </a:lnSpc>
              <a:buNone/>
            </a:pPr>
            <a:endParaRPr lang="en-US" sz="3200" dirty="0" smtClean="0">
              <a:latin typeface="Times New Roman"/>
              <a:ea typeface="Times New Roman"/>
            </a:endParaRPr>
          </a:p>
          <a:p>
            <a:pPr>
              <a:lnSpc>
                <a:spcPct val="150000"/>
              </a:lnSpc>
            </a:pPr>
            <a:r>
              <a:rPr lang="en-US" sz="3200" dirty="0" smtClean="0">
                <a:latin typeface="Times New Roman"/>
                <a:ea typeface="Times New Roman"/>
              </a:rPr>
              <a:t>describe where you are, where you want to go, and how you propose to go there.</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772400" cy="914400"/>
          </a:xfrm>
        </p:spPr>
        <p:txBody>
          <a:bodyPr>
            <a:normAutofit fontScale="90000"/>
          </a:bodyPr>
          <a:lstStyle/>
          <a:p>
            <a:r>
              <a:rPr lang="en-US" b="1" dirty="0" smtClean="0">
                <a:latin typeface="Times New Roman"/>
                <a:ea typeface="Times New Roman"/>
              </a:rPr>
              <a:t>Importance of the Business plan</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685800" y="1219200"/>
            <a:ext cx="8229600" cy="5410200"/>
          </a:xfrm>
        </p:spPr>
        <p:txBody>
          <a:bodyPr>
            <a:normAutofit/>
          </a:bodyPr>
          <a:lstStyle/>
          <a:p>
            <a:r>
              <a:rPr lang="en-US" dirty="0" smtClean="0">
                <a:latin typeface="+mj-lt"/>
                <a:ea typeface="Times New Roman"/>
              </a:rPr>
              <a:t>help the owner/manager crystallize and focus his ideas</a:t>
            </a:r>
          </a:p>
          <a:p>
            <a:r>
              <a:rPr lang="en-US" dirty="0" smtClean="0">
                <a:latin typeface="+mj-lt"/>
                <a:ea typeface="Times New Roman"/>
              </a:rPr>
              <a:t>help the owner/manager set objectives </a:t>
            </a:r>
          </a:p>
          <a:p>
            <a:r>
              <a:rPr lang="en-US" dirty="0" smtClean="0">
                <a:latin typeface="+mj-lt"/>
                <a:ea typeface="Times New Roman"/>
              </a:rPr>
              <a:t>benchmark against which to monitor performance</a:t>
            </a:r>
          </a:p>
          <a:p>
            <a:r>
              <a:rPr lang="en-US" dirty="0" smtClean="0">
                <a:latin typeface="+mj-lt"/>
                <a:ea typeface="Times New Roman"/>
              </a:rPr>
              <a:t>attract any external finance needed </a:t>
            </a:r>
          </a:p>
          <a:p>
            <a:r>
              <a:rPr lang="en-US" dirty="0" smtClean="0">
                <a:latin typeface="+mj-lt"/>
                <a:ea typeface="Times New Roman"/>
              </a:rPr>
              <a:t>emphasizes the strengths and recognizes the weaknesses of the proposed venture</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a:ea typeface="Times New Roman"/>
              </a:rPr>
              <a:t>Using and implementing business plan</a:t>
            </a:r>
            <a:endParaRPr lang="en-US" sz="3600" dirty="0"/>
          </a:p>
        </p:txBody>
      </p:sp>
      <p:sp>
        <p:nvSpPr>
          <p:cNvPr id="3" name="Content Placeholder 2"/>
          <p:cNvSpPr>
            <a:spLocks noGrp="1"/>
          </p:cNvSpPr>
          <p:nvPr>
            <p:ph idx="1"/>
          </p:nvPr>
        </p:nvSpPr>
        <p:spPr/>
        <p:txBody>
          <a:bodyPr/>
          <a:lstStyle/>
          <a:p>
            <a:pPr algn="ctr"/>
            <a:r>
              <a:rPr lang="en-US" b="1" u="sng" dirty="0" smtClean="0">
                <a:latin typeface="Times New Roman"/>
                <a:ea typeface="Times New Roman"/>
              </a:rPr>
              <a:t>When</a:t>
            </a:r>
            <a:endParaRPr lang="en-US" dirty="0" smtClean="0">
              <a:latin typeface="Times New Roman"/>
              <a:ea typeface="Times New Roman"/>
            </a:endParaRPr>
          </a:p>
          <a:p>
            <a:pPr>
              <a:lnSpc>
                <a:spcPct val="150000"/>
              </a:lnSpc>
              <a:buFontTx/>
              <a:buChar char="-"/>
            </a:pPr>
            <a:r>
              <a:rPr lang="en-US" b="1" dirty="0" smtClean="0">
                <a:latin typeface="Times New Roman"/>
                <a:ea typeface="Times New Roman"/>
              </a:rPr>
              <a:t>At the start up of a new business</a:t>
            </a:r>
          </a:p>
          <a:p>
            <a:pPr>
              <a:lnSpc>
                <a:spcPct val="150000"/>
              </a:lnSpc>
              <a:buFontTx/>
              <a:buChar char="-"/>
            </a:pPr>
            <a:r>
              <a:rPr lang="en-US" b="1" dirty="0" smtClean="0">
                <a:latin typeface="Times New Roman"/>
                <a:ea typeface="Times New Roman"/>
              </a:rPr>
              <a:t>Business Purchase</a:t>
            </a:r>
          </a:p>
          <a:p>
            <a:pPr>
              <a:lnSpc>
                <a:spcPct val="150000"/>
              </a:lnSpc>
              <a:buFontTx/>
              <a:buChar char="-"/>
            </a:pPr>
            <a:r>
              <a:rPr lang="en-US" b="1" dirty="0" smtClean="0">
                <a:latin typeface="Times New Roman"/>
                <a:ea typeface="Times New Roman"/>
              </a:rPr>
              <a:t>Ongoing</a:t>
            </a:r>
            <a:endParaRPr lang="en-US" b="1" dirty="0">
              <a:latin typeface="Times New Roman"/>
              <a:ea typeface="Times New Roman"/>
            </a:endParaRPr>
          </a:p>
          <a:p>
            <a:pPr>
              <a:lnSpc>
                <a:spcPct val="150000"/>
              </a:lnSpc>
              <a:buFontTx/>
              <a:buChar char="-"/>
            </a:pPr>
            <a:r>
              <a:rPr lang="en-US" b="1" dirty="0" smtClean="0">
                <a:latin typeface="Times New Roman"/>
                <a:ea typeface="Times New Roman"/>
              </a:rPr>
              <a:t>Major decisions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smtClean="0">
                <a:latin typeface="Times New Roman"/>
                <a:ea typeface="Times New Roman"/>
              </a:rPr>
              <a:t>Who</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914400"/>
            <a:ext cx="8229600" cy="5791200"/>
          </a:xfrm>
        </p:spPr>
        <p:txBody>
          <a:bodyPr>
            <a:normAutofit/>
          </a:bodyPr>
          <a:lstStyle/>
          <a:p>
            <a:r>
              <a:rPr lang="en-US" b="1" dirty="0" smtClean="0">
                <a:latin typeface="Times New Roman"/>
                <a:ea typeface="Times New Roman"/>
              </a:rPr>
              <a:t>Managers</a:t>
            </a:r>
          </a:p>
          <a:p>
            <a:r>
              <a:rPr lang="en-US" b="1" dirty="0" smtClean="0">
                <a:latin typeface="Times New Roman"/>
                <a:ea typeface="Times New Roman"/>
              </a:rPr>
              <a:t>Owners</a:t>
            </a:r>
            <a:endParaRPr lang="en-US" b="1" dirty="0">
              <a:latin typeface="Times New Roman"/>
              <a:ea typeface="Times New Roman"/>
            </a:endParaRPr>
          </a:p>
          <a:p>
            <a:r>
              <a:rPr lang="en-US" b="1" dirty="0" smtClean="0">
                <a:latin typeface="Times New Roman"/>
                <a:ea typeface="Times New Roman"/>
              </a:rPr>
              <a:t>Lenders</a:t>
            </a:r>
          </a:p>
          <a:p>
            <a:pPr>
              <a:buNone/>
            </a:pPr>
            <a:endParaRPr lang="en-US" b="1" u="sng" dirty="0">
              <a:latin typeface="Times New Roman"/>
              <a:ea typeface="Times New Roman"/>
            </a:endParaRPr>
          </a:p>
          <a:p>
            <a:pPr algn="ctr">
              <a:buNone/>
            </a:pPr>
            <a:r>
              <a:rPr lang="en-US" b="1" u="sng" dirty="0" smtClean="0">
                <a:latin typeface="Times New Roman"/>
                <a:ea typeface="Times New Roman"/>
              </a:rPr>
              <a:t>Why</a:t>
            </a:r>
          </a:p>
          <a:p>
            <a:pPr>
              <a:lnSpc>
                <a:spcPct val="150000"/>
              </a:lnSpc>
              <a:buNone/>
            </a:pPr>
            <a:r>
              <a:rPr lang="en-US" b="1" dirty="0" smtClean="0">
                <a:latin typeface="Times New Roman"/>
                <a:ea typeface="Times New Roman"/>
              </a:rPr>
              <a:t>-Assessing the feasibility and viability of the business or project</a:t>
            </a:r>
          </a:p>
          <a:p>
            <a:pPr>
              <a:lnSpc>
                <a:spcPct val="150000"/>
              </a:lnSpc>
              <a:buNone/>
            </a:pPr>
            <a:r>
              <a:rPr lang="en-US" b="1" dirty="0" smtClean="0">
                <a:latin typeface="Times New Roman"/>
                <a:ea typeface="Times New Roman"/>
              </a:rPr>
              <a:t>-Setting objectives and budgets</a:t>
            </a:r>
            <a:endParaRPr lang="en-US" dirty="0" smtClean="0">
              <a:latin typeface="Times New Roman"/>
              <a:ea typeface="Times New Roman"/>
            </a:endParaRPr>
          </a:p>
          <a:p>
            <a:pPr>
              <a:lnSpc>
                <a:spcPct val="150000"/>
              </a:lnSpc>
              <a:buNone/>
            </a:pPr>
            <a:r>
              <a:rPr lang="en-US" b="1" dirty="0" smtClean="0">
                <a:latin typeface="Times New Roman"/>
                <a:ea typeface="Times New Roman"/>
              </a:rPr>
              <a:t>-Calculating how much money is needed</a:t>
            </a:r>
          </a:p>
          <a:p>
            <a:pPr>
              <a:buNone/>
            </a:pPr>
            <a:endParaRPr lang="en-US" b="1" dirty="0">
              <a:latin typeface="Times New Roman"/>
            </a:endParaRP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a:ea typeface="Times New Roman"/>
              </a:rPr>
              <a:t>The Format of a Business Plan</a:t>
            </a:r>
            <a:br>
              <a:rPr lang="en-US" b="1" dirty="0" smtClean="0">
                <a:latin typeface="Times New Roman"/>
                <a:ea typeface="Times New Roman"/>
              </a:rPr>
            </a:b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304800" y="1066800"/>
            <a:ext cx="8382000" cy="5791200"/>
          </a:xfrm>
        </p:spPr>
        <p:txBody>
          <a:bodyPr>
            <a:normAutofit/>
          </a:bodyPr>
          <a:lstStyle/>
          <a:p>
            <a:pPr lvl="0">
              <a:lnSpc>
                <a:spcPct val="150000"/>
              </a:lnSpc>
              <a:spcBef>
                <a:spcPts val="0"/>
              </a:spcBef>
              <a:buFont typeface="+mj-lt"/>
              <a:buAutoNum type="arabicParenR"/>
              <a:tabLst>
                <a:tab pos="342900" algn="l"/>
                <a:tab pos="5029200" algn="r"/>
              </a:tabLst>
            </a:pPr>
            <a:r>
              <a:rPr lang="en-US" dirty="0" smtClean="0">
                <a:latin typeface="Cambria"/>
                <a:ea typeface="Times New Roman"/>
                <a:cs typeface="Times New Roman"/>
              </a:rPr>
              <a:t>Executive Summary</a:t>
            </a:r>
            <a:endParaRPr lang="en-US" dirty="0" smtClean="0">
              <a:latin typeface="Times New Roman"/>
              <a:ea typeface="Times New Roman"/>
              <a:cs typeface="Times New Roman"/>
            </a:endParaRPr>
          </a:p>
          <a:p>
            <a:pPr lvl="0">
              <a:lnSpc>
                <a:spcPct val="150000"/>
              </a:lnSpc>
              <a:spcBef>
                <a:spcPts val="0"/>
              </a:spcBef>
              <a:buFont typeface="+mj-lt"/>
              <a:buAutoNum type="arabicParenR"/>
              <a:tabLst>
                <a:tab pos="342900" algn="l"/>
                <a:tab pos="5029200" algn="r"/>
              </a:tabLst>
            </a:pPr>
            <a:r>
              <a:rPr lang="en-US" dirty="0" smtClean="0">
                <a:latin typeface="Cambria"/>
                <a:ea typeface="Times New Roman"/>
                <a:cs typeface="Times New Roman"/>
              </a:rPr>
              <a:t>Company Description</a:t>
            </a:r>
            <a:endParaRPr lang="en-US" dirty="0" smtClean="0">
              <a:latin typeface="Times New Roman"/>
              <a:ea typeface="Times New Roman"/>
              <a:cs typeface="Times New Roman"/>
            </a:endParaRPr>
          </a:p>
          <a:p>
            <a:pPr marL="900430" marR="0">
              <a:lnSpc>
                <a:spcPct val="150000"/>
              </a:lnSpc>
              <a:spcBef>
                <a:spcPts val="0"/>
              </a:spcBef>
              <a:spcAft>
                <a:spcPts val="0"/>
              </a:spcAft>
              <a:tabLst>
                <a:tab pos="5029200" algn="r"/>
              </a:tabLst>
            </a:pPr>
            <a:r>
              <a:rPr lang="en-US" i="1" dirty="0" smtClean="0">
                <a:latin typeface="Cambria"/>
                <a:ea typeface="Times New Roman"/>
              </a:rPr>
              <a:t>Promoters, shareholders and Board</a:t>
            </a:r>
            <a:endParaRPr lang="en-US" dirty="0" smtClean="0">
              <a:latin typeface="Times New Roman"/>
              <a:ea typeface="Times New Roman"/>
            </a:endParaRPr>
          </a:p>
          <a:p>
            <a:pPr marL="900430" marR="0">
              <a:lnSpc>
                <a:spcPct val="150000"/>
              </a:lnSpc>
              <a:spcBef>
                <a:spcPts val="0"/>
              </a:spcBef>
              <a:spcAft>
                <a:spcPts val="0"/>
              </a:spcAft>
              <a:tabLst>
                <a:tab pos="5029200" algn="r"/>
              </a:tabLst>
            </a:pPr>
            <a:r>
              <a:rPr lang="en-US" i="1" dirty="0" smtClean="0">
                <a:latin typeface="Cambria"/>
                <a:ea typeface="Times New Roman"/>
              </a:rPr>
              <a:t>Advisors</a:t>
            </a:r>
            <a:endParaRPr lang="en-US" dirty="0" smtClean="0">
              <a:latin typeface="Times New Roman"/>
              <a:ea typeface="Times New Roman"/>
            </a:endParaRPr>
          </a:p>
          <a:p>
            <a:pPr marL="900430" marR="0">
              <a:lnSpc>
                <a:spcPct val="150000"/>
              </a:lnSpc>
              <a:spcBef>
                <a:spcPts val="0"/>
              </a:spcBef>
              <a:spcAft>
                <a:spcPts val="0"/>
              </a:spcAft>
              <a:tabLst>
                <a:tab pos="5029200" algn="r"/>
              </a:tabLst>
            </a:pPr>
            <a:r>
              <a:rPr lang="en-US" i="1" dirty="0" smtClean="0">
                <a:latin typeface="Cambria"/>
                <a:ea typeface="Times New Roman"/>
              </a:rPr>
              <a:t>Products and services</a:t>
            </a:r>
            <a:endParaRPr lang="en-US" dirty="0" smtClean="0">
              <a:latin typeface="Times New Roman"/>
              <a:ea typeface="Times New Roman"/>
            </a:endParaRPr>
          </a:p>
          <a:p>
            <a:pPr marL="900430" marR="0">
              <a:lnSpc>
                <a:spcPct val="150000"/>
              </a:lnSpc>
              <a:spcBef>
                <a:spcPts val="0"/>
              </a:spcBef>
              <a:spcAft>
                <a:spcPts val="0"/>
              </a:spcAft>
              <a:tabLst>
                <a:tab pos="5029200" algn="r"/>
              </a:tabLst>
            </a:pPr>
            <a:r>
              <a:rPr lang="en-US" i="1" dirty="0" smtClean="0">
                <a:latin typeface="Cambria"/>
                <a:ea typeface="Times New Roman"/>
              </a:rPr>
              <a:t>Long Term Aim of Business</a:t>
            </a:r>
            <a:endParaRPr lang="en-US" dirty="0" smtClean="0">
              <a:latin typeface="Times New Roman"/>
              <a:ea typeface="Times New Roman"/>
            </a:endParaRPr>
          </a:p>
          <a:p>
            <a:pPr marL="900430" marR="0">
              <a:lnSpc>
                <a:spcPct val="150000"/>
              </a:lnSpc>
              <a:spcBef>
                <a:spcPts val="0"/>
              </a:spcBef>
              <a:spcAft>
                <a:spcPts val="0"/>
              </a:spcAft>
              <a:tabLst>
                <a:tab pos="5029200" algn="r"/>
              </a:tabLst>
            </a:pPr>
            <a:r>
              <a:rPr lang="en-US" i="1" dirty="0" smtClean="0">
                <a:latin typeface="Cambria"/>
                <a:ea typeface="Times New Roman"/>
              </a:rPr>
              <a:t>Objectives</a:t>
            </a:r>
            <a:endParaRPr lang="en-US" dirty="0" smtClean="0">
              <a:latin typeface="Times New Roman"/>
              <a:ea typeface="Times New Roman"/>
            </a:endParaRPr>
          </a:p>
          <a:p>
            <a:pPr marL="900430" marR="0">
              <a:lnSpc>
                <a:spcPct val="150000"/>
              </a:lnSpc>
              <a:spcBef>
                <a:spcPts val="0"/>
              </a:spcBef>
              <a:spcAft>
                <a:spcPts val="0"/>
              </a:spcAft>
              <a:tabLst>
                <a:tab pos="5029200" algn="r"/>
              </a:tabLst>
            </a:pPr>
            <a:r>
              <a:rPr lang="en-US" i="1" dirty="0" smtClean="0">
                <a:latin typeface="Cambria"/>
                <a:ea typeface="Times New Roman"/>
              </a:rPr>
              <a:t>S.W.O.T. Analysis</a:t>
            </a:r>
            <a:endParaRPr lang="en-US" dirty="0" smtClean="0">
              <a:latin typeface="Times New Roman"/>
              <a:ea typeface="Times New Roman"/>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629400"/>
          </a:xfrm>
        </p:spPr>
        <p:txBody>
          <a:bodyPr>
            <a:normAutofit/>
          </a:bodyPr>
          <a:lstStyle/>
          <a:p>
            <a:pPr lvl="0">
              <a:spcBef>
                <a:spcPts val="0"/>
              </a:spcBef>
              <a:buNone/>
              <a:tabLst>
                <a:tab pos="342900" algn="l"/>
                <a:tab pos="5029200" algn="r"/>
              </a:tabLst>
            </a:pPr>
            <a:r>
              <a:rPr lang="en-US" dirty="0" smtClean="0">
                <a:latin typeface="Cambria"/>
                <a:ea typeface="Times New Roman"/>
                <a:cs typeface="Times New Roman"/>
              </a:rPr>
              <a:t>3 Market Analysis</a:t>
            </a:r>
            <a:endParaRPr lang="en-US" dirty="0" smtClean="0">
              <a:latin typeface="Times New Roman"/>
              <a:ea typeface="Times New Roman"/>
              <a:cs typeface="Times New Roman"/>
            </a:endParaRPr>
          </a:p>
          <a:p>
            <a:pPr marL="0" marR="0" indent="900430">
              <a:spcBef>
                <a:spcPts val="0"/>
              </a:spcBef>
              <a:spcAft>
                <a:spcPts val="0"/>
              </a:spcAft>
              <a:tabLst>
                <a:tab pos="5029200" algn="r"/>
              </a:tabLst>
            </a:pPr>
            <a:r>
              <a:rPr lang="en-US" i="1" dirty="0" smtClean="0">
                <a:latin typeface="Cambria"/>
                <a:ea typeface="Times New Roman"/>
              </a:rPr>
              <a:t>Target market</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Total market valuation</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Targeted share</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Market trends</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Profile of competitors</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Competitive advantage</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Benefits to clients</a:t>
            </a:r>
            <a:endParaRPr lang="en-US" dirty="0" smtClean="0">
              <a:latin typeface="Times New Roman"/>
              <a:ea typeface="Times New Roman"/>
            </a:endParaRPr>
          </a:p>
          <a:p>
            <a:pPr lvl="0">
              <a:spcBef>
                <a:spcPts val="0"/>
              </a:spcBef>
              <a:buNone/>
              <a:tabLst>
                <a:tab pos="342900" algn="l"/>
                <a:tab pos="5029200" algn="r"/>
              </a:tabLst>
            </a:pPr>
            <a:r>
              <a:rPr lang="en-US" dirty="0" smtClean="0">
                <a:latin typeface="Cambria"/>
                <a:ea typeface="Times New Roman"/>
                <a:cs typeface="Times New Roman"/>
              </a:rPr>
              <a:t>4 Marketing/Sales Strategy</a:t>
            </a:r>
            <a:endParaRPr lang="en-US" dirty="0" smtClean="0">
              <a:latin typeface="Times New Roman"/>
              <a:ea typeface="Times New Roman"/>
              <a:cs typeface="Times New Roman"/>
            </a:endParaRPr>
          </a:p>
          <a:p>
            <a:pPr marL="0" marR="0" indent="900430">
              <a:spcBef>
                <a:spcPts val="0"/>
              </a:spcBef>
              <a:spcAft>
                <a:spcPts val="0"/>
              </a:spcAft>
              <a:tabLst>
                <a:tab pos="5029200" algn="r"/>
              </a:tabLst>
            </a:pPr>
            <a:r>
              <a:rPr lang="en-US" i="1" dirty="0" smtClean="0">
                <a:latin typeface="Cambria"/>
                <a:ea typeface="Times New Roman"/>
              </a:rPr>
              <a:t>Income sources</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Marketing strategy</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Pricing</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Advertising and Promotion</a:t>
            </a:r>
            <a:endParaRPr lang="en-US" dirty="0" smtClean="0">
              <a:latin typeface="Times New Roman"/>
              <a:ea typeface="Times New Roman"/>
            </a:endParaRPr>
          </a:p>
          <a:p>
            <a:pPr marL="0" marR="0" indent="900430">
              <a:spcBef>
                <a:spcPts val="0"/>
              </a:spcBef>
              <a:spcAft>
                <a:spcPts val="0"/>
              </a:spcAft>
              <a:tabLst>
                <a:tab pos="5029200" algn="r"/>
              </a:tabLst>
            </a:pPr>
            <a:r>
              <a:rPr lang="en-US" i="1" dirty="0" smtClean="0">
                <a:latin typeface="Cambria"/>
                <a:ea typeface="Times New Roman"/>
              </a:rPr>
              <a:t>Sales </a:t>
            </a:r>
            <a:r>
              <a:rPr lang="en-US" dirty="0" smtClean="0">
                <a:latin typeface="Cambria"/>
                <a:ea typeface="Times New Roman"/>
              </a:rPr>
              <a:t>Strategy</a:t>
            </a:r>
            <a:endParaRPr lang="en-US" dirty="0" smtClean="0">
              <a:latin typeface="Times New Roman"/>
              <a:ea typeface="Times New Roman"/>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nSpc>
                <a:spcPct val="150000"/>
              </a:lnSpc>
            </a:pPr>
            <a:r>
              <a:rPr lang="en-US" dirty="0" smtClean="0">
                <a:latin typeface="Times New Roman"/>
                <a:ea typeface="Times New Roman"/>
              </a:rPr>
              <a:t>ability to gather the necessary resources to take advantage of them </a:t>
            </a:r>
          </a:p>
          <a:p>
            <a:pPr>
              <a:lnSpc>
                <a:spcPct val="150000"/>
              </a:lnSpc>
              <a:buNone/>
            </a:pPr>
            <a:endParaRPr lang="en-US" dirty="0" smtClean="0">
              <a:latin typeface="Times New Roman"/>
              <a:ea typeface="Times New Roman"/>
            </a:endParaRPr>
          </a:p>
          <a:p>
            <a:pPr>
              <a:lnSpc>
                <a:spcPct val="150000"/>
              </a:lnSpc>
            </a:pPr>
            <a:r>
              <a:rPr lang="en-US" dirty="0" smtClean="0">
                <a:latin typeface="Times New Roman"/>
                <a:ea typeface="Times New Roman"/>
              </a:rPr>
              <a:t>thinker and the doer.</a:t>
            </a:r>
          </a:p>
          <a:p>
            <a:pPr>
              <a:lnSpc>
                <a:spcPct val="150000"/>
              </a:lnSpc>
            </a:pPr>
            <a:r>
              <a:rPr lang="en-US" dirty="0" smtClean="0">
                <a:latin typeface="Times New Roman"/>
                <a:ea typeface="Times New Roman"/>
              </a:rPr>
              <a:t>sees an opportunity for a new product or service, a new approach anew policy, or a new way of solving a historic problem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324600"/>
          </a:xfrm>
        </p:spPr>
        <p:txBody>
          <a:bodyPr>
            <a:normAutofit fontScale="92500" lnSpcReduction="10000"/>
          </a:bodyPr>
          <a:lstStyle/>
          <a:p>
            <a:pPr lvl="0">
              <a:lnSpc>
                <a:spcPct val="150000"/>
              </a:lnSpc>
              <a:spcBef>
                <a:spcPts val="0"/>
              </a:spcBef>
              <a:buNone/>
              <a:tabLst>
                <a:tab pos="342900" algn="l"/>
                <a:tab pos="5029200" algn="r"/>
              </a:tabLst>
            </a:pPr>
            <a:r>
              <a:rPr lang="en-US" dirty="0" smtClean="0">
                <a:latin typeface="Cambria"/>
                <a:ea typeface="Times New Roman"/>
                <a:cs typeface="Times New Roman"/>
              </a:rPr>
              <a:t>5 Research &amp; Development</a:t>
            </a:r>
            <a:endParaRPr lang="en-US" dirty="0">
              <a:latin typeface="Times New Roman"/>
              <a:ea typeface="Times New Roman"/>
              <a:cs typeface="Times New Roman"/>
            </a:endParaRPr>
          </a:p>
          <a:p>
            <a:pPr lvl="0">
              <a:lnSpc>
                <a:spcPct val="150000"/>
              </a:lnSpc>
              <a:spcBef>
                <a:spcPts val="0"/>
              </a:spcBef>
              <a:buNone/>
              <a:tabLst>
                <a:tab pos="342900" algn="l"/>
                <a:tab pos="5029200" algn="r"/>
              </a:tabLst>
            </a:pPr>
            <a:r>
              <a:rPr lang="en-US" i="1" dirty="0" smtClean="0">
                <a:latin typeface="Times New Roman"/>
                <a:ea typeface="Times New Roman"/>
                <a:cs typeface="Times New Roman"/>
              </a:rPr>
              <a:t>   - </a:t>
            </a:r>
            <a:r>
              <a:rPr lang="en-US" i="1" dirty="0" smtClean="0">
                <a:latin typeface="Cambria"/>
                <a:ea typeface="Times New Roman"/>
              </a:rPr>
              <a:t>Patents, copyrights and brands                                       - Product/Service Development                                         </a:t>
            </a:r>
            <a:r>
              <a:rPr lang="en-US" i="1" dirty="0" smtClean="0">
                <a:latin typeface="Times New Roman"/>
                <a:ea typeface="Times New Roman"/>
              </a:rPr>
              <a:t>- </a:t>
            </a:r>
            <a:r>
              <a:rPr lang="en-US" i="1" dirty="0" smtClean="0">
                <a:latin typeface="Cambria"/>
                <a:ea typeface="Times New Roman"/>
              </a:rPr>
              <a:t>R&amp;D</a:t>
            </a:r>
          </a:p>
          <a:p>
            <a:pPr marL="900430" marR="0">
              <a:lnSpc>
                <a:spcPct val="150000"/>
              </a:lnSpc>
              <a:spcBef>
                <a:spcPts val="0"/>
              </a:spcBef>
              <a:spcAft>
                <a:spcPts val="0"/>
              </a:spcAft>
              <a:buNone/>
              <a:tabLst>
                <a:tab pos="5029200" algn="r"/>
              </a:tabLst>
            </a:pPr>
            <a:endParaRPr lang="en-US" dirty="0" smtClean="0">
              <a:latin typeface="Times New Roman"/>
              <a:ea typeface="Times New Roman"/>
            </a:endParaRPr>
          </a:p>
          <a:p>
            <a:pPr lvl="0">
              <a:lnSpc>
                <a:spcPct val="150000"/>
              </a:lnSpc>
              <a:spcBef>
                <a:spcPts val="0"/>
              </a:spcBef>
              <a:buNone/>
              <a:tabLst>
                <a:tab pos="342900" algn="l"/>
                <a:tab pos="5029200" algn="r"/>
              </a:tabLst>
            </a:pPr>
            <a:r>
              <a:rPr lang="en-US" dirty="0" smtClean="0">
                <a:latin typeface="Cambria"/>
                <a:ea typeface="Times New Roman"/>
                <a:cs typeface="Times New Roman"/>
              </a:rPr>
              <a:t>6 Staffing and Operations</a:t>
            </a:r>
            <a:endParaRPr lang="en-US" dirty="0" smtClean="0">
              <a:latin typeface="Times New Roman"/>
              <a:ea typeface="Times New Roman"/>
              <a:cs typeface="Times New Roman"/>
            </a:endParaRPr>
          </a:p>
          <a:p>
            <a:pPr marL="0" marR="0" indent="900430">
              <a:lnSpc>
                <a:spcPct val="150000"/>
              </a:lnSpc>
              <a:spcBef>
                <a:spcPts val="0"/>
              </a:spcBef>
              <a:spcAft>
                <a:spcPts val="0"/>
              </a:spcAft>
              <a:tabLst>
                <a:tab pos="5029200" algn="r"/>
              </a:tabLst>
            </a:pPr>
            <a:r>
              <a:rPr lang="en-US" i="1" dirty="0" smtClean="0">
                <a:latin typeface="Cambria"/>
                <a:ea typeface="Times New Roman"/>
              </a:rPr>
              <a:t>Management Organization Charts</a:t>
            </a:r>
            <a:endParaRPr lang="en-US" dirty="0" smtClean="0">
              <a:latin typeface="Times New Roman"/>
              <a:ea typeface="Times New Roman"/>
            </a:endParaRPr>
          </a:p>
          <a:p>
            <a:pPr marL="0" marR="0" indent="900430">
              <a:lnSpc>
                <a:spcPct val="150000"/>
              </a:lnSpc>
              <a:spcBef>
                <a:spcPts val="0"/>
              </a:spcBef>
              <a:spcAft>
                <a:spcPts val="0"/>
              </a:spcAft>
              <a:tabLst>
                <a:tab pos="5029200" algn="r"/>
              </a:tabLst>
            </a:pPr>
            <a:r>
              <a:rPr lang="en-US" i="1" dirty="0" smtClean="0">
                <a:latin typeface="Cambria"/>
                <a:ea typeface="Times New Roman"/>
              </a:rPr>
              <a:t>Staffing</a:t>
            </a:r>
            <a:endParaRPr lang="en-US" dirty="0" smtClean="0">
              <a:latin typeface="Times New Roman"/>
              <a:ea typeface="Times New Roman"/>
            </a:endParaRPr>
          </a:p>
          <a:p>
            <a:pPr marL="0" marR="0" indent="900430">
              <a:lnSpc>
                <a:spcPct val="150000"/>
              </a:lnSpc>
              <a:spcBef>
                <a:spcPts val="0"/>
              </a:spcBef>
              <a:spcAft>
                <a:spcPts val="0"/>
              </a:spcAft>
              <a:tabLst>
                <a:tab pos="5029200" algn="r"/>
              </a:tabLst>
            </a:pPr>
            <a:r>
              <a:rPr lang="en-US" i="1" dirty="0" smtClean="0">
                <a:latin typeface="Cambria"/>
                <a:ea typeface="Times New Roman"/>
              </a:rPr>
              <a:t>Training Plans</a:t>
            </a:r>
            <a:endParaRPr lang="en-US" dirty="0" smtClean="0">
              <a:latin typeface="Times New Roman"/>
              <a:ea typeface="Times New Roman"/>
            </a:endParaRPr>
          </a:p>
          <a:p>
            <a:pPr marL="0" marR="0" indent="900430">
              <a:lnSpc>
                <a:spcPct val="150000"/>
              </a:lnSpc>
              <a:spcBef>
                <a:spcPts val="0"/>
              </a:spcBef>
              <a:spcAft>
                <a:spcPts val="0"/>
              </a:spcAft>
              <a:tabLst>
                <a:tab pos="5029200" algn="r"/>
              </a:tabLst>
            </a:pPr>
            <a:r>
              <a:rPr lang="en-US" i="1" dirty="0" smtClean="0">
                <a:latin typeface="Cambria"/>
                <a:ea typeface="Times New Roman"/>
              </a:rPr>
              <a:t>Operations</a:t>
            </a:r>
            <a:endParaRPr lang="en-US" dirty="0" smtClean="0">
              <a:latin typeface="Times New Roman"/>
              <a:ea typeface="Times New Roman"/>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324600"/>
          </a:xfrm>
        </p:spPr>
        <p:txBody>
          <a:bodyPr>
            <a:normAutofit fontScale="92500" lnSpcReduction="20000"/>
          </a:bodyPr>
          <a:lstStyle/>
          <a:p>
            <a:pPr lvl="0">
              <a:lnSpc>
                <a:spcPct val="150000"/>
              </a:lnSpc>
              <a:spcBef>
                <a:spcPts val="0"/>
              </a:spcBef>
              <a:spcAft>
                <a:spcPts val="600"/>
              </a:spcAft>
              <a:buNone/>
              <a:tabLst>
                <a:tab pos="342900" algn="l"/>
                <a:tab pos="5029200" algn="r"/>
              </a:tabLst>
            </a:pPr>
            <a:r>
              <a:rPr lang="en-US" dirty="0" smtClean="0">
                <a:latin typeface="Cambria"/>
                <a:ea typeface="Times New Roman"/>
                <a:cs typeface="Times New Roman"/>
              </a:rPr>
              <a:t>7 Financial Projections</a:t>
            </a:r>
            <a:endParaRPr lang="en-US" dirty="0" smtClean="0">
              <a:latin typeface="Times New Roman"/>
              <a:ea typeface="Times New Roman"/>
              <a:cs typeface="Times New Roman"/>
            </a:endParaRPr>
          </a:p>
          <a:p>
            <a:pPr marL="342265" marR="0" indent="558165">
              <a:lnSpc>
                <a:spcPct val="150000"/>
              </a:lnSpc>
              <a:spcBef>
                <a:spcPts val="0"/>
              </a:spcBef>
              <a:spcAft>
                <a:spcPts val="0"/>
              </a:spcAft>
              <a:tabLst>
                <a:tab pos="5029200" algn="r"/>
              </a:tabLst>
            </a:pPr>
            <a:r>
              <a:rPr lang="en-US" i="1" dirty="0" smtClean="0">
                <a:latin typeface="Cambria"/>
                <a:ea typeface="Times New Roman"/>
              </a:rPr>
              <a:t>Key Assumptions</a:t>
            </a:r>
            <a:endParaRPr lang="en-US" dirty="0" smtClean="0">
              <a:latin typeface="Times New Roman"/>
              <a:ea typeface="Times New Roman"/>
            </a:endParaRPr>
          </a:p>
          <a:p>
            <a:pPr marL="342265" marR="0" indent="558165">
              <a:lnSpc>
                <a:spcPct val="150000"/>
              </a:lnSpc>
              <a:spcBef>
                <a:spcPts val="0"/>
              </a:spcBef>
              <a:spcAft>
                <a:spcPts val="0"/>
              </a:spcAft>
              <a:tabLst>
                <a:tab pos="5029200" algn="r"/>
              </a:tabLst>
            </a:pPr>
            <a:r>
              <a:rPr lang="en-US" i="1" dirty="0" smtClean="0">
                <a:latin typeface="Cambria"/>
                <a:ea typeface="Times New Roman"/>
              </a:rPr>
              <a:t>Profit and Loss Accounts</a:t>
            </a:r>
            <a:endParaRPr lang="en-US" dirty="0" smtClean="0">
              <a:latin typeface="Times New Roman"/>
              <a:ea typeface="Times New Roman"/>
            </a:endParaRPr>
          </a:p>
          <a:p>
            <a:pPr marL="342265" marR="0" indent="558165">
              <a:lnSpc>
                <a:spcPct val="150000"/>
              </a:lnSpc>
              <a:spcBef>
                <a:spcPts val="0"/>
              </a:spcBef>
              <a:spcAft>
                <a:spcPts val="0"/>
              </a:spcAft>
              <a:tabLst>
                <a:tab pos="5029200" algn="r"/>
              </a:tabLst>
            </a:pPr>
            <a:r>
              <a:rPr lang="en-US" i="1" dirty="0" smtClean="0">
                <a:latin typeface="Cambria"/>
                <a:ea typeface="Times New Roman"/>
              </a:rPr>
              <a:t>Balance Sheets</a:t>
            </a:r>
            <a:endParaRPr lang="en-US" dirty="0" smtClean="0">
              <a:latin typeface="Times New Roman"/>
              <a:ea typeface="Times New Roman"/>
            </a:endParaRPr>
          </a:p>
          <a:p>
            <a:pPr marL="342265" marR="0" indent="558165">
              <a:lnSpc>
                <a:spcPct val="150000"/>
              </a:lnSpc>
              <a:spcBef>
                <a:spcPts val="0"/>
              </a:spcBef>
              <a:spcAft>
                <a:spcPts val="0"/>
              </a:spcAft>
              <a:tabLst>
                <a:tab pos="5029200" algn="r"/>
              </a:tabLst>
            </a:pPr>
            <a:r>
              <a:rPr lang="en-US" i="1" dirty="0" smtClean="0">
                <a:latin typeface="Cambria"/>
                <a:ea typeface="Times New Roman"/>
              </a:rPr>
              <a:t>Cash flow Projections</a:t>
            </a:r>
            <a:endParaRPr lang="en-US" dirty="0" smtClean="0">
              <a:latin typeface="Times New Roman"/>
              <a:ea typeface="Times New Roman"/>
            </a:endParaRPr>
          </a:p>
          <a:p>
            <a:pPr lvl="0">
              <a:lnSpc>
                <a:spcPct val="150000"/>
              </a:lnSpc>
              <a:spcBef>
                <a:spcPts val="0"/>
              </a:spcBef>
              <a:buNone/>
              <a:tabLst>
                <a:tab pos="342900" algn="l"/>
                <a:tab pos="5029200" algn="r"/>
              </a:tabLst>
            </a:pPr>
            <a:endParaRPr lang="en-US" dirty="0" smtClean="0">
              <a:latin typeface="Cambria"/>
              <a:ea typeface="Times New Roman"/>
              <a:cs typeface="Times New Roman"/>
            </a:endParaRPr>
          </a:p>
          <a:p>
            <a:pPr lvl="0">
              <a:lnSpc>
                <a:spcPct val="150000"/>
              </a:lnSpc>
              <a:spcBef>
                <a:spcPts val="0"/>
              </a:spcBef>
              <a:buNone/>
              <a:tabLst>
                <a:tab pos="342900" algn="l"/>
                <a:tab pos="5029200" algn="r"/>
              </a:tabLst>
            </a:pPr>
            <a:r>
              <a:rPr lang="en-US" dirty="0" smtClean="0">
                <a:latin typeface="Cambria"/>
                <a:ea typeface="Times New Roman"/>
                <a:cs typeface="Times New Roman"/>
              </a:rPr>
              <a:t>8 Sales channel</a:t>
            </a:r>
            <a:endParaRPr lang="en-US" dirty="0" smtClean="0">
              <a:latin typeface="Times New Roman"/>
              <a:ea typeface="Times New Roman"/>
              <a:cs typeface="Times New Roman"/>
            </a:endParaRPr>
          </a:p>
          <a:p>
            <a:pPr lvl="0">
              <a:lnSpc>
                <a:spcPct val="150000"/>
              </a:lnSpc>
              <a:spcBef>
                <a:spcPts val="0"/>
              </a:spcBef>
              <a:buNone/>
              <a:tabLst>
                <a:tab pos="342900" algn="l"/>
                <a:tab pos="5029200" algn="r"/>
              </a:tabLst>
            </a:pPr>
            <a:endParaRPr lang="en-US" dirty="0" smtClean="0">
              <a:latin typeface="Cambria"/>
              <a:ea typeface="Times New Roman"/>
              <a:cs typeface="Times New Roman"/>
            </a:endParaRPr>
          </a:p>
          <a:p>
            <a:pPr lvl="0">
              <a:lnSpc>
                <a:spcPct val="150000"/>
              </a:lnSpc>
              <a:spcBef>
                <a:spcPts val="0"/>
              </a:spcBef>
              <a:buNone/>
              <a:tabLst>
                <a:tab pos="342900" algn="l"/>
                <a:tab pos="5029200" algn="r"/>
              </a:tabLst>
            </a:pPr>
            <a:r>
              <a:rPr lang="en-US" dirty="0" smtClean="0">
                <a:latin typeface="Cambria"/>
                <a:ea typeface="Times New Roman"/>
                <a:cs typeface="Times New Roman"/>
              </a:rPr>
              <a:t>9 Funding Requirements</a:t>
            </a:r>
            <a:endParaRPr lang="en-US" dirty="0" smtClean="0">
              <a:latin typeface="Times New Roman"/>
              <a:ea typeface="Times New Roman"/>
              <a:cs typeface="Times New Roman"/>
            </a:endParaRPr>
          </a:p>
          <a:p>
            <a:pPr lvl="0">
              <a:lnSpc>
                <a:spcPct val="150000"/>
              </a:lnSpc>
              <a:spcBef>
                <a:spcPts val="0"/>
              </a:spcBef>
              <a:buNone/>
              <a:tabLst>
                <a:tab pos="342900" algn="l"/>
                <a:tab pos="5029200" algn="r"/>
              </a:tabLst>
            </a:pPr>
            <a:endParaRPr lang="en-US" dirty="0" smtClean="0">
              <a:latin typeface="Cambria"/>
              <a:ea typeface="Times New Roman"/>
              <a:cs typeface="Times New Roman"/>
            </a:endParaRPr>
          </a:p>
          <a:p>
            <a:pPr lvl="0">
              <a:lnSpc>
                <a:spcPct val="150000"/>
              </a:lnSpc>
              <a:spcBef>
                <a:spcPts val="0"/>
              </a:spcBef>
              <a:buNone/>
              <a:tabLst>
                <a:tab pos="342900" algn="l"/>
                <a:tab pos="5029200" algn="r"/>
              </a:tabLst>
            </a:pPr>
            <a:r>
              <a:rPr lang="en-US" dirty="0" smtClean="0">
                <a:latin typeface="Cambria"/>
                <a:ea typeface="Times New Roman"/>
                <a:cs typeface="Times New Roman"/>
              </a:rPr>
              <a:t>10 Appendices</a:t>
            </a:r>
            <a:endParaRPr lang="en-US" dirty="0" smtClean="0">
              <a:latin typeface="Times New Roman"/>
              <a:ea typeface="Times New Roman"/>
              <a:cs typeface="Times New Roman"/>
            </a:endParaRPr>
          </a:p>
          <a:p>
            <a:pPr marL="0" marR="0" algn="just">
              <a:spcBef>
                <a:spcPts val="0"/>
              </a:spcBef>
              <a:spcAft>
                <a:spcPts val="0"/>
              </a:spcAft>
              <a:buNone/>
            </a:pPr>
            <a:endParaRPr lang="en-US" dirty="0" smtClean="0">
              <a:latin typeface="Times New Roman"/>
              <a:ea typeface="Times New Roman"/>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normAutofit fontScale="90000"/>
          </a:bodyPr>
          <a:lstStyle/>
          <a:p>
            <a:pPr algn="ctr">
              <a:lnSpc>
                <a:spcPct val="115000"/>
              </a:lnSpc>
              <a:spcBef>
                <a:spcPts val="0"/>
              </a:spcBef>
            </a:pPr>
            <a:r>
              <a:rPr lang="en-US" sz="3600" b="1" dirty="0" smtClean="0">
                <a:ea typeface="Calibri"/>
                <a:cs typeface="Times New Roman"/>
              </a:rPr>
              <a:t>Chapter four</a:t>
            </a:r>
            <a:r>
              <a:rPr lang="en-US" sz="3600" dirty="0" smtClean="0">
                <a:ea typeface="Calibri"/>
                <a:cs typeface="Times New Roman"/>
              </a:rPr>
              <a:t/>
            </a:r>
            <a:br>
              <a:rPr lang="en-US" sz="3600" dirty="0" smtClean="0">
                <a:ea typeface="Calibri"/>
                <a:cs typeface="Times New Roman"/>
              </a:rPr>
            </a:br>
            <a:r>
              <a:rPr lang="en-US" sz="3600" b="1" dirty="0" smtClean="0">
                <a:ea typeface="Calibri"/>
                <a:cs typeface="Times New Roman"/>
              </a:rPr>
              <a:t>Legal issues for entrepreneurs</a:t>
            </a:r>
            <a:r>
              <a:rPr lang="en-US" sz="3600" dirty="0" smtClean="0">
                <a:ea typeface="Calibri"/>
                <a:cs typeface="Times New Roman"/>
              </a:rPr>
              <a:t/>
            </a:r>
            <a:br>
              <a:rPr lang="en-US" sz="3600" dirty="0" smtClean="0">
                <a:ea typeface="Calibri"/>
                <a:cs typeface="Times New Roman"/>
              </a:rPr>
            </a:br>
            <a:r>
              <a:rPr lang="en-US" b="1" dirty="0" smtClean="0">
                <a:latin typeface="Times New Roman"/>
                <a:ea typeface="Calibri"/>
                <a:cs typeface="Times New Roman"/>
              </a:rPr>
              <a:t/>
            </a:r>
            <a:br>
              <a:rPr lang="en-US" b="1" dirty="0" smtClean="0">
                <a:latin typeface="Times New Roman"/>
                <a:ea typeface="Calibri"/>
                <a:cs typeface="Times New Roman"/>
              </a:rPr>
            </a:br>
            <a:endParaRPr lang="en-US" dirty="0"/>
          </a:p>
        </p:txBody>
      </p:sp>
      <p:sp>
        <p:nvSpPr>
          <p:cNvPr id="3" name="Content Placeholder 2"/>
          <p:cNvSpPr>
            <a:spLocks noGrp="1"/>
          </p:cNvSpPr>
          <p:nvPr>
            <p:ph idx="1"/>
          </p:nvPr>
        </p:nvSpPr>
        <p:spPr>
          <a:xfrm>
            <a:off x="457200" y="1600200"/>
            <a:ext cx="8382000" cy="5257800"/>
          </a:xfrm>
        </p:spPr>
        <p:txBody>
          <a:bodyPr>
            <a:normAutofit fontScale="62500" lnSpcReduction="20000"/>
          </a:bodyPr>
          <a:lstStyle/>
          <a:p>
            <a:pPr marL="0" marR="0" algn="just">
              <a:lnSpc>
                <a:spcPct val="115000"/>
              </a:lnSpc>
              <a:spcBef>
                <a:spcPts val="0"/>
              </a:spcBef>
              <a:spcAft>
                <a:spcPts val="0"/>
              </a:spcAft>
              <a:buNone/>
            </a:pPr>
            <a:r>
              <a:rPr lang="en-US" sz="4000" dirty="0" smtClean="0">
                <a:latin typeface="+mj-lt"/>
                <a:ea typeface="Times New Roman"/>
                <a:cs typeface="Times New Roman"/>
              </a:rPr>
              <a:t>- Any business in country is regulated by law</a:t>
            </a:r>
            <a:endParaRPr lang="en-US" sz="4000" dirty="0">
              <a:latin typeface="+mj-lt"/>
              <a:ea typeface="Calibri"/>
              <a:cs typeface="Times New Roman"/>
            </a:endParaRPr>
          </a:p>
          <a:p>
            <a:pPr marL="0" marR="0" algn="just">
              <a:lnSpc>
                <a:spcPct val="115000"/>
              </a:lnSpc>
              <a:spcBef>
                <a:spcPts val="0"/>
              </a:spcBef>
              <a:spcAft>
                <a:spcPts val="0"/>
              </a:spcAft>
              <a:buNone/>
            </a:pPr>
            <a:r>
              <a:rPr lang="en-US" sz="4000" dirty="0" smtClean="0">
                <a:latin typeface="+mj-lt"/>
                <a:ea typeface="Times New Roman"/>
                <a:cs typeface="Times New Roman"/>
              </a:rPr>
              <a:t>- needs to be aware of rules that affect it.</a:t>
            </a:r>
            <a:endParaRPr lang="en-US" sz="4000" dirty="0">
              <a:latin typeface="+mj-lt"/>
              <a:ea typeface="Calibri"/>
              <a:cs typeface="Times New Roman"/>
            </a:endParaRPr>
          </a:p>
          <a:p>
            <a:pPr marL="0" marR="0" algn="just">
              <a:lnSpc>
                <a:spcPct val="115000"/>
              </a:lnSpc>
              <a:spcBef>
                <a:spcPts val="0"/>
              </a:spcBef>
              <a:spcAft>
                <a:spcPts val="0"/>
              </a:spcAft>
              <a:buNone/>
            </a:pPr>
            <a:endParaRPr lang="en-US" sz="4000" dirty="0">
              <a:latin typeface="+mj-lt"/>
              <a:ea typeface="Calibri"/>
              <a:cs typeface="Times New Roman"/>
            </a:endParaRPr>
          </a:p>
          <a:p>
            <a:pPr marL="0" marR="0" algn="ctr">
              <a:lnSpc>
                <a:spcPct val="115000"/>
              </a:lnSpc>
              <a:spcBef>
                <a:spcPts val="0"/>
              </a:spcBef>
              <a:spcAft>
                <a:spcPts val="0"/>
              </a:spcAft>
            </a:pPr>
            <a:r>
              <a:rPr lang="en-US" sz="4000" b="1" dirty="0" smtClean="0">
                <a:latin typeface="+mj-lt"/>
                <a:ea typeface="Times New Roman"/>
                <a:cs typeface="Times New Roman"/>
              </a:rPr>
              <a:t>Intellectual property </a:t>
            </a:r>
          </a:p>
          <a:p>
            <a:pPr marL="0" marR="0" algn="just">
              <a:lnSpc>
                <a:spcPct val="115000"/>
              </a:lnSpc>
              <a:spcBef>
                <a:spcPts val="0"/>
              </a:spcBef>
              <a:spcAft>
                <a:spcPts val="0"/>
              </a:spcAft>
            </a:pPr>
            <a:endParaRPr lang="en-US" sz="4000" dirty="0">
              <a:latin typeface="+mj-lt"/>
              <a:ea typeface="Calibri"/>
              <a:cs typeface="Times New Roman"/>
            </a:endParaRPr>
          </a:p>
          <a:p>
            <a:pPr lvl="0" algn="just">
              <a:lnSpc>
                <a:spcPct val="115000"/>
              </a:lnSpc>
              <a:spcBef>
                <a:spcPts val="0"/>
              </a:spcBef>
              <a:buFont typeface="Times New Roman"/>
              <a:buChar char="-"/>
            </a:pPr>
            <a:r>
              <a:rPr lang="en-US" sz="4000" dirty="0" smtClean="0">
                <a:latin typeface="+mj-lt"/>
                <a:ea typeface="Times New Roman"/>
                <a:cs typeface="Times New Roman"/>
              </a:rPr>
              <a:t>Includes patents, trademarks, copyrights, and trade secrets represent important assets of entrepreneur</a:t>
            </a:r>
            <a:endParaRPr lang="en-US" sz="4000" dirty="0">
              <a:latin typeface="+mj-lt"/>
              <a:ea typeface="Times New Roman"/>
              <a:cs typeface="Times New Roman"/>
            </a:endParaRPr>
          </a:p>
          <a:p>
            <a:pPr lvl="0" algn="just">
              <a:lnSpc>
                <a:spcPct val="115000"/>
              </a:lnSpc>
              <a:spcBef>
                <a:spcPts val="0"/>
              </a:spcBef>
              <a:buFont typeface="Times New Roman"/>
              <a:buChar char="-"/>
            </a:pPr>
            <a:r>
              <a:rPr lang="en-US" sz="4000" dirty="0" smtClean="0">
                <a:latin typeface="+mj-lt"/>
                <a:ea typeface="Times New Roman"/>
                <a:cs typeface="Times New Roman"/>
              </a:rPr>
              <a:t>refers to products that come from the creative mind</a:t>
            </a:r>
            <a:endParaRPr lang="en-US" sz="4000" dirty="0">
              <a:latin typeface="+mj-lt"/>
              <a:ea typeface="Times New Roman"/>
              <a:cs typeface="Times New Roman"/>
            </a:endParaRPr>
          </a:p>
          <a:p>
            <a:pPr lvl="0" algn="just">
              <a:lnSpc>
                <a:spcPct val="115000"/>
              </a:lnSpc>
              <a:spcBef>
                <a:spcPts val="0"/>
              </a:spcBef>
              <a:buFont typeface="Times New Roman"/>
              <a:buChar char="-"/>
            </a:pPr>
            <a:r>
              <a:rPr lang="en-US" sz="4000" dirty="0" smtClean="0">
                <a:latin typeface="+mj-lt"/>
                <a:ea typeface="Times New Roman"/>
                <a:cs typeface="Times New Roman"/>
              </a:rPr>
              <a:t>Any Innovation, Commercial or Artistic, or any Unique Name, Symbol, Logo etc</a:t>
            </a:r>
            <a:endParaRPr lang="en-US" sz="4000" dirty="0">
              <a:latin typeface="+mj-lt"/>
              <a:ea typeface="Times New Roman"/>
              <a:cs typeface="Times New Roman"/>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dirty="0" smtClean="0">
                <a:ea typeface="Times New Roman"/>
                <a:cs typeface="Times New Roman"/>
              </a:rPr>
              <a:t>There are four ways to protect these assets:</a:t>
            </a:r>
            <a:r>
              <a:rPr lang="en-US" dirty="0" smtClean="0">
                <a:latin typeface="Times New Roman"/>
                <a:ea typeface="Times New Roman"/>
                <a:cs typeface="Times New Roman"/>
              </a:rPr>
              <a:t/>
            </a:r>
            <a:br>
              <a:rPr lang="en-US" dirty="0" smtClean="0">
                <a:latin typeface="Times New Roman"/>
                <a:ea typeface="Times New Roman"/>
                <a:cs typeface="Times New Roman"/>
              </a:rPr>
            </a:br>
            <a:r>
              <a:rPr lang="en-US" dirty="0" smtClean="0">
                <a:ea typeface="Times New Roman"/>
                <a:cs typeface="Times New Roman"/>
              </a:rPr>
              <a:t/>
            </a:r>
            <a:br>
              <a:rPr lang="en-US" dirty="0" smtClean="0">
                <a:ea typeface="Times New Roman"/>
                <a:cs typeface="Times New Roman"/>
              </a:rPr>
            </a:br>
            <a:endParaRPr lang="en-US" dirty="0"/>
          </a:p>
        </p:txBody>
      </p:sp>
      <p:sp>
        <p:nvSpPr>
          <p:cNvPr id="3" name="Content Placeholder 2"/>
          <p:cNvSpPr>
            <a:spLocks noGrp="1"/>
          </p:cNvSpPr>
          <p:nvPr>
            <p:ph idx="1"/>
          </p:nvPr>
        </p:nvSpPr>
        <p:spPr>
          <a:xfrm>
            <a:off x="609600" y="1783560"/>
            <a:ext cx="8382000" cy="4922040"/>
          </a:xfrm>
        </p:spPr>
        <p:txBody>
          <a:bodyPr>
            <a:normAutofit/>
          </a:bodyPr>
          <a:lstStyle/>
          <a:p>
            <a:pPr marL="457200" marR="0" algn="just">
              <a:lnSpc>
                <a:spcPct val="150000"/>
              </a:lnSpc>
              <a:spcBef>
                <a:spcPts val="0"/>
              </a:spcBef>
              <a:spcAft>
                <a:spcPts val="0"/>
              </a:spcAft>
            </a:pPr>
            <a:r>
              <a:rPr lang="en-US" sz="3200" dirty="0" smtClean="0">
                <a:latin typeface="+mj-lt"/>
                <a:ea typeface="Times New Roman"/>
                <a:cs typeface="Times New Roman"/>
              </a:rPr>
              <a:t>1. Patents on Inventions </a:t>
            </a:r>
            <a:endParaRPr lang="en-US" sz="3200" dirty="0">
              <a:latin typeface="+mj-lt"/>
              <a:ea typeface="Calibri"/>
              <a:cs typeface="Times New Roman"/>
            </a:endParaRPr>
          </a:p>
          <a:p>
            <a:pPr marL="457200" marR="0" algn="just">
              <a:lnSpc>
                <a:spcPct val="150000"/>
              </a:lnSpc>
              <a:spcBef>
                <a:spcPts val="0"/>
              </a:spcBef>
              <a:spcAft>
                <a:spcPts val="0"/>
              </a:spcAft>
            </a:pPr>
            <a:r>
              <a:rPr lang="en-US" sz="3200" dirty="0" smtClean="0">
                <a:latin typeface="+mj-lt"/>
                <a:ea typeface="Times New Roman"/>
                <a:cs typeface="Times New Roman"/>
              </a:rPr>
              <a:t>2. Trademarks on Branding Devices </a:t>
            </a:r>
            <a:endParaRPr lang="en-US" sz="3200" dirty="0">
              <a:latin typeface="+mj-lt"/>
              <a:ea typeface="Calibri"/>
              <a:cs typeface="Times New Roman"/>
            </a:endParaRPr>
          </a:p>
          <a:p>
            <a:pPr marL="457200" marR="0" algn="just">
              <a:lnSpc>
                <a:spcPct val="150000"/>
              </a:lnSpc>
              <a:spcBef>
                <a:spcPts val="0"/>
              </a:spcBef>
              <a:spcAft>
                <a:spcPts val="0"/>
              </a:spcAft>
            </a:pPr>
            <a:r>
              <a:rPr lang="en-US" sz="3200" dirty="0" smtClean="0">
                <a:latin typeface="+mj-lt"/>
                <a:ea typeface="Times New Roman"/>
                <a:cs typeface="Times New Roman"/>
              </a:rPr>
              <a:t>3. Copyrights on Music, Videos, Patterns, Forms of Expression </a:t>
            </a:r>
            <a:endParaRPr lang="en-US" sz="3200" dirty="0">
              <a:latin typeface="+mj-lt"/>
              <a:ea typeface="Calibri"/>
              <a:cs typeface="Times New Roman"/>
            </a:endParaRPr>
          </a:p>
          <a:p>
            <a:pPr marL="457200" marR="0" algn="just">
              <a:lnSpc>
                <a:spcPct val="150000"/>
              </a:lnSpc>
              <a:spcBef>
                <a:spcPts val="0"/>
              </a:spcBef>
              <a:spcAft>
                <a:spcPts val="0"/>
              </a:spcAft>
            </a:pPr>
            <a:r>
              <a:rPr lang="en-US" sz="3200" dirty="0" smtClean="0">
                <a:latin typeface="+mj-lt"/>
                <a:ea typeface="Times New Roman"/>
                <a:cs typeface="Times New Roman"/>
              </a:rPr>
              <a:t>4.Trade Secrets for Methods /Formulas with Economic Value</a:t>
            </a:r>
            <a:endParaRPr lang="en-US" sz="3200" dirty="0">
              <a:latin typeface="+mj-lt"/>
              <a:ea typeface="Calibri"/>
              <a:cs typeface="Times New Roman"/>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914400"/>
          </a:xfrm>
        </p:spPr>
        <p:txBody>
          <a:bodyPr>
            <a:normAutofit fontScale="90000"/>
          </a:bodyPr>
          <a:lstStyle/>
          <a:p>
            <a:pPr algn="ctr"/>
            <a:r>
              <a:rPr lang="en-US" b="1" dirty="0" smtClean="0">
                <a:latin typeface="Times New Roman"/>
                <a:ea typeface="Calibri"/>
                <a:cs typeface="Times New Roman"/>
              </a:rPr>
              <a:t>1 Patents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a:xfrm>
            <a:off x="304800" y="762000"/>
            <a:ext cx="8610600" cy="6096000"/>
          </a:xfrm>
        </p:spPr>
        <p:txBody>
          <a:bodyPr>
            <a:normAutofit lnSpcReduction="10000"/>
          </a:bodyPr>
          <a:lstStyle/>
          <a:p>
            <a:pPr marL="0" marR="0" algn="just">
              <a:lnSpc>
                <a:spcPct val="115000"/>
              </a:lnSpc>
              <a:spcBef>
                <a:spcPts val="0"/>
              </a:spcBef>
              <a:spcAft>
                <a:spcPts val="0"/>
              </a:spcAft>
              <a:buNone/>
            </a:pPr>
            <a:r>
              <a:rPr lang="en-US" dirty="0" smtClean="0">
                <a:latin typeface="+mj-lt"/>
                <a:ea typeface="Times New Roman"/>
                <a:cs typeface="Times New Roman"/>
              </a:rPr>
              <a:t>-A </a:t>
            </a:r>
            <a:r>
              <a:rPr lang="en-US" sz="3400" dirty="0" smtClean="0">
                <a:latin typeface="+mj-lt"/>
                <a:ea typeface="Times New Roman"/>
                <a:cs typeface="Times New Roman"/>
              </a:rPr>
              <a:t>contract between government &amp; inventor in exchange for disclosure of invention to make, use &amp; sell it alone for certain period of time</a:t>
            </a:r>
            <a:endParaRPr lang="en-US" sz="3400" dirty="0">
              <a:latin typeface="+mj-lt"/>
              <a:ea typeface="Calibri"/>
              <a:cs typeface="Times New Roman"/>
            </a:endParaRPr>
          </a:p>
          <a:p>
            <a:pPr marL="0" marR="0" algn="just">
              <a:lnSpc>
                <a:spcPct val="115000"/>
              </a:lnSpc>
              <a:spcBef>
                <a:spcPts val="0"/>
              </a:spcBef>
              <a:spcAft>
                <a:spcPts val="0"/>
              </a:spcAft>
            </a:pPr>
            <a:endParaRPr lang="en-US" sz="3400" dirty="0">
              <a:ea typeface="Calibri"/>
              <a:cs typeface="Times New Roman"/>
            </a:endParaRPr>
          </a:p>
          <a:p>
            <a:pPr lvl="0" algn="just">
              <a:lnSpc>
                <a:spcPct val="115000"/>
              </a:lnSpc>
              <a:spcBef>
                <a:spcPts val="0"/>
              </a:spcBef>
              <a:buSzPts val="1000"/>
              <a:buFont typeface="Symbol"/>
              <a:buChar char=""/>
              <a:tabLst>
                <a:tab pos="457200" algn="l"/>
              </a:tabLst>
            </a:pPr>
            <a:r>
              <a:rPr lang="en-US" sz="3400" b="1" dirty="0" smtClean="0">
                <a:latin typeface="+mj-lt"/>
                <a:ea typeface="Times New Roman"/>
                <a:cs typeface="Times New Roman"/>
              </a:rPr>
              <a:t>Utility Patents</a:t>
            </a:r>
            <a:r>
              <a:rPr lang="en-US" sz="3400" dirty="0" smtClean="0">
                <a:latin typeface="+mj-lt"/>
                <a:ea typeface="Times New Roman"/>
                <a:cs typeface="Times New Roman"/>
              </a:rPr>
              <a:t>: </a:t>
            </a:r>
          </a:p>
          <a:p>
            <a:pPr lvl="0" algn="just">
              <a:lnSpc>
                <a:spcPct val="115000"/>
              </a:lnSpc>
              <a:spcBef>
                <a:spcPts val="0"/>
              </a:spcBef>
              <a:buSzPts val="1000"/>
              <a:buNone/>
              <a:tabLst>
                <a:tab pos="457200" algn="l"/>
              </a:tabLst>
            </a:pPr>
            <a:r>
              <a:rPr lang="en-US" sz="3400" dirty="0" smtClean="0">
                <a:latin typeface="+mj-lt"/>
                <a:ea typeface="Times New Roman"/>
                <a:cs typeface="Times New Roman"/>
              </a:rPr>
              <a:t>   Protect Processes, Machines, etc</a:t>
            </a:r>
            <a:endParaRPr lang="en-US" sz="3400" dirty="0">
              <a:latin typeface="+mj-lt"/>
              <a:ea typeface="Calibri"/>
              <a:cs typeface="Times New Roman"/>
            </a:endParaRPr>
          </a:p>
          <a:p>
            <a:pPr lvl="0" algn="just">
              <a:lnSpc>
                <a:spcPct val="115000"/>
              </a:lnSpc>
              <a:spcBef>
                <a:spcPts val="0"/>
              </a:spcBef>
              <a:buSzPts val="1000"/>
              <a:buFont typeface="Symbol"/>
              <a:buChar char=""/>
              <a:tabLst>
                <a:tab pos="457200" algn="l"/>
              </a:tabLst>
            </a:pPr>
            <a:r>
              <a:rPr lang="en-US" sz="3400" b="1" dirty="0" smtClean="0">
                <a:latin typeface="+mj-lt"/>
                <a:ea typeface="Times New Roman"/>
                <a:cs typeface="Times New Roman"/>
              </a:rPr>
              <a:t>Design Patents</a:t>
            </a:r>
          </a:p>
          <a:p>
            <a:pPr lvl="0" algn="just">
              <a:lnSpc>
                <a:spcPct val="115000"/>
              </a:lnSpc>
              <a:spcBef>
                <a:spcPts val="0"/>
              </a:spcBef>
              <a:buSzPts val="1000"/>
              <a:buNone/>
              <a:tabLst>
                <a:tab pos="457200" algn="l"/>
              </a:tabLst>
            </a:pPr>
            <a:r>
              <a:rPr lang="en-US" sz="3400" dirty="0" smtClean="0">
                <a:latin typeface="+mj-lt"/>
                <a:ea typeface="Times New Roman"/>
                <a:cs typeface="Times New Roman"/>
              </a:rPr>
              <a:t>   designs for Articles of Manufacture </a:t>
            </a:r>
            <a:endParaRPr lang="en-US" sz="3400" dirty="0">
              <a:latin typeface="+mj-lt"/>
              <a:ea typeface="Calibri"/>
              <a:cs typeface="Times New Roman"/>
            </a:endParaRPr>
          </a:p>
          <a:p>
            <a:pPr lvl="0" algn="just">
              <a:lnSpc>
                <a:spcPct val="115000"/>
              </a:lnSpc>
              <a:spcBef>
                <a:spcPts val="0"/>
              </a:spcBef>
              <a:buSzPts val="1000"/>
              <a:buFont typeface="Symbol"/>
              <a:buChar char=""/>
              <a:tabLst>
                <a:tab pos="457200" algn="l"/>
              </a:tabLst>
            </a:pPr>
            <a:r>
              <a:rPr lang="en-US" sz="3400" b="1" dirty="0" smtClean="0">
                <a:latin typeface="+mj-lt"/>
                <a:ea typeface="Times New Roman"/>
                <a:cs typeface="Times New Roman"/>
              </a:rPr>
              <a:t>Plant Patents</a:t>
            </a:r>
            <a:r>
              <a:rPr lang="en-US" sz="3400" dirty="0" smtClean="0">
                <a:latin typeface="+mj-lt"/>
                <a:ea typeface="Times New Roman"/>
                <a:cs typeface="Times New Roman"/>
              </a:rPr>
              <a:t>: plant varieties</a:t>
            </a:r>
            <a:endParaRPr lang="en-US" sz="3400" dirty="0">
              <a:latin typeface="+mj-lt"/>
              <a:ea typeface="Calibri"/>
              <a:cs typeface="Times New Roman"/>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4F81BD"/>
                </a:solidFill>
                <a:ea typeface="Times New Roman"/>
                <a:cs typeface="Times New Roman"/>
              </a:rPr>
              <a:t>2 Copyright Laws</a:t>
            </a:r>
            <a:r>
              <a:rPr lang="en-US" b="1" dirty="0" smtClean="0">
                <a:solidFill>
                  <a:srgbClr val="4F81BD"/>
                </a:solidFill>
                <a:latin typeface="Cambria"/>
                <a:ea typeface="Times New Roman"/>
                <a:cs typeface="Times New Roman"/>
              </a:rPr>
              <a:t/>
            </a:r>
            <a:br>
              <a:rPr lang="en-US" b="1" dirty="0" smtClean="0">
                <a:solidFill>
                  <a:srgbClr val="4F81BD"/>
                </a:solidFill>
                <a:latin typeface="Cambria"/>
                <a:ea typeface="Times New Roman"/>
                <a:cs typeface="Times New Roman"/>
              </a:rPr>
            </a:br>
            <a:endParaRPr lang="en-US" dirty="0"/>
          </a:p>
        </p:txBody>
      </p:sp>
      <p:sp>
        <p:nvSpPr>
          <p:cNvPr id="3" name="Content Placeholder 2"/>
          <p:cNvSpPr>
            <a:spLocks noGrp="1"/>
          </p:cNvSpPr>
          <p:nvPr>
            <p:ph idx="1"/>
          </p:nvPr>
        </p:nvSpPr>
        <p:spPr>
          <a:xfrm>
            <a:off x="457200" y="1371600"/>
            <a:ext cx="8229600" cy="5105400"/>
          </a:xfrm>
        </p:spPr>
        <p:txBody>
          <a:bodyPr>
            <a:noAutofit/>
          </a:bodyPr>
          <a:lstStyle/>
          <a:p>
            <a:pPr lvl="0" algn="just">
              <a:lnSpc>
                <a:spcPct val="115000"/>
              </a:lnSpc>
              <a:spcBef>
                <a:spcPts val="0"/>
              </a:spcBef>
              <a:buFont typeface="Times New Roman"/>
              <a:buChar char="-"/>
            </a:pPr>
            <a:r>
              <a:rPr lang="en-US" sz="3600" dirty="0" smtClean="0">
                <a:latin typeface="+mj-lt"/>
                <a:ea typeface="Times New Roman"/>
                <a:cs typeface="Times New Roman"/>
              </a:rPr>
              <a:t>protects the form of expression of a creator against copying</a:t>
            </a:r>
            <a:endParaRPr lang="en-US" sz="3600" dirty="0">
              <a:latin typeface="+mj-lt"/>
              <a:ea typeface="Times New Roman"/>
              <a:cs typeface="Times New Roman"/>
            </a:endParaRPr>
          </a:p>
          <a:p>
            <a:pPr lvl="0" algn="just">
              <a:lnSpc>
                <a:spcPct val="115000"/>
              </a:lnSpc>
              <a:spcBef>
                <a:spcPts val="0"/>
              </a:spcBef>
              <a:buFont typeface="Times New Roman"/>
              <a:buChar char="-"/>
            </a:pPr>
            <a:r>
              <a:rPr lang="en-US" sz="3600" dirty="0" smtClean="0">
                <a:latin typeface="+mj-lt"/>
                <a:ea typeface="Times New Roman"/>
                <a:cs typeface="Times New Roman"/>
              </a:rPr>
              <a:t>protects works of authorship, such as writings, dramatic, music, and works of art </a:t>
            </a:r>
            <a:endParaRPr lang="en-US" sz="3600" dirty="0">
              <a:latin typeface="+mj-lt"/>
              <a:ea typeface="Times New Roman"/>
              <a:cs typeface="Times New Roman"/>
            </a:endParaRPr>
          </a:p>
          <a:p>
            <a:pPr lvl="0" algn="just">
              <a:lnSpc>
                <a:spcPct val="115000"/>
              </a:lnSpc>
              <a:spcBef>
                <a:spcPts val="0"/>
              </a:spcBef>
              <a:buFont typeface="Times New Roman"/>
              <a:buChar char="-"/>
            </a:pPr>
            <a:r>
              <a:rPr lang="en-US" sz="3600" dirty="0" smtClean="0">
                <a:latin typeface="+mj-lt"/>
                <a:ea typeface="Times New Roman"/>
                <a:cs typeface="Times New Roman"/>
              </a:rPr>
              <a:t>To stop others from printing, copying, or publishing</a:t>
            </a:r>
            <a:endParaRPr lang="en-US" sz="3600" dirty="0">
              <a:latin typeface="+mj-lt"/>
              <a:ea typeface="Times New Roman"/>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a:bodyPr>
          <a:lstStyle/>
          <a:p>
            <a:pPr marL="0" marR="0" algn="just">
              <a:lnSpc>
                <a:spcPct val="115000"/>
              </a:lnSpc>
              <a:spcBef>
                <a:spcPts val="1000"/>
              </a:spcBef>
              <a:spcAft>
                <a:spcPts val="0"/>
              </a:spcAft>
              <a:buNone/>
            </a:pPr>
            <a:r>
              <a:rPr lang="en-US" sz="3200" b="1" dirty="0" smtClean="0">
                <a:solidFill>
                  <a:srgbClr val="4F81BD"/>
                </a:solidFill>
                <a:latin typeface="+mj-lt"/>
                <a:ea typeface="Times New Roman"/>
                <a:cs typeface="Times New Roman"/>
              </a:rPr>
              <a:t>3 Trade Secrets </a:t>
            </a:r>
          </a:p>
          <a:p>
            <a:pPr lvl="0" algn="just">
              <a:lnSpc>
                <a:spcPct val="115000"/>
              </a:lnSpc>
              <a:spcBef>
                <a:spcPts val="0"/>
              </a:spcBef>
              <a:buFont typeface="Times New Roman"/>
              <a:buChar char="-"/>
            </a:pPr>
            <a:r>
              <a:rPr lang="en-US" sz="3200" dirty="0" smtClean="0">
                <a:latin typeface="+mj-lt"/>
                <a:ea typeface="Times New Roman"/>
                <a:cs typeface="Times New Roman"/>
              </a:rPr>
              <a:t>Trade secrets are information that companies keep secret to give them an advantage over their competitors</a:t>
            </a:r>
            <a:endParaRPr lang="en-US" sz="3200" dirty="0">
              <a:latin typeface="+mj-lt"/>
              <a:ea typeface="Times New Roman"/>
              <a:cs typeface="Times New Roman"/>
            </a:endParaRPr>
          </a:p>
          <a:p>
            <a:pPr marL="0" marR="0" algn="just">
              <a:lnSpc>
                <a:spcPct val="115000"/>
              </a:lnSpc>
              <a:spcBef>
                <a:spcPts val="1000"/>
              </a:spcBef>
              <a:spcAft>
                <a:spcPts val="0"/>
              </a:spcAft>
              <a:buNone/>
            </a:pPr>
            <a:r>
              <a:rPr lang="en-US" sz="3200" b="1" dirty="0" smtClean="0">
                <a:solidFill>
                  <a:srgbClr val="4F81BD"/>
                </a:solidFill>
                <a:latin typeface="+mj-lt"/>
                <a:ea typeface="Times New Roman"/>
                <a:cs typeface="Times New Roman"/>
              </a:rPr>
              <a:t>4 Trademark Laws</a:t>
            </a:r>
          </a:p>
          <a:p>
            <a:pPr lvl="0" algn="just">
              <a:spcBef>
                <a:spcPts val="0"/>
              </a:spcBef>
              <a:buFont typeface="Times New Roman"/>
              <a:buChar char="-"/>
            </a:pPr>
            <a:r>
              <a:rPr lang="en-US" sz="3200" dirty="0" smtClean="0">
                <a:latin typeface="+mj-lt"/>
                <a:ea typeface="Times New Roman"/>
              </a:rPr>
              <a:t>protect words, names, symbols, sounds, or colors that distinguish goods and services</a:t>
            </a:r>
          </a:p>
          <a:p>
            <a:pPr lvl="0" algn="just">
              <a:spcBef>
                <a:spcPts val="0"/>
              </a:spcBef>
              <a:buFont typeface="Times New Roman"/>
              <a:buChar char="-"/>
            </a:pPr>
            <a:r>
              <a:rPr lang="en-US" sz="3200" dirty="0" smtClean="0">
                <a:latin typeface="+mj-lt"/>
                <a:ea typeface="Times New Roman"/>
              </a:rPr>
              <a:t>A great trademark can help with the sales of goods and services</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772400" cy="914400"/>
          </a:xfrm>
        </p:spPr>
        <p:txBody>
          <a:bodyPr>
            <a:normAutofit/>
          </a:bodyPr>
          <a:lstStyle/>
          <a:p>
            <a:pPr algn="l"/>
            <a:r>
              <a:rPr lang="en-US" sz="3600" b="1" dirty="0" smtClean="0"/>
              <a:t>Product Safety &amp; Liability</a:t>
            </a:r>
            <a:endParaRPr lang="en-US" dirty="0"/>
          </a:p>
        </p:txBody>
      </p:sp>
      <p:sp>
        <p:nvSpPr>
          <p:cNvPr id="3" name="Content Placeholder 2"/>
          <p:cNvSpPr>
            <a:spLocks noGrp="1"/>
          </p:cNvSpPr>
          <p:nvPr>
            <p:ph idx="1"/>
          </p:nvPr>
        </p:nvSpPr>
        <p:spPr>
          <a:xfrm>
            <a:off x="457200" y="1143000"/>
            <a:ext cx="8534400" cy="5715000"/>
          </a:xfrm>
        </p:spPr>
        <p:txBody>
          <a:bodyPr>
            <a:normAutofit/>
          </a:bodyPr>
          <a:lstStyle/>
          <a:p>
            <a:pPr lvl="0"/>
            <a:r>
              <a:rPr lang="en-US" dirty="0" smtClean="0"/>
              <a:t>must </a:t>
            </a:r>
            <a:r>
              <a:rPr lang="en-US" dirty="0"/>
              <a:t>not Breach </a:t>
            </a:r>
            <a:r>
              <a:rPr lang="en-US" dirty="0" smtClean="0"/>
              <a:t>Legal </a:t>
            </a:r>
            <a:r>
              <a:rPr lang="en-US" dirty="0"/>
              <a:t>Specifications of a Product </a:t>
            </a:r>
            <a:r>
              <a:rPr lang="en-US" dirty="0" smtClean="0"/>
              <a:t> </a:t>
            </a:r>
            <a:endParaRPr lang="en-US" dirty="0"/>
          </a:p>
          <a:p>
            <a:pPr lvl="0"/>
            <a:r>
              <a:rPr lang="en-US" dirty="0" smtClean="0"/>
              <a:t>must </a:t>
            </a:r>
            <a:r>
              <a:rPr lang="en-US" dirty="0"/>
              <a:t>follow the Prescribed Specification </a:t>
            </a:r>
          </a:p>
          <a:p>
            <a:pPr>
              <a:buNone/>
            </a:pPr>
            <a:r>
              <a:rPr lang="en-US" dirty="0" smtClean="0"/>
              <a:t> </a:t>
            </a:r>
          </a:p>
          <a:p>
            <a:pPr>
              <a:buNone/>
            </a:pPr>
            <a:r>
              <a:rPr lang="en-US" dirty="0" smtClean="0"/>
              <a:t>Product </a:t>
            </a:r>
            <a:r>
              <a:rPr lang="en-US" dirty="0"/>
              <a:t>Liability Claims Types: </a:t>
            </a:r>
            <a:endParaRPr lang="en-US" dirty="0" smtClean="0"/>
          </a:p>
          <a:p>
            <a:pPr>
              <a:buNone/>
            </a:pPr>
            <a:endParaRPr lang="en-US" dirty="0"/>
          </a:p>
          <a:p>
            <a:pPr>
              <a:buNone/>
            </a:pPr>
            <a:r>
              <a:rPr lang="en-US" dirty="0"/>
              <a:t>1. Negligence: </a:t>
            </a:r>
            <a:r>
              <a:rPr lang="en-US" dirty="0" smtClean="0"/>
              <a:t>in </a:t>
            </a:r>
            <a:r>
              <a:rPr lang="en-US" dirty="0"/>
              <a:t>Production &amp; Marketing Process </a:t>
            </a:r>
          </a:p>
          <a:p>
            <a:pPr>
              <a:buNone/>
            </a:pPr>
            <a:r>
              <a:rPr lang="en-US" dirty="0"/>
              <a:t>2. </a:t>
            </a:r>
            <a:r>
              <a:rPr lang="en-US" dirty="0" smtClean="0"/>
              <a:t>Warranty: </a:t>
            </a:r>
            <a:r>
              <a:rPr lang="en-US" dirty="0"/>
              <a:t>Exaggerating the </a:t>
            </a:r>
            <a:r>
              <a:rPr lang="en-US" dirty="0" smtClean="0"/>
              <a:t>Benefits</a:t>
            </a:r>
            <a:endParaRPr lang="en-US" dirty="0"/>
          </a:p>
          <a:p>
            <a:pPr>
              <a:buNone/>
            </a:pPr>
            <a:r>
              <a:rPr lang="en-US" dirty="0"/>
              <a:t>3. Strict Liability: Defective Products for </a:t>
            </a:r>
            <a:r>
              <a:rPr lang="en-US" dirty="0" smtClean="0"/>
              <a:t>Sale</a:t>
            </a:r>
            <a:endParaRPr lang="en-US" dirty="0"/>
          </a:p>
          <a:p>
            <a:pPr>
              <a:buNone/>
            </a:pPr>
            <a:r>
              <a:rPr lang="en-US" dirty="0"/>
              <a:t>4. Misrepresentation: material facts on Labels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ctr"/>
            <a:r>
              <a:rPr lang="en-US" b="1" kern="1800" dirty="0" smtClean="0">
                <a:ea typeface="Times New Roman"/>
                <a:cs typeface="Times New Roman"/>
              </a:rPr>
              <a:t>Business Insurance</a:t>
            </a:r>
            <a:endParaRPr lang="en-US" dirty="0"/>
          </a:p>
        </p:txBody>
      </p:sp>
      <p:sp>
        <p:nvSpPr>
          <p:cNvPr id="3" name="Content Placeholder 2"/>
          <p:cNvSpPr>
            <a:spLocks noGrp="1"/>
          </p:cNvSpPr>
          <p:nvPr>
            <p:ph idx="1"/>
          </p:nvPr>
        </p:nvSpPr>
        <p:spPr>
          <a:xfrm>
            <a:off x="457200" y="1066800"/>
            <a:ext cx="8229600" cy="5791200"/>
          </a:xfrm>
        </p:spPr>
        <p:txBody>
          <a:bodyPr>
            <a:noAutofit/>
          </a:bodyPr>
          <a:lstStyle/>
          <a:p>
            <a:pPr lvl="0" algn="just">
              <a:lnSpc>
                <a:spcPct val="115000"/>
              </a:lnSpc>
              <a:spcBef>
                <a:spcPts val="0"/>
              </a:spcBef>
              <a:buFont typeface="Times New Roman"/>
              <a:buChar char="-"/>
            </a:pPr>
            <a:r>
              <a:rPr lang="en-US" sz="2800" dirty="0" smtClean="0">
                <a:latin typeface="+mj-lt"/>
                <a:ea typeface="Times New Roman"/>
                <a:cs typeface="Times New Roman"/>
              </a:rPr>
              <a:t>is the transfer of risk from the business owner to an insurance provider  </a:t>
            </a:r>
          </a:p>
          <a:p>
            <a:pPr lvl="0" algn="just">
              <a:lnSpc>
                <a:spcPct val="115000"/>
              </a:lnSpc>
              <a:spcBef>
                <a:spcPts val="0"/>
              </a:spcBef>
              <a:buNone/>
            </a:pPr>
            <a:r>
              <a:rPr lang="en-US" sz="2800" dirty="0" smtClean="0">
                <a:latin typeface="+mj-lt"/>
                <a:ea typeface="Times New Roman"/>
                <a:cs typeface="Times New Roman"/>
              </a:rPr>
              <a:t> </a:t>
            </a:r>
            <a:endParaRPr lang="en-US" sz="2800" dirty="0">
              <a:latin typeface="+mj-lt"/>
              <a:ea typeface="Calibri"/>
              <a:cs typeface="Times New Roman"/>
            </a:endParaRPr>
          </a:p>
          <a:p>
            <a:pPr lvl="0" algn="just">
              <a:lnSpc>
                <a:spcPct val="115000"/>
              </a:lnSpc>
              <a:spcBef>
                <a:spcPts val="0"/>
              </a:spcBef>
              <a:buFont typeface="Times New Roman"/>
              <a:buChar char="-"/>
            </a:pPr>
            <a:r>
              <a:rPr lang="en-US" sz="2800" dirty="0" smtClean="0">
                <a:latin typeface="+mj-lt"/>
                <a:ea typeface="Times New Roman"/>
                <a:cs typeface="Times New Roman"/>
              </a:rPr>
              <a:t>It is a contract (policy) in which an individual or entity receives financial protection against losses from an insurance company.</a:t>
            </a:r>
          </a:p>
          <a:p>
            <a:pPr lvl="0" algn="just">
              <a:lnSpc>
                <a:spcPct val="115000"/>
              </a:lnSpc>
              <a:spcBef>
                <a:spcPts val="0"/>
              </a:spcBef>
              <a:buNone/>
            </a:pPr>
            <a:r>
              <a:rPr lang="en-US" sz="2800" dirty="0" smtClean="0">
                <a:latin typeface="+mj-lt"/>
                <a:ea typeface="Times New Roman"/>
                <a:cs typeface="Times New Roman"/>
              </a:rPr>
              <a:t>- It is a cover against any unexpected risk</a:t>
            </a:r>
            <a:endParaRPr lang="en-US" sz="2800" dirty="0">
              <a:latin typeface="+mj-lt"/>
              <a:ea typeface="Calibri"/>
              <a:cs typeface="Times New Roman"/>
            </a:endParaRPr>
          </a:p>
          <a:p>
            <a:pPr marL="0" marR="0" algn="just">
              <a:lnSpc>
                <a:spcPct val="115000"/>
              </a:lnSpc>
              <a:spcBef>
                <a:spcPts val="0"/>
              </a:spcBef>
              <a:spcAft>
                <a:spcPts val="0"/>
              </a:spcAft>
              <a:buNone/>
            </a:pPr>
            <a:endParaRPr lang="en-US" sz="2800" b="1" dirty="0" smtClean="0">
              <a:latin typeface="+mj-lt"/>
              <a:ea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7772400" cy="5517360"/>
          </a:xfrm>
        </p:spPr>
        <p:txBody>
          <a:bodyPr>
            <a:normAutofit/>
          </a:bodyPr>
          <a:lstStyle/>
          <a:p>
            <a:pPr marL="0" marR="0" algn="ctr">
              <a:lnSpc>
                <a:spcPct val="115000"/>
              </a:lnSpc>
              <a:spcBef>
                <a:spcPts val="0"/>
              </a:spcBef>
              <a:spcAft>
                <a:spcPts val="0"/>
              </a:spcAft>
              <a:buNone/>
            </a:pPr>
            <a:r>
              <a:rPr lang="en-US" sz="3600" b="1" dirty="0" smtClean="0">
                <a:ea typeface="Times New Roman"/>
                <a:cs typeface="Times New Roman"/>
              </a:rPr>
              <a:t> Buying Insurance</a:t>
            </a:r>
            <a:r>
              <a:rPr lang="en-US" sz="3600" dirty="0" smtClean="0">
                <a:ea typeface="Times New Roman"/>
                <a:cs typeface="Times New Roman"/>
              </a:rPr>
              <a:t> </a:t>
            </a:r>
            <a:endParaRPr lang="en-US" sz="3600" dirty="0" smtClean="0">
              <a:ea typeface="Calibri"/>
              <a:cs typeface="Times New Roman"/>
            </a:endParaRPr>
          </a:p>
          <a:p>
            <a:pPr lvl="0" algn="just">
              <a:lnSpc>
                <a:spcPct val="115000"/>
              </a:lnSpc>
              <a:spcBef>
                <a:spcPts val="0"/>
              </a:spcBef>
              <a:buNone/>
              <a:tabLst>
                <a:tab pos="457200" algn="l"/>
              </a:tabLst>
            </a:pPr>
            <a:endParaRPr lang="en-US" sz="3600" dirty="0" smtClean="0">
              <a:ea typeface="Times New Roman"/>
              <a:cs typeface="Times New Roman"/>
            </a:endParaRPr>
          </a:p>
          <a:p>
            <a:pPr lvl="0" algn="just">
              <a:lnSpc>
                <a:spcPct val="115000"/>
              </a:lnSpc>
              <a:spcBef>
                <a:spcPts val="0"/>
              </a:spcBef>
              <a:buNone/>
              <a:tabLst>
                <a:tab pos="457200" algn="l"/>
              </a:tabLst>
            </a:pPr>
            <a:r>
              <a:rPr lang="en-US" sz="3600" dirty="0" smtClean="0">
                <a:ea typeface="Times New Roman"/>
                <a:cs typeface="Times New Roman"/>
              </a:rPr>
              <a:t>Price</a:t>
            </a:r>
            <a:endParaRPr lang="en-US" sz="3600" dirty="0" smtClean="0">
              <a:ea typeface="Calibri"/>
              <a:cs typeface="Times New Roman"/>
            </a:endParaRPr>
          </a:p>
          <a:p>
            <a:pPr lvl="0" algn="just">
              <a:lnSpc>
                <a:spcPct val="115000"/>
              </a:lnSpc>
              <a:spcBef>
                <a:spcPts val="0"/>
              </a:spcBef>
              <a:buNone/>
              <a:tabLst>
                <a:tab pos="457200" algn="l"/>
              </a:tabLst>
            </a:pPr>
            <a:r>
              <a:rPr lang="en-US" sz="3600" dirty="0" smtClean="0">
                <a:ea typeface="Times New Roman"/>
                <a:cs typeface="Times New Roman"/>
              </a:rPr>
              <a:t>Coverage Offered</a:t>
            </a:r>
            <a:endParaRPr lang="en-US" sz="3600" dirty="0" smtClean="0">
              <a:ea typeface="Calibri"/>
              <a:cs typeface="Times New Roman"/>
            </a:endParaRPr>
          </a:p>
          <a:p>
            <a:pPr lvl="0" algn="just">
              <a:lnSpc>
                <a:spcPct val="115000"/>
              </a:lnSpc>
              <a:spcBef>
                <a:spcPts val="0"/>
              </a:spcBef>
              <a:buNone/>
              <a:tabLst>
                <a:tab pos="457200" algn="l"/>
              </a:tabLst>
            </a:pPr>
            <a:r>
              <a:rPr lang="en-US" sz="3600" dirty="0" smtClean="0">
                <a:ea typeface="Times New Roman"/>
                <a:cs typeface="Times New Roman"/>
              </a:rPr>
              <a:t>Specialization of the Company</a:t>
            </a:r>
            <a:endParaRPr lang="en-US" sz="3600" dirty="0" smtClean="0">
              <a:ea typeface="Calibri"/>
              <a:cs typeface="Times New Roman"/>
            </a:endParaRPr>
          </a:p>
          <a:p>
            <a:pPr>
              <a:buNone/>
            </a:pPr>
            <a:r>
              <a:rPr lang="en-US" sz="3600" dirty="0" smtClean="0">
                <a:ea typeface="Times New Roman"/>
              </a:rPr>
              <a:t>Reputation of the Insurance Company</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Entrepreneurial Traits and Competences </a:t>
            </a:r>
            <a:br>
              <a:rPr lang="en-US" b="1" dirty="0" smtClean="0">
                <a:latin typeface="Times New Roman"/>
                <a:ea typeface="Times New Roman"/>
              </a:rPr>
            </a:br>
            <a:endParaRPr lang="en-US" dirty="0"/>
          </a:p>
        </p:txBody>
      </p:sp>
      <p:sp>
        <p:nvSpPr>
          <p:cNvPr id="3" name="Content Placeholder 2"/>
          <p:cNvSpPr>
            <a:spLocks noGrp="1"/>
          </p:cNvSpPr>
          <p:nvPr>
            <p:ph idx="1"/>
          </p:nvPr>
        </p:nvSpPr>
        <p:spPr>
          <a:xfrm>
            <a:off x="228600" y="1143000"/>
            <a:ext cx="8686800" cy="5486400"/>
          </a:xfrm>
        </p:spPr>
        <p:txBody>
          <a:bodyPr/>
          <a:lstStyle/>
          <a:p>
            <a:pPr>
              <a:lnSpc>
                <a:spcPct val="150000"/>
              </a:lnSpc>
            </a:pPr>
            <a:r>
              <a:rPr lang="en-US" b="1" dirty="0" smtClean="0">
                <a:latin typeface="Times New Roman"/>
                <a:ea typeface="Times New Roman"/>
              </a:rPr>
              <a:t>Need for </a:t>
            </a:r>
            <a:r>
              <a:rPr lang="en-US" dirty="0" smtClean="0">
                <a:latin typeface="Times New Roman" pitchFamily="18" charset="0"/>
                <a:cs typeface="Times New Roman" pitchFamily="18" charset="0"/>
              </a:rPr>
              <a:t>achievement- childhood exp., born</a:t>
            </a:r>
          </a:p>
          <a:p>
            <a:pPr>
              <a:lnSpc>
                <a:spcPct val="150000"/>
              </a:lnSpc>
            </a:pPr>
            <a:r>
              <a:rPr lang="en-US" dirty="0" smtClean="0">
                <a:latin typeface="Times New Roman" pitchFamily="18" charset="0"/>
                <a:cs typeface="Times New Roman" pitchFamily="18" charset="0"/>
              </a:rPr>
              <a:t>Self- Determination- reject influence of chance </a:t>
            </a:r>
          </a:p>
          <a:p>
            <a:pPr>
              <a:lnSpc>
                <a:spcPct val="150000"/>
              </a:lnSpc>
            </a:pPr>
            <a:r>
              <a:rPr lang="en-US" dirty="0" smtClean="0">
                <a:latin typeface="Times New Roman" pitchFamily="18" charset="0"/>
                <a:cs typeface="Times New Roman" pitchFamily="18" charset="0"/>
              </a:rPr>
              <a:t>Desire for Independence- wish for autonomy</a:t>
            </a:r>
          </a:p>
          <a:p>
            <a:pPr>
              <a:lnSpc>
                <a:spcPct val="150000"/>
              </a:lnSpc>
            </a:pPr>
            <a:r>
              <a:rPr lang="en-US" dirty="0" smtClean="0">
                <a:latin typeface="Times New Roman" pitchFamily="18" charset="0"/>
                <a:cs typeface="Times New Roman" pitchFamily="18" charset="0"/>
              </a:rPr>
              <a:t>Innovation- assess </a:t>
            </a:r>
            <a:r>
              <a:rPr lang="en-US" dirty="0" err="1" smtClean="0">
                <a:latin typeface="Times New Roman" pitchFamily="18" charset="0"/>
                <a:cs typeface="Times New Roman" pitchFamily="18" charset="0"/>
              </a:rPr>
              <a:t>mkt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dd</a:t>
            </a:r>
            <a:r>
              <a:rPr lang="en-US" dirty="0" smtClean="0">
                <a:latin typeface="Times New Roman" pitchFamily="18" charset="0"/>
                <a:cs typeface="Times New Roman" pitchFamily="18" charset="0"/>
              </a:rPr>
              <a:t> &amp; innovate to meet </a:t>
            </a:r>
            <a:r>
              <a:rPr lang="en-US" dirty="0" err="1" smtClean="0">
                <a:latin typeface="Times New Roman" pitchFamily="18" charset="0"/>
                <a:cs typeface="Times New Roman" pitchFamily="18" charset="0"/>
              </a:rPr>
              <a:t>dd</a:t>
            </a:r>
            <a:endParaRPr lang="en-US" dirty="0" smtClean="0">
              <a:latin typeface="Times New Roman" pitchFamily="18" charset="0"/>
              <a:cs typeface="Times New Roman" pitchFamily="18" charset="0"/>
            </a:endParaRPr>
          </a:p>
          <a:p>
            <a:pPr marL="0" marR="0" algn="just">
              <a:lnSpc>
                <a:spcPct val="150000"/>
              </a:lnSpc>
              <a:spcBef>
                <a:spcPts val="0"/>
              </a:spcBef>
              <a:spcAft>
                <a:spcPts val="0"/>
              </a:spcAft>
            </a:pPr>
            <a:r>
              <a:rPr lang="en-US" dirty="0" smtClean="0">
                <a:latin typeface="Times New Roman" pitchFamily="18" charset="0"/>
                <a:cs typeface="Times New Roman" pitchFamily="18" charset="0"/>
              </a:rPr>
              <a:t>Willingness to Take Risks-invest money, assume financial risk, leave secured jobs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2154936"/>
          </a:xfrm>
        </p:spPr>
        <p:txBody>
          <a:bodyPr/>
          <a:lstStyle/>
          <a:p>
            <a:pPr marL="0" marR="0" algn="ctr">
              <a:lnSpc>
                <a:spcPct val="115000"/>
              </a:lnSpc>
              <a:spcBef>
                <a:spcPts val="0"/>
              </a:spcBef>
              <a:spcAft>
                <a:spcPts val="1000"/>
              </a:spcAft>
            </a:pPr>
            <a:r>
              <a:rPr lang="en-US" b="1" dirty="0" smtClean="0">
                <a:latin typeface="Times New Roman"/>
                <a:ea typeface="Calibri"/>
                <a:cs typeface="Times New Roman"/>
              </a:rPr>
              <a:t>Chapter five</a:t>
            </a:r>
            <a:r>
              <a:rPr lang="en-US" dirty="0" smtClean="0">
                <a:latin typeface="Calibri"/>
                <a:ea typeface="Calibri"/>
                <a:cs typeface="Times New Roman"/>
              </a:rPr>
              <a:t/>
            </a:r>
            <a:br>
              <a:rPr lang="en-US" dirty="0" smtClean="0">
                <a:latin typeface="Calibri"/>
                <a:ea typeface="Calibri"/>
                <a:cs typeface="Times New Roman"/>
              </a:rPr>
            </a:br>
            <a:r>
              <a:rPr lang="en-US" b="1" dirty="0" smtClean="0">
                <a:latin typeface="Times New Roman"/>
                <a:ea typeface="Calibri"/>
                <a:cs typeface="Times New Roman"/>
              </a:rPr>
              <a:t>Institutional set up for the promotion of small scale industry </a:t>
            </a:r>
            <a:r>
              <a:rPr lang="en-US" dirty="0" smtClean="0">
                <a:latin typeface="Calibri"/>
                <a:ea typeface="Calibri"/>
                <a:cs typeface="Times New Roman"/>
              </a:rPr>
              <a:t/>
            </a:r>
            <a:br>
              <a:rPr lang="en-US" dirty="0" smtClean="0">
                <a:latin typeface="Calibri"/>
                <a:ea typeface="Calibri"/>
                <a:cs typeface="Times New Roman"/>
              </a:rPr>
            </a:br>
            <a:endParaRPr lang="en-US" dirty="0"/>
          </a:p>
        </p:txBody>
      </p:sp>
      <p:sp>
        <p:nvSpPr>
          <p:cNvPr id="3" name="Content Placeholder 2"/>
          <p:cNvSpPr>
            <a:spLocks noGrp="1"/>
          </p:cNvSpPr>
          <p:nvPr>
            <p:ph idx="1"/>
          </p:nvPr>
        </p:nvSpPr>
        <p:spPr>
          <a:xfrm>
            <a:off x="685800" y="3200400"/>
            <a:ext cx="8001000" cy="3155160"/>
          </a:xfrm>
        </p:spPr>
        <p:txBody>
          <a:bodyPr/>
          <a:lstStyle/>
          <a:p>
            <a:pPr marL="0" marR="0" algn="just">
              <a:lnSpc>
                <a:spcPct val="150000"/>
              </a:lnSpc>
              <a:spcBef>
                <a:spcPts val="0"/>
              </a:spcBef>
              <a:spcAft>
                <a:spcPts val="0"/>
              </a:spcAft>
            </a:pPr>
            <a:r>
              <a:rPr lang="en-US" dirty="0" smtClean="0">
                <a:latin typeface="Times New Roman"/>
                <a:ea typeface="Times New Roman"/>
                <a:cs typeface="Times New Roman"/>
              </a:rPr>
              <a:t>Office space</a:t>
            </a:r>
            <a:endParaRPr lang="en-US" dirty="0" smtClean="0">
              <a:latin typeface="Calibri"/>
              <a:ea typeface="Calibri"/>
              <a:cs typeface="Times New Roman"/>
            </a:endParaRPr>
          </a:p>
          <a:p>
            <a:pPr marL="0" marR="0" algn="just">
              <a:lnSpc>
                <a:spcPct val="150000"/>
              </a:lnSpc>
              <a:spcBef>
                <a:spcPts val="0"/>
              </a:spcBef>
              <a:spcAft>
                <a:spcPts val="0"/>
              </a:spcAft>
            </a:pPr>
            <a:r>
              <a:rPr lang="en-US" dirty="0" smtClean="0">
                <a:latin typeface="Times New Roman"/>
                <a:ea typeface="Times New Roman"/>
                <a:cs typeface="Times New Roman"/>
              </a:rPr>
              <a:t>Office equipment </a:t>
            </a:r>
            <a:endParaRPr lang="en-US" dirty="0" smtClean="0">
              <a:latin typeface="Calibri"/>
              <a:ea typeface="Calibri"/>
              <a:cs typeface="Times New Roman"/>
            </a:endParaRPr>
          </a:p>
          <a:p>
            <a:pPr marL="0" marR="0" algn="just">
              <a:lnSpc>
                <a:spcPct val="150000"/>
              </a:lnSpc>
              <a:spcBef>
                <a:spcPts val="0"/>
              </a:spcBef>
              <a:spcAft>
                <a:spcPts val="0"/>
              </a:spcAft>
            </a:pPr>
            <a:r>
              <a:rPr lang="en-US" dirty="0" smtClean="0">
                <a:latin typeface="Times New Roman"/>
                <a:ea typeface="Times New Roman"/>
                <a:cs typeface="Times New Roman"/>
              </a:rPr>
              <a:t>Checking account</a:t>
            </a:r>
            <a:endParaRPr lang="en-US" dirty="0" smtClean="0">
              <a:latin typeface="Calibri"/>
              <a:ea typeface="Calibri"/>
              <a:cs typeface="Times New Roman"/>
            </a:endParaRPr>
          </a:p>
          <a:p>
            <a:pPr marL="0" marR="0" algn="just">
              <a:lnSpc>
                <a:spcPct val="150000"/>
              </a:lnSpc>
              <a:spcBef>
                <a:spcPts val="0"/>
              </a:spcBef>
              <a:spcAft>
                <a:spcPts val="0"/>
              </a:spcAft>
            </a:pPr>
            <a:r>
              <a:rPr lang="en-US" dirty="0" smtClean="0">
                <a:latin typeface="Times New Roman"/>
                <a:ea typeface="Times New Roman"/>
                <a:cs typeface="Times New Roman"/>
              </a:rPr>
              <a:t>Business ledger</a:t>
            </a:r>
            <a:endParaRPr lang="en-US" dirty="0" smtClean="0">
              <a:latin typeface="Calibri"/>
              <a:ea typeface="Calibri"/>
              <a:cs typeface="Times New Roman"/>
            </a:endParaRP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914400"/>
          </a:xfrm>
        </p:spPr>
        <p:txBody>
          <a:bodyPr/>
          <a:lstStyle/>
          <a:p>
            <a:r>
              <a:rPr lang="en-US" b="1" dirty="0" smtClean="0">
                <a:latin typeface="Times New Roman"/>
                <a:ea typeface="Calibri"/>
                <a:cs typeface="Times New Roman"/>
              </a:rPr>
              <a:t>Financing the small scale industry</a:t>
            </a:r>
            <a:r>
              <a:rPr lang="en-US" dirty="0" smtClean="0">
                <a:latin typeface="Calibri"/>
                <a:ea typeface="Calibri"/>
                <a:cs typeface="Times New Roman"/>
              </a:rPr>
              <a:t/>
            </a:r>
            <a:br>
              <a:rPr lang="en-US" dirty="0" smtClean="0">
                <a:latin typeface="Calibri"/>
                <a:ea typeface="Calibri"/>
                <a:cs typeface="Times New Roman"/>
              </a:rPr>
            </a:br>
            <a:endParaRPr lang="en-US" dirty="0"/>
          </a:p>
        </p:txBody>
      </p:sp>
      <p:sp>
        <p:nvSpPr>
          <p:cNvPr id="3" name="Content Placeholder 2"/>
          <p:cNvSpPr>
            <a:spLocks noGrp="1"/>
          </p:cNvSpPr>
          <p:nvPr>
            <p:ph idx="1"/>
          </p:nvPr>
        </p:nvSpPr>
        <p:spPr>
          <a:xfrm>
            <a:off x="762000" y="990600"/>
            <a:ext cx="7924800" cy="5638800"/>
          </a:xfrm>
        </p:spPr>
        <p:txBody>
          <a:bodyPr>
            <a:normAutofit/>
          </a:bodyPr>
          <a:lstStyle/>
          <a:p>
            <a:pPr marL="0" marR="0" algn="just">
              <a:lnSpc>
                <a:spcPct val="115000"/>
              </a:lnSpc>
              <a:spcBef>
                <a:spcPts val="0"/>
              </a:spcBef>
              <a:spcAft>
                <a:spcPts val="0"/>
              </a:spcAft>
            </a:pPr>
            <a:r>
              <a:rPr lang="en-US" b="1" dirty="0" smtClean="0">
                <a:latin typeface="Times New Roman"/>
                <a:ea typeface="Times New Roman"/>
                <a:cs typeface="Times New Roman"/>
              </a:rPr>
              <a:t>Step 1</a:t>
            </a:r>
            <a:endParaRPr lang="en-US" dirty="0" smtClean="0">
              <a:latin typeface="Calibri"/>
              <a:ea typeface="Calibri"/>
              <a:cs typeface="Times New Roman"/>
            </a:endParaRPr>
          </a:p>
          <a:p>
            <a:pPr marL="342900" lvl="0" algn="just">
              <a:lnSpc>
                <a:spcPct val="115000"/>
              </a:lnSpc>
              <a:spcBef>
                <a:spcPts val="0"/>
              </a:spcBef>
              <a:spcAft>
                <a:spcPts val="1000"/>
              </a:spcAft>
              <a:buFont typeface="Times New Roman"/>
              <a:buChar char="-"/>
            </a:pPr>
            <a:r>
              <a:rPr lang="en-US" dirty="0" smtClean="0">
                <a:latin typeface="Times New Roman"/>
                <a:ea typeface="Times New Roman"/>
                <a:cs typeface="Times New Roman"/>
              </a:rPr>
              <a:t>Write a business plan; Include management, marketing, operations and financial strategy </a:t>
            </a:r>
            <a:endParaRPr lang="en-US" dirty="0" smtClean="0">
              <a:latin typeface="Calibri"/>
              <a:ea typeface="Times New Roman"/>
              <a:cs typeface="Times New Roman"/>
            </a:endParaRPr>
          </a:p>
          <a:p>
            <a:pPr marL="0" marR="0" algn="just">
              <a:lnSpc>
                <a:spcPct val="115000"/>
              </a:lnSpc>
              <a:spcBef>
                <a:spcPts val="0"/>
              </a:spcBef>
              <a:spcAft>
                <a:spcPts val="0"/>
              </a:spcAft>
            </a:pPr>
            <a:r>
              <a:rPr lang="en-US" b="1" dirty="0" smtClean="0">
                <a:latin typeface="Times New Roman"/>
                <a:ea typeface="Times New Roman"/>
                <a:cs typeface="Times New Roman"/>
              </a:rPr>
              <a:t>Step 2</a:t>
            </a:r>
            <a:endParaRPr lang="en-US" dirty="0" smtClean="0">
              <a:latin typeface="Calibri"/>
              <a:ea typeface="Calibri"/>
              <a:cs typeface="Times New Roman"/>
            </a:endParaRPr>
          </a:p>
          <a:p>
            <a:pPr marL="0" marR="0" algn="just">
              <a:lnSpc>
                <a:spcPct val="115000"/>
              </a:lnSpc>
              <a:spcBef>
                <a:spcPts val="0"/>
              </a:spcBef>
              <a:spcAft>
                <a:spcPts val="1000"/>
              </a:spcAft>
            </a:pPr>
            <a:r>
              <a:rPr lang="en-US" dirty="0" smtClean="0">
                <a:latin typeface="Times New Roman"/>
                <a:ea typeface="Times New Roman"/>
                <a:cs typeface="Times New Roman"/>
              </a:rPr>
              <a:t>Contact the Small Business Administration: collect information on the micro-lending program and a listing of micro-lenders</a:t>
            </a:r>
            <a:endParaRPr lang="en-US" dirty="0" smtClean="0">
              <a:latin typeface="Calibri"/>
              <a:ea typeface="Calibri"/>
              <a:cs typeface="Times New Roman"/>
            </a:endParaRPr>
          </a:p>
          <a:p>
            <a:pPr marL="0" marR="0" algn="just">
              <a:lnSpc>
                <a:spcPct val="115000"/>
              </a:lnSpc>
              <a:spcBef>
                <a:spcPts val="0"/>
              </a:spcBef>
              <a:spcAft>
                <a:spcPts val="0"/>
              </a:spcAft>
            </a:pPr>
            <a:r>
              <a:rPr lang="en-US" b="1" dirty="0" smtClean="0">
                <a:latin typeface="Times New Roman"/>
                <a:ea typeface="Times New Roman"/>
                <a:cs typeface="Times New Roman"/>
              </a:rPr>
              <a:t>Step 3</a:t>
            </a:r>
            <a:endParaRPr lang="en-US" dirty="0" smtClean="0">
              <a:latin typeface="Calibri"/>
              <a:ea typeface="Calibri"/>
              <a:cs typeface="Times New Roman"/>
            </a:endParaRPr>
          </a:p>
          <a:p>
            <a:pPr marL="0" marR="0" algn="just">
              <a:lnSpc>
                <a:spcPct val="115000"/>
              </a:lnSpc>
              <a:spcBef>
                <a:spcPts val="0"/>
              </a:spcBef>
              <a:spcAft>
                <a:spcPts val="1000"/>
              </a:spcAft>
            </a:pPr>
            <a:r>
              <a:rPr lang="en-US" dirty="0" smtClean="0">
                <a:latin typeface="Times New Roman"/>
                <a:ea typeface="Times New Roman"/>
                <a:cs typeface="Times New Roman"/>
              </a:rPr>
              <a:t>Contact a participating lender</a:t>
            </a:r>
            <a:endParaRPr lang="en-US" dirty="0" smtClean="0">
              <a:latin typeface="Calibri"/>
              <a:ea typeface="Calibri"/>
              <a:cs typeface="Times New Roman"/>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Calibri"/>
                <a:cs typeface="Times New Roman"/>
              </a:rPr>
              <a:t>Management concepts</a:t>
            </a:r>
            <a:r>
              <a:rPr lang="en-US" dirty="0" smtClean="0">
                <a:latin typeface="Calibri"/>
                <a:ea typeface="Calibri"/>
                <a:cs typeface="Times New Roman"/>
              </a:rPr>
              <a:t/>
            </a:r>
            <a:br>
              <a:rPr lang="en-US" dirty="0" smtClean="0">
                <a:latin typeface="Calibri"/>
                <a:ea typeface="Calibri"/>
                <a:cs typeface="Times New Roman"/>
              </a:rPr>
            </a:br>
            <a:endParaRPr lang="en-US" dirty="0"/>
          </a:p>
        </p:txBody>
      </p:sp>
      <p:sp>
        <p:nvSpPr>
          <p:cNvPr id="3" name="Content Placeholder 2"/>
          <p:cNvSpPr>
            <a:spLocks noGrp="1"/>
          </p:cNvSpPr>
          <p:nvPr>
            <p:ph idx="1"/>
          </p:nvPr>
        </p:nvSpPr>
        <p:spPr>
          <a:xfrm>
            <a:off x="762000" y="1447800"/>
            <a:ext cx="8077200" cy="5105400"/>
          </a:xfrm>
        </p:spPr>
        <p:txBody>
          <a:bodyPr/>
          <a:lstStyle/>
          <a:p>
            <a:pPr marL="0" marR="0" algn="just">
              <a:lnSpc>
                <a:spcPct val="115000"/>
              </a:lnSpc>
              <a:spcBef>
                <a:spcPts val="0"/>
              </a:spcBef>
              <a:spcAft>
                <a:spcPts val="1000"/>
              </a:spcAft>
            </a:pPr>
            <a:r>
              <a:rPr lang="en-US" dirty="0" smtClean="0">
                <a:latin typeface="Times New Roman"/>
                <a:ea typeface="Calibri"/>
                <a:cs typeface="Times New Roman"/>
              </a:rPr>
              <a:t>“it is a social process entailing responsibility for the effective and economical planning and regulation of the operations of an enterprise, in fulfillment of a given purpose or task.” </a:t>
            </a:r>
            <a:endParaRPr lang="en-US" dirty="0" smtClean="0">
              <a:latin typeface="Calibri"/>
              <a:ea typeface="Calibri"/>
              <a:cs typeface="Times New Roman"/>
            </a:endParaRPr>
          </a:p>
          <a:p>
            <a:pPr>
              <a:buNone/>
            </a:pPr>
            <a:r>
              <a:rPr lang="en-US" dirty="0" smtClean="0">
                <a:latin typeface="Times New Roman"/>
                <a:ea typeface="Calibri"/>
                <a:cs typeface="Times New Roman"/>
              </a:rPr>
              <a:t> </a:t>
            </a:r>
          </a:p>
          <a:p>
            <a:pPr>
              <a:buNone/>
            </a:pPr>
            <a:r>
              <a:rPr lang="en-US" dirty="0" smtClean="0">
                <a:latin typeface="Times New Roman"/>
                <a:ea typeface="Calibri"/>
                <a:cs typeface="Times New Roman"/>
              </a:rPr>
              <a:t>“it is a process by which a cooperative group directs action towards a common goal”. Joseph Massie</a:t>
            </a:r>
            <a:endParaRPr lang="en-US" dirty="0" smtClean="0">
              <a:latin typeface="Calibri"/>
              <a:ea typeface="Calibri"/>
              <a:cs typeface="Times New Roman"/>
            </a:endParaRP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914400"/>
          </a:xfrm>
        </p:spPr>
        <p:txBody>
          <a:bodyPr/>
          <a:lstStyle/>
          <a:p>
            <a:r>
              <a:rPr lang="en-US" b="1" dirty="0" smtClean="0"/>
              <a:t>Features of Management</a:t>
            </a:r>
            <a:br>
              <a:rPr lang="en-US" b="1" dirty="0" smtClean="0"/>
            </a:br>
            <a:endParaRPr lang="en-US" dirty="0"/>
          </a:p>
        </p:txBody>
      </p:sp>
      <p:sp>
        <p:nvSpPr>
          <p:cNvPr id="3" name="Content Placeholder 2"/>
          <p:cNvSpPr>
            <a:spLocks noGrp="1"/>
          </p:cNvSpPr>
          <p:nvPr>
            <p:ph idx="1"/>
          </p:nvPr>
        </p:nvSpPr>
        <p:spPr>
          <a:xfrm>
            <a:off x="533400" y="1219200"/>
            <a:ext cx="8382000" cy="5410200"/>
          </a:xfrm>
        </p:spPr>
        <p:txBody>
          <a:bodyPr>
            <a:normAutofit lnSpcReduction="10000"/>
          </a:bodyPr>
          <a:lstStyle/>
          <a:p>
            <a:pPr lvl="0"/>
            <a:r>
              <a:rPr lang="en-US" sz="3600" dirty="0" smtClean="0"/>
              <a:t>group effort for achieving common goal </a:t>
            </a:r>
          </a:p>
          <a:p>
            <a:pPr lvl="0"/>
            <a:r>
              <a:rPr lang="en-US" sz="3600" dirty="0" smtClean="0"/>
              <a:t>Planning and effective use of resources. </a:t>
            </a:r>
          </a:p>
          <a:p>
            <a:pPr lvl="0"/>
            <a:r>
              <a:rPr lang="en-US" sz="3600" dirty="0" smtClean="0"/>
              <a:t>It is a problem solving effort </a:t>
            </a:r>
          </a:p>
          <a:p>
            <a:pPr lvl="0"/>
            <a:r>
              <a:rPr lang="en-US" sz="3600" dirty="0" smtClean="0"/>
              <a:t>It is a process consisting of planning, organizing, staffing, directing and controlling </a:t>
            </a:r>
          </a:p>
          <a:p>
            <a:pPr lvl="0"/>
            <a:r>
              <a:rPr lang="en-US" sz="3600" dirty="0" smtClean="0"/>
              <a:t>getting things done through and by others. </a:t>
            </a:r>
          </a:p>
          <a:p>
            <a:pPr lvl="0"/>
            <a:r>
              <a:rPr lang="en-US" sz="3600" dirty="0" smtClean="0"/>
              <a:t>It is an Art as well as Science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Calibri"/>
                <a:cs typeface="Times New Roman"/>
              </a:rPr>
              <a:t>Managing business ventures</a:t>
            </a:r>
            <a:r>
              <a:rPr lang="en-US" dirty="0" smtClean="0">
                <a:latin typeface="Calibri"/>
                <a:ea typeface="Calibri"/>
                <a:cs typeface="Times New Roman"/>
              </a:rPr>
              <a:t/>
            </a:r>
            <a:br>
              <a:rPr lang="en-US" dirty="0" smtClean="0">
                <a:latin typeface="Calibri"/>
                <a:ea typeface="Calibri"/>
                <a:cs typeface="Times New Roman"/>
              </a:rPr>
            </a:br>
            <a:endParaRPr lang="en-US" dirty="0"/>
          </a:p>
        </p:txBody>
      </p:sp>
      <p:sp>
        <p:nvSpPr>
          <p:cNvPr id="3" name="Content Placeholder 2"/>
          <p:cNvSpPr>
            <a:spLocks noGrp="1"/>
          </p:cNvSpPr>
          <p:nvPr>
            <p:ph idx="1"/>
          </p:nvPr>
        </p:nvSpPr>
        <p:spPr>
          <a:xfrm>
            <a:off x="914400" y="1783560"/>
            <a:ext cx="7772400" cy="4769640"/>
          </a:xfrm>
        </p:spPr>
        <p:txBody>
          <a:bodyPr>
            <a:normAutofit lnSpcReduction="10000"/>
          </a:bodyPr>
          <a:lstStyle/>
          <a:p>
            <a:pPr marL="0" marR="0" algn="just">
              <a:lnSpc>
                <a:spcPct val="115000"/>
              </a:lnSpc>
            </a:pPr>
            <a:r>
              <a:rPr lang="en-US" sz="3200" b="1" dirty="0" smtClean="0">
                <a:latin typeface="+mj-lt"/>
                <a:ea typeface="Times New Roman"/>
              </a:rPr>
              <a:t>Venture management</a:t>
            </a:r>
            <a:r>
              <a:rPr lang="en-US" sz="3200" dirty="0" smtClean="0">
                <a:latin typeface="+mj-lt"/>
                <a:ea typeface="Times New Roman"/>
              </a:rPr>
              <a:t> is a business management discipline which is focused on the skills and practices required to manage the rapid growth of new business in highly dynamic environments. These environments are often characterized by rapid technology change.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Calibri"/>
                <a:cs typeface="Times New Roman"/>
              </a:rPr>
              <a:t>Functions of management</a:t>
            </a:r>
            <a:r>
              <a:rPr lang="en-US" dirty="0" smtClean="0">
                <a:latin typeface="Calibri"/>
                <a:ea typeface="Calibri"/>
                <a:cs typeface="Times New Roman"/>
              </a:rPr>
              <a:t/>
            </a:r>
            <a:br>
              <a:rPr lang="en-US" dirty="0" smtClean="0">
                <a:latin typeface="Calibri"/>
                <a:ea typeface="Calibri"/>
                <a:cs typeface="Times New Roman"/>
              </a:rPr>
            </a:br>
            <a:endParaRPr lang="en-US" dirty="0"/>
          </a:p>
        </p:txBody>
      </p:sp>
      <p:sp>
        <p:nvSpPr>
          <p:cNvPr id="3" name="Content Placeholder 2"/>
          <p:cNvSpPr>
            <a:spLocks noGrp="1"/>
          </p:cNvSpPr>
          <p:nvPr>
            <p:ph idx="1"/>
          </p:nvPr>
        </p:nvSpPr>
        <p:spPr>
          <a:xfrm>
            <a:off x="685800" y="1371600"/>
            <a:ext cx="8001000" cy="5181600"/>
          </a:xfrm>
        </p:spPr>
        <p:txBody>
          <a:bodyPr>
            <a:normAutofit/>
          </a:bodyPr>
          <a:lstStyle/>
          <a:p>
            <a:pPr marL="0" marR="0" algn="just">
              <a:lnSpc>
                <a:spcPct val="115000"/>
              </a:lnSpc>
              <a:spcBef>
                <a:spcPts val="0"/>
              </a:spcBef>
              <a:spcAft>
                <a:spcPts val="0"/>
              </a:spcAft>
            </a:pPr>
            <a:r>
              <a:rPr lang="en-US" b="1" dirty="0" smtClean="0">
                <a:latin typeface="Times New Roman"/>
                <a:ea typeface="Times New Roman"/>
              </a:rPr>
              <a:t>Planning </a:t>
            </a:r>
            <a:endParaRPr lang="en-US" dirty="0" smtClean="0">
              <a:latin typeface="Times New Roman"/>
              <a:ea typeface="Times New Roman"/>
            </a:endParaRPr>
          </a:p>
          <a:p>
            <a:pPr marL="0" marR="0" algn="just">
              <a:lnSpc>
                <a:spcPct val="115000"/>
              </a:lnSpc>
              <a:spcBef>
                <a:spcPts val="0"/>
              </a:spcBef>
              <a:spcAft>
                <a:spcPts val="0"/>
              </a:spcAft>
              <a:buNone/>
            </a:pPr>
            <a:r>
              <a:rPr lang="en-US" dirty="0" smtClean="0">
                <a:latin typeface="+mj-lt"/>
                <a:ea typeface="Times New Roman"/>
              </a:rPr>
              <a:t>predetermining the activities to be performed and prescribing the means and methods of achieving </a:t>
            </a:r>
          </a:p>
          <a:p>
            <a:pPr marL="0" marR="0" algn="just">
              <a:lnSpc>
                <a:spcPct val="115000"/>
              </a:lnSpc>
              <a:spcBef>
                <a:spcPts val="0"/>
              </a:spcBef>
              <a:spcAft>
                <a:spcPts val="0"/>
              </a:spcAft>
              <a:buNone/>
            </a:pPr>
            <a:r>
              <a:rPr lang="en-US" dirty="0" smtClean="0">
                <a:latin typeface="Times New Roman"/>
                <a:ea typeface="Times New Roman"/>
              </a:rPr>
              <a:t> </a:t>
            </a:r>
          </a:p>
          <a:p>
            <a:pPr marL="0" marR="0" algn="just">
              <a:lnSpc>
                <a:spcPct val="115000"/>
              </a:lnSpc>
              <a:spcBef>
                <a:spcPts val="0"/>
              </a:spcBef>
              <a:spcAft>
                <a:spcPts val="0"/>
              </a:spcAft>
            </a:pPr>
            <a:r>
              <a:rPr lang="en-US" b="1" dirty="0" smtClean="0">
                <a:latin typeface="Times New Roman"/>
                <a:ea typeface="Times New Roman"/>
              </a:rPr>
              <a:t>Organizing </a:t>
            </a:r>
            <a:endParaRPr lang="en-US" dirty="0" smtClean="0">
              <a:latin typeface="Times New Roman"/>
              <a:ea typeface="Times New Roman"/>
            </a:endParaRPr>
          </a:p>
          <a:p>
            <a:pPr marL="0" marR="0" algn="just">
              <a:lnSpc>
                <a:spcPct val="115000"/>
              </a:lnSpc>
              <a:spcBef>
                <a:spcPts val="0"/>
              </a:spcBef>
              <a:spcAft>
                <a:spcPts val="0"/>
              </a:spcAft>
              <a:buNone/>
            </a:pPr>
            <a:r>
              <a:rPr lang="en-US" dirty="0" smtClean="0">
                <a:latin typeface="+mj-lt"/>
                <a:ea typeface="Times New Roman"/>
              </a:rPr>
              <a:t>determining the activities needed to achieve the objectives, dividing and distributing the work and delegating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8458200" cy="6553200"/>
          </a:xfrm>
        </p:spPr>
        <p:txBody>
          <a:bodyPr>
            <a:normAutofit/>
          </a:bodyPr>
          <a:lstStyle/>
          <a:p>
            <a:pPr marL="0" marR="0" algn="just">
              <a:lnSpc>
                <a:spcPct val="115000"/>
              </a:lnSpc>
              <a:spcBef>
                <a:spcPts val="0"/>
              </a:spcBef>
              <a:spcAft>
                <a:spcPts val="0"/>
              </a:spcAft>
            </a:pPr>
            <a:r>
              <a:rPr lang="en-US" b="1" dirty="0" smtClean="0">
                <a:latin typeface="Times New Roman"/>
                <a:ea typeface="Calibri"/>
                <a:cs typeface="Times New Roman"/>
              </a:rPr>
              <a:t>Staffing</a:t>
            </a:r>
            <a:endParaRPr lang="en-US" dirty="0" smtClean="0">
              <a:latin typeface="Calibri"/>
              <a:ea typeface="Calibri"/>
              <a:cs typeface="Times New Roman"/>
            </a:endParaRPr>
          </a:p>
          <a:p>
            <a:pPr marL="0" marR="0" algn="just">
              <a:lnSpc>
                <a:spcPct val="115000"/>
              </a:lnSpc>
              <a:spcBef>
                <a:spcPts val="0"/>
              </a:spcBef>
              <a:spcAft>
                <a:spcPts val="0"/>
              </a:spcAft>
              <a:buNone/>
            </a:pPr>
            <a:r>
              <a:rPr lang="en-US" dirty="0" smtClean="0">
                <a:latin typeface="+mj-lt"/>
                <a:ea typeface="Calibri"/>
                <a:cs typeface="Times New Roman"/>
              </a:rPr>
              <a:t>manning the positions created in the organizational structure</a:t>
            </a:r>
          </a:p>
          <a:p>
            <a:pPr marL="0" marR="0" algn="just">
              <a:lnSpc>
                <a:spcPct val="115000"/>
              </a:lnSpc>
              <a:spcBef>
                <a:spcPts val="0"/>
              </a:spcBef>
              <a:spcAft>
                <a:spcPts val="0"/>
              </a:spcAft>
            </a:pPr>
            <a:r>
              <a:rPr lang="en-US" b="1" dirty="0" smtClean="0">
                <a:latin typeface="Times New Roman"/>
                <a:ea typeface="Calibri"/>
                <a:cs typeface="Times New Roman"/>
              </a:rPr>
              <a:t>Directing</a:t>
            </a:r>
            <a:endParaRPr lang="en-US" dirty="0" smtClean="0">
              <a:latin typeface="Calibri"/>
              <a:ea typeface="Calibri"/>
              <a:cs typeface="Times New Roman"/>
            </a:endParaRPr>
          </a:p>
          <a:p>
            <a:pPr marL="0" marR="0" indent="0" algn="just">
              <a:lnSpc>
                <a:spcPct val="115000"/>
              </a:lnSpc>
              <a:spcBef>
                <a:spcPts val="0"/>
              </a:spcBef>
              <a:spcAft>
                <a:spcPts val="0"/>
              </a:spcAft>
              <a:buNone/>
            </a:pPr>
            <a:r>
              <a:rPr lang="en-US" dirty="0" smtClean="0">
                <a:latin typeface="+mj-lt"/>
                <a:ea typeface="Times New Roman"/>
              </a:rPr>
              <a:t>guiding and leading the subordinates</a:t>
            </a:r>
          </a:p>
          <a:p>
            <a:pPr marL="0" marR="0" algn="just">
              <a:lnSpc>
                <a:spcPct val="115000"/>
              </a:lnSpc>
              <a:spcBef>
                <a:spcPts val="0"/>
              </a:spcBef>
              <a:spcAft>
                <a:spcPts val="0"/>
              </a:spcAft>
              <a:buNone/>
            </a:pPr>
            <a:r>
              <a:rPr lang="en-US" dirty="0" smtClean="0">
                <a:latin typeface="+mj-lt"/>
                <a:ea typeface="Calibri"/>
                <a:cs typeface="Times New Roman"/>
              </a:rPr>
              <a:t>ensure that all groups and persons work together harmoniously, efficiently and economically towards the common objectives</a:t>
            </a:r>
          </a:p>
          <a:p>
            <a:pPr marL="0" marR="0" algn="just">
              <a:lnSpc>
                <a:spcPct val="115000"/>
              </a:lnSpc>
              <a:spcBef>
                <a:spcPts val="1200"/>
              </a:spcBef>
              <a:spcAft>
                <a:spcPts val="0"/>
              </a:spcAft>
              <a:buNone/>
            </a:pPr>
            <a:r>
              <a:rPr lang="en-US" b="1" dirty="0" smtClean="0">
                <a:latin typeface="Times New Roman"/>
                <a:ea typeface="Calibri"/>
                <a:cs typeface="Times New Roman"/>
              </a:rPr>
              <a:t>Controlling</a:t>
            </a:r>
            <a:endParaRPr lang="en-US" dirty="0" smtClean="0">
              <a:latin typeface="Calibri"/>
              <a:ea typeface="Calibri"/>
              <a:cs typeface="Times New Roman"/>
            </a:endParaRPr>
          </a:p>
          <a:p>
            <a:pPr marL="0" marR="0" indent="0" algn="just">
              <a:lnSpc>
                <a:spcPct val="115000"/>
              </a:lnSpc>
              <a:spcBef>
                <a:spcPts val="0"/>
              </a:spcBef>
              <a:spcAft>
                <a:spcPts val="0"/>
              </a:spcAft>
              <a:buNone/>
            </a:pPr>
            <a:r>
              <a:rPr lang="en-US" dirty="0" smtClean="0">
                <a:latin typeface="+mj-lt"/>
                <a:ea typeface="Times New Roman"/>
              </a:rPr>
              <a:t>ensures that performance according to pre-determined standards and plans</a:t>
            </a:r>
          </a:p>
          <a:p>
            <a:pPr marL="342900" marR="0" algn="just">
              <a:lnSpc>
                <a:spcPct val="115000"/>
              </a:lnSpc>
              <a:spcBef>
                <a:spcPts val="0"/>
              </a:spcBef>
              <a:spcAft>
                <a:spcPts val="1000"/>
              </a:spcAft>
              <a:buNone/>
            </a:pPr>
            <a:endParaRPr lang="en-US" dirty="0" smtClean="0">
              <a:latin typeface="Calibri"/>
              <a:ea typeface="Calibri"/>
              <a:cs typeface="Times New Roman"/>
            </a:endParaRP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Calibri"/>
                <a:cs typeface="Times New Roman"/>
              </a:rPr>
              <a:t>Major functional areas of mgmt</a:t>
            </a:r>
            <a:r>
              <a:rPr lang="en-US" dirty="0" smtClean="0">
                <a:latin typeface="Calibri"/>
                <a:ea typeface="Calibri"/>
                <a:cs typeface="Times New Roman"/>
              </a:rPr>
              <a:t/>
            </a:r>
            <a:br>
              <a:rPr lang="en-US" dirty="0" smtClean="0">
                <a:latin typeface="Calibri"/>
                <a:ea typeface="Calibri"/>
                <a:cs typeface="Times New Roman"/>
              </a:rPr>
            </a:br>
            <a:endParaRPr lang="en-US" dirty="0"/>
          </a:p>
        </p:txBody>
      </p:sp>
      <p:sp>
        <p:nvSpPr>
          <p:cNvPr id="3" name="Content Placeholder 2"/>
          <p:cNvSpPr>
            <a:spLocks noGrp="1"/>
          </p:cNvSpPr>
          <p:nvPr>
            <p:ph idx="1"/>
          </p:nvPr>
        </p:nvSpPr>
        <p:spPr>
          <a:xfrm>
            <a:off x="685800" y="1600200"/>
            <a:ext cx="8001000" cy="4755360"/>
          </a:xfrm>
        </p:spPr>
        <p:txBody>
          <a:bodyPr/>
          <a:lstStyle/>
          <a:p>
            <a:pPr marL="342900" lvl="0" algn="just">
              <a:lnSpc>
                <a:spcPct val="150000"/>
              </a:lnSpc>
              <a:spcBef>
                <a:spcPts val="0"/>
              </a:spcBef>
              <a:spcAft>
                <a:spcPts val="1000"/>
              </a:spcAft>
              <a:buNone/>
              <a:tabLst>
                <a:tab pos="457200" algn="l"/>
              </a:tabLst>
            </a:pPr>
            <a:r>
              <a:rPr lang="en-US" sz="3200" b="1" dirty="0" smtClean="0">
                <a:latin typeface="Times New Roman"/>
                <a:ea typeface="Calibri"/>
                <a:cs typeface="Times New Roman"/>
              </a:rPr>
              <a:t>1 Marketing management </a:t>
            </a:r>
            <a:endParaRPr lang="en-US" sz="3200" dirty="0" smtClean="0">
              <a:latin typeface="Calibri"/>
              <a:ea typeface="Calibri"/>
              <a:cs typeface="Times New Roman"/>
            </a:endParaRPr>
          </a:p>
          <a:p>
            <a:pPr marL="0" marR="0" algn="just">
              <a:lnSpc>
                <a:spcPct val="150000"/>
              </a:lnSpc>
              <a:spcBef>
                <a:spcPts val="0"/>
              </a:spcBef>
              <a:spcAft>
                <a:spcPts val="1000"/>
              </a:spcAft>
              <a:buNone/>
            </a:pPr>
            <a:r>
              <a:rPr lang="en-US" sz="3200" dirty="0" smtClean="0">
                <a:latin typeface="+mj-lt"/>
                <a:ea typeface="Times New Roman"/>
                <a:cs typeface="Times New Roman"/>
              </a:rPr>
              <a:t>Marketing management is the planning and implementation of a company's production, pricing, distribution and promotional strategies</a:t>
            </a:r>
            <a:endParaRPr lang="en-US" sz="3200" dirty="0" smtClean="0">
              <a:latin typeface="+mj-lt"/>
              <a:ea typeface="Calibri"/>
              <a:cs typeface="Times New Roman"/>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77200" cy="6553200"/>
          </a:xfrm>
        </p:spPr>
        <p:txBody>
          <a:bodyPr>
            <a:normAutofit fontScale="85000" lnSpcReduction="20000"/>
          </a:bodyPr>
          <a:lstStyle/>
          <a:p>
            <a:pPr marL="342900" lvl="0" algn="just">
              <a:lnSpc>
                <a:spcPct val="115000"/>
              </a:lnSpc>
              <a:spcBef>
                <a:spcPts val="0"/>
              </a:spcBef>
              <a:spcAft>
                <a:spcPts val="1000"/>
              </a:spcAft>
              <a:buNone/>
              <a:tabLst>
                <a:tab pos="457200" algn="l"/>
              </a:tabLst>
            </a:pPr>
            <a:r>
              <a:rPr lang="en-US" sz="4600" b="1" dirty="0" smtClean="0">
                <a:latin typeface="Times New Roman"/>
                <a:ea typeface="Calibri"/>
                <a:cs typeface="Times New Roman"/>
              </a:rPr>
              <a:t>2 Financial management</a:t>
            </a:r>
            <a:endParaRPr lang="en-US" sz="4600" dirty="0" smtClean="0">
              <a:latin typeface="Calibri"/>
              <a:ea typeface="Calibri"/>
              <a:cs typeface="Times New Roman"/>
            </a:endParaRPr>
          </a:p>
          <a:p>
            <a:pPr marL="342900" lvl="0" algn="just">
              <a:lnSpc>
                <a:spcPct val="150000"/>
              </a:lnSpc>
              <a:spcBef>
                <a:spcPts val="0"/>
              </a:spcBef>
              <a:buFont typeface="Times New Roman"/>
              <a:buChar char="-"/>
            </a:pPr>
            <a:r>
              <a:rPr lang="en-US" dirty="0" smtClean="0">
                <a:latin typeface="+mj-lt"/>
                <a:ea typeface="Calibri"/>
                <a:cs typeface="Times New Roman"/>
              </a:rPr>
              <a:t>To collect finance</a:t>
            </a:r>
            <a:r>
              <a:rPr lang="en-US" dirty="0" smtClean="0">
                <a:latin typeface="+mj-lt"/>
              </a:rPr>
              <a:t> </a:t>
            </a:r>
            <a:r>
              <a:rPr lang="en-US" dirty="0" smtClean="0">
                <a:latin typeface="+mj-lt"/>
                <a:ea typeface="Calibri"/>
                <a:cs typeface="Times New Roman"/>
              </a:rPr>
              <a:t>for the company at a low cost</a:t>
            </a:r>
          </a:p>
          <a:p>
            <a:pPr marL="342900" lvl="0" algn="just">
              <a:lnSpc>
                <a:spcPct val="150000"/>
              </a:lnSpc>
              <a:spcBef>
                <a:spcPts val="0"/>
              </a:spcBef>
              <a:buFont typeface="Times New Roman"/>
              <a:buChar char="-"/>
            </a:pPr>
            <a:r>
              <a:rPr lang="en-US" dirty="0" smtClean="0">
                <a:latin typeface="+mj-lt"/>
                <a:ea typeface="Calibri"/>
                <a:cs typeface="Times New Roman"/>
              </a:rPr>
              <a:t>To use it for earning maximum profits.</a:t>
            </a:r>
          </a:p>
          <a:p>
            <a:pPr marL="0" marR="0" algn="just">
              <a:lnSpc>
                <a:spcPct val="150000"/>
              </a:lnSpc>
              <a:spcBef>
                <a:spcPts val="0"/>
              </a:spcBef>
              <a:spcAft>
                <a:spcPts val="0"/>
              </a:spcAft>
            </a:pPr>
            <a:r>
              <a:rPr lang="en-US" dirty="0" smtClean="0">
                <a:latin typeface="+mj-lt"/>
                <a:ea typeface="Calibri"/>
                <a:cs typeface="Times New Roman"/>
              </a:rPr>
              <a:t>It is concerned with raising financial resources and their effective utilization towards achieving the organizational goals."</a:t>
            </a:r>
          </a:p>
          <a:p>
            <a:pPr marL="0" marR="0" algn="just">
              <a:lnSpc>
                <a:spcPct val="150000"/>
              </a:lnSpc>
            </a:pPr>
            <a:r>
              <a:rPr lang="en-US" dirty="0" smtClean="0">
                <a:latin typeface="+mj-lt"/>
                <a:ea typeface="Times New Roman"/>
              </a:rPr>
              <a:t>It means the efficient and effective management of money (funds) in such a manner as to accomplish the objectives of the organization.</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629400"/>
          </a:xfrm>
        </p:spPr>
        <p:txBody>
          <a:bodyPr>
            <a:normAutofit fontScale="77500" lnSpcReduction="20000"/>
          </a:bodyPr>
          <a:lstStyle/>
          <a:p>
            <a:pPr marL="342900" lvl="0" algn="just">
              <a:lnSpc>
                <a:spcPct val="115000"/>
              </a:lnSpc>
              <a:spcBef>
                <a:spcPts val="0"/>
              </a:spcBef>
              <a:spcAft>
                <a:spcPts val="1000"/>
              </a:spcAft>
              <a:buNone/>
              <a:tabLst>
                <a:tab pos="457200" algn="l"/>
              </a:tabLst>
            </a:pPr>
            <a:r>
              <a:rPr lang="en-US" sz="4100" b="1" dirty="0" smtClean="0">
                <a:latin typeface="Times New Roman"/>
                <a:ea typeface="Calibri"/>
                <a:cs typeface="Times New Roman"/>
              </a:rPr>
              <a:t>3 Human resource management</a:t>
            </a:r>
            <a:endParaRPr lang="en-US" sz="4100" dirty="0" smtClean="0">
              <a:latin typeface="Calibri"/>
              <a:ea typeface="Calibri"/>
              <a:cs typeface="Times New Roman"/>
            </a:endParaRPr>
          </a:p>
          <a:p>
            <a:pPr marL="0" marR="0" algn="just">
              <a:lnSpc>
                <a:spcPct val="150000"/>
              </a:lnSpc>
              <a:buFontTx/>
              <a:buChar char="-"/>
            </a:pPr>
            <a:r>
              <a:rPr lang="en-US" sz="3300" dirty="0" smtClean="0">
                <a:latin typeface="+mj-lt"/>
                <a:ea typeface="Times New Roman"/>
              </a:rPr>
              <a:t>conducting job analyses, </a:t>
            </a:r>
          </a:p>
          <a:p>
            <a:pPr marL="0" marR="0" algn="just">
              <a:lnSpc>
                <a:spcPct val="150000"/>
              </a:lnSpc>
              <a:buFontTx/>
              <a:buChar char="-"/>
            </a:pPr>
            <a:r>
              <a:rPr lang="en-US" sz="3300" dirty="0" smtClean="0">
                <a:latin typeface="+mj-lt"/>
                <a:ea typeface="Times New Roman"/>
              </a:rPr>
              <a:t>planning personnel needs, </a:t>
            </a:r>
          </a:p>
          <a:p>
            <a:pPr marL="0" marR="0" algn="just">
              <a:lnSpc>
                <a:spcPct val="150000"/>
              </a:lnSpc>
              <a:buFontTx/>
              <a:buChar char="-"/>
            </a:pPr>
            <a:r>
              <a:rPr lang="en-US" sz="3300" dirty="0" smtClean="0">
                <a:latin typeface="+mj-lt"/>
                <a:ea typeface="Times New Roman"/>
              </a:rPr>
              <a:t>recruiting the right people for the job, </a:t>
            </a:r>
          </a:p>
          <a:p>
            <a:pPr marL="0" marR="0" algn="just">
              <a:lnSpc>
                <a:spcPct val="150000"/>
              </a:lnSpc>
              <a:buFontTx/>
              <a:buChar char="-"/>
            </a:pPr>
            <a:r>
              <a:rPr lang="en-US" sz="3300" dirty="0" smtClean="0">
                <a:latin typeface="+mj-lt"/>
                <a:ea typeface="Times New Roman"/>
              </a:rPr>
              <a:t>orienting and training, </a:t>
            </a:r>
          </a:p>
          <a:p>
            <a:pPr marL="0" marR="0" algn="just">
              <a:lnSpc>
                <a:spcPct val="150000"/>
              </a:lnSpc>
              <a:buFontTx/>
              <a:buChar char="-"/>
            </a:pPr>
            <a:r>
              <a:rPr lang="en-US" sz="3300" dirty="0" smtClean="0">
                <a:latin typeface="+mj-lt"/>
                <a:ea typeface="Times New Roman"/>
              </a:rPr>
              <a:t>managing wages and providing benefits and incentives, </a:t>
            </a:r>
          </a:p>
          <a:p>
            <a:pPr marL="0" marR="0" algn="just">
              <a:lnSpc>
                <a:spcPct val="150000"/>
              </a:lnSpc>
              <a:buFontTx/>
              <a:buChar char="-"/>
            </a:pPr>
            <a:r>
              <a:rPr lang="en-US" sz="3300" dirty="0" smtClean="0">
                <a:latin typeface="+mj-lt"/>
                <a:ea typeface="Times New Roman"/>
              </a:rPr>
              <a:t>evaluating performance, </a:t>
            </a:r>
          </a:p>
          <a:p>
            <a:pPr marL="0" marR="0" algn="just">
              <a:lnSpc>
                <a:spcPct val="150000"/>
              </a:lnSpc>
              <a:buFontTx/>
              <a:buChar char="-"/>
            </a:pPr>
            <a:r>
              <a:rPr lang="en-US" sz="3300" dirty="0" smtClean="0">
                <a:latin typeface="+mj-lt"/>
                <a:ea typeface="Times New Roman"/>
              </a:rPr>
              <a:t>resolving disputes, and </a:t>
            </a:r>
          </a:p>
          <a:p>
            <a:pPr marL="0" marR="0" algn="just">
              <a:lnSpc>
                <a:spcPct val="150000"/>
              </a:lnSpc>
              <a:buFontTx/>
              <a:buChar char="-"/>
            </a:pPr>
            <a:r>
              <a:rPr lang="en-US" sz="3300" dirty="0" smtClean="0">
                <a:latin typeface="+mj-lt"/>
                <a:ea typeface="Times New Roman"/>
              </a:rPr>
              <a:t>communicating with all employees at all levels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Factors Starting a Business</a:t>
            </a:r>
            <a:br>
              <a:rPr lang="en-US" b="1" dirty="0" smtClean="0">
                <a:latin typeface="Times New Roman"/>
                <a:ea typeface="Times New Roman"/>
              </a:rPr>
            </a:br>
            <a:endParaRPr lang="en-US" dirty="0"/>
          </a:p>
        </p:txBody>
      </p:sp>
      <p:sp>
        <p:nvSpPr>
          <p:cNvPr id="3" name="Content Placeholder 2"/>
          <p:cNvSpPr>
            <a:spLocks noGrp="1"/>
          </p:cNvSpPr>
          <p:nvPr>
            <p:ph idx="1"/>
          </p:nvPr>
        </p:nvSpPr>
        <p:spPr>
          <a:xfrm>
            <a:off x="457200" y="1066800"/>
            <a:ext cx="8229600" cy="5562600"/>
          </a:xfrm>
        </p:spPr>
        <p:txBody>
          <a:bodyPr>
            <a:normAutofit fontScale="92500"/>
          </a:bodyPr>
          <a:lstStyle/>
          <a:p>
            <a:pPr lvl="0">
              <a:lnSpc>
                <a:spcPct val="150000"/>
              </a:lnSpc>
            </a:pPr>
            <a:r>
              <a:rPr lang="en-US" dirty="0" smtClean="0">
                <a:latin typeface="Times New Roman"/>
                <a:ea typeface="Times New Roman"/>
                <a:cs typeface="Times New Roman"/>
              </a:rPr>
              <a:t>Desire for Independence</a:t>
            </a:r>
          </a:p>
          <a:p>
            <a:pPr>
              <a:lnSpc>
                <a:spcPct val="150000"/>
              </a:lnSpc>
            </a:pPr>
            <a:r>
              <a:rPr lang="en-US" dirty="0" smtClean="0">
                <a:latin typeface="Times New Roman"/>
                <a:ea typeface="Times New Roman"/>
                <a:cs typeface="Times New Roman"/>
              </a:rPr>
              <a:t>Desire to Exploit an Opportunity</a:t>
            </a:r>
          </a:p>
          <a:p>
            <a:pPr lvl="0">
              <a:lnSpc>
                <a:spcPct val="150000"/>
              </a:lnSpc>
            </a:pPr>
            <a:r>
              <a:rPr lang="en-US" dirty="0" smtClean="0">
                <a:latin typeface="Times New Roman"/>
                <a:ea typeface="Times New Roman"/>
                <a:cs typeface="Times New Roman"/>
              </a:rPr>
              <a:t>Turning a Hobby or Work Experience into a Business</a:t>
            </a:r>
          </a:p>
          <a:p>
            <a:pPr lvl="0">
              <a:lnSpc>
                <a:spcPct val="150000"/>
              </a:lnSpc>
            </a:pPr>
            <a:r>
              <a:rPr lang="en-US" dirty="0" smtClean="0">
                <a:latin typeface="Times New Roman"/>
                <a:ea typeface="Times New Roman"/>
                <a:cs typeface="Times New Roman"/>
              </a:rPr>
              <a:t>Financial Incentive </a:t>
            </a:r>
          </a:p>
          <a:p>
            <a:pPr lvl="0">
              <a:lnSpc>
                <a:spcPct val="150000"/>
              </a:lnSpc>
            </a:pPr>
            <a:r>
              <a:rPr lang="en-US" dirty="0" smtClean="0">
                <a:latin typeface="Times New Roman"/>
                <a:ea typeface="Times New Roman"/>
              </a:rPr>
              <a:t>Redundancy </a:t>
            </a:r>
          </a:p>
          <a:p>
            <a:pPr lvl="0">
              <a:lnSpc>
                <a:spcPct val="150000"/>
              </a:lnSpc>
            </a:pPr>
            <a:r>
              <a:rPr lang="en-US" dirty="0" smtClean="0">
                <a:latin typeface="Times New Roman"/>
                <a:ea typeface="Times New Roman"/>
              </a:rPr>
              <a:t>Unemployment (or threat of)</a:t>
            </a:r>
          </a:p>
          <a:p>
            <a:pPr>
              <a:lnSpc>
                <a:spcPct val="150000"/>
              </a:lnSpc>
            </a:pPr>
            <a:r>
              <a:rPr lang="en-US" dirty="0" smtClean="0">
                <a:latin typeface="Times New Roman"/>
                <a:ea typeface="Times New Roman"/>
                <a:cs typeface="Times New Roman"/>
              </a:rPr>
              <a:t>Disagreement With Previous Employer:</a:t>
            </a:r>
          </a:p>
          <a:p>
            <a:pPr lvl="0"/>
            <a:endParaRPr lang="en-US" dirty="0" smtClean="0">
              <a:latin typeface="Times New Roman"/>
              <a:ea typeface="Times New Roman"/>
              <a:cs typeface="Times New Roman"/>
            </a:endParaRPr>
          </a:p>
          <a:p>
            <a:endParaRPr lang="en-US" dirty="0" smtClean="0">
              <a:latin typeface="Times New Roman"/>
              <a:ea typeface="Times New Roman"/>
              <a:cs typeface="Times New Roman"/>
            </a:endParaRPr>
          </a:p>
          <a:p>
            <a:pPr lvl="0"/>
            <a:endParaRPr lang="en-US" dirty="0" smtClean="0">
              <a:latin typeface="Times New Roman"/>
              <a:ea typeface="Times New Roman"/>
              <a:cs typeface="Times New Roman"/>
            </a:endParaRP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153400" cy="6553200"/>
          </a:xfrm>
        </p:spPr>
        <p:txBody>
          <a:bodyPr>
            <a:normAutofit fontScale="92500" lnSpcReduction="20000"/>
          </a:bodyPr>
          <a:lstStyle/>
          <a:p>
            <a:pPr marL="342900" lvl="0" algn="just">
              <a:lnSpc>
                <a:spcPct val="115000"/>
              </a:lnSpc>
              <a:spcBef>
                <a:spcPts val="0"/>
              </a:spcBef>
              <a:spcAft>
                <a:spcPts val="1000"/>
              </a:spcAft>
              <a:buNone/>
              <a:tabLst>
                <a:tab pos="457200" algn="l"/>
              </a:tabLst>
            </a:pPr>
            <a:r>
              <a:rPr lang="en-US" sz="3300" b="1" dirty="0" smtClean="0">
                <a:latin typeface="Times New Roman"/>
                <a:ea typeface="Calibri"/>
                <a:cs typeface="Times New Roman"/>
              </a:rPr>
              <a:t>4 Production management</a:t>
            </a:r>
            <a:endParaRPr lang="en-US" sz="3300" dirty="0" smtClean="0">
              <a:latin typeface="Calibri"/>
              <a:ea typeface="Calibri"/>
              <a:cs typeface="Times New Roman"/>
            </a:endParaRPr>
          </a:p>
          <a:p>
            <a:pPr marL="0" marR="0" algn="just">
              <a:lnSpc>
                <a:spcPct val="115000"/>
              </a:lnSpc>
              <a:spcBef>
                <a:spcPts val="0"/>
              </a:spcBef>
              <a:spcAft>
                <a:spcPts val="0"/>
              </a:spcAft>
            </a:pPr>
            <a:r>
              <a:rPr lang="en-US" sz="3300" dirty="0" smtClean="0">
                <a:latin typeface="+mj-lt"/>
                <a:ea typeface="Calibri"/>
                <a:cs typeface="Times New Roman"/>
              </a:rPr>
              <a:t>deals with converting raw materials into finished products</a:t>
            </a:r>
          </a:p>
          <a:p>
            <a:pPr marL="0" marR="0" algn="just">
              <a:lnSpc>
                <a:spcPct val="115000"/>
              </a:lnSpc>
            </a:pPr>
            <a:r>
              <a:rPr lang="en-US" sz="3300" dirty="0" smtClean="0">
                <a:latin typeface="+mj-lt"/>
                <a:ea typeface="Times New Roman"/>
              </a:rPr>
              <a:t>Its </a:t>
            </a:r>
            <a:r>
              <a:rPr lang="en-US" sz="3300" b="1" dirty="0" smtClean="0">
                <a:latin typeface="+mj-lt"/>
                <a:ea typeface="Times New Roman"/>
              </a:rPr>
              <a:t>objective</a:t>
            </a:r>
            <a:r>
              <a:rPr lang="en-US" sz="3300" dirty="0" smtClean="0">
                <a:latin typeface="+mj-lt"/>
                <a:ea typeface="Times New Roman"/>
              </a:rPr>
              <a:t> is to produce goods and services of the right quality, right quantity, at the right time and at minimum cost</a:t>
            </a:r>
          </a:p>
          <a:p>
            <a:pPr marL="0" marR="0" algn="just">
              <a:lnSpc>
                <a:spcPct val="115000"/>
              </a:lnSpc>
              <a:spcBef>
                <a:spcPts val="0"/>
              </a:spcBef>
              <a:spcAft>
                <a:spcPts val="1000"/>
              </a:spcAft>
            </a:pPr>
            <a:r>
              <a:rPr lang="en-US" sz="3300" dirty="0" smtClean="0">
                <a:latin typeface="+mj-lt"/>
                <a:ea typeface="Calibri"/>
                <a:cs typeface="Times New Roman"/>
              </a:rPr>
              <a:t>deals with decision-making related to production processes so that the resulting goods or service is produced according to specification, in the amount and by the schedule demanded and at minimum cost."</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algn="ctr">
              <a:spcBef>
                <a:spcPts val="0"/>
              </a:spcBef>
              <a:spcAft>
                <a:spcPts val="0"/>
              </a:spcAft>
            </a:pPr>
            <a:r>
              <a:rPr lang="en-US" sz="3200" b="1" dirty="0" smtClean="0">
                <a:latin typeface="Arial"/>
                <a:ea typeface="Times New Roman"/>
                <a:cs typeface="Times New Roman"/>
              </a:rPr>
              <a:t>Chapter Six</a:t>
            </a:r>
            <a:r>
              <a:rPr lang="en-US" sz="3200" dirty="0" smtClean="0">
                <a:latin typeface="EMBIHD+Palatino-Bold"/>
                <a:ea typeface="Times New Roman"/>
                <a:cs typeface="Times New Roman"/>
              </a:rPr>
              <a:t/>
            </a:r>
            <a:br>
              <a:rPr lang="en-US" sz="3200" dirty="0" smtClean="0">
                <a:latin typeface="EMBIHD+Palatino-Bold"/>
                <a:ea typeface="Times New Roman"/>
                <a:cs typeface="Times New Roman"/>
              </a:rPr>
            </a:br>
            <a:r>
              <a:rPr lang="en-US" sz="3200" b="1" dirty="0" smtClean="0">
                <a:latin typeface="Arial"/>
                <a:ea typeface="Times New Roman"/>
                <a:cs typeface="Times New Roman"/>
              </a:rPr>
              <a:t>Forms of Business Ownership</a:t>
            </a:r>
            <a:r>
              <a:rPr lang="en-US" sz="3200" dirty="0" smtClean="0">
                <a:latin typeface="EMBIHD+Palatino-Bold"/>
                <a:ea typeface="Times New Roman"/>
                <a:cs typeface="Times New Roman"/>
              </a:rPr>
              <a:t/>
            </a:r>
            <a:br>
              <a:rPr lang="en-US" sz="3200" dirty="0" smtClean="0">
                <a:latin typeface="EMBIHD+Palatino-Bold"/>
                <a:ea typeface="Times New Roman"/>
                <a:cs typeface="Times New Roman"/>
              </a:rPr>
            </a:br>
            <a:endParaRPr lang="en-US" dirty="0"/>
          </a:p>
        </p:txBody>
      </p:sp>
      <p:sp>
        <p:nvSpPr>
          <p:cNvPr id="3" name="Content Placeholder 2"/>
          <p:cNvSpPr>
            <a:spLocks noGrp="1"/>
          </p:cNvSpPr>
          <p:nvPr>
            <p:ph idx="1"/>
          </p:nvPr>
        </p:nvSpPr>
        <p:spPr>
          <a:xfrm>
            <a:off x="685800" y="1783560"/>
            <a:ext cx="8001000" cy="4845840"/>
          </a:xfrm>
        </p:spPr>
        <p:txBody>
          <a:bodyPr>
            <a:normAutofit lnSpcReduction="10000"/>
          </a:bodyPr>
          <a:lstStyle/>
          <a:p>
            <a:pPr marL="742950" lvl="1">
              <a:spcBef>
                <a:spcPts val="0"/>
              </a:spcBef>
              <a:buNone/>
            </a:pPr>
            <a:r>
              <a:rPr lang="en-US" sz="2800" b="1" dirty="0" smtClean="0">
                <a:latin typeface="Arial"/>
                <a:ea typeface="Times New Roman"/>
                <a:cs typeface="Times New Roman"/>
              </a:rPr>
              <a:t>Types of business ownership</a:t>
            </a:r>
            <a:endParaRPr lang="en-US" sz="2800" dirty="0" smtClean="0">
              <a:latin typeface="EMBIHD+Palatino-Bold"/>
              <a:ea typeface="Times New Roman"/>
              <a:cs typeface="Times New Roman"/>
            </a:endParaRPr>
          </a:p>
          <a:p>
            <a:pPr marL="0" marR="0" algn="just">
              <a:spcBef>
                <a:spcPts val="0"/>
              </a:spcBef>
              <a:spcAft>
                <a:spcPts val="0"/>
              </a:spcAft>
              <a:buNone/>
            </a:pPr>
            <a:endParaRPr lang="en-US" sz="3200" dirty="0" smtClean="0">
              <a:latin typeface="EMBIHD+Palatino-Bold"/>
              <a:ea typeface="Times New Roman"/>
              <a:cs typeface="Times New Roman"/>
            </a:endParaRPr>
          </a:p>
          <a:p>
            <a:pPr marL="0" marR="0" algn="just">
              <a:spcBef>
                <a:spcPts val="0"/>
              </a:spcBef>
              <a:spcAft>
                <a:spcPts val="0"/>
              </a:spcAft>
            </a:pPr>
            <a:r>
              <a:rPr lang="en-US" sz="3200" dirty="0" smtClean="0">
                <a:latin typeface="Arial"/>
                <a:ea typeface="Times New Roman"/>
                <a:cs typeface="Times New Roman"/>
              </a:rPr>
              <a:t>There are forms currently in wide use by business.  Their forms are shown in the following figure as </a:t>
            </a:r>
            <a:endParaRPr lang="en-US" sz="3200" dirty="0" smtClean="0">
              <a:latin typeface="EMBIHD+Palatino-Bold"/>
              <a:ea typeface="Times New Roman"/>
              <a:cs typeface="Times New Roman"/>
            </a:endParaRPr>
          </a:p>
          <a:p>
            <a:pPr marL="0" marR="0" algn="just">
              <a:spcBef>
                <a:spcPts val="0"/>
              </a:spcBef>
              <a:spcAft>
                <a:spcPts val="0"/>
              </a:spcAft>
            </a:pPr>
            <a:r>
              <a:rPr lang="en-US" sz="3200" dirty="0" smtClean="0">
                <a:latin typeface="Arial"/>
                <a:ea typeface="Times New Roman"/>
                <a:cs typeface="Times New Roman"/>
              </a:rPr>
              <a:t> </a:t>
            </a:r>
            <a:endParaRPr lang="en-US" sz="3200" dirty="0" smtClean="0">
              <a:latin typeface="EMBIHD+Palatino-Bold"/>
              <a:ea typeface="Times New Roman"/>
              <a:cs typeface="Times New Roman"/>
            </a:endParaRPr>
          </a:p>
          <a:p>
            <a:pPr marL="342900" lvl="0" algn="just">
              <a:spcBef>
                <a:spcPts val="0"/>
              </a:spcBef>
              <a:buFont typeface="+mj-lt"/>
              <a:buAutoNum type="arabicPeriod"/>
              <a:tabLst>
                <a:tab pos="685800" algn="l"/>
              </a:tabLst>
            </a:pPr>
            <a:r>
              <a:rPr lang="en-US" sz="3200" dirty="0" smtClean="0">
                <a:latin typeface="Arial"/>
                <a:ea typeface="Times New Roman"/>
                <a:cs typeface="Times New Roman"/>
              </a:rPr>
              <a:t>Sole proprietorship</a:t>
            </a:r>
            <a:endParaRPr lang="en-US" sz="3200" dirty="0" smtClean="0">
              <a:latin typeface="EMBIHD+Palatino-Bold"/>
              <a:ea typeface="Times New Roman"/>
              <a:cs typeface="Times New Roman"/>
            </a:endParaRPr>
          </a:p>
          <a:p>
            <a:pPr marL="342900" lvl="0" algn="just">
              <a:spcBef>
                <a:spcPts val="0"/>
              </a:spcBef>
              <a:buFont typeface="+mj-lt"/>
              <a:buAutoNum type="arabicPeriod"/>
              <a:tabLst>
                <a:tab pos="685800" algn="l"/>
              </a:tabLst>
            </a:pPr>
            <a:r>
              <a:rPr lang="en-US" sz="3200" dirty="0" smtClean="0">
                <a:latin typeface="Arial"/>
                <a:ea typeface="Times New Roman"/>
                <a:cs typeface="Times New Roman"/>
              </a:rPr>
              <a:t>Partnership</a:t>
            </a:r>
            <a:endParaRPr lang="en-US" sz="3200" dirty="0" smtClean="0">
              <a:latin typeface="EMBIHD+Palatino-Bold"/>
              <a:ea typeface="Times New Roman"/>
              <a:cs typeface="Times New Roman"/>
            </a:endParaRPr>
          </a:p>
          <a:p>
            <a:pPr marL="342900" lvl="0" algn="just">
              <a:spcBef>
                <a:spcPts val="0"/>
              </a:spcBef>
              <a:buFont typeface="+mj-lt"/>
              <a:buAutoNum type="arabicPeriod"/>
              <a:tabLst>
                <a:tab pos="685800" algn="l"/>
              </a:tabLst>
            </a:pPr>
            <a:r>
              <a:rPr lang="en-US" sz="3200" dirty="0" smtClean="0">
                <a:latin typeface="Arial"/>
                <a:ea typeface="Times New Roman"/>
                <a:cs typeface="Times New Roman"/>
              </a:rPr>
              <a:t>Corporations.</a:t>
            </a:r>
            <a:endParaRPr lang="en-US" sz="3200" dirty="0" smtClean="0">
              <a:latin typeface="EMBIHD+Palatino-Bold"/>
              <a:ea typeface="Times New Roman"/>
              <a:cs typeface="Times New Roman"/>
            </a:endParaRPr>
          </a:p>
          <a:p>
            <a:pPr marL="342900" lvl="0" algn="just">
              <a:spcBef>
                <a:spcPts val="0"/>
              </a:spcBef>
              <a:buFont typeface="+mj-lt"/>
              <a:buAutoNum type="arabicPeriod"/>
              <a:tabLst>
                <a:tab pos="685800" algn="l"/>
              </a:tabLst>
            </a:pPr>
            <a:r>
              <a:rPr lang="en-US" sz="3200" dirty="0" smtClean="0">
                <a:latin typeface="Arial"/>
                <a:ea typeface="Times New Roman"/>
                <a:cs typeface="Times New Roman"/>
              </a:rPr>
              <a:t>Cooperatives </a:t>
            </a:r>
            <a:endParaRPr lang="en-US" sz="3200" dirty="0" smtClean="0">
              <a:latin typeface="EMBIHD+Palatino-Bold"/>
              <a:ea typeface="Times New Roman"/>
              <a:cs typeface="Times New Roman"/>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5898360"/>
          </a:xfrm>
        </p:spPr>
        <p:txBody>
          <a:bodyPr/>
          <a:lstStyle/>
          <a:p>
            <a:pPr marL="342900" lvl="0" algn="just">
              <a:lnSpc>
                <a:spcPct val="150000"/>
              </a:lnSpc>
              <a:spcBef>
                <a:spcPts val="0"/>
              </a:spcBef>
              <a:buFont typeface="+mj-lt"/>
              <a:buAutoNum type="arabicPeriod"/>
              <a:tabLst>
                <a:tab pos="228600" algn="l"/>
              </a:tabLst>
            </a:pPr>
            <a:r>
              <a:rPr lang="en-US" b="1" dirty="0" smtClean="0">
                <a:latin typeface="Arial"/>
                <a:ea typeface="Times New Roman"/>
                <a:cs typeface="Times New Roman"/>
              </a:rPr>
              <a:t>The Sole proprietorship Option</a:t>
            </a:r>
            <a:endParaRPr lang="en-US" dirty="0" smtClean="0">
              <a:latin typeface="EMBIHD+Palatino-Bold"/>
              <a:ea typeface="Times New Roman"/>
              <a:cs typeface="Times New Roman"/>
            </a:endParaRPr>
          </a:p>
          <a:p>
            <a:pPr marL="0" marR="0" algn="just">
              <a:lnSpc>
                <a:spcPct val="150000"/>
              </a:lnSpc>
              <a:spcBef>
                <a:spcPts val="0"/>
              </a:spcBef>
              <a:spcAft>
                <a:spcPts val="0"/>
              </a:spcAft>
            </a:pPr>
            <a:r>
              <a:rPr lang="en-US" dirty="0" smtClean="0">
                <a:latin typeface="Arial"/>
                <a:ea typeface="Times New Roman"/>
                <a:cs typeface="Times New Roman"/>
              </a:rPr>
              <a:t>a business owned by just one person </a:t>
            </a:r>
            <a:endParaRPr lang="en-US" dirty="0" smtClean="0">
              <a:latin typeface="EMBIHD+Palatino-Bold"/>
              <a:ea typeface="Times New Roman"/>
              <a:cs typeface="Times New Roman"/>
            </a:endParaRPr>
          </a:p>
          <a:p>
            <a:pPr marL="0" marR="0" algn="just">
              <a:lnSpc>
                <a:spcPct val="150000"/>
              </a:lnSpc>
              <a:spcBef>
                <a:spcPts val="0"/>
              </a:spcBef>
              <a:spcAft>
                <a:spcPts val="0"/>
              </a:spcAft>
            </a:pPr>
            <a:r>
              <a:rPr lang="en-US" dirty="0" smtClean="0">
                <a:latin typeface="Arial"/>
                <a:ea typeface="Times New Roman"/>
                <a:cs typeface="Times New Roman"/>
              </a:rPr>
              <a:t>it may have many employees.</a:t>
            </a:r>
            <a:endParaRPr lang="en-US" dirty="0" smtClean="0">
              <a:latin typeface="EMBIHD+Palatino-Bold"/>
              <a:ea typeface="Times New Roman"/>
              <a:cs typeface="Times New Roman"/>
            </a:endParaRPr>
          </a:p>
          <a:p>
            <a:pPr marL="0" marR="0" algn="just">
              <a:lnSpc>
                <a:spcPct val="150000"/>
              </a:lnSpc>
              <a:spcBef>
                <a:spcPts val="0"/>
              </a:spcBef>
              <a:spcAft>
                <a:spcPts val="0"/>
              </a:spcAft>
            </a:pPr>
            <a:r>
              <a:rPr lang="en-US" dirty="0" smtClean="0">
                <a:latin typeface="Arial"/>
                <a:ea typeface="Times New Roman"/>
                <a:cs typeface="Times New Roman"/>
              </a:rPr>
              <a:t>the easiest form of business </a:t>
            </a:r>
            <a:endParaRPr lang="en-US" dirty="0" smtClean="0">
              <a:latin typeface="EMBIHD+Palatino-Bold"/>
              <a:ea typeface="Times New Roman"/>
              <a:cs typeface="Times New Roman"/>
            </a:endParaRPr>
          </a:p>
          <a:p>
            <a:pPr marL="0" marR="0" algn="just">
              <a:lnSpc>
                <a:spcPct val="150000"/>
              </a:lnSpc>
              <a:spcBef>
                <a:spcPts val="0"/>
              </a:spcBef>
              <a:spcAft>
                <a:spcPts val="0"/>
              </a:spcAft>
            </a:pPr>
            <a:r>
              <a:rPr lang="en-US" dirty="0" smtClean="0">
                <a:latin typeface="Arial"/>
                <a:ea typeface="Times New Roman"/>
                <a:cs typeface="Times New Roman"/>
              </a:rPr>
              <a:t>receives all profits </a:t>
            </a:r>
            <a:endParaRPr lang="en-US" dirty="0" smtClean="0">
              <a:latin typeface="EMBIHD+Palatino-Bold"/>
              <a:ea typeface="Times New Roman"/>
              <a:cs typeface="Times New Roman"/>
            </a:endParaRPr>
          </a:p>
          <a:p>
            <a:pPr marL="0" marR="0" algn="just">
              <a:lnSpc>
                <a:spcPct val="150000"/>
              </a:lnSpc>
              <a:spcBef>
                <a:spcPts val="0"/>
              </a:spcBef>
              <a:spcAft>
                <a:spcPts val="0"/>
              </a:spcAft>
            </a:pPr>
            <a:r>
              <a:rPr lang="en-US" dirty="0" smtClean="0">
                <a:latin typeface="Arial"/>
                <a:ea typeface="Times New Roman"/>
                <a:cs typeface="Times New Roman"/>
              </a:rPr>
              <a:t>assume all losses</a:t>
            </a:r>
            <a:endParaRPr lang="en-US" dirty="0" smtClean="0">
              <a:latin typeface="EMBIHD+Palatino-Bold"/>
              <a:ea typeface="Times New Roman"/>
              <a:cs typeface="Times New Roman"/>
            </a:endParaRPr>
          </a:p>
          <a:p>
            <a:pPr marL="0" marR="0" algn="just">
              <a:lnSpc>
                <a:spcPct val="150000"/>
              </a:lnSpc>
              <a:spcBef>
                <a:spcPts val="0"/>
              </a:spcBef>
              <a:spcAft>
                <a:spcPts val="0"/>
              </a:spcAft>
            </a:pPr>
            <a:r>
              <a:rPr lang="en-US" dirty="0" smtClean="0">
                <a:latin typeface="Arial"/>
                <a:ea typeface="Times New Roman"/>
                <a:cs typeface="Times New Roman"/>
              </a:rPr>
              <a:t>bear all risks</a:t>
            </a:r>
            <a:endParaRPr lang="en-US" dirty="0" smtClean="0">
              <a:latin typeface="EMBIHD+Palatino-Bold"/>
              <a:ea typeface="Times New Roman"/>
              <a:cs typeface="Times New Roman"/>
            </a:endParaRPr>
          </a:p>
          <a:p>
            <a:pPr marL="0" marR="0" algn="just">
              <a:lnSpc>
                <a:spcPct val="150000"/>
              </a:lnSpc>
              <a:spcBef>
                <a:spcPts val="0"/>
              </a:spcBef>
              <a:spcAft>
                <a:spcPts val="0"/>
              </a:spcAft>
            </a:pPr>
            <a:r>
              <a:rPr lang="en-US" dirty="0" smtClean="0">
                <a:latin typeface="Arial"/>
                <a:ea typeface="Times New Roman"/>
                <a:cs typeface="Times New Roman"/>
              </a:rPr>
              <a:t>pay all debts of the business</a:t>
            </a:r>
            <a:endParaRPr lang="en-US" dirty="0" smtClean="0">
              <a:latin typeface="EMBIHD+Palatino-Bold"/>
              <a:ea typeface="Times New Roman"/>
              <a:cs typeface="Times New Roman"/>
            </a:endParaRP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8001000" cy="6248400"/>
          </a:xfrm>
        </p:spPr>
        <p:txBody>
          <a:bodyPr>
            <a:normAutofit fontScale="92500"/>
          </a:bodyPr>
          <a:lstStyle/>
          <a:p>
            <a:pPr>
              <a:lnSpc>
                <a:spcPct val="150000"/>
              </a:lnSpc>
              <a:buNone/>
            </a:pPr>
            <a:r>
              <a:rPr lang="en-US" b="1" u="sng" dirty="0" smtClean="0"/>
              <a:t>Advantages of sole proprietorship</a:t>
            </a:r>
            <a:endParaRPr lang="en-US" dirty="0" smtClean="0"/>
          </a:p>
          <a:p>
            <a:pPr lvl="0">
              <a:lnSpc>
                <a:spcPct val="150000"/>
              </a:lnSpc>
            </a:pPr>
            <a:r>
              <a:rPr lang="en-US" dirty="0" smtClean="0"/>
              <a:t>Easy and low cost </a:t>
            </a:r>
          </a:p>
          <a:p>
            <a:pPr lvl="0">
              <a:lnSpc>
                <a:spcPct val="150000"/>
              </a:lnSpc>
            </a:pPr>
            <a:r>
              <a:rPr lang="en-US" dirty="0" smtClean="0"/>
              <a:t>Ownership of all profits and personal incentives</a:t>
            </a:r>
          </a:p>
          <a:p>
            <a:pPr lvl="0">
              <a:lnSpc>
                <a:spcPct val="150000"/>
              </a:lnSpc>
            </a:pPr>
            <a:r>
              <a:rPr lang="en-US" dirty="0" smtClean="0"/>
              <a:t>Freedom and quickness of action</a:t>
            </a:r>
          </a:p>
          <a:p>
            <a:pPr lvl="0">
              <a:lnSpc>
                <a:spcPct val="150000"/>
              </a:lnSpc>
            </a:pPr>
            <a:r>
              <a:rPr lang="en-US" dirty="0" smtClean="0"/>
              <a:t>Business secrecy</a:t>
            </a:r>
          </a:p>
          <a:p>
            <a:pPr lvl="0">
              <a:lnSpc>
                <a:spcPct val="150000"/>
              </a:lnSpc>
            </a:pPr>
            <a:r>
              <a:rPr lang="en-US" dirty="0" smtClean="0"/>
              <a:t>distribution of wealth </a:t>
            </a:r>
          </a:p>
          <a:p>
            <a:pPr lvl="0">
              <a:lnSpc>
                <a:spcPct val="150000"/>
              </a:lnSpc>
            </a:pPr>
            <a:r>
              <a:rPr lang="en-US" dirty="0" smtClean="0"/>
              <a:t>Pride of ownership</a:t>
            </a:r>
          </a:p>
          <a:p>
            <a:pPr lvl="0">
              <a:lnSpc>
                <a:spcPct val="150000"/>
              </a:lnSpc>
            </a:pPr>
            <a:r>
              <a:rPr lang="en-US" dirty="0" smtClean="0"/>
              <a:t>Single tax or tax break</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153400" cy="6324600"/>
          </a:xfrm>
        </p:spPr>
        <p:txBody>
          <a:bodyPr>
            <a:normAutofit lnSpcReduction="10000"/>
          </a:bodyPr>
          <a:lstStyle/>
          <a:p>
            <a:pPr marL="0" marR="0" algn="just">
              <a:spcBef>
                <a:spcPts val="0"/>
              </a:spcBef>
              <a:spcAft>
                <a:spcPts val="0"/>
              </a:spcAft>
            </a:pPr>
            <a:r>
              <a:rPr lang="en-US" b="1" u="sng" dirty="0" smtClean="0">
                <a:latin typeface="Arial"/>
                <a:ea typeface="Times New Roman"/>
                <a:cs typeface="Times New Roman"/>
              </a:rPr>
              <a:t>Disadvantages of sole proprietorship</a:t>
            </a:r>
            <a:endParaRPr lang="en-US" dirty="0" smtClean="0">
              <a:latin typeface="EMBIHD+Palatino-Bold"/>
              <a:ea typeface="Times New Roman"/>
              <a:cs typeface="Times New Roman"/>
            </a:endParaRPr>
          </a:p>
          <a:p>
            <a:pPr marL="342900" lvl="0" algn="just">
              <a:lnSpc>
                <a:spcPct val="150000"/>
              </a:lnSpc>
              <a:spcBef>
                <a:spcPts val="0"/>
              </a:spcBef>
              <a:buNone/>
            </a:pPr>
            <a:r>
              <a:rPr lang="en-US" dirty="0" smtClean="0">
                <a:latin typeface="Arial"/>
                <a:ea typeface="Times New Roman"/>
                <a:cs typeface="Times New Roman"/>
              </a:rPr>
              <a:t>-Unlimited liability </a:t>
            </a:r>
            <a:endParaRPr lang="en-US" dirty="0" smtClean="0">
              <a:latin typeface="EMBIHD+Palatino-Bold"/>
              <a:ea typeface="Times New Roman"/>
              <a:cs typeface="Times New Roman"/>
            </a:endParaRPr>
          </a:p>
          <a:p>
            <a:pPr marL="342900" lvl="0" algn="just">
              <a:lnSpc>
                <a:spcPct val="150000"/>
              </a:lnSpc>
              <a:spcBef>
                <a:spcPts val="0"/>
              </a:spcBef>
              <a:buNone/>
            </a:pPr>
            <a:r>
              <a:rPr lang="en-US" dirty="0" smtClean="0">
                <a:latin typeface="Arial"/>
                <a:ea typeface="Times New Roman"/>
                <a:cs typeface="Times New Roman"/>
              </a:rPr>
              <a:t>-Limited financial resources</a:t>
            </a:r>
            <a:endParaRPr lang="en-US" dirty="0" smtClean="0">
              <a:latin typeface="EMBIHD+Palatino-Bold"/>
              <a:ea typeface="Times New Roman"/>
              <a:cs typeface="Times New Roman"/>
            </a:endParaRPr>
          </a:p>
          <a:p>
            <a:pPr marL="342900" lvl="0" algn="just">
              <a:lnSpc>
                <a:spcPct val="150000"/>
              </a:lnSpc>
              <a:spcBef>
                <a:spcPts val="0"/>
              </a:spcBef>
              <a:buNone/>
            </a:pPr>
            <a:r>
              <a:rPr lang="en-US" dirty="0" smtClean="0">
                <a:latin typeface="Arial"/>
                <a:ea typeface="Times New Roman"/>
                <a:cs typeface="Times New Roman"/>
              </a:rPr>
              <a:t>-Limitations in managerial ability and other special skills </a:t>
            </a:r>
            <a:endParaRPr lang="en-US" dirty="0" smtClean="0">
              <a:latin typeface="EMBIHD+Palatino-Bold"/>
              <a:ea typeface="Times New Roman"/>
              <a:cs typeface="Times New Roman"/>
            </a:endParaRPr>
          </a:p>
          <a:p>
            <a:pPr marL="342900" lvl="0" algn="just">
              <a:lnSpc>
                <a:spcPct val="150000"/>
              </a:lnSpc>
              <a:spcBef>
                <a:spcPts val="0"/>
              </a:spcBef>
              <a:buNone/>
            </a:pPr>
            <a:r>
              <a:rPr lang="en-US" dirty="0" smtClean="0">
                <a:latin typeface="Arial"/>
                <a:ea typeface="Times New Roman"/>
                <a:cs typeface="Times New Roman"/>
              </a:rPr>
              <a:t>-Lack of continuity</a:t>
            </a:r>
            <a:endParaRPr lang="en-US" dirty="0" smtClean="0">
              <a:latin typeface="EMBIHD+Palatino-Bold"/>
              <a:ea typeface="Times New Roman"/>
              <a:cs typeface="Times New Roman"/>
            </a:endParaRPr>
          </a:p>
          <a:p>
            <a:pPr marL="342900" lvl="0" algn="just">
              <a:lnSpc>
                <a:spcPct val="150000"/>
              </a:lnSpc>
              <a:spcBef>
                <a:spcPts val="0"/>
              </a:spcBef>
              <a:buNone/>
            </a:pPr>
            <a:r>
              <a:rPr lang="en-US" dirty="0" smtClean="0">
                <a:latin typeface="Arial"/>
                <a:ea typeface="Times New Roman"/>
                <a:cs typeface="Times New Roman"/>
              </a:rPr>
              <a:t>-Demands time commitment</a:t>
            </a:r>
            <a:endParaRPr lang="en-US" dirty="0" smtClean="0">
              <a:latin typeface="EMBIHD+Palatino-Bold"/>
              <a:ea typeface="Times New Roman"/>
              <a:cs typeface="Times New Roman"/>
            </a:endParaRPr>
          </a:p>
          <a:p>
            <a:pPr marL="342900" lvl="0" algn="just">
              <a:lnSpc>
                <a:spcPct val="150000"/>
              </a:lnSpc>
              <a:spcBef>
                <a:spcPts val="0"/>
              </a:spcBef>
              <a:buNone/>
            </a:pPr>
            <a:r>
              <a:rPr lang="en-US" dirty="0" smtClean="0">
                <a:latin typeface="Arial"/>
                <a:ea typeface="Times New Roman"/>
                <a:cs typeface="Times New Roman"/>
              </a:rPr>
              <a:t>-Difficulty in hiring and keeping high achievement employees</a:t>
            </a:r>
            <a:endParaRPr lang="en-US" dirty="0" smtClean="0">
              <a:latin typeface="EMBIHD+Palatino-Bold"/>
              <a:ea typeface="Times New Roman"/>
              <a:cs typeface="Times New Roman"/>
            </a:endParaRPr>
          </a:p>
          <a:p>
            <a:pPr marL="342900" lvl="0" algn="just">
              <a:lnSpc>
                <a:spcPct val="150000"/>
              </a:lnSpc>
              <a:spcBef>
                <a:spcPts val="0"/>
              </a:spcBef>
              <a:buNone/>
            </a:pPr>
            <a:r>
              <a:rPr lang="en-US" dirty="0" smtClean="0">
                <a:latin typeface="Arial"/>
                <a:ea typeface="Times New Roman"/>
                <a:cs typeface="Times New Roman"/>
              </a:rPr>
              <a:t>-Few extra benefits from working for others.  </a:t>
            </a:r>
            <a:endParaRPr lang="en-US" dirty="0" smtClean="0">
              <a:latin typeface="EMBIHD+Palatino-Bold"/>
              <a:ea typeface="Times New Roman"/>
              <a:cs typeface="Times New Roman"/>
            </a:endParaRPr>
          </a:p>
          <a:p>
            <a:pPr marL="0" marR="0" algn="just">
              <a:lnSpc>
                <a:spcPct val="150000"/>
              </a:lnSpc>
              <a:spcBef>
                <a:spcPts val="0"/>
              </a:spcBef>
              <a:spcAft>
                <a:spcPts val="0"/>
              </a:spcAft>
              <a:buNone/>
            </a:pPr>
            <a:endParaRPr lang="en-US" dirty="0" smtClean="0">
              <a:latin typeface="EMBIHD+Palatino-Bold"/>
              <a:ea typeface="Times New Roman"/>
              <a:cs typeface="Times New Roman"/>
            </a:endParaRP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The Partnership Option  </a:t>
            </a:r>
            <a:r>
              <a:rPr lang="en-US" dirty="0" smtClean="0"/>
              <a:t/>
            </a:r>
            <a:br>
              <a:rPr lang="en-US" dirty="0" smtClean="0"/>
            </a:br>
            <a:endParaRPr lang="en-US" dirty="0"/>
          </a:p>
        </p:txBody>
      </p:sp>
      <p:sp>
        <p:nvSpPr>
          <p:cNvPr id="3" name="Content Placeholder 2"/>
          <p:cNvSpPr>
            <a:spLocks noGrp="1"/>
          </p:cNvSpPr>
          <p:nvPr>
            <p:ph idx="1"/>
          </p:nvPr>
        </p:nvSpPr>
        <p:spPr>
          <a:xfrm>
            <a:off x="609600" y="1295400"/>
            <a:ext cx="8077200" cy="5060160"/>
          </a:xfrm>
        </p:spPr>
        <p:txBody>
          <a:bodyPr>
            <a:normAutofit/>
          </a:bodyPr>
          <a:lstStyle/>
          <a:p>
            <a:r>
              <a:rPr lang="en-US" dirty="0" smtClean="0"/>
              <a:t>a business run by two or more persons where their relationship is based on agreement participating in the profits and losses arising out of it </a:t>
            </a:r>
          </a:p>
          <a:p>
            <a:pPr>
              <a:buNone/>
            </a:pPr>
            <a:endParaRPr lang="en-US" dirty="0" smtClean="0"/>
          </a:p>
          <a:p>
            <a:pPr lvl="0"/>
            <a:r>
              <a:rPr lang="en-US" b="1" dirty="0" smtClean="0"/>
              <a:t>Formation</a:t>
            </a:r>
            <a:endParaRPr lang="en-US" dirty="0" smtClean="0"/>
          </a:p>
          <a:p>
            <a:r>
              <a:rPr lang="en-US" dirty="0" smtClean="0"/>
              <a:t>requires the existence of two or more persons</a:t>
            </a:r>
          </a:p>
          <a:p>
            <a:pPr>
              <a:buNone/>
            </a:pPr>
            <a:r>
              <a:rPr lang="en-US" dirty="0" smtClean="0"/>
              <a:t>entering into contractual relationships (memorandum of association)</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0"/>
            <a:ext cx="8077200" cy="6858000"/>
          </a:xfrm>
        </p:spPr>
        <p:txBody>
          <a:bodyPr>
            <a:normAutofit fontScale="77500" lnSpcReduction="20000"/>
          </a:bodyPr>
          <a:lstStyle/>
          <a:p>
            <a:pPr marL="0" marR="0" algn="just">
              <a:spcBef>
                <a:spcPts val="0"/>
              </a:spcBef>
              <a:spcAft>
                <a:spcPts val="0"/>
              </a:spcAft>
            </a:pPr>
            <a:r>
              <a:rPr lang="en-US" dirty="0" smtClean="0">
                <a:latin typeface="Arial"/>
                <a:ea typeface="Times New Roman"/>
                <a:cs typeface="Times New Roman"/>
              </a:rPr>
              <a:t>according to the 1960 commercial code of Ethiopia article 284, the memorandum of association containing the following. </a:t>
            </a:r>
            <a:endParaRPr lang="en-US" dirty="0" smtClean="0">
              <a:latin typeface="EMBIHD+Palatino-Bold"/>
              <a:ea typeface="Times New Roman"/>
              <a:cs typeface="Times New Roman"/>
            </a:endParaRPr>
          </a:p>
          <a:p>
            <a:pPr marL="0" marR="0" algn="just">
              <a:spcBef>
                <a:spcPts val="0"/>
              </a:spcBef>
              <a:spcAft>
                <a:spcPts val="0"/>
              </a:spcAft>
            </a:pPr>
            <a:r>
              <a:rPr lang="en-US" dirty="0" smtClean="0">
                <a:latin typeface="Arial"/>
                <a:ea typeface="Times New Roman"/>
                <a:cs typeface="Times New Roman"/>
              </a:rPr>
              <a:t> </a:t>
            </a:r>
            <a:endParaRPr lang="en-US"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dirty="0" smtClean="0">
                <a:latin typeface="Arial"/>
                <a:ea typeface="Times New Roman"/>
                <a:cs typeface="Times New Roman"/>
              </a:rPr>
              <a:t> 	</a:t>
            </a:r>
            <a:r>
              <a:rPr lang="en-US" sz="3100" dirty="0" smtClean="0">
                <a:latin typeface="Arial"/>
                <a:ea typeface="Times New Roman"/>
                <a:cs typeface="Times New Roman"/>
              </a:rPr>
              <a:t>Date.  </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name, address and nationality </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fact of partnership</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business purposes</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contribution of each partner</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services required from persons </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Duration of the business</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Name and location of business</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Amount invested by each partner</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Sharing ratio for profits and losses</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managers and agents</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Partners’ rights, if any for withdrawals of funds for personal use</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accounting records and their accessibility to partners</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Specific duties of each partner</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dissolution and for sharing the net assets</a:t>
            </a:r>
            <a:endParaRPr lang="en-US" sz="3100" dirty="0" smtClean="0">
              <a:latin typeface="EMBIHD+Palatino-Bold"/>
              <a:ea typeface="Times New Roman"/>
              <a:cs typeface="Times New Roman"/>
            </a:endParaRPr>
          </a:p>
          <a:p>
            <a:pPr marL="342900" lvl="0" algn="just">
              <a:spcBef>
                <a:spcPts val="0"/>
              </a:spcBef>
              <a:buFont typeface="+mj-lt"/>
              <a:buAutoNum type="arabicPeriod"/>
              <a:tabLst>
                <a:tab pos="228600" algn="l"/>
              </a:tabLst>
            </a:pPr>
            <a:r>
              <a:rPr lang="en-US" sz="3100" dirty="0" smtClean="0">
                <a:latin typeface="Arial"/>
                <a:ea typeface="Times New Roman"/>
                <a:cs typeface="Times New Roman"/>
              </a:rPr>
              <a:t>	protection of surviving partners </a:t>
            </a:r>
            <a:endParaRPr lang="en-US" sz="3100" dirty="0" smtClean="0">
              <a:latin typeface="EMBIHD+Palatino-Bold"/>
              <a:ea typeface="Times New Roman"/>
              <a:cs typeface="Times New Roman"/>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324600"/>
          </a:xfrm>
        </p:spPr>
        <p:txBody>
          <a:bodyPr>
            <a:normAutofit fontScale="92500" lnSpcReduction="20000"/>
          </a:bodyPr>
          <a:lstStyle/>
          <a:p>
            <a:pPr lvl="0" algn="ctr">
              <a:buNone/>
            </a:pPr>
            <a:r>
              <a:rPr lang="en-US" b="1" dirty="0" smtClean="0"/>
              <a:t>Qualifications of Partners</a:t>
            </a:r>
            <a:endParaRPr lang="en-US" dirty="0" smtClean="0"/>
          </a:p>
          <a:p>
            <a:r>
              <a:rPr lang="en-US" dirty="0" smtClean="0"/>
              <a:t>Any person capable of contracting  </a:t>
            </a:r>
          </a:p>
          <a:p>
            <a:pPr>
              <a:buNone/>
            </a:pPr>
            <a:endParaRPr lang="en-US" dirty="0" smtClean="0"/>
          </a:p>
          <a:p>
            <a:pPr lvl="0" algn="ctr">
              <a:buNone/>
            </a:pPr>
            <a:r>
              <a:rPr lang="en-US" b="1" dirty="0" smtClean="0"/>
              <a:t>Capital contribution</a:t>
            </a:r>
            <a:endParaRPr lang="en-US" dirty="0" smtClean="0"/>
          </a:p>
          <a:p>
            <a:r>
              <a:rPr lang="en-US" dirty="0" smtClean="0"/>
              <a:t>Every partner shall make contribution</a:t>
            </a:r>
          </a:p>
          <a:p>
            <a:pPr>
              <a:buNone/>
            </a:pPr>
            <a:endParaRPr lang="en-US" dirty="0" smtClean="0"/>
          </a:p>
          <a:p>
            <a:pPr lvl="0" algn="ctr">
              <a:buNone/>
            </a:pPr>
            <a:r>
              <a:rPr lang="en-US" b="1" dirty="0" smtClean="0"/>
              <a:t>Management</a:t>
            </a:r>
            <a:endParaRPr lang="en-US" dirty="0" smtClean="0"/>
          </a:p>
          <a:p>
            <a:r>
              <a:rPr lang="en-US" dirty="0" smtClean="0"/>
              <a:t>make an agreement how to share the responsibility </a:t>
            </a:r>
          </a:p>
          <a:p>
            <a:pPr>
              <a:buNone/>
            </a:pPr>
            <a:r>
              <a:rPr lang="en-US" dirty="0" smtClean="0"/>
              <a:t> </a:t>
            </a:r>
          </a:p>
          <a:p>
            <a:pPr lvl="0" algn="ctr">
              <a:buNone/>
            </a:pPr>
            <a:r>
              <a:rPr lang="en-US" b="1" dirty="0" smtClean="0"/>
              <a:t>Duration</a:t>
            </a:r>
            <a:endParaRPr lang="en-US" dirty="0" smtClean="0"/>
          </a:p>
          <a:p>
            <a:r>
              <a:rPr lang="en-US" dirty="0" smtClean="0"/>
              <a:t>when any of the general partners withdraws, dies or becomes no longer to be a partner.</a:t>
            </a:r>
          </a:p>
          <a:p>
            <a:r>
              <a:rPr lang="en-US" dirty="0" smtClean="0"/>
              <a:t>if the remaining partners agree to continue under the original name of the firm and style, they can continue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153400" cy="6050760"/>
          </a:xfrm>
        </p:spPr>
        <p:txBody>
          <a:bodyPr>
            <a:normAutofit fontScale="92500" lnSpcReduction="10000"/>
          </a:bodyPr>
          <a:lstStyle/>
          <a:p>
            <a:pPr marL="342900" lvl="0" algn="ctr">
              <a:spcBef>
                <a:spcPts val="0"/>
              </a:spcBef>
              <a:buNone/>
            </a:pPr>
            <a:r>
              <a:rPr lang="en-US" b="1" dirty="0" smtClean="0">
                <a:latin typeface="Arial"/>
                <a:ea typeface="Times New Roman"/>
                <a:cs typeface="Times New Roman"/>
              </a:rPr>
              <a:t>Other Legal Characters</a:t>
            </a:r>
            <a:endParaRPr lang="en-US" dirty="0" smtClean="0">
              <a:latin typeface="EMBIHD+Palatino-Bold"/>
              <a:ea typeface="Times New Roman"/>
              <a:cs typeface="Times New Roman"/>
            </a:endParaRPr>
          </a:p>
          <a:p>
            <a:pPr marL="0" marR="0" algn="just">
              <a:spcBef>
                <a:spcPts val="0"/>
              </a:spcBef>
              <a:spcAft>
                <a:spcPts val="0"/>
              </a:spcAft>
              <a:buNone/>
            </a:pPr>
            <a:endParaRPr lang="en-US" dirty="0" smtClean="0">
              <a:latin typeface="EMBIHD+Palatino-Bold"/>
              <a:ea typeface="Times New Roman"/>
              <a:cs typeface="Times New Roman"/>
            </a:endParaRPr>
          </a:p>
          <a:p>
            <a:pPr marL="0" marR="0" algn="just">
              <a:spcBef>
                <a:spcPts val="0"/>
              </a:spcBef>
              <a:spcAft>
                <a:spcPts val="0"/>
              </a:spcAft>
            </a:pPr>
            <a:r>
              <a:rPr lang="en-US" dirty="0" smtClean="0">
                <a:latin typeface="Arial"/>
                <a:ea typeface="Times New Roman"/>
                <a:cs typeface="Times New Roman"/>
              </a:rPr>
              <a:t>Unlimited Liability</a:t>
            </a:r>
            <a:endParaRPr lang="en-US" dirty="0" smtClean="0">
              <a:latin typeface="EMBIHD+Palatino-Bold"/>
              <a:ea typeface="Times New Roman"/>
              <a:cs typeface="Times New Roman"/>
            </a:endParaRPr>
          </a:p>
          <a:p>
            <a:pPr marL="0" marR="0" algn="just">
              <a:spcBef>
                <a:spcPts val="0"/>
              </a:spcBef>
              <a:spcAft>
                <a:spcPts val="0"/>
              </a:spcAft>
            </a:pPr>
            <a:r>
              <a:rPr lang="en-US" dirty="0" smtClean="0">
                <a:latin typeface="Arial"/>
                <a:ea typeface="Times New Roman"/>
                <a:cs typeface="Times New Roman"/>
              </a:rPr>
              <a:t> </a:t>
            </a:r>
            <a:endParaRPr lang="en-US" dirty="0" smtClean="0">
              <a:latin typeface="EMBIHD+Palatino-Bold"/>
              <a:ea typeface="Times New Roman"/>
              <a:cs typeface="Times New Roman"/>
            </a:endParaRPr>
          </a:p>
          <a:p>
            <a:pPr marL="0" marR="0" algn="just">
              <a:spcBef>
                <a:spcPts val="0"/>
              </a:spcBef>
              <a:spcAft>
                <a:spcPts val="0"/>
              </a:spcAft>
            </a:pPr>
            <a:r>
              <a:rPr lang="en-US" dirty="0" smtClean="0">
                <a:latin typeface="Arial"/>
                <a:ea typeface="Times New Roman"/>
                <a:cs typeface="Times New Roman"/>
              </a:rPr>
              <a:t>Greatest good faith &amp; trust between partners </a:t>
            </a:r>
            <a:endParaRPr lang="en-US" dirty="0" smtClean="0">
              <a:latin typeface="EMBIHD+Palatino-Bold"/>
              <a:ea typeface="Times New Roman"/>
              <a:cs typeface="Times New Roman"/>
            </a:endParaRPr>
          </a:p>
          <a:p>
            <a:pPr marL="0" marR="0" algn="just">
              <a:spcBef>
                <a:spcPts val="0"/>
              </a:spcBef>
              <a:spcAft>
                <a:spcPts val="0"/>
              </a:spcAft>
            </a:pPr>
            <a:r>
              <a:rPr lang="en-US" dirty="0" smtClean="0">
                <a:latin typeface="Arial"/>
                <a:ea typeface="Times New Roman"/>
                <a:cs typeface="Times New Roman"/>
              </a:rPr>
              <a:t> </a:t>
            </a:r>
            <a:endParaRPr lang="en-US" dirty="0" smtClean="0">
              <a:latin typeface="EMBIHD+Palatino-Bold"/>
              <a:ea typeface="Times New Roman"/>
              <a:cs typeface="Times New Roman"/>
            </a:endParaRPr>
          </a:p>
          <a:p>
            <a:pPr marL="0" marR="0" algn="just">
              <a:spcBef>
                <a:spcPts val="0"/>
              </a:spcBef>
              <a:spcAft>
                <a:spcPts val="0"/>
              </a:spcAft>
            </a:pPr>
            <a:r>
              <a:rPr lang="en-US" dirty="0" smtClean="0">
                <a:latin typeface="Arial"/>
                <a:ea typeface="Times New Roman"/>
                <a:cs typeface="Times New Roman"/>
              </a:rPr>
              <a:t>No Separate Entity apart from persons </a:t>
            </a:r>
            <a:endParaRPr lang="en-US" dirty="0" smtClean="0">
              <a:latin typeface="EMBIHD+Palatino-Bold"/>
              <a:ea typeface="Times New Roman"/>
              <a:cs typeface="Times New Roman"/>
            </a:endParaRPr>
          </a:p>
          <a:p>
            <a:pPr marL="0" marR="0" algn="just">
              <a:spcBef>
                <a:spcPts val="0"/>
              </a:spcBef>
              <a:spcAft>
                <a:spcPts val="0"/>
              </a:spcAft>
            </a:pPr>
            <a:r>
              <a:rPr lang="en-US" dirty="0" smtClean="0">
                <a:solidFill>
                  <a:srgbClr val="000000"/>
                </a:solidFill>
                <a:latin typeface="Arial"/>
                <a:ea typeface="Times New Roman"/>
                <a:cs typeface="Times New Roman"/>
              </a:rPr>
              <a:t> Restriction on transfer of interest</a:t>
            </a:r>
            <a:r>
              <a:rPr lang="en-US" dirty="0" smtClean="0">
                <a:latin typeface="Arial"/>
                <a:ea typeface="Times New Roman"/>
                <a:cs typeface="Times New Roman"/>
              </a:rPr>
              <a:t> </a:t>
            </a:r>
            <a:endParaRPr lang="en-US" dirty="0" smtClean="0">
              <a:latin typeface="EMBIHD+Palatino-Bold"/>
              <a:ea typeface="Times New Roman"/>
              <a:cs typeface="Times New Roman"/>
            </a:endParaRPr>
          </a:p>
          <a:p>
            <a:pPr marL="342900" lvl="0" algn="just">
              <a:spcBef>
                <a:spcPts val="0"/>
              </a:spcBef>
              <a:buFont typeface="Arial"/>
              <a:buChar char="-"/>
            </a:pPr>
            <a:r>
              <a:rPr lang="en-US" dirty="0" smtClean="0">
                <a:latin typeface="Arial"/>
                <a:ea typeface="Times New Roman"/>
                <a:cs typeface="Times New Roman"/>
              </a:rPr>
              <a:t>A partner cannot transfer his share or give his ownership to outsiders without the consent of other partners.</a:t>
            </a:r>
            <a:endParaRPr lang="en-US" dirty="0" smtClean="0">
              <a:latin typeface="EMBIHD+Palatino-Bold"/>
              <a:ea typeface="Times New Roman"/>
              <a:cs typeface="Times New Roman"/>
            </a:endParaRPr>
          </a:p>
          <a:p>
            <a:pPr marL="0" marR="0" algn="just">
              <a:spcBef>
                <a:spcPts val="0"/>
              </a:spcBef>
              <a:spcAft>
                <a:spcPts val="0"/>
              </a:spcAft>
              <a:buNone/>
            </a:pPr>
            <a:endParaRPr lang="en-US" dirty="0" smtClean="0">
              <a:latin typeface="EMBIHD+Palatino-Bold"/>
              <a:ea typeface="Times New Roman"/>
              <a:cs typeface="Times New Roman"/>
            </a:endParaRPr>
          </a:p>
          <a:p>
            <a:pPr marL="342900" lvl="0" algn="just">
              <a:spcBef>
                <a:spcPts val="0"/>
              </a:spcBef>
              <a:buFont typeface="Arial"/>
              <a:buChar char="-"/>
            </a:pPr>
            <a:r>
              <a:rPr lang="en-US" dirty="0" smtClean="0">
                <a:latin typeface="Arial"/>
                <a:ea typeface="Times New Roman"/>
                <a:cs typeface="Times New Roman"/>
              </a:rPr>
              <a:t>No change may be made in the nature of business without the consent or agreement of all partners</a:t>
            </a:r>
            <a:endParaRPr lang="en-US" dirty="0" smtClean="0">
              <a:latin typeface="EMBIHD+Palatino-Bold"/>
              <a:ea typeface="Times New Roman"/>
              <a:cs typeface="Times New Roman"/>
            </a:endParaRP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629400"/>
          </a:xfrm>
        </p:spPr>
        <p:txBody>
          <a:bodyPr>
            <a:normAutofit fontScale="92500" lnSpcReduction="20000"/>
          </a:bodyPr>
          <a:lstStyle/>
          <a:p>
            <a:pPr marL="0" marR="0" algn="ctr">
              <a:spcBef>
                <a:spcPts val="0"/>
              </a:spcBef>
              <a:spcAft>
                <a:spcPts val="0"/>
              </a:spcAft>
              <a:buNone/>
            </a:pPr>
            <a:r>
              <a:rPr lang="en-US" b="1" u="sng" dirty="0" smtClean="0">
                <a:latin typeface="Arial"/>
                <a:ea typeface="Times New Roman"/>
                <a:cs typeface="Times New Roman"/>
              </a:rPr>
              <a:t>Advantage of partnership </a:t>
            </a:r>
            <a:endParaRPr lang="en-US" dirty="0" smtClean="0">
              <a:latin typeface="EMBIHD+Palatino-Bold"/>
              <a:ea typeface="Times New Roman"/>
              <a:cs typeface="Times New Roman"/>
            </a:endParaRPr>
          </a:p>
          <a:p>
            <a:pPr marL="0" marR="0" algn="just">
              <a:spcBef>
                <a:spcPts val="0"/>
              </a:spcBef>
              <a:spcAft>
                <a:spcPts val="0"/>
              </a:spcAft>
            </a:pPr>
            <a:r>
              <a:rPr lang="en-US" dirty="0" smtClean="0">
                <a:latin typeface="Arial"/>
                <a:ea typeface="Times New Roman"/>
                <a:cs typeface="Times New Roman"/>
              </a:rPr>
              <a:t> </a:t>
            </a:r>
            <a:endParaRPr lang="en-US" dirty="0" smtClean="0">
              <a:latin typeface="EMBIHD+Palatino-Bold"/>
              <a:ea typeface="Times New Roman"/>
              <a:cs typeface="Times New Roman"/>
            </a:endParaRPr>
          </a:p>
          <a:p>
            <a:pPr marL="342900" lvl="0" algn="just">
              <a:spcBef>
                <a:spcPts val="0"/>
              </a:spcBef>
              <a:spcAft>
                <a:spcPts val="1000"/>
              </a:spcAft>
              <a:buNone/>
            </a:pPr>
            <a:r>
              <a:rPr lang="en-US" dirty="0" smtClean="0">
                <a:latin typeface="Arial"/>
                <a:ea typeface="Times New Roman"/>
                <a:cs typeface="Times New Roman"/>
              </a:rPr>
              <a:t>Ease of starting</a:t>
            </a:r>
            <a:endParaRPr lang="en-US" dirty="0" smtClean="0">
              <a:latin typeface="EMBIHD+Palatino-Bold"/>
              <a:ea typeface="Times New Roman"/>
              <a:cs typeface="Times New Roman"/>
            </a:endParaRPr>
          </a:p>
          <a:p>
            <a:pPr marL="342900" lvl="0" algn="just">
              <a:spcBef>
                <a:spcPts val="0"/>
              </a:spcBef>
              <a:spcAft>
                <a:spcPts val="1000"/>
              </a:spcAft>
              <a:buNone/>
            </a:pPr>
            <a:r>
              <a:rPr lang="en-US" dirty="0" smtClean="0">
                <a:latin typeface="Arial"/>
                <a:ea typeface="Times New Roman"/>
                <a:cs typeface="Times New Roman"/>
              </a:rPr>
              <a:t>Increased sources of capital credit</a:t>
            </a:r>
            <a:endParaRPr lang="en-US" dirty="0" smtClean="0">
              <a:latin typeface="EMBIHD+Palatino-Bold"/>
              <a:ea typeface="Times New Roman"/>
              <a:cs typeface="Times New Roman"/>
            </a:endParaRPr>
          </a:p>
          <a:p>
            <a:pPr marL="342900" lvl="0" algn="just">
              <a:spcBef>
                <a:spcPts val="0"/>
              </a:spcBef>
              <a:spcAft>
                <a:spcPts val="1000"/>
              </a:spcAft>
              <a:buNone/>
            </a:pPr>
            <a:r>
              <a:rPr lang="en-US" dirty="0" smtClean="0">
                <a:latin typeface="Arial"/>
                <a:ea typeface="Times New Roman"/>
                <a:cs typeface="Times New Roman"/>
              </a:rPr>
              <a:t>Combined managerial skills</a:t>
            </a:r>
            <a:endParaRPr lang="en-US" dirty="0" smtClean="0">
              <a:latin typeface="EMBIHD+Palatino-Bold"/>
              <a:ea typeface="Times New Roman"/>
              <a:cs typeface="Times New Roman"/>
            </a:endParaRPr>
          </a:p>
          <a:p>
            <a:pPr marL="342900" lvl="0" algn="just">
              <a:spcBef>
                <a:spcPts val="0"/>
              </a:spcBef>
              <a:spcAft>
                <a:spcPts val="1000"/>
              </a:spcAft>
              <a:buNone/>
            </a:pPr>
            <a:r>
              <a:rPr lang="en-US" dirty="0" smtClean="0">
                <a:latin typeface="Arial"/>
                <a:ea typeface="Times New Roman"/>
                <a:cs typeface="Times New Roman"/>
              </a:rPr>
              <a:t>Personal supervision</a:t>
            </a:r>
            <a:endParaRPr lang="en-US" dirty="0" smtClean="0">
              <a:latin typeface="EMBIHD+Palatino-Bold"/>
              <a:ea typeface="Times New Roman"/>
              <a:cs typeface="Times New Roman"/>
            </a:endParaRPr>
          </a:p>
          <a:p>
            <a:pPr marL="342900" lvl="0" algn="just">
              <a:spcBef>
                <a:spcPts val="0"/>
              </a:spcBef>
              <a:spcAft>
                <a:spcPts val="1000"/>
              </a:spcAft>
              <a:buNone/>
            </a:pPr>
            <a:r>
              <a:rPr lang="en-US" dirty="0" smtClean="0">
                <a:latin typeface="Arial"/>
                <a:ea typeface="Times New Roman"/>
                <a:cs typeface="Times New Roman"/>
              </a:rPr>
              <a:t>Shared risk</a:t>
            </a:r>
            <a:endParaRPr lang="en-US" dirty="0" smtClean="0">
              <a:latin typeface="EMBIHD+Palatino-Bold"/>
              <a:ea typeface="Times New Roman"/>
              <a:cs typeface="Times New Roman"/>
            </a:endParaRPr>
          </a:p>
          <a:p>
            <a:pPr marL="228600" marR="0" algn="just">
              <a:spcBef>
                <a:spcPts val="0"/>
              </a:spcBef>
              <a:spcAft>
                <a:spcPts val="0"/>
              </a:spcAft>
              <a:buNone/>
            </a:pPr>
            <a:endParaRPr lang="en-US" dirty="0" smtClean="0">
              <a:latin typeface="EMBIHD+Palatino-Bold"/>
              <a:ea typeface="Times New Roman"/>
              <a:cs typeface="Times New Roman"/>
            </a:endParaRPr>
          </a:p>
          <a:p>
            <a:pPr marL="228600" marR="0" algn="just">
              <a:spcBef>
                <a:spcPts val="0"/>
              </a:spcBef>
              <a:spcAft>
                <a:spcPts val="0"/>
              </a:spcAft>
              <a:buNone/>
            </a:pPr>
            <a:endParaRPr lang="en-US" dirty="0" smtClean="0">
              <a:latin typeface="EMBIHD+Palatino-Bold"/>
              <a:ea typeface="Times New Roman"/>
              <a:cs typeface="Times New Roman"/>
            </a:endParaRPr>
          </a:p>
          <a:p>
            <a:pPr marL="228600" marR="0" algn="ctr">
              <a:spcBef>
                <a:spcPts val="0"/>
              </a:spcBef>
              <a:spcAft>
                <a:spcPts val="0"/>
              </a:spcAft>
              <a:buNone/>
            </a:pPr>
            <a:r>
              <a:rPr lang="en-US" b="1" u="sng" dirty="0" smtClean="0">
                <a:latin typeface="Arial"/>
                <a:ea typeface="Times New Roman"/>
                <a:cs typeface="Times New Roman"/>
              </a:rPr>
              <a:t>Disadvantages of partnership</a:t>
            </a:r>
            <a:endParaRPr lang="en-US" dirty="0" smtClean="0">
              <a:latin typeface="EMBIHD+Palatino-Bold"/>
              <a:ea typeface="Times New Roman"/>
              <a:cs typeface="Times New Roman"/>
            </a:endParaRPr>
          </a:p>
          <a:p>
            <a:pPr marL="228600" marR="0" algn="just">
              <a:spcBef>
                <a:spcPts val="0"/>
              </a:spcBef>
              <a:spcAft>
                <a:spcPts val="0"/>
              </a:spcAft>
            </a:pPr>
            <a:r>
              <a:rPr lang="en-US" b="1" dirty="0" smtClean="0">
                <a:latin typeface="Arial"/>
                <a:ea typeface="Times New Roman"/>
                <a:cs typeface="Times New Roman"/>
              </a:rPr>
              <a:t> </a:t>
            </a:r>
            <a:endParaRPr lang="en-US" dirty="0" smtClean="0">
              <a:latin typeface="EMBIHD+Palatino-Bold"/>
              <a:ea typeface="Times New Roman"/>
              <a:cs typeface="Times New Roman"/>
            </a:endParaRPr>
          </a:p>
          <a:p>
            <a:pPr marL="342900" lvl="0" algn="just">
              <a:spcBef>
                <a:spcPts val="0"/>
              </a:spcBef>
              <a:spcAft>
                <a:spcPts val="1000"/>
              </a:spcAft>
              <a:buSzPts val="1200"/>
              <a:buNone/>
            </a:pPr>
            <a:r>
              <a:rPr lang="en-US" dirty="0" smtClean="0">
                <a:latin typeface="Arial"/>
                <a:ea typeface="Times New Roman"/>
                <a:cs typeface="Times New Roman"/>
              </a:rPr>
              <a:t>Unlimited liability</a:t>
            </a:r>
            <a:endParaRPr lang="en-US" dirty="0" smtClean="0">
              <a:latin typeface="EMBIHD+Palatino-Bold"/>
              <a:ea typeface="Times New Roman"/>
              <a:cs typeface="Times New Roman"/>
            </a:endParaRPr>
          </a:p>
          <a:p>
            <a:pPr marL="342900" lvl="0" algn="just">
              <a:spcBef>
                <a:spcPts val="0"/>
              </a:spcBef>
              <a:spcAft>
                <a:spcPts val="1000"/>
              </a:spcAft>
              <a:buSzPts val="1200"/>
              <a:buNone/>
            </a:pPr>
            <a:r>
              <a:rPr lang="en-US" dirty="0" smtClean="0">
                <a:latin typeface="Arial"/>
                <a:ea typeface="Times New Roman"/>
                <a:cs typeface="Times New Roman"/>
              </a:rPr>
              <a:t>Risk of implied authority</a:t>
            </a:r>
            <a:endParaRPr lang="en-US" dirty="0" smtClean="0">
              <a:latin typeface="EMBIHD+Palatino-Bold"/>
              <a:ea typeface="Times New Roman"/>
              <a:cs typeface="Times New Roman"/>
            </a:endParaRPr>
          </a:p>
          <a:p>
            <a:pPr marL="342900" lvl="0" algn="just">
              <a:spcBef>
                <a:spcPts val="0"/>
              </a:spcBef>
              <a:spcAft>
                <a:spcPts val="1000"/>
              </a:spcAft>
              <a:buSzPts val="1200"/>
              <a:buNone/>
            </a:pPr>
            <a:r>
              <a:rPr lang="en-US" dirty="0" smtClean="0">
                <a:latin typeface="Arial"/>
                <a:ea typeface="Times New Roman"/>
                <a:cs typeface="Times New Roman"/>
              </a:rPr>
              <a:t>Lack of harmony </a:t>
            </a:r>
            <a:endParaRPr lang="en-US" dirty="0" smtClean="0">
              <a:latin typeface="EMBIHD+Palatino-Bold"/>
              <a:ea typeface="Times New Roman"/>
              <a:cs typeface="Times New Roman"/>
            </a:endParaRPr>
          </a:p>
          <a:p>
            <a:pPr marL="342900" lvl="0" algn="just">
              <a:spcBef>
                <a:spcPts val="0"/>
              </a:spcBef>
              <a:spcAft>
                <a:spcPts val="1000"/>
              </a:spcAft>
              <a:buSzPts val="1200"/>
              <a:buNone/>
            </a:pPr>
            <a:r>
              <a:rPr lang="en-US" dirty="0" smtClean="0">
                <a:latin typeface="Arial"/>
                <a:ea typeface="Times New Roman"/>
                <a:cs typeface="Times New Roman"/>
              </a:rPr>
              <a:t>Lack of continuity </a:t>
            </a:r>
            <a:endParaRPr lang="en-US" dirty="0" smtClean="0">
              <a:latin typeface="EMBIHD+Palatino-Bold"/>
              <a:ea typeface="Times New Roman"/>
              <a:cs typeface="Times New Roman"/>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4. Importance of Entrepreneurship </a:t>
            </a:r>
            <a:br>
              <a:rPr lang="en-US" b="1" dirty="0" smtClean="0">
                <a:latin typeface="Times New Roman"/>
                <a:ea typeface="Times New Roman"/>
              </a:rPr>
            </a:br>
            <a:endParaRPr lang="en-US" dirty="0"/>
          </a:p>
        </p:txBody>
      </p:sp>
      <p:sp>
        <p:nvSpPr>
          <p:cNvPr id="3" name="Content Placeholder 2"/>
          <p:cNvSpPr>
            <a:spLocks noGrp="1"/>
          </p:cNvSpPr>
          <p:nvPr>
            <p:ph idx="1"/>
          </p:nvPr>
        </p:nvSpPr>
        <p:spPr>
          <a:xfrm>
            <a:off x="457200" y="1219200"/>
            <a:ext cx="8229600" cy="5257800"/>
          </a:xfrm>
        </p:spPr>
        <p:txBody>
          <a:bodyPr>
            <a:normAutofit lnSpcReduction="10000"/>
          </a:bodyPr>
          <a:lstStyle/>
          <a:p>
            <a:pPr lvl="0" algn="just">
              <a:lnSpc>
                <a:spcPct val="150000"/>
              </a:lnSpc>
              <a:spcBef>
                <a:spcPts val="0"/>
              </a:spcBef>
              <a:buFont typeface="Times New Roman"/>
              <a:buChar char="-"/>
            </a:pPr>
            <a:r>
              <a:rPr lang="en-US" dirty="0" smtClean="0">
                <a:latin typeface="Times New Roman"/>
                <a:ea typeface="Times New Roman"/>
              </a:rPr>
              <a:t>country’s economic development and technological advancement </a:t>
            </a:r>
          </a:p>
          <a:p>
            <a:pPr lvl="0" algn="just">
              <a:lnSpc>
                <a:spcPct val="150000"/>
              </a:lnSpc>
              <a:spcBef>
                <a:spcPts val="0"/>
              </a:spcBef>
              <a:buFont typeface="Times New Roman"/>
              <a:buChar char="-"/>
            </a:pPr>
            <a:r>
              <a:rPr lang="en-US" dirty="0" smtClean="0">
                <a:latin typeface="Times New Roman"/>
                <a:ea typeface="Times New Roman"/>
              </a:rPr>
              <a:t>new jobs are generated by small business</a:t>
            </a:r>
          </a:p>
          <a:p>
            <a:pPr lvl="0" algn="just">
              <a:lnSpc>
                <a:spcPct val="150000"/>
              </a:lnSpc>
              <a:spcBef>
                <a:spcPts val="0"/>
              </a:spcBef>
              <a:buFont typeface="Times New Roman"/>
              <a:buChar char="-"/>
            </a:pPr>
            <a:r>
              <a:rPr lang="en-US" dirty="0" smtClean="0">
                <a:latin typeface="Times New Roman"/>
                <a:ea typeface="Times New Roman"/>
              </a:rPr>
              <a:t>low-paying service </a:t>
            </a:r>
          </a:p>
          <a:p>
            <a:pPr lvl="0" algn="just">
              <a:lnSpc>
                <a:spcPct val="150000"/>
              </a:lnSpc>
              <a:spcBef>
                <a:spcPts val="0"/>
              </a:spcBef>
              <a:buFont typeface="Times New Roman"/>
              <a:buChar char="-"/>
            </a:pPr>
            <a:r>
              <a:rPr lang="en-US" dirty="0" smtClean="0">
                <a:latin typeface="Times New Roman"/>
                <a:ea typeface="Times New Roman"/>
              </a:rPr>
              <a:t>foster innovation</a:t>
            </a:r>
          </a:p>
          <a:p>
            <a:pPr lvl="0" algn="just">
              <a:lnSpc>
                <a:spcPct val="150000"/>
              </a:lnSpc>
              <a:spcBef>
                <a:spcPts val="0"/>
              </a:spcBef>
              <a:buFont typeface="Times New Roman"/>
              <a:buChar char="-"/>
            </a:pPr>
            <a:r>
              <a:rPr lang="en-US" dirty="0" smtClean="0">
                <a:latin typeface="Times New Roman"/>
                <a:ea typeface="Times New Roman"/>
              </a:rPr>
              <a:t>government’s  income  from  tax  is  increased</a:t>
            </a:r>
          </a:p>
          <a:p>
            <a:pPr lvl="0" algn="just">
              <a:lnSpc>
                <a:spcPct val="150000"/>
              </a:lnSpc>
              <a:spcBef>
                <a:spcPts val="0"/>
              </a:spcBef>
              <a:buFont typeface="Times New Roman"/>
              <a:buChar char="-"/>
            </a:pPr>
            <a:r>
              <a:rPr lang="en-US" dirty="0" smtClean="0">
                <a:latin typeface="Times New Roman"/>
                <a:ea typeface="Times New Roman"/>
              </a:rPr>
              <a:t>import substitution  </a:t>
            </a:r>
          </a:p>
          <a:p>
            <a:pPr lvl="0" algn="just">
              <a:lnSpc>
                <a:spcPct val="150000"/>
              </a:lnSpc>
              <a:spcBef>
                <a:spcPts val="0"/>
              </a:spcBef>
              <a:buFont typeface="Times New Roman"/>
              <a:buChar char="-"/>
            </a:pPr>
            <a:r>
              <a:rPr lang="en-US" dirty="0" smtClean="0">
                <a:latin typeface="Times New Roman"/>
                <a:ea typeface="Times New Roman"/>
              </a:rPr>
              <a:t>exportable  products  are  produced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8001000" cy="5898360"/>
          </a:xfrm>
        </p:spPr>
        <p:txBody>
          <a:bodyPr/>
          <a:lstStyle/>
          <a:p>
            <a:pPr marL="0" marR="0" algn="just">
              <a:spcBef>
                <a:spcPts val="0"/>
              </a:spcBef>
              <a:spcAft>
                <a:spcPts val="0"/>
              </a:spcAft>
            </a:pPr>
            <a:r>
              <a:rPr lang="en-US" b="1" dirty="0" smtClean="0">
                <a:latin typeface="Arial"/>
                <a:ea typeface="Times New Roman"/>
                <a:cs typeface="Times New Roman"/>
              </a:rPr>
              <a:t>3. The corporation option</a:t>
            </a:r>
            <a:endParaRPr lang="en-US" dirty="0" smtClean="0">
              <a:latin typeface="EMBIHD+Palatino-Bold"/>
              <a:ea typeface="Times New Roman"/>
              <a:cs typeface="Times New Roman"/>
            </a:endParaRPr>
          </a:p>
          <a:p>
            <a:pPr marL="0" marR="0" algn="just">
              <a:spcBef>
                <a:spcPts val="0"/>
              </a:spcBef>
              <a:spcAft>
                <a:spcPts val="0"/>
              </a:spcAft>
              <a:buNone/>
            </a:pPr>
            <a:endParaRPr lang="en-US" dirty="0" smtClean="0">
              <a:latin typeface="EMBIHD+Palatino-Bold"/>
              <a:ea typeface="Times New Roman"/>
              <a:cs typeface="Times New Roman"/>
            </a:endParaRPr>
          </a:p>
          <a:p>
            <a:pPr marL="342900" lvl="0" algn="just">
              <a:lnSpc>
                <a:spcPct val="150000"/>
              </a:lnSpc>
              <a:spcBef>
                <a:spcPts val="0"/>
              </a:spcBef>
              <a:buFont typeface="Arial"/>
              <a:buChar char="-"/>
            </a:pPr>
            <a:r>
              <a:rPr lang="en-US" dirty="0" smtClean="0">
                <a:latin typeface="Arial"/>
                <a:ea typeface="Times New Roman"/>
                <a:cs typeface="Times New Roman"/>
              </a:rPr>
              <a:t>artificial person, authorized and recognized by law, </a:t>
            </a:r>
            <a:endParaRPr lang="en-US" dirty="0" smtClean="0">
              <a:latin typeface="EMBIHD+Palatino-Bold"/>
              <a:ea typeface="Times New Roman"/>
              <a:cs typeface="Times New Roman"/>
            </a:endParaRPr>
          </a:p>
          <a:p>
            <a:pPr marL="342900" lvl="0" algn="just">
              <a:lnSpc>
                <a:spcPct val="150000"/>
              </a:lnSpc>
              <a:spcBef>
                <a:spcPts val="0"/>
              </a:spcBef>
              <a:buFont typeface="Arial"/>
              <a:buChar char="-"/>
            </a:pPr>
            <a:r>
              <a:rPr lang="en-US" dirty="0" smtClean="0">
                <a:latin typeface="Arial"/>
                <a:ea typeface="Times New Roman"/>
                <a:cs typeface="Times New Roman"/>
              </a:rPr>
              <a:t>with distinctive name, a common seal, </a:t>
            </a:r>
            <a:endParaRPr lang="en-US" dirty="0" smtClean="0">
              <a:latin typeface="EMBIHD+Palatino-Bold"/>
              <a:ea typeface="Times New Roman"/>
              <a:cs typeface="Times New Roman"/>
            </a:endParaRPr>
          </a:p>
          <a:p>
            <a:pPr marL="342900" lvl="0" algn="just">
              <a:lnSpc>
                <a:spcPct val="150000"/>
              </a:lnSpc>
              <a:spcBef>
                <a:spcPts val="0"/>
              </a:spcBef>
              <a:buFont typeface="Arial"/>
              <a:buChar char="-"/>
            </a:pPr>
            <a:r>
              <a:rPr lang="en-US" dirty="0" smtClean="0">
                <a:latin typeface="Arial"/>
                <a:ea typeface="Times New Roman"/>
                <a:cs typeface="Times New Roman"/>
              </a:rPr>
              <a:t>comprising of transferable shares of fixed values, </a:t>
            </a:r>
            <a:endParaRPr lang="en-US" dirty="0" smtClean="0">
              <a:latin typeface="EMBIHD+Palatino-Bold"/>
              <a:ea typeface="Times New Roman"/>
              <a:cs typeface="Times New Roman"/>
            </a:endParaRPr>
          </a:p>
          <a:p>
            <a:pPr marL="342900" lvl="0" algn="just">
              <a:lnSpc>
                <a:spcPct val="150000"/>
              </a:lnSpc>
              <a:spcBef>
                <a:spcPts val="0"/>
              </a:spcBef>
              <a:buFont typeface="Arial"/>
              <a:buChar char="-"/>
            </a:pPr>
            <a:r>
              <a:rPr lang="en-US" dirty="0" smtClean="0">
                <a:latin typeface="Arial"/>
                <a:ea typeface="Times New Roman"/>
                <a:cs typeface="Times New Roman"/>
              </a:rPr>
              <a:t>carrying limited liability </a:t>
            </a:r>
            <a:endParaRPr lang="en-US" dirty="0" smtClean="0">
              <a:latin typeface="EMBIHD+Palatino-Bold"/>
              <a:ea typeface="Times New Roman"/>
              <a:cs typeface="Times New Roman"/>
            </a:endParaRPr>
          </a:p>
          <a:p>
            <a:pPr marL="342900" lvl="0" algn="just">
              <a:lnSpc>
                <a:spcPct val="150000"/>
              </a:lnSpc>
              <a:spcBef>
                <a:spcPts val="0"/>
              </a:spcBef>
              <a:buFont typeface="Arial"/>
              <a:buChar char="-"/>
            </a:pPr>
            <a:r>
              <a:rPr lang="en-US" dirty="0" smtClean="0">
                <a:latin typeface="Arial"/>
                <a:ea typeface="Times New Roman"/>
                <a:cs typeface="Times New Roman"/>
              </a:rPr>
              <a:t>having continuous succession life</a:t>
            </a:r>
            <a:endParaRPr lang="en-US" dirty="0" smtClean="0">
              <a:latin typeface="EMBIHD+Palatino-Bold"/>
              <a:ea typeface="Times New Roman"/>
              <a:cs typeface="Times New Roman"/>
            </a:endParaRP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6248400"/>
          </a:xfrm>
        </p:spPr>
        <p:txBody>
          <a:bodyPr>
            <a:normAutofit fontScale="92500" lnSpcReduction="10000"/>
          </a:bodyPr>
          <a:lstStyle/>
          <a:p>
            <a:pPr marL="0" marR="0" algn="just">
              <a:spcBef>
                <a:spcPts val="0"/>
              </a:spcBef>
              <a:spcAft>
                <a:spcPts val="0"/>
              </a:spcAft>
            </a:pPr>
            <a:r>
              <a:rPr lang="en-US" b="1" dirty="0" smtClean="0">
                <a:latin typeface="Arial"/>
                <a:ea typeface="Times New Roman"/>
                <a:cs typeface="Times New Roman"/>
              </a:rPr>
              <a:t>The Corporate Charter</a:t>
            </a:r>
            <a:endParaRPr lang="en-US" dirty="0" smtClean="0">
              <a:latin typeface="EMBIHD+Palatino-Bold"/>
              <a:ea typeface="Times New Roman"/>
              <a:cs typeface="Times New Roman"/>
            </a:endParaRPr>
          </a:p>
          <a:p>
            <a:pPr marL="0" marR="0" algn="just">
              <a:spcBef>
                <a:spcPts val="0"/>
              </a:spcBef>
              <a:spcAft>
                <a:spcPts val="0"/>
              </a:spcAft>
              <a:buNone/>
            </a:pPr>
            <a:endParaRPr lang="en-US" dirty="0" smtClean="0">
              <a:latin typeface="EMBIHD+Palatino-Bold"/>
              <a:ea typeface="Times New Roman"/>
              <a:cs typeface="Times New Roman"/>
            </a:endParaRPr>
          </a:p>
          <a:p>
            <a:pPr marL="0" marR="0" algn="just">
              <a:spcBef>
                <a:spcPts val="0"/>
              </a:spcBef>
              <a:spcAft>
                <a:spcPts val="0"/>
              </a:spcAft>
            </a:pPr>
            <a:r>
              <a:rPr lang="en-US" dirty="0" smtClean="0">
                <a:latin typeface="Arial"/>
                <a:ea typeface="Times New Roman"/>
                <a:cs typeface="Times New Roman"/>
              </a:rPr>
              <a:t>A corporation charter typically provides for the following:</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Name of the company</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Formal statement of its formation</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type of business</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Location of office </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Number and value of shares.</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Voting privileges of each share </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Names and addresses of incorporators </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Names and addresses </a:t>
            </a:r>
            <a:endParaRPr lang="en-US" dirty="0" smtClean="0">
              <a:latin typeface="EMBIHD+Palatino-Bold"/>
              <a:ea typeface="Times New Roman"/>
              <a:cs typeface="Times New Roman"/>
            </a:endParaRPr>
          </a:p>
          <a:p>
            <a:pPr marL="342900" lvl="0" algn="just">
              <a:spcBef>
                <a:spcPts val="0"/>
              </a:spcBef>
              <a:spcAft>
                <a:spcPts val="1000"/>
              </a:spcAft>
              <a:buFont typeface="Wingdings"/>
              <a:buChar char=""/>
            </a:pPr>
            <a:r>
              <a:rPr lang="en-US" dirty="0" smtClean="0">
                <a:latin typeface="Arial"/>
                <a:ea typeface="Times New Roman"/>
                <a:cs typeface="Times New Roman"/>
              </a:rPr>
              <a:t>Statement of limited liability </a:t>
            </a:r>
            <a:endParaRPr lang="en-US" dirty="0" smtClean="0">
              <a:latin typeface="EMBIHD+Palatino-Bold"/>
              <a:ea typeface="Times New Roman"/>
              <a:cs typeface="Times New Roman"/>
            </a:endParaRP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5898360"/>
          </a:xfrm>
        </p:spPr>
        <p:txBody>
          <a:bodyPr/>
          <a:lstStyle/>
          <a:p>
            <a:r>
              <a:rPr lang="en-US" sz="3600" b="1" dirty="0" smtClean="0"/>
              <a:t>Characteristics of corporations</a:t>
            </a:r>
            <a:endParaRPr lang="en-US" sz="3600" dirty="0" smtClean="0"/>
          </a:p>
          <a:p>
            <a:pPr>
              <a:buNone/>
            </a:pPr>
            <a:endParaRPr lang="en-US" sz="3600" dirty="0" smtClean="0"/>
          </a:p>
          <a:p>
            <a:pPr lvl="0"/>
            <a:r>
              <a:rPr lang="en-US" sz="3600" dirty="0" smtClean="0"/>
              <a:t>Separate legal entity</a:t>
            </a:r>
          </a:p>
          <a:p>
            <a:pPr lvl="0"/>
            <a:r>
              <a:rPr lang="en-US" sz="3600" dirty="0" smtClean="0"/>
              <a:t>Limited liability </a:t>
            </a:r>
          </a:p>
          <a:p>
            <a:pPr lvl="0"/>
            <a:r>
              <a:rPr lang="en-US" sz="3600" dirty="0" smtClean="0"/>
              <a:t>Transferability of shares</a:t>
            </a:r>
          </a:p>
          <a:p>
            <a:pPr lvl="0"/>
            <a:r>
              <a:rPr lang="en-US" sz="3600" dirty="0" smtClean="0"/>
              <a:t>Death and withdrawal of shareholders</a:t>
            </a:r>
          </a:p>
          <a:p>
            <a:pPr lvl="0"/>
            <a:r>
              <a:rPr lang="en-US" sz="3600" dirty="0" smtClean="0"/>
              <a:t>Common seal</a:t>
            </a:r>
          </a:p>
          <a:p>
            <a:pPr lvl="0"/>
            <a:r>
              <a:rPr lang="en-US" sz="3600" dirty="0" smtClean="0"/>
              <a:t>Separation of ownership from management</a:t>
            </a:r>
          </a:p>
          <a:p>
            <a:pPr>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382000" cy="6858000"/>
          </a:xfrm>
        </p:spPr>
        <p:txBody>
          <a:bodyPr>
            <a:normAutofit fontScale="77500" lnSpcReduction="20000"/>
          </a:bodyPr>
          <a:lstStyle/>
          <a:p>
            <a:r>
              <a:rPr lang="en-US" sz="3600" dirty="0" smtClean="0"/>
              <a:t>The decision makers in a corporation are: </a:t>
            </a:r>
          </a:p>
          <a:p>
            <a:pPr>
              <a:buNone/>
            </a:pPr>
            <a:r>
              <a:rPr lang="en-US" sz="3600" b="1" dirty="0" smtClean="0"/>
              <a:t>1. Stockholders</a:t>
            </a:r>
            <a:endParaRPr lang="en-US" sz="3600" dirty="0" smtClean="0"/>
          </a:p>
          <a:p>
            <a:pPr>
              <a:buNone/>
            </a:pPr>
            <a:r>
              <a:rPr lang="en-US" sz="3600" b="1" dirty="0" smtClean="0"/>
              <a:t> </a:t>
            </a:r>
            <a:endParaRPr lang="en-US" sz="3600" dirty="0" smtClean="0"/>
          </a:p>
          <a:p>
            <a:pPr>
              <a:buNone/>
            </a:pPr>
            <a:r>
              <a:rPr lang="en-US" sz="3600" dirty="0" smtClean="0"/>
              <a:t>-are the owners of the corporation</a:t>
            </a:r>
          </a:p>
          <a:p>
            <a:pPr>
              <a:buNone/>
            </a:pPr>
            <a:r>
              <a:rPr lang="en-US" sz="3600" dirty="0" smtClean="0"/>
              <a:t>- rarely take an active role in the company</a:t>
            </a:r>
          </a:p>
          <a:p>
            <a:pPr>
              <a:buNone/>
            </a:pPr>
            <a:r>
              <a:rPr lang="en-US" sz="3600" dirty="0" smtClean="0"/>
              <a:t>- They buy and sell stock</a:t>
            </a:r>
          </a:p>
          <a:p>
            <a:pPr>
              <a:buNone/>
            </a:pPr>
            <a:r>
              <a:rPr lang="en-US" sz="3600" dirty="0" smtClean="0"/>
              <a:t>-they may vote on major issues</a:t>
            </a:r>
          </a:p>
          <a:p>
            <a:pPr>
              <a:buNone/>
            </a:pPr>
            <a:r>
              <a:rPr lang="en-US" sz="3600" dirty="0" smtClean="0"/>
              <a:t>-elect the members of the board of directors</a:t>
            </a:r>
          </a:p>
          <a:p>
            <a:pPr>
              <a:buNone/>
            </a:pPr>
            <a:endParaRPr lang="en-US" sz="3600" dirty="0" smtClean="0"/>
          </a:p>
          <a:p>
            <a:pPr>
              <a:buNone/>
            </a:pPr>
            <a:r>
              <a:rPr lang="en-US" sz="3600" b="1" dirty="0" smtClean="0"/>
              <a:t>2. Board of director </a:t>
            </a:r>
            <a:endParaRPr lang="en-US" sz="3600" dirty="0" smtClean="0"/>
          </a:p>
          <a:p>
            <a:pPr>
              <a:buNone/>
            </a:pPr>
            <a:r>
              <a:rPr lang="en-US" sz="3600" dirty="0" smtClean="0"/>
              <a:t>-is elected by the stockholders to oversee the management</a:t>
            </a:r>
          </a:p>
          <a:p>
            <a:pPr>
              <a:buNone/>
            </a:pPr>
            <a:r>
              <a:rPr lang="en-US" sz="3600" dirty="0" smtClean="0"/>
              <a:t>-establishing all business policies</a:t>
            </a:r>
          </a:p>
          <a:p>
            <a:pPr>
              <a:buNone/>
            </a:pPr>
            <a:r>
              <a:rPr lang="en-US" sz="3600" dirty="0" smtClean="0"/>
              <a:t>-approve major contracts</a:t>
            </a:r>
          </a:p>
          <a:p>
            <a:pPr>
              <a:buNone/>
            </a:pPr>
            <a:r>
              <a:rPr lang="en-US" sz="3600" dirty="0" smtClean="0"/>
              <a:t>-elect the president.</a:t>
            </a:r>
          </a:p>
          <a:p>
            <a:pPr>
              <a:buNone/>
            </a:pPr>
            <a:r>
              <a:rPr lang="en-US" dirty="0" smtClean="0"/>
              <a:t>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077200" cy="6248400"/>
          </a:xfrm>
        </p:spPr>
        <p:txBody>
          <a:bodyPr>
            <a:normAutofit fontScale="92500" lnSpcReduction="10000"/>
          </a:bodyPr>
          <a:lstStyle/>
          <a:p>
            <a:pPr>
              <a:buNone/>
            </a:pPr>
            <a:r>
              <a:rPr lang="en-US" b="1" dirty="0" smtClean="0"/>
              <a:t>3. Corporate officers/Managers/Executives</a:t>
            </a:r>
            <a:endParaRPr lang="en-US" dirty="0" smtClean="0"/>
          </a:p>
          <a:p>
            <a:pPr>
              <a:buNone/>
            </a:pPr>
            <a:r>
              <a:rPr lang="en-US" dirty="0" smtClean="0"/>
              <a:t>-perform ordinary business practices of the corporation are carried out</a:t>
            </a:r>
          </a:p>
          <a:p>
            <a:pPr>
              <a:buNone/>
            </a:pPr>
            <a:r>
              <a:rPr lang="en-US" dirty="0" smtClean="0"/>
              <a:t>- work under the directives and supervision of the board of directors</a:t>
            </a:r>
          </a:p>
          <a:p>
            <a:pPr marL="0" marR="0" algn="ctr">
              <a:spcBef>
                <a:spcPts val="0"/>
              </a:spcBef>
              <a:spcAft>
                <a:spcPts val="0"/>
              </a:spcAft>
              <a:buNone/>
            </a:pPr>
            <a:r>
              <a:rPr lang="en-US" sz="3200" b="1" u="sng" dirty="0" smtClean="0">
                <a:latin typeface="Arial"/>
                <a:ea typeface="Times New Roman"/>
                <a:cs typeface="Times New Roman"/>
              </a:rPr>
              <a:t>Advantages of a corporation</a:t>
            </a:r>
            <a:endParaRPr lang="en-US" sz="3200" dirty="0" smtClean="0">
              <a:latin typeface="EMBIHD+Palatino-Bold"/>
              <a:ea typeface="Times New Roman"/>
              <a:cs typeface="Times New Roman"/>
            </a:endParaRPr>
          </a:p>
          <a:p>
            <a:pPr marL="0" marR="0" algn="just">
              <a:spcBef>
                <a:spcPts val="0"/>
              </a:spcBef>
              <a:spcAft>
                <a:spcPts val="0"/>
              </a:spcAft>
              <a:buNone/>
            </a:pPr>
            <a:endParaRPr lang="en-US" sz="3200" dirty="0" smtClean="0">
              <a:latin typeface="EMBIHD+Palatino-Bold"/>
              <a:ea typeface="Times New Roman"/>
              <a:cs typeface="Times New Roman"/>
            </a:endParaRPr>
          </a:p>
          <a:p>
            <a:pPr marL="742950" lvl="1" algn="just">
              <a:spcBef>
                <a:spcPts val="0"/>
              </a:spcBef>
              <a:spcAft>
                <a:spcPts val="1000"/>
              </a:spcAft>
              <a:buNone/>
            </a:pPr>
            <a:r>
              <a:rPr lang="en-US" sz="2800" dirty="0" smtClean="0">
                <a:latin typeface="Arial"/>
                <a:ea typeface="Times New Roman"/>
                <a:cs typeface="Times New Roman"/>
              </a:rPr>
              <a:t>Financial strength</a:t>
            </a:r>
            <a:endParaRPr lang="en-US" sz="2800" dirty="0" smtClean="0">
              <a:latin typeface="EMBIHD+Palatino-Bold"/>
              <a:ea typeface="Times New Roman"/>
              <a:cs typeface="Times New Roman"/>
            </a:endParaRPr>
          </a:p>
          <a:p>
            <a:pPr marL="742950" lvl="1" algn="just">
              <a:spcBef>
                <a:spcPts val="0"/>
              </a:spcBef>
              <a:spcAft>
                <a:spcPts val="1000"/>
              </a:spcAft>
              <a:buNone/>
            </a:pPr>
            <a:r>
              <a:rPr lang="en-US" sz="2800" dirty="0" smtClean="0">
                <a:latin typeface="Arial"/>
                <a:ea typeface="Times New Roman"/>
                <a:cs typeface="Times New Roman"/>
              </a:rPr>
              <a:t>Limited personal liability</a:t>
            </a:r>
            <a:endParaRPr lang="en-US" sz="2800" dirty="0" smtClean="0">
              <a:latin typeface="EMBIHD+Palatino-Bold"/>
              <a:ea typeface="Times New Roman"/>
              <a:cs typeface="Times New Roman"/>
            </a:endParaRPr>
          </a:p>
          <a:p>
            <a:pPr marL="742950" lvl="1" algn="just">
              <a:spcBef>
                <a:spcPts val="0"/>
              </a:spcBef>
              <a:spcAft>
                <a:spcPts val="1000"/>
              </a:spcAft>
              <a:buNone/>
            </a:pPr>
            <a:r>
              <a:rPr lang="en-US" sz="2800" dirty="0" smtClean="0">
                <a:latin typeface="Arial"/>
                <a:ea typeface="Times New Roman"/>
                <a:cs typeface="Times New Roman"/>
              </a:rPr>
              <a:t>High Scope of Expansion</a:t>
            </a:r>
            <a:endParaRPr lang="en-US" sz="2800" dirty="0" smtClean="0">
              <a:latin typeface="EMBIHD+Palatino-Bold"/>
              <a:ea typeface="Times New Roman"/>
              <a:cs typeface="Times New Roman"/>
            </a:endParaRPr>
          </a:p>
          <a:p>
            <a:pPr marL="742950" lvl="1" algn="just">
              <a:spcBef>
                <a:spcPts val="0"/>
              </a:spcBef>
              <a:spcAft>
                <a:spcPts val="1000"/>
              </a:spcAft>
              <a:buNone/>
            </a:pPr>
            <a:r>
              <a:rPr lang="en-US" sz="2800" dirty="0" smtClean="0">
                <a:latin typeface="Arial"/>
                <a:ea typeface="Times New Roman"/>
                <a:cs typeface="Times New Roman"/>
              </a:rPr>
              <a:t>Better Decision Making</a:t>
            </a:r>
            <a:endParaRPr lang="en-US" sz="2800" dirty="0" smtClean="0">
              <a:latin typeface="EMBIHD+Palatino-Bold"/>
              <a:ea typeface="Times New Roman"/>
              <a:cs typeface="Times New Roman"/>
            </a:endParaRPr>
          </a:p>
          <a:p>
            <a:pPr marL="742950" lvl="1" algn="just">
              <a:spcBef>
                <a:spcPts val="0"/>
              </a:spcBef>
              <a:spcAft>
                <a:spcPts val="1000"/>
              </a:spcAft>
              <a:buNone/>
            </a:pPr>
            <a:r>
              <a:rPr lang="en-US" sz="2800" dirty="0" smtClean="0">
                <a:latin typeface="Arial"/>
                <a:ea typeface="Times New Roman"/>
                <a:cs typeface="Times New Roman"/>
              </a:rPr>
              <a:t>Easy Transfer of shares/ownership</a:t>
            </a:r>
            <a:endParaRPr lang="en-US" sz="2800" dirty="0" smtClean="0">
              <a:latin typeface="EMBIHD+Palatino-Bold"/>
              <a:ea typeface="Times New Roman"/>
              <a:cs typeface="Times New Roman"/>
            </a:endParaRPr>
          </a:p>
          <a:p>
            <a:pPr marL="742950" lvl="1" algn="just">
              <a:spcBef>
                <a:spcPts val="0"/>
              </a:spcBef>
              <a:spcAft>
                <a:spcPts val="1000"/>
              </a:spcAft>
              <a:buNone/>
            </a:pPr>
            <a:r>
              <a:rPr lang="en-US" sz="2800" dirty="0" smtClean="0">
                <a:latin typeface="Arial"/>
                <a:ea typeface="Times New Roman"/>
                <a:cs typeface="Times New Roman"/>
              </a:rPr>
              <a:t>Separate Legal Entity </a:t>
            </a:r>
            <a:endParaRPr lang="en-US" sz="2800" dirty="0" smtClean="0">
              <a:latin typeface="EMBIHD+Palatino-Bold"/>
              <a:ea typeface="Times New Roman"/>
              <a:cs typeface="Times New Roman"/>
            </a:endParaRP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924800" cy="5593560"/>
          </a:xfrm>
        </p:spPr>
        <p:txBody>
          <a:bodyPr/>
          <a:lstStyle/>
          <a:p>
            <a:r>
              <a:rPr lang="en-US" sz="3200" b="1" u="sng" dirty="0" smtClean="0"/>
              <a:t>Disadvantages of a corporation</a:t>
            </a:r>
            <a:endParaRPr lang="en-US" sz="3200" dirty="0" smtClean="0"/>
          </a:p>
          <a:p>
            <a:r>
              <a:rPr lang="en-US" sz="3200" b="1" dirty="0" smtClean="0"/>
              <a:t> </a:t>
            </a:r>
            <a:endParaRPr lang="en-US" sz="3200" dirty="0" smtClean="0"/>
          </a:p>
          <a:p>
            <a:pPr lvl="1"/>
            <a:r>
              <a:rPr lang="en-US" sz="2800" dirty="0" smtClean="0"/>
              <a:t>process of incorporation requires more time and money </a:t>
            </a:r>
          </a:p>
          <a:p>
            <a:pPr lvl="1"/>
            <a:r>
              <a:rPr lang="en-US" sz="2800" dirty="0" smtClean="0"/>
              <a:t>Lack of Owner’s Personal Interest</a:t>
            </a:r>
          </a:p>
          <a:p>
            <a:pPr lvl="1"/>
            <a:r>
              <a:rPr lang="en-US" sz="2800" dirty="0" smtClean="0"/>
              <a:t>Slow Decision Making</a:t>
            </a:r>
          </a:p>
          <a:p>
            <a:pPr lvl="1"/>
            <a:r>
              <a:rPr lang="en-US" sz="2800" dirty="0" smtClean="0"/>
              <a:t>Lack of Secrecy</a:t>
            </a:r>
          </a:p>
          <a:p>
            <a:pPr lvl="1"/>
            <a:r>
              <a:rPr lang="en-US" sz="2800" dirty="0" smtClean="0"/>
              <a:t>Double taxation</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Arial"/>
                <a:ea typeface="Times New Roman"/>
              </a:rPr>
              <a:t>4. Cooperatives option</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609600" y="1295400"/>
            <a:ext cx="8382000" cy="5257800"/>
          </a:xfrm>
        </p:spPr>
        <p:txBody>
          <a:bodyPr>
            <a:normAutofit/>
          </a:bodyPr>
          <a:lstStyle/>
          <a:p>
            <a:pPr marL="0" marR="0" algn="just">
              <a:spcBef>
                <a:spcPts val="0"/>
              </a:spcBef>
              <a:spcAft>
                <a:spcPts val="0"/>
              </a:spcAft>
              <a:buNone/>
            </a:pPr>
            <a:r>
              <a:rPr lang="en-US" b="1" dirty="0" smtClean="0">
                <a:latin typeface="Arial"/>
                <a:ea typeface="Times New Roman"/>
              </a:rPr>
              <a:t> </a:t>
            </a:r>
            <a:endParaRPr lang="en-US" dirty="0" smtClean="0">
              <a:latin typeface="Times New Roman"/>
              <a:ea typeface="Times New Roman"/>
            </a:endParaRPr>
          </a:p>
          <a:p>
            <a:pPr marL="0" marR="0" algn="just">
              <a:lnSpc>
                <a:spcPct val="150000"/>
              </a:lnSpc>
              <a:spcBef>
                <a:spcPts val="0"/>
              </a:spcBef>
              <a:spcAft>
                <a:spcPts val="0"/>
              </a:spcAft>
              <a:buNone/>
            </a:pPr>
            <a:r>
              <a:rPr lang="en-US" dirty="0" smtClean="0">
                <a:latin typeface="Arial"/>
                <a:ea typeface="Times New Roman"/>
              </a:rPr>
              <a:t>-an autonomous association of persons </a:t>
            </a:r>
            <a:endParaRPr lang="en-US" dirty="0" smtClean="0">
              <a:latin typeface="Times New Roman"/>
              <a:ea typeface="Times New Roman"/>
            </a:endParaRPr>
          </a:p>
          <a:p>
            <a:pPr marL="0" marR="0" algn="just">
              <a:lnSpc>
                <a:spcPct val="150000"/>
              </a:lnSpc>
              <a:spcBef>
                <a:spcPts val="0"/>
              </a:spcBef>
              <a:spcAft>
                <a:spcPts val="0"/>
              </a:spcAft>
              <a:buNone/>
            </a:pPr>
            <a:r>
              <a:rPr lang="en-US" dirty="0" smtClean="0">
                <a:latin typeface="Arial"/>
                <a:ea typeface="Times New Roman"/>
              </a:rPr>
              <a:t>-united voluntarily </a:t>
            </a:r>
            <a:endParaRPr lang="en-US" dirty="0" smtClean="0">
              <a:latin typeface="Times New Roman"/>
              <a:ea typeface="Times New Roman"/>
            </a:endParaRPr>
          </a:p>
          <a:p>
            <a:pPr marL="0" marR="0" algn="just">
              <a:lnSpc>
                <a:spcPct val="150000"/>
              </a:lnSpc>
              <a:spcBef>
                <a:spcPts val="0"/>
              </a:spcBef>
              <a:spcAft>
                <a:spcPts val="0"/>
              </a:spcAft>
              <a:buNone/>
            </a:pPr>
            <a:r>
              <a:rPr lang="en-US" dirty="0" smtClean="0">
                <a:latin typeface="Arial"/>
                <a:ea typeface="Times New Roman"/>
              </a:rPr>
              <a:t>-to meet their common economic, social and cultural needs and aspirations </a:t>
            </a:r>
            <a:endParaRPr lang="en-US" dirty="0" smtClean="0">
              <a:latin typeface="Times New Roman"/>
              <a:ea typeface="Times New Roman"/>
            </a:endParaRPr>
          </a:p>
          <a:p>
            <a:pPr marL="0" marR="0" algn="just">
              <a:lnSpc>
                <a:spcPct val="150000"/>
              </a:lnSpc>
              <a:spcBef>
                <a:spcPts val="0"/>
              </a:spcBef>
              <a:spcAft>
                <a:spcPts val="0"/>
              </a:spcAft>
              <a:buNone/>
            </a:pPr>
            <a:r>
              <a:rPr lang="en-US" dirty="0" smtClean="0">
                <a:latin typeface="Arial"/>
                <a:ea typeface="Times New Roman"/>
              </a:rPr>
              <a:t>-through a jointly owned and democratically controlled enterprise. </a:t>
            </a:r>
            <a:endParaRPr lang="en-US" dirty="0" smtClean="0">
              <a:latin typeface="Times New Roman"/>
              <a:ea typeface="Times New Roman"/>
            </a:endParaRP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5898360"/>
          </a:xfrm>
        </p:spPr>
        <p:txBody>
          <a:bodyPr>
            <a:normAutofit fontScale="92500"/>
          </a:bodyPr>
          <a:lstStyle/>
          <a:p>
            <a:r>
              <a:rPr lang="en-US" sz="4400" dirty="0" smtClean="0"/>
              <a:t>Cooperative principles: </a:t>
            </a:r>
          </a:p>
          <a:p>
            <a:pPr>
              <a:buNone/>
            </a:pPr>
            <a:endParaRPr lang="en-US" sz="4400" dirty="0" smtClean="0"/>
          </a:p>
          <a:p>
            <a:pPr lvl="2">
              <a:buNone/>
            </a:pPr>
            <a:r>
              <a:rPr lang="en-US" sz="3600" dirty="0" smtClean="0"/>
              <a:t>1 Open &amp; voluntary membership </a:t>
            </a:r>
          </a:p>
          <a:p>
            <a:pPr lvl="2">
              <a:buNone/>
            </a:pPr>
            <a:r>
              <a:rPr lang="en-US" sz="3600" dirty="0" smtClean="0"/>
              <a:t>2 Political &amp; religious autonomy </a:t>
            </a:r>
          </a:p>
          <a:p>
            <a:pPr lvl="2">
              <a:buNone/>
            </a:pPr>
            <a:r>
              <a:rPr lang="en-US" sz="3600" dirty="0" smtClean="0"/>
              <a:t>3 Member economic participation </a:t>
            </a:r>
          </a:p>
          <a:p>
            <a:pPr lvl="2">
              <a:buNone/>
            </a:pPr>
            <a:r>
              <a:rPr lang="en-US" sz="3600" dirty="0" smtClean="0"/>
              <a:t>4 Democratic control </a:t>
            </a:r>
          </a:p>
          <a:p>
            <a:pPr lvl="2">
              <a:buNone/>
            </a:pPr>
            <a:r>
              <a:rPr lang="en-US" sz="3600" dirty="0" smtClean="0"/>
              <a:t>5 Education &amp; information to members </a:t>
            </a:r>
          </a:p>
          <a:p>
            <a:pPr lvl="2">
              <a:buNone/>
            </a:pPr>
            <a:r>
              <a:rPr lang="en-US" sz="3600" dirty="0" smtClean="0"/>
              <a:t>6 Cooperation among cooperatives </a:t>
            </a:r>
          </a:p>
          <a:p>
            <a:pPr lvl="2">
              <a:buNone/>
            </a:pPr>
            <a:r>
              <a:rPr lang="en-US" sz="3600" dirty="0" smtClean="0"/>
              <a:t>7 Concern for community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
            <a:ext cx="8153400" cy="6400800"/>
          </a:xfrm>
        </p:spPr>
        <p:txBody>
          <a:bodyPr>
            <a:normAutofit fontScale="92500" lnSpcReduction="20000"/>
          </a:bodyPr>
          <a:lstStyle/>
          <a:p>
            <a:r>
              <a:rPr lang="en-US" b="1" dirty="0" smtClean="0"/>
              <a:t>Values: </a:t>
            </a:r>
            <a:endParaRPr lang="en-US" dirty="0" smtClean="0"/>
          </a:p>
          <a:p>
            <a:pPr lvl="2">
              <a:buNone/>
            </a:pPr>
            <a:r>
              <a:rPr lang="en-US" sz="3000" dirty="0" smtClean="0"/>
              <a:t>-self-help, 		           -self-responsibility, 	       </a:t>
            </a:r>
          </a:p>
          <a:p>
            <a:pPr lvl="2">
              <a:buNone/>
            </a:pPr>
            <a:r>
              <a:rPr lang="en-US" sz="3000" dirty="0" smtClean="0"/>
              <a:t>-democracy, 		           -equality, 	</a:t>
            </a:r>
          </a:p>
          <a:p>
            <a:pPr lvl="2">
              <a:buNone/>
            </a:pPr>
            <a:r>
              <a:rPr lang="en-US" sz="3000" dirty="0" smtClean="0"/>
              <a:t>-equity,		           - solidarity</a:t>
            </a:r>
          </a:p>
          <a:p>
            <a:pPr lvl="2">
              <a:buNone/>
            </a:pPr>
            <a:r>
              <a:rPr lang="en-US" sz="3000" dirty="0" smtClean="0"/>
              <a:t>-honesty, 		           -openness, 		</a:t>
            </a:r>
          </a:p>
          <a:p>
            <a:pPr lvl="2">
              <a:buNone/>
            </a:pPr>
            <a:r>
              <a:rPr lang="en-US" sz="3000" dirty="0" smtClean="0"/>
              <a:t>-social responsibility,        -Caring for others. </a:t>
            </a:r>
          </a:p>
          <a:p>
            <a:pPr>
              <a:buNone/>
            </a:pPr>
            <a:endParaRPr lang="en-US" dirty="0" smtClean="0"/>
          </a:p>
          <a:p>
            <a:pPr>
              <a:buNone/>
            </a:pPr>
            <a:endParaRPr lang="en-US" dirty="0" smtClean="0"/>
          </a:p>
          <a:p>
            <a:r>
              <a:rPr lang="en-US" dirty="0" smtClean="0"/>
              <a:t>Three principles distinguish cooperatives from general corporations: </a:t>
            </a:r>
          </a:p>
          <a:p>
            <a:pPr lvl="0">
              <a:buNone/>
            </a:pPr>
            <a:r>
              <a:rPr lang="en-US" dirty="0" smtClean="0"/>
              <a:t>-User-owner, </a:t>
            </a:r>
          </a:p>
          <a:p>
            <a:pPr lvl="0">
              <a:buNone/>
            </a:pPr>
            <a:r>
              <a:rPr lang="en-US" dirty="0" smtClean="0"/>
              <a:t>-User-control, and </a:t>
            </a:r>
          </a:p>
          <a:p>
            <a:pPr lvl="0">
              <a:buNone/>
            </a:pPr>
            <a:r>
              <a:rPr lang="en-US" dirty="0" smtClean="0"/>
              <a:t>-User-benefits. </a:t>
            </a:r>
          </a:p>
          <a:p>
            <a:endParaRPr lang="en-US" dirty="0" smtClean="0"/>
          </a:p>
          <a:p>
            <a:pPr>
              <a:buNone/>
            </a:pPr>
            <a:r>
              <a:rPr lang="en-US" dirty="0" smtClean="0"/>
              <a:t> </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0"/>
            <a:ext cx="8153400" cy="6629400"/>
          </a:xfrm>
        </p:spPr>
        <p:txBody>
          <a:bodyPr>
            <a:normAutofit/>
          </a:bodyPr>
          <a:lstStyle/>
          <a:p>
            <a:pPr lvl="1">
              <a:buNone/>
            </a:pPr>
            <a:endParaRPr lang="en-US" sz="2800" b="1" dirty="0" smtClean="0"/>
          </a:p>
          <a:p>
            <a:pPr lvl="1">
              <a:buNone/>
            </a:pPr>
            <a:r>
              <a:rPr lang="en-US" sz="3200" b="1" dirty="0" smtClean="0"/>
              <a:t>Criteria for Choosing the Ownership Form</a:t>
            </a:r>
            <a:endParaRPr lang="en-US" sz="3200" dirty="0" smtClean="0"/>
          </a:p>
          <a:p>
            <a:pPr>
              <a:buNone/>
            </a:pPr>
            <a:endParaRPr lang="en-US" sz="3200" dirty="0" smtClean="0"/>
          </a:p>
          <a:p>
            <a:pPr lvl="0"/>
            <a:r>
              <a:rPr lang="en-US" sz="3200" dirty="0" smtClean="0"/>
              <a:t>Organizational costs to establish </a:t>
            </a:r>
          </a:p>
          <a:p>
            <a:pPr lvl="0"/>
            <a:r>
              <a:rPr lang="en-US" sz="3200" dirty="0" smtClean="0"/>
              <a:t>Limited versus unlimited liability</a:t>
            </a:r>
          </a:p>
          <a:p>
            <a:pPr lvl="0"/>
            <a:r>
              <a:rPr lang="en-US" sz="3200" dirty="0" smtClean="0"/>
              <a:t>Continuity</a:t>
            </a:r>
          </a:p>
          <a:p>
            <a:pPr lvl="0"/>
            <a:r>
              <a:rPr lang="en-US" sz="3200" dirty="0" smtClean="0"/>
              <a:t>Transferability of ownership</a:t>
            </a:r>
          </a:p>
          <a:p>
            <a:pPr lvl="0"/>
            <a:r>
              <a:rPr lang="en-US" sz="3200" dirty="0" smtClean="0"/>
              <a:t>Control </a:t>
            </a:r>
          </a:p>
          <a:p>
            <a:pPr lvl="0"/>
            <a:r>
              <a:rPr lang="en-US" sz="3200" dirty="0" smtClean="0"/>
              <a:t>Raising new equity capital</a:t>
            </a:r>
          </a:p>
          <a:p>
            <a:pPr lvl="0"/>
            <a:r>
              <a:rPr lang="en-US" sz="3200" dirty="0" smtClean="0"/>
              <a:t>Income taxes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772400" cy="914400"/>
          </a:xfrm>
        </p:spPr>
        <p:txBody>
          <a:bodyPr>
            <a:normAutofit fontScale="90000"/>
          </a:bodyPr>
          <a:lstStyle/>
          <a:p>
            <a:pPr algn="ctr">
              <a:lnSpc>
                <a:spcPct val="115000"/>
              </a:lnSpc>
              <a:spcBef>
                <a:spcPts val="0"/>
              </a:spcBef>
              <a:spcAft>
                <a:spcPts val="1000"/>
              </a:spcAft>
            </a:pPr>
            <a:r>
              <a:rPr lang="en-US" b="1" dirty="0" smtClean="0">
                <a:latin typeface="Times New Roman"/>
                <a:ea typeface="Times New Roman"/>
                <a:cs typeface="Times New Roman"/>
              </a:rPr>
              <a:t>CHAPTER TWO</a:t>
            </a:r>
            <a:r>
              <a:rPr lang="en-US" dirty="0" smtClean="0">
                <a:ea typeface="Times New Roman"/>
                <a:cs typeface="Times New Roman"/>
              </a:rPr>
              <a:t/>
            </a:r>
            <a:br>
              <a:rPr lang="en-US" dirty="0" smtClean="0">
                <a:ea typeface="Times New Roman"/>
                <a:cs typeface="Times New Roman"/>
              </a:rPr>
            </a:br>
            <a:r>
              <a:rPr lang="en-US" b="1" dirty="0" smtClean="0">
                <a:latin typeface="Times New Roman"/>
                <a:ea typeface="Times New Roman"/>
                <a:cs typeface="Times New Roman"/>
              </a:rPr>
              <a:t>Entrepreneurship and Innovation</a:t>
            </a:r>
            <a:br>
              <a:rPr lang="en-US" b="1" dirty="0" smtClean="0">
                <a:latin typeface="Times New Roman"/>
                <a:ea typeface="Times New Roman"/>
                <a:cs typeface="Times New Roman"/>
              </a:rPr>
            </a:br>
            <a:r>
              <a:rPr lang="en-US" dirty="0">
                <a:ea typeface="Times New Roman"/>
                <a:cs typeface="Times New Roman"/>
              </a:rPr>
              <a:t/>
            </a:r>
            <a:br>
              <a:rPr lang="en-US" dirty="0">
                <a:ea typeface="Times New Roman"/>
                <a:cs typeface="Times New Roman"/>
              </a:rPr>
            </a:br>
            <a:endParaRPr lang="en-US" dirty="0"/>
          </a:p>
        </p:txBody>
      </p:sp>
      <p:sp>
        <p:nvSpPr>
          <p:cNvPr id="3" name="Content Placeholder 2"/>
          <p:cNvSpPr>
            <a:spLocks noGrp="1"/>
          </p:cNvSpPr>
          <p:nvPr>
            <p:ph idx="1"/>
          </p:nvPr>
        </p:nvSpPr>
        <p:spPr>
          <a:xfrm>
            <a:off x="381000" y="1371600"/>
            <a:ext cx="8305800" cy="5486400"/>
          </a:xfrm>
        </p:spPr>
        <p:txBody>
          <a:bodyPr>
            <a:normAutofit/>
          </a:bodyPr>
          <a:lstStyle/>
          <a:p>
            <a:pPr marL="0" marR="0" algn="just">
              <a:lnSpc>
                <a:spcPct val="115000"/>
              </a:lnSpc>
              <a:spcBef>
                <a:spcPts val="0"/>
              </a:spcBef>
              <a:spcAft>
                <a:spcPts val="1000"/>
              </a:spcAft>
            </a:pPr>
            <a:r>
              <a:rPr lang="en-US" b="1" dirty="0" smtClean="0">
                <a:latin typeface="Times New Roman"/>
                <a:ea typeface="Times New Roman"/>
                <a:cs typeface="Times New Roman"/>
              </a:rPr>
              <a:t>Creativity</a:t>
            </a:r>
            <a:r>
              <a:rPr lang="en-US" dirty="0" smtClean="0">
                <a:latin typeface="Times New Roman"/>
                <a:ea typeface="Times New Roman"/>
                <a:cs typeface="Times New Roman"/>
              </a:rPr>
              <a:t>: </a:t>
            </a:r>
            <a:endParaRPr lang="en-US" dirty="0" smtClean="0">
              <a:latin typeface="Tahoma"/>
              <a:ea typeface="Times New Roman"/>
              <a:cs typeface="Times New Roman"/>
            </a:endParaRPr>
          </a:p>
          <a:p>
            <a:pPr lvl="0" algn="just">
              <a:lnSpc>
                <a:spcPct val="150000"/>
              </a:lnSpc>
              <a:spcBef>
                <a:spcPts val="0"/>
              </a:spcBef>
              <a:spcAft>
                <a:spcPts val="1000"/>
              </a:spcAft>
              <a:buFont typeface="Symbol"/>
              <a:buChar char=""/>
            </a:pPr>
            <a:r>
              <a:rPr lang="en-US" dirty="0" smtClean="0">
                <a:latin typeface="Times New Roman"/>
                <a:ea typeface="Times New Roman"/>
                <a:cs typeface="Times New Roman"/>
              </a:rPr>
              <a:t>The ability to bring something new. </a:t>
            </a:r>
            <a:endParaRPr lang="en-US" dirty="0" smtClean="0">
              <a:latin typeface="Tahoma"/>
              <a:ea typeface="Times New Roman"/>
              <a:cs typeface="Times New Roman"/>
            </a:endParaRPr>
          </a:p>
          <a:p>
            <a:pPr marL="0" marR="0" algn="just">
              <a:lnSpc>
                <a:spcPct val="150000"/>
              </a:lnSpc>
              <a:spcBef>
                <a:spcPts val="0"/>
              </a:spcBef>
              <a:spcAft>
                <a:spcPts val="1000"/>
              </a:spcAft>
            </a:pPr>
            <a:r>
              <a:rPr lang="en-US" dirty="0" smtClean="0">
                <a:latin typeface="Times New Roman"/>
                <a:ea typeface="Times New Roman"/>
              </a:rPr>
              <a:t>It is ability not activity of bringing something new</a:t>
            </a:r>
          </a:p>
          <a:p>
            <a:pPr marL="0" marR="0" algn="just">
              <a:lnSpc>
                <a:spcPct val="150000"/>
              </a:lnSpc>
              <a:spcBef>
                <a:spcPts val="0"/>
              </a:spcBef>
              <a:spcAft>
                <a:spcPts val="1000"/>
              </a:spcAft>
            </a:pPr>
            <a:r>
              <a:rPr lang="en-US" b="1" dirty="0" smtClean="0">
                <a:latin typeface="Times New Roman"/>
                <a:ea typeface="Times New Roman"/>
                <a:cs typeface="Times New Roman"/>
              </a:rPr>
              <a:t>Innovation</a:t>
            </a:r>
            <a:r>
              <a:rPr lang="en-US" dirty="0" smtClean="0">
                <a:latin typeface="Times New Roman"/>
                <a:ea typeface="Times New Roman"/>
                <a:cs typeface="Times New Roman"/>
              </a:rPr>
              <a:t>: is the process of doing new things.</a:t>
            </a:r>
            <a:endParaRPr lang="en-US" dirty="0" smtClean="0">
              <a:latin typeface="Tahoma"/>
              <a:ea typeface="Times New Roman"/>
              <a:cs typeface="Times New Roman"/>
            </a:endParaRPr>
          </a:p>
          <a:p>
            <a:pPr lvl="0" algn="just">
              <a:lnSpc>
                <a:spcPct val="150000"/>
              </a:lnSpc>
              <a:spcBef>
                <a:spcPts val="0"/>
              </a:spcBef>
              <a:spcAft>
                <a:spcPts val="1000"/>
              </a:spcAft>
              <a:buFont typeface="Symbol"/>
              <a:buChar char=""/>
            </a:pPr>
            <a:r>
              <a:rPr lang="en-US" dirty="0" smtClean="0">
                <a:latin typeface="Times New Roman"/>
                <a:ea typeface="Times New Roman"/>
                <a:cs typeface="Times New Roman"/>
              </a:rPr>
              <a:t>is the transformation of creative ideas into useful applications, and creativity is a prerequisite to innovation.</a:t>
            </a:r>
            <a:endParaRPr lang="en-US" dirty="0" smtClean="0">
              <a:latin typeface="Tahoma"/>
              <a:ea typeface="Times New Roman"/>
              <a:cs typeface="Times New Roman"/>
            </a:endParaRP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ea typeface="Calibri"/>
                <a:cs typeface="Times New Roman"/>
              </a:rPr>
              <a:t>Chapter </a:t>
            </a:r>
            <a:r>
              <a:rPr lang="en-US" b="1" dirty="0" smtClean="0">
                <a:latin typeface="Times New Roman"/>
                <a:ea typeface="Calibri"/>
                <a:cs typeface="Times New Roman"/>
              </a:rPr>
              <a:t>Seven: </a:t>
            </a:r>
            <a:r>
              <a:rPr lang="en-US" b="1" dirty="0">
                <a:latin typeface="Times New Roman"/>
                <a:ea typeface="Calibri"/>
                <a:cs typeface="Times New Roman"/>
              </a:rPr>
              <a:t>Financing</a:t>
            </a:r>
            <a:r>
              <a:rPr lang="en-US" dirty="0">
                <a:latin typeface="Calibri"/>
                <a:ea typeface="Calibri"/>
                <a:cs typeface="Times New Roman"/>
              </a:rPr>
              <a:t/>
            </a:r>
            <a:br>
              <a:rPr lang="en-US" dirty="0">
                <a:latin typeface="Calibri"/>
                <a:ea typeface="Calibri"/>
                <a:cs typeface="Times New Roman"/>
              </a:rPr>
            </a:br>
            <a:endParaRPr lang="en-US" dirty="0"/>
          </a:p>
        </p:txBody>
      </p:sp>
      <p:sp>
        <p:nvSpPr>
          <p:cNvPr id="3" name="Content Placeholder 2"/>
          <p:cNvSpPr>
            <a:spLocks noGrp="1"/>
          </p:cNvSpPr>
          <p:nvPr>
            <p:ph idx="1"/>
          </p:nvPr>
        </p:nvSpPr>
        <p:spPr/>
        <p:txBody>
          <a:bodyPr/>
          <a:lstStyle/>
          <a:p>
            <a:r>
              <a:rPr lang="en-US" dirty="0"/>
              <a:t>Money needed by your new start-up range from rent, to equipment, to production of your product, to hiring employees, to paying for needed licenses and permits.</a:t>
            </a:r>
          </a:p>
          <a:p>
            <a:endParaRPr lang="en-US" dirty="0"/>
          </a:p>
        </p:txBody>
      </p:sp>
    </p:spTree>
    <p:extLst>
      <p:ext uri="{BB962C8B-B14F-4D97-AF65-F5344CB8AC3E}">
        <p14:creationId xmlns:p14="http://schemas.microsoft.com/office/powerpoint/2010/main" val="31560997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8200"/>
            <a:ext cx="7848600" cy="5517360"/>
          </a:xfrm>
        </p:spPr>
        <p:txBody>
          <a:bodyPr/>
          <a:lstStyle/>
          <a:p>
            <a:r>
              <a:rPr lang="en-US" sz="3600" dirty="0"/>
              <a:t>(1)what assets are required</a:t>
            </a:r>
          </a:p>
          <a:p>
            <a:r>
              <a:rPr lang="en-US" sz="3600" dirty="0"/>
              <a:t>(2) what expenses will be required; </a:t>
            </a:r>
          </a:p>
          <a:p>
            <a:r>
              <a:rPr lang="en-US" sz="3600" dirty="0"/>
              <a:t>(3) which expenses cannot be changed and must be paid, </a:t>
            </a:r>
          </a:p>
          <a:p>
            <a:r>
              <a:rPr lang="en-US" sz="3600" dirty="0"/>
              <a:t>(4) knowing how these costs will be financed. initial capital requirements.</a:t>
            </a:r>
          </a:p>
          <a:p>
            <a:endParaRPr lang="en-US" dirty="0"/>
          </a:p>
        </p:txBody>
      </p:sp>
    </p:spTree>
    <p:extLst>
      <p:ext uri="{BB962C8B-B14F-4D97-AF65-F5344CB8AC3E}">
        <p14:creationId xmlns:p14="http://schemas.microsoft.com/office/powerpoint/2010/main" val="20622227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“Cs” of Credit</a:t>
            </a:r>
            <a:r>
              <a:rPr lang="en-US" dirty="0">
                <a:latin typeface="Calibri"/>
                <a:ea typeface="Calibri"/>
                <a:cs typeface="Times New Roman"/>
              </a:rPr>
              <a:t/>
            </a:r>
            <a:br>
              <a:rPr lang="en-US" dirty="0">
                <a:latin typeface="Calibri"/>
                <a:ea typeface="Calibri"/>
                <a:cs typeface="Times New Roman"/>
              </a:rPr>
            </a:br>
            <a:endParaRPr lang="en-US" dirty="0"/>
          </a:p>
        </p:txBody>
      </p:sp>
      <p:sp>
        <p:nvSpPr>
          <p:cNvPr id="3" name="Content Placeholder 2"/>
          <p:cNvSpPr>
            <a:spLocks noGrp="1"/>
          </p:cNvSpPr>
          <p:nvPr>
            <p:ph idx="1"/>
          </p:nvPr>
        </p:nvSpPr>
        <p:spPr>
          <a:xfrm>
            <a:off x="762000" y="1219200"/>
            <a:ext cx="7924800" cy="5334000"/>
          </a:xfrm>
        </p:spPr>
        <p:txBody>
          <a:bodyPr>
            <a:normAutofit fontScale="92500"/>
          </a:bodyPr>
          <a:lstStyle/>
          <a:p>
            <a:pPr marL="0" marR="0" indent="0" algn="just">
              <a:lnSpc>
                <a:spcPct val="150000"/>
              </a:lnSpc>
              <a:spcBef>
                <a:spcPts val="0"/>
              </a:spcBef>
              <a:spcAft>
                <a:spcPts val="0"/>
              </a:spcAft>
              <a:buNone/>
            </a:pPr>
            <a:r>
              <a:rPr lang="en-US" dirty="0" smtClean="0"/>
              <a:t>1</a:t>
            </a:r>
            <a:r>
              <a:rPr lang="en-US" sz="3600" dirty="0"/>
              <a:t>. Capacity. </a:t>
            </a:r>
            <a:r>
              <a:rPr lang="en-US" sz="3600" dirty="0" smtClean="0"/>
              <a:t>ability </a:t>
            </a:r>
            <a:r>
              <a:rPr lang="en-US" sz="3600" dirty="0"/>
              <a:t>to repay the loan. </a:t>
            </a:r>
          </a:p>
          <a:p>
            <a:pPr marL="0" marR="0" algn="just">
              <a:lnSpc>
                <a:spcPct val="150000"/>
              </a:lnSpc>
              <a:spcBef>
                <a:spcPts val="0"/>
              </a:spcBef>
              <a:spcAft>
                <a:spcPts val="0"/>
              </a:spcAft>
            </a:pPr>
            <a:r>
              <a:rPr lang="en-US" sz="3600" dirty="0"/>
              <a:t>2. Capital. </a:t>
            </a:r>
            <a:r>
              <a:rPr lang="en-US" sz="3600" dirty="0" smtClean="0"/>
              <a:t>personal </a:t>
            </a:r>
            <a:r>
              <a:rPr lang="en-US" sz="3600" dirty="0"/>
              <a:t>financial strength. </a:t>
            </a:r>
          </a:p>
          <a:p>
            <a:pPr marL="0" marR="0" algn="just">
              <a:lnSpc>
                <a:spcPct val="150000"/>
              </a:lnSpc>
              <a:spcBef>
                <a:spcPts val="0"/>
              </a:spcBef>
              <a:spcAft>
                <a:spcPts val="0"/>
              </a:spcAft>
            </a:pPr>
            <a:r>
              <a:rPr lang="en-US" sz="3600" dirty="0" smtClean="0"/>
              <a:t>3</a:t>
            </a:r>
            <a:r>
              <a:rPr lang="en-US" sz="3600" dirty="0"/>
              <a:t>. Collateral. security for the repayment </a:t>
            </a:r>
          </a:p>
          <a:p>
            <a:pPr marL="0" marR="0" algn="just">
              <a:lnSpc>
                <a:spcPct val="150000"/>
              </a:lnSpc>
              <a:spcBef>
                <a:spcPts val="0"/>
              </a:spcBef>
              <a:spcAft>
                <a:spcPts val="0"/>
              </a:spcAft>
            </a:pPr>
            <a:r>
              <a:rPr lang="en-US" sz="3600" dirty="0"/>
              <a:t>4. Character. willingness to repay the loan. </a:t>
            </a:r>
          </a:p>
          <a:p>
            <a:pPr marL="0" marR="0" algn="just">
              <a:lnSpc>
                <a:spcPct val="150000"/>
              </a:lnSpc>
              <a:spcBef>
                <a:spcPts val="0"/>
              </a:spcBef>
              <a:spcAft>
                <a:spcPts val="0"/>
              </a:spcAft>
            </a:pPr>
            <a:r>
              <a:rPr lang="en-US" sz="3600" dirty="0"/>
              <a:t>5. Conditions. general economic climate </a:t>
            </a:r>
          </a:p>
        </p:txBody>
      </p:sp>
    </p:spTree>
    <p:extLst>
      <p:ext uri="{BB962C8B-B14F-4D97-AF65-F5344CB8AC3E}">
        <p14:creationId xmlns:p14="http://schemas.microsoft.com/office/powerpoint/2010/main" val="6158629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6096000"/>
          </a:xfrm>
        </p:spPr>
        <p:txBody>
          <a:bodyPr>
            <a:normAutofit lnSpcReduction="10000"/>
          </a:bodyPr>
          <a:lstStyle/>
          <a:p>
            <a:pPr marL="0" marR="0">
              <a:lnSpc>
                <a:spcPct val="150000"/>
              </a:lnSpc>
              <a:spcBef>
                <a:spcPts val="0"/>
              </a:spcBef>
              <a:spcAft>
                <a:spcPts val="0"/>
              </a:spcAft>
            </a:pPr>
            <a:r>
              <a:rPr lang="en-US" b="1" dirty="0">
                <a:latin typeface="Times New Roman"/>
                <a:ea typeface="Calibri"/>
                <a:cs typeface="Times New Roman"/>
              </a:rPr>
              <a:t>6.2 Methods of Financing</a:t>
            </a:r>
            <a:endParaRPr lang="en-US" dirty="0">
              <a:latin typeface="Calibri"/>
              <a:ea typeface="Calibri"/>
              <a:cs typeface="Times New Roman"/>
            </a:endParaRPr>
          </a:p>
          <a:p>
            <a:pPr marL="0" marR="0" algn="just">
              <a:lnSpc>
                <a:spcPct val="150000"/>
              </a:lnSpc>
              <a:spcBef>
                <a:spcPts val="0"/>
              </a:spcBef>
              <a:spcAft>
                <a:spcPts val="0"/>
              </a:spcAft>
            </a:pPr>
            <a:r>
              <a:rPr lang="en-US" dirty="0"/>
              <a:t>owner-provided funds (equity) or borrowed funds (liabilities). 1. Equity Financing </a:t>
            </a:r>
          </a:p>
          <a:p>
            <a:r>
              <a:rPr lang="en-US" dirty="0"/>
              <a:t>supplied by investors in exchange for an ownership position in the business. </a:t>
            </a:r>
          </a:p>
          <a:p>
            <a:r>
              <a:rPr lang="en-US" dirty="0"/>
              <a:t>does not have to be repaid. </a:t>
            </a:r>
          </a:p>
          <a:p>
            <a:r>
              <a:rPr lang="en-US" dirty="0"/>
              <a:t>no interest to be paid on the funds. </a:t>
            </a:r>
          </a:p>
          <a:p>
            <a:r>
              <a:rPr lang="en-US" dirty="0"/>
              <a:t>are generally interested in (1) getting dividends, </a:t>
            </a:r>
          </a:p>
          <a:p>
            <a:r>
              <a:rPr lang="en-US" dirty="0"/>
              <a:t>(2) benefiting from the increased value of the business </a:t>
            </a:r>
          </a:p>
          <a:p>
            <a:r>
              <a:rPr lang="en-US" dirty="0"/>
              <a:t>(3) having a voice in the management </a:t>
            </a:r>
          </a:p>
        </p:txBody>
      </p:sp>
    </p:spTree>
    <p:extLst>
      <p:ext uri="{BB962C8B-B14F-4D97-AF65-F5344CB8AC3E}">
        <p14:creationId xmlns:p14="http://schemas.microsoft.com/office/powerpoint/2010/main" val="6797872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latin typeface="Times New Roman"/>
                <a:ea typeface="Calibri"/>
                <a:cs typeface="Times New Roman"/>
              </a:rPr>
              <a:t>Sources of Equity Financing</a:t>
            </a:r>
            <a:r>
              <a:rPr lang="en-US" dirty="0">
                <a:latin typeface="Calibri"/>
                <a:ea typeface="Calibri"/>
                <a:cs typeface="Times New Roman"/>
              </a:rPr>
              <a:t/>
            </a:r>
            <a:br>
              <a:rPr lang="en-US" dirty="0">
                <a:latin typeface="Calibri"/>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0"/>
              </a:spcAft>
            </a:pPr>
            <a:r>
              <a:rPr lang="en-US" dirty="0" err="1"/>
              <a:t>i</a:t>
            </a:r>
            <a:r>
              <a:rPr lang="en-US" dirty="0"/>
              <a:t>. Personal Funds </a:t>
            </a:r>
          </a:p>
          <a:p>
            <a:pPr marL="0" marR="0" algn="just">
              <a:lnSpc>
                <a:spcPct val="150000"/>
              </a:lnSpc>
              <a:spcBef>
                <a:spcPts val="0"/>
              </a:spcBef>
              <a:spcAft>
                <a:spcPts val="0"/>
              </a:spcAft>
            </a:pPr>
            <a:r>
              <a:rPr lang="en-US" dirty="0"/>
              <a:t>ii. Family and Friends  </a:t>
            </a:r>
          </a:p>
          <a:p>
            <a:pPr marL="0" marR="0">
              <a:lnSpc>
                <a:spcPct val="115000"/>
              </a:lnSpc>
              <a:spcBef>
                <a:spcPts val="0"/>
              </a:spcBef>
              <a:spcAft>
                <a:spcPts val="0"/>
              </a:spcAft>
            </a:pPr>
            <a:r>
              <a:rPr lang="en-US" dirty="0"/>
              <a:t>iii. Partners </a:t>
            </a:r>
          </a:p>
          <a:p>
            <a:endParaRPr lang="en-US" dirty="0"/>
          </a:p>
        </p:txBody>
      </p:sp>
    </p:spTree>
    <p:extLst>
      <p:ext uri="{BB962C8B-B14F-4D97-AF65-F5344CB8AC3E}">
        <p14:creationId xmlns:p14="http://schemas.microsoft.com/office/powerpoint/2010/main" val="16731263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ea typeface="Calibri"/>
                <a:cs typeface="Times New Roman"/>
              </a:rPr>
              <a:t>2. Debt Financing </a:t>
            </a:r>
            <a:r>
              <a:rPr lang="en-US" dirty="0">
                <a:latin typeface="Calibri"/>
                <a:ea typeface="Calibri"/>
                <a:cs typeface="Times New Roman"/>
              </a:rPr>
              <a:t/>
            </a:r>
            <a:br>
              <a:rPr lang="en-US" dirty="0">
                <a:latin typeface="Calibri"/>
                <a:ea typeface="Calibri"/>
                <a:cs typeface="Times New Roman"/>
              </a:rPr>
            </a:br>
            <a:endParaRPr lang="en-US" dirty="0"/>
          </a:p>
        </p:txBody>
      </p:sp>
      <p:sp>
        <p:nvSpPr>
          <p:cNvPr id="3" name="Content Placeholder 2"/>
          <p:cNvSpPr>
            <a:spLocks noGrp="1"/>
          </p:cNvSpPr>
          <p:nvPr>
            <p:ph idx="1"/>
          </p:nvPr>
        </p:nvSpPr>
        <p:spPr/>
        <p:txBody>
          <a:bodyPr/>
          <a:lstStyle/>
          <a:p>
            <a:r>
              <a:rPr lang="en-US" dirty="0"/>
              <a:t>are borrowed from a creditor </a:t>
            </a:r>
          </a:p>
          <a:p>
            <a:r>
              <a:rPr lang="en-US" dirty="0"/>
              <a:t>must be repaid. </a:t>
            </a:r>
          </a:p>
          <a:p>
            <a:r>
              <a:rPr lang="en-US" dirty="0"/>
              <a:t>important parameters associated </a:t>
            </a:r>
          </a:p>
          <a:p>
            <a:r>
              <a:rPr lang="en-US" dirty="0"/>
              <a:t>amount of principal</a:t>
            </a:r>
          </a:p>
          <a:p>
            <a:r>
              <a:rPr lang="en-US" dirty="0"/>
              <a:t>the loan’s interest rate, </a:t>
            </a:r>
          </a:p>
          <a:p>
            <a:r>
              <a:rPr lang="en-US" dirty="0"/>
              <a:t>loan’s length of maturity</a:t>
            </a:r>
          </a:p>
        </p:txBody>
      </p:sp>
    </p:spTree>
    <p:extLst>
      <p:ext uri="{BB962C8B-B14F-4D97-AF65-F5344CB8AC3E}">
        <p14:creationId xmlns:p14="http://schemas.microsoft.com/office/powerpoint/2010/main" val="7726392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8001000" cy="5745960"/>
          </a:xfrm>
        </p:spPr>
        <p:txBody>
          <a:bodyPr>
            <a:normAutofit lnSpcReduction="10000"/>
          </a:bodyPr>
          <a:lstStyle/>
          <a:p>
            <a:r>
              <a:rPr lang="en-US" dirty="0"/>
              <a:t>A short-term loan must be repaid within one year, an intermediate-term loan must be repaid within one to ten years, and a long-term loan must be repaid within ten or more </a:t>
            </a:r>
            <a:r>
              <a:rPr lang="en-US" dirty="0" smtClean="0"/>
              <a:t>years</a:t>
            </a:r>
          </a:p>
          <a:p>
            <a:endParaRPr lang="en-US" dirty="0"/>
          </a:p>
          <a:p>
            <a:r>
              <a:rPr lang="en-US" b="1" dirty="0" err="1"/>
              <a:t>i</a:t>
            </a:r>
            <a:r>
              <a:rPr lang="en-US" b="1" dirty="0"/>
              <a:t>. Commercial Banks </a:t>
            </a:r>
            <a:endParaRPr lang="en-US" dirty="0"/>
          </a:p>
          <a:p>
            <a:r>
              <a:rPr lang="en-US" dirty="0"/>
              <a:t>methods include group lending and liability, pre-loan savings requirements, gradually increasing loan sizes</a:t>
            </a:r>
          </a:p>
          <a:p>
            <a:r>
              <a:rPr lang="en-US" dirty="0"/>
              <a:t>for low-income clients </a:t>
            </a:r>
          </a:p>
          <a:p>
            <a:r>
              <a:rPr lang="en-US" dirty="0"/>
              <a:t>taking little or no collateral</a:t>
            </a:r>
          </a:p>
          <a:p>
            <a:r>
              <a:rPr lang="en-US" b="1" dirty="0"/>
              <a:t>ii. Microfinance </a:t>
            </a:r>
            <a:r>
              <a:rPr lang="en-US" b="1" dirty="0" smtClean="0"/>
              <a:t>Institutions</a:t>
            </a:r>
            <a:endParaRPr lang="en-US" dirty="0"/>
          </a:p>
        </p:txBody>
      </p:sp>
    </p:spTree>
    <p:extLst>
      <p:ext uri="{BB962C8B-B14F-4D97-AF65-F5344CB8AC3E}">
        <p14:creationId xmlns:p14="http://schemas.microsoft.com/office/powerpoint/2010/main" val="1613608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Times New Roman"/>
                <a:cs typeface="Times New Roman"/>
              </a:rPr>
              <a:t>2.2. The Creative Process</a:t>
            </a:r>
            <a:endParaRPr lang="en-US" dirty="0"/>
          </a:p>
        </p:txBody>
      </p:sp>
      <p:sp>
        <p:nvSpPr>
          <p:cNvPr id="3" name="Content Placeholder 2"/>
          <p:cNvSpPr>
            <a:spLocks noGrp="1"/>
          </p:cNvSpPr>
          <p:nvPr>
            <p:ph idx="1"/>
          </p:nvPr>
        </p:nvSpPr>
        <p:spPr>
          <a:xfrm>
            <a:off x="381000" y="1371600"/>
            <a:ext cx="8534400" cy="5029200"/>
          </a:xfrm>
        </p:spPr>
        <p:txBody>
          <a:bodyPr>
            <a:normAutofit/>
          </a:bodyPr>
          <a:lstStyle/>
          <a:p>
            <a:pPr lvl="0" algn="just">
              <a:lnSpc>
                <a:spcPct val="150000"/>
              </a:lnSpc>
              <a:spcBef>
                <a:spcPts val="0"/>
              </a:spcBef>
              <a:buFont typeface="+mj-lt"/>
              <a:buAutoNum type="arabicPeriod"/>
            </a:pPr>
            <a:r>
              <a:rPr lang="en-US" b="1" dirty="0" smtClean="0">
                <a:latin typeface="Times New Roman"/>
                <a:ea typeface="Times New Roman"/>
                <a:cs typeface="Times New Roman"/>
              </a:rPr>
              <a:t> Germination</a:t>
            </a:r>
            <a:r>
              <a:rPr lang="en-US" b="1" dirty="0" smtClean="0">
                <a:latin typeface="Tahoma"/>
                <a:ea typeface="Times New Roman"/>
                <a:cs typeface="Times New Roman"/>
              </a:rPr>
              <a:t>-</a:t>
            </a:r>
            <a:r>
              <a:rPr lang="en-US" dirty="0" smtClean="0">
                <a:latin typeface="Times New Roman"/>
                <a:ea typeface="Times New Roman"/>
                <a:cs typeface="Times New Roman"/>
              </a:rPr>
              <a:t>seeding Stage of a new idea</a:t>
            </a:r>
            <a:endParaRPr lang="en-US" dirty="0" smtClean="0">
              <a:latin typeface="Tahoma"/>
              <a:ea typeface="Times New Roman"/>
              <a:cs typeface="Times New Roman"/>
            </a:endParaRPr>
          </a:p>
          <a:p>
            <a:pPr lvl="0" algn="just">
              <a:lnSpc>
                <a:spcPct val="150000"/>
              </a:lnSpc>
              <a:spcBef>
                <a:spcPts val="0"/>
              </a:spcBef>
              <a:spcAft>
                <a:spcPts val="1000"/>
              </a:spcAft>
              <a:buFont typeface="+mj-lt"/>
              <a:buAutoNum type="arabicPeriod"/>
            </a:pPr>
            <a:r>
              <a:rPr lang="en-US" b="1" dirty="0" smtClean="0">
                <a:latin typeface="Times New Roman"/>
                <a:ea typeface="Times New Roman"/>
                <a:cs typeface="Times New Roman"/>
              </a:rPr>
              <a:t> Preparation</a:t>
            </a:r>
            <a:r>
              <a:rPr lang="en-US" b="1" dirty="0" smtClean="0">
                <a:latin typeface="Tahoma"/>
                <a:ea typeface="Times New Roman"/>
                <a:cs typeface="Times New Roman"/>
              </a:rPr>
              <a:t>-</a:t>
            </a:r>
            <a:r>
              <a:rPr lang="en-US" dirty="0" smtClean="0">
                <a:latin typeface="Times New Roman"/>
                <a:ea typeface="Times New Roman"/>
                <a:cs typeface="Times New Roman"/>
              </a:rPr>
              <a:t>conscious search for knowledge</a:t>
            </a:r>
            <a:endParaRPr lang="en-US" dirty="0" smtClean="0">
              <a:latin typeface="Tahoma"/>
              <a:ea typeface="Times New Roman"/>
              <a:cs typeface="Times New Roman"/>
            </a:endParaRPr>
          </a:p>
          <a:p>
            <a:pPr lvl="0" algn="just">
              <a:lnSpc>
                <a:spcPct val="150000"/>
              </a:lnSpc>
              <a:spcBef>
                <a:spcPts val="0"/>
              </a:spcBef>
              <a:spcAft>
                <a:spcPts val="1000"/>
              </a:spcAft>
              <a:buFont typeface="+mj-lt"/>
              <a:buAutoNum type="arabicPeriod"/>
            </a:pPr>
            <a:r>
              <a:rPr lang="en-US" b="1" dirty="0" smtClean="0">
                <a:latin typeface="Times New Roman"/>
                <a:ea typeface="Times New Roman"/>
                <a:cs typeface="Times New Roman"/>
              </a:rPr>
              <a:t>Incubation</a:t>
            </a:r>
            <a:r>
              <a:rPr lang="en-US" dirty="0" smtClean="0">
                <a:latin typeface="Times New Roman"/>
                <a:ea typeface="Times New Roman"/>
                <a:cs typeface="Times New Roman"/>
              </a:rPr>
              <a:t>- subconscious assimilation of </a:t>
            </a:r>
            <a:r>
              <a:rPr lang="en-US" dirty="0" err="1" smtClean="0">
                <a:latin typeface="Times New Roman"/>
                <a:ea typeface="Times New Roman"/>
                <a:cs typeface="Times New Roman"/>
              </a:rPr>
              <a:t>infn</a:t>
            </a:r>
            <a:r>
              <a:rPr lang="en-US" dirty="0" smtClean="0">
                <a:latin typeface="Times New Roman"/>
                <a:ea typeface="Times New Roman"/>
                <a:cs typeface="Times New Roman"/>
              </a:rPr>
              <a:t>.</a:t>
            </a:r>
            <a:endParaRPr lang="en-US" b="1" dirty="0" smtClean="0">
              <a:latin typeface="Times New Roman"/>
              <a:ea typeface="Times New Roman"/>
              <a:cs typeface="Times New Roman"/>
            </a:endParaRPr>
          </a:p>
          <a:p>
            <a:pPr lvl="0" algn="just">
              <a:lnSpc>
                <a:spcPct val="150000"/>
              </a:lnSpc>
              <a:spcBef>
                <a:spcPts val="0"/>
              </a:spcBef>
              <a:spcAft>
                <a:spcPts val="1000"/>
              </a:spcAft>
              <a:buFont typeface="+mj-lt"/>
              <a:buAutoNum type="arabicPeriod"/>
            </a:pPr>
            <a:r>
              <a:rPr lang="en-US" b="1" dirty="0" smtClean="0">
                <a:latin typeface="Times New Roman"/>
                <a:ea typeface="Times New Roman"/>
                <a:cs typeface="Times New Roman"/>
              </a:rPr>
              <a:t>Illumination</a:t>
            </a:r>
            <a:r>
              <a:rPr lang="en-US" dirty="0" smtClean="0">
                <a:latin typeface="Times New Roman"/>
                <a:ea typeface="Times New Roman"/>
                <a:cs typeface="Times New Roman"/>
              </a:rPr>
              <a:t>-Recognition of idea as feasible</a:t>
            </a:r>
            <a:endParaRPr lang="en-US" dirty="0" smtClean="0">
              <a:latin typeface="Tahoma"/>
              <a:ea typeface="Times New Roman"/>
              <a:cs typeface="Times New Roman"/>
            </a:endParaRPr>
          </a:p>
          <a:p>
            <a:pPr lvl="0" algn="just">
              <a:lnSpc>
                <a:spcPct val="150000"/>
              </a:lnSpc>
              <a:spcBef>
                <a:spcPts val="0"/>
              </a:spcBef>
              <a:spcAft>
                <a:spcPts val="1000"/>
              </a:spcAft>
              <a:buFont typeface="+mj-lt"/>
              <a:buAutoNum type="arabicPeriod"/>
            </a:pPr>
            <a:r>
              <a:rPr lang="en-US" b="1" dirty="0" smtClean="0">
                <a:latin typeface="Times New Roman"/>
                <a:ea typeface="Times New Roman"/>
                <a:cs typeface="Times New Roman"/>
              </a:rPr>
              <a:t>Verification</a:t>
            </a:r>
            <a:r>
              <a:rPr lang="en-US" dirty="0" smtClean="0">
                <a:latin typeface="Times New Roman"/>
                <a:ea typeface="Times New Roman"/>
                <a:cs typeface="Times New Roman"/>
              </a:rPr>
              <a:t>- Application or test to prove ideas has value</a:t>
            </a:r>
            <a:endParaRPr lang="en-US" dirty="0" smtClean="0">
              <a:latin typeface="Tahoma"/>
              <a:ea typeface="Times New Roman"/>
              <a:cs typeface="Times New Roman"/>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762000"/>
          </a:xfrm>
        </p:spPr>
        <p:txBody>
          <a:bodyPr>
            <a:normAutofit fontScale="90000"/>
          </a:bodyPr>
          <a:lstStyle/>
          <a:p>
            <a:r>
              <a:rPr lang="en-US" sz="3100" b="1" dirty="0" smtClean="0">
                <a:latin typeface="+mn-lt"/>
                <a:ea typeface="Times New Roman"/>
                <a:cs typeface="Times New Roman"/>
              </a:rPr>
              <a:t>Conditions Required for Success in Innovation</a:t>
            </a:r>
            <a:r>
              <a:rPr lang="en-US" dirty="0" smtClean="0">
                <a:latin typeface="Tahoma"/>
                <a:ea typeface="Times New Roman"/>
                <a:cs typeface="Times New Roman"/>
              </a:rPr>
              <a:t/>
            </a:r>
            <a:br>
              <a:rPr lang="en-US" dirty="0" smtClean="0">
                <a:latin typeface="Tahoma"/>
                <a:ea typeface="Times New Roman"/>
                <a:cs typeface="Times New Roman"/>
              </a:rPr>
            </a:br>
            <a:endParaRPr lang="en-US" dirty="0"/>
          </a:p>
        </p:txBody>
      </p:sp>
      <p:sp>
        <p:nvSpPr>
          <p:cNvPr id="3" name="Content Placeholder 2"/>
          <p:cNvSpPr>
            <a:spLocks noGrp="1"/>
          </p:cNvSpPr>
          <p:nvPr>
            <p:ph idx="1"/>
          </p:nvPr>
        </p:nvSpPr>
        <p:spPr>
          <a:xfrm>
            <a:off x="457200" y="1295400"/>
            <a:ext cx="8229600" cy="5181600"/>
          </a:xfrm>
        </p:spPr>
        <p:txBody>
          <a:bodyPr>
            <a:normAutofit fontScale="92500"/>
          </a:bodyPr>
          <a:lstStyle/>
          <a:p>
            <a:pPr lvl="0" algn="just">
              <a:lnSpc>
                <a:spcPct val="115000"/>
              </a:lnSpc>
              <a:spcBef>
                <a:spcPts val="0"/>
              </a:spcBef>
              <a:buFont typeface="+mj-lt"/>
              <a:buAutoNum type="arabicPeriod"/>
            </a:pPr>
            <a:r>
              <a:rPr lang="en-US" dirty="0"/>
              <a:t>executive leadership position to support strategic decisions that encourage creativity</a:t>
            </a:r>
          </a:p>
          <a:p>
            <a:pPr lvl="0" algn="just">
              <a:lnSpc>
                <a:spcPct val="115000"/>
              </a:lnSpc>
              <a:spcBef>
                <a:spcPts val="0"/>
              </a:spcBef>
              <a:buFont typeface="+mj-lt"/>
              <a:buAutoNum type="arabicPeriod"/>
            </a:pPr>
            <a:r>
              <a:rPr lang="en-US" dirty="0"/>
              <a:t>operational leader to carry out the essential tasks</a:t>
            </a:r>
          </a:p>
          <a:p>
            <a:pPr lvl="0" algn="just">
              <a:lnSpc>
                <a:spcPct val="115000"/>
              </a:lnSpc>
              <a:spcBef>
                <a:spcPts val="0"/>
              </a:spcBef>
              <a:buFont typeface="+mj-lt"/>
              <a:buAutoNum type="arabicPeriod"/>
            </a:pPr>
            <a:r>
              <a:rPr lang="en-US" dirty="0"/>
              <a:t>A clear need for the application by sufficient potential consumers</a:t>
            </a:r>
          </a:p>
          <a:p>
            <a:pPr lvl="0" algn="just">
              <a:lnSpc>
                <a:spcPct val="115000"/>
              </a:lnSpc>
              <a:spcBef>
                <a:spcPts val="0"/>
              </a:spcBef>
              <a:buFont typeface="+mj-lt"/>
              <a:buAutoNum type="arabicPeriod"/>
            </a:pPr>
            <a:r>
              <a:rPr lang="en-US" dirty="0"/>
              <a:t>The realization of the product, process, or service as a useful innovation providing value to society.</a:t>
            </a:r>
          </a:p>
          <a:p>
            <a:pPr lvl="0" algn="just">
              <a:lnSpc>
                <a:spcPct val="115000"/>
              </a:lnSpc>
              <a:spcBef>
                <a:spcPts val="0"/>
              </a:spcBef>
              <a:buFont typeface="+mj-lt"/>
              <a:buAutoNum type="arabicPeriod"/>
            </a:pPr>
            <a:r>
              <a:rPr lang="en-US" dirty="0"/>
              <a:t>Good cooperation among the crucial player</a:t>
            </a:r>
          </a:p>
          <a:p>
            <a:pPr lvl="0" algn="just">
              <a:lnSpc>
                <a:spcPct val="115000"/>
              </a:lnSpc>
              <a:spcBef>
                <a:spcPts val="0"/>
              </a:spcBef>
              <a:buFont typeface="+mj-lt"/>
              <a:buAutoNum type="arabicPeriod"/>
            </a:pPr>
            <a:r>
              <a:rPr lang="en-US" dirty="0"/>
              <a:t>Availability of  resources</a:t>
            </a:r>
          </a:p>
          <a:p>
            <a:pPr lvl="0" algn="just">
              <a:lnSpc>
                <a:spcPct val="115000"/>
              </a:lnSpc>
              <a:spcBef>
                <a:spcPts val="0"/>
              </a:spcBef>
              <a:spcAft>
                <a:spcPts val="1000"/>
              </a:spcAft>
              <a:buFont typeface="+mj-lt"/>
              <a:buAutoNum type="arabicPeriod"/>
            </a:pPr>
            <a:r>
              <a:rPr lang="en-US" dirty="0"/>
              <a:t>Cooperation and support from external sources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cs typeface="Times New Roman"/>
              </a:rPr>
              <a:t>2.5. Windows and Corridors </a:t>
            </a:r>
            <a:br>
              <a:rPr lang="en-US" b="1" dirty="0" smtClean="0">
                <a:latin typeface="Times New Roman"/>
                <a:ea typeface="Times New Roman"/>
                <a:cs typeface="Times New Roman"/>
              </a:rPr>
            </a:br>
            <a:r>
              <a:rPr lang="en-US" b="1" dirty="0">
                <a:latin typeface="Times New Roman"/>
                <a:ea typeface="Times New Roman"/>
                <a:cs typeface="Times New Roman"/>
              </a:rPr>
              <a:t/>
            </a:r>
            <a:br>
              <a:rPr lang="en-US" b="1" dirty="0">
                <a:latin typeface="Times New Roman"/>
                <a:ea typeface="Times New Roman"/>
                <a:cs typeface="Times New Roman"/>
              </a:rPr>
            </a:br>
            <a:r>
              <a:rPr lang="en-US" dirty="0" smtClean="0">
                <a:ea typeface="Times New Roman"/>
                <a:cs typeface="Times New Roman"/>
              </a:rPr>
              <a:t/>
            </a:r>
            <a:br>
              <a:rPr lang="en-US" dirty="0" smtClean="0">
                <a:ea typeface="Times New Roman"/>
                <a:cs typeface="Times New Roman"/>
              </a:rPr>
            </a:br>
            <a:r>
              <a:rPr lang="en-US" dirty="0">
                <a:ea typeface="Times New Roman"/>
                <a:cs typeface="Times New Roman"/>
              </a:rPr>
              <a:t/>
            </a:r>
            <a:br>
              <a:rPr lang="en-US" dirty="0">
                <a:ea typeface="Times New Roman"/>
                <a:cs typeface="Times New Roman"/>
              </a:rPr>
            </a:br>
            <a:endParaRPr lang="en-US" dirty="0"/>
          </a:p>
        </p:txBody>
      </p:sp>
      <p:sp>
        <p:nvSpPr>
          <p:cNvPr id="3" name="Content Placeholder 2"/>
          <p:cNvSpPr>
            <a:spLocks noGrp="1"/>
          </p:cNvSpPr>
          <p:nvPr>
            <p:ph idx="1"/>
          </p:nvPr>
        </p:nvSpPr>
        <p:spPr>
          <a:xfrm>
            <a:off x="457200" y="1524000"/>
            <a:ext cx="8229600" cy="4953000"/>
          </a:xfrm>
        </p:spPr>
        <p:txBody>
          <a:bodyPr>
            <a:normAutofit/>
          </a:bodyPr>
          <a:lstStyle/>
          <a:p>
            <a:pPr marL="0" marR="0" algn="just">
              <a:lnSpc>
                <a:spcPct val="115000"/>
              </a:lnSpc>
              <a:spcBef>
                <a:spcPts val="0"/>
              </a:spcBef>
              <a:spcAft>
                <a:spcPts val="1000"/>
              </a:spcAft>
            </a:pPr>
            <a:r>
              <a:rPr lang="en-US" dirty="0" smtClean="0">
                <a:latin typeface="Times New Roman"/>
                <a:ea typeface="Times New Roman"/>
                <a:cs typeface="Times New Roman"/>
              </a:rPr>
              <a:t>A </a:t>
            </a:r>
            <a:r>
              <a:rPr lang="en-US" dirty="0" smtClean="0"/>
              <a:t>window</a:t>
            </a:r>
          </a:p>
          <a:p>
            <a:pPr marL="0" marR="0" algn="just">
              <a:lnSpc>
                <a:spcPct val="115000"/>
              </a:lnSpc>
              <a:spcBef>
                <a:spcPts val="0"/>
              </a:spcBef>
              <a:spcAft>
                <a:spcPts val="1000"/>
              </a:spcAft>
              <a:buNone/>
            </a:pPr>
            <a:r>
              <a:rPr lang="en-US" dirty="0" smtClean="0"/>
              <a:t> </a:t>
            </a:r>
            <a:r>
              <a:rPr lang="en-US" dirty="0"/>
              <a:t>is a time horizon during which opportunities exist before something else happened to eliminate them. </a:t>
            </a:r>
          </a:p>
          <a:p>
            <a:pPr marL="0" marR="0" algn="just">
              <a:lnSpc>
                <a:spcPct val="115000"/>
              </a:lnSpc>
              <a:spcBef>
                <a:spcPts val="0"/>
              </a:spcBef>
              <a:spcAft>
                <a:spcPts val="1000"/>
              </a:spcAft>
            </a:pPr>
            <a:r>
              <a:rPr lang="en-US" dirty="0"/>
              <a:t>The </a:t>
            </a:r>
            <a:r>
              <a:rPr lang="en-US" dirty="0" smtClean="0"/>
              <a:t>corridor</a:t>
            </a:r>
          </a:p>
          <a:p>
            <a:pPr marL="0" marR="0" algn="just">
              <a:lnSpc>
                <a:spcPct val="115000"/>
              </a:lnSpc>
              <a:spcBef>
                <a:spcPts val="0"/>
              </a:spcBef>
              <a:spcAft>
                <a:spcPts val="1000"/>
              </a:spcAft>
              <a:buNone/>
            </a:pPr>
            <a:r>
              <a:rPr lang="en-US" dirty="0" smtClean="0"/>
              <a:t> </a:t>
            </a:r>
            <a:r>
              <a:rPr lang="en-US" dirty="0"/>
              <a:t>is opportunities evolve from entrepreneurs </a:t>
            </a:r>
            <a:r>
              <a:rPr lang="en-US" dirty="0" smtClean="0">
                <a:latin typeface="Times New Roman"/>
                <a:ea typeface="Times New Roman"/>
                <a:cs typeface="Times New Roman"/>
              </a:rPr>
              <a:t>being positioned in similar work or having had experience</a:t>
            </a:r>
            <a:endParaRPr lang="en-US" dirty="0">
              <a:ea typeface="Times New Roman"/>
              <a:cs typeface="Times New Roman"/>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1630</TotalTime>
  <Words>2261</Words>
  <Application>Microsoft Office PowerPoint</Application>
  <PresentationFormat>On-screen Show (4:3)</PresentationFormat>
  <Paragraphs>498</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Metro</vt:lpstr>
      <vt:lpstr>  CHAPTER ONE Entrepreneurs And Entrepreneurship    what is entrepreneur? -action-oriented,  -highly motivated individuals  -who take risks to achieve goals   -have the ability to see and evaluate business opportunities  .   </vt:lpstr>
      <vt:lpstr>PowerPoint Presentation</vt:lpstr>
      <vt:lpstr>Entrepreneurial Traits and Competences  </vt:lpstr>
      <vt:lpstr>Factors Starting a Business </vt:lpstr>
      <vt:lpstr>4. Importance of Entrepreneurship  </vt:lpstr>
      <vt:lpstr>CHAPTER TWO Entrepreneurship and Innovation  </vt:lpstr>
      <vt:lpstr>2.2. The Creative Process</vt:lpstr>
      <vt:lpstr>Conditions Required for Success in Innovation </vt:lpstr>
      <vt:lpstr>2.5. Windows and Corridors     </vt:lpstr>
      <vt:lpstr>2.6. Success Factors for Entr. </vt:lpstr>
      <vt:lpstr>Chapter Three  Creating and Developing the Business  </vt:lpstr>
      <vt:lpstr>Methods of generating new ideas   </vt:lpstr>
      <vt:lpstr>Developing and using a business plan </vt:lpstr>
      <vt:lpstr>Writing the business plan </vt:lpstr>
      <vt:lpstr>Importance of the Business plan </vt:lpstr>
      <vt:lpstr>Using and implementing business plan</vt:lpstr>
      <vt:lpstr>Who </vt:lpstr>
      <vt:lpstr>The Format of a Business Plan  </vt:lpstr>
      <vt:lpstr>PowerPoint Presentation</vt:lpstr>
      <vt:lpstr>PowerPoint Presentation</vt:lpstr>
      <vt:lpstr>PowerPoint Presentation</vt:lpstr>
      <vt:lpstr>Chapter four Legal issues for entrepreneurs  </vt:lpstr>
      <vt:lpstr>There are four ways to protect these assets:  </vt:lpstr>
      <vt:lpstr>1 Patents  </vt:lpstr>
      <vt:lpstr>2 Copyright Laws </vt:lpstr>
      <vt:lpstr>PowerPoint Presentation</vt:lpstr>
      <vt:lpstr>Product Safety &amp; Liability</vt:lpstr>
      <vt:lpstr>Business Insurance</vt:lpstr>
      <vt:lpstr>PowerPoint Presentation</vt:lpstr>
      <vt:lpstr>Chapter five Institutional set up for the promotion of small scale industry  </vt:lpstr>
      <vt:lpstr>Financing the small scale industry </vt:lpstr>
      <vt:lpstr>Management concepts </vt:lpstr>
      <vt:lpstr>Features of Management </vt:lpstr>
      <vt:lpstr>Managing business ventures </vt:lpstr>
      <vt:lpstr>Functions of management </vt:lpstr>
      <vt:lpstr>PowerPoint Presentation</vt:lpstr>
      <vt:lpstr>Major functional areas of mgmt </vt:lpstr>
      <vt:lpstr>PowerPoint Presentation</vt:lpstr>
      <vt:lpstr>PowerPoint Presentation</vt:lpstr>
      <vt:lpstr>PowerPoint Presentation</vt:lpstr>
      <vt:lpstr>Chapter Six Forms of Business Ownership </vt:lpstr>
      <vt:lpstr>PowerPoint Presentation</vt:lpstr>
      <vt:lpstr>PowerPoint Presentation</vt:lpstr>
      <vt:lpstr>PowerPoint Presentation</vt:lpstr>
      <vt:lpstr>2.  The Partnership Option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 Cooperatives option </vt:lpstr>
      <vt:lpstr>PowerPoint Presentation</vt:lpstr>
      <vt:lpstr>PowerPoint Presentation</vt:lpstr>
      <vt:lpstr>PowerPoint Presentation</vt:lpstr>
      <vt:lpstr>Chapter Seven: Financing </vt:lpstr>
      <vt:lpstr>PowerPoint Presentation</vt:lpstr>
      <vt:lpstr>The Five “Cs” of Credit </vt:lpstr>
      <vt:lpstr>PowerPoint Presentation</vt:lpstr>
      <vt:lpstr>Sources of Equity Financing </vt:lpstr>
      <vt:lpstr>2. Debt Financing  </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CHAPTER ONE Entrepreneurs and Entrepreneurship  1.1.1 What is Entrepreneur? action-oriented,  highly motivated individuals  who take risks to achieve goals   have the ability to see and evaluate business opportunities  .   </dc:title>
  <dc:creator>Tesf</dc:creator>
  <cp:lastModifiedBy>fire7-</cp:lastModifiedBy>
  <cp:revision>71</cp:revision>
  <dcterms:created xsi:type="dcterms:W3CDTF">2015-04-01T11:41:05Z</dcterms:created>
  <dcterms:modified xsi:type="dcterms:W3CDTF">2017-11-01T08:44:54Z</dcterms:modified>
</cp:coreProperties>
</file>