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3"/>
  </p:notesMasterIdLst>
  <p:sldIdLst>
    <p:sldId id="256" r:id="rId2"/>
    <p:sldId id="267" r:id="rId3"/>
    <p:sldId id="268" r:id="rId4"/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13" r:id="rId39"/>
    <p:sldId id="314" r:id="rId40"/>
    <p:sldId id="315" r:id="rId41"/>
    <p:sldId id="316" r:id="rId42"/>
    <p:sldId id="317" r:id="rId43"/>
    <p:sldId id="318" r:id="rId44"/>
    <p:sldId id="320" r:id="rId45"/>
    <p:sldId id="319" r:id="rId46"/>
    <p:sldId id="322" r:id="rId47"/>
    <p:sldId id="323" r:id="rId48"/>
    <p:sldId id="324" r:id="rId49"/>
    <p:sldId id="321" r:id="rId50"/>
    <p:sldId id="325" r:id="rId51"/>
    <p:sldId id="327" r:id="rId52"/>
    <p:sldId id="328" r:id="rId53"/>
    <p:sldId id="331" r:id="rId54"/>
    <p:sldId id="330" r:id="rId55"/>
    <p:sldId id="329" r:id="rId56"/>
    <p:sldId id="333" r:id="rId57"/>
    <p:sldId id="332" r:id="rId58"/>
    <p:sldId id="336" r:id="rId59"/>
    <p:sldId id="338" r:id="rId60"/>
    <p:sldId id="340" r:id="rId61"/>
    <p:sldId id="339" r:id="rId62"/>
    <p:sldId id="337" r:id="rId63"/>
    <p:sldId id="335" r:id="rId64"/>
    <p:sldId id="341" r:id="rId65"/>
    <p:sldId id="343" r:id="rId66"/>
    <p:sldId id="344" r:id="rId67"/>
    <p:sldId id="342" r:id="rId68"/>
    <p:sldId id="334" r:id="rId69"/>
    <p:sldId id="345" r:id="rId70"/>
    <p:sldId id="346" r:id="rId71"/>
    <p:sldId id="347" r:id="rId72"/>
    <p:sldId id="348" r:id="rId73"/>
    <p:sldId id="349" r:id="rId74"/>
    <p:sldId id="293" r:id="rId75"/>
    <p:sldId id="294" r:id="rId76"/>
    <p:sldId id="295" r:id="rId77"/>
    <p:sldId id="296" r:id="rId78"/>
    <p:sldId id="297" r:id="rId79"/>
    <p:sldId id="298" r:id="rId80"/>
    <p:sldId id="299" r:id="rId81"/>
    <p:sldId id="300" r:id="rId82"/>
    <p:sldId id="301" r:id="rId83"/>
    <p:sldId id="302" r:id="rId84"/>
    <p:sldId id="303" r:id="rId85"/>
    <p:sldId id="304" r:id="rId86"/>
    <p:sldId id="305" r:id="rId87"/>
    <p:sldId id="306" r:id="rId88"/>
    <p:sldId id="307" r:id="rId89"/>
    <p:sldId id="310" r:id="rId90"/>
    <p:sldId id="309" r:id="rId91"/>
    <p:sldId id="311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A19E0-2D91-449D-867A-8BFC3CE25593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32CA9-7FFA-4D51-B8C9-E428F8053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3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32CA9-7FFA-4D51-B8C9-E428F80532D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32CA9-7FFA-4D51-B8C9-E428F80532D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2A9D799-8CEC-4AB3-8743-7A886DB70B96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F2A855F-FF59-40DC-85B8-EE69C1951F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Soil science and water quality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438400"/>
            <a:ext cx="77279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7174"/>
            <a:ext cx="8122304" cy="510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799" y="1372436"/>
            <a:ext cx="7541103" cy="510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soil by different scientist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89848" cy="4721352"/>
          </a:xfrm>
        </p:spPr>
        <p:txBody>
          <a:bodyPr>
            <a:normAutofit fontScale="92500" lnSpcReduction="20000"/>
          </a:bodyPr>
          <a:lstStyle/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 Generally soil refers to the loose surface of the earth as identified from the original rocks and minerals from which it is derived through weathering process. 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Whitney (1892): </a:t>
            </a:r>
            <a:r>
              <a:rPr lang="en-US" b="1" dirty="0" smtClean="0"/>
              <a:t>Soil is a nutrient bin which supplies all the nutrients required for plant growth 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Hilgard (1892): </a:t>
            </a:r>
            <a:r>
              <a:rPr lang="en-US" b="1" dirty="0" smtClean="0"/>
              <a:t>Soil is more or less a loose and friable material in which plants, by means of their roots, find a foothold for nourishment as well as for other conditions of growth”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13648" cy="4797552"/>
          </a:xfrm>
        </p:spPr>
        <p:txBody>
          <a:bodyPr>
            <a:normAutofit lnSpcReduction="10000"/>
          </a:bodyPr>
          <a:lstStyle/>
          <a:p>
            <a:pPr algn="just"/>
            <a:endParaRPr lang="en-US" dirty="0" smtClean="0"/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Dokuchaiev</a:t>
            </a:r>
            <a:r>
              <a:rPr lang="en-US" b="1" dirty="0" smtClean="0">
                <a:solidFill>
                  <a:srgbClr val="FF0000"/>
                </a:solidFill>
              </a:rPr>
              <a:t> (1900): </a:t>
            </a:r>
            <a:r>
              <a:rPr lang="en-US" b="1" dirty="0" smtClean="0"/>
              <a:t>Soil is a natural body composed of mineral and organic constituents, having a definite genesis and a distinct nature of its own. 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Jenny (1941): </a:t>
            </a:r>
            <a:r>
              <a:rPr lang="en-US" b="1" dirty="0" smtClean="0"/>
              <a:t>Soil is a naturally occurring body that has been formed due to combined influence of climate and living organisms acting on parent material as conditioned by relief over a period of time.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47800"/>
            <a:ext cx="7676463" cy="502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71600"/>
            <a:ext cx="7008713" cy="509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study soil?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Soils are living systems that provide many of the most fundamental functions needed for life. </a:t>
            </a:r>
          </a:p>
          <a:p>
            <a:r>
              <a:rPr lang="en-US" dirty="0" smtClean="0"/>
              <a:t>Some reasons of studying soil are describe as the following:</a:t>
            </a:r>
          </a:p>
          <a:p>
            <a:pPr lvl="1" algn="just"/>
            <a:r>
              <a:rPr lang="en-US" sz="2400" b="1" dirty="0" smtClean="0">
                <a:solidFill>
                  <a:schemeClr val="tx1"/>
                </a:solidFill>
              </a:rPr>
              <a:t>Providing the fertile medium in which we grow our food and fiber</a:t>
            </a:r>
          </a:p>
          <a:p>
            <a:pPr lvl="1" algn="just"/>
            <a:r>
              <a:rPr lang="en-US" sz="2400" b="1" dirty="0" smtClean="0">
                <a:solidFill>
                  <a:schemeClr val="tx1"/>
                </a:solidFill>
              </a:rPr>
              <a:t>Producing and storing gases such as CO2 </a:t>
            </a:r>
          </a:p>
          <a:p>
            <a:pPr lvl="1" algn="just"/>
            <a:r>
              <a:rPr lang="en-US" sz="2400" b="1" dirty="0" smtClean="0">
                <a:solidFill>
                  <a:schemeClr val="tx1"/>
                </a:solidFill>
              </a:rPr>
              <a:t>Storing heat and water </a:t>
            </a:r>
          </a:p>
          <a:p>
            <a:pPr lvl="1" algn="just"/>
            <a:r>
              <a:rPr lang="en-US" sz="2400" b="1" dirty="0" smtClean="0">
                <a:solidFill>
                  <a:schemeClr val="tx1"/>
                </a:solidFill>
              </a:rPr>
              <a:t> Providing a home for billions of plants, animals and microorganisms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Filtering water and wastes 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Providing the source material for construction, medicine, art, makeup, etc. 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Decomposing wastes 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Providing a snapshot of geologic, climatic, biological, and human history 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 Moderate and regulate distributions of solar energy &amp; etc.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5837714" cy="443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soil?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Soil is a three-phase system containing:</a:t>
            </a:r>
          </a:p>
          <a:p>
            <a:pPr lvl="2"/>
            <a:r>
              <a:rPr lang="en-US" sz="3200" dirty="0" smtClean="0"/>
              <a:t>Solids, </a:t>
            </a:r>
          </a:p>
          <a:p>
            <a:pPr lvl="2"/>
            <a:r>
              <a:rPr lang="en-US" sz="3200" dirty="0" smtClean="0"/>
              <a:t>Liquids and </a:t>
            </a:r>
          </a:p>
          <a:p>
            <a:pPr lvl="2"/>
            <a:r>
              <a:rPr lang="en-US" sz="3200" dirty="0" smtClean="0"/>
              <a:t>Gasses</a:t>
            </a:r>
          </a:p>
          <a:p>
            <a:r>
              <a:rPr lang="en-US" sz="4100" dirty="0" smtClean="0"/>
              <a:t>Soil contain four components:</a:t>
            </a:r>
          </a:p>
          <a:p>
            <a:pPr lvl="2"/>
            <a:r>
              <a:rPr lang="en-US" sz="3700" dirty="0" smtClean="0"/>
              <a:t>Mineral fragments, </a:t>
            </a:r>
          </a:p>
          <a:p>
            <a:pPr lvl="2"/>
            <a:r>
              <a:rPr lang="en-US" sz="3700" dirty="0" smtClean="0"/>
              <a:t>Organic matter, </a:t>
            </a:r>
          </a:p>
          <a:p>
            <a:pPr lvl="2"/>
            <a:r>
              <a:rPr lang="en-US" sz="3700" dirty="0" smtClean="0"/>
              <a:t>Soil air and water. </a:t>
            </a:r>
            <a:endParaRPr lang="en-US" sz="3400" dirty="0" smtClean="0"/>
          </a:p>
          <a:p>
            <a:pPr lvl="2">
              <a:buNone/>
            </a:pPr>
            <a:r>
              <a:rPr lang="en-US" sz="3200" dirty="0" smtClean="0"/>
              <a:t>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Science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soil science dealing with soil as a natural resource on the surface of the earth, including Pedology, physical, chemical, biological and fertility properties of soil.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5733256" cy="445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formation and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Weathering:</a:t>
            </a:r>
          </a:p>
          <a:p>
            <a:pPr lvl="1"/>
            <a:r>
              <a:rPr lang="en-US" sz="2400" b="1" dirty="0" smtClean="0"/>
              <a:t>A process of disintegration and decomposition of rocks and minerals which are brought about by physical agents and chemical processes. </a:t>
            </a:r>
          </a:p>
          <a:p>
            <a:pPr lvl="1"/>
            <a:r>
              <a:rPr lang="en-US" sz="2400" b="1" dirty="0" smtClean="0"/>
              <a:t>It is a transformation of solid rocks into parent material or Regolith. </a:t>
            </a:r>
          </a:p>
          <a:p>
            <a:pPr lvl="1">
              <a:buNone/>
            </a:pPr>
            <a:endParaRPr lang="en-US" sz="2400" b="1" dirty="0" smtClean="0"/>
          </a:p>
          <a:p>
            <a:pPr lvl="1">
              <a:buNone/>
            </a:pPr>
            <a:endParaRPr lang="en-US" sz="2400" b="1" dirty="0" smtClean="0"/>
          </a:p>
          <a:p>
            <a:pPr lvl="1">
              <a:buNone/>
            </a:pPr>
            <a:endParaRPr lang="en-US" sz="2400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038600"/>
            <a:ext cx="4953000" cy="21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agents of weathering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) Physical weathering </a:t>
            </a:r>
          </a:p>
          <a:p>
            <a:r>
              <a:rPr lang="en-US" dirty="0" smtClean="0"/>
              <a:t>The rocks are disintegrated and are broken down to comparatively smaller pieces, without producing any new substances. </a:t>
            </a:r>
          </a:p>
          <a:p>
            <a:r>
              <a:rPr lang="en-US" dirty="0" smtClean="0"/>
              <a:t>The cause of this process are:</a:t>
            </a:r>
          </a:p>
          <a:p>
            <a:pPr>
              <a:buNone/>
            </a:pPr>
            <a:r>
              <a:rPr lang="en-US" b="1" dirty="0" smtClean="0"/>
              <a:t>1. Physical  condition of rocks</a:t>
            </a:r>
          </a:p>
          <a:p>
            <a:pPr>
              <a:buNone/>
            </a:pPr>
            <a:r>
              <a:rPr lang="en-US" b="1" dirty="0" smtClean="0"/>
              <a:t>2. Action of temperature</a:t>
            </a:r>
          </a:p>
          <a:p>
            <a:pPr>
              <a:buNone/>
            </a:pPr>
            <a:r>
              <a:rPr lang="en-US" b="1" dirty="0" smtClean="0"/>
              <a:t>3. Action of water</a:t>
            </a:r>
            <a:endParaRPr lang="en-US" sz="2800" dirty="0" smtClean="0"/>
          </a:p>
          <a:p>
            <a:pPr lvl="1">
              <a:buNone/>
            </a:pPr>
            <a:r>
              <a:rPr lang="en-US" sz="2300" b="1" dirty="0" err="1" smtClean="0"/>
              <a:t>i</a:t>
            </a:r>
            <a:r>
              <a:rPr lang="en-US" sz="2300" b="1" dirty="0" smtClean="0"/>
              <a:t>. Fragmentation and transport </a:t>
            </a:r>
          </a:p>
          <a:p>
            <a:r>
              <a:rPr lang="en-US" dirty="0" smtClean="0"/>
              <a:t>Water beats over the surface of the rock when the rain occurs and starts flowing towards the ocean </a:t>
            </a:r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pPr lvl="1">
              <a:buNone/>
            </a:pPr>
            <a:r>
              <a:rPr lang="en-US" b="1" dirty="0" smtClean="0"/>
              <a:t>ii) Action of freezing </a:t>
            </a:r>
          </a:p>
          <a:p>
            <a:r>
              <a:rPr lang="en-US" dirty="0" smtClean="0"/>
              <a:t>Frost is much more effective than heat in producing physical weathering.</a:t>
            </a:r>
          </a:p>
          <a:p>
            <a:pPr lvl="1">
              <a:buNone/>
            </a:pPr>
            <a:r>
              <a:rPr lang="en-US" b="1" dirty="0" smtClean="0"/>
              <a:t>iii) Alternate wetting and Drying </a:t>
            </a:r>
          </a:p>
          <a:p>
            <a:r>
              <a:rPr lang="en-US" dirty="0" smtClean="0"/>
              <a:t>Some natural substances increase considerably in volume on wetting and shrink on drying. </a:t>
            </a:r>
          </a:p>
          <a:p>
            <a:pPr>
              <a:buNone/>
            </a:pPr>
            <a:r>
              <a:rPr lang="en-US" b="1" dirty="0" smtClean="0"/>
              <a:t>4. Action of wind </a:t>
            </a:r>
          </a:p>
          <a:p>
            <a:pPr>
              <a:buNone/>
            </a:pPr>
            <a:r>
              <a:rPr lang="en-US" b="1" dirty="0" smtClean="0"/>
              <a:t>5. Atmospheric electrical phenomenon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ii) Chemical Weathering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Chemical weathering takes place mainly at the surface of rocks and minerals with disappearance of certain minerals and the formation of secondary products (new materials). </a:t>
            </a:r>
          </a:p>
          <a:p>
            <a:pPr>
              <a:buNone/>
            </a:pPr>
            <a:r>
              <a:rPr lang="en-US" b="1" dirty="0" smtClean="0"/>
              <a:t>Chemical Processes of weathering: </a:t>
            </a:r>
          </a:p>
          <a:p>
            <a:pPr>
              <a:buNone/>
            </a:pPr>
            <a:r>
              <a:rPr lang="en-US" b="1" dirty="0" smtClean="0"/>
              <a:t> 1. Hydration</a:t>
            </a:r>
          </a:p>
          <a:p>
            <a:pPr>
              <a:buNone/>
            </a:pPr>
            <a:r>
              <a:rPr lang="en-US" dirty="0" smtClean="0"/>
              <a:t>Chemical combination of water molecules with a particular substance or mineral leading to a change in structure. 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 </a:t>
            </a:r>
            <a:r>
              <a:rPr lang="en-US" b="1" dirty="0" err="1" smtClean="0"/>
              <a:t>Hyrolysis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is occur due to the dissociation of H2O into H+ and OH- ions which chemically combine with minerals and bring about changes</a:t>
            </a:r>
          </a:p>
          <a:p>
            <a:r>
              <a:rPr lang="en-US" b="1" i="1" dirty="0" smtClean="0"/>
              <a:t>This reaction is important because of two reasons </a:t>
            </a:r>
          </a:p>
          <a:p>
            <a:pPr>
              <a:buNone/>
            </a:pPr>
            <a:r>
              <a:rPr lang="en-US" dirty="0" smtClean="0"/>
              <a:t>        Clay, bases and silicic acid - the substances formed in these reactions - are available to plants </a:t>
            </a:r>
          </a:p>
          <a:p>
            <a:pPr>
              <a:buNone/>
            </a:pPr>
            <a:r>
              <a:rPr lang="en-US" dirty="0" smtClean="0"/>
              <a:t>     water often containing CO2 (absorbed from atmosphere)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3. Solution 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4. Carbonation: </a:t>
            </a:r>
          </a:p>
          <a:p>
            <a:r>
              <a:rPr lang="en-US" dirty="0" smtClean="0"/>
              <a:t>Carbon dioxide when dissolved in water it forms carbonic acid.</a:t>
            </a:r>
          </a:p>
          <a:p>
            <a:pPr>
              <a:buNone/>
            </a:pPr>
            <a:r>
              <a:rPr lang="en-US" b="1" dirty="0" smtClean="0"/>
              <a:t>5. Oxidation </a:t>
            </a:r>
          </a:p>
          <a:p>
            <a:r>
              <a:rPr lang="en-US" dirty="0" smtClean="0"/>
              <a:t>It is the process of addition and combination of oxygen to minerals. </a:t>
            </a:r>
          </a:p>
          <a:p>
            <a:pPr>
              <a:buNone/>
            </a:pPr>
            <a:r>
              <a:rPr lang="en-US" b="1" dirty="0" smtClean="0"/>
              <a:t>6. Reduction</a:t>
            </a:r>
          </a:p>
          <a:p>
            <a:r>
              <a:rPr lang="en-US" dirty="0" smtClean="0"/>
              <a:t>The process of removal of oxygen and is the reverse of oxidation.</a:t>
            </a:r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iii) Biological Weathering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biological or living agents are responsible for both decomposition and disintegration of rocks and minerals. </a:t>
            </a:r>
          </a:p>
          <a:p>
            <a:pPr>
              <a:buNone/>
            </a:pPr>
            <a:r>
              <a:rPr lang="en-US" dirty="0" smtClean="0"/>
              <a:t>1. </a:t>
            </a:r>
            <a:r>
              <a:rPr lang="en-US" b="1" dirty="0" smtClean="0"/>
              <a:t>Man and Animals </a:t>
            </a:r>
          </a:p>
          <a:p>
            <a:r>
              <a:rPr lang="en-US" dirty="0" smtClean="0"/>
              <a:t>The action of man in disintegration of rocks is well known as he/she cuts rocks to build dams, channels and construct roads and buildings. </a:t>
            </a:r>
          </a:p>
          <a:p>
            <a:pPr>
              <a:buNone/>
            </a:pPr>
            <a:r>
              <a:rPr lang="en-US" b="1" dirty="0" smtClean="0"/>
              <a:t>2. Higher Plants and Roots </a:t>
            </a:r>
          </a:p>
          <a:p>
            <a:r>
              <a:rPr lang="en-US" dirty="0" smtClean="0"/>
              <a:t>The roots of trees and other plants penetrate into the joints and crevices of the rocks. </a:t>
            </a:r>
          </a:p>
          <a:p>
            <a:r>
              <a:rPr lang="en-US" dirty="0" smtClean="0"/>
              <a:t>As they grew, they exert a great disruptive force and the hard rock may break apart. 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3. Micro- organisms </a:t>
            </a:r>
          </a:p>
          <a:p>
            <a:r>
              <a:rPr lang="en-US" dirty="0" smtClean="0"/>
              <a:t>The soil formation is the process of two consecutive stages. </a:t>
            </a:r>
          </a:p>
          <a:p>
            <a:pPr lvl="1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1. The weathering of rock (R) into Regolith </a:t>
            </a:r>
          </a:p>
          <a:p>
            <a:pPr lvl="1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2. The formation of true soil from Regolith </a:t>
            </a:r>
          </a:p>
          <a:p>
            <a:pPr lvl="1">
              <a:buNone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962399"/>
            <a:ext cx="6400800" cy="177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Factors </a:t>
            </a:r>
          </a:p>
          <a:p>
            <a:r>
              <a:rPr lang="en-US" dirty="0" smtClean="0"/>
              <a:t>The soils develop as a result of the action of soil forming factors </a:t>
            </a:r>
          </a:p>
          <a:p>
            <a:r>
              <a:rPr lang="pt-BR" dirty="0" smtClean="0"/>
              <a:t>S = f (Cl, O, R, P, T, …) </a:t>
            </a:r>
          </a:p>
          <a:p>
            <a:r>
              <a:rPr lang="en-US" dirty="0" smtClean="0"/>
              <a:t>Where, 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</a:rPr>
              <a:t>Cl – environmental climate 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</a:rPr>
              <a:t>O – Organisms and vegetation (biosphere) </a:t>
            </a:r>
          </a:p>
          <a:p>
            <a:pPr lvl="1">
              <a:buNone/>
            </a:pPr>
            <a:r>
              <a:rPr lang="en-US" sz="2300" dirty="0" smtClean="0">
                <a:solidFill>
                  <a:schemeClr val="tx1"/>
                </a:solidFill>
              </a:rPr>
              <a:t>R – Relief or topography </a:t>
            </a:r>
          </a:p>
          <a:p>
            <a:pPr lvl="1">
              <a:buNone/>
            </a:pPr>
            <a:r>
              <a:rPr lang="en-US" sz="2300" dirty="0" smtClean="0">
                <a:solidFill>
                  <a:schemeClr val="tx1"/>
                </a:solidFill>
              </a:rPr>
              <a:t>P – Parent material </a:t>
            </a:r>
          </a:p>
          <a:p>
            <a:pPr lvl="1">
              <a:buNone/>
            </a:pPr>
            <a:r>
              <a:rPr lang="en-US" sz="2300" dirty="0" smtClean="0">
                <a:solidFill>
                  <a:schemeClr val="tx1"/>
                </a:solidFill>
              </a:rPr>
              <a:t>T- Time and …….. additional unspecified factors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7448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smtClean="0"/>
              <a:t>Soil Science has six well defined and developed disciplines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 Soil fertility: Nutrient supplying properties of soil </a:t>
            </a:r>
          </a:p>
          <a:p>
            <a:endParaRPr lang="en-US" dirty="0" smtClean="0"/>
          </a:p>
          <a:p>
            <a:r>
              <a:rPr lang="en-US" dirty="0" smtClean="0"/>
              <a:t>Soil chemistry: Chemical constituents, chemical properties and the chemical reactions </a:t>
            </a:r>
          </a:p>
          <a:p>
            <a:endParaRPr lang="en-US" dirty="0" smtClean="0"/>
          </a:p>
          <a:p>
            <a:r>
              <a:rPr lang="en-US" dirty="0" smtClean="0"/>
              <a:t>Soil physics: Involves the study of physical properties </a:t>
            </a:r>
          </a:p>
          <a:p>
            <a:endParaRPr lang="en-US" dirty="0" smtClean="0"/>
          </a:p>
          <a:p>
            <a:r>
              <a:rPr lang="en-US" dirty="0" smtClean="0"/>
              <a:t>Soil microbiology: Deals with micro organisms, its population, classification, its role in transformations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The five soil forming factors can be groped in to Two </a:t>
            </a:r>
          </a:p>
          <a:p>
            <a:pPr lvl="1">
              <a:buFont typeface="Wingdings" pitchFamily="2" charset="2"/>
              <a:buChar char="v"/>
            </a:pPr>
            <a:r>
              <a:rPr lang="en-US" b="1" i="1" dirty="0" smtClean="0">
                <a:solidFill>
                  <a:schemeClr val="tx1"/>
                </a:solidFill>
              </a:rPr>
              <a:t>Passive:  Parent material, Relief &amp;Time </a:t>
            </a:r>
          </a:p>
          <a:p>
            <a:pPr lvl="1">
              <a:buFont typeface="Wingdings" pitchFamily="2" charset="2"/>
              <a:buChar char="v"/>
            </a:pPr>
            <a:r>
              <a:rPr lang="fr-FR" b="1" i="1" dirty="0" smtClean="0">
                <a:solidFill>
                  <a:schemeClr val="tx1"/>
                </a:solidFill>
              </a:rPr>
              <a:t>Active:  </a:t>
            </a:r>
            <a:r>
              <a:rPr lang="fr-FR" b="1" i="1" dirty="0" err="1" smtClean="0">
                <a:solidFill>
                  <a:schemeClr val="tx1"/>
                </a:solidFill>
              </a:rPr>
              <a:t>Climate</a:t>
            </a:r>
            <a:r>
              <a:rPr lang="fr-FR" b="1" i="1" dirty="0" smtClean="0">
                <a:solidFill>
                  <a:schemeClr val="tx1"/>
                </a:solidFill>
              </a:rPr>
              <a:t> and </a:t>
            </a:r>
            <a:r>
              <a:rPr lang="fr-FR" b="1" i="1" dirty="0" err="1" smtClean="0">
                <a:solidFill>
                  <a:schemeClr val="tx1"/>
                </a:solidFill>
              </a:rPr>
              <a:t>Vegetation</a:t>
            </a:r>
            <a:r>
              <a:rPr lang="fr-FR" b="1" i="1" dirty="0" smtClean="0">
                <a:solidFill>
                  <a:schemeClr val="tx1"/>
                </a:solidFill>
              </a:rPr>
              <a:t> &amp; </a:t>
            </a:r>
            <a:r>
              <a:rPr lang="fr-FR" b="1" i="1" dirty="0" err="1" smtClean="0">
                <a:solidFill>
                  <a:schemeClr val="tx1"/>
                </a:solidFill>
              </a:rPr>
              <a:t>organism</a:t>
            </a:r>
            <a:r>
              <a:rPr lang="fr-FR" b="1" i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b="1" dirty="0" smtClean="0"/>
              <a:t>A) Passive Soil forming factors </a:t>
            </a:r>
          </a:p>
          <a:p>
            <a:pPr marL="514350" indent="-514350">
              <a:buAutoNum type="arabicPeriod"/>
            </a:pPr>
            <a:r>
              <a:rPr lang="en-US" b="1" i="1" dirty="0" smtClean="0">
                <a:solidFill>
                  <a:schemeClr val="tx1"/>
                </a:solidFill>
              </a:rPr>
              <a:t>Parental material</a:t>
            </a:r>
          </a:p>
          <a:p>
            <a:pPr marL="514350" indent="-514350">
              <a:buNone/>
            </a:pPr>
            <a:r>
              <a:rPr lang="en-US" b="1" i="1" dirty="0" smtClean="0"/>
              <a:t> </a:t>
            </a:r>
            <a:r>
              <a:rPr lang="en-US" b="1" dirty="0" smtClean="0"/>
              <a:t>Parent material can be groups in to two:</a:t>
            </a:r>
          </a:p>
          <a:p>
            <a:pPr marL="514350" indent="-51435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 a) Sedentary: </a:t>
            </a:r>
            <a:r>
              <a:rPr lang="en-US" dirty="0" smtClean="0"/>
              <a:t>It is formed in original place. </a:t>
            </a:r>
          </a:p>
          <a:p>
            <a:pPr marL="514350" indent="-514350"/>
            <a:r>
              <a:rPr lang="en-US" dirty="0" smtClean="0"/>
              <a:t>It is the residual parent material. </a:t>
            </a:r>
            <a:endParaRPr lang="en-US" b="1" i="1" dirty="0" smtClean="0">
              <a:solidFill>
                <a:schemeClr val="tx1"/>
              </a:solidFill>
            </a:endParaRPr>
          </a:p>
          <a:p>
            <a:pPr marL="514350" indent="-514350">
              <a:buNone/>
            </a:pPr>
            <a:endParaRPr lang="fr-FR" b="1" i="1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v"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13648" cy="47975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b) Transported </a:t>
            </a:r>
          </a:p>
          <a:p>
            <a:r>
              <a:rPr lang="en-US" dirty="0" smtClean="0"/>
              <a:t>The parent material transported from their place of origin. </a:t>
            </a:r>
          </a:p>
          <a:p>
            <a:pPr marL="845820" lvl="1" indent="-571500">
              <a:buFont typeface="+mj-lt"/>
              <a:buAutoNum type="romanLcPeriod"/>
            </a:pPr>
            <a:r>
              <a:rPr lang="en-US" sz="2800" dirty="0" smtClean="0">
                <a:solidFill>
                  <a:schemeClr val="tx1"/>
                </a:solidFill>
              </a:rPr>
              <a:t>by gravity - </a:t>
            </a:r>
            <a:r>
              <a:rPr lang="en-US" sz="2800" dirty="0" err="1" smtClean="0">
                <a:solidFill>
                  <a:schemeClr val="tx1"/>
                </a:solidFill>
              </a:rPr>
              <a:t>Colluvial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marL="845820" lvl="1" indent="-571500">
              <a:buFont typeface="+mj-lt"/>
              <a:buAutoNum type="romanLcPeriod"/>
            </a:pPr>
            <a:r>
              <a:rPr lang="en-US" sz="2800" dirty="0" smtClean="0">
                <a:solidFill>
                  <a:schemeClr val="tx1"/>
                </a:solidFill>
              </a:rPr>
              <a:t>by water - Alluvial, Marine, </a:t>
            </a:r>
            <a:r>
              <a:rPr lang="en-US" sz="2800" dirty="0" err="1" smtClean="0">
                <a:solidFill>
                  <a:schemeClr val="tx1"/>
                </a:solidFill>
              </a:rPr>
              <a:t>Locustrine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marL="845820" lvl="1" indent="-571500">
              <a:buFont typeface="+mj-lt"/>
              <a:buAutoNum type="romanLcPeriod"/>
            </a:pPr>
            <a:r>
              <a:rPr lang="en-US" sz="2800" dirty="0" smtClean="0">
                <a:solidFill>
                  <a:schemeClr val="tx1"/>
                </a:solidFill>
              </a:rPr>
              <a:t>by ice - Glacial </a:t>
            </a:r>
          </a:p>
          <a:p>
            <a:pPr marL="845820" lvl="1" indent="-571500">
              <a:buFont typeface="+mj-lt"/>
              <a:buAutoNum type="romanLcPeriod"/>
            </a:pPr>
            <a:r>
              <a:rPr lang="en-US" sz="2800" dirty="0" smtClean="0">
                <a:solidFill>
                  <a:schemeClr val="tx1"/>
                </a:solidFill>
              </a:rPr>
              <a:t>by wind - </a:t>
            </a:r>
            <a:r>
              <a:rPr lang="en-US" sz="2800" dirty="0" err="1" smtClean="0">
                <a:solidFill>
                  <a:schemeClr val="tx1"/>
                </a:solidFill>
              </a:rPr>
              <a:t>Eolian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en-US" sz="2800" dirty="0" smtClean="0"/>
          </a:p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r>
              <a:rPr lang="en-US" sz="2800" b="1" dirty="0" smtClean="0"/>
              <a:t>. Relief or Topography </a:t>
            </a:r>
          </a:p>
          <a:p>
            <a:r>
              <a:rPr lang="en-US" sz="2800" dirty="0" smtClean="0"/>
              <a:t>It denotes the configuration of the land surface. </a:t>
            </a:r>
          </a:p>
          <a:p>
            <a:r>
              <a:rPr lang="en-US" sz="2800" dirty="0" smtClean="0"/>
              <a:t>Soil formation in different elevation by different process</a:t>
            </a:r>
            <a:r>
              <a:rPr lang="en-US" sz="2800" dirty="0" smtClean="0">
                <a:solidFill>
                  <a:srgbClr val="FF0000"/>
                </a:solidFill>
              </a:rPr>
              <a:t> (read in detail from your handout).</a:t>
            </a:r>
          </a:p>
          <a:p>
            <a:endParaRPr lang="en-US" sz="6000" dirty="0" smtClean="0">
              <a:solidFill>
                <a:schemeClr val="tx1"/>
              </a:solidFill>
            </a:endParaRPr>
          </a:p>
          <a:p>
            <a:pPr marL="571500" indent="-571500">
              <a:buNone/>
            </a:pPr>
            <a:endParaRPr lang="en-US" sz="33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3. Time</a:t>
            </a:r>
          </a:p>
          <a:p>
            <a:endParaRPr lang="en-US" dirty="0" smtClean="0"/>
          </a:p>
          <a:p>
            <a:r>
              <a:rPr lang="en-US" dirty="0" smtClean="0"/>
              <a:t>Soil formation is a very slow process requiring thousands of years to develop a mature </a:t>
            </a:r>
            <a:r>
              <a:rPr lang="en-US" dirty="0" err="1" smtClean="0"/>
              <a:t>pedon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pPr algn="just"/>
            <a:r>
              <a:rPr lang="en-US" dirty="0" smtClean="0"/>
              <a:t>The soil properties also change with time, for instance nitrogen and organic matter contents increase with time provided the soil temperature is not high.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Weathering stages in soil formation </a:t>
            </a:r>
            <a:endParaRPr lang="en-US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47800"/>
            <a:ext cx="6781800" cy="48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B) Active Soil Forming Factors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factors are climate and vegetation (biosphere). 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Climate:</a:t>
            </a:r>
          </a:p>
          <a:p>
            <a:r>
              <a:rPr lang="en-US" b="1" dirty="0" smtClean="0"/>
              <a:t>  </a:t>
            </a:r>
            <a:r>
              <a:rPr lang="en-US" dirty="0" smtClean="0"/>
              <a:t>Arid climate</a:t>
            </a:r>
          </a:p>
          <a:p>
            <a:r>
              <a:rPr lang="en-US" dirty="0" smtClean="0"/>
              <a:t>Humid climate</a:t>
            </a:r>
          </a:p>
          <a:p>
            <a:r>
              <a:rPr lang="en-US" dirty="0" smtClean="0"/>
              <a:t>Oceanic climate</a:t>
            </a:r>
          </a:p>
          <a:p>
            <a:r>
              <a:rPr lang="en-US" dirty="0" smtClean="0"/>
              <a:t>Mediterranean climate</a:t>
            </a:r>
          </a:p>
          <a:p>
            <a:r>
              <a:rPr lang="en-US" dirty="0" smtClean="0"/>
              <a:t>Continental climate</a:t>
            </a:r>
          </a:p>
          <a:p>
            <a:r>
              <a:rPr lang="en-US" dirty="0" smtClean="0"/>
              <a:t>Temperate climate</a:t>
            </a:r>
          </a:p>
          <a:p>
            <a:r>
              <a:rPr lang="en-US" dirty="0" smtClean="0"/>
              <a:t>Tropical and subtropical climate: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Cont…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2. Organism &amp; Vegetation </a:t>
            </a:r>
          </a:p>
          <a:p>
            <a:pPr marL="571500" indent="-571500">
              <a:buNone/>
            </a:pPr>
            <a:r>
              <a:rPr lang="en-US" b="1" dirty="0" smtClean="0"/>
              <a:t>          </a:t>
            </a:r>
            <a:r>
              <a:rPr lang="en-US" b="1" dirty="0" err="1" smtClean="0"/>
              <a:t>i</a:t>
            </a:r>
            <a:r>
              <a:rPr lang="en-US" b="1" dirty="0" smtClean="0"/>
              <a:t>) Organism:</a:t>
            </a:r>
            <a:endParaRPr lang="en-US" dirty="0" smtClean="0"/>
          </a:p>
          <a:p>
            <a:r>
              <a:rPr lang="en-US" dirty="0" smtClean="0"/>
              <a:t>The active components of soil ecosystem are plants, animals, microorganisms and man. </a:t>
            </a:r>
          </a:p>
          <a:p>
            <a:r>
              <a:rPr lang="en-US" dirty="0" smtClean="0"/>
              <a:t>The role of microorganisms in soil formation is related to the humification and mineralization of vegetation </a:t>
            </a:r>
          </a:p>
          <a:p>
            <a:pPr>
              <a:buNone/>
            </a:pPr>
            <a:r>
              <a:rPr lang="en-US" dirty="0" smtClean="0"/>
              <a:t>          ii) Vegetation:</a:t>
            </a:r>
          </a:p>
          <a:p>
            <a:r>
              <a:rPr lang="en-US" dirty="0" smtClean="0"/>
              <a:t>The roots of the plants penetrate into the parent material and act both mechanically and chemically.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physical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b="1" dirty="0" smtClean="0"/>
          </a:p>
          <a:p>
            <a:r>
              <a:rPr lang="en-US" dirty="0" smtClean="0"/>
              <a:t>The physical properties of a soil depend on the amount, size, shape, arrangement and mineral composition of its particles. </a:t>
            </a:r>
          </a:p>
          <a:p>
            <a:r>
              <a:rPr lang="en-US" dirty="0" smtClean="0"/>
              <a:t>These properties also depend on organic matter content and pore spaces. </a:t>
            </a:r>
          </a:p>
          <a:p>
            <a:r>
              <a:rPr lang="en-US" b="1" dirty="0" smtClean="0"/>
              <a:t>Important physical properties of soils </a:t>
            </a:r>
          </a:p>
          <a:p>
            <a:pPr>
              <a:buNone/>
            </a:pPr>
            <a:r>
              <a:rPr lang="en-US" dirty="0" smtClean="0"/>
              <a:t>1) Soil texture 2) Soil structure 3) Surface area </a:t>
            </a:r>
          </a:p>
          <a:p>
            <a:pPr>
              <a:buNone/>
            </a:pPr>
            <a:r>
              <a:rPr lang="en-US" dirty="0" smtClean="0"/>
              <a:t>4) Soil density 5) Soil porosity, 6) Soil colour, </a:t>
            </a:r>
          </a:p>
          <a:p>
            <a:pPr>
              <a:buNone/>
            </a:pPr>
            <a:r>
              <a:rPr lang="en-US" dirty="0" smtClean="0"/>
              <a:t>7) Soil consistence (</a:t>
            </a:r>
            <a:r>
              <a:rPr lang="en-US" dirty="0" smtClean="0">
                <a:solidFill>
                  <a:srgbClr val="FF0000"/>
                </a:solidFill>
              </a:rPr>
              <a:t>read in detail from your handout).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size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Two steps are involved </a:t>
            </a:r>
          </a:p>
          <a:p>
            <a:pPr>
              <a:buNone/>
            </a:pPr>
            <a:r>
              <a:rPr lang="en-US" dirty="0" err="1" smtClean="0"/>
              <a:t>i</a:t>
            </a:r>
            <a:r>
              <a:rPr lang="en-US" dirty="0" smtClean="0"/>
              <a:t>. </a:t>
            </a:r>
            <a:r>
              <a:rPr lang="en-US" b="1" dirty="0" smtClean="0"/>
              <a:t>Separation of all the particles from each other i.e. Complete dispersion into ultimate particles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ii. </a:t>
            </a:r>
            <a:r>
              <a:rPr lang="en-US" b="1" dirty="0" smtClean="0"/>
              <a:t>Measuring </a:t>
            </a:r>
            <a:r>
              <a:rPr lang="en-US" dirty="0" smtClean="0"/>
              <a:t>the amount of each group</a:t>
            </a:r>
          </a:p>
          <a:p>
            <a:pPr marL="1120140" lvl="2" indent="-571500">
              <a:buAutoNum type="romanLcParenR"/>
            </a:pPr>
            <a:r>
              <a:rPr lang="en-US" b="1" i="1" dirty="0" smtClean="0"/>
              <a:t>Coarser fractions </a:t>
            </a:r>
          </a:p>
          <a:p>
            <a:pPr marL="1120140" lvl="2" indent="-571500">
              <a:buAutoNum type="romanLcParenR"/>
            </a:pPr>
            <a:r>
              <a:rPr lang="en-US" b="1" i="1" dirty="0" smtClean="0"/>
              <a:t>Finer fractions </a:t>
            </a:r>
            <a:endParaRPr lang="en-US" b="1" dirty="0" smtClean="0"/>
          </a:p>
          <a:p>
            <a:pPr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Stokes' Law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Particle size analysis is based on a simple principle i.e. "when soil particles are suspended in water they tend to sink.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   is referred to as stokes’ law.</a:t>
            </a:r>
          </a:p>
          <a:p>
            <a:pPr>
              <a:buNone/>
            </a:pPr>
            <a:r>
              <a:rPr lang="en-US" dirty="0" smtClean="0"/>
              <a:t>Where, V  = settling velocity </a:t>
            </a:r>
          </a:p>
          <a:p>
            <a:pPr>
              <a:buNone/>
            </a:pPr>
            <a:r>
              <a:rPr lang="en-US" dirty="0" smtClean="0"/>
              <a:t>                r = radius of particle</a:t>
            </a:r>
          </a:p>
          <a:p>
            <a:pPr>
              <a:buNone/>
            </a:pPr>
            <a:r>
              <a:rPr lang="en-US" dirty="0" smtClean="0"/>
              <a:t>                k = constant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3048000"/>
            <a:ext cx="179518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7448" cy="4721352"/>
          </a:xfrm>
        </p:spPr>
        <p:txBody>
          <a:bodyPr>
            <a:normAutofit/>
          </a:bodyPr>
          <a:lstStyle/>
          <a:p>
            <a:r>
              <a:rPr lang="en-US" dirty="0" smtClean="0"/>
              <a:t>The relation between the diameter of a particle and its settling velocity is governed by Stokes' Law: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Where ,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V - Velocity of settling particle (cm/sec.)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g - Acceleration due to gravity cm/ sec2 (981) </a:t>
            </a:r>
          </a:p>
          <a:p>
            <a:pPr lvl="1"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ds</a:t>
            </a:r>
            <a:r>
              <a:rPr lang="en-US" sz="2400" dirty="0" smtClean="0">
                <a:solidFill>
                  <a:schemeClr val="tx1"/>
                </a:solidFill>
              </a:rPr>
              <a:t> - Density of soil particle (2.65) </a:t>
            </a:r>
          </a:p>
          <a:p>
            <a:pPr lvl="1"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dw</a:t>
            </a:r>
            <a:r>
              <a:rPr lang="en-US" sz="2400" dirty="0" smtClean="0">
                <a:solidFill>
                  <a:schemeClr val="tx1"/>
                </a:solidFill>
              </a:rPr>
              <a:t> - density of water (1 )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n - Coefficient of viscosity of water (0.0015 at 4oC)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r - Radius of spherical particles (cm).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438400"/>
            <a:ext cx="1996440" cy="56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Soil conservation: Dealing with protection of soil against physical loss by erosion or against chemical deterioration i.e. excessive loss of nutrients either natural or artificial means. </a:t>
            </a:r>
          </a:p>
          <a:p>
            <a:endParaRPr lang="en-US" dirty="0" smtClean="0"/>
          </a:p>
          <a:p>
            <a:r>
              <a:rPr lang="en-US" dirty="0" smtClean="0"/>
              <a:t>Soil Pedology: Dealing with the genesis, survey and classification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Methods of Textural determination </a:t>
            </a:r>
          </a:p>
          <a:p>
            <a:r>
              <a:rPr lang="en-US" dirty="0" smtClean="0"/>
              <a:t>Numerous methods have been developed for lab and field determination of Texture </a:t>
            </a:r>
          </a:p>
          <a:p>
            <a:pPr lvl="1"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i</a:t>
            </a:r>
            <a:r>
              <a:rPr lang="en-US" sz="2400" dirty="0" smtClean="0">
                <a:solidFill>
                  <a:schemeClr val="tx1"/>
                </a:solidFill>
              </a:rPr>
              <a:t>) Elutriation method – Water &amp; Air;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ii) Pipette method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iii) Decantation/ beaker method;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iv) Test tube shaking method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v) Feel method – Applicable to the field – quick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method – by feeling the soil between thumb and 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fingers </a:t>
            </a:r>
          </a:p>
          <a:p>
            <a:r>
              <a:rPr lang="en-US" b="1" i="1" dirty="0" smtClean="0"/>
              <a:t>Read in detail about them. 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Texture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To convey an idea of the textural make up of soils and to give an indication of their physical properties, soil textural class names are used. </a:t>
            </a:r>
          </a:p>
          <a:p>
            <a:r>
              <a:rPr lang="en-US" dirty="0" smtClean="0"/>
              <a:t>These are grouped into three main fractions viz., Sand, Silt and Clay. </a:t>
            </a:r>
          </a:p>
          <a:p>
            <a:r>
              <a:rPr lang="en-US" b="1" dirty="0" smtClean="0"/>
              <a:t>Sands </a:t>
            </a:r>
          </a:p>
          <a:p>
            <a:r>
              <a:rPr lang="en-US" dirty="0" smtClean="0"/>
              <a:t>The sand group includes all soils in which the sand separates make up at least 70% and the clay separate 15% or less of the material by weight. 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89848" cy="487375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Silt </a:t>
            </a:r>
          </a:p>
          <a:p>
            <a:r>
              <a:rPr lang="en-US" dirty="0" smtClean="0"/>
              <a:t>The silt group includes soils with at least 80% silt and 12% or less clay. </a:t>
            </a:r>
          </a:p>
          <a:p>
            <a:r>
              <a:rPr lang="en-US" b="1" dirty="0" smtClean="0"/>
              <a:t>Clays </a:t>
            </a:r>
          </a:p>
          <a:p>
            <a:r>
              <a:rPr lang="en-US" dirty="0" smtClean="0"/>
              <a:t>To be designated a clay soi1 must contain at least 35% of the clay separate and in most cases not less than 40%. </a:t>
            </a:r>
          </a:p>
          <a:p>
            <a:r>
              <a:rPr lang="en-US" b="1" dirty="0" smtClean="0"/>
              <a:t>Loams </a:t>
            </a:r>
          </a:p>
          <a:p>
            <a:r>
              <a:rPr lang="en-US" dirty="0" smtClean="0"/>
              <a:t>The loam group, which contains many subdivisions, is a more complicated soil textural class. An ideal loam may be defined as a mixture of sand, silt and day particles that exhibits the properties of those separates in about equal proportions. 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The textural triangle:</a:t>
            </a:r>
          </a:p>
          <a:p>
            <a:r>
              <a:rPr lang="en-US" dirty="0" smtClean="0"/>
              <a:t>It is used to determine the soil textural name after the percentages of sand, silt, and clay are determined from a laboratory analysis.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971800"/>
            <a:ext cx="3352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soil Texture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Texture has good effect on management and productivity of soil. </a:t>
            </a:r>
          </a:p>
          <a:p>
            <a:r>
              <a:rPr lang="en-US" dirty="0" smtClean="0"/>
              <a:t>Sand facilitates drainage and aeration. It allows rapid evaporation and percolation. </a:t>
            </a:r>
          </a:p>
          <a:p>
            <a:r>
              <a:rPr lang="en-US" dirty="0" smtClean="0"/>
              <a:t>Clay particles play a very important role in soil fertility. </a:t>
            </a:r>
          </a:p>
          <a:p>
            <a:r>
              <a:rPr lang="en-US" dirty="0" smtClean="0"/>
              <a:t>Clayey soils are difficult to till and require much skill in handling.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Loam and Silt loam soils are highly desirable for cultivation. </a:t>
            </a:r>
          </a:p>
          <a:p>
            <a:r>
              <a:rPr lang="en-US" dirty="0" smtClean="0"/>
              <a:t>Generally, the best agriculture soils are those contain 10 – 20 per cent clay, 5 – 10 percent organic matter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rest equally shared by silt and sand and 30% silt - called as clay rather than clay loam.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structure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13648" cy="47975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Structure is studied in the field under natural conditions and it is described under three categories. </a:t>
            </a:r>
          </a:p>
          <a:p>
            <a:r>
              <a:rPr lang="en-US" dirty="0" err="1" smtClean="0"/>
              <a:t>i</a:t>
            </a:r>
            <a:r>
              <a:rPr lang="en-US" dirty="0" smtClean="0"/>
              <a:t>. Type - Shape or form and arrangement pattern of </a:t>
            </a:r>
            <a:r>
              <a:rPr lang="en-US" dirty="0" err="1" smtClean="0"/>
              <a:t>peds</a:t>
            </a:r>
            <a:r>
              <a:rPr lang="en-US" dirty="0" smtClean="0"/>
              <a:t> </a:t>
            </a:r>
          </a:p>
          <a:p>
            <a:r>
              <a:rPr lang="en-US" dirty="0" smtClean="0"/>
              <a:t>ii. Class - Size of </a:t>
            </a:r>
            <a:r>
              <a:rPr lang="en-US" dirty="0" err="1" smtClean="0"/>
              <a:t>Peds</a:t>
            </a:r>
            <a:r>
              <a:rPr lang="en-US" dirty="0" smtClean="0"/>
              <a:t> </a:t>
            </a:r>
          </a:p>
          <a:p>
            <a:r>
              <a:rPr lang="en-US" dirty="0" smtClean="0"/>
              <a:t>iii. Grade - Degree of distinctness of </a:t>
            </a:r>
            <a:r>
              <a:rPr lang="en-US" dirty="0" err="1" smtClean="0"/>
              <a:t>peds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b="1" dirty="0" smtClean="0"/>
              <a:t>Types of Structure: There are four principal forms of soil structure</a:t>
            </a:r>
          </a:p>
          <a:p>
            <a:pPr>
              <a:buNone/>
            </a:pPr>
            <a:r>
              <a:rPr lang="en-US" b="1" dirty="0" smtClean="0"/>
              <a:t>Plate -like (platy):</a:t>
            </a:r>
          </a:p>
          <a:p>
            <a:pPr>
              <a:buNone/>
            </a:pPr>
            <a:r>
              <a:rPr lang="en-US" dirty="0" smtClean="0"/>
              <a:t>In this type, the aggregates are arranged in relatively thin horizontal plates or leaflets.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horizontal axis or dimensions are larger than the vertical axis.</a:t>
            </a:r>
            <a:endParaRPr lang="en-US" b="1" dirty="0" smtClean="0"/>
          </a:p>
          <a:p>
            <a:r>
              <a:rPr lang="en-US" b="1" dirty="0" smtClean="0"/>
              <a:t>Prism-like:</a:t>
            </a:r>
          </a:p>
          <a:p>
            <a:r>
              <a:rPr lang="en-US" dirty="0" smtClean="0"/>
              <a:t>The vertical axis is more developed than horizontal, giving a pillar like shape. </a:t>
            </a:r>
          </a:p>
          <a:p>
            <a:r>
              <a:rPr lang="en-US" dirty="0" smtClean="0"/>
              <a:t>Vary in length from 1- 10 cm. </a:t>
            </a:r>
          </a:p>
          <a:p>
            <a:r>
              <a:rPr lang="en-US" dirty="0" smtClean="0"/>
              <a:t>Commonly occur in sub soil horizons of Arid and Semi arid regions.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Block-like:</a:t>
            </a:r>
          </a:p>
          <a:p>
            <a:r>
              <a:rPr lang="en-US" dirty="0" smtClean="0"/>
              <a:t>All three dimensions are about the same size. </a:t>
            </a:r>
          </a:p>
          <a:p>
            <a:r>
              <a:rPr lang="en-US" dirty="0" smtClean="0"/>
              <a:t>The aggregates have been reduced to blocks.</a:t>
            </a:r>
          </a:p>
          <a:p>
            <a:r>
              <a:rPr lang="en-US" b="1" dirty="0" err="1" smtClean="0"/>
              <a:t>Spheroidal</a:t>
            </a:r>
            <a:r>
              <a:rPr lang="en-US" b="1" dirty="0" smtClean="0"/>
              <a:t> (Sphere like) </a:t>
            </a:r>
          </a:p>
          <a:p>
            <a:r>
              <a:rPr lang="en-US" dirty="0" smtClean="0"/>
              <a:t>All rounded aggregates (</a:t>
            </a:r>
            <a:r>
              <a:rPr lang="en-US" dirty="0" err="1" smtClean="0"/>
              <a:t>peds</a:t>
            </a:r>
            <a:r>
              <a:rPr lang="en-US" dirty="0" smtClean="0"/>
              <a:t>) may be placed in this category. </a:t>
            </a:r>
          </a:p>
          <a:p>
            <a:r>
              <a:rPr lang="en-US" dirty="0" smtClean="0"/>
              <a:t>Not exceeding an inch in diameter.</a:t>
            </a:r>
          </a:p>
          <a:p>
            <a:r>
              <a:rPr lang="en-US" b="1" dirty="0" smtClean="0"/>
              <a:t>Grades of Structure </a:t>
            </a:r>
          </a:p>
          <a:p>
            <a:r>
              <a:rPr lang="en-US" dirty="0" smtClean="0"/>
              <a:t>Grades indicate the degree of distinctness of the individual </a:t>
            </a:r>
            <a:r>
              <a:rPr lang="en-US" dirty="0" err="1" smtClean="0"/>
              <a:t>peds</a:t>
            </a:r>
            <a:r>
              <a:rPr lang="en-US" dirty="0" smtClean="0"/>
              <a:t>.</a:t>
            </a:r>
            <a:endParaRPr lang="en-US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Grade also depends on organic matter, texture etc.</a:t>
            </a:r>
          </a:p>
          <a:p>
            <a:r>
              <a:rPr lang="en-US" dirty="0" smtClean="0"/>
              <a:t>Four terms commonly used to describe the grade of soil structure are: </a:t>
            </a:r>
          </a:p>
          <a:p>
            <a:r>
              <a:rPr lang="en-US" b="1" dirty="0" smtClean="0"/>
              <a:t>1. </a:t>
            </a:r>
            <a:r>
              <a:rPr lang="en-US" b="1" dirty="0" err="1" smtClean="0"/>
              <a:t>Structureless</a:t>
            </a:r>
            <a:r>
              <a:rPr lang="en-US" b="1" dirty="0" smtClean="0"/>
              <a:t>: </a:t>
            </a:r>
            <a:r>
              <a:rPr lang="en-US" dirty="0" smtClean="0"/>
              <a:t>There is no noticeable aggregation, such as conditions exhibited by loose sand. </a:t>
            </a:r>
          </a:p>
          <a:p>
            <a:r>
              <a:rPr lang="en-US" b="1" dirty="0" smtClean="0"/>
              <a:t>2. Weak Structure: </a:t>
            </a:r>
            <a:r>
              <a:rPr lang="en-US" dirty="0" smtClean="0"/>
              <a:t>Poorly formed, indistinct formation of </a:t>
            </a:r>
            <a:r>
              <a:rPr lang="en-US" dirty="0" err="1" smtClean="0"/>
              <a:t>peds</a:t>
            </a:r>
            <a:r>
              <a:rPr lang="en-US" dirty="0" smtClean="0"/>
              <a:t>, which are not durable and much </a:t>
            </a:r>
            <a:r>
              <a:rPr lang="en-US" dirty="0" err="1" smtClean="0"/>
              <a:t>unaggregated</a:t>
            </a:r>
            <a:r>
              <a:rPr lang="en-US" dirty="0" smtClean="0"/>
              <a:t> material.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Nature, origin and formation of soils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264" y="1356360"/>
            <a:ext cx="8686800" cy="519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b="1" dirty="0" smtClean="0"/>
          </a:p>
          <a:p>
            <a:r>
              <a:rPr lang="en-US" b="1" dirty="0" smtClean="0"/>
              <a:t>3. Moderate structure: </a:t>
            </a:r>
          </a:p>
          <a:p>
            <a:endParaRPr lang="en-US" dirty="0" smtClean="0"/>
          </a:p>
          <a:p>
            <a:r>
              <a:rPr lang="en-US" dirty="0" smtClean="0"/>
              <a:t>Moderately well developed </a:t>
            </a:r>
            <a:r>
              <a:rPr lang="en-US" dirty="0" err="1" smtClean="0"/>
              <a:t>peds</a:t>
            </a:r>
            <a:r>
              <a:rPr lang="en-US" dirty="0" smtClean="0"/>
              <a:t>, which are fairly durable and distinct. </a:t>
            </a:r>
          </a:p>
          <a:p>
            <a:endParaRPr lang="en-US" b="1" dirty="0" smtClean="0"/>
          </a:p>
          <a:p>
            <a:r>
              <a:rPr lang="en-US" b="1" dirty="0" smtClean="0"/>
              <a:t>4. Strong structure: </a:t>
            </a:r>
          </a:p>
          <a:p>
            <a:endParaRPr lang="en-US" b="1" dirty="0" smtClean="0"/>
          </a:p>
          <a:p>
            <a:r>
              <a:rPr lang="en-US" dirty="0" smtClean="0"/>
              <a:t>Very well formed </a:t>
            </a:r>
            <a:r>
              <a:rPr lang="en-US" dirty="0" err="1" smtClean="0"/>
              <a:t>peds</a:t>
            </a:r>
            <a:r>
              <a:rPr lang="en-US" dirty="0" smtClean="0"/>
              <a:t>, which are quite durable and distinct.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Cont….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447800"/>
            <a:ext cx="4664165" cy="500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Factors Affecting Soil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13648" cy="479755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1. Climate </a:t>
            </a:r>
          </a:p>
          <a:p>
            <a:r>
              <a:rPr lang="en-US" dirty="0" smtClean="0"/>
              <a:t>Climate has considerable influence on the degree of aggregation as well as on the type of structure. </a:t>
            </a:r>
          </a:p>
          <a:p>
            <a:r>
              <a:rPr lang="en-US" dirty="0" smtClean="0"/>
              <a:t>In arid regions there is very little aggregation of primary particles.</a:t>
            </a:r>
          </a:p>
          <a:p>
            <a:r>
              <a:rPr lang="en-US" b="1" dirty="0" smtClean="0"/>
              <a:t>2. Organic matter </a:t>
            </a:r>
          </a:p>
          <a:p>
            <a:r>
              <a:rPr lang="en-US" dirty="0" smtClean="0"/>
              <a:t>Organic matter improves the structure of a sandy soil as well as of a clay soil.</a:t>
            </a:r>
          </a:p>
          <a:p>
            <a:r>
              <a:rPr lang="en-US" b="1" dirty="0" smtClean="0"/>
              <a:t>3. Tillage </a:t>
            </a:r>
          </a:p>
          <a:p>
            <a:r>
              <a:rPr lang="en-US" dirty="0" smtClean="0"/>
              <a:t>Cultivation implements break down the large clods into smaller fragments and aggregates.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4. Plants, Roots and Residues </a:t>
            </a:r>
          </a:p>
          <a:p>
            <a:r>
              <a:rPr lang="en-US" dirty="0" smtClean="0"/>
              <a:t>Excretion of gelatinous organic compounds and exudates from roots serve as a link Root hairs make soil particles to cling together.</a:t>
            </a:r>
          </a:p>
          <a:p>
            <a:r>
              <a:rPr lang="en-US" b="1" dirty="0" smtClean="0"/>
              <a:t>5. Animals </a:t>
            </a:r>
          </a:p>
          <a:p>
            <a:r>
              <a:rPr lang="en-US" dirty="0" smtClean="0"/>
              <a:t>Among the soil fauna small animals like earthworms, moles and insects etc., that burrow in the soil are the chief agents that take part in the aggregation of finer particles.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6. Microbes </a:t>
            </a:r>
          </a:p>
          <a:p>
            <a:r>
              <a:rPr lang="en-US" dirty="0" smtClean="0"/>
              <a:t>Algae, fungi, </a:t>
            </a:r>
            <a:r>
              <a:rPr lang="en-US" dirty="0" err="1" smtClean="0"/>
              <a:t>actinomycetes</a:t>
            </a:r>
            <a:r>
              <a:rPr lang="en-US" dirty="0" smtClean="0"/>
              <a:t> and fungi keep the soil particles together. Fungi and </a:t>
            </a:r>
            <a:r>
              <a:rPr lang="en-US" dirty="0" err="1" smtClean="0"/>
              <a:t>actinomycetes</a:t>
            </a:r>
            <a:r>
              <a:rPr lang="en-US" dirty="0" smtClean="0"/>
              <a:t> exert mechanical binding by mycelia, Cementation by the products of decomposition and materials synthesized by bacteria.</a:t>
            </a:r>
          </a:p>
          <a:p>
            <a:r>
              <a:rPr lang="en-US" b="1" dirty="0" smtClean="0"/>
              <a:t>7. Fertilizers</a:t>
            </a:r>
          </a:p>
          <a:p>
            <a:r>
              <a:rPr lang="en-US" dirty="0" smtClean="0"/>
              <a:t>Fertilizer like Sodium Nitrate destroys granulation by reducing the stability of aggregates.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8. Wetting and drying </a:t>
            </a:r>
          </a:p>
          <a:p>
            <a:r>
              <a:rPr lang="en-US" dirty="0" smtClean="0"/>
              <a:t>When a dry soil is wetted, the soil colloids swell on absorbing water. </a:t>
            </a:r>
          </a:p>
          <a:p>
            <a:r>
              <a:rPr lang="en-US" b="1" dirty="0" smtClean="0"/>
              <a:t>9. Exchangeable </a:t>
            </a:r>
            <a:r>
              <a:rPr lang="en-US" b="1" dirty="0" err="1" smtClean="0"/>
              <a:t>cations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Ca, Mg ----------------- H, Na </a:t>
            </a:r>
          </a:p>
          <a:p>
            <a:r>
              <a:rPr lang="en-US" dirty="0" smtClean="0"/>
              <a:t>Flocculating Deflocculating </a:t>
            </a:r>
          </a:p>
          <a:p>
            <a:r>
              <a:rPr lang="en-US" dirty="0" smtClean="0"/>
              <a:t>Good structure Poor structure </a:t>
            </a:r>
          </a:p>
          <a:p>
            <a:r>
              <a:rPr lang="en-US" dirty="0" smtClean="0"/>
              <a:t>10. Inorganic cements: CaCO3 and </a:t>
            </a:r>
            <a:r>
              <a:rPr lang="en-US" dirty="0" err="1" smtClean="0"/>
              <a:t>Sesquioxides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11. Clay, </a:t>
            </a:r>
          </a:p>
          <a:p>
            <a:r>
              <a:rPr lang="en-US" dirty="0" smtClean="0"/>
              <a:t>12. Water 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Effect of Soil Structure on other Physical Properties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Porosity </a:t>
            </a:r>
          </a:p>
          <a:p>
            <a:r>
              <a:rPr lang="en-US" dirty="0" smtClean="0"/>
              <a:t>Porosity of a soil is easily changed. In plate like structure, pore spaces are less where as in crumby structure pore spaces are more. </a:t>
            </a:r>
          </a:p>
          <a:p>
            <a:pPr>
              <a:buNone/>
            </a:pPr>
            <a:r>
              <a:rPr lang="en-US" b="1" dirty="0" smtClean="0"/>
              <a:t>Temperature </a:t>
            </a:r>
          </a:p>
          <a:p>
            <a:r>
              <a:rPr lang="en-US" dirty="0" smtClean="0"/>
              <a:t>Crumby structure provides good aeration and percolation of water in the soil. </a:t>
            </a:r>
          </a:p>
          <a:p>
            <a:pPr>
              <a:buNone/>
            </a:pPr>
            <a:r>
              <a:rPr lang="en-US" b="1" dirty="0" smtClean="0"/>
              <a:t>Density</a:t>
            </a:r>
          </a:p>
          <a:p>
            <a:r>
              <a:rPr lang="en-US" b="1" dirty="0" smtClean="0"/>
              <a:t> Bulk density varies with the total pore space present in the soil. 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Consistence </a:t>
            </a:r>
          </a:p>
          <a:p>
            <a:r>
              <a:rPr lang="en-US" dirty="0" smtClean="0"/>
              <a:t>Consistence of soil also depends on structure. </a:t>
            </a:r>
          </a:p>
          <a:p>
            <a:r>
              <a:rPr lang="en-US" dirty="0" smtClean="0"/>
              <a:t>Plate-like structure exhibits strong plasticity. </a:t>
            </a:r>
          </a:p>
          <a:p>
            <a:pPr>
              <a:buNone/>
            </a:pPr>
            <a:r>
              <a:rPr lang="en-US" b="1" dirty="0" err="1" smtClean="0"/>
              <a:t>Colour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Bluish and greenish colors of soil are generally due to poor drainage of soil. </a:t>
            </a:r>
          </a:p>
          <a:p>
            <a:r>
              <a:rPr lang="en-US" b="1" dirty="0" smtClean="0"/>
              <a:t>Soil Consistence </a:t>
            </a:r>
          </a:p>
          <a:p>
            <a:r>
              <a:rPr lang="en-US" dirty="0" smtClean="0"/>
              <a:t>Soil consistence is defined as “the resistance of a soil at various moisture contents to mechanical stresses or manipulations”. </a:t>
            </a:r>
          </a:p>
          <a:p>
            <a:r>
              <a:rPr lang="en-US" dirty="0" smtClean="0"/>
              <a:t>It combines both the ‘cohesive’ and ‘adhesive’ forces.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Adhesion </a:t>
            </a:r>
          </a:p>
          <a:p>
            <a:pPr>
              <a:buNone/>
            </a:pPr>
            <a:r>
              <a:rPr lang="en-US" dirty="0" smtClean="0"/>
              <a:t>   Molecular attraction that holds the surfaces of two substances (</a:t>
            </a:r>
            <a:r>
              <a:rPr lang="en-US" dirty="0" err="1" smtClean="0"/>
              <a:t>eg.Water</a:t>
            </a:r>
            <a:r>
              <a:rPr lang="en-US" dirty="0" smtClean="0"/>
              <a:t> and soil particles) in contact. </a:t>
            </a:r>
          </a:p>
          <a:p>
            <a:r>
              <a:rPr lang="en-US" b="1" dirty="0" smtClean="0"/>
              <a:t>Cohesion </a:t>
            </a:r>
          </a:p>
          <a:p>
            <a:pPr>
              <a:buNone/>
            </a:pPr>
            <a:r>
              <a:rPr lang="en-US" dirty="0" smtClean="0"/>
              <a:t>   Holding together: force holding a solid or liquid together, owing to attraction between like molecules. Decreases with rise in temperature.</a:t>
            </a:r>
          </a:p>
          <a:p>
            <a:pPr>
              <a:buNone/>
            </a:pPr>
            <a:r>
              <a:rPr lang="en-US" dirty="0" smtClean="0"/>
              <a:t>Soil consistence is described at three moisture levels namely </a:t>
            </a:r>
            <a:r>
              <a:rPr lang="en-US" b="1" dirty="0" smtClean="0"/>
              <a:t>‘wet’, ‘moist’ and ‘dry’.  </a:t>
            </a:r>
            <a:endParaRPr lang="en-US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1. Wet soils: </a:t>
            </a:r>
          </a:p>
          <a:p>
            <a:r>
              <a:rPr lang="en-US" dirty="0" smtClean="0"/>
              <a:t>Consistency is denoted by terms stickiness and plasticity. </a:t>
            </a:r>
          </a:p>
          <a:p>
            <a:r>
              <a:rPr lang="en-US" dirty="0" smtClean="0"/>
              <a:t>Stickiness is grouped into four categories namely </a:t>
            </a:r>
            <a:r>
              <a:rPr lang="en-US" dirty="0" err="1" smtClean="0"/>
              <a:t>i</a:t>
            </a:r>
            <a:r>
              <a:rPr lang="en-US" dirty="0" smtClean="0"/>
              <a:t>) non sticky, ii) slightly sticky, iii) sticky and iv) very sticky. </a:t>
            </a:r>
          </a:p>
          <a:p>
            <a:r>
              <a:rPr lang="en-US" dirty="0" smtClean="0"/>
              <a:t>Plasticity of a soil is its capacity to be </a:t>
            </a:r>
            <a:r>
              <a:rPr lang="en-US" dirty="0" err="1" smtClean="0"/>
              <a:t>moulded</a:t>
            </a:r>
            <a:r>
              <a:rPr lang="en-US" dirty="0" smtClean="0"/>
              <a:t> (to change its shape depending on stress) and to retain the shape even when the stress is removed.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Soil </a:t>
            </a:r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060" y="2461409"/>
            <a:ext cx="8796340" cy="279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600200"/>
            <a:ext cx="38154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13648" cy="47213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There are four degrees in plasticity namely </a:t>
            </a:r>
            <a:r>
              <a:rPr lang="en-US" dirty="0" err="1" smtClean="0"/>
              <a:t>i</a:t>
            </a:r>
            <a:r>
              <a:rPr lang="en-US" dirty="0" smtClean="0"/>
              <a:t>) non plastic, ii) slightly plastic, iii) plastic and iv) very plastic </a:t>
            </a:r>
          </a:p>
          <a:p>
            <a:pPr>
              <a:buNone/>
            </a:pPr>
            <a:r>
              <a:rPr lang="en-US" b="1" dirty="0" smtClean="0"/>
              <a:t>2. Moist soil: </a:t>
            </a:r>
          </a:p>
          <a:p>
            <a:r>
              <a:rPr lang="en-US" dirty="0" smtClean="0"/>
              <a:t>Moist soil with least coherence adheres very strongly and resists crushing between the thumb and forefinger. </a:t>
            </a:r>
          </a:p>
          <a:p>
            <a:r>
              <a:rPr lang="en-US" dirty="0" smtClean="0"/>
              <a:t>The different categories are </a:t>
            </a:r>
            <a:r>
              <a:rPr lang="en-US" dirty="0" err="1" smtClean="0"/>
              <a:t>i</a:t>
            </a:r>
            <a:r>
              <a:rPr lang="en-US" dirty="0" smtClean="0"/>
              <a:t>. Loose-non coherent ii. Very friable - coherent, but very easily crushed </a:t>
            </a:r>
          </a:p>
          <a:p>
            <a:pPr>
              <a:buNone/>
            </a:pPr>
            <a:r>
              <a:rPr lang="en-US" dirty="0" smtClean="0"/>
              <a:t> iii. Friable - easily crushed iv. Firm - crushable with moderate pressure v. Very firm - crushable only under strong pressure vi. Extremely firm - completely resistant to crushing. 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89848" cy="47975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3. Dry soil: </a:t>
            </a:r>
          </a:p>
          <a:p>
            <a:r>
              <a:rPr lang="en-US" dirty="0" smtClean="0"/>
              <a:t>In the absence of moisture, the degree of resistance is related to the attraction of particles for each other.</a:t>
            </a:r>
          </a:p>
          <a:p>
            <a:r>
              <a:rPr lang="en-US" dirty="0" smtClean="0"/>
              <a:t>The different categories are:</a:t>
            </a:r>
          </a:p>
          <a:p>
            <a:pPr>
              <a:buNone/>
            </a:pPr>
            <a:r>
              <a:rPr lang="en-US" dirty="0" err="1" smtClean="0"/>
              <a:t>i</a:t>
            </a:r>
            <a:r>
              <a:rPr lang="en-US" dirty="0" smtClean="0"/>
              <a:t>) Loose - non coherent ii) Soft - breaks with slight pressure and becomes powder </a:t>
            </a:r>
          </a:p>
          <a:p>
            <a:pPr>
              <a:buNone/>
            </a:pPr>
            <a:r>
              <a:rPr lang="en-US" dirty="0" smtClean="0"/>
              <a:t>iii) Slightly hard - break under moderate pressure </a:t>
            </a:r>
          </a:p>
          <a:p>
            <a:pPr>
              <a:buNone/>
            </a:pPr>
            <a:r>
              <a:rPr lang="en-US" dirty="0" smtClean="0"/>
              <a:t>iv) Hard - breaks with difficulty with pressure </a:t>
            </a:r>
          </a:p>
          <a:p>
            <a:pPr>
              <a:buNone/>
            </a:pPr>
            <a:r>
              <a:rPr lang="en-US" dirty="0" smtClean="0"/>
              <a:t>v) Very hard - very resistant to pressure </a:t>
            </a:r>
          </a:p>
          <a:p>
            <a:pPr>
              <a:buNone/>
            </a:pPr>
            <a:r>
              <a:rPr lang="en-US" dirty="0" smtClean="0"/>
              <a:t>vi) Extremely hard - extreme resistance and cannot be broken. 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Soil </a:t>
            </a:r>
            <a:r>
              <a:rPr lang="en-US" b="1" dirty="0" err="1" smtClean="0"/>
              <a:t>Colour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Soil </a:t>
            </a:r>
            <a:r>
              <a:rPr lang="en-US" dirty="0" err="1" smtClean="0"/>
              <a:t>colour</a:t>
            </a:r>
            <a:r>
              <a:rPr lang="en-US" dirty="0" smtClean="0"/>
              <a:t> indicates many soil features. </a:t>
            </a:r>
          </a:p>
          <a:p>
            <a:pPr>
              <a:buNone/>
            </a:pPr>
            <a:r>
              <a:rPr lang="en-US" b="1" dirty="0" smtClean="0"/>
              <a:t>Kinds of soil </a:t>
            </a:r>
            <a:r>
              <a:rPr lang="en-US" b="1" dirty="0" err="1" smtClean="0"/>
              <a:t>colour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Soil </a:t>
            </a:r>
            <a:r>
              <a:rPr lang="en-US" dirty="0" err="1" smtClean="0"/>
              <a:t>colour</a:t>
            </a:r>
            <a:r>
              <a:rPr lang="en-US" dirty="0" smtClean="0"/>
              <a:t> is inherited from its parent material and that is referred to as </a:t>
            </a:r>
            <a:r>
              <a:rPr lang="en-US" dirty="0" err="1" smtClean="0"/>
              <a:t>lithochromic</a:t>
            </a:r>
            <a:r>
              <a:rPr lang="en-US" dirty="0" smtClean="0"/>
              <a:t>, e.g. red soils developed from red sandstone. </a:t>
            </a:r>
          </a:p>
          <a:p>
            <a:r>
              <a:rPr lang="en-US" b="1" dirty="0" smtClean="0"/>
              <a:t>Determination of soil </a:t>
            </a:r>
            <a:r>
              <a:rPr lang="en-US" b="1" dirty="0" err="1" smtClean="0"/>
              <a:t>colour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The soil </a:t>
            </a:r>
            <a:r>
              <a:rPr lang="en-US" dirty="0" err="1" smtClean="0"/>
              <a:t>colours</a:t>
            </a:r>
            <a:r>
              <a:rPr lang="en-US" dirty="0" smtClean="0"/>
              <a:t> are best determined by the comparison with the </a:t>
            </a:r>
            <a:r>
              <a:rPr lang="en-US" dirty="0" err="1" smtClean="0"/>
              <a:t>Munsell</a:t>
            </a:r>
            <a:r>
              <a:rPr lang="en-US" dirty="0" smtClean="0"/>
              <a:t> </a:t>
            </a:r>
            <a:r>
              <a:rPr lang="en-US" dirty="0" err="1" smtClean="0"/>
              <a:t>colour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colour</a:t>
            </a:r>
            <a:r>
              <a:rPr lang="en-US" dirty="0" smtClean="0"/>
              <a:t> of the soil is a result of the light reflected from the soil. </a:t>
            </a:r>
          </a:p>
          <a:p>
            <a:r>
              <a:rPr lang="en-US" dirty="0" smtClean="0"/>
              <a:t>Soil </a:t>
            </a:r>
            <a:r>
              <a:rPr lang="en-US" dirty="0" err="1" smtClean="0"/>
              <a:t>colour</a:t>
            </a:r>
            <a:r>
              <a:rPr lang="en-US" dirty="0" smtClean="0"/>
              <a:t> rotation is divided into three parts: </a:t>
            </a:r>
          </a:p>
          <a:p>
            <a:r>
              <a:rPr lang="en-US" b="1" dirty="0" smtClean="0"/>
              <a:t>Hue </a:t>
            </a:r>
            <a:r>
              <a:rPr lang="en-US" dirty="0" smtClean="0"/>
              <a:t>- it denotes the dominant spectral </a:t>
            </a:r>
            <a:r>
              <a:rPr lang="en-US" dirty="0" err="1" smtClean="0"/>
              <a:t>colour</a:t>
            </a:r>
            <a:r>
              <a:rPr lang="en-US" dirty="0" smtClean="0"/>
              <a:t> (</a:t>
            </a:r>
            <a:r>
              <a:rPr lang="en-US" dirty="0" err="1" smtClean="0"/>
              <a:t>red,yellow</a:t>
            </a:r>
            <a:r>
              <a:rPr lang="en-US" dirty="0" smtClean="0"/>
              <a:t> ,blue and green). </a:t>
            </a:r>
          </a:p>
          <a:p>
            <a:r>
              <a:rPr lang="en-US" dirty="0" smtClean="0"/>
              <a:t>In the </a:t>
            </a:r>
            <a:r>
              <a:rPr lang="en-US" dirty="0" err="1" smtClean="0"/>
              <a:t>Munsell</a:t>
            </a:r>
            <a:r>
              <a:rPr lang="en-US" dirty="0" smtClean="0"/>
              <a:t> system these are given letter codes, i.e. Red (R), Yellow-Red (YR), Green (G), Green-Yellow (GY) and so on. </a:t>
            </a:r>
          </a:p>
          <a:p>
            <a:r>
              <a:rPr lang="en-US" b="1" dirty="0" smtClean="0"/>
              <a:t>Value - </a:t>
            </a:r>
            <a:r>
              <a:rPr lang="en-US" dirty="0" smtClean="0"/>
              <a:t>it denotes the lightness or darkness of a </a:t>
            </a:r>
            <a:r>
              <a:rPr lang="en-US" dirty="0" err="1" smtClean="0"/>
              <a:t>colour</a:t>
            </a:r>
            <a:r>
              <a:rPr lang="en-US" dirty="0" smtClean="0"/>
              <a:t> (the amount of reflected light).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the </a:t>
            </a:r>
            <a:r>
              <a:rPr lang="en-US" dirty="0" err="1" smtClean="0"/>
              <a:t>Munsell</a:t>
            </a:r>
            <a:r>
              <a:rPr lang="en-US" dirty="0" smtClean="0"/>
              <a:t> system, value is indicated with a number, i.e. 2, 4, 6 and so on. </a:t>
            </a:r>
          </a:p>
          <a:p>
            <a:r>
              <a:rPr lang="en-US" dirty="0" smtClean="0"/>
              <a:t>The value scale runs vertically and moves from lightest (at the top) to darkest (at the bottom) in descending order, so a 2 is going to be darker than a 6. </a:t>
            </a:r>
          </a:p>
          <a:p>
            <a:r>
              <a:rPr lang="en-US" b="1" dirty="0" err="1" smtClean="0"/>
              <a:t>Chroma</a:t>
            </a:r>
            <a:r>
              <a:rPr lang="en-US" b="1" dirty="0" smtClean="0"/>
              <a:t> – </a:t>
            </a:r>
            <a:r>
              <a:rPr lang="en-US" dirty="0" smtClean="0"/>
              <a:t>it represents the purity of the </a:t>
            </a:r>
            <a:r>
              <a:rPr lang="en-US" dirty="0" err="1" smtClean="0"/>
              <a:t>colour</a:t>
            </a:r>
            <a:r>
              <a:rPr lang="en-US" dirty="0" smtClean="0"/>
              <a:t> (strength of the </a:t>
            </a:r>
            <a:r>
              <a:rPr lang="en-US" dirty="0" err="1" smtClean="0"/>
              <a:t>colour</a:t>
            </a:r>
            <a:r>
              <a:rPr lang="en-US" dirty="0" smtClean="0"/>
              <a:t>). </a:t>
            </a:r>
          </a:p>
          <a:p>
            <a:r>
              <a:rPr lang="en-US" dirty="0" smtClean="0"/>
              <a:t>In the </a:t>
            </a:r>
            <a:r>
              <a:rPr lang="en-US" dirty="0" err="1" smtClean="0"/>
              <a:t>Munsell</a:t>
            </a:r>
            <a:r>
              <a:rPr lang="en-US" dirty="0" smtClean="0"/>
              <a:t> system, </a:t>
            </a:r>
            <a:r>
              <a:rPr lang="en-US" dirty="0" err="1" smtClean="0"/>
              <a:t>chroma</a:t>
            </a:r>
            <a:r>
              <a:rPr lang="en-US" dirty="0" smtClean="0"/>
              <a:t> is indicated with a number, typically in the range of 2-14 (upwards of 30 for colors in the fluorescent family).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 soil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Soil Profile is a vertical cross-section of layers of soil found in a given area. </a:t>
            </a:r>
          </a:p>
          <a:p>
            <a:r>
              <a:rPr lang="en-US" dirty="0" smtClean="0"/>
              <a:t>Soil horizons are the horizontal layers of soil that are similar in make-up used to classify soil types. </a:t>
            </a:r>
          </a:p>
          <a:p>
            <a:r>
              <a:rPr lang="en-US" dirty="0" smtClean="0"/>
              <a:t>The Horizons are categorized based on color, texture, roots, structure, rock fragments, and any unique characteristic worth noting. </a:t>
            </a:r>
          </a:p>
          <a:p>
            <a:r>
              <a:rPr lang="en-US" dirty="0" smtClean="0"/>
              <a:t>Master Soil Horizons are depicted by a capital letter in the order (from top down): O, A, E, B, C, and R.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Over time, soil layers differentiate into distinct ‘horizons’ not deposited, but zones of chemical action. </a:t>
            </a:r>
          </a:p>
          <a:p>
            <a:r>
              <a:rPr lang="en-US" dirty="0" smtClean="0"/>
              <a:t>Soil layers are formed through chemical reactions and formation of secondary minerals (clays),</a:t>
            </a:r>
          </a:p>
          <a:p>
            <a:r>
              <a:rPr lang="en-US" dirty="0" smtClean="0"/>
              <a:t>Leaching by infiltrating water (</a:t>
            </a:r>
            <a:r>
              <a:rPr lang="en-US" dirty="0" err="1" smtClean="0"/>
              <a:t>elluviation</a:t>
            </a:r>
            <a:r>
              <a:rPr lang="en-US" dirty="0" smtClean="0"/>
              <a:t>) and Deposition and accumulation of material leached from higher levels in the soil (</a:t>
            </a:r>
            <a:r>
              <a:rPr lang="en-US" dirty="0" err="1" smtClean="0"/>
              <a:t>illuviation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O-Horizon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This horizon is known as the “Organic Matter” Horizon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Surface-layer, at depths of 0-2 feet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Dark in color, soft in texture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Humus - rich organic material of plant and animal origin in a stage of decomposition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Leaf litter – leaves, needles, twigs, moss, lichens that are not decomposing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0520" y="1459865"/>
            <a:ext cx="8503920" cy="4572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9568" y="1459992"/>
            <a:ext cx="38858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 horizon: “Topsoil” or “</a:t>
            </a:r>
            <a:r>
              <a:rPr lang="en-US" b="1" dirty="0" err="1" smtClean="0"/>
              <a:t>Biomantle</a:t>
            </a:r>
            <a:r>
              <a:rPr lang="en-US" b="1" dirty="0" smtClean="0"/>
              <a:t>” Horizon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Topmost layer of mineral soil, at depths of 2-10 feet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Some humus present, darker in color than layers below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</a:t>
            </a:r>
            <a:r>
              <a:rPr lang="en-US" sz="3000" dirty="0" err="1" smtClean="0">
                <a:solidFill>
                  <a:schemeClr val="tx1"/>
                </a:solidFill>
              </a:rPr>
              <a:t>Biomantle</a:t>
            </a:r>
            <a:r>
              <a:rPr lang="en-US" sz="3000" dirty="0" smtClean="0">
                <a:solidFill>
                  <a:schemeClr val="tx1"/>
                </a:solidFill>
              </a:rPr>
              <a:t> - most biological productive layer; earthworms, fungi, and bacteria live this layer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Smallest and finest soil particles </a:t>
            </a:r>
          </a:p>
          <a:p>
            <a:endParaRPr lang="en-US" sz="3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in different point of view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86078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E-Horizon: The “Leaching Layer” Horizon </a:t>
            </a:r>
          </a:p>
          <a:p>
            <a:r>
              <a:rPr lang="en-US" dirty="0" smtClean="0"/>
              <a:t> Small layer between A &amp; B horizons </a:t>
            </a:r>
          </a:p>
          <a:p>
            <a:r>
              <a:rPr lang="en-US" dirty="0" smtClean="0"/>
              <a:t> At depths of 10-15 feet </a:t>
            </a:r>
          </a:p>
          <a:p>
            <a:r>
              <a:rPr lang="en-US" dirty="0" smtClean="0"/>
              <a:t> Light in color, mainly sand &amp; silt </a:t>
            </a:r>
          </a:p>
          <a:p>
            <a:r>
              <a:rPr lang="en-US" dirty="0" smtClean="0"/>
              <a:t> Poor mineral and clay content due to leaching – the loss of water-retaining plant nutrients to the water table </a:t>
            </a:r>
          </a:p>
          <a:p>
            <a:r>
              <a:rPr lang="en-US" dirty="0" smtClean="0"/>
              <a:t> Soil particles larger than in A horizon but smaller than in B horizon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b="1" dirty="0" smtClean="0"/>
          </a:p>
          <a:p>
            <a:r>
              <a:rPr lang="en-US" b="1" dirty="0" smtClean="0"/>
              <a:t>B-Horizon: The “Subsoil” Horizon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At depths of 10-30 feet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Rich in clay and minerals like Fe &amp; Al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Some organic material may reach here through leaching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Plant roots can extend into this layer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Red/brown in color due to oxides of Fe &amp; clay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/>
              <a:t>C-Horizon: The “Regolith” Horizon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At depths of 30-48 feet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Made up of large rocks or lumps of partially broken bedrock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Least affected by weathering and have changed the least since their origin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Devoid of organic matter due to it being so far down in the soil profile </a:t>
            </a:r>
          </a:p>
          <a:p>
            <a:pPr lvl="1">
              <a:buNone/>
            </a:pPr>
            <a:endParaRPr lang="en-US" sz="30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z="2400" b="1" dirty="0" smtClean="0"/>
          </a:p>
          <a:p>
            <a:r>
              <a:rPr lang="en-US" sz="2400" b="1" dirty="0" smtClean="0"/>
              <a:t>R-Horizon: The “Bedrock” Horizon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At depths of 48+ feet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Deepest soil horizon in the soil profile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No rocks or boulders, only a continuous mass of bedrock </a:t>
            </a:r>
          </a:p>
          <a:p>
            <a:pPr lvl="1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 Colors are those of the original rock of the area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Two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1">
              <a:buNone/>
            </a:pPr>
            <a:endParaRPr lang="en-US" sz="2400" b="1" dirty="0" smtClean="0">
              <a:solidFill>
                <a:srgbClr val="002060"/>
              </a:solidFill>
            </a:endParaRPr>
          </a:p>
          <a:p>
            <a:pPr lvl="1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CRITICAL HYDRAULIC GRADIENT AND PIPING</a:t>
            </a:r>
          </a:p>
          <a:p>
            <a:pPr lvl="8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 Introduction</a:t>
            </a:r>
          </a:p>
          <a:p>
            <a:r>
              <a:rPr lang="en-US" sz="2400" b="1" dirty="0" smtClean="0"/>
              <a:t>Structures are built on soils and it transfer loads to the subsoil through the foundations.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dirty="0" smtClean="0"/>
              <a:t>The main objectives of compaction are: </a:t>
            </a:r>
          </a:p>
          <a:p>
            <a:pPr lvl="1"/>
            <a:r>
              <a:rPr lang="en-US" sz="2400" b="1" dirty="0" smtClean="0">
                <a:solidFill>
                  <a:srgbClr val="002060"/>
                </a:solidFill>
              </a:rPr>
              <a:t>To increase strength and stability </a:t>
            </a:r>
          </a:p>
          <a:p>
            <a:pPr lvl="1"/>
            <a:r>
              <a:rPr lang="en-US" sz="2400" b="1" dirty="0" smtClean="0">
                <a:solidFill>
                  <a:srgbClr val="002060"/>
                </a:solidFill>
              </a:rPr>
              <a:t>To decrease permeability </a:t>
            </a:r>
          </a:p>
          <a:p>
            <a:pPr lvl="1"/>
            <a:r>
              <a:rPr lang="en-US" sz="2400" b="1" dirty="0" smtClean="0">
                <a:solidFill>
                  <a:srgbClr val="002060"/>
                </a:solidFill>
              </a:rPr>
              <a:t>To enhance resistance to erosion </a:t>
            </a:r>
          </a:p>
          <a:p>
            <a:pPr lvl="1"/>
            <a:r>
              <a:rPr lang="en-US" sz="2400" b="1" dirty="0" smtClean="0">
                <a:solidFill>
                  <a:srgbClr val="002060"/>
                </a:solidFill>
              </a:rPr>
              <a:t>Decrease compressibility under load and minimize settlement </a:t>
            </a:r>
          </a:p>
          <a:p>
            <a:pPr lvl="1">
              <a:buNone/>
            </a:pPr>
            <a:endParaRPr lang="en-US" sz="2400" b="1" dirty="0" smtClean="0">
              <a:solidFill>
                <a:srgbClr val="00206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58952"/>
          </a:xfrm>
        </p:spPr>
        <p:txBody>
          <a:bodyPr/>
          <a:lstStyle/>
          <a:p>
            <a:r>
              <a:rPr lang="en-US" b="1" dirty="0" smtClean="0"/>
              <a:t>Compressibility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The settlement is defined as the compression of a soil layer due to the loading applied at or near its top surface. </a:t>
            </a:r>
          </a:p>
          <a:p>
            <a:r>
              <a:rPr lang="en-US" dirty="0" smtClean="0"/>
              <a:t>The total compression of soil under load is composed of three components (i.e. elastic settlement, primary consolidation settlement, and secondary  compression). </a:t>
            </a:r>
          </a:p>
          <a:p>
            <a:r>
              <a:rPr lang="en-US" dirty="0" smtClean="0"/>
              <a:t>There are </a:t>
            </a:r>
            <a:r>
              <a:rPr lang="en-US" b="1" dirty="0" smtClean="0"/>
              <a:t>three </a:t>
            </a:r>
            <a:r>
              <a:rPr lang="en-US" dirty="0" smtClean="0"/>
              <a:t>types of settlement: </a:t>
            </a:r>
          </a:p>
          <a:p>
            <a:r>
              <a:rPr lang="en-US" b="1" dirty="0" smtClean="0"/>
              <a:t>Immediate or Elastic Settlement (Se):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Caused by the elastic deformation of dry soil and of moist and saturated soils without change in the moisture content.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b="1" dirty="0" smtClean="0"/>
              <a:t>2. Primary Consolidation Settlement (Sc): </a:t>
            </a:r>
          </a:p>
          <a:p>
            <a:r>
              <a:rPr lang="en-US" b="1" dirty="0" smtClean="0"/>
              <a:t>Volume change in saturated cohesive soils as a result of expulsion of the water that occupies the void spaces. </a:t>
            </a:r>
          </a:p>
          <a:p>
            <a:pPr>
              <a:buNone/>
            </a:pPr>
            <a:r>
              <a:rPr lang="en-US" dirty="0" smtClean="0"/>
              <a:t>3. </a:t>
            </a:r>
            <a:r>
              <a:rPr lang="en-US" b="1" dirty="0" smtClean="0"/>
              <a:t>Secondary Consolidation Settlement (Ss): </a:t>
            </a:r>
          </a:p>
          <a:p>
            <a:r>
              <a:rPr lang="en-US" b="1" dirty="0" smtClean="0"/>
              <a:t>Volume change due to the plastic adjustment of soil fabrics under a constant effective stress (creep).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Consolidation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is the time-dependent settlement of fine grained soils resulting from the expulsion of water from the soil pores. </a:t>
            </a:r>
          </a:p>
          <a:p>
            <a:r>
              <a:rPr lang="en-US" dirty="0" smtClean="0"/>
              <a:t>The rate of escape of water depends on the permeability of the soil.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962400"/>
            <a:ext cx="597945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Consolidation: </a:t>
            </a:r>
          </a:p>
          <a:p>
            <a:pPr marL="1108710" lvl="2" indent="-514350">
              <a:buAutoNum type="arabicPeriod"/>
            </a:pPr>
            <a:r>
              <a:rPr lang="en-US" sz="2800" dirty="0" smtClean="0"/>
              <a:t>Primary consolidation </a:t>
            </a:r>
          </a:p>
          <a:p>
            <a:r>
              <a:rPr lang="en-US" sz="2800" dirty="0" smtClean="0"/>
              <a:t>It is the reduction in volume due to expulsion of water from the voids. </a:t>
            </a:r>
          </a:p>
          <a:p>
            <a:pPr lvl="2">
              <a:buNone/>
            </a:pPr>
            <a:r>
              <a:rPr lang="en-US" sz="2800" dirty="0" smtClean="0"/>
              <a:t>2. Secondary consolidation </a:t>
            </a:r>
          </a:p>
          <a:p>
            <a:r>
              <a:rPr lang="en-US" sz="2800" dirty="0" smtClean="0"/>
              <a:t>When all the water is squeezed out of the voids and primary consolidation is completed, further reduction in volume of soil is called secondary consolidation. </a:t>
            </a:r>
          </a:p>
          <a:p>
            <a:pPr lvl="2">
              <a:buNone/>
            </a:pPr>
            <a:endParaRPr lang="en-US" sz="2800" dirty="0" smtClean="0"/>
          </a:p>
          <a:p>
            <a:pPr>
              <a:buNone/>
            </a:pPr>
            <a:endParaRPr lang="en-US" sz="35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51673" y="1527175"/>
            <a:ext cx="5439727" cy="47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0"/>
            <a:ext cx="7772400" cy="508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Consolidation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sz="3400" dirty="0" smtClean="0"/>
              <a:t>Consolidation settlement</a:t>
            </a:r>
          </a:p>
          <a:p>
            <a:pPr>
              <a:buNone/>
            </a:pPr>
            <a:r>
              <a:rPr lang="en-US" sz="3400" dirty="0" smtClean="0"/>
              <a:t>    The clay layer is shown as a phase diagram in below.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048000"/>
            <a:ext cx="737244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volume of solid remains constant in the soil profile. </a:t>
            </a:r>
          </a:p>
          <a:p>
            <a:r>
              <a:rPr lang="en-US" dirty="0" smtClean="0"/>
              <a:t>Any change in height in the soil is equal to the change in height of voids.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581400"/>
            <a:ext cx="792865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In one-dimensional compression the change in height </a:t>
            </a:r>
            <a:r>
              <a:rPr lang="en-US" b="1" dirty="0" err="1" smtClean="0"/>
              <a:t>Δh</a:t>
            </a:r>
            <a:r>
              <a:rPr lang="en-US" b="1" dirty="0" smtClean="0"/>
              <a:t> per unit of original height </a:t>
            </a:r>
            <a:r>
              <a:rPr lang="en-US" b="1" i="1" dirty="0" smtClean="0"/>
              <a:t>h equals the change in volume ΔV per unit of original volume V. For constant area. </a:t>
            </a:r>
          </a:p>
          <a:p>
            <a:endParaRPr lang="en-US" b="1" i="1" dirty="0" smtClean="0"/>
          </a:p>
          <a:p>
            <a:endParaRPr lang="en-US" b="1" i="1" dirty="0" smtClean="0"/>
          </a:p>
          <a:p>
            <a:endParaRPr lang="en-US" b="1" i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52600"/>
            <a:ext cx="6586537" cy="137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334000"/>
            <a:ext cx="1295400" cy="73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05000"/>
            <a:ext cx="389382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05000"/>
            <a:ext cx="440963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Hhhhhhhhhhhhh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096" y="2545080"/>
            <a:ext cx="52425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Example:</a:t>
            </a:r>
          </a:p>
          <a:p>
            <a:r>
              <a:rPr lang="en-US" dirty="0" smtClean="0"/>
              <a:t>A soil sample has a compression index of 0.3.</a:t>
            </a:r>
          </a:p>
          <a:p>
            <a:pPr>
              <a:buNone/>
            </a:pPr>
            <a:r>
              <a:rPr lang="en-US" dirty="0" smtClean="0"/>
              <a:t>  If the void ratio e at a stress of 2940 </a:t>
            </a:r>
            <a:r>
              <a:rPr lang="en-US" dirty="0" err="1" smtClean="0"/>
              <a:t>Ib</a:t>
            </a:r>
            <a:r>
              <a:rPr lang="en-US" dirty="0" smtClean="0"/>
              <a:t>/ft2 is 0.5, compute:</a:t>
            </a:r>
          </a:p>
          <a:p>
            <a:r>
              <a:rPr lang="en-US" dirty="0" smtClean="0"/>
              <a:t> (</a:t>
            </a:r>
            <a:r>
              <a:rPr lang="en-US" dirty="0" err="1" smtClean="0"/>
              <a:t>i</a:t>
            </a:r>
            <a:r>
              <a:rPr lang="en-US" dirty="0" smtClean="0"/>
              <a:t>) the void ratio if the stress is increased to 4200 </a:t>
            </a:r>
            <a:r>
              <a:rPr lang="en-US" dirty="0" err="1" smtClean="0"/>
              <a:t>Ib</a:t>
            </a:r>
            <a:r>
              <a:rPr lang="en-US" dirty="0" smtClean="0"/>
              <a:t>/ft2, and </a:t>
            </a:r>
          </a:p>
          <a:p>
            <a:endParaRPr lang="en-US" dirty="0" smtClean="0"/>
          </a:p>
          <a:p>
            <a:r>
              <a:rPr lang="en-US" dirty="0" smtClean="0"/>
              <a:t>(ii) the settlement of a soil stratum 13 ft thick. 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Solution: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676400"/>
            <a:ext cx="5615146" cy="436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Fundamentals of Consolidation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Strain is defined as change in length per unit length (normal strain) or change in angle between lines in a deforming body (shear strain).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Spring-cylinder model: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895600"/>
            <a:ext cx="2971800" cy="341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3962400"/>
            <a:ext cx="40386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excess hydrostatic pressure at this time can be given as </a:t>
            </a:r>
            <a:r>
              <a:rPr lang="en-US" sz="2400" dirty="0" err="1" smtClean="0"/>
              <a:t>Δu</a:t>
            </a:r>
            <a:r>
              <a:rPr lang="en-US" sz="2400" dirty="0" smtClean="0"/>
              <a:t> = P/A and the effective stress is equal to zero. </a:t>
            </a:r>
            <a:endParaRPr lang="en-US" sz="24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13648" cy="479755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Variation of total stress, pore water pressure, and effective stress in a clay layer drained at top and bottom as the result of an added stress </a:t>
            </a:r>
            <a:r>
              <a:rPr lang="en-US" dirty="0" err="1" smtClean="0"/>
              <a:t>Δσ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76400"/>
            <a:ext cx="2315507" cy="281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6376" y="1676400"/>
            <a:ext cx="529834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4495800" cy="30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267200"/>
            <a:ext cx="4343400" cy="214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4876800"/>
            <a:ext cx="285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371600"/>
            <a:ext cx="7772400" cy="530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Variation of total stress, pore water pressure, and effective stress in a clay layer drained at top and bottom as the result of an added stress </a:t>
            </a:r>
            <a:r>
              <a:rPr lang="en-US" dirty="0" err="1" smtClean="0"/>
              <a:t>Δσ</a:t>
            </a:r>
            <a:r>
              <a:rPr lang="en-US" dirty="0" smtClean="0"/>
              <a:t> :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5410200" cy="307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Effect of compaction </a:t>
            </a:r>
          </a:p>
          <a:p>
            <a:pPr lvl="2">
              <a:buNone/>
            </a:pPr>
            <a:r>
              <a:rPr lang="en-US" sz="2600" dirty="0" smtClean="0"/>
              <a:t>• Soil Structure </a:t>
            </a:r>
          </a:p>
          <a:p>
            <a:pPr lvl="2">
              <a:buNone/>
            </a:pPr>
            <a:r>
              <a:rPr lang="en-US" sz="2600" dirty="0" smtClean="0"/>
              <a:t>• Permeability </a:t>
            </a:r>
          </a:p>
          <a:p>
            <a:pPr lvl="2">
              <a:buNone/>
            </a:pPr>
            <a:r>
              <a:rPr lang="en-US" sz="2600" dirty="0" smtClean="0"/>
              <a:t>• Pore water pressure </a:t>
            </a:r>
          </a:p>
          <a:p>
            <a:pPr lvl="2">
              <a:buNone/>
            </a:pPr>
            <a:r>
              <a:rPr lang="en-US" sz="2600" dirty="0" smtClean="0"/>
              <a:t>• Swelling </a:t>
            </a:r>
          </a:p>
          <a:p>
            <a:pPr lvl="2">
              <a:buNone/>
            </a:pPr>
            <a:r>
              <a:rPr lang="en-US" sz="2600" dirty="0" smtClean="0"/>
              <a:t>• Compressibility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1"/>
            <a:ext cx="5110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ight Brace 9"/>
          <p:cNvSpPr/>
          <p:nvPr/>
        </p:nvSpPr>
        <p:spPr>
          <a:xfrm>
            <a:off x="3810000" y="4495800"/>
            <a:ext cx="914400" cy="1676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1" name="Rectangle 10"/>
          <p:cNvSpPr/>
          <p:nvPr/>
        </p:nvSpPr>
        <p:spPr>
          <a:xfrm>
            <a:off x="4724400" y="4876800"/>
            <a:ext cx="1981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Read more about each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1189</TotalTime>
  <Words>4251</Words>
  <Application>Microsoft Office PowerPoint</Application>
  <PresentationFormat>On-screen Show (4:3)</PresentationFormat>
  <Paragraphs>595</Paragraphs>
  <Slides>91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Civic</vt:lpstr>
      <vt:lpstr>Soil science and water quality</vt:lpstr>
      <vt:lpstr>Soil Science </vt:lpstr>
      <vt:lpstr>   Soil Science has six well defined and developed disciplines</vt:lpstr>
      <vt:lpstr>cont…</vt:lpstr>
      <vt:lpstr>Nature, origin and formation of soils</vt:lpstr>
      <vt:lpstr>Concept of Soil </vt:lpstr>
      <vt:lpstr>Soil in different point of view</vt:lpstr>
      <vt:lpstr>Cont…</vt:lpstr>
      <vt:lpstr>Cont…</vt:lpstr>
      <vt:lpstr>Cont…</vt:lpstr>
      <vt:lpstr>Cont…</vt:lpstr>
      <vt:lpstr>Definition of soil by different scientist</vt:lpstr>
      <vt:lpstr>Cont…</vt:lpstr>
      <vt:lpstr>Cont…</vt:lpstr>
      <vt:lpstr>Cont…</vt:lpstr>
      <vt:lpstr>Why we study soil?</vt:lpstr>
      <vt:lpstr>Cont…</vt:lpstr>
      <vt:lpstr>Cont…</vt:lpstr>
      <vt:lpstr>What’s in soil?</vt:lpstr>
      <vt:lpstr>Cont…</vt:lpstr>
      <vt:lpstr>Soil formation and process</vt:lpstr>
      <vt:lpstr>Different agents of weathering</vt:lpstr>
      <vt:lpstr>Cont…</vt:lpstr>
      <vt:lpstr>ii) Chemical Weathering </vt:lpstr>
      <vt:lpstr>2. Hyrolysis</vt:lpstr>
      <vt:lpstr>Cont…</vt:lpstr>
      <vt:lpstr>iii) Biological Weathering </vt:lpstr>
      <vt:lpstr>Cont…</vt:lpstr>
      <vt:lpstr>Cont…</vt:lpstr>
      <vt:lpstr>Cont…</vt:lpstr>
      <vt:lpstr>Cont…</vt:lpstr>
      <vt:lpstr>Cont…</vt:lpstr>
      <vt:lpstr>Weathering stages in soil formation </vt:lpstr>
      <vt:lpstr>B) Active Soil Forming Factors </vt:lpstr>
      <vt:lpstr>Cont…</vt:lpstr>
      <vt:lpstr>Soil physical properties</vt:lpstr>
      <vt:lpstr>Particle size distribution</vt:lpstr>
      <vt:lpstr>Stokes' Law </vt:lpstr>
      <vt:lpstr>Cont…</vt:lpstr>
      <vt:lpstr>Cont…</vt:lpstr>
      <vt:lpstr>Soil Texture classes</vt:lpstr>
      <vt:lpstr>Cont…</vt:lpstr>
      <vt:lpstr>Cont…</vt:lpstr>
      <vt:lpstr>Importance of soil Texture</vt:lpstr>
      <vt:lpstr>Cont…</vt:lpstr>
      <vt:lpstr>Soil structure classification</vt:lpstr>
      <vt:lpstr>Cont…</vt:lpstr>
      <vt:lpstr>Cont…</vt:lpstr>
      <vt:lpstr>Cont…</vt:lpstr>
      <vt:lpstr>Cont…</vt:lpstr>
      <vt:lpstr>Cont….</vt:lpstr>
      <vt:lpstr>Factors Affecting Soil Structure</vt:lpstr>
      <vt:lpstr>Cont…</vt:lpstr>
      <vt:lpstr>Cont…</vt:lpstr>
      <vt:lpstr>Cont…</vt:lpstr>
      <vt:lpstr> Effect of Soil Structure on other Physical Properties </vt:lpstr>
      <vt:lpstr>Cont…</vt:lpstr>
      <vt:lpstr>Cont…</vt:lpstr>
      <vt:lpstr>Cont…</vt:lpstr>
      <vt:lpstr>Cont…</vt:lpstr>
      <vt:lpstr>Cont…</vt:lpstr>
      <vt:lpstr>Cont…</vt:lpstr>
      <vt:lpstr>Cont…</vt:lpstr>
      <vt:lpstr>Cont…</vt:lpstr>
      <vt:lpstr>     The soil profile</vt:lpstr>
      <vt:lpstr>Cont…</vt:lpstr>
      <vt:lpstr>Cont…</vt:lpstr>
      <vt:lpstr>Cont…</vt:lpstr>
      <vt:lpstr>Cont…</vt:lpstr>
      <vt:lpstr>Cont…</vt:lpstr>
      <vt:lpstr>Cont…</vt:lpstr>
      <vt:lpstr>Cont…</vt:lpstr>
      <vt:lpstr>Cont…</vt:lpstr>
      <vt:lpstr>Chapter Two</vt:lpstr>
      <vt:lpstr>Compressibility </vt:lpstr>
      <vt:lpstr>Cont…</vt:lpstr>
      <vt:lpstr>Consolidation </vt:lpstr>
      <vt:lpstr>Cont…</vt:lpstr>
      <vt:lpstr>Cont…</vt:lpstr>
      <vt:lpstr>Consolidation processes</vt:lpstr>
      <vt:lpstr>Cont…</vt:lpstr>
      <vt:lpstr>Cont…</vt:lpstr>
      <vt:lpstr>PowerPoint Presentation</vt:lpstr>
      <vt:lpstr> </vt:lpstr>
      <vt:lpstr>Cont…</vt:lpstr>
      <vt:lpstr>Cont…</vt:lpstr>
      <vt:lpstr>Fundamentals of Consolidation </vt:lpstr>
      <vt:lpstr>Cont…</vt:lpstr>
      <vt:lpstr>Cont…</vt:lpstr>
      <vt:lpstr>Cont…</vt:lpstr>
      <vt:lpstr>Cont…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PC3050</dc:creator>
  <cp:lastModifiedBy>user</cp:lastModifiedBy>
  <cp:revision>163</cp:revision>
  <dcterms:created xsi:type="dcterms:W3CDTF">2020-02-28T20:02:36Z</dcterms:created>
  <dcterms:modified xsi:type="dcterms:W3CDTF">2020-04-22T07:41:59Z</dcterms:modified>
</cp:coreProperties>
</file>