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1CB00-14EF-4B08-B97A-EBE1D83C7D65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F788A-2850-4484-B611-0452E6E24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150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1CB00-14EF-4B08-B97A-EBE1D83C7D65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F788A-2850-4484-B611-0452E6E24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134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1CB00-14EF-4B08-B97A-EBE1D83C7D65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F788A-2850-4484-B611-0452E6E24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278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1CB00-14EF-4B08-B97A-EBE1D83C7D65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F788A-2850-4484-B611-0452E6E24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099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1CB00-14EF-4B08-B97A-EBE1D83C7D65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F788A-2850-4484-B611-0452E6E24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306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1CB00-14EF-4B08-B97A-EBE1D83C7D65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F788A-2850-4484-B611-0452E6E24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47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1CB00-14EF-4B08-B97A-EBE1D83C7D65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F788A-2850-4484-B611-0452E6E24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521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1CB00-14EF-4B08-B97A-EBE1D83C7D65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F788A-2850-4484-B611-0452E6E24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837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1CB00-14EF-4B08-B97A-EBE1D83C7D65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F788A-2850-4484-B611-0452E6E24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616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1CB00-14EF-4B08-B97A-EBE1D83C7D65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F788A-2850-4484-B611-0452E6E24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65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1CB00-14EF-4B08-B97A-EBE1D83C7D65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F788A-2850-4484-B611-0452E6E24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444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1CB00-14EF-4B08-B97A-EBE1D83C7D65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F788A-2850-4484-B611-0452E6E24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44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57200" y="381000"/>
            <a:ext cx="7928774" cy="1693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Arba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Minch University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Arba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Minch Water Technology Institute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Hydraulic and Water Resources Engineering Faculty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31135" y="2286000"/>
            <a:ext cx="71430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2400" b="1" dirty="0" smtClean="0">
                <a:solidFill>
                  <a:srgbClr val="7030A0"/>
                </a:solidFill>
                <a:latin typeface="Comic Sans MS" pitchFamily="66" charset="0"/>
              </a:rPr>
              <a:t>SOIL MECHANICS-II(CENG 2082)</a:t>
            </a:r>
            <a:endParaRPr lang="en-US" sz="2400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2390483" y="3116997"/>
            <a:ext cx="33153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COURSE OUT LINE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09700" cy="14097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200" y="5038725"/>
            <a:ext cx="1972591" cy="169545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-1300901" y="3795870"/>
            <a:ext cx="692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omic Sans MS" pitchFamily="66" charset="0"/>
              </a:rPr>
              <a:t> </a:t>
            </a:r>
            <a:r>
              <a:rPr lang="en-US" sz="2400" b="1" dirty="0">
                <a:latin typeface="Comic Sans MS" pitchFamily="66" charset="0"/>
              </a:rPr>
              <a:t>by: Yonas B.(MSc.)</a:t>
            </a:r>
            <a:endParaRPr lang="en-MY" sz="2400" b="1" dirty="0">
              <a:latin typeface="Comic Sans MS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57551" y="4267200"/>
            <a:ext cx="87802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latin typeface="Comic Sans MS" pitchFamily="66" charset="0"/>
                <a:cs typeface="Calibri" panose="020F0502020204030204" pitchFamily="34" charset="0"/>
              </a:rPr>
              <a:t>Faculty of Hydraulic and Water Resources Engineering</a:t>
            </a:r>
            <a:br>
              <a:rPr lang="en-US" sz="2400" b="1" i="1" dirty="0">
                <a:latin typeface="Comic Sans MS" pitchFamily="66" charset="0"/>
                <a:cs typeface="Calibri" panose="020F0502020204030204" pitchFamily="34" charset="0"/>
              </a:rPr>
            </a:br>
            <a:r>
              <a:rPr lang="en-US" sz="2400" b="1" i="1" dirty="0" err="1">
                <a:latin typeface="Comic Sans MS" pitchFamily="66" charset="0"/>
                <a:cs typeface="Calibri" panose="020F0502020204030204" pitchFamily="34" charset="0"/>
              </a:rPr>
              <a:t>Arba</a:t>
            </a:r>
            <a:r>
              <a:rPr lang="en-US" sz="2400" b="1" i="1" dirty="0">
                <a:latin typeface="Comic Sans MS" pitchFamily="66" charset="0"/>
                <a:cs typeface="Calibri" panose="020F0502020204030204" pitchFamily="34" charset="0"/>
              </a:rPr>
              <a:t> Minch Water Technology Institute</a:t>
            </a:r>
            <a:r>
              <a:rPr lang="en-US" sz="2400" b="1" dirty="0">
                <a:latin typeface="Comic Sans MS" pitchFamily="66" charset="0"/>
                <a:cs typeface="Calibri" panose="020F0502020204030204" pitchFamily="34" charset="0"/>
              </a:rPr>
              <a:t/>
            </a:r>
            <a:br>
              <a:rPr lang="en-US" sz="2400" b="1" dirty="0">
                <a:latin typeface="Comic Sans MS" pitchFamily="66" charset="0"/>
                <a:cs typeface="Calibri" panose="020F0502020204030204" pitchFamily="34" charset="0"/>
              </a:rPr>
            </a:br>
            <a:endParaRPr lang="en-US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094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52400"/>
            <a:ext cx="88392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7030A0"/>
                </a:solidFill>
                <a:latin typeface="Comic Sans MS" pitchFamily="66" charset="0"/>
              </a:rPr>
              <a:t>Objective</a:t>
            </a:r>
            <a:endParaRPr lang="en-US" sz="2400" dirty="0">
              <a:solidFill>
                <a:srgbClr val="7030A0"/>
              </a:solidFill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Comic Sans MS" pitchFamily="66" charset="0"/>
              </a:rPr>
              <a:t>The major objective of this course is to determine the magnitudes of the engineering property of soil and to utilize geotechnical analysis of soil.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7030A0"/>
                </a:solidFill>
                <a:latin typeface="Comic Sans MS" pitchFamily="66" charset="0"/>
              </a:rPr>
              <a:t>Outcomes</a:t>
            </a:r>
            <a:endParaRPr lang="en-US" sz="2400" dirty="0">
              <a:solidFill>
                <a:srgbClr val="7030A0"/>
              </a:solidFill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Comic Sans MS" pitchFamily="66" charset="0"/>
              </a:rPr>
              <a:t>At the end of this course students will be able to:</a:t>
            </a: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latin typeface="Comic Sans MS" pitchFamily="66" charset="0"/>
              </a:rPr>
              <a:t>Understand and determine shear strength of soils.</a:t>
            </a: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latin typeface="Comic Sans MS" pitchFamily="66" charset="0"/>
              </a:rPr>
              <a:t>Evaluate the state of stress in a soil mass.</a:t>
            </a: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latin typeface="Comic Sans MS" pitchFamily="66" charset="0"/>
              </a:rPr>
              <a:t>Estimate lateral earth pressure on earth retaining structures and sheet pile walls.</a:t>
            </a: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latin typeface="Comic Sans MS" pitchFamily="66" charset="0"/>
              </a:rPr>
              <a:t>Know how to calculate stability of slopes.</a:t>
            </a:r>
          </a:p>
        </p:txBody>
      </p:sp>
    </p:spTree>
    <p:extLst>
      <p:ext uri="{BB962C8B-B14F-4D97-AF65-F5344CB8AC3E}">
        <p14:creationId xmlns:p14="http://schemas.microsoft.com/office/powerpoint/2010/main" val="975124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152400"/>
            <a:ext cx="8839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7030A0"/>
                </a:solidFill>
                <a:latin typeface="Comic Sans MS" pitchFamily="66" charset="0"/>
              </a:rPr>
              <a:t>CHAPTER 1:  SHEAR STRENGTH OF SOILS</a:t>
            </a:r>
            <a:endParaRPr lang="en-US" sz="2400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endParaRPr lang="en-US" sz="2400" dirty="0" smtClean="0">
              <a:latin typeface="Comic Sans MS" pitchFamily="66" charset="0"/>
            </a:endParaRPr>
          </a:p>
          <a:p>
            <a:pPr lvl="0">
              <a:lnSpc>
                <a:spcPct val="150000"/>
              </a:lnSpc>
            </a:pPr>
            <a:r>
              <a:rPr lang="en-US" sz="2400" dirty="0" smtClean="0">
                <a:latin typeface="Comic Sans MS" pitchFamily="66" charset="0"/>
              </a:rPr>
              <a:t>1.1 Introduction</a:t>
            </a:r>
            <a:endParaRPr lang="en-US" sz="2400" dirty="0">
              <a:latin typeface="Comic Sans MS" pitchFamily="66" charset="0"/>
            </a:endParaRPr>
          </a:p>
          <a:p>
            <a:pPr lvl="0">
              <a:lnSpc>
                <a:spcPct val="150000"/>
              </a:lnSpc>
            </a:pPr>
            <a:r>
              <a:rPr lang="en-US" sz="2400" dirty="0" smtClean="0">
                <a:latin typeface="Comic Sans MS" pitchFamily="66" charset="0"/>
              </a:rPr>
              <a:t>1.2 Definitions </a:t>
            </a:r>
            <a:r>
              <a:rPr lang="en-US" sz="2400" dirty="0">
                <a:latin typeface="Comic Sans MS" pitchFamily="66" charset="0"/>
              </a:rPr>
              <a:t>of Key Terms</a:t>
            </a:r>
          </a:p>
          <a:p>
            <a:pPr lvl="0">
              <a:lnSpc>
                <a:spcPct val="150000"/>
              </a:lnSpc>
            </a:pPr>
            <a:r>
              <a:rPr lang="en-US" sz="2400" dirty="0" smtClean="0">
                <a:latin typeface="Comic Sans MS" pitchFamily="66" charset="0"/>
              </a:rPr>
              <a:t>1.3 Coulomb`s </a:t>
            </a:r>
            <a:r>
              <a:rPr lang="en-US" sz="2400" dirty="0">
                <a:latin typeface="Comic Sans MS" pitchFamily="66" charset="0"/>
              </a:rPr>
              <a:t>Friction Law</a:t>
            </a:r>
          </a:p>
          <a:p>
            <a:pPr lvl="0">
              <a:lnSpc>
                <a:spcPct val="150000"/>
              </a:lnSpc>
            </a:pPr>
            <a:r>
              <a:rPr lang="en-US" sz="2400" dirty="0" smtClean="0">
                <a:latin typeface="Comic Sans MS" pitchFamily="66" charset="0"/>
              </a:rPr>
              <a:t>1.4 Mohr`s </a:t>
            </a:r>
            <a:r>
              <a:rPr lang="en-US" sz="2400" dirty="0">
                <a:latin typeface="Comic Sans MS" pitchFamily="66" charset="0"/>
              </a:rPr>
              <a:t>Circle for Stress</a:t>
            </a:r>
          </a:p>
          <a:p>
            <a:pPr lvl="0">
              <a:lnSpc>
                <a:spcPct val="150000"/>
              </a:lnSpc>
            </a:pPr>
            <a:r>
              <a:rPr lang="en-US" sz="2400" dirty="0" smtClean="0">
                <a:latin typeface="Comic Sans MS" pitchFamily="66" charset="0"/>
              </a:rPr>
              <a:t>1.5 Mohr </a:t>
            </a:r>
            <a:r>
              <a:rPr lang="en-US" sz="2400" dirty="0">
                <a:latin typeface="Comic Sans MS" pitchFamily="66" charset="0"/>
              </a:rPr>
              <a:t>Coulomb Failure Criteria</a:t>
            </a:r>
          </a:p>
          <a:p>
            <a:pPr lvl="0">
              <a:lnSpc>
                <a:spcPct val="150000"/>
              </a:lnSpc>
            </a:pPr>
            <a:r>
              <a:rPr lang="en-US" sz="2400" dirty="0" smtClean="0">
                <a:latin typeface="Comic Sans MS" pitchFamily="66" charset="0"/>
              </a:rPr>
              <a:t>1.6 Drained </a:t>
            </a:r>
            <a:r>
              <a:rPr lang="en-US" sz="2400" dirty="0">
                <a:latin typeface="Comic Sans MS" pitchFamily="66" charset="0"/>
              </a:rPr>
              <a:t>and Un drained Shear Strength</a:t>
            </a:r>
          </a:p>
          <a:p>
            <a:pPr lvl="0">
              <a:lnSpc>
                <a:spcPct val="150000"/>
              </a:lnSpc>
            </a:pPr>
            <a:r>
              <a:rPr lang="en-US" sz="2400" dirty="0" smtClean="0">
                <a:latin typeface="Comic Sans MS" pitchFamily="66" charset="0"/>
              </a:rPr>
              <a:t>1.7 Laboratory </a:t>
            </a:r>
            <a:r>
              <a:rPr lang="en-US" sz="2400" dirty="0">
                <a:latin typeface="Comic Sans MS" pitchFamily="66" charset="0"/>
              </a:rPr>
              <a:t>Shear Strength Tests</a:t>
            </a:r>
          </a:p>
          <a:p>
            <a:pPr lvl="0">
              <a:lnSpc>
                <a:spcPct val="150000"/>
              </a:lnSpc>
            </a:pPr>
            <a:r>
              <a:rPr lang="en-US" sz="2400" dirty="0" smtClean="0">
                <a:latin typeface="Comic Sans MS" pitchFamily="66" charset="0"/>
              </a:rPr>
              <a:t>1.8 Field </a:t>
            </a:r>
            <a:r>
              <a:rPr lang="en-US" sz="2400" dirty="0">
                <a:latin typeface="Comic Sans MS" pitchFamily="66" charset="0"/>
              </a:rPr>
              <a:t>Tests</a:t>
            </a:r>
          </a:p>
        </p:txBody>
      </p:sp>
    </p:spTree>
    <p:extLst>
      <p:ext uri="{BB962C8B-B14F-4D97-AF65-F5344CB8AC3E}">
        <p14:creationId xmlns:p14="http://schemas.microsoft.com/office/powerpoint/2010/main" val="2512931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228600"/>
            <a:ext cx="86868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  <a:latin typeface="Comic Sans MS" pitchFamily="66" charset="0"/>
              </a:rPr>
              <a:t>CHAPTER 2: STRESS DISTRIBUTION IN SOILS DUE TO SURFACE LOADS</a:t>
            </a:r>
            <a:endParaRPr lang="en-US" sz="2400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 lvl="0"/>
            <a:endParaRPr lang="en-US" sz="2800" dirty="0" smtClean="0">
              <a:latin typeface="Comic Sans MS" pitchFamily="66" charset="0"/>
            </a:endParaRPr>
          </a:p>
          <a:p>
            <a:pPr lvl="0"/>
            <a:r>
              <a:rPr lang="en-US" sz="2800" dirty="0" smtClean="0">
                <a:latin typeface="Comic Sans MS" pitchFamily="66" charset="0"/>
              </a:rPr>
              <a:t>2.1 Introduction</a:t>
            </a:r>
            <a:endParaRPr lang="en-US" sz="2400" dirty="0">
              <a:latin typeface="Comic Sans MS" pitchFamily="66" charset="0"/>
            </a:endParaRPr>
          </a:p>
          <a:p>
            <a:pPr lvl="2"/>
            <a:r>
              <a:rPr lang="en-US" sz="2800" dirty="0" smtClean="0">
                <a:latin typeface="Comic Sans MS" pitchFamily="66" charset="0"/>
              </a:rPr>
              <a:t>2.1.1 Point </a:t>
            </a:r>
            <a:r>
              <a:rPr lang="en-US" sz="2800" dirty="0">
                <a:latin typeface="Comic Sans MS" pitchFamily="66" charset="0"/>
              </a:rPr>
              <a:t>load</a:t>
            </a:r>
            <a:endParaRPr lang="en-US" sz="2400" dirty="0">
              <a:latin typeface="Comic Sans MS" pitchFamily="66" charset="0"/>
            </a:endParaRPr>
          </a:p>
          <a:p>
            <a:pPr lvl="2"/>
            <a:r>
              <a:rPr lang="en-US" sz="2800" dirty="0" smtClean="0">
                <a:latin typeface="Comic Sans MS" pitchFamily="66" charset="0"/>
              </a:rPr>
              <a:t>2.1.2 Line </a:t>
            </a:r>
            <a:r>
              <a:rPr lang="en-US" sz="2800" dirty="0">
                <a:latin typeface="Comic Sans MS" pitchFamily="66" charset="0"/>
              </a:rPr>
              <a:t>load</a:t>
            </a:r>
            <a:endParaRPr lang="en-US" sz="2400" dirty="0">
              <a:latin typeface="Comic Sans MS" pitchFamily="66" charset="0"/>
            </a:endParaRPr>
          </a:p>
          <a:p>
            <a:pPr lvl="2"/>
            <a:r>
              <a:rPr lang="en-US" sz="2800" dirty="0" smtClean="0">
                <a:latin typeface="Comic Sans MS" pitchFamily="66" charset="0"/>
              </a:rPr>
              <a:t>2.1.3 Line </a:t>
            </a:r>
            <a:r>
              <a:rPr lang="en-US" sz="2800" dirty="0">
                <a:latin typeface="Comic Sans MS" pitchFamily="66" charset="0"/>
              </a:rPr>
              <a:t>load near a buried earth retaining structures</a:t>
            </a:r>
            <a:endParaRPr lang="en-US" sz="2400" dirty="0">
              <a:latin typeface="Comic Sans MS" pitchFamily="66" charset="0"/>
            </a:endParaRPr>
          </a:p>
          <a:p>
            <a:pPr lvl="2"/>
            <a:r>
              <a:rPr lang="en-US" sz="2800" dirty="0" smtClean="0">
                <a:latin typeface="Comic Sans MS" pitchFamily="66" charset="0"/>
              </a:rPr>
              <a:t>2.1.4 Strip </a:t>
            </a:r>
            <a:r>
              <a:rPr lang="en-US" sz="2800" dirty="0">
                <a:latin typeface="Comic Sans MS" pitchFamily="66" charset="0"/>
              </a:rPr>
              <a:t>Load</a:t>
            </a:r>
            <a:endParaRPr lang="en-US" sz="2400" dirty="0">
              <a:latin typeface="Comic Sans MS" pitchFamily="66" charset="0"/>
            </a:endParaRPr>
          </a:p>
          <a:p>
            <a:pPr lvl="2"/>
            <a:r>
              <a:rPr lang="en-US" sz="2800" dirty="0" smtClean="0">
                <a:latin typeface="Comic Sans MS" pitchFamily="66" charset="0"/>
              </a:rPr>
              <a:t>2.1.5 Uniformly </a:t>
            </a:r>
            <a:r>
              <a:rPr lang="en-US" sz="2800" dirty="0">
                <a:latin typeface="Comic Sans MS" pitchFamily="66" charset="0"/>
              </a:rPr>
              <a:t>Loaded Circular area</a:t>
            </a:r>
            <a:endParaRPr lang="en-US" sz="2400" dirty="0">
              <a:latin typeface="Comic Sans MS" pitchFamily="66" charset="0"/>
            </a:endParaRPr>
          </a:p>
          <a:p>
            <a:pPr lvl="2"/>
            <a:r>
              <a:rPr lang="en-US" sz="2800" dirty="0" smtClean="0">
                <a:latin typeface="Comic Sans MS" pitchFamily="66" charset="0"/>
              </a:rPr>
              <a:t>2.1.6 Uniformly </a:t>
            </a:r>
            <a:r>
              <a:rPr lang="en-US" sz="2800" dirty="0">
                <a:latin typeface="Comic Sans MS" pitchFamily="66" charset="0"/>
              </a:rPr>
              <a:t>Loaded Rectangular area</a:t>
            </a:r>
            <a:endParaRPr lang="en-US" sz="2400" dirty="0">
              <a:latin typeface="Comic Sans MS" pitchFamily="66" charset="0"/>
            </a:endParaRPr>
          </a:p>
          <a:p>
            <a:pPr lvl="2"/>
            <a:r>
              <a:rPr lang="en-US" sz="2800" dirty="0" smtClean="0">
                <a:latin typeface="Comic Sans MS" pitchFamily="66" charset="0"/>
              </a:rPr>
              <a:t>2.1.7 Approximate </a:t>
            </a:r>
            <a:r>
              <a:rPr lang="en-US" sz="2800" dirty="0">
                <a:latin typeface="Comic Sans MS" pitchFamily="66" charset="0"/>
              </a:rPr>
              <a:t>Method for Rectangular Loads</a:t>
            </a:r>
            <a:endParaRPr lang="en-US" sz="2400" dirty="0">
              <a:latin typeface="Comic Sans MS" pitchFamily="66" charset="0"/>
            </a:endParaRPr>
          </a:p>
          <a:p>
            <a:pPr lvl="2"/>
            <a:r>
              <a:rPr lang="en-US" sz="2800" dirty="0" smtClean="0">
                <a:latin typeface="Comic Sans MS" pitchFamily="66" charset="0"/>
              </a:rPr>
              <a:t>2.1.8 Vertical </a:t>
            </a:r>
            <a:r>
              <a:rPr lang="en-US" sz="2800" dirty="0">
                <a:latin typeface="Comic Sans MS" pitchFamily="66" charset="0"/>
              </a:rPr>
              <a:t>Stress below arbitrarily shaped area</a:t>
            </a:r>
            <a:endParaRPr lang="en-US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53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240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7030A0"/>
                </a:solidFill>
                <a:latin typeface="Comic Sans MS" pitchFamily="66" charset="0"/>
              </a:rPr>
              <a:t>CHAPTER 3: LATERAL EARTH PRESSURE</a:t>
            </a:r>
            <a:endParaRPr lang="en-US" sz="2400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 lvl="0">
              <a:lnSpc>
                <a:spcPct val="150000"/>
              </a:lnSpc>
            </a:pPr>
            <a:r>
              <a:rPr lang="en-US" sz="2400" dirty="0" smtClean="0">
                <a:latin typeface="Comic Sans MS" pitchFamily="66" charset="0"/>
              </a:rPr>
              <a:t>3.1 Introduction</a:t>
            </a:r>
            <a:endParaRPr lang="en-US" sz="2400" dirty="0">
              <a:latin typeface="Comic Sans MS" pitchFamily="66" charset="0"/>
            </a:endParaRPr>
          </a:p>
          <a:p>
            <a:pPr lvl="0">
              <a:lnSpc>
                <a:spcPct val="150000"/>
              </a:lnSpc>
            </a:pPr>
            <a:r>
              <a:rPr lang="en-US" sz="2400" dirty="0" smtClean="0">
                <a:latin typeface="Comic Sans MS" pitchFamily="66" charset="0"/>
              </a:rPr>
              <a:t>3.2 Definitions </a:t>
            </a:r>
            <a:r>
              <a:rPr lang="en-US" sz="2400" dirty="0">
                <a:latin typeface="Comic Sans MS" pitchFamily="66" charset="0"/>
              </a:rPr>
              <a:t>of Key Terms</a:t>
            </a:r>
          </a:p>
          <a:p>
            <a:pPr lvl="0">
              <a:lnSpc>
                <a:spcPct val="150000"/>
              </a:lnSpc>
            </a:pPr>
            <a:r>
              <a:rPr lang="en-US" sz="2400" dirty="0" smtClean="0">
                <a:latin typeface="Comic Sans MS" pitchFamily="66" charset="0"/>
              </a:rPr>
              <a:t>3.3 Lateral </a:t>
            </a:r>
            <a:r>
              <a:rPr lang="en-US" sz="2400" dirty="0">
                <a:latin typeface="Comic Sans MS" pitchFamily="66" charset="0"/>
              </a:rPr>
              <a:t>Earth Pressure at Rest</a:t>
            </a:r>
          </a:p>
          <a:p>
            <a:pPr lvl="0">
              <a:lnSpc>
                <a:spcPct val="150000"/>
              </a:lnSpc>
            </a:pPr>
            <a:r>
              <a:rPr lang="en-US" sz="2400" dirty="0" smtClean="0">
                <a:latin typeface="Comic Sans MS" pitchFamily="66" charset="0"/>
              </a:rPr>
              <a:t>3.4 Active </a:t>
            </a:r>
            <a:r>
              <a:rPr lang="en-US" sz="2400" dirty="0">
                <a:latin typeface="Comic Sans MS" pitchFamily="66" charset="0"/>
              </a:rPr>
              <a:t>and Passive Lateral Earth Pressures</a:t>
            </a:r>
          </a:p>
          <a:p>
            <a:pPr lvl="0">
              <a:lnSpc>
                <a:spcPct val="150000"/>
              </a:lnSpc>
            </a:pPr>
            <a:r>
              <a:rPr lang="en-US" sz="2400" dirty="0" smtClean="0">
                <a:latin typeface="Comic Sans MS" pitchFamily="66" charset="0"/>
              </a:rPr>
              <a:t>3.5 </a:t>
            </a:r>
            <a:r>
              <a:rPr lang="en-US" sz="2400" dirty="0" err="1" smtClean="0">
                <a:latin typeface="Comic Sans MS" pitchFamily="66" charset="0"/>
              </a:rPr>
              <a:t>Rankine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>
                <a:latin typeface="Comic Sans MS" pitchFamily="66" charset="0"/>
              </a:rPr>
              <a:t>Active and Passive Earth Pressures</a:t>
            </a:r>
          </a:p>
          <a:p>
            <a:pPr lvl="0">
              <a:lnSpc>
                <a:spcPct val="150000"/>
              </a:lnSpc>
            </a:pPr>
            <a:r>
              <a:rPr lang="en-US" sz="2400" dirty="0" smtClean="0">
                <a:latin typeface="Comic Sans MS" pitchFamily="66" charset="0"/>
              </a:rPr>
              <a:t>    3.5.1 Lateral </a:t>
            </a:r>
            <a:r>
              <a:rPr lang="en-US" sz="2400" dirty="0">
                <a:latin typeface="Comic Sans MS" pitchFamily="66" charset="0"/>
              </a:rPr>
              <a:t>Earth Pressure due to Surcharge</a:t>
            </a:r>
          </a:p>
          <a:p>
            <a:pPr lvl="0">
              <a:lnSpc>
                <a:spcPct val="150000"/>
              </a:lnSpc>
            </a:pPr>
            <a:r>
              <a:rPr lang="en-US" sz="2400" dirty="0" smtClean="0">
                <a:latin typeface="Comic Sans MS" pitchFamily="66" charset="0"/>
              </a:rPr>
              <a:t>   3.3.2 Lateral </a:t>
            </a:r>
            <a:r>
              <a:rPr lang="en-US" sz="2400" dirty="0">
                <a:latin typeface="Comic Sans MS" pitchFamily="66" charset="0"/>
              </a:rPr>
              <a:t>Earth Pressure when Ground Water is Present</a:t>
            </a:r>
          </a:p>
          <a:p>
            <a:pPr lvl="0">
              <a:lnSpc>
                <a:spcPct val="150000"/>
              </a:lnSpc>
            </a:pPr>
            <a:r>
              <a:rPr lang="en-US" sz="2400" dirty="0" smtClean="0">
                <a:latin typeface="Comic Sans MS" pitchFamily="66" charset="0"/>
              </a:rPr>
              <a:t>   3.5.3 Summary </a:t>
            </a:r>
            <a:r>
              <a:rPr lang="en-US" sz="2400" dirty="0">
                <a:latin typeface="Comic Sans MS" pitchFamily="66" charset="0"/>
              </a:rPr>
              <a:t>of </a:t>
            </a:r>
            <a:r>
              <a:rPr lang="en-US" sz="2400" dirty="0" err="1">
                <a:latin typeface="Comic Sans MS" pitchFamily="66" charset="0"/>
              </a:rPr>
              <a:t>Rankine</a:t>
            </a:r>
            <a:r>
              <a:rPr lang="en-US" sz="2400" dirty="0">
                <a:latin typeface="Comic Sans MS" pitchFamily="66" charset="0"/>
              </a:rPr>
              <a:t> Lateral Earth Pressure Theory</a:t>
            </a:r>
          </a:p>
          <a:p>
            <a:pPr lvl="0">
              <a:lnSpc>
                <a:spcPct val="150000"/>
              </a:lnSpc>
            </a:pPr>
            <a:r>
              <a:rPr lang="en-US" sz="2400" dirty="0" smtClean="0">
                <a:latin typeface="Comic Sans MS" pitchFamily="66" charset="0"/>
              </a:rPr>
              <a:t>   3.5.4 </a:t>
            </a:r>
            <a:r>
              <a:rPr lang="en-US" sz="2400" dirty="0" err="1" smtClean="0">
                <a:latin typeface="Comic Sans MS" pitchFamily="66" charset="0"/>
              </a:rPr>
              <a:t>Rankine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>
                <a:latin typeface="Comic Sans MS" pitchFamily="66" charset="0"/>
              </a:rPr>
              <a:t>Active and Passive Earth Pressure for Inclined </a:t>
            </a:r>
            <a:r>
              <a:rPr lang="en-US" sz="2400" dirty="0" smtClean="0">
                <a:latin typeface="Comic Sans MS" pitchFamily="66" charset="0"/>
              </a:rPr>
              <a:t>  Granular </a:t>
            </a:r>
            <a:r>
              <a:rPr lang="en-US" sz="2400" dirty="0">
                <a:latin typeface="Comic Sans MS" pitchFamily="66" charset="0"/>
              </a:rPr>
              <a:t>Back Fill</a:t>
            </a:r>
          </a:p>
          <a:p>
            <a:pPr lvl="0">
              <a:lnSpc>
                <a:spcPct val="150000"/>
              </a:lnSpc>
            </a:pPr>
            <a:r>
              <a:rPr lang="en-US" sz="2400" dirty="0" smtClean="0">
                <a:latin typeface="Comic Sans MS" pitchFamily="66" charset="0"/>
              </a:rPr>
              <a:t>3.6 Coulomb`s </a:t>
            </a:r>
            <a:r>
              <a:rPr lang="en-US" sz="2400" dirty="0">
                <a:latin typeface="Comic Sans MS" pitchFamily="66" charset="0"/>
              </a:rPr>
              <a:t>Earth Pressure Theory</a:t>
            </a:r>
          </a:p>
        </p:txBody>
      </p:sp>
    </p:spTree>
    <p:extLst>
      <p:ext uri="{BB962C8B-B14F-4D97-AF65-F5344CB8AC3E}">
        <p14:creationId xmlns:p14="http://schemas.microsoft.com/office/powerpoint/2010/main" val="1544205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52400" y="152400"/>
            <a:ext cx="8915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7030A0"/>
                </a:solidFill>
                <a:latin typeface="Comic Sans MS" pitchFamily="66" charset="0"/>
              </a:rPr>
              <a:t>CHAPTER 4: SLOPE STABILITY</a:t>
            </a:r>
            <a:endParaRPr lang="en-US" sz="2400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 lvl="0">
              <a:lnSpc>
                <a:spcPct val="150000"/>
              </a:lnSpc>
            </a:pPr>
            <a:endParaRPr lang="en-US" sz="2400" dirty="0" smtClean="0">
              <a:latin typeface="Comic Sans MS" pitchFamily="66" charset="0"/>
            </a:endParaRPr>
          </a:p>
          <a:p>
            <a:pPr lvl="0">
              <a:lnSpc>
                <a:spcPct val="150000"/>
              </a:lnSpc>
            </a:pPr>
            <a:r>
              <a:rPr lang="en-US" sz="2400" dirty="0" smtClean="0">
                <a:latin typeface="Comic Sans MS" pitchFamily="66" charset="0"/>
              </a:rPr>
              <a:t>4.1 Introduction</a:t>
            </a:r>
            <a:endParaRPr lang="en-US" sz="2400" dirty="0">
              <a:latin typeface="Comic Sans MS" pitchFamily="66" charset="0"/>
            </a:endParaRPr>
          </a:p>
          <a:p>
            <a:pPr lvl="0">
              <a:lnSpc>
                <a:spcPct val="150000"/>
              </a:lnSpc>
            </a:pPr>
            <a:r>
              <a:rPr lang="en-US" sz="2400" dirty="0" smtClean="0">
                <a:latin typeface="Comic Sans MS" pitchFamily="66" charset="0"/>
              </a:rPr>
              <a:t>4.2 Definition </a:t>
            </a:r>
            <a:r>
              <a:rPr lang="en-US" sz="2400" dirty="0">
                <a:latin typeface="Comic Sans MS" pitchFamily="66" charset="0"/>
              </a:rPr>
              <a:t>of Key Terms</a:t>
            </a:r>
          </a:p>
          <a:p>
            <a:pPr lvl="0">
              <a:lnSpc>
                <a:spcPct val="150000"/>
              </a:lnSpc>
            </a:pPr>
            <a:r>
              <a:rPr lang="en-US" sz="2400" dirty="0" smtClean="0">
                <a:latin typeface="Comic Sans MS" pitchFamily="66" charset="0"/>
              </a:rPr>
              <a:t>4.3 Some </a:t>
            </a:r>
            <a:r>
              <a:rPr lang="en-US" sz="2400" dirty="0">
                <a:latin typeface="Comic Sans MS" pitchFamily="66" charset="0"/>
              </a:rPr>
              <a:t>Type of Slope Failure</a:t>
            </a:r>
          </a:p>
          <a:p>
            <a:pPr lvl="0">
              <a:lnSpc>
                <a:spcPct val="150000"/>
              </a:lnSpc>
            </a:pPr>
            <a:r>
              <a:rPr lang="en-US" sz="2400" dirty="0" smtClean="0">
                <a:latin typeface="Comic Sans MS" pitchFamily="66" charset="0"/>
              </a:rPr>
              <a:t>4.4 Some </a:t>
            </a:r>
            <a:r>
              <a:rPr lang="en-US" sz="2400" dirty="0">
                <a:latin typeface="Comic Sans MS" pitchFamily="66" charset="0"/>
              </a:rPr>
              <a:t>Causes of Slope Failure</a:t>
            </a:r>
          </a:p>
          <a:p>
            <a:pPr lvl="0">
              <a:lnSpc>
                <a:spcPct val="150000"/>
              </a:lnSpc>
            </a:pPr>
            <a:r>
              <a:rPr lang="en-US" sz="2400" dirty="0" smtClean="0">
                <a:latin typeface="Comic Sans MS" pitchFamily="66" charset="0"/>
              </a:rPr>
              <a:t>4.5 Two-Dimensional </a:t>
            </a:r>
            <a:r>
              <a:rPr lang="en-US" sz="2400" dirty="0">
                <a:latin typeface="Comic Sans MS" pitchFamily="66" charset="0"/>
              </a:rPr>
              <a:t>Slope Stability Analysis</a:t>
            </a:r>
          </a:p>
          <a:p>
            <a:pPr lvl="0">
              <a:lnSpc>
                <a:spcPct val="150000"/>
              </a:lnSpc>
            </a:pPr>
            <a:r>
              <a:rPr lang="en-US" sz="2400" dirty="0" smtClean="0">
                <a:latin typeface="Comic Sans MS" pitchFamily="66" charset="0"/>
              </a:rPr>
              <a:t>       4.5.1 Stability </a:t>
            </a:r>
            <a:r>
              <a:rPr lang="en-US" sz="2400" dirty="0">
                <a:latin typeface="Comic Sans MS" pitchFamily="66" charset="0"/>
              </a:rPr>
              <a:t>Analysis of Infinite </a:t>
            </a:r>
            <a:r>
              <a:rPr lang="en-US" sz="2400" dirty="0" smtClean="0">
                <a:latin typeface="Comic Sans MS" pitchFamily="66" charset="0"/>
              </a:rPr>
              <a:t>Slopes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Comic Sans MS" pitchFamily="66" charset="0"/>
              </a:rPr>
              <a:t>       4.5.2 Rotational </a:t>
            </a:r>
            <a:r>
              <a:rPr lang="en-US" sz="2400" dirty="0">
                <a:latin typeface="Comic Sans MS" pitchFamily="66" charset="0"/>
              </a:rPr>
              <a:t>Slope Failure</a:t>
            </a:r>
          </a:p>
          <a:p>
            <a:pPr lvl="0">
              <a:lnSpc>
                <a:spcPct val="150000"/>
              </a:lnSpc>
            </a:pPr>
            <a:endParaRPr lang="en-US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865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6254" y="20782"/>
            <a:ext cx="8977745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7030A0"/>
                </a:solidFill>
                <a:latin typeface="Comic Sans MS" pitchFamily="66" charset="0"/>
              </a:rPr>
              <a:t>REFERENCES</a:t>
            </a:r>
          </a:p>
          <a:p>
            <a:pPr>
              <a:lnSpc>
                <a:spcPct val="150000"/>
              </a:lnSpc>
            </a:pPr>
            <a:endParaRPr lang="en-US" sz="2400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 lvl="0">
              <a:lnSpc>
                <a:spcPct val="150000"/>
              </a:lnSpc>
            </a:pPr>
            <a:r>
              <a:rPr lang="en-US" sz="2400" dirty="0" smtClean="0">
                <a:latin typeface="Comic Sans MS" pitchFamily="66" charset="0"/>
              </a:rPr>
              <a:t>1. </a:t>
            </a:r>
            <a:r>
              <a:rPr lang="en-US" sz="2400" dirty="0" err="1" smtClean="0">
                <a:latin typeface="Comic Sans MS" pitchFamily="66" charset="0"/>
              </a:rPr>
              <a:t>Teferra</a:t>
            </a:r>
            <a:r>
              <a:rPr lang="en-US" sz="2400" dirty="0">
                <a:latin typeface="Comic Sans MS" pitchFamily="66" charset="0"/>
              </a:rPr>
              <a:t>, A. &amp; </a:t>
            </a:r>
            <a:r>
              <a:rPr lang="en-US" sz="2400" dirty="0" err="1">
                <a:latin typeface="Comic Sans MS" pitchFamily="66" charset="0"/>
              </a:rPr>
              <a:t>Mesfin</a:t>
            </a:r>
            <a:r>
              <a:rPr lang="en-US" sz="2400" dirty="0">
                <a:latin typeface="Comic Sans MS" pitchFamily="66" charset="0"/>
              </a:rPr>
              <a:t>, L., </a:t>
            </a:r>
            <a:r>
              <a:rPr lang="en-US" sz="2400" b="1" dirty="0">
                <a:latin typeface="Comic Sans MS" pitchFamily="66" charset="0"/>
              </a:rPr>
              <a:t>1999</a:t>
            </a:r>
            <a:r>
              <a:rPr lang="en-US" sz="2400" dirty="0">
                <a:latin typeface="Comic Sans MS" pitchFamily="66" charset="0"/>
              </a:rPr>
              <a:t>. Soil Mechanics, AAU</a:t>
            </a:r>
          </a:p>
          <a:p>
            <a:pPr lvl="0">
              <a:lnSpc>
                <a:spcPct val="150000"/>
              </a:lnSpc>
            </a:pPr>
            <a:r>
              <a:rPr lang="en-US" sz="2400" dirty="0" smtClean="0">
                <a:latin typeface="Comic Sans MS" pitchFamily="66" charset="0"/>
              </a:rPr>
              <a:t>2. </a:t>
            </a:r>
            <a:r>
              <a:rPr lang="en-US" sz="2400" dirty="0" err="1" smtClean="0">
                <a:latin typeface="Comic Sans MS" pitchFamily="66" charset="0"/>
              </a:rPr>
              <a:t>Budhu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>
                <a:latin typeface="Comic Sans MS" pitchFamily="66" charset="0"/>
              </a:rPr>
              <a:t>M., </a:t>
            </a:r>
            <a:r>
              <a:rPr lang="en-US" sz="2400" b="1" dirty="0">
                <a:latin typeface="Comic Sans MS" pitchFamily="66" charset="0"/>
              </a:rPr>
              <a:t>2000</a:t>
            </a:r>
            <a:r>
              <a:rPr lang="en-US" sz="2400" dirty="0">
                <a:latin typeface="Comic Sans MS" pitchFamily="66" charset="0"/>
              </a:rPr>
              <a:t>. Soil Mechanics and Foundations, Wiley and Sons.</a:t>
            </a:r>
          </a:p>
          <a:p>
            <a:pPr lvl="0">
              <a:lnSpc>
                <a:spcPct val="150000"/>
              </a:lnSpc>
            </a:pPr>
            <a:r>
              <a:rPr lang="en-US" sz="2400" dirty="0" smtClean="0">
                <a:latin typeface="Comic Sans MS" pitchFamily="66" charset="0"/>
              </a:rPr>
              <a:t>3. </a:t>
            </a:r>
            <a:r>
              <a:rPr lang="en-US" sz="2400" dirty="0" err="1" smtClean="0">
                <a:latin typeface="Comic Sans MS" pitchFamily="66" charset="0"/>
              </a:rPr>
              <a:t>Cernica</a:t>
            </a:r>
            <a:r>
              <a:rPr lang="en-US" sz="2400" dirty="0">
                <a:latin typeface="Comic Sans MS" pitchFamily="66" charset="0"/>
              </a:rPr>
              <a:t>, J. N., </a:t>
            </a:r>
            <a:r>
              <a:rPr lang="en-US" sz="2400" b="1" dirty="0">
                <a:latin typeface="Comic Sans MS" pitchFamily="66" charset="0"/>
              </a:rPr>
              <a:t>1995</a:t>
            </a:r>
            <a:r>
              <a:rPr lang="en-US" sz="2400" dirty="0">
                <a:latin typeface="Comic Sans MS" pitchFamily="66" charset="0"/>
              </a:rPr>
              <a:t>. Geotechnical Engineering - Soil Mechanics, Wiley and sons.</a:t>
            </a:r>
          </a:p>
          <a:p>
            <a:pPr lvl="0">
              <a:lnSpc>
                <a:spcPct val="150000"/>
              </a:lnSpc>
            </a:pPr>
            <a:r>
              <a:rPr lang="en-US" sz="2400" dirty="0" smtClean="0">
                <a:latin typeface="Comic Sans MS" pitchFamily="66" charset="0"/>
              </a:rPr>
              <a:t>4. </a:t>
            </a:r>
            <a:r>
              <a:rPr lang="en-US" sz="2400" dirty="0" err="1" smtClean="0">
                <a:latin typeface="Comic Sans MS" pitchFamily="66" charset="0"/>
              </a:rPr>
              <a:t>Prakash</a:t>
            </a:r>
            <a:r>
              <a:rPr lang="en-US" sz="2400" dirty="0">
                <a:latin typeface="Comic Sans MS" pitchFamily="66" charset="0"/>
              </a:rPr>
              <a:t>, S., </a:t>
            </a:r>
            <a:r>
              <a:rPr lang="en-US" sz="2400" b="1" dirty="0">
                <a:latin typeface="Comic Sans MS" pitchFamily="66" charset="0"/>
              </a:rPr>
              <a:t>1995</a:t>
            </a:r>
            <a:r>
              <a:rPr lang="en-US" sz="2400" dirty="0">
                <a:latin typeface="Comic Sans MS" pitchFamily="66" charset="0"/>
              </a:rPr>
              <a:t>. Fundamentals of Soil Mechanics, </a:t>
            </a:r>
            <a:r>
              <a:rPr lang="en-US" sz="2400" dirty="0" err="1">
                <a:latin typeface="Comic Sans MS" pitchFamily="66" charset="0"/>
              </a:rPr>
              <a:t>Prakash</a:t>
            </a:r>
            <a:r>
              <a:rPr lang="en-US" sz="2400" dirty="0">
                <a:latin typeface="Comic Sans MS" pitchFamily="66" charset="0"/>
              </a:rPr>
              <a:t> Foundation. </a:t>
            </a:r>
          </a:p>
          <a:p>
            <a:pPr lvl="0">
              <a:lnSpc>
                <a:spcPct val="150000"/>
              </a:lnSpc>
            </a:pPr>
            <a:r>
              <a:rPr lang="en-US" sz="2400" dirty="0" smtClean="0">
                <a:latin typeface="Comic Sans MS" pitchFamily="66" charset="0"/>
              </a:rPr>
              <a:t>5. Das</a:t>
            </a:r>
            <a:r>
              <a:rPr lang="en-US" sz="2400" dirty="0">
                <a:latin typeface="Comic Sans MS" pitchFamily="66" charset="0"/>
              </a:rPr>
              <a:t>, B. M., </a:t>
            </a:r>
            <a:r>
              <a:rPr lang="en-US" sz="2400" b="1" dirty="0">
                <a:latin typeface="Comic Sans MS" pitchFamily="66" charset="0"/>
              </a:rPr>
              <a:t>1995</a:t>
            </a:r>
            <a:r>
              <a:rPr lang="en-US" sz="2400" dirty="0">
                <a:latin typeface="Comic Sans MS" pitchFamily="66" charset="0"/>
              </a:rPr>
              <a:t>. Principles of Foundation Engineering, PWS pub. Co.</a:t>
            </a:r>
          </a:p>
          <a:p>
            <a:pPr lvl="0">
              <a:lnSpc>
                <a:spcPct val="150000"/>
              </a:lnSpc>
            </a:pPr>
            <a:r>
              <a:rPr lang="en-US" sz="2400" dirty="0" smtClean="0">
                <a:latin typeface="Comic Sans MS" pitchFamily="66" charset="0"/>
              </a:rPr>
              <a:t>6. </a:t>
            </a:r>
            <a:r>
              <a:rPr lang="en-US" sz="2400" dirty="0" err="1" smtClean="0">
                <a:latin typeface="Comic Sans MS" pitchFamily="66" charset="0"/>
              </a:rPr>
              <a:t>Arora</a:t>
            </a:r>
            <a:r>
              <a:rPr lang="en-US" sz="2400" dirty="0">
                <a:latin typeface="Comic Sans MS" pitchFamily="66" charset="0"/>
              </a:rPr>
              <a:t>, Soil mechanics and foundation engineering by </a:t>
            </a:r>
          </a:p>
        </p:txBody>
      </p:sp>
    </p:spTree>
    <p:extLst>
      <p:ext uri="{BB962C8B-B14F-4D97-AF65-F5344CB8AC3E}">
        <p14:creationId xmlns:p14="http://schemas.microsoft.com/office/powerpoint/2010/main" val="2948557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431</Words>
  <Application>Microsoft Office PowerPoint</Application>
  <PresentationFormat>On-screen Show (4:3)</PresentationFormat>
  <Paragraphs>64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Comic Sans MS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</cp:revision>
  <dcterms:created xsi:type="dcterms:W3CDTF">2020-04-22T17:35:21Z</dcterms:created>
  <dcterms:modified xsi:type="dcterms:W3CDTF">2020-04-22T18:03:40Z</dcterms:modified>
</cp:coreProperties>
</file>