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523" r:id="rId2"/>
    <p:sldId id="524" r:id="rId3"/>
    <p:sldId id="439" r:id="rId4"/>
    <p:sldId id="446" r:id="rId5"/>
    <p:sldId id="458" r:id="rId6"/>
    <p:sldId id="445" r:id="rId7"/>
    <p:sldId id="450" r:id="rId8"/>
    <p:sldId id="457" r:id="rId9"/>
    <p:sldId id="451" r:id="rId10"/>
    <p:sldId id="452" r:id="rId11"/>
    <p:sldId id="469" r:id="rId12"/>
    <p:sldId id="473" r:id="rId13"/>
    <p:sldId id="474" r:id="rId14"/>
    <p:sldId id="471" r:id="rId15"/>
    <p:sldId id="441" r:id="rId16"/>
    <p:sldId id="479" r:id="rId17"/>
    <p:sldId id="465" r:id="rId18"/>
    <p:sldId id="467" r:id="rId19"/>
    <p:sldId id="511" r:id="rId20"/>
    <p:sldId id="512" r:id="rId21"/>
    <p:sldId id="513" r:id="rId22"/>
    <p:sldId id="514" r:id="rId23"/>
    <p:sldId id="515" r:id="rId24"/>
    <p:sldId id="516" r:id="rId25"/>
    <p:sldId id="480" r:id="rId26"/>
    <p:sldId id="484" r:id="rId27"/>
    <p:sldId id="475" r:id="rId28"/>
    <p:sldId id="478" r:id="rId29"/>
    <p:sldId id="481" r:id="rId30"/>
    <p:sldId id="483" r:id="rId31"/>
    <p:sldId id="477" r:id="rId32"/>
    <p:sldId id="506" r:id="rId33"/>
    <p:sldId id="507" r:id="rId34"/>
    <p:sldId id="508" r:id="rId35"/>
    <p:sldId id="505" r:id="rId36"/>
    <p:sldId id="482" r:id="rId37"/>
    <p:sldId id="509" r:id="rId38"/>
    <p:sldId id="501" r:id="rId39"/>
    <p:sldId id="487" r:id="rId40"/>
    <p:sldId id="510" r:id="rId41"/>
    <p:sldId id="517" r:id="rId42"/>
    <p:sldId id="518" r:id="rId43"/>
    <p:sldId id="519" r:id="rId44"/>
    <p:sldId id="520" r:id="rId45"/>
    <p:sldId id="504" r:id="rId46"/>
    <p:sldId id="502" r:id="rId47"/>
    <p:sldId id="493" r:id="rId48"/>
    <p:sldId id="443" r:id="rId49"/>
    <p:sldId id="522" r:id="rId50"/>
    <p:sldId id="492" r:id="rId51"/>
    <p:sldId id="494" r:id="rId52"/>
    <p:sldId id="495" r:id="rId53"/>
    <p:sldId id="496" r:id="rId54"/>
    <p:sldId id="497" r:id="rId55"/>
    <p:sldId id="488" r:id="rId56"/>
    <p:sldId id="499" r:id="rId57"/>
    <p:sldId id="500" r:id="rId58"/>
    <p:sldId id="525" r:id="rId59"/>
    <p:sldId id="48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1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748E2-3966-42D3-AA85-1D133812169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A0392-1220-468B-A4B9-BE723CEF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11-BB90-4D0C-8A6D-E513F22E00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11-BB90-4D0C-8A6D-E513F22E00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11-BB90-4D0C-8A6D-E513F22E00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11-BB90-4D0C-8A6D-E513F22E00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11-BB90-4D0C-8A6D-E513F22E00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8A11-BB90-4D0C-8A6D-E513F22E00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6237-E79C-42DF-8E0D-CB6536EDB7CE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4ACC-4AB1-46D9-85B1-666ABF75E081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9C68-19A8-41F3-BF4B-0480BE2258F9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6985000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3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6975"/>
            <a:ext cx="4038600" cy="238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Defau K.(Msc)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9ED5C6-A839-4943-85BD-134ABCB61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6985000" cy="504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Defau K.(Msc)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2B674-80F0-4969-BE21-4121AF098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131B-CF4A-46E2-BA60-20FC5F768AE1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7817-82C0-4E66-980C-878992EFFE55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E891-647E-4434-9071-1589C8FF6D51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5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EE62-726A-4F11-B222-825B3F7D20CA}" type="datetime1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C46B-E456-4497-A3F7-E23F785AF61B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75EC-B3A7-40FF-8736-8F2D07359246}" type="datetime1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EF4C-73BA-4112-A3D1-135EC8908F6A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453-390E-489A-BDD0-FFBC4E7BF821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Defau K.(Msc)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FC80-2DC4-4B2D-A2A6-1985504F073A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07AF-0B82-4E72-9907-A6DC11C1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4.wmf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wmf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56.emf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emf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39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png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93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8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37011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SOIL MECHANICS-II(CENG 2082)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09600" y="3657599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Lecture by: Yonas B.(MSc.)</a:t>
            </a:r>
            <a:endParaRPr lang="en-MY" sz="2400" b="1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26" y="1308484"/>
            <a:ext cx="7593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Comic Sans MS" pitchFamily="66" charset="0"/>
              </a:rPr>
              <a:t>Lecture 03: LATERAL EARTH PRESSURE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658" y="241189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Programme: 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BSc in </a:t>
            </a:r>
            <a:r>
              <a:rPr lang="en-US" sz="2000" b="1" i="1" dirty="0">
                <a:solidFill>
                  <a:srgbClr val="002060"/>
                </a:solidFill>
                <a:latin typeface="Comic Sans MS" pitchFamily="66" charset="0"/>
                <a:cs typeface="Calibri" panose="020F0502020204030204" pitchFamily="34" charset="0"/>
              </a:rPr>
              <a:t>Hydraulic and Water Resources Engineering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551" y="4119264"/>
            <a:ext cx="8780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mic Sans MS" pitchFamily="66" charset="0"/>
                <a:cs typeface="Calibri" panose="020F0502020204030204" pitchFamily="34" charset="0"/>
              </a:rPr>
              <a:t>Faculty of Hydraulic and Water Resources Engineering</a:t>
            </a:r>
            <a:br>
              <a:rPr lang="en-US" sz="2400" b="1" i="1" dirty="0">
                <a:latin typeface="Comic Sans MS" pitchFamily="66" charset="0"/>
                <a:cs typeface="Calibri" panose="020F0502020204030204" pitchFamily="34" charset="0"/>
              </a:rPr>
            </a:br>
            <a:r>
              <a:rPr lang="en-US" sz="2400" b="1" i="1" dirty="0" err="1">
                <a:latin typeface="Comic Sans MS" pitchFamily="66" charset="0"/>
                <a:cs typeface="Calibri" panose="020F0502020204030204" pitchFamily="34" charset="0"/>
              </a:rPr>
              <a:t>Arba</a:t>
            </a:r>
            <a:r>
              <a:rPr lang="en-US" sz="2400" b="1" i="1" dirty="0">
                <a:latin typeface="Comic Sans MS" pitchFamily="66" charset="0"/>
                <a:cs typeface="Calibri" panose="020F0502020204030204" pitchFamily="34" charset="0"/>
              </a:rPr>
              <a:t> Minch Water Technology Institute</a:t>
            </a:r>
            <a:r>
              <a:rPr lang="en-US" sz="2400" b="1" dirty="0">
                <a:latin typeface="Comic Sans MS" pitchFamily="66" charset="0"/>
                <a:cs typeface="Calibri" panose="020F0502020204030204" pitchFamily="34" charset="0"/>
              </a:rPr>
              <a:t/>
            </a:r>
            <a:br>
              <a:rPr lang="en-US" sz="2400" b="1" dirty="0">
                <a:latin typeface="Comic Sans MS" pitchFamily="66" charset="0"/>
                <a:cs typeface="Calibri" panose="020F0502020204030204" pitchFamily="34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097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038725"/>
            <a:ext cx="1972591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08746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Type of lateral Earth pressure  developed on retaining walls :(a)at rest,(b)active&amp;(c)passive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1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598488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SimSun" pitchFamily="2" charset="-122"/>
              </a:rPr>
              <a:t>I. At Rest Earth Pressure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75456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b="1" dirty="0">
                <a:latin typeface="Comic Sans MS" pitchFamily="66" charset="0"/>
              </a:rPr>
              <a:t>If the wall is rigid and does not move with the pressure exerted on the wall, the soil behind the wall will be in a state of </a:t>
            </a:r>
            <a:r>
              <a:rPr lang="en-US" altLang="en-US" sz="2400" b="1" i="1" dirty="0">
                <a:solidFill>
                  <a:srgbClr val="0000FF"/>
                </a:solidFill>
                <a:latin typeface="Comic Sans MS" pitchFamily="66" charset="0"/>
              </a:rPr>
              <a:t>elastic equilibrium</a:t>
            </a:r>
            <a:r>
              <a:rPr lang="en-US" altLang="en-US" sz="2400" b="1" i="1" dirty="0">
                <a:latin typeface="Comic Sans MS" pitchFamily="66" charset="0"/>
              </a:rPr>
              <a:t>. Consider a prismatic element E in the backfill at depth z </a:t>
            </a:r>
            <a:r>
              <a:rPr lang="en-US" altLang="en-US" sz="2400" b="1" dirty="0">
                <a:latin typeface="Comic Sans MS" pitchFamily="66" charset="0"/>
              </a:rPr>
              <a:t>shown in Fig.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88734"/>
            <a:ext cx="6858000" cy="327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33800" y="6019800"/>
            <a:ext cx="457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l-GR" dirty="0">
                <a:latin typeface="Comic Sans MS" pitchFamily="66" charset="0"/>
                <a:ea typeface="SimSun" pitchFamily="2" charset="-122"/>
              </a:rPr>
              <a:t>Where: </a:t>
            </a:r>
            <a:r>
              <a:rPr lang="el-GR" dirty="0">
                <a:solidFill>
                  <a:srgbClr val="FF0000"/>
                </a:solidFill>
                <a:latin typeface="Comic Sans MS" pitchFamily="66" charset="0"/>
                <a:ea typeface="SimSun" pitchFamily="2" charset="-122"/>
              </a:rPr>
              <a:t>Ko</a:t>
            </a:r>
            <a:r>
              <a:rPr lang="el-GR" dirty="0">
                <a:latin typeface="Comic Sans MS" pitchFamily="66" charset="0"/>
                <a:ea typeface="SimSun" pitchFamily="2" charset="-122"/>
              </a:rPr>
              <a:t> is the “at rest” earth pressure coefficient</a:t>
            </a:r>
            <a:endParaRPr lang="en-US" sz="1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37144"/>
              </p:ext>
            </p:extLst>
          </p:nvPr>
        </p:nvGraphicFramePr>
        <p:xfrm>
          <a:off x="6373091" y="3088734"/>
          <a:ext cx="2743200" cy="84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" name="Equation" r:id="rId4" imgW="1587500" imgH="431800" progId="Equation.DSMT4">
                  <p:embed/>
                </p:oleObj>
              </mc:Choice>
              <mc:Fallback>
                <p:oleObj name="Equation" r:id="rId4" imgW="15875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091" y="3088734"/>
                        <a:ext cx="2743200" cy="84061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4658" y="5105400"/>
                <a:ext cx="2094706" cy="5533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𝐏𝐚</m:t>
                      </m:r>
                      <m:r>
                        <a:rPr lang="en-US" sz="16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600" b="1" i="0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/>
                                  <a:ea typeface="Cambria Math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/>
                                  <a:ea typeface="Cambria Math"/>
                                </a:rPr>
                                <m:t>𝐨</m:t>
                              </m:r>
                            </m:sub>
                          </m:sSub>
                          <m:r>
                            <a:rPr lang="en-US" sz="1600" b="1" i="0" smtClean="0">
                              <a:latin typeface="Cambria Math"/>
                              <a:ea typeface="Cambria Math"/>
                            </a:rPr>
                            <m:t>𝛄</m:t>
                          </m:r>
                          <m:r>
                            <a:rPr lang="en-US" sz="1600" b="1" i="0" smtClean="0">
                              <a:latin typeface="Cambria Math"/>
                              <a:ea typeface="Cambria Math"/>
                            </a:rPr>
                            <m:t>𝐡</m:t>
                          </m:r>
                        </m:e>
                      </m:d>
                      <m:r>
                        <a:rPr lang="en-US" sz="1600" b="1" i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600" b="1" i="0" smtClean="0">
                          <a:latin typeface="Cambria Math"/>
                          <a:ea typeface="Cambria Math"/>
                        </a:rPr>
                        <m:t>𝐡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658" y="5105400"/>
                <a:ext cx="2094706" cy="553357"/>
              </a:xfrm>
              <a:prstGeom prst="rect">
                <a:avLst/>
              </a:prstGeom>
              <a:blipFill rotWithShape="1">
                <a:blip r:embed="rId6"/>
                <a:stretch>
                  <a:fillRect r="-2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I. LEP at-rest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If the wall is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at rest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and is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not allowed to move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at all, either from the soil mass or into the soil mass (i.e., there is zero horizontal strain), the lateral pressure at a depth </a:t>
            </a:r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Z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is: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8723"/>
              </p:ext>
            </p:extLst>
          </p:nvPr>
        </p:nvGraphicFramePr>
        <p:xfrm>
          <a:off x="4495800" y="3957638"/>
          <a:ext cx="2886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6" name="Equation" r:id="rId4" imgW="914400" imgH="241200" progId="Equation.3">
                  <p:embed/>
                </p:oleObj>
              </mc:Choice>
              <mc:Fallback>
                <p:oleObj name="Equation" r:id="rId4" imgW="914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57638"/>
                        <a:ext cx="2886075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800" y="5658286"/>
            <a:ext cx="4038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Where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b="1" dirty="0">
                <a:solidFill>
                  <a:srgbClr val="FF0000"/>
                </a:solidFill>
              </a:rPr>
              <a:t> = pore water pressure </a:t>
            </a:r>
          </a:p>
          <a:p>
            <a:r>
              <a:rPr lang="en-US" b="1" i="1" dirty="0" err="1">
                <a:solidFill>
                  <a:srgbClr val="FF0000"/>
                </a:solidFill>
              </a:rPr>
              <a:t>K</a:t>
            </a:r>
            <a:r>
              <a:rPr lang="en-US" b="1" i="1" baseline="-25000" dirty="0" err="1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 = Coefficient of at-rest earth pressure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862407" y="5105400"/>
            <a:ext cx="5950527" cy="634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514350" indent="3175"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– 2 c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endParaRPr lang="el-GR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326944"/>
            <a:ext cx="36808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But for C- </a:t>
            </a:r>
            <a:r>
              <a:rPr lang="el-GR" sz="3200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 soils;</a:t>
            </a:r>
            <a:endParaRPr lang="en-US" sz="28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71985" y="3957612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If GWT is there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55786"/>
              </p:ext>
            </p:extLst>
          </p:nvPr>
        </p:nvGraphicFramePr>
        <p:xfrm>
          <a:off x="3032125" y="3195612"/>
          <a:ext cx="2165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7" name="Equation" r:id="rId6" imgW="685800" imgH="241200" progId="Equation.3">
                  <p:embed/>
                </p:oleObj>
              </mc:Choice>
              <mc:Fallback>
                <p:oleObj name="Equation" r:id="rId6" imgW="6858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3195612"/>
                        <a:ext cx="2165350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264310" y="3328175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Without GWT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228945"/>
            <a:ext cx="20377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But for </a:t>
            </a:r>
            <a:r>
              <a:rPr lang="el-GR" sz="2000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soils;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92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1673"/>
            <a:ext cx="7543800" cy="527491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LEP at-rest ….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62270"/>
              </p:ext>
            </p:extLst>
          </p:nvPr>
        </p:nvGraphicFramePr>
        <p:xfrm>
          <a:off x="5618018" y="756091"/>
          <a:ext cx="2420937" cy="67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2" name="Equation" r:id="rId4" imgW="863280" imgH="241200" progId="Equation.3">
                  <p:embed/>
                </p:oleObj>
              </mc:Choice>
              <mc:Fallback>
                <p:oleObj name="Equation" r:id="rId4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18" y="756091"/>
                        <a:ext cx="2420937" cy="6753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09840"/>
              </p:ext>
            </p:extLst>
          </p:nvPr>
        </p:nvGraphicFramePr>
        <p:xfrm>
          <a:off x="4114800" y="1785375"/>
          <a:ext cx="3886200" cy="6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3" name="Equation" r:id="rId6" imgW="1447560" imgH="241200" progId="Equation.3">
                  <p:embed/>
                </p:oleObj>
              </mc:Choice>
              <mc:Fallback>
                <p:oleObj name="Equation" r:id="rId6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85375"/>
                        <a:ext cx="3886200" cy="64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75609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Jacky </a:t>
            </a:r>
            <a:r>
              <a:rPr lang="en-US" sz="2400" b="1" dirty="0" err="1">
                <a:solidFill>
                  <a:srgbClr val="0000FF"/>
                </a:solidFill>
              </a:rPr>
              <a:t>eqn</a:t>
            </a:r>
            <a:r>
              <a:rPr lang="en-US" sz="2400" b="1" dirty="0">
                <a:solidFill>
                  <a:srgbClr val="0000FF"/>
                </a:solidFill>
              </a:rPr>
              <a:t>-For coarse material/NC soils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For </a:t>
            </a:r>
            <a:r>
              <a:rPr lang="en-US" sz="3200" b="1" dirty="0" err="1">
                <a:solidFill>
                  <a:srgbClr val="0000FF"/>
                </a:solidFill>
              </a:rPr>
              <a:t>overconsolidated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590800"/>
            <a:ext cx="80772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FF"/>
                </a:solidFill>
              </a:rPr>
              <a:t>The total force </a:t>
            </a:r>
            <a:r>
              <a:rPr lang="en-US" sz="2400" b="1" i="1" dirty="0">
                <a:solidFill>
                  <a:srgbClr val="0000FF"/>
                </a:solidFill>
              </a:rPr>
              <a:t>P</a:t>
            </a:r>
            <a:r>
              <a:rPr lang="en-US" sz="2400" b="1" i="1" baseline="-25000" dirty="0">
                <a:solidFill>
                  <a:srgbClr val="0000FF"/>
                </a:solidFill>
              </a:rPr>
              <a:t>o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i="1" dirty="0">
                <a:solidFill>
                  <a:srgbClr val="0000FF"/>
                </a:solidFill>
              </a:rPr>
              <a:t>per unit length </a:t>
            </a:r>
            <a:r>
              <a:rPr lang="en-US" sz="2400" b="1" dirty="0">
                <a:solidFill>
                  <a:srgbClr val="0000FF"/>
                </a:solidFill>
              </a:rPr>
              <a:t>of the wall can be calculated from the pressure diagram as: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421797"/>
            <a:ext cx="8763000" cy="13388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dirty="0">
                <a:latin typeface="Comic Sans MS" pitchFamily="66" charset="0"/>
              </a:rPr>
              <a:t>Based on experiments, the typical value of </a:t>
            </a:r>
            <a:r>
              <a:rPr lang="en-US" altLang="en-US" b="1" dirty="0">
                <a:solidFill>
                  <a:srgbClr val="0000FF"/>
                </a:solidFill>
                <a:latin typeface="Comic Sans MS" pitchFamily="66" charset="0"/>
              </a:rPr>
              <a:t>K0</a:t>
            </a:r>
            <a:r>
              <a:rPr lang="en-US" altLang="en-US" dirty="0">
                <a:latin typeface="Comic Sans MS" pitchFamily="66" charset="0"/>
              </a:rPr>
              <a:t> is about </a:t>
            </a:r>
            <a:r>
              <a:rPr lang="en-US" altLang="en-US" dirty="0">
                <a:solidFill>
                  <a:srgbClr val="0000FF"/>
                </a:solidFill>
                <a:latin typeface="Comic Sans MS" pitchFamily="66" charset="0"/>
              </a:rPr>
              <a:t>0.40 – 0.50 </a:t>
            </a:r>
            <a:r>
              <a:rPr lang="en-US" altLang="en-US" dirty="0">
                <a:latin typeface="Comic Sans MS" pitchFamily="66" charset="0"/>
              </a:rPr>
              <a:t>for </a:t>
            </a:r>
            <a:r>
              <a:rPr lang="en-US" altLang="en-US" b="1" u="sng" dirty="0">
                <a:latin typeface="Comic Sans MS" pitchFamily="66" charset="0"/>
              </a:rPr>
              <a:t>sand</a:t>
            </a:r>
            <a:r>
              <a:rPr lang="en-US" altLang="en-US" dirty="0">
                <a:latin typeface="Comic Sans MS" pitchFamily="66" charset="0"/>
              </a:rPr>
              <a:t>, </a:t>
            </a:r>
            <a:r>
              <a:rPr lang="en-US" altLang="en-US" dirty="0">
                <a:solidFill>
                  <a:srgbClr val="0000FF"/>
                </a:solidFill>
                <a:latin typeface="Comic Sans MS" pitchFamily="66" charset="0"/>
              </a:rPr>
              <a:t>0.35 – 0.70 </a:t>
            </a:r>
            <a:r>
              <a:rPr lang="en-US" altLang="en-US" dirty="0">
                <a:latin typeface="Comic Sans MS" pitchFamily="66" charset="0"/>
              </a:rPr>
              <a:t>for </a:t>
            </a:r>
            <a:r>
              <a:rPr lang="en-US" altLang="en-US" b="1" u="sng" dirty="0">
                <a:latin typeface="Comic Sans MS" pitchFamily="66" charset="0"/>
              </a:rPr>
              <a:t>normally consolidated clay</a:t>
            </a:r>
            <a:r>
              <a:rPr lang="en-US" altLang="en-US" dirty="0">
                <a:latin typeface="Comic Sans MS" pitchFamily="66" charset="0"/>
              </a:rPr>
              <a:t>, and </a:t>
            </a:r>
            <a:r>
              <a:rPr lang="en-US" altLang="en-US" dirty="0">
                <a:solidFill>
                  <a:srgbClr val="0000FF"/>
                </a:solidFill>
                <a:latin typeface="Comic Sans MS" pitchFamily="66" charset="0"/>
              </a:rPr>
              <a:t>0.50 – 3.00 </a:t>
            </a:r>
            <a:r>
              <a:rPr lang="en-US" altLang="en-US" dirty="0">
                <a:latin typeface="Comic Sans MS" pitchFamily="66" charset="0"/>
              </a:rPr>
              <a:t>for </a:t>
            </a:r>
            <a:r>
              <a:rPr lang="en-US" altLang="en-US" b="1" u="sng" dirty="0">
                <a:latin typeface="Comic Sans MS" pitchFamily="66" charset="0"/>
              </a:rPr>
              <a:t>over-consolidated soil</a:t>
            </a:r>
            <a:r>
              <a:rPr lang="en-US" altLang="en-US" dirty="0">
                <a:latin typeface="Comic Sans MS" pitchFamily="66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763000" cy="142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000" dirty="0">
                <a:latin typeface="Comic Sans MS" pitchFamily="66" charset="0"/>
              </a:rPr>
              <a:t>Where </a:t>
            </a:r>
            <a:r>
              <a:rPr lang="el-GR" altLang="en-US" sz="2000" dirty="0">
                <a:latin typeface="Comic Sans MS" pitchFamily="66" charset="0"/>
              </a:rPr>
              <a:t>ϕ</a:t>
            </a:r>
            <a:r>
              <a:rPr lang="en-US" altLang="en-US" sz="2000" dirty="0">
                <a:latin typeface="Comic Sans MS" pitchFamily="66" charset="0"/>
              </a:rPr>
              <a:t>’ is the effective angle of internal friction of the soil. another formula is proposed by </a:t>
            </a:r>
            <a:r>
              <a:rPr lang="en-US" altLang="en-US" sz="2000" dirty="0" err="1">
                <a:latin typeface="Comic Sans MS" pitchFamily="66" charset="0"/>
              </a:rPr>
              <a:t>Brooker</a:t>
            </a:r>
            <a:r>
              <a:rPr lang="en-US" altLang="en-US" sz="2000" dirty="0">
                <a:latin typeface="Comic Sans MS" pitchFamily="66" charset="0"/>
              </a:rPr>
              <a:t> and Ireland (1965) for normally consolidated clay: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15896"/>
              </p:ext>
            </p:extLst>
          </p:nvPr>
        </p:nvGraphicFramePr>
        <p:xfrm>
          <a:off x="5029200" y="5943600"/>
          <a:ext cx="27908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4" name="Equation" r:id="rId8" imgW="1091726" imgH="228501" progId="Equation.DSMT4">
                  <p:embed/>
                </p:oleObj>
              </mc:Choice>
              <mc:Fallback>
                <p:oleObj name="Equation" r:id="rId8" imgW="1091726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943600"/>
                        <a:ext cx="2790825" cy="509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CONT…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6735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400" dirty="0">
                <a:latin typeface="Comic Sans MS" pitchFamily="66" charset="0"/>
              </a:rPr>
              <a:t>Empirical correlation between the coefficient of lateral earth pressure K</a:t>
            </a:r>
            <a:r>
              <a:rPr lang="en-US" altLang="en-US" sz="2400" baseline="-25000" dirty="0">
                <a:latin typeface="Comic Sans MS" pitchFamily="66" charset="0"/>
              </a:rPr>
              <a:t>0</a:t>
            </a:r>
            <a:r>
              <a:rPr lang="en-US" altLang="en-US" sz="2400" dirty="0">
                <a:latin typeface="Comic Sans MS" pitchFamily="66" charset="0"/>
              </a:rPr>
              <a:t> and the plasticity of </a:t>
            </a:r>
            <a:r>
              <a:rPr lang="en-US" altLang="en-US" sz="2400" b="1" dirty="0">
                <a:solidFill>
                  <a:srgbClr val="0000FF"/>
                </a:solidFill>
                <a:latin typeface="Comic Sans MS" pitchFamily="66" charset="0"/>
              </a:rPr>
              <a:t>normally consolidated clay </a:t>
            </a:r>
            <a:r>
              <a:rPr lang="en-US" altLang="en-US" sz="2400" dirty="0">
                <a:latin typeface="Comic Sans MS" pitchFamily="66" charset="0"/>
              </a:rPr>
              <a:t>is proposed by </a:t>
            </a:r>
            <a:r>
              <a:rPr lang="en-US" altLang="en-US" sz="2400" dirty="0" err="1">
                <a:latin typeface="Comic Sans MS" pitchFamily="66" charset="0"/>
              </a:rPr>
              <a:t>Alpan</a:t>
            </a:r>
            <a:r>
              <a:rPr lang="en-US" altLang="en-US" sz="2400" dirty="0">
                <a:latin typeface="Comic Sans MS" pitchFamily="66" charset="0"/>
              </a:rPr>
              <a:t> (1967)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ü"/>
            </a:pPr>
            <a:endParaRPr lang="en-US" altLang="en-US" sz="1200" dirty="0">
              <a:latin typeface="Comic Sans MS" pitchFamily="66" charset="0"/>
            </a:endParaRPr>
          </a:p>
        </p:txBody>
      </p:sp>
      <p:graphicFrame>
        <p:nvGraphicFramePr>
          <p:cNvPr id="2150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333192"/>
              </p:ext>
            </p:extLst>
          </p:nvPr>
        </p:nvGraphicFramePr>
        <p:xfrm>
          <a:off x="3124200" y="2743200"/>
          <a:ext cx="40560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" name="Equation" r:id="rId3" imgW="1587500" imgH="228600" progId="Equation.DSMT4">
                  <p:embed/>
                </p:oleObj>
              </mc:Choice>
              <mc:Fallback>
                <p:oleObj name="Equation" r:id="rId3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43200"/>
                        <a:ext cx="4056063" cy="509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394364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altLang="en-US" sz="2400" dirty="0"/>
              <a:t>Where PI is the plasticity index of the soil. other empirical correlations were proposed by </a:t>
            </a:r>
            <a:r>
              <a:rPr lang="en-US" altLang="en-US" sz="2400" dirty="0" err="1"/>
              <a:t>Mayne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Kulhawy</a:t>
            </a:r>
            <a:r>
              <a:rPr lang="en-US" altLang="en-US" sz="2400" dirty="0"/>
              <a:t> (1982)</a:t>
            </a:r>
          </a:p>
          <a:p>
            <a:pPr marL="2000250" lvl="4" indent="-171450" algn="just">
              <a:buFont typeface="Wingdings" pitchFamily="2" charset="2"/>
              <a:buChar char="ü"/>
            </a:pPr>
            <a:endParaRPr lang="en-US" altLang="en-US" sz="1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91"/>
              </p:ext>
            </p:extLst>
          </p:nvPr>
        </p:nvGraphicFramePr>
        <p:xfrm>
          <a:off x="1143000" y="4410027"/>
          <a:ext cx="66516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" name="Equation" r:id="rId5" imgW="2603500" imgH="228600" progId="Equation.DSMT4">
                  <p:embed/>
                </p:oleObj>
              </mc:Choice>
              <mc:Fallback>
                <p:oleObj name="Equation" r:id="rId5" imgW="2603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0027"/>
                        <a:ext cx="6651625" cy="509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277745"/>
              </p:ext>
            </p:extLst>
          </p:nvPr>
        </p:nvGraphicFramePr>
        <p:xfrm>
          <a:off x="1371600" y="5410200"/>
          <a:ext cx="70088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1" name="Equation" r:id="rId7" imgW="2743200" imgH="228600" progId="Equation.DSMT4">
                  <p:embed/>
                </p:oleObj>
              </mc:Choice>
              <mc:Fallback>
                <p:oleObj name="Equation" r:id="rId7" imgW="2743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7008813" cy="5095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5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lvl="1"/>
            <a:r>
              <a:rPr lang="en-GB" sz="2400" b="1" dirty="0">
                <a:solidFill>
                  <a:srgbClr val="0000FF"/>
                </a:solidFill>
                <a:latin typeface="Comic Sans MS" pitchFamily="66" charset="0"/>
              </a:rPr>
              <a:t>3.3. Active and Passive Lateral Earth Pressures</a:t>
            </a:r>
            <a:endParaRPr lang="en-US" sz="4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Failure</a:t>
            </a:r>
            <a:r>
              <a:rPr lang="en-US" sz="1800" dirty="0">
                <a:latin typeface="Comic Sans MS" pitchFamily="66" charset="0"/>
              </a:rPr>
              <a:t> of the backfill soil occurs by two mechanisms depending on the direction of </a:t>
            </a:r>
            <a:r>
              <a:rPr lang="en-US" sz="1800" b="1" dirty="0">
                <a:latin typeface="Comic Sans MS" pitchFamily="66" charset="0"/>
              </a:rPr>
              <a:t>wall displacement</a:t>
            </a:r>
            <a:r>
              <a:rPr lang="en-US" sz="18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dirty="0">
                <a:latin typeface="Comic Sans MS" pitchFamily="66" charset="0"/>
              </a:rPr>
              <a:t>If the displacement of the wall is </a:t>
            </a:r>
            <a:r>
              <a:rPr lang="en-US" sz="1800" b="1" dirty="0">
                <a:latin typeface="Comic Sans MS" pitchFamily="66" charset="0"/>
              </a:rPr>
              <a:t>away from the backfill soil </a:t>
            </a:r>
            <a:r>
              <a:rPr lang="en-US" sz="1800" dirty="0">
                <a:latin typeface="Comic Sans MS" pitchFamily="66" charset="0"/>
              </a:rPr>
              <a:t>the resulting failure is called </a:t>
            </a:r>
            <a:r>
              <a:rPr lang="en-US" sz="1800" i="1" dirty="0">
                <a:latin typeface="Comic Sans MS" pitchFamily="66" charset="0"/>
              </a:rPr>
              <a:t>active</a:t>
            </a:r>
            <a:r>
              <a:rPr lang="en-US" sz="1800" dirty="0">
                <a:latin typeface="Comic Sans MS" pitchFamily="66" charset="0"/>
              </a:rPr>
              <a:t> and the lateral pressure exerted on the wall by the backfill soil is called </a:t>
            </a:r>
            <a:r>
              <a:rPr lang="en-US" sz="1800" b="1" i="1" dirty="0">
                <a:solidFill>
                  <a:srgbClr val="FF0000"/>
                </a:solidFill>
                <a:latin typeface="Comic Sans MS" pitchFamily="66" charset="0"/>
              </a:rPr>
              <a:t>active lateral earth pressure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dirty="0">
                <a:latin typeface="Comic Sans MS" pitchFamily="66" charset="0"/>
              </a:rPr>
              <a:t>A </a:t>
            </a:r>
            <a:r>
              <a:rPr lang="en-US" sz="1800" i="1" dirty="0">
                <a:latin typeface="Comic Sans MS" pitchFamily="66" charset="0"/>
              </a:rPr>
              <a:t>passive</a:t>
            </a:r>
            <a:r>
              <a:rPr lang="en-US" sz="1800" dirty="0">
                <a:latin typeface="Comic Sans MS" pitchFamily="66" charset="0"/>
              </a:rPr>
              <a:t> failure occurs if the wall is </a:t>
            </a:r>
            <a:r>
              <a:rPr lang="en-US" sz="1800" b="1" dirty="0">
                <a:latin typeface="Comic Sans MS" pitchFamily="66" charset="0"/>
              </a:rPr>
              <a:t>displaced towards the backfill </a:t>
            </a:r>
            <a:r>
              <a:rPr lang="en-US" sz="1800" dirty="0">
                <a:latin typeface="Comic Sans MS" pitchFamily="66" charset="0"/>
              </a:rPr>
              <a:t>soil until the limiting displacement is achieved. the passive resistance provided by the backfill soil against the wall displacement is called </a:t>
            </a:r>
            <a:r>
              <a:rPr lang="en-US" sz="1800" b="1" i="1" dirty="0">
                <a:solidFill>
                  <a:srgbClr val="FF0000"/>
                </a:solidFill>
                <a:latin typeface="Comic Sans MS" pitchFamily="66" charset="0"/>
              </a:rPr>
              <a:t>passive earth pressure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dirty="0">
                <a:latin typeface="Comic Sans MS" pitchFamily="66" charset="0"/>
              </a:rPr>
              <a:t>In the next sections, we will deal with two active and passive earth pressure theories: one proposed by </a:t>
            </a:r>
            <a:r>
              <a:rPr lang="en-US" sz="1800" b="1" dirty="0" err="1">
                <a:latin typeface="Comic Sans MS" pitchFamily="66" charset="0"/>
              </a:rPr>
              <a:t>Rankine</a:t>
            </a:r>
            <a:r>
              <a:rPr lang="en-US" sz="1800" b="1" dirty="0">
                <a:latin typeface="Comic Sans MS" pitchFamily="66" charset="0"/>
              </a:rPr>
              <a:t> (1857) and the other by Coulomb (1776</a:t>
            </a:r>
            <a:r>
              <a:rPr lang="en-US" sz="1800" dirty="0">
                <a:latin typeface="Comic Sans MS" pitchFamily="66" charset="0"/>
              </a:rPr>
              <a:t>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07818"/>
            <a:ext cx="8763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>
                <a:solidFill>
                  <a:srgbClr val="0000FF"/>
                </a:solidFill>
                <a:latin typeface="Comic Sans MS" pitchFamily="66" charset="0"/>
              </a:rPr>
              <a:t>3.3.1 Rankine’s </a:t>
            </a:r>
            <a:r>
              <a:rPr lang="en-US" altLang="en-US" sz="2800" b="1" u="sng" dirty="0">
                <a:solidFill>
                  <a:srgbClr val="FF0000"/>
                </a:solidFill>
                <a:latin typeface="Comic Sans MS" pitchFamily="66" charset="0"/>
              </a:rPr>
              <a:t>Active</a:t>
            </a:r>
            <a:r>
              <a:rPr lang="en-US" altLang="en-US" sz="2800" b="1" u="sng" dirty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en-US" altLang="en-US" sz="2800" b="1" u="sng" dirty="0">
                <a:solidFill>
                  <a:srgbClr val="FF0000"/>
                </a:solidFill>
                <a:latin typeface="Comic Sans MS" pitchFamily="66" charset="0"/>
              </a:rPr>
              <a:t>passive</a:t>
            </a:r>
            <a:r>
              <a:rPr lang="en-US" altLang="en-US" sz="2800" b="1" u="sng" dirty="0">
                <a:solidFill>
                  <a:srgbClr val="0000FF"/>
                </a:solidFill>
                <a:latin typeface="Comic Sans MS" pitchFamily="66" charset="0"/>
              </a:rPr>
              <a:t> Theory</a:t>
            </a:r>
            <a:endParaRPr lang="en-US" altLang="en-US" sz="28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470026"/>
              </p:ext>
            </p:extLst>
          </p:nvPr>
        </p:nvGraphicFramePr>
        <p:xfrm>
          <a:off x="609600" y="2546866"/>
          <a:ext cx="469423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3" name="Equation" r:id="rId3" imgW="1409088" imgH="266584" progId="Equation.DSMT4">
                  <p:embed/>
                </p:oleObj>
              </mc:Choice>
              <mc:Fallback>
                <p:oleObj name="Equation" r:id="rId3" imgW="140908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46866"/>
                        <a:ext cx="4694238" cy="773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7782" r="9505"/>
          <a:stretch>
            <a:fillRect/>
          </a:stretch>
        </p:blipFill>
        <p:spPr bwMode="auto">
          <a:xfrm>
            <a:off x="1676400" y="3449782"/>
            <a:ext cx="68199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264" y="79254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Consider a vertical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frictionless</a:t>
            </a:r>
            <a:r>
              <a:rPr lang="en-US" sz="2400" dirty="0">
                <a:latin typeface="Comic Sans MS" pitchFamily="66" charset="0"/>
              </a:rPr>
              <a:t> (smooth) wall retaining a soil mass in both front and back of the wall;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vertical walls only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2731532"/>
            <a:ext cx="30861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For cohesive backfill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3000" y="1954256"/>
                <a:ext cx="6115050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ker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2800" b="1" i="1" ker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</m:sSub>
                    <m:r>
                      <a:rPr lang="en-US" sz="2800" b="1" i="1" ker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ker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kern="0">
                            <a:latin typeface="Cambria Math"/>
                            <a:ea typeface="Cambria Math"/>
                          </a:rPr>
                          <m:t>𝑲</m:t>
                        </m:r>
                      </m:e>
                      <m:sub>
                        <m:r>
                          <a:rPr lang="en-US" sz="2800" b="1" i="1" ker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</m:sSub>
                    <m:r>
                      <a:rPr lang="en-US" sz="2800" b="1" i="1" ker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800" b="1" i="1" kern="0"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r>
                  <a:rPr lang="en-US" sz="2800" b="1" kern="0" dirty="0"/>
                  <a:t> </a:t>
                </a:r>
                <a:r>
                  <a:rPr lang="en-US" b="1" kern="0" dirty="0">
                    <a:latin typeface="Comic Sans MS" pitchFamily="66" charset="0"/>
                  </a:rPr>
                  <a:t>for non-cohesive soil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54256"/>
                <a:ext cx="611505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058" y="3475121"/>
            <a:ext cx="4217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For lateral earth pressure (active) :</a:t>
            </a:r>
          </a:p>
        </p:txBody>
      </p:sp>
    </p:spTree>
    <p:extLst>
      <p:ext uri="{BB962C8B-B14F-4D97-AF65-F5344CB8AC3E}">
        <p14:creationId xmlns:p14="http://schemas.microsoft.com/office/powerpoint/2010/main" val="31376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Lateral0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1556" y="2687061"/>
            <a:ext cx="7707313" cy="39423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490461" y="2003064"/>
            <a:ext cx="339725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tan</a:t>
            </a:r>
            <a:r>
              <a:rPr lang="en-US" sz="24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(45 -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/2)</a:t>
            </a:r>
          </a:p>
        </p:txBody>
      </p:sp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457200" y="2003064"/>
            <a:ext cx="38862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</a:t>
            </a:r>
            <a:r>
              <a:rPr lang="en-US" sz="32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2cKa</a:t>
            </a: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1021556" y="105352"/>
            <a:ext cx="7589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RANKINE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ACTIVE EARTH PRESSURE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263236" y="628572"/>
            <a:ext cx="6591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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 tan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(45-/2)-2c.tan (45-/2) 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6591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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 tan</a:t>
            </a:r>
            <a:r>
              <a:rPr lang="en-US" sz="2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(45-/2)-2c.tan (45-/2)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2493" y="633313"/>
            <a:ext cx="2869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From chapter 1; Mohr-coulomb theory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1148" y="3048184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for C- 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ɸ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soils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383467" y="340821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Tension zone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ED5C6-A839-4943-85BD-134ABCB61A9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99180"/>
              </p:ext>
            </p:extLst>
          </p:nvPr>
        </p:nvGraphicFramePr>
        <p:xfrm>
          <a:off x="2216943" y="4648200"/>
          <a:ext cx="337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8" name="Equation" r:id="rId4" imgW="1320227" imgH="418918" progId="Equation.DSMT4">
                  <p:embed/>
                </p:oleObj>
              </mc:Choice>
              <mc:Fallback>
                <p:oleObj name="Equation" r:id="rId4" imgW="1320227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943" y="4648200"/>
                        <a:ext cx="3376613" cy="935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1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985000" cy="5048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>
                <a:solidFill>
                  <a:srgbClr val="0000FF"/>
                </a:solidFill>
              </a:rPr>
              <a:t>ACTIVE EARTH PRESSURE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492918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Note :</a:t>
            </a:r>
          </a:p>
          <a:p>
            <a:pPr marL="0" indent="0" algn="just"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	z = 0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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v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= 0 ; 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a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= -2cK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a</a:t>
            </a:r>
            <a:endParaRPr lang="en-US" dirty="0">
              <a:latin typeface="Comic Sans MS" pitchFamily="66" charset="0"/>
              <a:sym typeface="Symbol" pitchFamily="18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dirty="0">
                <a:latin typeface="Comic Sans MS" pitchFamily="66" charset="0"/>
                <a:sym typeface="Symbol" pitchFamily="18" charset="2"/>
              </a:rPr>
              <a:t>	z = H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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v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= H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b="1" dirty="0">
                <a:latin typeface="Comic Sans MS" pitchFamily="66" charset="0"/>
                <a:sym typeface="Symbol" pitchFamily="18" charset="2"/>
              </a:rPr>
              <a:t>The tensile stress decreases 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with depth and becomes zero at a depth z = </a:t>
            </a:r>
            <a:r>
              <a:rPr lang="en-US" dirty="0" err="1">
                <a:latin typeface="Comic Sans MS" pitchFamily="66" charset="0"/>
                <a:sym typeface="Symbol" pitchFamily="18" charset="2"/>
              </a:rPr>
              <a:t>z</a:t>
            </a:r>
            <a:r>
              <a:rPr lang="en-US" baseline="-25000" dirty="0" err="1">
                <a:latin typeface="Comic Sans MS" pitchFamily="66" charset="0"/>
                <a:sym typeface="Symbol" pitchFamily="18" charset="2"/>
              </a:rPr>
              <a:t>c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or</a:t>
            </a:r>
          </a:p>
          <a:p>
            <a:pPr marL="0" indent="0" algn="just" eaLnBrk="1" hangingPunct="1">
              <a:buFontTx/>
              <a:buNone/>
            </a:pPr>
            <a:r>
              <a:rPr lang="en-US" dirty="0">
                <a:latin typeface="Comic Sans MS" pitchFamily="66" charset="0"/>
                <a:sym typeface="Symbol" pitchFamily="18" charset="2"/>
              </a:rPr>
              <a:t>	</a:t>
            </a:r>
            <a:r>
              <a:rPr lang="en-US" dirty="0" err="1">
                <a:latin typeface="Comic Sans MS" pitchFamily="66" charset="0"/>
                <a:sym typeface="Symbol" pitchFamily="18" charset="2"/>
              </a:rPr>
              <a:t>z</a:t>
            </a:r>
            <a:r>
              <a:rPr lang="en-US" baseline="-25000" dirty="0" err="1">
                <a:latin typeface="Comic Sans MS" pitchFamily="66" charset="0"/>
                <a:sym typeface="Symbol" pitchFamily="18" charset="2"/>
              </a:rPr>
              <a:t>c</a:t>
            </a:r>
            <a:r>
              <a:rPr lang="en-US" dirty="0" err="1">
                <a:latin typeface="Comic Sans MS" pitchFamily="66" charset="0"/>
                <a:sym typeface="Symbol" pitchFamily="18" charset="2"/>
              </a:rPr>
              <a:t>K</a:t>
            </a:r>
            <a:r>
              <a:rPr lang="en-US" baseline="-25000" dirty="0" err="1">
                <a:latin typeface="Comic Sans MS" pitchFamily="66" charset="0"/>
                <a:sym typeface="Symbol" pitchFamily="18" charset="2"/>
              </a:rPr>
              <a:t>a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– 2cK</a:t>
            </a:r>
            <a:r>
              <a:rPr lang="en-US" baseline="-25000" dirty="0">
                <a:latin typeface="Comic Sans MS" pitchFamily="66" charset="0"/>
                <a:sym typeface="Symbol" pitchFamily="18" charset="2"/>
              </a:rPr>
              <a:t>a</a:t>
            </a:r>
            <a:r>
              <a:rPr lang="en-US" dirty="0">
                <a:latin typeface="Comic Sans MS" pitchFamily="66" charset="0"/>
                <a:sym typeface="Symbol" pitchFamily="18" charset="2"/>
              </a:rPr>
              <a:t> = 0</a:t>
            </a:r>
          </a:p>
          <a:p>
            <a:pPr marL="0" indent="0" algn="just" eaLnBrk="1" hangingPunct="1">
              <a:buFontTx/>
              <a:buNone/>
            </a:pPr>
            <a:r>
              <a:rPr lang="en-US" dirty="0">
                <a:latin typeface="Comic Sans MS" pitchFamily="66" charset="0"/>
                <a:sym typeface="Symbol" pitchFamily="18" charset="2"/>
              </a:rPr>
              <a:t>and</a:t>
            </a:r>
          </a:p>
        </p:txBody>
      </p:sp>
      <p:graphicFrame>
        <p:nvGraphicFramePr>
          <p:cNvPr id="512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6688" y="4964113"/>
          <a:ext cx="245745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2" name="Equation" r:id="rId3" imgW="736600" imgH="457200" progId="Equation.3">
                  <p:embed/>
                </p:oleObj>
              </mc:Choice>
              <mc:Fallback>
                <p:oleObj name="Equation" r:id="rId3" imgW="73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4964113"/>
                        <a:ext cx="2457450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4757738" y="5357813"/>
            <a:ext cx="376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4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depth of tensile crack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58719" y="6326703"/>
            <a:ext cx="2133600" cy="365125"/>
          </a:xfrm>
        </p:spPr>
        <p:txBody>
          <a:bodyPr/>
          <a:lstStyle/>
          <a:p>
            <a:fld id="{B892B674-80F0-4969-BE21-4121AF098CC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3571" name="Picture 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15013"/>
            <a:ext cx="122951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9800" y="601134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undrained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condition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2B674-80F0-4969-BE21-4121AF098CC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0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Defau K.(Msc)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Objectives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Understand </a:t>
            </a:r>
            <a:r>
              <a:rPr lang="en-US" sz="2400" dirty="0">
                <a:latin typeface="Comic Sans MS" pitchFamily="66" charset="0"/>
              </a:rPr>
              <a:t>lateral earth pressure.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Determine lateral earth pressure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41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2B674-80F0-4969-BE21-4121AF098CC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388"/>
            <a:ext cx="7434263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43075"/>
            <a:ext cx="530629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6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2B674-80F0-4969-BE21-4121AF098CC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1"/>
            <a:ext cx="8534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60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2B674-80F0-4969-BE21-4121AF098CC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29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By Defau K.(Msc)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2B674-80F0-4969-BE21-4121AF098CC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686800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7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2B674-80F0-4969-BE21-4121AF098C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741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23528" y="44624"/>
            <a:ext cx="8610160" cy="6553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>
                <a:sym typeface="Wingdings" pitchFamily="2" charset="2"/>
              </a:rPr>
              <a:t></a:t>
            </a:r>
            <a:r>
              <a:rPr lang="en-US" sz="2800" dirty="0">
                <a:sym typeface="Wingdings" pitchFamily="2" charset="2"/>
              </a:rPr>
              <a:t>	</a:t>
            </a:r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coefficient of active earth pressure, </a:t>
            </a:r>
            <a:r>
              <a:rPr lang="en-US" sz="3600" b="1" dirty="0" err="1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3600" b="1" baseline="-25000" dirty="0" err="1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en-US" sz="3600" b="1" baseline="-25000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  <a:defRPr/>
            </a:pPr>
            <a:r>
              <a:rPr lang="en-US" sz="2800" dirty="0">
                <a:sym typeface="Wingdings" pitchFamily="2" charset="2"/>
              </a:rPr>
              <a:t>	Lateral soil pressure, </a:t>
            </a:r>
            <a:r>
              <a:rPr lang="en-US" sz="2800" b="1" dirty="0">
                <a:sym typeface="Symbol" pitchFamily="18" charset="2"/>
              </a:rPr>
              <a:t></a:t>
            </a:r>
            <a:r>
              <a:rPr lang="en-US" sz="2800" b="1" baseline="-25000" dirty="0">
                <a:sym typeface="Symbol" pitchFamily="18" charset="2"/>
              </a:rPr>
              <a:t>a</a:t>
            </a:r>
            <a:r>
              <a:rPr lang="en-US" sz="2800" b="1" dirty="0">
                <a:sym typeface="Symbol" pitchFamily="18" charset="2"/>
              </a:rPr>
              <a:t> = </a:t>
            </a:r>
            <a:r>
              <a:rPr lang="en-US" sz="2800" b="1" dirty="0" err="1">
                <a:sym typeface="Symbol" pitchFamily="18" charset="2"/>
              </a:rPr>
              <a:t>K</a:t>
            </a:r>
            <a:r>
              <a:rPr lang="en-US" sz="2800" b="1" baseline="-25000" dirty="0" err="1">
                <a:sym typeface="Symbol" pitchFamily="18" charset="2"/>
              </a:rPr>
              <a:t>a</a:t>
            </a:r>
            <a:r>
              <a:rPr lang="en-US" sz="2800" b="1" dirty="0" err="1">
                <a:sym typeface="Symbol" pitchFamily="18" charset="2"/>
              </a:rPr>
              <a:t>H</a:t>
            </a:r>
            <a:r>
              <a:rPr lang="en-US" sz="2800" b="1" dirty="0">
                <a:sym typeface="Symbol" pitchFamily="18" charset="2"/>
              </a:rPr>
              <a:t> for non-cohesive</a:t>
            </a:r>
          </a:p>
          <a:p>
            <a:pPr>
              <a:buFont typeface="Arial"/>
              <a:buNone/>
              <a:defRPr/>
            </a:pPr>
            <a:r>
              <a:rPr lang="en-US" sz="2800" dirty="0">
                <a:sym typeface="Wingdings" pitchFamily="2" charset="2"/>
              </a:rPr>
              <a:t>	Resultant force per unit length of wall,</a:t>
            </a:r>
          </a:p>
          <a:p>
            <a:pPr>
              <a:buNone/>
              <a:defRPr/>
            </a:pPr>
            <a:r>
              <a:rPr lang="en-US" sz="2800" b="1" dirty="0">
                <a:sym typeface="Wingdings" pitchFamily="2" charset="2"/>
              </a:rPr>
              <a:t>P</a:t>
            </a:r>
            <a:r>
              <a:rPr lang="en-US" sz="2800" b="1" baseline="-25000" dirty="0">
                <a:sym typeface="Wingdings" pitchFamily="2" charset="2"/>
              </a:rPr>
              <a:t>a </a:t>
            </a:r>
            <a:r>
              <a:rPr lang="en-US" sz="2800" b="1" dirty="0">
                <a:sym typeface="Wingdings" pitchFamily="2" charset="2"/>
              </a:rPr>
              <a:t>= ½ </a:t>
            </a:r>
            <a:r>
              <a:rPr lang="en-US" sz="2800" b="1" dirty="0">
                <a:sym typeface="Symbol" pitchFamily="18" charset="2"/>
              </a:rPr>
              <a:t>K</a:t>
            </a:r>
            <a:r>
              <a:rPr lang="en-US" sz="2800" b="1" baseline="-25000" dirty="0">
                <a:sym typeface="Symbol" pitchFamily="18" charset="2"/>
              </a:rPr>
              <a:t>a</a:t>
            </a:r>
            <a:r>
              <a:rPr lang="en-US" sz="2800" b="1" dirty="0">
                <a:sym typeface="Symbol" pitchFamily="18" charset="2"/>
              </a:rPr>
              <a:t>H</a:t>
            </a:r>
            <a:r>
              <a:rPr lang="en-US" sz="2800" b="1" baseline="30000" dirty="0">
                <a:sym typeface="Symbol" pitchFamily="18" charset="2"/>
              </a:rPr>
              <a:t>2 </a:t>
            </a:r>
            <a:r>
              <a:rPr lang="en-US" sz="2800" b="1" dirty="0">
                <a:sym typeface="Symbol" pitchFamily="18" charset="2"/>
              </a:rPr>
              <a:t> for non-cohesive</a:t>
            </a:r>
            <a:endParaRPr lang="en-US" dirty="0">
              <a:sym typeface="Symbol" pitchFamily="18" charset="2"/>
            </a:endParaRPr>
          </a:p>
          <a:p>
            <a:pPr>
              <a:buFont typeface="Arial"/>
              <a:buNone/>
            </a:pPr>
            <a:endParaRPr lang="en-US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91698"/>
              </p:ext>
            </p:extLst>
          </p:nvPr>
        </p:nvGraphicFramePr>
        <p:xfrm>
          <a:off x="1692325" y="1914525"/>
          <a:ext cx="2732433" cy="9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0" name="Equation" r:id="rId3" imgW="1244600" imgH="431800" progId="Equation.3">
                  <p:embed/>
                </p:oleObj>
              </mc:Choice>
              <mc:Fallback>
                <p:oleObj name="Equation" r:id="rId3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325" y="1914525"/>
                        <a:ext cx="2732433" cy="9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45236"/>
              </p:ext>
            </p:extLst>
          </p:nvPr>
        </p:nvGraphicFramePr>
        <p:xfrm>
          <a:off x="1692325" y="762000"/>
          <a:ext cx="1871563" cy="91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1" name="Equation" r:id="rId5" imgW="863225" imgH="418918" progId="Equation.3">
                  <p:embed/>
                </p:oleObj>
              </mc:Choice>
              <mc:Fallback>
                <p:oleObj name="Equation" r:id="rId5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325" y="762000"/>
                        <a:ext cx="1871563" cy="91401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36598"/>
              </p:ext>
            </p:extLst>
          </p:nvPr>
        </p:nvGraphicFramePr>
        <p:xfrm>
          <a:off x="1692325" y="3065464"/>
          <a:ext cx="4103811" cy="963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2" name="Equation" r:id="rId7" imgW="2286000" imgH="533400" progId="Equation.3">
                  <p:embed/>
                </p:oleObj>
              </mc:Choice>
              <mc:Fallback>
                <p:oleObj name="Equation" r:id="rId7" imgW="2286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325" y="3065464"/>
                        <a:ext cx="4103811" cy="9637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076576" y="1196752"/>
            <a:ext cx="3671888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***	Normally (</a:t>
            </a:r>
            <a:r>
              <a:rPr lang="en-US" sz="2000" b="1" dirty="0" err="1"/>
              <a:t>i</a:t>
            </a:r>
            <a:r>
              <a:rPr lang="en-US" sz="2000" b="1" dirty="0"/>
              <a:t>) and (ii) use for horizontal backfill while (iii) use for sloping backfill.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43038" y="213042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ii)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43038" y="97948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i)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971600" y="32115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iii)</a:t>
            </a: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295400"/>
            <a:ext cx="8363272" cy="4029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Calculate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Rankine active force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 unit length of the wall shown </a:t>
            </a:r>
            <a:r>
              <a:rPr lang="en-US" sz="3200" dirty="0">
                <a:latin typeface="Comic Sans MS" pitchFamily="66" charset="0"/>
              </a:rPr>
              <a:t>below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and also determine the location of the resultant.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56100" y="35004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356100" y="35004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32138" y="54451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563938" y="34290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32138" y="42195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43438" y="39322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87900" y="3787775"/>
            <a:ext cx="2952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=15.7kN/m</a:t>
            </a:r>
            <a:r>
              <a:rPr lang="en-US" baseline="30000" dirty="0">
                <a:cs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’=30</a:t>
            </a:r>
            <a:r>
              <a:rPr lang="en-US" dirty="0">
                <a:sym typeface="Symbol" pitchFamily="18" charset="2"/>
              </a:rPr>
              <a:t>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c’=0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EXAMPLE </a:t>
            </a:r>
            <a:r>
              <a:rPr lang="en-US" b="1" dirty="0">
                <a:solidFill>
                  <a:srgbClr val="0000FF"/>
                </a:solidFill>
              </a:rPr>
              <a:t>ACTIVE LEP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608400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Ans</a:t>
            </a:r>
            <a:r>
              <a:rPr lang="en-US" dirty="0"/>
              <a:t> : Pa = 65.4kN/m , y = 1.67m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8735"/>
            <a:ext cx="8229600" cy="540226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altLang="en-US" sz="2800" b="1" dirty="0"/>
              <a:t>For total passive pressure for non cohesive soils</a:t>
            </a:r>
            <a:r>
              <a:rPr lang="en-US" altLang="en-US" sz="2400" dirty="0"/>
              <a:t>:</a:t>
            </a:r>
          </a:p>
          <a:p>
            <a:pPr algn="just">
              <a:buFont typeface="Wingdings" pitchFamily="2" charset="2"/>
              <a:buChar char="ü"/>
            </a:pPr>
            <a:endParaRPr lang="en-US" altLang="en-US" sz="2400" dirty="0"/>
          </a:p>
          <a:p>
            <a:pPr algn="just">
              <a:buFont typeface="Wingdings" pitchFamily="2" charset="2"/>
              <a:buChar char="ü"/>
            </a:pPr>
            <a:endParaRPr lang="en-US" altLang="en-US" sz="2400" dirty="0"/>
          </a:p>
          <a:p>
            <a:pPr algn="just">
              <a:buFont typeface="Wingdings" pitchFamily="2" charset="2"/>
              <a:buChar char="ü"/>
            </a:pPr>
            <a:endParaRPr lang="en-US" altLang="en-US" sz="2400" dirty="0"/>
          </a:p>
          <a:p>
            <a:pPr algn="just">
              <a:buFont typeface="Wingdings" pitchFamily="2" charset="2"/>
              <a:buChar char="ü"/>
            </a:pPr>
            <a:r>
              <a:rPr lang="en-US" altLang="en-US" sz="2400" b="1" dirty="0"/>
              <a:t>For total passive pressure for cohesive soils/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C- </a:t>
            </a:r>
            <a:r>
              <a:rPr lang="el-GR" sz="2400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soils </a:t>
            </a:r>
            <a:r>
              <a:rPr lang="en-US" altLang="en-US" sz="2000" dirty="0"/>
              <a:t>:</a:t>
            </a:r>
          </a:p>
          <a:p>
            <a:pPr marL="0" indent="0" algn="just">
              <a:buNone/>
            </a:pPr>
            <a:r>
              <a:rPr lang="en-US" altLang="en-US" sz="2400" dirty="0"/>
              <a:t>	</a:t>
            </a:r>
            <a:endParaRPr lang="en-US" altLang="en-US" sz="2400" baseline="-25000" dirty="0"/>
          </a:p>
          <a:p>
            <a:pPr lvl="4" algn="just">
              <a:buFont typeface="Wingdings" pitchFamily="2" charset="2"/>
              <a:buChar char="ü"/>
            </a:pPr>
            <a:endParaRPr lang="en-US" altLang="en-US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30247"/>
            <a:ext cx="82296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u="sng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3.3.2 RANKIN’S PASSIVE CONDITION</a:t>
            </a: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57937"/>
              </p:ext>
            </p:extLst>
          </p:nvPr>
        </p:nvGraphicFramePr>
        <p:xfrm>
          <a:off x="3513137" y="1752600"/>
          <a:ext cx="24987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7" name="Equation" r:id="rId3" imgW="977476" imgH="393529" progId="Equation.DSMT4">
                  <p:embed/>
                </p:oleObj>
              </mc:Choice>
              <mc:Fallback>
                <p:oleObj name="Equation" r:id="rId3" imgW="97747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7" y="1752600"/>
                        <a:ext cx="24987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6052127"/>
            <a:ext cx="24288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en-US" sz="36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</a:t>
            </a:r>
            <a:r>
              <a:rPr lang="en-US" sz="3600" b="1" i="1" kern="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36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&lt; </a:t>
            </a:r>
            <a:r>
              <a:rPr lang="en-US" sz="36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3600" b="1" i="1" kern="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36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 </a:t>
            </a:r>
            <a:r>
              <a:rPr lang="en-US" sz="3600" b="1" i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sz="3600" b="1" i="1" kern="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endParaRPr lang="en-US" sz="3600" b="1" i="1" kern="0" baseline="-25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02609"/>
              </p:ext>
            </p:extLst>
          </p:nvPr>
        </p:nvGraphicFramePr>
        <p:xfrm>
          <a:off x="1676400" y="3048000"/>
          <a:ext cx="6172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8" name="Equation" r:id="rId5" imgW="2082800" imgH="838200" progId="Equation.3">
                  <p:embed/>
                </p:oleObj>
              </mc:Choice>
              <mc:Fallback>
                <p:oleObj name="Equation" r:id="rId5" imgW="2082800" imgH="838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6172200" cy="1828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491139"/>
              </p:ext>
            </p:extLst>
          </p:nvPr>
        </p:nvGraphicFramePr>
        <p:xfrm>
          <a:off x="2470222" y="5029200"/>
          <a:ext cx="4584556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9" name="Equation" r:id="rId7" imgW="1841500" imgH="419100" progId="Equation.3">
                  <p:embed/>
                </p:oleObj>
              </mc:Choice>
              <mc:Fallback>
                <p:oleObj name="Equation" r:id="rId7" imgW="18415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222" y="5029200"/>
                        <a:ext cx="4584556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0" y="1276100"/>
                <a:ext cx="6477000" cy="56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ker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2800" b="1" i="1" kern="0" smtClean="0">
                            <a:latin typeface="Cambria Math"/>
                            <a:ea typeface="Cambria Math"/>
                          </a:rPr>
                          <m:t>𝒑</m:t>
                        </m:r>
                      </m:sub>
                    </m:sSub>
                    <m:r>
                      <a:rPr lang="en-US" sz="2800" b="1" i="1" ker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ker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kern="0">
                            <a:latin typeface="Cambria Math"/>
                            <a:ea typeface="Cambria Math"/>
                          </a:rPr>
                          <m:t>𝑲</m:t>
                        </m:r>
                      </m:e>
                      <m:sub>
                        <m:r>
                          <a:rPr lang="en-US" sz="2800" b="1" i="1" kern="0" smtClean="0">
                            <a:latin typeface="Cambria Math"/>
                            <a:ea typeface="Cambria Math"/>
                          </a:rPr>
                          <m:t>𝒑</m:t>
                        </m:r>
                      </m:sub>
                    </m:sSub>
                    <m:r>
                      <a:rPr lang="en-US" sz="2800" b="1" i="1" ker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2800" b="1" i="1" kern="0" smtClea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sz="2800" b="1" kern="0" dirty="0"/>
                  <a:t>           </a:t>
                </a:r>
                <a:r>
                  <a:rPr lang="en-US" b="1" kern="0" dirty="0">
                    <a:latin typeface="Comic Sans MS" pitchFamily="66" charset="0"/>
                  </a:rPr>
                  <a:t>for non-cohesive soil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76100"/>
                <a:ext cx="6477000" cy="561820"/>
              </a:xfrm>
              <a:prstGeom prst="rect">
                <a:avLst/>
              </a:prstGeom>
              <a:blipFill rotWithShape="1">
                <a:blip r:embed="rId9"/>
                <a:stretch>
                  <a:fillRect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97324"/>
              </p:ext>
            </p:extLst>
          </p:nvPr>
        </p:nvGraphicFramePr>
        <p:xfrm>
          <a:off x="2581275" y="5867400"/>
          <a:ext cx="1685925" cy="7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0" name="Equation" r:id="rId10" imgW="545863" imgH="418918" progId="Equation.3">
                  <p:embed/>
                </p:oleObj>
              </mc:Choice>
              <mc:Fallback>
                <p:oleObj name="Equation" r:id="rId10" imgW="545863" imgH="418918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867400"/>
                        <a:ext cx="1685925" cy="7862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58825"/>
            <a:ext cx="8229600" cy="598488"/>
          </a:xfrm>
        </p:spPr>
        <p:txBody>
          <a:bodyPr>
            <a:normAutofit fontScale="90000"/>
          </a:bodyPr>
          <a:lstStyle/>
          <a:p>
            <a:r>
              <a:rPr lang="en-US" sz="3200" b="1" u="sng" kern="0" dirty="0">
                <a:solidFill>
                  <a:srgbClr val="0000FF"/>
                </a:solidFill>
                <a:latin typeface="Comic Sans MS" pitchFamily="66" charset="0"/>
              </a:rPr>
              <a:t>3.3.2 RANKIN’S PASSIVE CONDITION</a:t>
            </a:r>
            <a:br>
              <a:rPr lang="en-US" sz="3200" b="1" u="sng" kern="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altLang="en-US" sz="3200" b="1" dirty="0"/>
              <a:t>WITH COHESIVE BACKFILL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151063" y="2195513"/>
          <a:ext cx="44831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9" name="Equation" r:id="rId3" imgW="1346200" imgH="279400" progId="Equation.DSMT4">
                  <p:embed/>
                </p:oleObj>
              </mc:Choice>
              <mc:Fallback>
                <p:oleObj name="Equation" r:id="rId3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195513"/>
                        <a:ext cx="4483100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8557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cs typeface="+mn-cs"/>
              </a:rPr>
              <a:t>For lateral earth pressure (passive) :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	</a:t>
            </a:r>
            <a:endParaRPr lang="en-US" sz="2400" kern="0" baseline="-25000" dirty="0">
              <a:latin typeface="+mn-lt"/>
              <a:cs typeface="+mn-cs"/>
            </a:endParaRPr>
          </a:p>
          <a:p>
            <a:pPr marL="2057400" lvl="4" indent="-228600" algn="just">
              <a:spcBef>
                <a:spcPct val="20000"/>
              </a:spcBef>
              <a:defRPr/>
            </a:pPr>
            <a:endParaRPr lang="en-US" sz="1200" kern="0" dirty="0">
              <a:latin typeface="+mn-lt"/>
              <a:cs typeface="+mn-cs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928938"/>
            <a:ext cx="6343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51520" y="304800"/>
            <a:ext cx="8740080" cy="6400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>
                <a:sym typeface="Wingdings" pitchFamily="2" charset="2"/>
              </a:rPr>
              <a:t>	</a:t>
            </a:r>
            <a:r>
              <a:rPr lang="en-US" sz="3600" dirty="0">
                <a:sym typeface="Wingdings" pitchFamily="2" charset="2"/>
              </a:rPr>
              <a:t>coefficient of passive earth pressure, </a:t>
            </a:r>
            <a:r>
              <a:rPr lang="en-US" sz="3600" dirty="0" err="1">
                <a:sym typeface="Wingdings" pitchFamily="2" charset="2"/>
              </a:rPr>
              <a:t>K</a:t>
            </a:r>
            <a:r>
              <a:rPr lang="en-US" sz="3600" baseline="-25000" dirty="0" err="1">
                <a:sym typeface="Wingdings" pitchFamily="2" charset="2"/>
              </a:rPr>
              <a:t>p</a:t>
            </a:r>
            <a:r>
              <a:rPr lang="en-US" sz="3600" baseline="-25000" dirty="0">
                <a:sym typeface="Wingdings" pitchFamily="2" charset="2"/>
              </a:rPr>
              <a:t>  </a:t>
            </a: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</a:pPr>
            <a:endParaRPr lang="en-US" sz="2800" baseline="-25000" dirty="0">
              <a:sym typeface="Wingdings" pitchFamily="2" charset="2"/>
            </a:endParaRPr>
          </a:p>
          <a:p>
            <a:pPr>
              <a:buFont typeface="Arial"/>
              <a:buNone/>
              <a:defRPr/>
            </a:pPr>
            <a:r>
              <a:rPr lang="en-US" sz="2800" dirty="0">
                <a:sym typeface="Wingdings" pitchFamily="2" charset="2"/>
              </a:rPr>
              <a:t>	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24400" y="1267942"/>
            <a:ext cx="4093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***	Normally (</a:t>
            </a:r>
            <a:r>
              <a:rPr lang="en-US" sz="2000" dirty="0" err="1"/>
              <a:t>i</a:t>
            </a:r>
            <a:r>
              <a:rPr lang="en-US" sz="2000" dirty="0"/>
              <a:t>) and (ii) use for horizontal backfill while (iii) use for sloping backfill.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31070" y="2131542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ii)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1070" y="980604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59632" y="3212629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iii)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21606"/>
              </p:ext>
            </p:extLst>
          </p:nvPr>
        </p:nvGraphicFramePr>
        <p:xfrm>
          <a:off x="1848162" y="2131542"/>
          <a:ext cx="2375619" cy="80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3" name="Equation" r:id="rId3" imgW="1257300" imgH="431800" progId="Equation.3">
                  <p:embed/>
                </p:oleObj>
              </mc:Choice>
              <mc:Fallback>
                <p:oleObj name="Equation" r:id="rId3" imgW="125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162" y="2131542"/>
                        <a:ext cx="2375619" cy="8077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683150"/>
              </p:ext>
            </p:extLst>
          </p:nvPr>
        </p:nvGraphicFramePr>
        <p:xfrm>
          <a:off x="1981200" y="980604"/>
          <a:ext cx="1727547" cy="8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4" name="Equation" r:id="rId5" imgW="876300" imgH="419100" progId="Equation.3">
                  <p:embed/>
                </p:oleObj>
              </mc:Choice>
              <mc:Fallback>
                <p:oleObj name="Equation" r:id="rId5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80604"/>
                        <a:ext cx="1727547" cy="832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99410"/>
              </p:ext>
            </p:extLst>
          </p:nvPr>
        </p:nvGraphicFramePr>
        <p:xfrm>
          <a:off x="1195866" y="3962400"/>
          <a:ext cx="7543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5" name="Equation" r:id="rId7" imgW="2235200" imgH="533400" progId="Equation.3">
                  <p:embed/>
                </p:oleObj>
              </mc:Choice>
              <mc:Fallback>
                <p:oleObj name="Equation" r:id="rId7" imgW="2235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866" y="3962400"/>
                        <a:ext cx="7543800" cy="1676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Book Antiqua" pitchFamily="18" charset="0"/>
              </a:rPr>
              <a:t>CHAPTER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0216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3.1 Introduction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3.2 Definitions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3.3 Lateral </a:t>
            </a:r>
            <a:r>
              <a:rPr lang="en-US" b="1" dirty="0" smtClean="0">
                <a:solidFill>
                  <a:srgbClr val="0000FF"/>
                </a:solidFill>
                <a:latin typeface="Book Antiqua" pitchFamily="18" charset="0"/>
              </a:rPr>
              <a:t>Earth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Pressure(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At Rest, Active And Passive)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3.4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Rankine’s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 Lateral </a:t>
            </a:r>
            <a:r>
              <a:rPr lang="en-US" b="1" dirty="0" smtClean="0">
                <a:solidFill>
                  <a:srgbClr val="0000FF"/>
                </a:solidFill>
                <a:latin typeface="Book Antiqua" pitchFamily="18" charset="0"/>
              </a:rPr>
              <a:t>Earth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Pressure theory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3.5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Coulomb’s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 Lateral </a:t>
            </a:r>
            <a:r>
              <a:rPr lang="en-US" b="1" dirty="0" smtClean="0">
                <a:solidFill>
                  <a:srgbClr val="0000FF"/>
                </a:solidFill>
                <a:latin typeface="Book Antiqua" pitchFamily="18" charset="0"/>
              </a:rPr>
              <a:t>Earth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Pressure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8229600" cy="792162"/>
          </a:xfrm>
        </p:spPr>
        <p:txBody>
          <a:bodyPr/>
          <a:lstStyle/>
          <a:p>
            <a:pPr algn="l"/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EXAMPLE </a:t>
            </a:r>
            <a:r>
              <a:rPr lang="en-US" b="1" dirty="0">
                <a:solidFill>
                  <a:srgbClr val="FF0000"/>
                </a:solidFill>
              </a:rPr>
              <a:t>PASSIVE LEP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69483" y="990600"/>
            <a:ext cx="8550989" cy="5257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    </a:t>
            </a:r>
            <a:r>
              <a:rPr lang="en-US" dirty="0">
                <a:latin typeface="Comic Sans MS" pitchFamily="66" charset="0"/>
              </a:rPr>
              <a:t>For the retaining wall considered below, what is the Rankine passive force per unit length of the wall?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356100" y="3212406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356100" y="3212406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132138" y="515709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563938" y="314096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32138" y="3931543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43438" y="3644206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787900" y="3499743"/>
            <a:ext cx="2952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=15.7kN/m</a:t>
            </a:r>
            <a:r>
              <a:rPr lang="en-US" baseline="30000" dirty="0">
                <a:cs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’=30</a:t>
            </a:r>
            <a:r>
              <a:rPr lang="en-US" dirty="0">
                <a:cs typeface="Arial" charset="0"/>
                <a:sym typeface="Symbol"/>
              </a:rPr>
              <a:t>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c’=0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608400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Ans</a:t>
            </a:r>
            <a:r>
              <a:rPr lang="en-US" dirty="0"/>
              <a:t> : Pp = 588.75kN/m , y = 1.67m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152400"/>
            <a:ext cx="8229600" cy="598488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Active Earth Pressure- </a:t>
            </a:r>
            <a:r>
              <a:rPr lang="en-US" altLang="en-US" sz="3200" b="1" dirty="0">
                <a:solidFill>
                  <a:srgbClr val="FF0000"/>
                </a:solidFill>
              </a:rPr>
              <a:t>Backfill Soil Submerged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6322" b="8000"/>
          <a:stretch>
            <a:fillRect/>
          </a:stretch>
        </p:blipFill>
        <p:spPr bwMode="auto">
          <a:xfrm>
            <a:off x="714375" y="1752600"/>
            <a:ext cx="7673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3386138" cy="107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2262" y="838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400" kern="0" dirty="0">
                <a:solidFill>
                  <a:srgbClr val="0000FF"/>
                </a:solidFill>
                <a:latin typeface="Comic Sans MS" pitchFamily="66" charset="0"/>
              </a:rPr>
              <a:t>If backfill is affected by GWT, its effect is considered during determination of LEP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227921"/>
              </p:ext>
            </p:extLst>
          </p:nvPr>
        </p:nvGraphicFramePr>
        <p:xfrm>
          <a:off x="7086600" y="5638799"/>
          <a:ext cx="1853046" cy="450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9" name="Equation" r:id="rId5" imgW="558800" imgH="228600" progId="Equation.3">
                  <p:embed/>
                </p:oleObj>
              </mc:Choice>
              <mc:Fallback>
                <p:oleObj name="Equation" r:id="rId5" imgW="558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799"/>
                        <a:ext cx="1853046" cy="4505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341263"/>
              </p:ext>
            </p:extLst>
          </p:nvPr>
        </p:nvGraphicFramePr>
        <p:xfrm>
          <a:off x="7527925" y="3205452"/>
          <a:ext cx="1539875" cy="68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50" name="Equation" r:id="rId7" imgW="736280" imgH="393529" progId="Equation.3">
                  <p:embed/>
                </p:oleObj>
              </mc:Choice>
              <mc:Fallback>
                <p:oleObj name="Equation" r:id="rId7" imgW="73628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3205452"/>
                        <a:ext cx="1539875" cy="6807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02151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7104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50825" y="97372"/>
            <a:ext cx="8496300" cy="5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511175" indent="-223838"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</a:rPr>
              <a:t>Example </a:t>
            </a:r>
            <a:endParaRPr lang="el-GR" sz="3200" b="1" dirty="0">
              <a:solidFill>
                <a:schemeClr val="hlink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343400"/>
            <a:ext cx="4000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0" y="5007985"/>
            <a:ext cx="3324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5879" y="3454955"/>
            <a:ext cx="3113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</a:rPr>
              <a:t>Forces( area of LEP diagram)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250825" y="6284335"/>
            <a:ext cx="34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</a:rPr>
              <a:t>Location of resultant active force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92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16706" y="415802"/>
            <a:ext cx="849630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511175" indent="-223838"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itchFamily="18" charset="0"/>
                <a:ea typeface="SimSun" pitchFamily="2" charset="-122"/>
              </a:rPr>
              <a:t>Example 2(Layered soils)</a:t>
            </a:r>
            <a:endParaRPr lang="el-GR" sz="2800" b="1" dirty="0">
              <a:solidFill>
                <a:schemeClr val="hlink"/>
              </a:solidFill>
              <a:latin typeface="Times New Roman" pitchFamily="18" charset="0"/>
              <a:ea typeface="SimSun" pitchFamily="2" charset="-122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768475" y="2758498"/>
            <a:ext cx="5791200" cy="3484563"/>
            <a:chOff x="1200" y="1902"/>
            <a:chExt cx="3648" cy="2195"/>
          </a:xfrm>
        </p:grpSpPr>
        <p:sp>
          <p:nvSpPr>
            <p:cNvPr id="68617" name="Line 5"/>
            <p:cNvSpPr>
              <a:spLocks noChangeShapeType="1"/>
            </p:cNvSpPr>
            <p:nvPr/>
          </p:nvSpPr>
          <p:spPr bwMode="auto">
            <a:xfrm>
              <a:off x="2218" y="1902"/>
              <a:ext cx="58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Line 6"/>
            <p:cNvSpPr>
              <a:spLocks noChangeShapeType="1"/>
            </p:cNvSpPr>
            <p:nvPr/>
          </p:nvSpPr>
          <p:spPr bwMode="auto">
            <a:xfrm>
              <a:off x="2802" y="1902"/>
              <a:ext cx="1" cy="21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Line 7"/>
            <p:cNvSpPr>
              <a:spLocks noChangeShapeType="1"/>
            </p:cNvSpPr>
            <p:nvPr/>
          </p:nvSpPr>
          <p:spPr bwMode="auto">
            <a:xfrm flipH="1">
              <a:off x="1863" y="4093"/>
              <a:ext cx="93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8"/>
            <p:cNvSpPr>
              <a:spLocks noChangeShapeType="1"/>
            </p:cNvSpPr>
            <p:nvPr/>
          </p:nvSpPr>
          <p:spPr bwMode="auto">
            <a:xfrm flipV="1">
              <a:off x="1863" y="1902"/>
              <a:ext cx="355" cy="21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9"/>
            <p:cNvSpPr>
              <a:spLocks noChangeShapeType="1"/>
            </p:cNvSpPr>
            <p:nvPr/>
          </p:nvSpPr>
          <p:spPr bwMode="auto">
            <a:xfrm>
              <a:off x="2218" y="1902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0"/>
            <p:cNvSpPr>
              <a:spLocks noChangeShapeType="1"/>
            </p:cNvSpPr>
            <p:nvPr/>
          </p:nvSpPr>
          <p:spPr bwMode="auto">
            <a:xfrm>
              <a:off x="2802" y="1902"/>
              <a:ext cx="202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1"/>
            <p:cNvSpPr>
              <a:spLocks noChangeShapeType="1"/>
            </p:cNvSpPr>
            <p:nvPr/>
          </p:nvSpPr>
          <p:spPr bwMode="auto">
            <a:xfrm flipH="1">
              <a:off x="1314" y="1902"/>
              <a:ext cx="58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2"/>
            <p:cNvSpPr>
              <a:spLocks noChangeShapeType="1"/>
            </p:cNvSpPr>
            <p:nvPr/>
          </p:nvSpPr>
          <p:spPr bwMode="auto">
            <a:xfrm flipH="1">
              <a:off x="1314" y="4093"/>
              <a:ext cx="4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13"/>
            <p:cNvSpPr>
              <a:spLocks noChangeShapeType="1"/>
            </p:cNvSpPr>
            <p:nvPr/>
          </p:nvSpPr>
          <p:spPr bwMode="auto">
            <a:xfrm flipV="1">
              <a:off x="1405" y="1902"/>
              <a:ext cx="1" cy="21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Rectangle 14"/>
            <p:cNvSpPr>
              <a:spLocks noChangeArrowheads="1"/>
            </p:cNvSpPr>
            <p:nvPr/>
          </p:nvSpPr>
          <p:spPr bwMode="auto">
            <a:xfrm rot="-5400000">
              <a:off x="1032" y="2856"/>
              <a:ext cx="56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h</a:t>
              </a:r>
              <a:r>
                <a:rPr kumimoji="1" lang="en-US" altLang="zh-CN" sz="2400" b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=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5m</a:t>
              </a:r>
            </a:p>
          </p:txBody>
        </p:sp>
        <p:sp>
          <p:nvSpPr>
            <p:cNvPr id="68627" name="Text Box 15"/>
            <p:cNvSpPr txBox="1">
              <a:spLocks noChangeArrowheads="1"/>
            </p:cNvSpPr>
            <p:nvPr/>
          </p:nvSpPr>
          <p:spPr bwMode="auto">
            <a:xfrm>
              <a:off x="3072" y="1920"/>
              <a:ext cx="960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200" b="1" i="1">
                  <a:solidFill>
                    <a:srgbClr val="0000FF"/>
                  </a:solidFill>
                  <a:latin typeface="Times New Roman" pitchFamily="18" charset="0"/>
                  <a:ea typeface="隶书"/>
                  <a:cs typeface="隶书"/>
                  <a:sym typeface="Symbol" pitchFamily="18" charset="2"/>
                </a:rPr>
                <a:t></a:t>
              </a:r>
              <a:r>
                <a:rPr kumimoji="1" lang="en-US" altLang="zh-CN" sz="2200" b="1" baseline="-2500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1</a:t>
              </a:r>
              <a:r>
                <a:rPr kumimoji="1" lang="en-US" altLang="zh-CN" sz="2200" b="1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=17kN/m</a:t>
              </a:r>
              <a:r>
                <a:rPr kumimoji="1" lang="en-US" altLang="zh-CN" sz="2200" baseline="30000">
                  <a:solidFill>
                    <a:srgbClr val="0000FF"/>
                  </a:solidFill>
                  <a:latin typeface="Times New Roman" pitchFamily="18" charset="0"/>
                  <a:ea typeface="楷体_GB2312"/>
                  <a:cs typeface="楷体_GB2312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200" b="1" i="1">
                  <a:solidFill>
                    <a:srgbClr val="0000FF"/>
                  </a:solidFill>
                  <a:latin typeface="Times New Roman" pitchFamily="18" charset="0"/>
                  <a:ea typeface="隶书"/>
                  <a:cs typeface="隶书"/>
                  <a:sym typeface="Symbol" pitchFamily="18" charset="2"/>
                </a:rPr>
                <a:t>c</a:t>
              </a:r>
              <a:r>
                <a:rPr kumimoji="1" lang="en-US" altLang="zh-CN" sz="2200" b="1" baseline="-2500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1</a:t>
              </a:r>
              <a:r>
                <a:rPr kumimoji="1" lang="en-US" altLang="zh-CN" sz="2200" b="1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=0</a:t>
              </a:r>
              <a:endParaRPr kumimoji="1" lang="en-US" altLang="zh-CN" sz="22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200" b="1" i="1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</a:t>
              </a:r>
              <a:r>
                <a:rPr kumimoji="1" lang="en-US" altLang="zh-CN" sz="2200" b="1" baseline="-2500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1</a:t>
              </a:r>
              <a:r>
                <a:rPr kumimoji="1" lang="en-US" altLang="zh-CN" sz="2200" b="1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=34</a:t>
              </a:r>
              <a:r>
                <a:rPr kumimoji="1" lang="en-US" altLang="zh-CN" sz="2200" b="1" baseline="3000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</a:rPr>
                <a:t>o</a:t>
              </a:r>
            </a:p>
          </p:txBody>
        </p:sp>
        <p:sp>
          <p:nvSpPr>
            <p:cNvPr id="68628" name="Line 16"/>
            <p:cNvSpPr>
              <a:spLocks noChangeShapeType="1"/>
            </p:cNvSpPr>
            <p:nvPr/>
          </p:nvSpPr>
          <p:spPr bwMode="auto">
            <a:xfrm>
              <a:off x="2808" y="2784"/>
              <a:ext cx="20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Text Box 17"/>
            <p:cNvSpPr txBox="1">
              <a:spLocks noChangeArrowheads="1"/>
            </p:cNvSpPr>
            <p:nvPr/>
          </p:nvSpPr>
          <p:spPr bwMode="auto">
            <a:xfrm>
              <a:off x="3072" y="2880"/>
              <a:ext cx="960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200" b="1" i="1" dirty="0">
                  <a:solidFill>
                    <a:srgbClr val="0000FF"/>
                  </a:solidFill>
                  <a:latin typeface="Times New Roman" pitchFamily="18" charset="0"/>
                  <a:ea typeface="隶书"/>
                  <a:cs typeface="隶书"/>
                  <a:sym typeface="Symbol" pitchFamily="18" charset="2"/>
                </a:rPr>
                <a:t></a:t>
              </a:r>
              <a:r>
                <a:rPr kumimoji="1" lang="en-US" altLang="zh-CN" sz="2200" b="1" baseline="-25000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2</a:t>
              </a:r>
              <a:r>
                <a:rPr kumimoji="1" lang="en-US" altLang="zh-CN" sz="2200" b="1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=19kN/m</a:t>
              </a:r>
              <a:r>
                <a:rPr kumimoji="1" lang="en-US" altLang="zh-CN" sz="2200" baseline="30000" dirty="0">
                  <a:solidFill>
                    <a:srgbClr val="0000FF"/>
                  </a:solidFill>
                  <a:latin typeface="Times New Roman" pitchFamily="18" charset="0"/>
                  <a:ea typeface="楷体_GB2312"/>
                  <a:cs typeface="楷体_GB2312"/>
                </a:rPr>
                <a:t>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200" b="1" i="1" dirty="0">
                  <a:solidFill>
                    <a:srgbClr val="0000FF"/>
                  </a:solidFill>
                  <a:latin typeface="Times New Roman" pitchFamily="18" charset="0"/>
                  <a:ea typeface="隶书"/>
                  <a:cs typeface="隶书"/>
                  <a:sym typeface="Symbol" pitchFamily="18" charset="2"/>
                </a:rPr>
                <a:t>c</a:t>
              </a:r>
              <a:r>
                <a:rPr kumimoji="1" lang="en-US" altLang="zh-CN" sz="2200" b="1" baseline="-25000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2</a:t>
              </a:r>
              <a:r>
                <a:rPr kumimoji="1" lang="en-US" altLang="zh-CN" sz="2200" b="1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=10kPa</a:t>
              </a:r>
              <a:endParaRPr kumimoji="1" lang="en-US" altLang="zh-CN" sz="22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200" b="1" i="1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</a:t>
              </a:r>
              <a:r>
                <a:rPr kumimoji="1" lang="en-US" altLang="zh-CN" sz="2200" b="1" baseline="-25000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2</a:t>
              </a:r>
              <a:r>
                <a:rPr kumimoji="1" lang="en-US" altLang="zh-CN" sz="2200" b="1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=16</a:t>
              </a:r>
              <a:r>
                <a:rPr kumimoji="1" lang="en-US" altLang="zh-CN" sz="2200" b="1" baseline="30000" dirty="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</a:rPr>
                <a:t>o</a:t>
              </a:r>
            </a:p>
          </p:txBody>
        </p:sp>
        <p:sp>
          <p:nvSpPr>
            <p:cNvPr id="68630" name="Line 18"/>
            <p:cNvSpPr>
              <a:spLocks noChangeShapeType="1"/>
            </p:cNvSpPr>
            <p:nvPr/>
          </p:nvSpPr>
          <p:spPr bwMode="auto">
            <a:xfrm flipH="1">
              <a:off x="1536" y="278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Line 19"/>
            <p:cNvSpPr>
              <a:spLocks noChangeShapeType="1"/>
            </p:cNvSpPr>
            <p:nvPr/>
          </p:nvSpPr>
          <p:spPr bwMode="auto">
            <a:xfrm>
              <a:off x="1680" y="2784"/>
              <a:ext cx="0" cy="13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Line 20"/>
            <p:cNvSpPr>
              <a:spLocks noChangeShapeType="1"/>
            </p:cNvSpPr>
            <p:nvPr/>
          </p:nvSpPr>
          <p:spPr bwMode="auto">
            <a:xfrm flipV="1">
              <a:off x="1680" y="1904"/>
              <a:ext cx="0" cy="8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Rectangle 21"/>
            <p:cNvSpPr>
              <a:spLocks noChangeArrowheads="1"/>
            </p:cNvSpPr>
            <p:nvPr/>
          </p:nvSpPr>
          <p:spPr bwMode="auto">
            <a:xfrm rot="-5400000">
              <a:off x="1218" y="2286"/>
              <a:ext cx="67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h</a:t>
              </a:r>
              <a:r>
                <a:rPr kumimoji="1" lang="en-US" altLang="zh-CN" sz="2200" baseline="-2500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1</a:t>
              </a:r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楷体_GB2312"/>
                  <a:cs typeface="楷体_GB2312"/>
                  <a:sym typeface="Symbol" pitchFamily="18" charset="2"/>
                </a:rPr>
                <a:t> 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itchFamily="18" charset="0"/>
                  <a:ea typeface="楷体_GB2312"/>
                  <a:cs typeface="楷体_GB2312"/>
                  <a:sym typeface="Symbol" pitchFamily="18" charset="2"/>
                </a:rPr>
                <a:t>=2m</a:t>
              </a:r>
            </a:p>
          </p:txBody>
        </p:sp>
        <p:sp>
          <p:nvSpPr>
            <p:cNvPr id="68634" name="Rectangle 22"/>
            <p:cNvSpPr>
              <a:spLocks noChangeArrowheads="1"/>
            </p:cNvSpPr>
            <p:nvPr/>
          </p:nvSpPr>
          <p:spPr bwMode="auto">
            <a:xfrm rot="-5400000">
              <a:off x="1218" y="3294"/>
              <a:ext cx="67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h</a:t>
              </a:r>
              <a:r>
                <a:rPr kumimoji="1" lang="en-US" altLang="zh-CN" sz="2200" baseline="-25000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Symbol" pitchFamily="18" charset="2"/>
                </a:rPr>
                <a:t>2</a:t>
              </a:r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楷体_GB2312"/>
                  <a:cs typeface="楷体_GB2312"/>
                  <a:sym typeface="Symbol" pitchFamily="18" charset="2"/>
                </a:rPr>
                <a:t> 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itchFamily="18" charset="0"/>
                  <a:ea typeface="楷体_GB2312"/>
                  <a:cs typeface="楷体_GB2312"/>
                  <a:sym typeface="Symbol" pitchFamily="18" charset="2"/>
                </a:rPr>
                <a:t>=3m</a:t>
              </a:r>
            </a:p>
          </p:txBody>
        </p:sp>
        <p:sp>
          <p:nvSpPr>
            <p:cNvPr id="68635" name="Rectangle 23"/>
            <p:cNvSpPr>
              <a:spLocks noChangeArrowheads="1"/>
            </p:cNvSpPr>
            <p:nvPr/>
          </p:nvSpPr>
          <p:spPr bwMode="auto">
            <a:xfrm>
              <a:off x="2640" y="1920"/>
              <a:ext cx="14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A</a:t>
              </a:r>
              <a:endParaRPr kumimoji="1" lang="en-US" altLang="zh-CN" sz="2000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8636" name="Rectangle 24"/>
            <p:cNvSpPr>
              <a:spLocks noChangeArrowheads="1"/>
            </p:cNvSpPr>
            <p:nvPr/>
          </p:nvSpPr>
          <p:spPr bwMode="auto">
            <a:xfrm>
              <a:off x="2640" y="2688"/>
              <a:ext cx="14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B</a:t>
              </a:r>
              <a:endParaRPr kumimoji="1" lang="en-US" altLang="zh-CN" sz="2000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8637" name="Rectangle 25"/>
            <p:cNvSpPr>
              <a:spLocks noChangeArrowheads="1"/>
            </p:cNvSpPr>
            <p:nvPr/>
          </p:nvSpPr>
          <p:spPr bwMode="auto">
            <a:xfrm>
              <a:off x="2640" y="3840"/>
              <a:ext cx="14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C</a:t>
              </a:r>
              <a:endParaRPr kumimoji="1" lang="en-US" altLang="zh-CN" sz="2000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8638" name="Line 26"/>
            <p:cNvSpPr>
              <a:spLocks noChangeShapeType="1"/>
            </p:cNvSpPr>
            <p:nvPr/>
          </p:nvSpPr>
          <p:spPr bwMode="auto">
            <a:xfrm>
              <a:off x="2784" y="4096"/>
              <a:ext cx="18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39873" y="3019221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Ka1=0.283 calculated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512164" y="4797126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Ka2=0.57 calculated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706" y="914400"/>
            <a:ext cx="8537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From the following retaining wall having backfill soil profile, determine lateral earth pressure and force with its point of action.</a:t>
            </a:r>
            <a:endParaRPr lang="el-GR" sz="2400" b="1" dirty="0">
              <a:latin typeface="Times New Roman" pitchFamily="18" charset="0"/>
              <a:ea typeface="SimSun" pitchFamily="2" charset="-12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97442"/>
              </p:ext>
            </p:extLst>
          </p:nvPr>
        </p:nvGraphicFramePr>
        <p:xfrm>
          <a:off x="6699396" y="2055235"/>
          <a:ext cx="1871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Equation" r:id="rId3" imgW="863225" imgH="418918" progId="Equation.3">
                  <p:embed/>
                </p:oleObj>
              </mc:Choice>
              <mc:Fallback>
                <p:oleObj name="Equation" r:id="rId3" imgW="863225" imgH="41891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396" y="2055235"/>
                        <a:ext cx="1871663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8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468688" y="1889125"/>
            <a:ext cx="1516062" cy="1633538"/>
            <a:chOff x="2649" y="1582"/>
            <a:chExt cx="955" cy="1029"/>
          </a:xfrm>
        </p:grpSpPr>
        <p:sp>
          <p:nvSpPr>
            <p:cNvPr id="69676" name="Line 3"/>
            <p:cNvSpPr>
              <a:spLocks noChangeShapeType="1"/>
            </p:cNvSpPr>
            <p:nvPr/>
          </p:nvSpPr>
          <p:spPr bwMode="auto">
            <a:xfrm>
              <a:off x="2848" y="1582"/>
              <a:ext cx="756" cy="10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7" name="Line 4"/>
            <p:cNvSpPr>
              <a:spLocks noChangeShapeType="1"/>
            </p:cNvSpPr>
            <p:nvPr/>
          </p:nvSpPr>
          <p:spPr bwMode="auto">
            <a:xfrm>
              <a:off x="2649" y="2421"/>
              <a:ext cx="81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8" name="Line 5"/>
            <p:cNvSpPr>
              <a:spLocks noChangeShapeType="1"/>
            </p:cNvSpPr>
            <p:nvPr/>
          </p:nvSpPr>
          <p:spPr bwMode="auto">
            <a:xfrm>
              <a:off x="2649" y="2085"/>
              <a:ext cx="56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9" name="Line 6"/>
            <p:cNvSpPr>
              <a:spLocks noChangeShapeType="1"/>
            </p:cNvSpPr>
            <p:nvPr/>
          </p:nvSpPr>
          <p:spPr bwMode="auto">
            <a:xfrm>
              <a:off x="2649" y="2253"/>
              <a:ext cx="69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Line 7"/>
            <p:cNvSpPr>
              <a:spLocks noChangeShapeType="1"/>
            </p:cNvSpPr>
            <p:nvPr/>
          </p:nvSpPr>
          <p:spPr bwMode="auto">
            <a:xfrm>
              <a:off x="2649" y="1750"/>
              <a:ext cx="32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1" name="Line 8"/>
            <p:cNvSpPr>
              <a:spLocks noChangeShapeType="1"/>
            </p:cNvSpPr>
            <p:nvPr/>
          </p:nvSpPr>
          <p:spPr bwMode="auto">
            <a:xfrm>
              <a:off x="2649" y="1918"/>
              <a:ext cx="44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3468688" y="825500"/>
            <a:ext cx="550862" cy="1063625"/>
            <a:chOff x="2649" y="912"/>
            <a:chExt cx="347" cy="670"/>
          </a:xfrm>
        </p:grpSpPr>
        <p:sp>
          <p:nvSpPr>
            <p:cNvPr id="69672" name="Line 10"/>
            <p:cNvSpPr>
              <a:spLocks noChangeShapeType="1"/>
            </p:cNvSpPr>
            <p:nvPr/>
          </p:nvSpPr>
          <p:spPr bwMode="auto">
            <a:xfrm>
              <a:off x="2649" y="912"/>
              <a:ext cx="347" cy="6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Line 11"/>
            <p:cNvSpPr>
              <a:spLocks noChangeShapeType="1"/>
            </p:cNvSpPr>
            <p:nvPr/>
          </p:nvSpPr>
          <p:spPr bwMode="auto">
            <a:xfrm>
              <a:off x="2649" y="1415"/>
              <a:ext cx="26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Line 12"/>
            <p:cNvSpPr>
              <a:spLocks noChangeShapeType="1"/>
            </p:cNvSpPr>
            <p:nvPr/>
          </p:nvSpPr>
          <p:spPr bwMode="auto">
            <a:xfrm>
              <a:off x="2649" y="1247"/>
              <a:ext cx="17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Line 13"/>
            <p:cNvSpPr>
              <a:spLocks noChangeShapeType="1"/>
            </p:cNvSpPr>
            <p:nvPr/>
          </p:nvSpPr>
          <p:spPr bwMode="auto">
            <a:xfrm>
              <a:off x="2649" y="1079"/>
              <a:ext cx="8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1494774" y="755650"/>
            <a:ext cx="4243387" cy="2803525"/>
            <a:chOff x="1439" y="874"/>
            <a:chExt cx="2673" cy="1766"/>
          </a:xfrm>
        </p:grpSpPr>
        <p:sp>
          <p:nvSpPr>
            <p:cNvPr id="69650" name="Line 15"/>
            <p:cNvSpPr>
              <a:spLocks noChangeShapeType="1"/>
            </p:cNvSpPr>
            <p:nvPr/>
          </p:nvSpPr>
          <p:spPr bwMode="auto">
            <a:xfrm>
              <a:off x="2196" y="912"/>
              <a:ext cx="4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Rectangle 16"/>
            <p:cNvSpPr>
              <a:spLocks noChangeArrowheads="1"/>
            </p:cNvSpPr>
            <p:nvPr/>
          </p:nvSpPr>
          <p:spPr bwMode="auto">
            <a:xfrm>
              <a:off x="2494" y="874"/>
              <a:ext cx="14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kumimoji="1" lang="en-US" altLang="zh-CN" sz="2400" i="1">
                  <a:solidFill>
                    <a:srgbClr val="0000FF"/>
                  </a:solidFill>
                  <a:latin typeface="Times New Roman" pitchFamily="18" charset="0"/>
                  <a:ea typeface="SimSun" pitchFamily="2" charset="-122"/>
                  <a:sym typeface="Symbol" pitchFamily="18" charset="2"/>
                </a:rPr>
                <a:t>A</a:t>
              </a:r>
              <a:endParaRPr kumimoji="1" lang="en-US" altLang="zh-CN" sz="2000" i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  <p:grpSp>
          <p:nvGrpSpPr>
            <p:cNvPr id="69652" name="Group 17"/>
            <p:cNvGrpSpPr>
              <a:grpSpLocks/>
            </p:cNvGrpSpPr>
            <p:nvPr/>
          </p:nvGrpSpPr>
          <p:grpSpPr bwMode="auto">
            <a:xfrm>
              <a:off x="1439" y="912"/>
              <a:ext cx="2673" cy="1728"/>
              <a:chOff x="1439" y="912"/>
              <a:chExt cx="2673" cy="1728"/>
            </a:xfrm>
          </p:grpSpPr>
          <p:grpSp>
            <p:nvGrpSpPr>
              <p:cNvPr id="69653" name="Group 18"/>
              <p:cNvGrpSpPr>
                <a:grpSpLocks/>
              </p:cNvGrpSpPr>
              <p:nvPr/>
            </p:nvGrpSpPr>
            <p:grpSpPr bwMode="auto">
              <a:xfrm>
                <a:off x="1920" y="912"/>
                <a:ext cx="2192" cy="1728"/>
                <a:chOff x="1920" y="912"/>
                <a:chExt cx="2192" cy="1728"/>
              </a:xfrm>
            </p:grpSpPr>
            <p:sp>
              <p:nvSpPr>
                <p:cNvPr id="69664" name="Line 19"/>
                <p:cNvSpPr>
                  <a:spLocks noChangeShapeType="1"/>
                </p:cNvSpPr>
                <p:nvPr/>
              </p:nvSpPr>
              <p:spPr bwMode="auto">
                <a:xfrm>
                  <a:off x="2649" y="2611"/>
                  <a:ext cx="1461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5" name="Line 20"/>
                <p:cNvSpPr>
                  <a:spLocks noChangeShapeType="1"/>
                </p:cNvSpPr>
                <p:nvPr/>
              </p:nvSpPr>
              <p:spPr bwMode="auto">
                <a:xfrm>
                  <a:off x="2649" y="912"/>
                  <a:ext cx="1461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20" y="2611"/>
                  <a:ext cx="729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920" y="912"/>
                  <a:ext cx="276" cy="169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8" name="Line 23"/>
                <p:cNvSpPr>
                  <a:spLocks noChangeShapeType="1"/>
                </p:cNvSpPr>
                <p:nvPr/>
              </p:nvSpPr>
              <p:spPr bwMode="auto">
                <a:xfrm>
                  <a:off x="2649" y="912"/>
                  <a:ext cx="1" cy="169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69" name="Line 24"/>
                <p:cNvSpPr>
                  <a:spLocks noChangeShapeType="1"/>
                </p:cNvSpPr>
                <p:nvPr/>
              </p:nvSpPr>
              <p:spPr bwMode="auto">
                <a:xfrm>
                  <a:off x="2649" y="1584"/>
                  <a:ext cx="1463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494" y="1498"/>
                  <a:ext cx="144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/>
                  <a:r>
                    <a:rPr kumimoji="1" lang="en-US" altLang="zh-CN" sz="2400" i="1">
                      <a:solidFill>
                        <a:srgbClr val="0000FF"/>
                      </a:solidFill>
                      <a:latin typeface="Times New Roman" pitchFamily="18" charset="0"/>
                      <a:ea typeface="SimSun" pitchFamily="2" charset="-122"/>
                      <a:sym typeface="Symbol" pitchFamily="18" charset="2"/>
                    </a:rPr>
                    <a:t>B</a:t>
                  </a:r>
                  <a:endParaRPr kumimoji="1" lang="en-US" altLang="zh-CN" sz="2000" i="1">
                    <a:solidFill>
                      <a:srgbClr val="0000FF"/>
                    </a:solidFill>
                    <a:latin typeface="Times New Roman" pitchFamily="18" charset="0"/>
                    <a:ea typeface="SimSun" pitchFamily="2" charset="-122"/>
                  </a:endParaRPr>
                </a:p>
              </p:txBody>
            </p:sp>
            <p:sp>
              <p:nvSpPr>
                <p:cNvPr id="696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494" y="2410"/>
                  <a:ext cx="144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/>
                  <a:r>
                    <a:rPr kumimoji="1" lang="en-US" altLang="zh-CN" sz="2400" i="1">
                      <a:solidFill>
                        <a:srgbClr val="0000FF"/>
                      </a:solidFill>
                      <a:latin typeface="Times New Roman" pitchFamily="18" charset="0"/>
                      <a:ea typeface="SimSun" pitchFamily="2" charset="-122"/>
                      <a:sym typeface="Symbol" pitchFamily="18" charset="2"/>
                    </a:rPr>
                    <a:t>C</a:t>
                  </a:r>
                  <a:endParaRPr kumimoji="1" lang="en-US" altLang="zh-CN" sz="2000" i="1">
                    <a:solidFill>
                      <a:srgbClr val="0000FF"/>
                    </a:solidFill>
                    <a:latin typeface="Times New Roman" pitchFamily="18" charset="0"/>
                    <a:ea typeface="SimSun" pitchFamily="2" charset="-122"/>
                  </a:endParaRPr>
                </a:p>
              </p:txBody>
            </p:sp>
          </p:grpSp>
          <p:grpSp>
            <p:nvGrpSpPr>
              <p:cNvPr id="69654" name="Group 27"/>
              <p:cNvGrpSpPr>
                <a:grpSpLocks/>
              </p:cNvGrpSpPr>
              <p:nvPr/>
            </p:nvGrpSpPr>
            <p:grpSpPr bwMode="auto">
              <a:xfrm>
                <a:off x="1439" y="912"/>
                <a:ext cx="444" cy="1701"/>
                <a:chOff x="1439" y="912"/>
                <a:chExt cx="444" cy="1701"/>
              </a:xfrm>
            </p:grpSpPr>
            <p:sp>
              <p:nvSpPr>
                <p:cNvPr id="6965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85" y="2611"/>
                  <a:ext cx="29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5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585" y="912"/>
                  <a:ext cx="29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5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55" y="912"/>
                  <a:ext cx="1" cy="169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5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734" y="1582"/>
                  <a:ext cx="149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5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822" y="914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0" name="Line 33"/>
                <p:cNvSpPr>
                  <a:spLocks noChangeShapeType="1"/>
                </p:cNvSpPr>
                <p:nvPr/>
              </p:nvSpPr>
              <p:spPr bwMode="auto">
                <a:xfrm>
                  <a:off x="1822" y="1582"/>
                  <a:ext cx="0" cy="103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661" name="Rectangle 34"/>
                <p:cNvSpPr>
                  <a:spLocks noChangeArrowheads="1"/>
                </p:cNvSpPr>
                <p:nvPr/>
              </p:nvSpPr>
              <p:spPr bwMode="auto">
                <a:xfrm rot="-5400000">
                  <a:off x="1301" y="1587"/>
                  <a:ext cx="46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/>
                  <a:r>
                    <a:rPr kumimoji="1" lang="en-US" altLang="zh-CN" sz="2000" i="1">
                      <a:solidFill>
                        <a:srgbClr val="0000FF"/>
                      </a:solidFill>
                      <a:latin typeface="Times New Roman" pitchFamily="18" charset="0"/>
                      <a:ea typeface="SimSun" pitchFamily="2" charset="-122"/>
                      <a:sym typeface="Symbol" pitchFamily="18" charset="2"/>
                    </a:rPr>
                    <a:t>h</a:t>
                  </a:r>
                  <a:r>
                    <a:rPr kumimoji="1" lang="en-US" altLang="zh-CN" sz="2000">
                      <a:solidFill>
                        <a:srgbClr val="0000FF"/>
                      </a:solidFill>
                      <a:latin typeface="Times New Roman" pitchFamily="18" charset="0"/>
                      <a:ea typeface="SimSun" pitchFamily="2" charset="-122"/>
                      <a:sym typeface="Symbol" pitchFamily="18" charset="2"/>
                    </a:rPr>
                    <a:t>=5m</a:t>
                  </a:r>
                </a:p>
              </p:txBody>
            </p:sp>
            <p:sp>
              <p:nvSpPr>
                <p:cNvPr id="69662" name="Rectangle 35"/>
                <p:cNvSpPr>
                  <a:spLocks noChangeArrowheads="1"/>
                </p:cNvSpPr>
                <p:nvPr/>
              </p:nvSpPr>
              <p:spPr bwMode="auto">
                <a:xfrm rot="-5400000">
                  <a:off x="1487" y="1153"/>
                  <a:ext cx="48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/>
                  <a:r>
                    <a:rPr kumimoji="1" lang="en-US" altLang="zh-CN" sz="2000" i="1">
                      <a:solidFill>
                        <a:srgbClr val="0000FF"/>
                      </a:solidFill>
                      <a:latin typeface="Times New Roman" pitchFamily="18" charset="0"/>
                      <a:ea typeface="SimSun" pitchFamily="2" charset="-122"/>
                      <a:sym typeface="Symbol" pitchFamily="18" charset="2"/>
                    </a:rPr>
                    <a:t>h</a:t>
                  </a:r>
                  <a:r>
                    <a:rPr kumimoji="1" lang="en-US" altLang="zh-CN" sz="2000" baseline="-25000">
                      <a:solidFill>
                        <a:srgbClr val="0000FF"/>
                      </a:solidFill>
                      <a:latin typeface="楷体_GB2312"/>
                      <a:ea typeface="楷体_GB2312"/>
                      <a:cs typeface="楷体_GB2312"/>
                      <a:sym typeface="Symbol" pitchFamily="18" charset="2"/>
                    </a:rPr>
                    <a:t>1</a:t>
                  </a:r>
                  <a:r>
                    <a:rPr kumimoji="1" lang="en-US" altLang="zh-CN" sz="2000">
                      <a:solidFill>
                        <a:srgbClr val="0000FF"/>
                      </a:solidFill>
                      <a:latin typeface="Times New Roman" pitchFamily="18" charset="0"/>
                      <a:ea typeface="楷体_GB2312"/>
                      <a:cs typeface="楷体_GB2312"/>
                      <a:sym typeface="Symbol" pitchFamily="18" charset="2"/>
                    </a:rPr>
                    <a:t>=2m</a:t>
                  </a:r>
                </a:p>
              </p:txBody>
            </p:sp>
            <p:sp>
              <p:nvSpPr>
                <p:cNvPr id="69663" name="Rectangle 36"/>
                <p:cNvSpPr>
                  <a:spLocks noChangeArrowheads="1"/>
                </p:cNvSpPr>
                <p:nvPr/>
              </p:nvSpPr>
              <p:spPr bwMode="auto">
                <a:xfrm rot="-5400000">
                  <a:off x="1489" y="1968"/>
                  <a:ext cx="48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eaLnBrk="1" hangingPunct="1"/>
                  <a:r>
                    <a:rPr kumimoji="1" lang="en-US" altLang="zh-CN" sz="2000" i="1">
                      <a:solidFill>
                        <a:srgbClr val="0000FF"/>
                      </a:solidFill>
                      <a:latin typeface="Times New Roman" pitchFamily="18" charset="0"/>
                      <a:ea typeface="SimSun" pitchFamily="2" charset="-122"/>
                      <a:sym typeface="Symbol" pitchFamily="18" charset="2"/>
                    </a:rPr>
                    <a:t>h</a:t>
                  </a:r>
                  <a:r>
                    <a:rPr kumimoji="1" lang="en-US" altLang="zh-CN" sz="2000" baseline="-25000">
                      <a:solidFill>
                        <a:srgbClr val="0000FF"/>
                      </a:solidFill>
                      <a:latin typeface="楷体_GB2312"/>
                      <a:ea typeface="楷体_GB2312"/>
                      <a:cs typeface="楷体_GB2312"/>
                      <a:sym typeface="Symbol" pitchFamily="18" charset="2"/>
                    </a:rPr>
                    <a:t>2</a:t>
                  </a:r>
                  <a:r>
                    <a:rPr kumimoji="1" lang="en-US" altLang="zh-CN" sz="2000">
                      <a:solidFill>
                        <a:srgbClr val="0000FF"/>
                      </a:solidFill>
                      <a:latin typeface="Times New Roman" pitchFamily="18" charset="0"/>
                      <a:ea typeface="楷体_GB2312"/>
                      <a:cs typeface="楷体_GB2312"/>
                      <a:sym typeface="Symbol" pitchFamily="18" charset="2"/>
                    </a:rPr>
                    <a:t>=3m</a:t>
                  </a:r>
                </a:p>
              </p:txBody>
            </p:sp>
          </p:grpSp>
        </p:grpSp>
      </p:grpSp>
      <p:graphicFrame>
        <p:nvGraphicFramePr>
          <p:cNvPr id="1437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193051"/>
              </p:ext>
            </p:extLst>
          </p:nvPr>
        </p:nvGraphicFramePr>
        <p:xfrm>
          <a:off x="320675" y="6172200"/>
          <a:ext cx="84963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0" name="Equation" r:id="rId3" imgW="2984400" imgH="228600" progId="Equation.3">
                  <p:embed/>
                </p:oleObj>
              </mc:Choice>
              <mc:Fallback>
                <p:oleObj name="Equation" r:id="rId3" imgW="298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6172200"/>
                        <a:ext cx="8496300" cy="544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002088" y="15113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10.4kPa</a:t>
            </a:r>
            <a:endParaRPr kumimoji="1" lang="en-US" altLang="zh-CN" sz="20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4002088" y="18923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kumimoji="1" lang="en-US" altLang="zh-CN" sz="20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4.2kPa</a:t>
            </a:r>
            <a:endParaRPr kumimoji="1" lang="en-US" altLang="zh-CN" sz="20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4992688" y="31877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36.6kPa</a:t>
            </a:r>
            <a:endParaRPr kumimoji="1" lang="en-US" altLang="zh-CN" sz="2000" b="1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9645" name="Text Box 45"/>
          <p:cNvSpPr txBox="1">
            <a:spLocks noChangeArrowheads="1"/>
          </p:cNvSpPr>
          <p:nvPr/>
        </p:nvSpPr>
        <p:spPr bwMode="auto">
          <a:xfrm>
            <a:off x="203199" y="169287"/>
            <a:ext cx="2425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Solution</a:t>
            </a:r>
            <a:r>
              <a:rPr lang="en-US" altLang="zh-CN" sz="2400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68763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Ka1=0.306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01319" y="3203887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Ka2=0.283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8944" y="988080"/>
                <a:ext cx="2831801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4" y="988080"/>
                <a:ext cx="2831801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538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21132" y="1673880"/>
                <a:ext cx="318529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𝒂𝑨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132" y="1673880"/>
                <a:ext cx="318529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344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01494" y="2265667"/>
                <a:ext cx="4266361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𝒂𝑩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𝟑𝟎𝟔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∗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𝟏𝟕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∗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𝟏𝟎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</a:rPr>
                  <a:t> KN/m2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494" y="2265667"/>
                <a:ext cx="4266361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285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9664" y="3590370"/>
                <a:ext cx="7570922" cy="10155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𝒂𝑩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rad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𝟓𝟕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𝟏𝟕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𝟓𝟕</m:t>
                          </m:r>
                        </m:e>
                      </m:rad>
                    </m:oMath>
                  </m:oMathPara>
                </a14:m>
                <a:endParaRPr lang="en-US" sz="2000" b="1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𝟐𝟖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</a:rPr>
                  <a:t> KN/m2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64" y="3590370"/>
                <a:ext cx="7570922" cy="1015599"/>
              </a:xfrm>
              <a:prstGeom prst="rect">
                <a:avLst/>
              </a:prstGeom>
              <a:blipFill rotWithShape="1">
                <a:blip r:embed="rId8"/>
                <a:stretch>
                  <a:fillRect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79495" y="2818368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Is just above point B.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540778" y="4246594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Is just Below point B.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01318" y="4284538"/>
                <a:ext cx="8505109" cy="13774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𝒂𝑪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)−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rad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𝟓𝟕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∗(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𝟏𝟕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)−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𝟓𝟕</m:t>
                          </m:r>
                        </m:e>
                      </m:rad>
                    </m:oMath>
                  </m:oMathPara>
                </a14:m>
                <a:endParaRPr lang="en-US" sz="2000" b="1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𝟑𝟔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𝟕𝟕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</a:rPr>
                  <a:t> KN/m2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8" y="4284538"/>
                <a:ext cx="8505109" cy="1377493"/>
              </a:xfrm>
              <a:prstGeom prst="rect">
                <a:avLst/>
              </a:prstGeom>
              <a:blipFill rotWithShape="1">
                <a:blip r:embed="rId9"/>
                <a:stretch>
                  <a:fillRect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80090" y="359391"/>
            <a:ext cx="455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Horizontal stresses at each points as follows: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3231" y="5664401"/>
            <a:ext cx="248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folHlink"/>
                </a:solidFill>
                <a:latin typeface="Times New Roman" pitchFamily="18" charset="0"/>
                <a:ea typeface="SimHei" pitchFamily="49" charset="-122"/>
              </a:rPr>
              <a:t>Total horizontal force: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 autoUpdateAnimBg="0"/>
      <p:bldP spid="14379" grpId="0" autoUpdateAnimBg="0"/>
      <p:bldP spid="1438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848" y="152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WORK 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838200"/>
            <a:ext cx="8663880" cy="175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   Determine the </a:t>
            </a:r>
            <a:r>
              <a:rPr lang="en-US" b="1" dirty="0">
                <a:solidFill>
                  <a:srgbClr val="0000FF"/>
                </a:solidFill>
              </a:rPr>
              <a:t>active force per unit length </a:t>
            </a:r>
            <a:r>
              <a:rPr lang="en-US" dirty="0"/>
              <a:t>of the wall for </a:t>
            </a:r>
            <a:r>
              <a:rPr lang="en-US" b="1" dirty="0"/>
              <a:t>Rankine state</a:t>
            </a:r>
            <a:r>
              <a:rPr lang="en-US" dirty="0"/>
              <a:t>. Also </a:t>
            </a:r>
            <a:r>
              <a:rPr lang="en-US" b="1" dirty="0">
                <a:solidFill>
                  <a:srgbClr val="0000FF"/>
                </a:solidFill>
              </a:rPr>
              <a:t>find the location </a:t>
            </a:r>
            <a:r>
              <a:rPr lang="en-US" dirty="0"/>
              <a:t>of the resultant. 	</a:t>
            </a:r>
            <a:endParaRPr lang="en-US" sz="10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259632" y="623634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12157" y="2708920"/>
            <a:ext cx="0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412157" y="2708920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46969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980357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412157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43957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347194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852019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355257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788644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91882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796707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299944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596932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63544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731744" y="436468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31744" y="270892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588869" y="573310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436344" y="4148783"/>
            <a:ext cx="0" cy="2159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364907" y="443612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436344" y="450914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612433" y="3997970"/>
            <a:ext cx="82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GWT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04769" y="2996258"/>
            <a:ext cx="1511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 = 16 </a:t>
            </a:r>
            <a:r>
              <a:rPr lang="en-US" dirty="0" err="1">
                <a:cs typeface="Arial" charset="0"/>
              </a:rPr>
              <a:t>kN</a:t>
            </a:r>
            <a:r>
              <a:rPr lang="en-US" dirty="0">
                <a:cs typeface="Arial" charset="0"/>
              </a:rPr>
              <a:t>/m</a:t>
            </a:r>
            <a:r>
              <a:rPr lang="en-US" baseline="30000" dirty="0">
                <a:cs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’ = 30</a:t>
            </a:r>
            <a:r>
              <a:rPr lang="en-US" dirty="0">
                <a:sym typeface="Symbol" pitchFamily="18" charset="2"/>
              </a:rPr>
              <a:t>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c’ = 0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04769" y="4580583"/>
            <a:ext cx="19446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γ</a:t>
            </a:r>
            <a:r>
              <a:rPr lang="en-US" baseline="-25000" dirty="0"/>
              <a:t>sat</a:t>
            </a:r>
            <a:r>
              <a:rPr lang="en-US" dirty="0"/>
              <a:t> = 18 </a:t>
            </a:r>
            <a:r>
              <a:rPr lang="en-US" dirty="0" err="1"/>
              <a:t>kN</a:t>
            </a:r>
            <a:r>
              <a:rPr lang="en-US" dirty="0"/>
              <a:t>/m</a:t>
            </a:r>
            <a:r>
              <a:rPr lang="en-US" baseline="30000" dirty="0"/>
              <a:t>3</a:t>
            </a:r>
          </a:p>
          <a:p>
            <a:r>
              <a:rPr lang="el-GR" dirty="0"/>
              <a:t>Φ</a:t>
            </a:r>
            <a:r>
              <a:rPr lang="en-US" dirty="0"/>
              <a:t>’ = 30</a:t>
            </a:r>
            <a:r>
              <a:rPr lang="en-US" dirty="0">
                <a:sym typeface="Symbol" pitchFamily="18" charset="2"/>
              </a:rPr>
              <a:t> </a:t>
            </a:r>
          </a:p>
          <a:p>
            <a:r>
              <a:rPr lang="en-US" dirty="0"/>
              <a:t>c’ = 0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980357" y="270892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980357" y="436468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546969" y="335662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3m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46969" y="522828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36096" y="60840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Ans</a:t>
            </a:r>
            <a:r>
              <a:rPr lang="en-US" dirty="0"/>
              <a:t> : Pa = 128.394kN/m , y = 1.78m</a:t>
            </a:r>
          </a:p>
        </p:txBody>
      </p:sp>
    </p:spTree>
    <p:extLst>
      <p:ext uri="{BB962C8B-B14F-4D97-AF65-F5344CB8AC3E}">
        <p14:creationId xmlns:p14="http://schemas.microsoft.com/office/powerpoint/2010/main" val="36099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2800" b="1" dirty="0">
                <a:solidFill>
                  <a:srgbClr val="0000FF"/>
                </a:solidFill>
                <a:latin typeface="Comic Sans MS" pitchFamily="66" charset="0"/>
              </a:rPr>
              <a:t>Lateral Earth Pressure due to </a:t>
            </a:r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Surcharge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36</a:t>
            </a:fld>
            <a:endParaRPr lang="en-US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58880"/>
              </p:ext>
            </p:extLst>
          </p:nvPr>
        </p:nvGraphicFramePr>
        <p:xfrm>
          <a:off x="304800" y="1118174"/>
          <a:ext cx="4800600" cy="63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4" name="Equation" r:id="rId4" imgW="1130300" imgH="228600" progId="Equation.3">
                  <p:embed/>
                </p:oleObj>
              </mc:Choice>
              <mc:Fallback>
                <p:oleObj name="Equation" r:id="rId4" imgW="1130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18174"/>
                        <a:ext cx="4800600" cy="634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16964"/>
              </p:ext>
            </p:extLst>
          </p:nvPr>
        </p:nvGraphicFramePr>
        <p:xfrm>
          <a:off x="5562600" y="825786"/>
          <a:ext cx="3429000" cy="62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5" name="Equation" r:id="rId6" imgW="1155700" imgH="241300" progId="Equation.3">
                  <p:embed/>
                </p:oleObj>
              </mc:Choice>
              <mc:Fallback>
                <p:oleObj name="Equation" r:id="rId6" imgW="11557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25786"/>
                        <a:ext cx="3429000" cy="62201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17129"/>
              </p:ext>
            </p:extLst>
          </p:nvPr>
        </p:nvGraphicFramePr>
        <p:xfrm>
          <a:off x="914400" y="1905000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6" name="Equation" r:id="rId8" imgW="1485900" imgH="241300" progId="Equation.3">
                  <p:embed/>
                </p:oleObj>
              </mc:Choice>
              <mc:Fallback>
                <p:oleObj name="Equation" r:id="rId8" imgW="14859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3886200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01094"/>
              </p:ext>
            </p:extLst>
          </p:nvPr>
        </p:nvGraphicFramePr>
        <p:xfrm>
          <a:off x="5562600" y="1600200"/>
          <a:ext cx="3429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07" name="Equation" r:id="rId10" imgW="1511300" imgH="241300" progId="Equation.3">
                  <p:embed/>
                </p:oleObj>
              </mc:Choice>
              <mc:Fallback>
                <p:oleObj name="Equation" r:id="rId10" imgW="15113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00200"/>
                        <a:ext cx="3429000" cy="609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52400" y="533400"/>
            <a:ext cx="238078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omic Sans MS" pitchFamily="66" charset="0"/>
              </a:rPr>
              <a:t>For </a:t>
            </a:r>
            <a:r>
              <a:rPr lang="el-GR" sz="3200" b="1" u="sng" dirty="0">
                <a:solidFill>
                  <a:srgbClr val="FF0000"/>
                </a:solidFill>
                <a:latin typeface="MS PGothic"/>
                <a:ea typeface="MS PGothic"/>
              </a:rPr>
              <a:t>φ</a:t>
            </a:r>
            <a:r>
              <a:rPr lang="en-US" sz="2800" b="1" u="sng" dirty="0">
                <a:solidFill>
                  <a:srgbClr val="FF0000"/>
                </a:solidFill>
                <a:latin typeface="Comic Sans MS" pitchFamily="66" charset="0"/>
              </a:rPr>
              <a:t> soils;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Active LEP-Backfill Soil Partly Submerged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37</a:t>
            </a:fld>
            <a:endParaRPr lang="en-US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08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86868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81000"/>
            <a:ext cx="8229600" cy="598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Active Earth Pressure-Backfill Soil Partly Submerged &amp; Uniformly Surcharge Load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6196013"/>
            <a:ext cx="4914900" cy="44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2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94721"/>
              </p:ext>
            </p:extLst>
          </p:nvPr>
        </p:nvGraphicFramePr>
        <p:xfrm>
          <a:off x="838200" y="9906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0" name="Equation" r:id="rId3" imgW="1739900" imgH="254000" progId="Equation.3">
                  <p:embed/>
                </p:oleObj>
              </mc:Choice>
              <mc:Fallback>
                <p:oleObj name="Equation" r:id="rId3" imgW="1739900" imgH="254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6858000" cy="1143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04800" y="304800"/>
            <a:ext cx="2978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Comic Sans MS" pitchFamily="66" charset="0"/>
              </a:rPr>
              <a:t>For C- </a:t>
            </a:r>
            <a:r>
              <a:rPr lang="el-GR" sz="3200" b="1" u="sng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sz="2800" b="1" u="sng" dirty="0">
                <a:solidFill>
                  <a:srgbClr val="0000FF"/>
                </a:solidFill>
                <a:latin typeface="Comic Sans MS" pitchFamily="66" charset="0"/>
              </a:rPr>
              <a:t> soils;</a:t>
            </a:r>
            <a:endParaRPr lang="en-US" sz="2800" b="1" u="sng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01175"/>
              </p:ext>
            </p:extLst>
          </p:nvPr>
        </p:nvGraphicFramePr>
        <p:xfrm>
          <a:off x="318655" y="3962400"/>
          <a:ext cx="693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1" name="Equation" r:id="rId5" imgW="1790700" imgH="266700" progId="Equation.3">
                  <p:embed/>
                </p:oleObj>
              </mc:Choice>
              <mc:Fallback>
                <p:oleObj name="Equation" r:id="rId5" imgW="1790700" imgH="26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55" y="3962400"/>
                        <a:ext cx="69342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19972"/>
              </p:ext>
            </p:extLst>
          </p:nvPr>
        </p:nvGraphicFramePr>
        <p:xfrm>
          <a:off x="1600200" y="23622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2" name="Equation" r:id="rId7" imgW="2222500" imgH="254000" progId="Equation.3">
                  <p:embed/>
                </p:oleObj>
              </mc:Choice>
              <mc:Fallback>
                <p:oleObj name="Equation" r:id="rId7" imgW="22225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647700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42005"/>
              </p:ext>
            </p:extLst>
          </p:nvPr>
        </p:nvGraphicFramePr>
        <p:xfrm>
          <a:off x="1219200" y="5562600"/>
          <a:ext cx="655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3" name="Equation" r:id="rId9" imgW="2120900" imgH="266700" progId="Equation.3">
                  <p:embed/>
                </p:oleObj>
              </mc:Choice>
              <mc:Fallback>
                <p:oleObj name="Equation" r:id="rId9" imgW="2120900" imgH="266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62600"/>
                        <a:ext cx="655320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3.1 Introduction…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Vertical slopes </a:t>
            </a:r>
            <a:r>
              <a:rPr lang="en-US" sz="2000" dirty="0">
                <a:latin typeface="Comic Sans MS" pitchFamily="66" charset="0"/>
              </a:rPr>
              <a:t>of soil are supported by retaining walls, cantilever sheet pile </a:t>
            </a:r>
            <a:r>
              <a:rPr lang="en-US" sz="2000" dirty="0" err="1">
                <a:latin typeface="Comic Sans MS" pitchFamily="66" charset="0"/>
              </a:rPr>
              <a:t>walls,sheet</a:t>
            </a:r>
            <a:r>
              <a:rPr lang="en-US" sz="2000" dirty="0">
                <a:latin typeface="Comic Sans MS" pitchFamily="66" charset="0"/>
              </a:rPr>
              <a:t> pile bulkheads, </a:t>
            </a:r>
            <a:r>
              <a:rPr lang="en-US" sz="2000" dirty="0" err="1">
                <a:latin typeface="Comic Sans MS" pitchFamily="66" charset="0"/>
              </a:rPr>
              <a:t>bracedcuts</a:t>
            </a:r>
            <a:r>
              <a:rPr lang="en-US" sz="2000" dirty="0">
                <a:latin typeface="Comic Sans MS" pitchFamily="66" charset="0"/>
              </a:rPr>
              <a:t>, and other, similar structures.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Lateral earth pressure </a:t>
            </a:r>
            <a:r>
              <a:rPr lang="en-US" sz="2000" b="1" dirty="0">
                <a:latin typeface="Comic Sans MS" pitchFamily="66" charset="0"/>
              </a:rPr>
              <a:t>is lateral stress from soil laterally on soil retaining structures.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Retaining structures may be classified as 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omic Sans MS" pitchFamily="66" charset="0"/>
              </a:rPr>
              <a:t>Retaining walls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omic Sans MS" pitchFamily="66" charset="0"/>
              </a:rPr>
              <a:t>Sheet-pile walls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omic Sans MS" pitchFamily="66" charset="0"/>
              </a:rPr>
              <a:t>Sheet-pile bulkheads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>
                <a:latin typeface="Comic Sans MS" pitchFamily="66" charset="0"/>
              </a:rPr>
              <a:t>Braced cuts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The proper design of these structures requires estimation of lateral earth pressure (LEP).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Active Earth Pressure-Backfill Soil Partly Submerged &amp; Uniformly Surcharge Load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40</a:t>
            </a:fld>
            <a:endParaRPr lang="en-US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6253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6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41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677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42</a:t>
            </a:fld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79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43</a:t>
            </a:fld>
            <a:endParaRPr lang="en-US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57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44</a:t>
            </a:fld>
            <a:endParaRPr lang="en-US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8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2927" y="2286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     WORK 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838200"/>
            <a:ext cx="8496944" cy="50871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Comic Sans MS" pitchFamily="66" charset="0"/>
              </a:rPr>
              <a:t>A frictionless retaining wall is shown below, 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find the passive resistance (P</a:t>
            </a:r>
            <a:r>
              <a:rPr lang="en-US" sz="2800" b="1" baseline="-25000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sz="2800" dirty="0">
                <a:latin typeface="Comic Sans MS" pitchFamily="66" charset="0"/>
              </a:rPr>
              <a:t>on the backfill, and 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the location </a:t>
            </a:r>
            <a:r>
              <a:rPr lang="en-US" sz="2800" dirty="0">
                <a:latin typeface="Comic Sans MS" pitchFamily="66" charset="0"/>
              </a:rPr>
              <a:t>of the resultant passive force.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275633" y="3721941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75633" y="3717032"/>
            <a:ext cx="0" cy="261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043608" y="630932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635996" y="2813494"/>
            <a:ext cx="0" cy="951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428158" y="2813494"/>
            <a:ext cx="0" cy="951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148883" y="2813494"/>
            <a:ext cx="0" cy="951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868021" y="2813494"/>
            <a:ext cx="0" cy="951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28383" y="2838417"/>
            <a:ext cx="1728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q=10kN/m</a:t>
            </a:r>
            <a:r>
              <a:rPr lang="en-US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627933" y="3695184"/>
            <a:ext cx="0" cy="261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51671" y="4659274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4m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96358" y="4238592"/>
            <a:ext cx="1800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>
                <a:cs typeface="Arial" charset="0"/>
              </a:rPr>
              <a:t>γ</a:t>
            </a:r>
            <a:r>
              <a:rPr lang="en-US" b="1" dirty="0">
                <a:cs typeface="Arial" charset="0"/>
              </a:rPr>
              <a:t>=15kN/m</a:t>
            </a:r>
            <a:r>
              <a:rPr lang="en-US" b="1" baseline="30000" dirty="0">
                <a:cs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l-GR" b="1" dirty="0">
                <a:cs typeface="Arial" charset="0"/>
              </a:rPr>
              <a:t>Φ</a:t>
            </a:r>
            <a:r>
              <a:rPr lang="en-US" b="1" dirty="0">
                <a:cs typeface="Arial" charset="0"/>
              </a:rPr>
              <a:t>=26</a:t>
            </a:r>
            <a:r>
              <a:rPr lang="en-US" b="1" dirty="0">
                <a:sym typeface="Symbol" pitchFamily="18" charset="2"/>
              </a:rPr>
              <a:t> 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cs typeface="Arial" charset="0"/>
              </a:rPr>
              <a:t>c’=8kN/m</a:t>
            </a:r>
            <a:r>
              <a:rPr lang="en-US" b="1" baseline="30000" dirty="0">
                <a:cs typeface="Arial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6047071"/>
            <a:ext cx="369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Ans</a:t>
            </a:r>
            <a:r>
              <a:rPr lang="en-US" sz="2000" b="1" dirty="0">
                <a:solidFill>
                  <a:srgbClr val="0000FF"/>
                </a:solidFill>
              </a:rPr>
              <a:t> : Pp = 512kN/m , y = 1.0m</a:t>
            </a:r>
          </a:p>
        </p:txBody>
      </p:sp>
    </p:spTree>
    <p:extLst>
      <p:ext uri="{BB962C8B-B14F-4D97-AF65-F5344CB8AC3E}">
        <p14:creationId xmlns:p14="http://schemas.microsoft.com/office/powerpoint/2010/main" val="3615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228600"/>
            <a:ext cx="8229600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Comic Sans MS" pitchFamily="66" charset="0"/>
              </a:rPr>
              <a:t>SLOPING SURFACE-</a:t>
            </a:r>
            <a:r>
              <a:rPr lang="en-US" altLang="en-US" sz="2400" b="1" dirty="0">
                <a:solidFill>
                  <a:srgbClr val="FF0000"/>
                </a:solidFill>
                <a:latin typeface="Comic Sans MS" pitchFamily="66" charset="0"/>
              </a:rPr>
              <a:t>ACTIVE</a:t>
            </a:r>
            <a:r>
              <a:rPr lang="en-US" altLang="en-US" sz="2400" b="1" dirty="0">
                <a:solidFill>
                  <a:srgbClr val="0000FF"/>
                </a:solidFill>
                <a:latin typeface="Comic Sans MS" pitchFamily="66" charset="0"/>
              </a:rPr>
              <a:t> EARTH PRESSURE</a:t>
            </a:r>
            <a:endParaRPr lang="en-US" alt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>
            <a:fillRect/>
          </a:stretch>
        </p:blipFill>
        <p:spPr bwMode="auto">
          <a:xfrm>
            <a:off x="838200" y="914400"/>
            <a:ext cx="6705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76979"/>
              </p:ext>
            </p:extLst>
          </p:nvPr>
        </p:nvGraphicFramePr>
        <p:xfrm>
          <a:off x="381000" y="5326783"/>
          <a:ext cx="17859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1" name="Equation" r:id="rId4" imgW="965200" imgH="393700" progId="Equation.DSMT4">
                  <p:embed/>
                </p:oleObj>
              </mc:Choice>
              <mc:Fallback>
                <p:oleObj name="Equation" r:id="rId4" imgW="965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26783"/>
                        <a:ext cx="1785938" cy="635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/>
          <a:srcRect t="15958"/>
          <a:stretch>
            <a:fillRect/>
          </a:stretch>
        </p:blipFill>
        <p:spPr bwMode="auto">
          <a:xfrm>
            <a:off x="2971800" y="5562600"/>
            <a:ext cx="4019550" cy="75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85067"/>
              </p:ext>
            </p:extLst>
          </p:nvPr>
        </p:nvGraphicFramePr>
        <p:xfrm>
          <a:off x="2590800" y="5300662"/>
          <a:ext cx="64008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2" name="Equation" r:id="rId7" imgW="2286000" imgH="533400" progId="Equation.3">
                  <p:embed/>
                </p:oleObj>
              </mc:Choice>
              <mc:Fallback>
                <p:oleObj name="Equation" r:id="rId7" imgW="2286000" imgH="533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00662"/>
                        <a:ext cx="6400800" cy="1276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5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Comic Sans MS" pitchFamily="66" charset="0"/>
              </a:rPr>
              <a:t>SLOPING SURFACE-PASSIVE </a:t>
            </a:r>
            <a:r>
              <a:rPr lang="en-US" altLang="en-US" sz="2400" b="1" dirty="0">
                <a:solidFill>
                  <a:srgbClr val="0000FF"/>
                </a:solidFill>
                <a:latin typeface="Comic Sans MS" pitchFamily="66" charset="0"/>
              </a:rPr>
              <a:t>EARTH PRESSURE</a:t>
            </a:r>
            <a:endParaRPr lang="en-US" alt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705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19880"/>
              </p:ext>
            </p:extLst>
          </p:nvPr>
        </p:nvGraphicFramePr>
        <p:xfrm>
          <a:off x="228600" y="5486400"/>
          <a:ext cx="248602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1" name="Equation" r:id="rId4" imgW="977476" imgH="393529" progId="Equation.DSMT4">
                  <p:embed/>
                </p:oleObj>
              </mc:Choice>
              <mc:Fallback>
                <p:oleObj name="Equation" r:id="rId4" imgW="97747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86400"/>
                        <a:ext cx="2486024" cy="990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/>
          <a:srcRect b="19354"/>
          <a:stretch>
            <a:fillRect/>
          </a:stretch>
        </p:blipFill>
        <p:spPr bwMode="auto">
          <a:xfrm>
            <a:off x="2714624" y="5257800"/>
            <a:ext cx="5438775" cy="131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sz="3600" b="1" dirty="0">
                <a:latin typeface="Comic Sans MS" pitchFamily="66" charset="0"/>
              </a:rPr>
              <a:t>3.3.2 Coulomb’s Earth Pressure Theory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867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As described in the previous sections,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Rankine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earth pressure theory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b="1" dirty="0">
                <a:latin typeface="Comic Sans MS" pitchFamily="66" charset="0"/>
              </a:rPr>
              <a:t>(1)</a:t>
            </a:r>
            <a:r>
              <a:rPr lang="en-US" dirty="0">
                <a:latin typeface="Comic Sans MS" pitchFamily="66" charset="0"/>
              </a:rPr>
              <a:t> assumes the retaining wall is frictionless (or smooth), and </a:t>
            </a:r>
            <a:r>
              <a:rPr lang="en-US" b="1" dirty="0">
                <a:latin typeface="Comic Sans MS" pitchFamily="66" charset="0"/>
              </a:rPr>
              <a:t>(2)</a:t>
            </a:r>
            <a:r>
              <a:rPr lang="en-US" dirty="0">
                <a:latin typeface="Comic Sans MS" pitchFamily="66" charset="0"/>
              </a:rPr>
              <a:t> considers stress states and uses such tools as the Mohr’s circle of stress.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b="1" dirty="0">
                <a:latin typeface="Comic Sans MS" pitchFamily="66" charset="0"/>
              </a:rPr>
              <a:t>Coulomb (1776) </a:t>
            </a:r>
            <a:r>
              <a:rPr lang="en-US" dirty="0">
                <a:latin typeface="Comic Sans MS" pitchFamily="66" charset="0"/>
              </a:rPr>
              <a:t>proposed a theory to determine the lateral earth pressure on a retaining wall by assuming a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granular backfill (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= 0) </a:t>
            </a:r>
            <a:r>
              <a:rPr lang="en-US" dirty="0">
                <a:latin typeface="Comic Sans MS" pitchFamily="66" charset="0"/>
              </a:rPr>
              <a:t>and a plane sliding surface. He account for the effects of friction (usually expressed by angle ) between the </a:t>
            </a:r>
            <a:r>
              <a:rPr lang="en-US" b="1" dirty="0">
                <a:latin typeface="Comic Sans MS" pitchFamily="66" charset="0"/>
              </a:rPr>
              <a:t>backfill and the wall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Besides, he considered the more general case of </a:t>
            </a:r>
            <a:r>
              <a:rPr lang="en-US" b="1" dirty="0">
                <a:latin typeface="Comic Sans MS" pitchFamily="66" charset="0"/>
              </a:rPr>
              <a:t>the sloped face </a:t>
            </a:r>
            <a:r>
              <a:rPr lang="en-US" dirty="0">
                <a:latin typeface="Comic Sans MS" pitchFamily="66" charset="0"/>
              </a:rPr>
              <a:t>of a retaining wall, and in this respect, Coulomb’s theory is a more </a:t>
            </a:r>
            <a:r>
              <a:rPr lang="en-US" b="1" dirty="0">
                <a:latin typeface="Comic Sans MS" pitchFamily="66" charset="0"/>
              </a:rPr>
              <a:t>general approach than </a:t>
            </a: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 err="1">
                <a:latin typeface="Comic Sans MS" pitchFamily="66" charset="0"/>
              </a:rPr>
              <a:t>Rankine</a:t>
            </a:r>
            <a:r>
              <a:rPr lang="en-US" dirty="0">
                <a:latin typeface="Comic Sans MS" pitchFamily="66" charset="0"/>
              </a:rPr>
              <a:t> theory described earlier.</a:t>
            </a:r>
            <a:endParaRPr lang="en-US" sz="3600" dirty="0">
              <a:latin typeface="Comic Sans MS" pitchFamily="66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COULOMB'S EARTH PRESSURE THEORY</a:t>
            </a: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Coulomb made the following assumptions in the development of his theory: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1. The soil is isotropic and homogeneous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2. The rupture surface is a plane surface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3. The failure wedge is a rigid body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4. The pressure surface is a plane surface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5. There is wall friction on the pressure surface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6. Failure is two-dimensional and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7. The soil is </a:t>
            </a:r>
            <a:r>
              <a:rPr lang="en-US" sz="2400" b="1" dirty="0" err="1">
                <a:latin typeface="Comic Sans MS" pitchFamily="66" charset="0"/>
              </a:rPr>
              <a:t>cohesionless</a:t>
            </a:r>
            <a:endParaRPr lang="en-US" sz="24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88820-CE3B-4D8C-951C-9ED7CDF4A5FC}" type="slidenum">
              <a:rPr lang="en-AU" smtClean="0"/>
              <a:pPr>
                <a:defRPr/>
              </a:pPr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36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3.1 Introduction…</a:t>
            </a:r>
            <a:b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3200" dirty="0">
                <a:latin typeface="Arial Black" pitchFamily="34" charset="0"/>
                <a:cs typeface="Arial" pitchFamily="34" charset="0"/>
              </a:rPr>
              <a:t>Lateral Earth Pressure</a:t>
            </a: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188913" y="3629025"/>
            <a:ext cx="4362450" cy="2895600"/>
            <a:chOff x="457200" y="3595049"/>
            <a:chExt cx="4362450" cy="2896181"/>
          </a:xfrm>
        </p:grpSpPr>
        <p:pic>
          <p:nvPicPr>
            <p:cNvPr id="3484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95049"/>
              <a:ext cx="4362450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"/>
            <p:cNvSpPr txBox="1">
              <a:spLocks noChangeArrowheads="1"/>
            </p:cNvSpPr>
            <p:nvPr/>
          </p:nvSpPr>
          <p:spPr bwMode="auto">
            <a:xfrm>
              <a:off x="550862" y="6159376"/>
              <a:ext cx="1249363" cy="33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en-US" sz="1400" kern="0" dirty="0">
                  <a:latin typeface="+mj-lt"/>
                  <a:ea typeface="+mj-ea"/>
                  <a:cs typeface="+mj-cs"/>
                </a:rPr>
                <a:t>(</a:t>
              </a:r>
              <a:r>
                <a:rPr lang="en-US" sz="1400" kern="0" dirty="0" err="1">
                  <a:latin typeface="+mj-lt"/>
                  <a:ea typeface="+mj-ea"/>
                  <a:cs typeface="+mj-cs"/>
                </a:rPr>
                <a:t>R.P.</a:t>
              </a:r>
              <a:r>
                <a:rPr lang="en-US" sz="1400" kern="0" dirty="0">
                  <a:latin typeface="+mj-lt"/>
                  <a:ea typeface="+mj-ea"/>
                  <a:cs typeface="+mj-cs"/>
                </a:rPr>
                <a:t> Weber)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06375" y="933450"/>
            <a:ext cx="4629150" cy="2662238"/>
            <a:chOff x="205600" y="933450"/>
            <a:chExt cx="4629150" cy="2661599"/>
          </a:xfrm>
        </p:grpSpPr>
        <p:pic>
          <p:nvPicPr>
            <p:cNvPr id="348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00" y="933450"/>
              <a:ext cx="4629150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"/>
            <p:cNvSpPr txBox="1">
              <a:spLocks noChangeArrowheads="1"/>
            </p:cNvSpPr>
            <p:nvPr/>
          </p:nvSpPr>
          <p:spPr bwMode="auto">
            <a:xfrm>
              <a:off x="256400" y="3263341"/>
              <a:ext cx="1249363" cy="33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en-US" sz="1400" kern="0" dirty="0">
                  <a:latin typeface="+mj-lt"/>
                  <a:ea typeface="+mj-ea"/>
                  <a:cs typeface="+mj-cs"/>
                </a:rPr>
                <a:t>(</a:t>
              </a:r>
              <a:r>
                <a:rPr lang="en-US" sz="1400" kern="0" dirty="0" err="1">
                  <a:latin typeface="+mj-lt"/>
                  <a:ea typeface="+mj-ea"/>
                  <a:cs typeface="+mj-cs"/>
                </a:rPr>
                <a:t>R.P.</a:t>
              </a:r>
              <a:r>
                <a:rPr lang="en-US" sz="1400" kern="0" dirty="0">
                  <a:latin typeface="+mj-lt"/>
                  <a:ea typeface="+mj-ea"/>
                  <a:cs typeface="+mj-cs"/>
                </a:rPr>
                <a:t> Weber)</a:t>
              </a:r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2130425" y="1479550"/>
            <a:ext cx="2343150" cy="4133850"/>
            <a:chOff x="2129843" y="1479550"/>
            <a:chExt cx="2343730" cy="4133264"/>
          </a:xfrm>
        </p:grpSpPr>
        <p:grpSp>
          <p:nvGrpSpPr>
            <p:cNvPr id="34824" name="Group 92"/>
            <p:cNvGrpSpPr>
              <a:grpSpLocks/>
            </p:cNvGrpSpPr>
            <p:nvPr/>
          </p:nvGrpSpPr>
          <p:grpSpPr bwMode="auto">
            <a:xfrm>
              <a:off x="2129843" y="1479550"/>
              <a:ext cx="605923" cy="1265640"/>
              <a:chOff x="7666540" y="3050003"/>
              <a:chExt cx="605923" cy="1033414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>
                <a:off x="7666540" y="3050003"/>
                <a:ext cx="217542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7666540" y="3256073"/>
                <a:ext cx="30170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7666540" y="3463438"/>
                <a:ext cx="30170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>
                <a:off x="7666540" y="3669507"/>
                <a:ext cx="416028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>
                <a:off x="7666540" y="3876873"/>
                <a:ext cx="497011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7666540" y="4082943"/>
                <a:ext cx="606575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884082" y="3050003"/>
                <a:ext cx="389033" cy="103294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4"/>
            <p:cNvSpPr txBox="1">
              <a:spLocks noChangeArrowheads="1"/>
            </p:cNvSpPr>
            <p:nvPr/>
          </p:nvSpPr>
          <p:spPr bwMode="auto">
            <a:xfrm>
              <a:off x="2668139" y="2158904"/>
              <a:ext cx="620866" cy="54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en-US" sz="3200" b="1" i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??</a:t>
              </a:r>
            </a:p>
          </p:txBody>
        </p:sp>
        <p:grpSp>
          <p:nvGrpSpPr>
            <p:cNvPr id="34826" name="Group 94"/>
            <p:cNvGrpSpPr>
              <a:grpSpLocks/>
            </p:cNvGrpSpPr>
            <p:nvPr/>
          </p:nvGrpSpPr>
          <p:grpSpPr bwMode="auto">
            <a:xfrm>
              <a:off x="3356477" y="4347174"/>
              <a:ext cx="605923" cy="1265640"/>
              <a:chOff x="7666540" y="3050003"/>
              <a:chExt cx="605923" cy="1033414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>
                <a:off x="7665760" y="3050478"/>
                <a:ext cx="217542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H="1">
                <a:off x="7665760" y="3256547"/>
                <a:ext cx="30170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H="1">
                <a:off x="7665760" y="3463913"/>
                <a:ext cx="301700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H="1">
                <a:off x="7665760" y="3669982"/>
                <a:ext cx="416028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7665760" y="3877348"/>
                <a:ext cx="497011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7665760" y="4083417"/>
                <a:ext cx="606575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883302" y="3050478"/>
                <a:ext cx="389033" cy="103293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Rectangle 4"/>
            <p:cNvSpPr txBox="1">
              <a:spLocks noChangeArrowheads="1"/>
            </p:cNvSpPr>
            <p:nvPr/>
          </p:nvSpPr>
          <p:spPr bwMode="auto">
            <a:xfrm>
              <a:off x="3852707" y="4854097"/>
              <a:ext cx="620866" cy="54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en-US" sz="3200" b="1" i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rPr>
                <a:t>??</a:t>
              </a:r>
            </a:p>
          </p:txBody>
        </p:sp>
      </p:grpSp>
      <p:pic>
        <p:nvPicPr>
          <p:cNvPr id="106" name="Picture 105" descr="LTF 0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887788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6" descr="CR 210 reco AS Bridges F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060450"/>
            <a:ext cx="32924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50</a:t>
            </a:fld>
            <a:endParaRPr lang="en-US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8382000" cy="34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837" y="5105400"/>
            <a:ext cx="8617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Figure 3.8: Direction of active and passive forces when wall friction is present.</a:t>
            </a:r>
          </a:p>
        </p:txBody>
      </p:sp>
    </p:spTree>
    <p:extLst>
      <p:ext uri="{BB962C8B-B14F-4D97-AF65-F5344CB8AC3E}">
        <p14:creationId xmlns:p14="http://schemas.microsoft.com/office/powerpoint/2010/main" val="23786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Coulomb assumed a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wedge shape collapse </a:t>
            </a:r>
            <a:r>
              <a:rPr lang="en-US" dirty="0">
                <a:latin typeface="Comic Sans MS" pitchFamily="66" charset="0"/>
              </a:rPr>
              <a:t>mechanism which is bounded by the face of the retaining wall, a </a:t>
            </a:r>
            <a:r>
              <a:rPr lang="en-US" b="1" dirty="0">
                <a:latin typeface="Comic Sans MS" pitchFamily="66" charset="0"/>
              </a:rPr>
              <a:t>horizontal</a:t>
            </a:r>
            <a:r>
              <a:rPr lang="en-US" dirty="0">
                <a:latin typeface="Comic Sans MS" pitchFamily="66" charset="0"/>
              </a:rPr>
              <a:t> or </a:t>
            </a:r>
            <a:r>
              <a:rPr lang="en-US" b="1" dirty="0">
                <a:latin typeface="Comic Sans MS" pitchFamily="66" charset="0"/>
              </a:rPr>
              <a:t>inclined ground </a:t>
            </a:r>
            <a:r>
              <a:rPr lang="en-US" dirty="0">
                <a:latin typeface="Comic Sans MS" pitchFamily="66" charset="0"/>
              </a:rPr>
              <a:t>surface and a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linear failure plane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The wedge slides downwards on the failure plane in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the active state </a:t>
            </a:r>
            <a:r>
              <a:rPr lang="en-US" dirty="0">
                <a:latin typeface="Comic Sans MS" pitchFamily="66" charset="0"/>
              </a:rPr>
              <a:t>or upwards in the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passive state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Figure 3.8 illustrates direction of active and passive forces when wall friction is present.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52</a:t>
            </a:fld>
            <a:endParaRPr lang="en-US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8020"/>
            <a:ext cx="7162800" cy="421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181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Figure 3.9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: Retaining wall with slopping back, wall friction, and sloping soil surface for use with Coulomb’s method for active state.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82885"/>
              </p:ext>
            </p:extLst>
          </p:nvPr>
        </p:nvGraphicFramePr>
        <p:xfrm>
          <a:off x="5349616" y="1828800"/>
          <a:ext cx="289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8" name="Equation" r:id="rId4" imgW="952087" imgH="241195" progId="Equation.3">
                  <p:embed/>
                </p:oleObj>
              </mc:Choice>
              <mc:Fallback>
                <p:oleObj name="Equation" r:id="rId4" imgW="952087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616" y="1828800"/>
                        <a:ext cx="2895600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82909"/>
              </p:ext>
            </p:extLst>
          </p:nvPr>
        </p:nvGraphicFramePr>
        <p:xfrm>
          <a:off x="4343400" y="2819400"/>
          <a:ext cx="472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9" name="Equation" r:id="rId6" imgW="3263900" imgH="749300" progId="Equation.3">
                  <p:embed/>
                </p:oleObj>
              </mc:Choice>
              <mc:Fallback>
                <p:oleObj name="Equation" r:id="rId6" imgW="3263900" imgH="749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4724400" cy="1219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679432" y="4553405"/>
            <a:ext cx="42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k</a:t>
            </a:r>
            <a:r>
              <a:rPr lang="en-US" b="1" baseline="-25000" dirty="0" err="1">
                <a:solidFill>
                  <a:srgbClr val="0000FF"/>
                </a:solidFill>
              </a:rPr>
              <a:t>ac</a:t>
            </a:r>
            <a:r>
              <a:rPr lang="en-US" b="1" dirty="0">
                <a:solidFill>
                  <a:srgbClr val="0000FF"/>
                </a:solidFill>
              </a:rPr>
              <a:t> is Coulomb’s active pressure coefficient</a:t>
            </a:r>
          </a:p>
        </p:txBody>
      </p:sp>
      <p:sp>
        <p:nvSpPr>
          <p:cNvPr id="112643" name="Rectangle 112642"/>
          <p:cNvSpPr/>
          <p:nvPr/>
        </p:nvSpPr>
        <p:spPr>
          <a:xfrm>
            <a:off x="207818" y="304800"/>
            <a:ext cx="818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Coulomb’s Active earth pressure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at sloped fill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4" name="Rectangle 112643"/>
              <p:cNvSpPr/>
              <p:nvPr/>
            </p:nvSpPr>
            <p:spPr>
              <a:xfrm>
                <a:off x="4046589" y="1143000"/>
                <a:ext cx="4845429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kern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 ker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3200" b="1" i="1" kern="0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</m:sSub>
                    <m:r>
                      <a:rPr lang="en-US" sz="3200" b="1" i="1" ker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 ker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 kern="0">
                            <a:latin typeface="Cambria Math"/>
                            <a:ea typeface="Cambria Math"/>
                          </a:rPr>
                          <m:t>𝑲</m:t>
                        </m:r>
                      </m:e>
                      <m:sub>
                        <m:r>
                          <a:rPr lang="en-US" sz="3200" b="1" i="1" kern="0" smtClean="0">
                            <a:latin typeface="Cambria Math"/>
                            <a:ea typeface="Cambria Math"/>
                          </a:rPr>
                          <m:t>𝒂𝒄</m:t>
                        </m:r>
                      </m:sub>
                    </m:sSub>
                    <m:r>
                      <a:rPr lang="en-US" sz="3200" b="1" i="1" ker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3200" b="1" i="1" ker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sz="3200" b="1" kern="0" dirty="0"/>
                  <a:t> </a:t>
                </a:r>
                <a:r>
                  <a:rPr lang="en-US" b="1" kern="0" dirty="0">
                    <a:latin typeface="Comic Sans MS" pitchFamily="66" charset="0"/>
                  </a:rPr>
                  <a:t>for non-cohesive soil</a:t>
                </a:r>
                <a:endParaRPr lang="en-US" sz="3200" b="1" kern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644" name="Rectangle 1126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589" y="1143000"/>
                <a:ext cx="4845429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632" r="-226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9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Cont</a:t>
            </a:r>
            <a:r>
              <a:rPr lang="en-US" dirty="0">
                <a:solidFill>
                  <a:srgbClr val="0000FF"/>
                </a:solidFill>
              </a:rPr>
              <a:t>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4102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Note that the line of action of the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active force </a:t>
            </a:r>
            <a:r>
              <a:rPr lang="en-US" b="1" i="1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will act at a distance </a:t>
            </a:r>
            <a:r>
              <a:rPr lang="en-US" i="1" dirty="0">
                <a:solidFill>
                  <a:srgbClr val="0000FF"/>
                </a:solidFill>
                <a:latin typeface="Comic Sans MS" pitchFamily="66" charset="0"/>
              </a:rPr>
              <a:t>H/3</a:t>
            </a:r>
            <a:r>
              <a:rPr lang="en-US" dirty="0">
                <a:latin typeface="Comic Sans MS" pitchFamily="66" charset="0"/>
              </a:rPr>
              <a:t> above the base of the wall and will be inclined at angle </a:t>
            </a:r>
            <a:r>
              <a:rPr lang="el-GR" sz="4000" b="1" dirty="0">
                <a:solidFill>
                  <a:srgbClr val="0000FF"/>
                </a:solidFill>
                <a:latin typeface="MS PGothic"/>
                <a:ea typeface="MS PGothic"/>
              </a:rPr>
              <a:t>б</a:t>
            </a:r>
            <a:r>
              <a:rPr lang="en-US" dirty="0">
                <a:latin typeface="Comic Sans MS" pitchFamily="66" charset="0"/>
              </a:rPr>
              <a:t> to the normal drawn to the back of the wall.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In the actual design of retaining walls, the </a:t>
            </a:r>
            <a:r>
              <a:rPr lang="el-GR" sz="3400" b="1" dirty="0">
                <a:solidFill>
                  <a:srgbClr val="0000FF"/>
                </a:solidFill>
                <a:latin typeface="MS PGothic"/>
                <a:ea typeface="MS PGothic"/>
              </a:rPr>
              <a:t>б</a:t>
            </a:r>
            <a:r>
              <a:rPr lang="el-GR" b="1" dirty="0">
                <a:solidFill>
                  <a:srgbClr val="0000FF"/>
                </a:solidFill>
                <a:latin typeface="MS PGothic"/>
                <a:ea typeface="MS PGothic"/>
              </a:rPr>
              <a:t> </a:t>
            </a:r>
            <a:r>
              <a:rPr lang="en-US" dirty="0">
                <a:latin typeface="Comic Sans MS" pitchFamily="66" charset="0"/>
              </a:rPr>
              <a:t>value of the wall friction angle,</a:t>
            </a:r>
            <a:r>
              <a:rPr lang="el-GR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b="1" dirty="0">
                <a:solidFill>
                  <a:srgbClr val="0000FF"/>
                </a:solidFill>
                <a:latin typeface="MS PGothic"/>
                <a:ea typeface="MS PGothic"/>
              </a:rPr>
              <a:t>/2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, is assumed to be between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l-GR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b="1" dirty="0">
                <a:solidFill>
                  <a:srgbClr val="0000FF"/>
                </a:solidFill>
                <a:latin typeface="MS PGothic"/>
                <a:ea typeface="MS PGothic"/>
              </a:rPr>
              <a:t>/3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and 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60391"/>
              </p:ext>
            </p:extLst>
          </p:nvPr>
        </p:nvGraphicFramePr>
        <p:xfrm>
          <a:off x="457200" y="4419600"/>
          <a:ext cx="8229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Equation" r:id="rId3" imgW="3276600" imgH="749300" progId="Equation.3">
                  <p:embed/>
                </p:oleObj>
              </mc:Choice>
              <mc:Fallback>
                <p:oleObj name="Equation" r:id="rId3" imgW="3276600" imgH="749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8229600" cy="1828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4" y="828019"/>
            <a:ext cx="4800600" cy="28780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3733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Figure 3.10: Retaining wall with slopping back, wall friction, and sloping soil surface for use with Coulomb’s method for passive state.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38800" y="1786441"/>
                <a:ext cx="2895600" cy="9612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kern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 ker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sz="3200" b="1" i="1" ker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3200" b="1" i="1" kern="0" smtClean="0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  <m:r>
                      <a:rPr lang="en-US" sz="3200" b="1" i="1" ker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 ker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1" kern="0">
                            <a:latin typeface="Cambria Math"/>
                            <a:ea typeface="Cambria Math"/>
                          </a:rPr>
                          <m:t>𝑲</m:t>
                        </m:r>
                      </m:e>
                      <m:sub>
                        <m:r>
                          <a:rPr lang="en-US" sz="3200" b="1" i="1" kern="0"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en-US" sz="3200" b="1" i="1" kern="0" smtClean="0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  <m:r>
                      <a:rPr lang="en-US" sz="3200" b="1" i="1" ker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sz="3200" b="1" i="1" ker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sz="3200" b="1" kern="0" dirty="0"/>
                  <a:t> </a:t>
                </a:r>
              </a:p>
              <a:p>
                <a:pPr algn="just">
                  <a:spcBef>
                    <a:spcPct val="20000"/>
                  </a:spcBef>
                  <a:defRPr/>
                </a:pPr>
                <a:r>
                  <a:rPr lang="en-US" b="1" kern="0" dirty="0">
                    <a:latin typeface="Comic Sans MS" pitchFamily="66" charset="0"/>
                  </a:rPr>
                  <a:t>for non-cohesive soil</a:t>
                </a:r>
                <a:endParaRPr lang="en-US" sz="3200" b="1" kern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86441"/>
                <a:ext cx="2895600" cy="961225"/>
              </a:xfrm>
              <a:prstGeom prst="rect">
                <a:avLst/>
              </a:prstGeom>
              <a:blipFill rotWithShape="1">
                <a:blip r:embed="rId6"/>
                <a:stretch>
                  <a:fillRect l="-1684" t="-7595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7818" y="304800"/>
            <a:ext cx="830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Coulomb’s passive earth pressure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at sloped fill</a:t>
            </a:r>
          </a:p>
        </p:txBody>
      </p:sp>
    </p:spTree>
    <p:extLst>
      <p:ext uri="{BB962C8B-B14F-4D97-AF65-F5344CB8AC3E}">
        <p14:creationId xmlns:p14="http://schemas.microsoft.com/office/powerpoint/2010/main" val="30830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  <a:ea typeface="+mn-ea"/>
                <a:cs typeface="+mn-cs"/>
              </a:rPr>
              <a:t>EXAMPLE 3.5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What is the 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total active force per meter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of wall for the soil-wall system, shown in Fig. E3.5 using the Coulomb equation? Where does </a:t>
            </a:r>
            <a:r>
              <a:rPr lang="en-US" sz="2800" i="1" dirty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 act?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5181600" cy="3886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Solution 4.5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a typeface="Cambria Math"/>
                  </a:rPr>
                  <a:t> at H/3 from base of wall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/>
                <a:stretch>
                  <a:fillRect l="-1852" t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64147"/>
              </p:ext>
            </p:extLst>
          </p:nvPr>
        </p:nvGraphicFramePr>
        <p:xfrm>
          <a:off x="2590800" y="2133600"/>
          <a:ext cx="55070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2" name="Equation" r:id="rId4" imgW="3187440" imgH="749160" progId="Equation.3">
                  <p:embed/>
                </p:oleObj>
              </mc:Choice>
              <mc:Fallback>
                <p:oleObj name="Equation" r:id="rId4" imgW="3187440" imgH="749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33600"/>
                        <a:ext cx="5507037" cy="1219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76381"/>
              </p:ext>
            </p:extLst>
          </p:nvPr>
        </p:nvGraphicFramePr>
        <p:xfrm>
          <a:off x="706438" y="4419600"/>
          <a:ext cx="59261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3" name="Equation" r:id="rId6" imgW="3429000" imgH="749160" progId="Equation.3">
                  <p:embed/>
                </p:oleObj>
              </mc:Choice>
              <mc:Fallback>
                <p:oleObj name="Equation" r:id="rId6" imgW="3429000" imgH="749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4419600"/>
                        <a:ext cx="5926137" cy="1219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3463912"/>
            <a:ext cx="8001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Assume frictional angle b/n wall and soil </a:t>
            </a:r>
            <a:r>
              <a:rPr lang="el-GR" sz="2400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MS PGothic"/>
                <a:ea typeface="MS PGothic"/>
              </a:rPr>
              <a:t>/2 to 2</a:t>
            </a:r>
            <a:r>
              <a:rPr lang="el-GR" sz="2400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MS PGothic"/>
                <a:ea typeface="MS PGothic"/>
              </a:rPr>
              <a:t>/3; taking </a:t>
            </a:r>
            <a:r>
              <a:rPr lang="az-Cyrl-AZ" sz="2400" b="1" dirty="0">
                <a:solidFill>
                  <a:srgbClr val="0000FF"/>
                </a:solidFill>
                <a:latin typeface="MS PGothic"/>
                <a:ea typeface="MS PGothic"/>
              </a:rPr>
              <a:t>б</a:t>
            </a:r>
            <a:r>
              <a:rPr lang="en-US" sz="2400" b="1" dirty="0">
                <a:solidFill>
                  <a:srgbClr val="0000FF"/>
                </a:solidFill>
                <a:latin typeface="MS PGothic"/>
                <a:ea typeface="MS PGothic"/>
              </a:rPr>
              <a:t>= </a:t>
            </a:r>
            <a:r>
              <a:rPr lang="el-GR" sz="2400" b="1" dirty="0">
                <a:solidFill>
                  <a:srgbClr val="0000FF"/>
                </a:solidFill>
                <a:latin typeface="MS PGothic"/>
                <a:ea typeface="MS PGothic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MS PGothic"/>
                <a:ea typeface="MS PGothic"/>
              </a:rPr>
              <a:t>/2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the soil-wall </a:t>
            </a:r>
            <a:endParaRPr lang="en-US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33785"/>
              </p:ext>
            </p:extLst>
          </p:nvPr>
        </p:nvGraphicFramePr>
        <p:xfrm>
          <a:off x="1912938" y="5278438"/>
          <a:ext cx="39290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4" name="Equation" r:id="rId8" imgW="2273040" imgH="723600" progId="Equation.3">
                  <p:embed/>
                </p:oleObj>
              </mc:Choice>
              <mc:Fallback>
                <p:oleObj name="Equation" r:id="rId8" imgW="227304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5278438"/>
                        <a:ext cx="3929062" cy="1177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43457" y="6058993"/>
            <a:ext cx="190629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Kac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= 0.343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Solution </a:t>
            </a:r>
            <a:r>
              <a:rPr lang="en-US" dirty="0" err="1">
                <a:solidFill>
                  <a:srgbClr val="0000FF"/>
                </a:solidFill>
              </a:rPr>
              <a:t>cont</a:t>
            </a:r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𝒂𝒄</m:t>
                          </m:r>
                        </m:sub>
                      </m:sSub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</a:rPr>
                        <m:t>∗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𝟑𝟒𝟑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𝟎𝟑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𝒌𝑵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ea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=0.5∗0.343∗17.5∗5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𝟕𝟓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𝟎𝟑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𝒌𝑵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at H/3=5/3=1.67m from base of wall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852" r="-2444" b="-1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667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References: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1. Das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Braja</a:t>
            </a:r>
            <a:r>
              <a:rPr lang="en-US" sz="2400" dirty="0">
                <a:latin typeface="Comic Sans MS" pitchFamily="66" charset="0"/>
              </a:rPr>
              <a:t>, Principles of Geotechnical Engineering, 5th </a:t>
            </a:r>
            <a:r>
              <a:rPr lang="en-US" sz="2400" dirty="0" err="1">
                <a:latin typeface="Comic Sans MS" pitchFamily="66" charset="0"/>
              </a:rPr>
              <a:t>ed</a:t>
            </a:r>
            <a:r>
              <a:rPr lang="en-US" sz="2400" dirty="0">
                <a:latin typeface="Comic Sans MS" pitchFamily="66" charset="0"/>
              </a:rPr>
              <a:t>.,Brooks/Cole, 2002.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2. </a:t>
            </a:r>
            <a:r>
              <a:rPr lang="en-US" sz="2400" dirty="0" err="1" smtClean="0">
                <a:latin typeface="Comic Sans MS" pitchFamily="66" charset="0"/>
              </a:rPr>
              <a:t>Budhu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M. (2000), Soil Mechanics and Foundations, Wiley and Sons.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3. </a:t>
            </a:r>
            <a:r>
              <a:rPr lang="en-US" sz="2400" dirty="0" err="1" smtClean="0">
                <a:latin typeface="Comic Sans MS" pitchFamily="66" charset="0"/>
              </a:rPr>
              <a:t>Lambe</a:t>
            </a:r>
            <a:r>
              <a:rPr lang="en-US" sz="2400" dirty="0">
                <a:latin typeface="Comic Sans MS" pitchFamily="66" charset="0"/>
              </a:rPr>
              <a:t>, T. W., Whitman, R. V. (1999), Soil Mechanics, John Wiley &amp; Sons Inc.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4. </a:t>
            </a:r>
            <a:r>
              <a:rPr lang="en-US" sz="2400" dirty="0" err="1" smtClean="0">
                <a:latin typeface="Comic Sans MS" pitchFamily="66" charset="0"/>
              </a:rPr>
              <a:t>Teferra</a:t>
            </a:r>
            <a:r>
              <a:rPr lang="en-US" sz="2400" dirty="0">
                <a:latin typeface="Comic Sans MS" pitchFamily="66" charset="0"/>
              </a:rPr>
              <a:t>, A. &amp; </a:t>
            </a:r>
            <a:r>
              <a:rPr lang="en-US" sz="2400" dirty="0" err="1">
                <a:latin typeface="Comic Sans MS" pitchFamily="66" charset="0"/>
              </a:rPr>
              <a:t>Mesfin</a:t>
            </a:r>
            <a:r>
              <a:rPr lang="en-US" sz="2400" dirty="0">
                <a:latin typeface="Comic Sans MS" pitchFamily="66" charset="0"/>
              </a:rPr>
              <a:t>, L., Soil Mechanics, AAU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5. Craig</a:t>
            </a:r>
            <a:r>
              <a:rPr lang="en-US" sz="2400" dirty="0">
                <a:latin typeface="Comic Sans MS" pitchFamily="66" charset="0"/>
              </a:rPr>
              <a:t>, R.F. (2004), Craig's Soil Mechanics, 7th edition, Taylor &amp; Francis.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6. Bowles</a:t>
            </a:r>
            <a:r>
              <a:rPr lang="en-US" sz="2400" dirty="0">
                <a:latin typeface="Comic Sans MS" pitchFamily="66" charset="0"/>
              </a:rPr>
              <a:t>, J. E., 1996. Foundation Analysis and Design, Joseph E. Bowles, McGraw-Hill.</a:t>
            </a:r>
          </a:p>
        </p:txBody>
      </p:sp>
    </p:spTree>
    <p:extLst>
      <p:ext uri="{BB962C8B-B14F-4D97-AF65-F5344CB8AC3E}">
        <p14:creationId xmlns:p14="http://schemas.microsoft.com/office/powerpoint/2010/main" val="35562062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3800" b="1" dirty="0"/>
              <a:t>Thank you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3.1 Introduction…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A retaining wall </a:t>
            </a:r>
            <a:r>
              <a:rPr lang="en-US" sz="2000" dirty="0">
                <a:latin typeface="Comic Sans MS" pitchFamily="66" charset="0"/>
              </a:rPr>
              <a:t>is a structure that is used to support a vertical or near vertical slopes of soil. The resulting horizontal stress from the soil on the wall is called </a:t>
            </a:r>
            <a:r>
              <a:rPr lang="en-US" sz="2000" b="1" i="1" dirty="0">
                <a:latin typeface="Comic Sans MS" pitchFamily="66" charset="0"/>
              </a:rPr>
              <a:t>lateral earth pressure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To determine the magnitude of </a:t>
            </a:r>
            <a:r>
              <a:rPr lang="en-US" sz="2000" b="1" dirty="0">
                <a:latin typeface="Comic Sans MS" pitchFamily="66" charset="0"/>
              </a:rPr>
              <a:t>the lateral earth pressure</a:t>
            </a:r>
            <a:r>
              <a:rPr lang="en-US" sz="2000" dirty="0">
                <a:latin typeface="Comic Sans MS" pitchFamily="66" charset="0"/>
              </a:rPr>
              <a:t>, a geotechnical engineer must know the basic soil parameters – that is,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unit weight , angle of friction </a:t>
            </a:r>
            <a:r>
              <a:rPr lang="en-US" sz="2000" dirty="0">
                <a:latin typeface="Comic Sans MS" pitchFamily="66" charset="0"/>
              </a:rPr>
              <a:t>, and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cohesion </a:t>
            </a:r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en-US" sz="2000" dirty="0">
                <a:latin typeface="Comic Sans MS" pitchFamily="66" charset="0"/>
              </a:rPr>
              <a:t>for the soil retained behind the wall.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>
                <a:latin typeface="Comic Sans MS" pitchFamily="66" charset="0"/>
              </a:rPr>
              <a:t>In the evaluation of the magnitude of this lateral earth pressure, it is assumed that the soil behind the wall (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called backfill soil</a:t>
            </a:r>
            <a:r>
              <a:rPr lang="en-US" sz="2000" dirty="0">
                <a:latin typeface="Comic Sans MS" pitchFamily="66" charset="0"/>
              </a:rPr>
              <a:t>) is on the verge of failure and obeys some failure criterion, for example, the Mohr-Coulomb failure criterion.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3.1 Introduction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64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LEP is a function of several factors, including the following: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The type &amp; amount of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wall movement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Type of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backfill</a:t>
            </a:r>
            <a:r>
              <a:rPr lang="en-US" b="1" dirty="0">
                <a:latin typeface="Comic Sans MS" pitchFamily="66" charset="0"/>
              </a:rPr>
              <a:t> used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effective unit weight </a:t>
            </a:r>
            <a:r>
              <a:rPr lang="en-US" b="1" dirty="0">
                <a:latin typeface="Comic Sans MS" pitchFamily="66" charset="0"/>
              </a:rPr>
              <a:t>of the backfill soil,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Ground water position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drainage condition </a:t>
            </a:r>
            <a:r>
              <a:rPr lang="en-US" b="1" dirty="0">
                <a:latin typeface="Comic Sans MS" pitchFamily="66" charset="0"/>
              </a:rPr>
              <a:t>in the backfill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Ground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Surcharge</a:t>
            </a:r>
            <a:r>
              <a:rPr lang="en-US" b="1" dirty="0">
                <a:latin typeface="Comic Sans MS" pitchFamily="66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Surcharge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3.2 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Backfill: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is soil at back of retaining structures, which can develop LEP. This soil in practically,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granular</a:t>
            </a:r>
            <a:r>
              <a:rPr lang="en-US" dirty="0">
                <a:latin typeface="Comic Sans MS" pitchFamily="66" charset="0"/>
              </a:rPr>
              <a:t>, but sometimes may be C-pa soil.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At rest earth pressure coefficient (k0) </a:t>
            </a:r>
            <a:r>
              <a:rPr lang="en-US" dirty="0">
                <a:latin typeface="Comic Sans MS" pitchFamily="66" charset="0"/>
              </a:rPr>
              <a:t>is the ratio between the lateral and vertical principal effective stresses when an earth retaining structure is at rest (or is not allowed to move at all).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Active earth pressure coefficient (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ka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dirty="0">
                <a:latin typeface="Comic Sans MS" pitchFamily="66" charset="0"/>
              </a:rPr>
              <a:t>is the ratio between the lateral and vertical principal effective stresses when an earth retaining structure moves away from the retained soil.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Passive earth pressure coefficient (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kp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dirty="0">
                <a:latin typeface="Comic Sans MS" pitchFamily="66" charset="0"/>
              </a:rPr>
              <a:t>is the ratio between the lateral and vertical principal effective stresses when an earth retaining structure is forced to move against a soil mass.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Book Antiqua" pitchFamily="18" charset="0"/>
              </a:rPr>
              <a:t>3.3 Lateral </a:t>
            </a:r>
            <a:r>
              <a:rPr lang="en-US" sz="2800" b="1" dirty="0" err="1">
                <a:solidFill>
                  <a:srgbClr val="0000FF"/>
                </a:solidFill>
                <a:latin typeface="Book Antiqua" pitchFamily="18" charset="0"/>
              </a:rPr>
              <a:t>Eath</a:t>
            </a:r>
            <a:r>
              <a:rPr lang="en-US" sz="2800" b="1" dirty="0">
                <a:solidFill>
                  <a:srgbClr val="0000FF"/>
                </a:solidFill>
                <a:latin typeface="Book Antiqua" pitchFamily="18" charset="0"/>
              </a:rPr>
              <a:t> Pressure(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At Rest, Active And Passive)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8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Three Types of LEP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LcPeriod"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PRESSURE AT REST-</a:t>
            </a:r>
            <a:r>
              <a:rPr lang="en-US" sz="2000" dirty="0">
                <a:latin typeface="Comic Sans MS" pitchFamily="66" charset="0"/>
              </a:rPr>
              <a:t>If the wall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restrained/Fixed </a:t>
            </a:r>
            <a:r>
              <a:rPr lang="en-US" sz="2000" dirty="0">
                <a:latin typeface="Comic Sans MS" pitchFamily="66" charset="0"/>
              </a:rPr>
              <a:t>from moving – the LEP at any depth is referred to as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earth pressure at-rest </a:t>
            </a:r>
            <a:endParaRPr lang="en-US" sz="2000" b="1" dirty="0">
              <a:latin typeface="Comic Sans MS" pitchFamily="66" charset="0"/>
              <a:cs typeface="Times New Roman" pitchFamily="18" charset="0"/>
            </a:endParaRPr>
          </a:p>
          <a:p>
            <a:pPr marL="514350" indent="-514350" algn="just">
              <a:lnSpc>
                <a:spcPct val="200000"/>
              </a:lnSpc>
              <a:buFont typeface="+mj-lt"/>
              <a:buAutoNum type="romanLcPeriod"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ACTIVE EARTH PRESSURE-</a:t>
            </a:r>
            <a:r>
              <a:rPr lang="en-US" sz="2000" dirty="0">
                <a:latin typeface="Comic Sans MS" pitchFamily="66" charset="0"/>
              </a:rPr>
              <a:t>If the wall tilts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away</a:t>
            </a:r>
            <a:r>
              <a:rPr lang="en-US" sz="2000" dirty="0">
                <a:latin typeface="Comic Sans MS" pitchFamily="66" charset="0"/>
              </a:rPr>
              <a:t> from the retained soil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Active earth pressure. 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romanLcPeriod"/>
            </a:pPr>
            <a:r>
              <a:rPr lang="en-US" sz="2000" b="1" dirty="0">
                <a:latin typeface="Comic Sans MS" pitchFamily="66" charset="0"/>
                <a:cs typeface="Times New Roman" pitchFamily="18" charset="0"/>
              </a:rPr>
              <a:t>PASSIVE EARTH PRESSURE- </a:t>
            </a:r>
            <a:r>
              <a:rPr lang="en-US" sz="2000" dirty="0">
                <a:latin typeface="Comic Sans MS" pitchFamily="66" charset="0"/>
              </a:rPr>
              <a:t>If the wall is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pushed into </a:t>
            </a:r>
            <a:r>
              <a:rPr lang="en-US" sz="2000" dirty="0">
                <a:latin typeface="Comic Sans MS" pitchFamily="66" charset="0"/>
              </a:rPr>
              <a:t>the retained soil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Passive earth pressure.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07AF-0B82-4E72-9907-A6DC11C1A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2597</Words>
  <Application>Microsoft Office PowerPoint</Application>
  <PresentationFormat>On-screen Show (4:3)</PresentationFormat>
  <Paragraphs>348</Paragraphs>
  <Slides>59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PowerPoint Presentation</vt:lpstr>
      <vt:lpstr>PowerPoint Presentation</vt:lpstr>
      <vt:lpstr>CHAPTER OUTLINES</vt:lpstr>
      <vt:lpstr>3.1 Introduction…</vt:lpstr>
      <vt:lpstr>3.1 Introduction… Lateral Earth Pressure</vt:lpstr>
      <vt:lpstr>3.1 Introduction…</vt:lpstr>
      <vt:lpstr>3.1 Introduction …</vt:lpstr>
      <vt:lpstr>3.2 Definitions </vt:lpstr>
      <vt:lpstr>3.3 Lateral Eath Pressure( At Rest, Active And Passive)</vt:lpstr>
      <vt:lpstr>PowerPoint Presentation</vt:lpstr>
      <vt:lpstr>I. At Rest Earth Pressure</vt:lpstr>
      <vt:lpstr>I. LEP at-rest</vt:lpstr>
      <vt:lpstr>LEP at-rest ….</vt:lpstr>
      <vt:lpstr>CONT…</vt:lpstr>
      <vt:lpstr>3.3. Active and Passive Lateral Earth Pressures</vt:lpstr>
      <vt:lpstr>3.3.1 Rankine’s Active and passive Theory</vt:lpstr>
      <vt:lpstr>PowerPoint Presentation</vt:lpstr>
      <vt:lpstr>ACTIVE EARTH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ACTIVE LEP</vt:lpstr>
      <vt:lpstr>PowerPoint Presentation</vt:lpstr>
      <vt:lpstr>3.3.2 RANKIN’S PASSIVE CONDITION WITH COHESIVE BACKFILL</vt:lpstr>
      <vt:lpstr>PowerPoint Presentation</vt:lpstr>
      <vt:lpstr>  EXAMPLE PASSIVE LEP</vt:lpstr>
      <vt:lpstr>Active Earth Pressure- Backfill Soil Submerged</vt:lpstr>
      <vt:lpstr>PowerPoint Presentation</vt:lpstr>
      <vt:lpstr>PowerPoint Presentation</vt:lpstr>
      <vt:lpstr>PowerPoint Presentation</vt:lpstr>
      <vt:lpstr>  WORK EXAMPLE 4</vt:lpstr>
      <vt:lpstr>Lateral Earth Pressure due to Surcharge</vt:lpstr>
      <vt:lpstr>Active LEP-Backfill Soil Partly Submerged</vt:lpstr>
      <vt:lpstr>Active Earth Pressure-Backfill Soil Partly Submerged &amp; Uniformly Surcharge Load</vt:lpstr>
      <vt:lpstr>PowerPoint Presentation</vt:lpstr>
      <vt:lpstr>Active Earth Pressure-Backfill Soil Partly Submerged &amp; Uniformly Surcharge Load</vt:lpstr>
      <vt:lpstr>PowerPoint Presentation</vt:lpstr>
      <vt:lpstr>PowerPoint Presentation</vt:lpstr>
      <vt:lpstr>PowerPoint Presentation</vt:lpstr>
      <vt:lpstr>PowerPoint Presentation</vt:lpstr>
      <vt:lpstr>     WORK EXAMPLE 5</vt:lpstr>
      <vt:lpstr>SLOPING SURFACE-ACTIVE EARTH PRESSURE</vt:lpstr>
      <vt:lpstr>SLOPING SURFACE-PASSIVE EARTH PRESSURE</vt:lpstr>
      <vt:lpstr>3.3.2 Coulomb’s Earth Pressure Theory</vt:lpstr>
      <vt:lpstr>COULOMB'S EARTH PRESSURE THEORY</vt:lpstr>
      <vt:lpstr>Cont…</vt:lpstr>
      <vt:lpstr>CONT….</vt:lpstr>
      <vt:lpstr>PowerPoint Presentation</vt:lpstr>
      <vt:lpstr>Cont …</vt:lpstr>
      <vt:lpstr>PowerPoint Presentation</vt:lpstr>
      <vt:lpstr>EXAMPLE 3.5</vt:lpstr>
      <vt:lpstr>Solution 4.5 </vt:lpstr>
      <vt:lpstr>Solution cont…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324</cp:revision>
  <dcterms:created xsi:type="dcterms:W3CDTF">2017-04-12T22:58:59Z</dcterms:created>
  <dcterms:modified xsi:type="dcterms:W3CDTF">2020-04-22T15:57:26Z</dcterms:modified>
</cp:coreProperties>
</file>